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2"/>
  </p:notesMasterIdLst>
  <p:sldIdLst>
    <p:sldId id="278" r:id="rId5"/>
    <p:sldId id="281" r:id="rId6"/>
    <p:sldId id="280" r:id="rId7"/>
    <p:sldId id="282" r:id="rId8"/>
    <p:sldId id="335" r:id="rId9"/>
    <p:sldId id="334" r:id="rId10"/>
    <p:sldId id="338" r:id="rId11"/>
    <p:sldId id="294" r:id="rId12"/>
    <p:sldId id="301" r:id="rId13"/>
    <p:sldId id="355" r:id="rId14"/>
    <p:sldId id="356" r:id="rId15"/>
    <p:sldId id="303" r:id="rId16"/>
    <p:sldId id="341" r:id="rId17"/>
    <p:sldId id="357" r:id="rId18"/>
    <p:sldId id="358" r:id="rId19"/>
    <p:sldId id="306" r:id="rId20"/>
    <p:sldId id="307" r:id="rId21"/>
    <p:sldId id="359" r:id="rId22"/>
    <p:sldId id="360" r:id="rId23"/>
    <p:sldId id="308" r:id="rId24"/>
    <p:sldId id="378" r:id="rId25"/>
    <p:sldId id="339" r:id="rId26"/>
    <p:sldId id="311" r:id="rId27"/>
    <p:sldId id="361" r:id="rId28"/>
    <p:sldId id="313" r:id="rId29"/>
    <p:sldId id="362" r:id="rId30"/>
    <p:sldId id="343" r:id="rId31"/>
    <p:sldId id="315" r:id="rId32"/>
    <p:sldId id="363" r:id="rId33"/>
    <p:sldId id="376" r:id="rId34"/>
    <p:sldId id="319" r:id="rId35"/>
    <p:sldId id="316" r:id="rId36"/>
    <p:sldId id="365" r:id="rId37"/>
    <p:sldId id="377" r:id="rId38"/>
    <p:sldId id="317" r:id="rId39"/>
    <p:sldId id="367" r:id="rId40"/>
    <p:sldId id="320" r:id="rId41"/>
    <p:sldId id="340" r:id="rId42"/>
    <p:sldId id="321" r:id="rId43"/>
    <p:sldId id="323" r:id="rId44"/>
    <p:sldId id="344" r:id="rId45"/>
    <p:sldId id="322" r:id="rId46"/>
    <p:sldId id="324" r:id="rId47"/>
    <p:sldId id="368" r:id="rId48"/>
    <p:sldId id="325" r:id="rId49"/>
    <p:sldId id="345" r:id="rId50"/>
    <p:sldId id="346" r:id="rId51"/>
    <p:sldId id="328" r:id="rId52"/>
    <p:sldId id="370" r:id="rId53"/>
    <p:sldId id="329" r:id="rId54"/>
    <p:sldId id="330" r:id="rId55"/>
    <p:sldId id="371" r:id="rId56"/>
    <p:sldId id="373" r:id="rId57"/>
    <p:sldId id="374" r:id="rId58"/>
    <p:sldId id="331" r:id="rId59"/>
    <p:sldId id="332" r:id="rId60"/>
    <p:sldId id="375" r:id="rId61"/>
    <p:sldId id="379" r:id="rId62"/>
    <p:sldId id="380" r:id="rId63"/>
    <p:sldId id="381" r:id="rId64"/>
    <p:sldId id="382" r:id="rId65"/>
    <p:sldId id="337" r:id="rId66"/>
    <p:sldId id="283" r:id="rId67"/>
    <p:sldId id="286" r:id="rId68"/>
    <p:sldId id="287" r:id="rId69"/>
    <p:sldId id="347" r:id="rId70"/>
    <p:sldId id="288" r:id="rId71"/>
    <p:sldId id="289" r:id="rId72"/>
    <p:sldId id="336" r:id="rId73"/>
    <p:sldId id="290" r:id="rId74"/>
    <p:sldId id="291" r:id="rId75"/>
    <p:sldId id="292" r:id="rId76"/>
    <p:sldId id="348" r:id="rId77"/>
    <p:sldId id="350" r:id="rId78"/>
    <p:sldId id="349" r:id="rId79"/>
    <p:sldId id="364" r:id="rId80"/>
    <p:sldId id="293" r:id="rId81"/>
    <p:sldId id="351" r:id="rId82"/>
    <p:sldId id="383" r:id="rId83"/>
    <p:sldId id="295" r:id="rId84"/>
    <p:sldId id="296" r:id="rId85"/>
    <p:sldId id="297" r:id="rId86"/>
    <p:sldId id="352" r:id="rId87"/>
    <p:sldId id="298" r:id="rId88"/>
    <p:sldId id="299" r:id="rId89"/>
    <p:sldId id="354" r:id="rId90"/>
    <p:sldId id="300"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2E2E"/>
    <a:srgbClr val="FF66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B3AD3-0981-4F7A-BDAB-7B99A85A371E}" v="87" dt="2023-05-03T17:08:48.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9" autoAdjust="0"/>
    <p:restoredTop sz="94619" autoAdjust="0"/>
  </p:normalViewPr>
  <p:slideViewPr>
    <p:cSldViewPr snapToGrid="0">
      <p:cViewPr varScale="1">
        <p:scale>
          <a:sx n="78" d="100"/>
          <a:sy n="78" d="100"/>
        </p:scale>
        <p:origin x="883"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5/3/2023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5/3/2023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5/3/2023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7.pn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image" Target="../media/image500.png"/><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6.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s>
</file>

<file path=ppt/slides/_rels/slide13.xml.rels><?xml version="1.0" encoding="UTF-8" standalone="yes"?>
<Relationships xmlns="http://schemas.openxmlformats.org/package/2006/relationships"><Relationship Id="rId8" Type="http://schemas.openxmlformats.org/officeDocument/2006/relationships/image" Target="../media/image730.png"/><Relationship Id="rId13" Type="http://schemas.openxmlformats.org/officeDocument/2006/relationships/image" Target="../media/image700.png"/><Relationship Id="rId18" Type="http://schemas.openxmlformats.org/officeDocument/2006/relationships/image" Target="../media/image780.png"/><Relationship Id="rId3" Type="http://schemas.openxmlformats.org/officeDocument/2006/relationships/image" Target="../media/image91.png"/><Relationship Id="rId21" Type="http://schemas.openxmlformats.org/officeDocument/2006/relationships/image" Target="../media/image680.png"/><Relationship Id="rId7" Type="http://schemas.openxmlformats.org/officeDocument/2006/relationships/image" Target="../media/image560.png"/><Relationship Id="rId12" Type="http://schemas.openxmlformats.org/officeDocument/2006/relationships/image" Target="../media/image620.png"/><Relationship Id="rId17" Type="http://schemas.openxmlformats.org/officeDocument/2006/relationships/image" Target="../media/image770.png"/><Relationship Id="rId2" Type="http://schemas.openxmlformats.org/officeDocument/2006/relationships/image" Target="../media/image64.png"/><Relationship Id="rId16" Type="http://schemas.openxmlformats.org/officeDocument/2006/relationships/image" Target="../media/image670.png"/><Relationship Id="rId20" Type="http://schemas.openxmlformats.org/officeDocument/2006/relationships/image" Target="../media/image790.png"/><Relationship Id="rId1" Type="http://schemas.openxmlformats.org/officeDocument/2006/relationships/slideLayout" Target="../slideLayouts/slideLayout6.xml"/><Relationship Id="rId11" Type="http://schemas.openxmlformats.org/officeDocument/2006/relationships/image" Target="../media/image740.png"/><Relationship Id="rId6" Type="http://schemas.openxmlformats.org/officeDocument/2006/relationships/image" Target="../media/image530.png"/><Relationship Id="rId5" Type="http://schemas.openxmlformats.org/officeDocument/2006/relationships/image" Target="../media/image520.png"/><Relationship Id="rId15" Type="http://schemas.openxmlformats.org/officeDocument/2006/relationships/image" Target="../media/image760.png"/><Relationship Id="rId10" Type="http://schemas.openxmlformats.org/officeDocument/2006/relationships/image" Target="../media/image650.png"/><Relationship Id="rId19" Type="http://schemas.openxmlformats.org/officeDocument/2006/relationships/image" Target="../media/image580.png"/><Relationship Id="rId9" Type="http://schemas.openxmlformats.org/officeDocument/2006/relationships/image" Target="../media/image710.png"/><Relationship Id="rId14" Type="http://schemas.openxmlformats.org/officeDocument/2006/relationships/image" Target="../media/image750.png"/><Relationship Id="rId22" Type="http://schemas.openxmlformats.org/officeDocument/2006/relationships/image" Target="../media/image800.png"/></Relationships>
</file>

<file path=ppt/slides/_rels/slide1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96.png"/></Relationships>
</file>

<file path=ppt/slides/_rels/slide18.xml.rels><?xml version="1.0" encoding="UTF-8" standalone="yes"?>
<Relationships xmlns="http://schemas.openxmlformats.org/package/2006/relationships"><Relationship Id="rId2" Type="http://schemas.openxmlformats.org/officeDocument/2006/relationships/image" Target="../media/image95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7.png"/><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03.png"/><Relationship Id="rId4" Type="http://schemas.openxmlformats.org/officeDocument/2006/relationships/image" Target="../media/image102.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4.png"/><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6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870.png"/><Relationship Id="rId7" Type="http://schemas.openxmlformats.org/officeDocument/2006/relationships/image" Target="../media/image910.png"/><Relationship Id="rId2" Type="http://schemas.openxmlformats.org/officeDocument/2006/relationships/image" Target="../media/image107.png"/><Relationship Id="rId1" Type="http://schemas.openxmlformats.org/officeDocument/2006/relationships/slideLayout" Target="../slideLayouts/slideLayout6.xml"/><Relationship Id="rId6" Type="http://schemas.openxmlformats.org/officeDocument/2006/relationships/image" Target="../media/image900.png"/><Relationship Id="rId5" Type="http://schemas.openxmlformats.org/officeDocument/2006/relationships/image" Target="../media/image890.png"/><Relationship Id="rId4" Type="http://schemas.openxmlformats.org/officeDocument/2006/relationships/image" Target="../media/image880.png"/></Relationships>
</file>

<file path=ppt/slides/_rels/slide2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870.png"/><Relationship Id="rId7" Type="http://schemas.openxmlformats.org/officeDocument/2006/relationships/image" Target="../media/image910.png"/><Relationship Id="rId2"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900.png"/><Relationship Id="rId5" Type="http://schemas.openxmlformats.org/officeDocument/2006/relationships/image" Target="../media/image890.png"/><Relationship Id="rId4" Type="http://schemas.openxmlformats.org/officeDocument/2006/relationships/image" Target="../media/image880.png"/><Relationship Id="rId9" Type="http://schemas.openxmlformats.org/officeDocument/2006/relationships/image" Target="../media/image110.png"/></Relationships>
</file>

<file path=ppt/slides/_rels/slide2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870.png"/><Relationship Id="rId7" Type="http://schemas.openxmlformats.org/officeDocument/2006/relationships/image" Target="../media/image910.png"/><Relationship Id="rId1" Type="http://schemas.openxmlformats.org/officeDocument/2006/relationships/slideLayout" Target="../slideLayouts/slideLayout6.xml"/><Relationship Id="rId6" Type="http://schemas.openxmlformats.org/officeDocument/2006/relationships/image" Target="../media/image900.png"/><Relationship Id="rId5" Type="http://schemas.openxmlformats.org/officeDocument/2006/relationships/image" Target="../media/image890.png"/><Relationship Id="rId4" Type="http://schemas.openxmlformats.org/officeDocument/2006/relationships/image" Target="../media/image880.png"/></Relationships>
</file>

<file path=ppt/slides/_rels/slide28.xml.rels><?xml version="1.0" encoding="UTF-8" standalone="yes"?>
<Relationships xmlns="http://schemas.openxmlformats.org/package/2006/relationships"><Relationship Id="rId2" Type="http://schemas.openxmlformats.org/officeDocument/2006/relationships/image" Target="../media/image109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1.png"/><Relationship Id="rId1" Type="http://schemas.openxmlformats.org/officeDocument/2006/relationships/slideLayout" Target="../slideLayouts/slideLayout6.xml"/><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19.png"/><Relationship Id="rId2" Type="http://schemas.openxmlformats.org/officeDocument/2006/relationships/image" Target="../media/image115.png"/><Relationship Id="rId1" Type="http://schemas.openxmlformats.org/officeDocument/2006/relationships/slideLayout" Target="../slideLayouts/slideLayout6.xml"/><Relationship Id="rId6" Type="http://schemas.openxmlformats.org/officeDocument/2006/relationships/image" Target="../media/image118.png"/><Relationship Id="rId5" Type="http://schemas.openxmlformats.org/officeDocument/2006/relationships/image" Target="../media/image20.pn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8" Type="http://schemas.openxmlformats.org/officeDocument/2006/relationships/image" Target="../media/image1020.png"/><Relationship Id="rId3" Type="http://schemas.openxmlformats.org/officeDocument/2006/relationships/image" Target="../media/image970.png"/><Relationship Id="rId7" Type="http://schemas.openxmlformats.org/officeDocument/2006/relationships/image" Target="../media/image1010.png"/><Relationship Id="rId2" Type="http://schemas.openxmlformats.org/officeDocument/2006/relationships/image" Target="../media/image1120.png"/><Relationship Id="rId1" Type="http://schemas.openxmlformats.org/officeDocument/2006/relationships/slideLayout" Target="../slideLayouts/slideLayout6.xml"/><Relationship Id="rId6" Type="http://schemas.openxmlformats.org/officeDocument/2006/relationships/image" Target="../media/image1000.png"/><Relationship Id="rId5" Type="http://schemas.openxmlformats.org/officeDocument/2006/relationships/image" Target="../media/image990.png"/><Relationship Id="rId4" Type="http://schemas.openxmlformats.org/officeDocument/2006/relationships/image" Target="../media/image980.png"/></Relationships>
</file>

<file path=ppt/slides/_rels/slide33.xml.rels><?xml version="1.0" encoding="UTF-8" standalone="yes"?>
<Relationships xmlns="http://schemas.openxmlformats.org/package/2006/relationships"><Relationship Id="rId8" Type="http://schemas.openxmlformats.org/officeDocument/2006/relationships/image" Target="../media/image1020.png"/><Relationship Id="rId3" Type="http://schemas.openxmlformats.org/officeDocument/2006/relationships/image" Target="../media/image970.png"/><Relationship Id="rId7" Type="http://schemas.openxmlformats.org/officeDocument/2006/relationships/image" Target="../media/image1010.png"/><Relationship Id="rId2" Type="http://schemas.openxmlformats.org/officeDocument/2006/relationships/image" Target="../media/image1130.png"/><Relationship Id="rId1" Type="http://schemas.openxmlformats.org/officeDocument/2006/relationships/slideLayout" Target="../slideLayouts/slideLayout6.xml"/><Relationship Id="rId6" Type="http://schemas.openxmlformats.org/officeDocument/2006/relationships/image" Target="../media/image1000.png"/><Relationship Id="rId5" Type="http://schemas.openxmlformats.org/officeDocument/2006/relationships/image" Target="../media/image990.png"/><Relationship Id="rId10" Type="http://schemas.openxmlformats.org/officeDocument/2006/relationships/image" Target="../media/image16.jpeg"/><Relationship Id="rId4" Type="http://schemas.openxmlformats.org/officeDocument/2006/relationships/image" Target="../media/image980.png"/><Relationship Id="rId9" Type="http://schemas.openxmlformats.org/officeDocument/2006/relationships/image" Target="../media/image1140.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0.png"/><Relationship Id="rId1" Type="http://schemas.openxmlformats.org/officeDocument/2006/relationships/slideLayout" Target="../slideLayouts/slideLayout6.xml"/><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8" Type="http://schemas.openxmlformats.org/officeDocument/2006/relationships/image" Target="../media/image1210.png"/><Relationship Id="rId3" Type="http://schemas.openxmlformats.org/officeDocument/2006/relationships/image" Target="../media/image1161.png"/><Relationship Id="rId7" Type="http://schemas.openxmlformats.org/officeDocument/2006/relationships/image" Target="../media/image1200.png"/><Relationship Id="rId2" Type="http://schemas.openxmlformats.org/officeDocument/2006/relationships/image" Target="../media/image1150.png"/><Relationship Id="rId1" Type="http://schemas.openxmlformats.org/officeDocument/2006/relationships/slideLayout" Target="../slideLayouts/slideLayout6.xml"/><Relationship Id="rId6" Type="http://schemas.openxmlformats.org/officeDocument/2006/relationships/image" Target="../media/image1190.png"/><Relationship Id="rId5" Type="http://schemas.openxmlformats.org/officeDocument/2006/relationships/image" Target="../media/image1180.png"/><Relationship Id="rId4" Type="http://schemas.openxmlformats.org/officeDocument/2006/relationships/image" Target="../media/image1170.png"/></Relationships>
</file>

<file path=ppt/slides/_rels/slide36.xml.rels><?xml version="1.0" encoding="UTF-8" standalone="yes"?>
<Relationships xmlns="http://schemas.openxmlformats.org/package/2006/relationships"><Relationship Id="rId8" Type="http://schemas.openxmlformats.org/officeDocument/2006/relationships/image" Target="../media/image1210.png"/><Relationship Id="rId3" Type="http://schemas.openxmlformats.org/officeDocument/2006/relationships/image" Target="../media/image1161.png"/><Relationship Id="rId7" Type="http://schemas.openxmlformats.org/officeDocument/2006/relationships/image" Target="../media/image1200.png"/><Relationship Id="rId2" Type="http://schemas.openxmlformats.org/officeDocument/2006/relationships/image" Target="../media/image122.png"/><Relationship Id="rId1" Type="http://schemas.openxmlformats.org/officeDocument/2006/relationships/slideLayout" Target="../slideLayouts/slideLayout6.xml"/><Relationship Id="rId6" Type="http://schemas.openxmlformats.org/officeDocument/2006/relationships/image" Target="../media/image1190.png"/><Relationship Id="rId5" Type="http://schemas.openxmlformats.org/officeDocument/2006/relationships/image" Target="../media/image1180.png"/><Relationship Id="rId4" Type="http://schemas.openxmlformats.org/officeDocument/2006/relationships/image" Target="../media/image1170.png"/><Relationship Id="rId9"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60.png"/><Relationship Id="rId1" Type="http://schemas.openxmlformats.org/officeDocument/2006/relationships/slideLayout" Target="../slideLayouts/slideLayout6.xml"/><Relationship Id="rId5" Type="http://schemas.openxmlformats.org/officeDocument/2006/relationships/image" Target="../media/image127.png"/><Relationship Id="rId4" Type="http://schemas.openxmlformats.org/officeDocument/2006/relationships/image" Target="../media/image126.png"/></Relationships>
</file>

<file path=ppt/slides/_rels/slide41.xml.rels><?xml version="1.0" encoding="UTF-8" standalone="yes"?>
<Relationships xmlns="http://schemas.openxmlformats.org/package/2006/relationships"><Relationship Id="rId2" Type="http://schemas.openxmlformats.org/officeDocument/2006/relationships/image" Target="../media/image126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7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131.png"/><Relationship Id="rId4" Type="http://schemas.openxmlformats.org/officeDocument/2006/relationships/image" Target="../media/image1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31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2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6.xml"/><Relationship Id="rId4" Type="http://schemas.openxmlformats.org/officeDocument/2006/relationships/image" Target="../media/image134.png"/></Relationships>
</file>

<file path=ppt/slides/_rels/slide4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1380.png"/><Relationship Id="rId13" Type="http://schemas.openxmlformats.org/officeDocument/2006/relationships/image" Target="../media/image143.png"/><Relationship Id="rId3" Type="http://schemas.openxmlformats.org/officeDocument/2006/relationships/image" Target="../media/image1330.png"/><Relationship Id="rId7" Type="http://schemas.openxmlformats.org/officeDocument/2006/relationships/image" Target="../media/image1370.png"/><Relationship Id="rId12" Type="http://schemas.openxmlformats.org/officeDocument/2006/relationships/image" Target="../media/image142.png"/><Relationship Id="rId2" Type="http://schemas.openxmlformats.org/officeDocument/2006/relationships/image" Target="../media/image1320.png"/><Relationship Id="rId1" Type="http://schemas.openxmlformats.org/officeDocument/2006/relationships/slideLayout" Target="../slideLayouts/slideLayout6.xml"/><Relationship Id="rId6" Type="http://schemas.openxmlformats.org/officeDocument/2006/relationships/image" Target="../media/image1360.png"/><Relationship Id="rId11" Type="http://schemas.openxmlformats.org/officeDocument/2006/relationships/image" Target="../media/image141.png"/><Relationship Id="rId5" Type="http://schemas.openxmlformats.org/officeDocument/2006/relationships/image" Target="../media/image1350.png"/><Relationship Id="rId15" Type="http://schemas.openxmlformats.org/officeDocument/2006/relationships/image" Target="../media/image145.png"/><Relationship Id="rId10" Type="http://schemas.openxmlformats.org/officeDocument/2006/relationships/image" Target="../media/image140.png"/><Relationship Id="rId4" Type="http://schemas.openxmlformats.org/officeDocument/2006/relationships/image" Target="../media/image1340.png"/><Relationship Id="rId9" Type="http://schemas.openxmlformats.org/officeDocument/2006/relationships/image" Target="../media/image139.png"/><Relationship Id="rId14" Type="http://schemas.openxmlformats.org/officeDocument/2006/relationships/image" Target="../media/image144.png"/></Relationships>
</file>

<file path=ppt/slides/_rels/slide52.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6.xml"/><Relationship Id="rId6" Type="http://schemas.openxmlformats.org/officeDocument/2006/relationships/image" Target="../media/image150.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48.png"/><Relationship Id="rId9" Type="http://schemas.openxmlformats.org/officeDocument/2006/relationships/image" Target="../media/image153.png"/></Relationships>
</file>

<file path=ppt/slides/_rels/slide53.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47.png"/><Relationship Id="rId7" Type="http://schemas.openxmlformats.org/officeDocument/2006/relationships/image" Target="../media/image152.png"/><Relationship Id="rId2" Type="http://schemas.openxmlformats.org/officeDocument/2006/relationships/image" Target="../media/image1280.png"/><Relationship Id="rId1" Type="http://schemas.openxmlformats.org/officeDocument/2006/relationships/slideLayout" Target="../slideLayouts/slideLayout6.xml"/><Relationship Id="rId6" Type="http://schemas.openxmlformats.org/officeDocument/2006/relationships/image" Target="../media/image150.png"/><Relationship Id="rId5" Type="http://schemas.openxmlformats.org/officeDocument/2006/relationships/image" Target="../media/image156.png"/><Relationship Id="rId10" Type="http://schemas.openxmlformats.org/officeDocument/2006/relationships/image" Target="../media/image159.png"/><Relationship Id="rId4" Type="http://schemas.openxmlformats.org/officeDocument/2006/relationships/image" Target="../media/image148.png"/><Relationship Id="rId9" Type="http://schemas.openxmlformats.org/officeDocument/2006/relationships/image" Target="../media/image158.png"/></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60.png"/><Relationship Id="rId1" Type="http://schemas.openxmlformats.org/officeDocument/2006/relationships/slideLayout" Target="../slideLayouts/slideLayout6.xml"/><Relationship Id="rId4" Type="http://schemas.openxmlformats.org/officeDocument/2006/relationships/image" Target="../media/image161.png"/></Relationships>
</file>

<file path=ppt/slides/_rels/slide55.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31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3.png"/><Relationship Id="rId7" Type="http://schemas.openxmlformats.org/officeDocument/2006/relationships/image" Target="../media/image190.png"/><Relationship Id="rId2" Type="http://schemas.openxmlformats.org/officeDocument/2006/relationships/image" Target="../media/image1410.png"/><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170.png"/><Relationship Id="rId10" Type="http://schemas.openxmlformats.org/officeDocument/2006/relationships/image" Target="../media/image220.png"/><Relationship Id="rId4" Type="http://schemas.openxmlformats.org/officeDocument/2006/relationships/image" Target="../media/image24.png"/><Relationship Id="rId9" Type="http://schemas.openxmlformats.org/officeDocument/2006/relationships/image" Target="../media/image210.pn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32.png"/><Relationship Id="rId4" Type="http://schemas.openxmlformats.org/officeDocument/2006/relationships/image" Target="../media/image23.png"/><Relationship Id="rId9" Type="http://schemas.openxmlformats.org/officeDocument/2006/relationships/image" Target="../media/image31.png"/></Relationships>
</file>

<file path=ppt/slides/_rels/slide6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34.png"/><Relationship Id="rId4" Type="http://schemas.openxmlformats.org/officeDocument/2006/relationships/image" Target="../media/image23.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0.gif"/></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90.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Distributional Analysis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fontScale="92500" lnSpcReduction="20000"/>
          </a:bodyPr>
          <a:lstStyle/>
          <a:p>
            <a:pPr algn="l"/>
            <a:r>
              <a:rPr lang="en-US" sz="2400" dirty="0"/>
              <a:t>Yuval Shem Tov</a:t>
            </a:r>
            <a:br>
              <a:rPr lang="en-US" sz="2400" dirty="0"/>
            </a:br>
            <a:r>
              <a:rPr lang="en-US" sz="2400" dirty="0"/>
              <a:t>[based on Tim </a:t>
            </a:r>
            <a:r>
              <a:rPr lang="en-US" sz="2400" dirty="0" err="1"/>
              <a:t>Roughgarden’s</a:t>
            </a:r>
            <a:r>
              <a:rPr lang="en-US" sz="2400" dirty="0"/>
              <a:t> book]</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Bin Packing - Example</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707886"/>
              </a:xfrm>
              <a:prstGeom prst="rect">
                <a:avLst/>
              </a:prstGeom>
              <a:noFill/>
            </p:spPr>
            <p:txBody>
              <a:bodyPr wrap="square" rtlCol="0">
                <a:spAutoFit/>
              </a:bodyPr>
              <a:lstStyle/>
              <a:p>
                <a:r>
                  <a:rPr lang="en-US" sz="4000" dirty="0"/>
                  <a:t>Input: </a:t>
                </a:r>
                <a14:m>
                  <m:oMath xmlns:m="http://schemas.openxmlformats.org/officeDocument/2006/math">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0.5, 0.7, 0.5, 0.2, 0.4, 0.2, 0.5, 0.1, 0.6</m:t>
                        </m:r>
                      </m:e>
                    </m:d>
                  </m:oMath>
                </a14:m>
                <a:endParaRPr lang="en-US" sz="40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707886"/>
              </a:xfrm>
              <a:prstGeom prst="rect">
                <a:avLst/>
              </a:prstGeom>
              <a:blipFill>
                <a:blip r:embed="rId2"/>
                <a:stretch>
                  <a:fillRect l="-2060" t="-14655" b="-37069"/>
                </a:stretch>
              </a:blipFill>
            </p:spPr>
            <p:txBody>
              <a:bodyPr/>
              <a:lstStyle/>
              <a:p>
                <a:r>
                  <a:rPr lang="en-IL">
                    <a:noFill/>
                  </a:rPr>
                  <a:t> </a:t>
                </a:r>
              </a:p>
            </p:txBody>
          </p:sp>
        </mc:Fallback>
      </mc:AlternateContent>
      <p:sp>
        <p:nvSpPr>
          <p:cNvPr id="5" name="Rectangle 4">
            <a:extLst>
              <a:ext uri="{FF2B5EF4-FFF2-40B4-BE49-F238E27FC236}">
                <a16:creationId xmlns:a16="http://schemas.microsoft.com/office/drawing/2014/main" id="{4242C87F-A26F-0EB1-288C-CA47F3547A57}"/>
              </a:ext>
            </a:extLst>
          </p:cNvPr>
          <p:cNvSpPr/>
          <p:nvPr/>
        </p:nvSpPr>
        <p:spPr>
          <a:xfrm>
            <a:off x="2247333" y="2503485"/>
            <a:ext cx="866212" cy="925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0.5</a:t>
            </a:r>
            <a:endParaRPr lang="en-IL" sz="3600" b="1" dirty="0">
              <a:solidFill>
                <a:schemeClr val="bg1"/>
              </a:solidFill>
            </a:endParaRPr>
          </a:p>
        </p:txBody>
      </p:sp>
      <p:sp>
        <p:nvSpPr>
          <p:cNvPr id="6" name="Rectangle 5">
            <a:extLst>
              <a:ext uri="{FF2B5EF4-FFF2-40B4-BE49-F238E27FC236}">
                <a16:creationId xmlns:a16="http://schemas.microsoft.com/office/drawing/2014/main" id="{706DCB2A-155D-2B56-C3D3-620BEE5687D5}"/>
              </a:ext>
            </a:extLst>
          </p:cNvPr>
          <p:cNvSpPr/>
          <p:nvPr/>
        </p:nvSpPr>
        <p:spPr>
          <a:xfrm>
            <a:off x="9187158" y="2508536"/>
            <a:ext cx="866212" cy="11282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0.6</a:t>
            </a:r>
            <a:endParaRPr lang="en-IL" sz="2800" b="1" dirty="0">
              <a:solidFill>
                <a:schemeClr val="bg1"/>
              </a:solidFill>
            </a:endParaRPr>
          </a:p>
        </p:txBody>
      </p:sp>
      <p:sp>
        <p:nvSpPr>
          <p:cNvPr id="8" name="Rectangle 7">
            <a:extLst>
              <a:ext uri="{FF2B5EF4-FFF2-40B4-BE49-F238E27FC236}">
                <a16:creationId xmlns:a16="http://schemas.microsoft.com/office/drawing/2014/main" id="{5D0152DB-0969-01E1-293F-4E260834C961}"/>
              </a:ext>
            </a:extLst>
          </p:cNvPr>
          <p:cNvSpPr/>
          <p:nvPr/>
        </p:nvSpPr>
        <p:spPr>
          <a:xfrm>
            <a:off x="3203207" y="2508536"/>
            <a:ext cx="866212" cy="14213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0.7</a:t>
            </a:r>
            <a:endParaRPr lang="en-IL" sz="2800" b="1" dirty="0">
              <a:solidFill>
                <a:schemeClr val="bg1"/>
              </a:solidFill>
            </a:endParaRPr>
          </a:p>
        </p:txBody>
      </p:sp>
      <p:sp>
        <p:nvSpPr>
          <p:cNvPr id="9" name="Rectangle 8">
            <a:extLst>
              <a:ext uri="{FF2B5EF4-FFF2-40B4-BE49-F238E27FC236}">
                <a16:creationId xmlns:a16="http://schemas.microsoft.com/office/drawing/2014/main" id="{61CBBA2E-CBC4-3C27-E878-5AAF5EE6D7B6}"/>
              </a:ext>
            </a:extLst>
          </p:cNvPr>
          <p:cNvSpPr/>
          <p:nvPr/>
        </p:nvSpPr>
        <p:spPr>
          <a:xfrm>
            <a:off x="4943529" y="2543049"/>
            <a:ext cx="866212" cy="2544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endParaRPr lang="en-IL" sz="2800" b="1" dirty="0">
              <a:solidFill>
                <a:schemeClr val="bg1"/>
              </a:solidFill>
            </a:endParaRPr>
          </a:p>
        </p:txBody>
      </p:sp>
      <p:sp>
        <p:nvSpPr>
          <p:cNvPr id="10" name="Rectangle 9">
            <a:extLst>
              <a:ext uri="{FF2B5EF4-FFF2-40B4-BE49-F238E27FC236}">
                <a16:creationId xmlns:a16="http://schemas.microsoft.com/office/drawing/2014/main" id="{16CC0C18-C442-D345-DB42-0D9DB28BD0FD}"/>
              </a:ext>
            </a:extLst>
          </p:cNvPr>
          <p:cNvSpPr/>
          <p:nvPr/>
        </p:nvSpPr>
        <p:spPr>
          <a:xfrm>
            <a:off x="7447080" y="2556347"/>
            <a:ext cx="866212" cy="925515"/>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0.5</a:t>
            </a:r>
            <a:endParaRPr lang="en-IL" sz="2800" b="1" dirty="0">
              <a:solidFill>
                <a:schemeClr val="bg1"/>
              </a:solidFill>
            </a:endParaRPr>
          </a:p>
        </p:txBody>
      </p:sp>
      <p:sp>
        <p:nvSpPr>
          <p:cNvPr id="11" name="Rectangle 10">
            <a:extLst>
              <a:ext uri="{FF2B5EF4-FFF2-40B4-BE49-F238E27FC236}">
                <a16:creationId xmlns:a16="http://schemas.microsoft.com/office/drawing/2014/main" id="{0D5AA603-7EC4-5E21-F578-8B5B97787CC7}"/>
              </a:ext>
            </a:extLst>
          </p:cNvPr>
          <p:cNvSpPr/>
          <p:nvPr/>
        </p:nvSpPr>
        <p:spPr>
          <a:xfrm>
            <a:off x="8309784" y="2562934"/>
            <a:ext cx="866212" cy="11327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0.1</a:t>
            </a:r>
            <a:endParaRPr lang="en-IL" sz="2800" b="1" dirty="0"/>
          </a:p>
        </p:txBody>
      </p:sp>
      <p:sp>
        <p:nvSpPr>
          <p:cNvPr id="13" name="Rectangle 12">
            <a:extLst>
              <a:ext uri="{FF2B5EF4-FFF2-40B4-BE49-F238E27FC236}">
                <a16:creationId xmlns:a16="http://schemas.microsoft.com/office/drawing/2014/main" id="{6106A538-920F-0A39-D6B7-F5317B9C4F71}"/>
              </a:ext>
            </a:extLst>
          </p:cNvPr>
          <p:cNvSpPr/>
          <p:nvPr/>
        </p:nvSpPr>
        <p:spPr>
          <a:xfrm>
            <a:off x="6600418" y="2550017"/>
            <a:ext cx="866212" cy="2544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endParaRPr lang="en-IL" sz="2800" b="1" dirty="0">
              <a:solidFill>
                <a:schemeClr val="bg1"/>
              </a:solidFill>
            </a:endParaRPr>
          </a:p>
        </p:txBody>
      </p:sp>
      <p:sp>
        <p:nvSpPr>
          <p:cNvPr id="15" name="Rectangle 14">
            <a:extLst>
              <a:ext uri="{FF2B5EF4-FFF2-40B4-BE49-F238E27FC236}">
                <a16:creationId xmlns:a16="http://schemas.microsoft.com/office/drawing/2014/main" id="{C211CA66-FE7B-8C71-5A5B-53AEE707075B}"/>
              </a:ext>
            </a:extLst>
          </p:cNvPr>
          <p:cNvSpPr/>
          <p:nvPr/>
        </p:nvSpPr>
        <p:spPr>
          <a:xfrm>
            <a:off x="5813086" y="2551395"/>
            <a:ext cx="866212" cy="7046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0.4</a:t>
            </a:r>
            <a:endParaRPr lang="en-IL" sz="2800" b="1" dirty="0">
              <a:solidFill>
                <a:schemeClr val="bg1"/>
              </a:solidFill>
            </a:endParaRPr>
          </a:p>
        </p:txBody>
      </p:sp>
      <p:sp>
        <p:nvSpPr>
          <p:cNvPr id="16" name="Rectangle 15">
            <a:extLst>
              <a:ext uri="{FF2B5EF4-FFF2-40B4-BE49-F238E27FC236}">
                <a16:creationId xmlns:a16="http://schemas.microsoft.com/office/drawing/2014/main" id="{D2369D1B-A3F0-E339-B299-6D4C36DD717E}"/>
              </a:ext>
            </a:extLst>
          </p:cNvPr>
          <p:cNvSpPr/>
          <p:nvPr/>
        </p:nvSpPr>
        <p:spPr>
          <a:xfrm>
            <a:off x="4111268" y="2512578"/>
            <a:ext cx="866212" cy="9255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0.5</a:t>
            </a:r>
            <a:endParaRPr lang="en-IL" sz="2800" b="1" dirty="0">
              <a:solidFill>
                <a:schemeClr val="bg1"/>
              </a:solidFill>
            </a:endParaRPr>
          </a:p>
        </p:txBody>
      </p:sp>
      <p:sp>
        <p:nvSpPr>
          <p:cNvPr id="19" name="Rectangle 18">
            <a:extLst>
              <a:ext uri="{FF2B5EF4-FFF2-40B4-BE49-F238E27FC236}">
                <a16:creationId xmlns:a16="http://schemas.microsoft.com/office/drawing/2014/main" id="{4950B19C-A26C-2D81-5AB6-26817E24F564}"/>
              </a:ext>
            </a:extLst>
          </p:cNvPr>
          <p:cNvSpPr/>
          <p:nvPr/>
        </p:nvSpPr>
        <p:spPr>
          <a:xfrm>
            <a:off x="2850020" y="5352330"/>
            <a:ext cx="990793" cy="105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0.5</a:t>
            </a:r>
            <a:endParaRPr lang="en-IL" sz="1000" b="1" dirty="0">
              <a:solidFill>
                <a:schemeClr val="bg1"/>
              </a:solidFill>
            </a:endParaRPr>
          </a:p>
        </p:txBody>
      </p:sp>
      <p:sp>
        <p:nvSpPr>
          <p:cNvPr id="20" name="Rectangle 19">
            <a:extLst>
              <a:ext uri="{FF2B5EF4-FFF2-40B4-BE49-F238E27FC236}">
                <a16:creationId xmlns:a16="http://schemas.microsoft.com/office/drawing/2014/main" id="{75D32C45-B85C-CAD0-DA1F-94BDA963449F}"/>
              </a:ext>
            </a:extLst>
          </p:cNvPr>
          <p:cNvSpPr/>
          <p:nvPr/>
        </p:nvSpPr>
        <p:spPr>
          <a:xfrm>
            <a:off x="2819723" y="4181795"/>
            <a:ext cx="1025729" cy="22932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Rectangle 20">
            <a:extLst>
              <a:ext uri="{FF2B5EF4-FFF2-40B4-BE49-F238E27FC236}">
                <a16:creationId xmlns:a16="http://schemas.microsoft.com/office/drawing/2014/main" id="{213AA9E7-1D6C-0448-9C25-E70D2B4110ED}"/>
              </a:ext>
            </a:extLst>
          </p:cNvPr>
          <p:cNvSpPr/>
          <p:nvPr/>
        </p:nvSpPr>
        <p:spPr>
          <a:xfrm>
            <a:off x="6797030" y="4161865"/>
            <a:ext cx="1025729" cy="22932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Rectangle 21">
            <a:extLst>
              <a:ext uri="{FF2B5EF4-FFF2-40B4-BE49-F238E27FC236}">
                <a16:creationId xmlns:a16="http://schemas.microsoft.com/office/drawing/2014/main" id="{82CFECE7-0A83-5A52-86BC-B73939D8F1A7}"/>
              </a:ext>
            </a:extLst>
          </p:cNvPr>
          <p:cNvSpPr/>
          <p:nvPr/>
        </p:nvSpPr>
        <p:spPr>
          <a:xfrm>
            <a:off x="5463512" y="4166842"/>
            <a:ext cx="1025729" cy="22932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Rectangle 22">
            <a:extLst>
              <a:ext uri="{FF2B5EF4-FFF2-40B4-BE49-F238E27FC236}">
                <a16:creationId xmlns:a16="http://schemas.microsoft.com/office/drawing/2014/main" id="{A3D942BF-CBB6-54DE-C1A2-45627CCCB34C}"/>
              </a:ext>
            </a:extLst>
          </p:cNvPr>
          <p:cNvSpPr/>
          <p:nvPr/>
        </p:nvSpPr>
        <p:spPr>
          <a:xfrm>
            <a:off x="4137437" y="4205684"/>
            <a:ext cx="1025729" cy="22932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9" name="Rectangle 28">
            <a:extLst>
              <a:ext uri="{FF2B5EF4-FFF2-40B4-BE49-F238E27FC236}">
                <a16:creationId xmlns:a16="http://schemas.microsoft.com/office/drawing/2014/main" id="{56F34B2D-AFCA-014A-F4DB-6C2CC2AAA8B3}"/>
              </a:ext>
            </a:extLst>
          </p:cNvPr>
          <p:cNvSpPr/>
          <p:nvPr/>
        </p:nvSpPr>
        <p:spPr>
          <a:xfrm>
            <a:off x="8108218" y="4180509"/>
            <a:ext cx="1025729" cy="22932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Rectangle 32">
            <a:extLst>
              <a:ext uri="{FF2B5EF4-FFF2-40B4-BE49-F238E27FC236}">
                <a16:creationId xmlns:a16="http://schemas.microsoft.com/office/drawing/2014/main" id="{E8B52260-5DB9-F02A-B48B-4ECEB0312785}"/>
              </a:ext>
            </a:extLst>
          </p:cNvPr>
          <p:cNvSpPr/>
          <p:nvPr/>
        </p:nvSpPr>
        <p:spPr>
          <a:xfrm>
            <a:off x="4147098" y="4809750"/>
            <a:ext cx="990793" cy="16257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0.7</a:t>
            </a:r>
            <a:endParaRPr lang="en-IL" sz="1000" b="1" dirty="0">
              <a:solidFill>
                <a:schemeClr val="bg1"/>
              </a:solidFill>
            </a:endParaRPr>
          </a:p>
        </p:txBody>
      </p:sp>
      <p:sp>
        <p:nvSpPr>
          <p:cNvPr id="35" name="Rectangle 34">
            <a:extLst>
              <a:ext uri="{FF2B5EF4-FFF2-40B4-BE49-F238E27FC236}">
                <a16:creationId xmlns:a16="http://schemas.microsoft.com/office/drawing/2014/main" id="{52F902FB-7206-9196-9B57-B3C685F9D69E}"/>
              </a:ext>
            </a:extLst>
          </p:cNvPr>
          <p:cNvSpPr/>
          <p:nvPr/>
        </p:nvSpPr>
        <p:spPr>
          <a:xfrm>
            <a:off x="5460061" y="5376919"/>
            <a:ext cx="990793" cy="1058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0.5</a:t>
            </a:r>
            <a:endParaRPr lang="en-IL" sz="1000" b="1" dirty="0">
              <a:solidFill>
                <a:schemeClr val="bg1"/>
              </a:solidFill>
            </a:endParaRPr>
          </a:p>
        </p:txBody>
      </p:sp>
      <p:sp>
        <p:nvSpPr>
          <p:cNvPr id="37" name="Rectangle 36">
            <a:extLst>
              <a:ext uri="{FF2B5EF4-FFF2-40B4-BE49-F238E27FC236}">
                <a16:creationId xmlns:a16="http://schemas.microsoft.com/office/drawing/2014/main" id="{AF7FAAD3-8AD2-04CF-1118-4036E21FCC5B}"/>
              </a:ext>
            </a:extLst>
          </p:cNvPr>
          <p:cNvSpPr/>
          <p:nvPr/>
        </p:nvSpPr>
        <p:spPr>
          <a:xfrm>
            <a:off x="5474860" y="5061318"/>
            <a:ext cx="990793" cy="2910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0.2</a:t>
            </a:r>
            <a:endParaRPr lang="en-IL" sz="1000" b="1" dirty="0">
              <a:solidFill>
                <a:schemeClr val="bg1"/>
              </a:solidFill>
            </a:endParaRPr>
          </a:p>
        </p:txBody>
      </p:sp>
      <p:sp>
        <p:nvSpPr>
          <p:cNvPr id="38" name="Rectangle 37">
            <a:extLst>
              <a:ext uri="{FF2B5EF4-FFF2-40B4-BE49-F238E27FC236}">
                <a16:creationId xmlns:a16="http://schemas.microsoft.com/office/drawing/2014/main" id="{6BA814A2-4C51-292B-E847-0DA67948895E}"/>
              </a:ext>
            </a:extLst>
          </p:cNvPr>
          <p:cNvSpPr/>
          <p:nvPr/>
        </p:nvSpPr>
        <p:spPr>
          <a:xfrm>
            <a:off x="6730556" y="5649178"/>
            <a:ext cx="990793" cy="80597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0.4</a:t>
            </a:r>
            <a:endParaRPr lang="en-IL" sz="1000" b="1" dirty="0">
              <a:solidFill>
                <a:schemeClr val="bg1"/>
              </a:solidFill>
            </a:endParaRPr>
          </a:p>
        </p:txBody>
      </p:sp>
      <p:sp>
        <p:nvSpPr>
          <p:cNvPr id="39" name="Rectangle 38">
            <a:extLst>
              <a:ext uri="{FF2B5EF4-FFF2-40B4-BE49-F238E27FC236}">
                <a16:creationId xmlns:a16="http://schemas.microsoft.com/office/drawing/2014/main" id="{5DCC0C05-1C74-4848-7179-BA832DE2DE80}"/>
              </a:ext>
            </a:extLst>
          </p:cNvPr>
          <p:cNvSpPr/>
          <p:nvPr/>
        </p:nvSpPr>
        <p:spPr>
          <a:xfrm>
            <a:off x="6717729" y="5340198"/>
            <a:ext cx="990793" cy="2910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0.2</a:t>
            </a:r>
            <a:endParaRPr lang="en-IL" sz="1000" b="1" dirty="0">
              <a:solidFill>
                <a:schemeClr val="bg1"/>
              </a:solidFill>
            </a:endParaRPr>
          </a:p>
        </p:txBody>
      </p:sp>
      <p:sp>
        <p:nvSpPr>
          <p:cNvPr id="41" name="Rectangle 40">
            <a:extLst>
              <a:ext uri="{FF2B5EF4-FFF2-40B4-BE49-F238E27FC236}">
                <a16:creationId xmlns:a16="http://schemas.microsoft.com/office/drawing/2014/main" id="{296564C2-FD6F-828D-D529-6F9A63AB820D}"/>
              </a:ext>
            </a:extLst>
          </p:cNvPr>
          <p:cNvSpPr/>
          <p:nvPr/>
        </p:nvSpPr>
        <p:spPr>
          <a:xfrm>
            <a:off x="8125684" y="5095052"/>
            <a:ext cx="990793" cy="1295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0.1</a:t>
            </a:r>
            <a:endParaRPr lang="en-IL" sz="1000" b="1" dirty="0"/>
          </a:p>
        </p:txBody>
      </p:sp>
      <p:sp>
        <p:nvSpPr>
          <p:cNvPr id="42" name="Rectangle 41">
            <a:extLst>
              <a:ext uri="{FF2B5EF4-FFF2-40B4-BE49-F238E27FC236}">
                <a16:creationId xmlns:a16="http://schemas.microsoft.com/office/drawing/2014/main" id="{CA38E1E7-B449-04F0-B734-EEA90CF1896F}"/>
              </a:ext>
            </a:extLst>
          </p:cNvPr>
          <p:cNvSpPr/>
          <p:nvPr/>
        </p:nvSpPr>
        <p:spPr>
          <a:xfrm>
            <a:off x="8125685" y="5302432"/>
            <a:ext cx="990793" cy="1058625"/>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0.5</a:t>
            </a:r>
            <a:endParaRPr lang="en-IL" sz="1000" b="1" dirty="0">
              <a:solidFill>
                <a:schemeClr val="bg1"/>
              </a:solidFill>
            </a:endParaRPr>
          </a:p>
        </p:txBody>
      </p:sp>
      <p:sp>
        <p:nvSpPr>
          <p:cNvPr id="43" name="Rectangle 42">
            <a:extLst>
              <a:ext uri="{FF2B5EF4-FFF2-40B4-BE49-F238E27FC236}">
                <a16:creationId xmlns:a16="http://schemas.microsoft.com/office/drawing/2014/main" id="{876BDB6D-3D33-211D-028B-72DC7DE239FF}"/>
              </a:ext>
            </a:extLst>
          </p:cNvPr>
          <p:cNvSpPr/>
          <p:nvPr/>
        </p:nvSpPr>
        <p:spPr>
          <a:xfrm>
            <a:off x="9609490" y="5263657"/>
            <a:ext cx="977966" cy="12101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0.6</a:t>
            </a:r>
            <a:endParaRPr lang="en-IL" sz="1000" b="1" dirty="0">
              <a:solidFill>
                <a:schemeClr val="bg1"/>
              </a:solidFill>
            </a:endParaRPr>
          </a:p>
        </p:txBody>
      </p:sp>
      <p:sp>
        <p:nvSpPr>
          <p:cNvPr id="44" name="TextBox 43">
            <a:extLst>
              <a:ext uri="{FF2B5EF4-FFF2-40B4-BE49-F238E27FC236}">
                <a16:creationId xmlns:a16="http://schemas.microsoft.com/office/drawing/2014/main" id="{340B383D-8A41-0D33-45F3-C394A4ABC0B4}"/>
              </a:ext>
            </a:extLst>
          </p:cNvPr>
          <p:cNvSpPr txBox="1"/>
          <p:nvPr/>
        </p:nvSpPr>
        <p:spPr>
          <a:xfrm>
            <a:off x="5376635" y="6474767"/>
            <a:ext cx="2160666" cy="461665"/>
          </a:xfrm>
          <a:prstGeom prst="rect">
            <a:avLst/>
          </a:prstGeom>
          <a:noFill/>
        </p:spPr>
        <p:txBody>
          <a:bodyPr wrap="square" rtlCol="0">
            <a:spAutoFit/>
          </a:bodyPr>
          <a:lstStyle/>
          <a:p>
            <a:r>
              <a:rPr lang="en-US" sz="2400" b="1" dirty="0"/>
              <a:t>Optimal?</a:t>
            </a:r>
            <a:endParaRPr lang="en-IL" sz="2400" b="1" dirty="0"/>
          </a:p>
        </p:txBody>
      </p:sp>
      <p:sp>
        <p:nvSpPr>
          <p:cNvPr id="46" name="TextBox 45">
            <a:extLst>
              <a:ext uri="{FF2B5EF4-FFF2-40B4-BE49-F238E27FC236}">
                <a16:creationId xmlns:a16="http://schemas.microsoft.com/office/drawing/2014/main" id="{43493C13-2CB1-9408-7378-2B17F0DD604D}"/>
              </a:ext>
            </a:extLst>
          </p:cNvPr>
          <p:cNvSpPr txBox="1"/>
          <p:nvPr/>
        </p:nvSpPr>
        <p:spPr>
          <a:xfrm>
            <a:off x="5350836" y="6474767"/>
            <a:ext cx="2160666" cy="461665"/>
          </a:xfrm>
          <a:prstGeom prst="rect">
            <a:avLst/>
          </a:prstGeom>
          <a:noFill/>
        </p:spPr>
        <p:txBody>
          <a:bodyPr wrap="square" rtlCol="0">
            <a:spAutoFit/>
          </a:bodyPr>
          <a:lstStyle/>
          <a:p>
            <a:r>
              <a:rPr lang="en-US" sz="2400" b="1" dirty="0"/>
              <a:t>Now it is!</a:t>
            </a:r>
            <a:endParaRPr lang="en-IL" sz="2400" b="1" dirty="0"/>
          </a:p>
        </p:txBody>
      </p:sp>
      <p:sp>
        <p:nvSpPr>
          <p:cNvPr id="4" name="Rectangle 3">
            <a:extLst>
              <a:ext uri="{FF2B5EF4-FFF2-40B4-BE49-F238E27FC236}">
                <a16:creationId xmlns:a16="http://schemas.microsoft.com/office/drawing/2014/main" id="{0EEEEB05-1C2E-950A-AA82-EEFD04C17D22}"/>
              </a:ext>
            </a:extLst>
          </p:cNvPr>
          <p:cNvSpPr/>
          <p:nvPr/>
        </p:nvSpPr>
        <p:spPr>
          <a:xfrm>
            <a:off x="9561727" y="4180508"/>
            <a:ext cx="1025729" cy="22932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8279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48148E-6 L 0.23294 -0.0581 " pathEditMode="relative" rAng="0" ptsTypes="AA">
                                      <p:cBhvr>
                                        <p:cTn id="6" dur="2000" fill="hold"/>
                                        <p:tgtEl>
                                          <p:spTgt spid="39"/>
                                        </p:tgtEl>
                                        <p:attrNameLst>
                                          <p:attrName>ppt_x</p:attrName>
                                          <p:attrName>ppt_y</p:attrName>
                                        </p:attrNameLst>
                                      </p:cBhvr>
                                      <p:rCtr x="11641" y="-2917"/>
                                    </p:animMotion>
                                  </p:childTnLst>
                                </p:cTn>
                              </p:par>
                              <p:par>
                                <p:cTn id="7" presetID="42" presetClass="path" presetSubtype="0" accel="50000" decel="50000" fill="hold" grpId="0" nodeType="withEffect">
                                  <p:stCondLst>
                                    <p:cond delay="0"/>
                                  </p:stCondLst>
                                  <p:childTnLst>
                                    <p:animMotion origin="layout" path="M 1.66667E-6 2.59259E-6 L 0.11263 -0.20301 " pathEditMode="relative" rAng="0" ptsTypes="AA">
                                      <p:cBhvr>
                                        <p:cTn id="8" dur="2000" fill="hold"/>
                                        <p:tgtEl>
                                          <p:spTgt spid="38"/>
                                        </p:tgtEl>
                                        <p:attrNameLst>
                                          <p:attrName>ppt_x</p:attrName>
                                          <p:attrName>ppt_y</p:attrName>
                                        </p:attrNameLst>
                                      </p:cBhvr>
                                      <p:rCtr x="5625" y="-10162"/>
                                    </p:animMotion>
                                  </p:childTnLst>
                                </p:cTn>
                              </p:par>
                              <p:par>
                                <p:cTn id="9" presetID="42" presetClass="path" presetSubtype="0" accel="50000" decel="50000" fill="hold" grpId="0" nodeType="withEffect">
                                  <p:stCondLst>
                                    <p:cond delay="0"/>
                                  </p:stCondLst>
                                  <p:childTnLst>
                                    <p:animMotion origin="layout" path="M -3.54167E-6 7.40741E-7 L -0.11145 -0.08472 " pathEditMode="relative" rAng="0" ptsTypes="AA">
                                      <p:cBhvr>
                                        <p:cTn id="10" dur="2000" fill="hold"/>
                                        <p:tgtEl>
                                          <p:spTgt spid="37"/>
                                        </p:tgtEl>
                                        <p:attrNameLst>
                                          <p:attrName>ppt_x</p:attrName>
                                          <p:attrName>ppt_y</p:attrName>
                                        </p:attrNameLst>
                                      </p:cBhvr>
                                      <p:rCtr x="-5573" y="-4236"/>
                                    </p:animMotion>
                                  </p:childTnLst>
                                </p:cTn>
                              </p:par>
                              <p:par>
                                <p:cTn id="11" presetID="42" presetClass="path" presetSubtype="0" accel="50000" decel="50000" fill="hold" grpId="0" nodeType="withEffect">
                                  <p:stCondLst>
                                    <p:cond delay="0"/>
                                  </p:stCondLst>
                                  <p:childTnLst>
                                    <p:animMotion origin="layout" path="M -1.45833E-6 -1.11111E-6 L -0.21432 -0.16042 " pathEditMode="relative" rAng="0" ptsTypes="AA">
                                      <p:cBhvr>
                                        <p:cTn id="12" dur="2000" fill="hold"/>
                                        <p:tgtEl>
                                          <p:spTgt spid="35"/>
                                        </p:tgtEl>
                                        <p:attrNameLst>
                                          <p:attrName>ppt_x</p:attrName>
                                          <p:attrName>ppt_y</p:attrName>
                                        </p:attrNameLst>
                                      </p:cBhvr>
                                      <p:rCtr x="-10716" y="-8032"/>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5" grpId="0" animBg="1"/>
      <p:bldP spid="37" grpId="0" animBg="1"/>
      <p:bldP spid="38" grpId="0" animBg="1"/>
      <p:bldP spid="39" grpId="0" animBg="1"/>
      <p:bldP spid="44"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Bin Packing - </a:t>
            </a:r>
            <a:r>
              <a:rPr lang="en-US" sz="4800" b="1" dirty="0"/>
              <a:t>First-Fit Decreasing (FFD) Algorithm</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145806"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Sort items by decreasing size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𝑛</m:t>
                        </m:r>
                      </m:sub>
                    </m:sSub>
                  </m:oMath>
                </a14:m>
                <a:r>
                  <a:rPr lang="en-US" sz="2800" dirty="0"/>
                  <a:t>.</a:t>
                </a:r>
              </a:p>
              <a:p>
                <a:pPr marL="342900" indent="-342900">
                  <a:buFont typeface="Arial" panose="020B0604020202020204" pitchFamily="34" charset="0"/>
                  <a:buChar char="•"/>
                </a:pPr>
                <a:r>
                  <a:rPr lang="en-US" sz="2800" dirty="0"/>
                  <a:t>For </a:t>
                </a:r>
                <a14:m>
                  <m:oMath xmlns:m="http://schemas.openxmlformats.org/officeDocument/2006/math">
                    <m:r>
                      <a:rPr lang="en-US" sz="2800" b="0" i="1" smtClean="0">
                        <a:latin typeface="Cambria Math" panose="02040503050406030204" pitchFamily="18" charset="0"/>
                      </a:rPr>
                      <m:t>𝑖</m:t>
                    </m:r>
                    <m:r>
                      <a:rPr lang="en-US" sz="2800" b="0" i="1" smtClean="0">
                        <a:latin typeface="Cambria Math" panose="02040503050406030204" pitchFamily="18" charset="0"/>
                      </a:rPr>
                      <m:t>=1,…,</m:t>
                    </m:r>
                    <m:r>
                      <a:rPr lang="en-US" sz="2800" b="0" i="1" smtClean="0">
                        <a:latin typeface="Cambria Math" panose="02040503050406030204" pitchFamily="18" charset="0"/>
                      </a:rPr>
                      <m:t>𝑛</m:t>
                    </m:r>
                  </m:oMath>
                </a14:m>
                <a:r>
                  <a:rPr lang="en-US" sz="2800" dirty="0"/>
                  <a:t>:</a:t>
                </a:r>
              </a:p>
              <a:p>
                <a:pPr marL="800100" lvl="1" indent="-342900">
                  <a:buFont typeface="Arial" panose="020B0604020202020204" pitchFamily="34" charset="0"/>
                  <a:buChar char="•"/>
                </a:pPr>
                <a:r>
                  <a:rPr lang="en-US" sz="2800" dirty="0"/>
                  <a:t>If item </a:t>
                </a:r>
                <a14:m>
                  <m:oMath xmlns:m="http://schemas.openxmlformats.org/officeDocument/2006/math">
                    <m:r>
                      <m:rPr>
                        <m:sty m:val="p"/>
                      </m:rPr>
                      <a:rPr lang="en-US" sz="2800" b="0" i="0" smtClean="0">
                        <a:latin typeface="Cambria Math" panose="02040503050406030204" pitchFamily="18" charset="0"/>
                      </a:rPr>
                      <m:t>i</m:t>
                    </m:r>
                  </m:oMath>
                </a14:m>
                <a:r>
                  <a:rPr lang="en-US" sz="2800" dirty="0"/>
                  <a:t> with size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𝑖</m:t>
                        </m:r>
                      </m:sub>
                    </m:sSub>
                    <m:r>
                      <a:rPr lang="en-US" sz="2800" i="1">
                        <a:latin typeface="Cambria Math" panose="02040503050406030204" pitchFamily="18" charset="0"/>
                      </a:rPr>
                      <m:t> </m:t>
                    </m:r>
                  </m:oMath>
                </a14:m>
                <a:r>
                  <a:rPr lang="en-US" sz="2800" dirty="0"/>
                  <a:t>fits in some previously used bin (i.e., has current size </a:t>
                </a:r>
                <a14:m>
                  <m:oMath xmlns:m="http://schemas.openxmlformats.org/officeDocument/2006/math">
                    <m:r>
                      <a:rPr lang="en-US" sz="2800" b="0" i="1" smtClean="0">
                        <a:latin typeface="Cambria Math" panose="02040503050406030204" pitchFamily="18" charset="0"/>
                      </a:rPr>
                      <m:t>≤1−</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𝑖</m:t>
                        </m:r>
                      </m:sub>
                    </m:sSub>
                  </m:oMath>
                </a14:m>
                <a:r>
                  <a:rPr lang="en-US" sz="2800" dirty="0"/>
                  <a:t>), insert it to the first such bin.</a:t>
                </a:r>
              </a:p>
              <a:p>
                <a:pPr marL="800100" lvl="1" indent="-342900">
                  <a:buFont typeface="Arial" panose="020B0604020202020204" pitchFamily="34" charset="0"/>
                  <a:buChar char="•"/>
                </a:pPr>
                <a:r>
                  <a:rPr lang="en-US" sz="2800" dirty="0"/>
                  <a:t>Otherwise, open a new bin, and insert item </a:t>
                </a:r>
                <a14:m>
                  <m:oMath xmlns:m="http://schemas.openxmlformats.org/officeDocument/2006/math">
                    <m:r>
                      <a:rPr lang="en-US" sz="2800" b="0" i="1" smtClean="0">
                        <a:latin typeface="Cambria Math" panose="02040503050406030204" pitchFamily="18" charset="0"/>
                      </a:rPr>
                      <m:t>𝑖</m:t>
                    </m:r>
                  </m:oMath>
                </a14:m>
                <a:r>
                  <a:rPr lang="en-US" sz="2800" dirty="0"/>
                  <a:t> to the bin.</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145806" cy="2246769"/>
              </a:xfrm>
              <a:prstGeom prst="rect">
                <a:avLst/>
              </a:prstGeom>
              <a:blipFill>
                <a:blip r:embed="rId2"/>
                <a:stretch>
                  <a:fillRect l="-1082" t="-2989" b="-6793"/>
                </a:stretch>
              </a:blipFill>
            </p:spPr>
            <p:txBody>
              <a:bodyPr/>
              <a:lstStyle/>
              <a:p>
                <a:r>
                  <a:rPr lang="en-IL">
                    <a:noFill/>
                  </a:rPr>
                  <a:t> </a:t>
                </a:r>
              </a:p>
            </p:txBody>
          </p:sp>
        </mc:Fallback>
      </mc:AlternateContent>
      <p:sp>
        <p:nvSpPr>
          <p:cNvPr id="4" name="Rectangle 3">
            <a:extLst>
              <a:ext uri="{FF2B5EF4-FFF2-40B4-BE49-F238E27FC236}">
                <a16:creationId xmlns:a16="http://schemas.microsoft.com/office/drawing/2014/main" id="{4FD0C0CF-A2B5-37CA-C85A-8AEA6BD553E0}"/>
              </a:ext>
            </a:extLst>
          </p:cNvPr>
          <p:cNvSpPr/>
          <p:nvPr/>
        </p:nvSpPr>
        <p:spPr>
          <a:xfrm>
            <a:off x="2330503" y="4606003"/>
            <a:ext cx="1016615" cy="17927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Rectangle 4">
            <a:extLst>
              <a:ext uri="{FF2B5EF4-FFF2-40B4-BE49-F238E27FC236}">
                <a16:creationId xmlns:a16="http://schemas.microsoft.com/office/drawing/2014/main" id="{9B71751B-D4B1-954F-770B-3DC92AC6DFD5}"/>
              </a:ext>
            </a:extLst>
          </p:cNvPr>
          <p:cNvSpPr/>
          <p:nvPr/>
        </p:nvSpPr>
        <p:spPr>
          <a:xfrm>
            <a:off x="3757249" y="4606003"/>
            <a:ext cx="1016615" cy="17927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Rectangle 5">
            <a:extLst>
              <a:ext uri="{FF2B5EF4-FFF2-40B4-BE49-F238E27FC236}">
                <a16:creationId xmlns:a16="http://schemas.microsoft.com/office/drawing/2014/main" id="{53019304-FF38-31DB-C95C-1208125EF20D}"/>
              </a:ext>
            </a:extLst>
          </p:cNvPr>
          <p:cNvSpPr/>
          <p:nvPr/>
        </p:nvSpPr>
        <p:spPr>
          <a:xfrm>
            <a:off x="5132131" y="4606003"/>
            <a:ext cx="1016615" cy="17927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44155F81-F066-AD0E-9370-367F2F491EB7}"/>
              </a:ext>
            </a:extLst>
          </p:cNvPr>
          <p:cNvSpPr/>
          <p:nvPr/>
        </p:nvSpPr>
        <p:spPr>
          <a:xfrm>
            <a:off x="6507013" y="4606003"/>
            <a:ext cx="1016615" cy="17927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17D325C7-4799-E770-51A1-2F33B6922363}"/>
              </a:ext>
            </a:extLst>
          </p:cNvPr>
          <p:cNvSpPr/>
          <p:nvPr/>
        </p:nvSpPr>
        <p:spPr>
          <a:xfrm>
            <a:off x="2330503" y="4883152"/>
            <a:ext cx="1016615" cy="15155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100" b="1" dirty="0">
              <a:solidFill>
                <a:schemeClr val="bg1"/>
              </a:solidFill>
            </a:endParaRPr>
          </a:p>
        </p:txBody>
      </p:sp>
      <p:sp>
        <p:nvSpPr>
          <p:cNvPr id="9" name="Rectangle 8">
            <a:extLst>
              <a:ext uri="{FF2B5EF4-FFF2-40B4-BE49-F238E27FC236}">
                <a16:creationId xmlns:a16="http://schemas.microsoft.com/office/drawing/2014/main" id="{D8791BCE-FA5B-89FF-D80E-27CEB004A6F9}"/>
              </a:ext>
            </a:extLst>
          </p:cNvPr>
          <p:cNvSpPr/>
          <p:nvPr/>
        </p:nvSpPr>
        <p:spPr>
          <a:xfrm>
            <a:off x="3757249" y="5082988"/>
            <a:ext cx="1016615" cy="13157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100" b="1" dirty="0">
              <a:solidFill>
                <a:schemeClr val="bg1"/>
              </a:solidFill>
            </a:endParaRPr>
          </a:p>
        </p:txBody>
      </p:sp>
      <p:sp>
        <p:nvSpPr>
          <p:cNvPr id="10" name="Rectangle 9">
            <a:extLst>
              <a:ext uri="{FF2B5EF4-FFF2-40B4-BE49-F238E27FC236}">
                <a16:creationId xmlns:a16="http://schemas.microsoft.com/office/drawing/2014/main" id="{F49C3680-B7F9-9A95-F923-33EB131D3583}"/>
              </a:ext>
            </a:extLst>
          </p:cNvPr>
          <p:cNvSpPr/>
          <p:nvPr/>
        </p:nvSpPr>
        <p:spPr>
          <a:xfrm>
            <a:off x="5132130" y="5439335"/>
            <a:ext cx="1016615" cy="9593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100" b="1" dirty="0">
              <a:solidFill>
                <a:schemeClr val="bg1"/>
              </a:solidFill>
            </a:endParaRPr>
          </a:p>
        </p:txBody>
      </p:sp>
      <p:sp>
        <p:nvSpPr>
          <p:cNvPr id="11" name="Rectangle 10">
            <a:extLst>
              <a:ext uri="{FF2B5EF4-FFF2-40B4-BE49-F238E27FC236}">
                <a16:creationId xmlns:a16="http://schemas.microsoft.com/office/drawing/2014/main" id="{AC5CF71A-A2A7-0275-3392-6A0A5C7CC7FC}"/>
              </a:ext>
            </a:extLst>
          </p:cNvPr>
          <p:cNvSpPr/>
          <p:nvPr/>
        </p:nvSpPr>
        <p:spPr>
          <a:xfrm>
            <a:off x="8336576" y="4403453"/>
            <a:ext cx="1016615" cy="9593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t>
            </a:r>
            <a:endParaRPr lang="en-IL" sz="3600" b="1" dirty="0">
              <a:solidFill>
                <a:schemeClr val="bg1"/>
              </a:solidFill>
            </a:endParaRPr>
          </a:p>
        </p:txBody>
      </p:sp>
    </p:spTree>
    <p:extLst>
      <p:ext uri="{BB962C8B-B14F-4D97-AF65-F5344CB8AC3E}">
        <p14:creationId xmlns:p14="http://schemas.microsoft.com/office/powerpoint/2010/main" val="25811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96296E-6 L -0.49271 -0.06297 " pathEditMode="relative" rAng="0" ptsTypes="AA">
                                      <p:cBhvr>
                                        <p:cTn id="6" dur="2000" fill="hold"/>
                                        <p:tgtEl>
                                          <p:spTgt spid="11"/>
                                        </p:tgtEl>
                                        <p:attrNameLst>
                                          <p:attrName>ppt_x</p:attrName>
                                          <p:attrName>ppt_y</p:attrName>
                                        </p:attrNameLst>
                                      </p:cBhvr>
                                      <p:rCtr x="-24635" y="-314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49271 -0.06296 L -0.37721 -0.04051 " pathEditMode="relative" rAng="0" ptsTypes="AA">
                                      <p:cBhvr>
                                        <p:cTn id="10" dur="2000" fill="hold"/>
                                        <p:tgtEl>
                                          <p:spTgt spid="11"/>
                                        </p:tgtEl>
                                        <p:attrNameLst>
                                          <p:attrName>ppt_x</p:attrName>
                                          <p:attrName>ppt_y</p:attrName>
                                        </p:attrNameLst>
                                      </p:cBhvr>
                                      <p:rCtr x="5768" y="145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37721 -0.04051 L -0.25911 2.96296E-6 " pathEditMode="relative" rAng="0" ptsTypes="AA">
                                      <p:cBhvr>
                                        <p:cTn id="14" dur="2000" fill="hold"/>
                                        <p:tgtEl>
                                          <p:spTgt spid="11"/>
                                        </p:tgtEl>
                                        <p:attrNameLst>
                                          <p:attrName>ppt_x</p:attrName>
                                          <p:attrName>ppt_y</p:attrName>
                                        </p:attrNameLst>
                                      </p:cBhvr>
                                      <p:rCtr x="5898" y="201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0.25912 -1.85185E-6 L -0.15443 0.15463 " pathEditMode="relative" rAng="0" ptsTypes="AA">
                                      <p:cBhvr>
                                        <p:cTn id="18" dur="2000" fill="hold"/>
                                        <p:tgtEl>
                                          <p:spTgt spid="11"/>
                                        </p:tgtEl>
                                        <p:attrNameLst>
                                          <p:attrName>ppt_x</p:attrName>
                                          <p:attrName>ppt_y</p:attrName>
                                        </p:attrNameLst>
                                      </p:cBhvr>
                                      <p:rCtr x="5638" y="6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FFD gets </a:t>
                </a:r>
                <a14:m>
                  <m:oMath xmlns:m="http://schemas.openxmlformats.org/officeDocument/2006/math">
                    <m:r>
                      <a:rPr lang="en-US" b="0" i="1" smtClean="0">
                        <a:latin typeface="Cambria Math" panose="02040503050406030204" pitchFamily="18" charset="0"/>
                      </a:rPr>
                      <m:t>≥</m:t>
                    </m:r>
                  </m:oMath>
                </a14:m>
                <a:r>
                  <a:rPr lang="en-US" dirty="0"/>
                  <a:t>11/9 approximation Worst Case</a:t>
                </a:r>
                <a:endParaRPr lang="en-IL" dirty="0"/>
              </a:p>
            </p:txBody>
          </p:sp>
        </mc:Choice>
        <mc:Fallback xmlns="">
          <p:sp>
            <p:nvSpPr>
              <p:cNvPr id="2" name="Title 1">
                <a:extLst>
                  <a:ext uri="{FF2B5EF4-FFF2-40B4-BE49-F238E27FC236}">
                    <a16:creationId xmlns:a16="http://schemas.microsoft.com/office/drawing/2014/main" id="{47C7C581-2984-B607-5ABE-948924E969AF}"/>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L">
                    <a:noFill/>
                  </a:rPr>
                  <a:t> </a:t>
                </a:r>
              </a:p>
            </p:txBody>
          </p:sp>
        </mc:Fallback>
      </mc:AlternateContent>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145806"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Example:</a:t>
            </a:r>
            <a:br>
              <a:rPr lang="en-US" sz="2800" dirty="0"/>
            </a:br>
            <a:r>
              <a:rPr lang="en-US" sz="2800" dirty="0"/>
              <a:t>      6 *                 6 *                 6 *               12*</a:t>
            </a:r>
          </a:p>
          <a:p>
            <a:pPr lvl="2"/>
            <a:endParaRPr lang="en-US" sz="2800" dirty="0"/>
          </a:p>
          <a:p>
            <a:pPr marL="342900" indent="-342900">
              <a:buFont typeface="Arial" panose="020B0604020202020204" pitchFamily="34" charset="0"/>
              <a:buChar char="•"/>
            </a:pPr>
            <a:endParaRPr lang="en-US" sz="2800" dirty="0"/>
          </a:p>
          <a:p>
            <a:pPr marL="800100" lvl="1" indent="-342900">
              <a:buFont typeface="Arial" panose="020B0604020202020204" pitchFamily="34" charset="0"/>
              <a:buChar char="•"/>
            </a:pPr>
            <a:endParaRPr lang="en-US" sz="2800" dirty="0"/>
          </a:p>
        </p:txBody>
      </p:sp>
      <p:sp>
        <p:nvSpPr>
          <p:cNvPr id="14" name="Rectangle 13">
            <a:extLst>
              <a:ext uri="{FF2B5EF4-FFF2-40B4-BE49-F238E27FC236}">
                <a16:creationId xmlns:a16="http://schemas.microsoft.com/office/drawing/2014/main" id="{0789EFD0-6465-DB40-4D37-2368838D74CB}"/>
              </a:ext>
            </a:extLst>
          </p:cNvPr>
          <p:cNvSpPr/>
          <p:nvPr/>
        </p:nvSpPr>
        <p:spPr>
          <a:xfrm>
            <a:off x="1301805"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55A98EE-A70D-7286-B3BB-B2E768837D5D}"/>
                  </a:ext>
                </a:extLst>
              </p:cNvPr>
              <p:cNvSpPr/>
              <p:nvPr/>
            </p:nvSpPr>
            <p:spPr>
              <a:xfrm>
                <a:off x="4173615" y="2385643"/>
                <a:ext cx="1206272" cy="11377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chemeClr val="bg1"/>
                              </a:solidFill>
                              <a:latin typeface="Cambria Math" panose="02040503050406030204" pitchFamily="18" charset="0"/>
                            </a:rPr>
                          </m:ctrlPr>
                        </m:fPr>
                        <m:num>
                          <m:r>
                            <a:rPr lang="en-US" sz="2400" b="1" i="1" smtClean="0">
                              <a:solidFill>
                                <a:schemeClr val="bg1"/>
                              </a:solidFill>
                              <a:latin typeface="Cambria Math" panose="02040503050406030204" pitchFamily="18" charset="0"/>
                            </a:rPr>
                            <m:t>𝟏</m:t>
                          </m:r>
                        </m:num>
                        <m:den>
                          <m:r>
                            <a:rPr lang="en-US" sz="2400" b="1" i="1" smtClean="0">
                              <a:solidFill>
                                <a:schemeClr val="bg1"/>
                              </a:solidFill>
                              <a:latin typeface="Cambria Math" panose="02040503050406030204" pitchFamily="18" charset="0"/>
                            </a:rPr>
                            <m:t>𝟒</m:t>
                          </m:r>
                        </m:den>
                      </m:f>
                      <m:r>
                        <a:rPr lang="en-US" sz="2400" b="1" i="1" smtClean="0">
                          <a:solidFill>
                            <a:schemeClr val="bg1"/>
                          </a:solidFill>
                          <a:latin typeface="Cambria Math" panose="02040503050406030204" pitchFamily="18" charset="0"/>
                        </a:rPr>
                        <m:t>+</m:t>
                      </m:r>
                      <m:r>
                        <a:rPr lang="en-US" sz="2400" b="1" i="1" smtClean="0">
                          <a:solidFill>
                            <a:schemeClr val="bg1"/>
                          </a:solidFill>
                          <a:latin typeface="Cambria Math" panose="02040503050406030204" pitchFamily="18" charset="0"/>
                        </a:rPr>
                        <m:t>𝟐</m:t>
                      </m:r>
                      <m:r>
                        <a:rPr lang="en-US" sz="2400" b="1" i="1" smtClean="0">
                          <a:solidFill>
                            <a:schemeClr val="bg1"/>
                          </a:solidFill>
                          <a:latin typeface="Cambria Math" panose="02040503050406030204" pitchFamily="18" charset="0"/>
                        </a:rPr>
                        <m:t>𝝐</m:t>
                      </m:r>
                    </m:oMath>
                  </m:oMathPara>
                </a14:m>
                <a:endParaRPr lang="en-IL" sz="2400" b="1" dirty="0">
                  <a:solidFill>
                    <a:schemeClr val="bg1"/>
                  </a:solidFill>
                </a:endParaRPr>
              </a:p>
            </p:txBody>
          </p:sp>
        </mc:Choice>
        <mc:Fallback xmlns="">
          <p:sp>
            <p:nvSpPr>
              <p:cNvPr id="21" name="Rectangle 20">
                <a:extLst>
                  <a:ext uri="{FF2B5EF4-FFF2-40B4-BE49-F238E27FC236}">
                    <a16:creationId xmlns:a16="http://schemas.microsoft.com/office/drawing/2014/main" id="{E55A98EE-A70D-7286-B3BB-B2E768837D5D}"/>
                  </a:ext>
                </a:extLst>
              </p:cNvPr>
              <p:cNvSpPr>
                <a:spLocks noRot="1" noChangeAspect="1" noMove="1" noResize="1" noEditPoints="1" noAdjustHandles="1" noChangeArrowheads="1" noChangeShapeType="1" noTextEdit="1"/>
              </p:cNvSpPr>
              <p:nvPr/>
            </p:nvSpPr>
            <p:spPr>
              <a:xfrm>
                <a:off x="4173615" y="2385643"/>
                <a:ext cx="1206272" cy="1137776"/>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945F5AF-0846-BC9B-5175-CC5C89D4168A}"/>
                  </a:ext>
                </a:extLst>
              </p:cNvPr>
              <p:cNvSpPr/>
              <p:nvPr/>
            </p:nvSpPr>
            <p:spPr>
              <a:xfrm>
                <a:off x="2211614" y="2359956"/>
                <a:ext cx="1206271" cy="17625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chemeClr val="bg1"/>
                              </a:solidFill>
                              <a:latin typeface="Cambria Math" panose="02040503050406030204" pitchFamily="18" charset="0"/>
                            </a:rPr>
                          </m:ctrlPr>
                        </m:fPr>
                        <m:num>
                          <m:r>
                            <a:rPr lang="en-US" sz="2400" b="1" i="1" smtClean="0">
                              <a:solidFill>
                                <a:schemeClr val="bg1"/>
                              </a:solidFill>
                              <a:latin typeface="Cambria Math" panose="02040503050406030204" pitchFamily="18" charset="0"/>
                            </a:rPr>
                            <m:t>𝟏</m:t>
                          </m:r>
                        </m:num>
                        <m:den>
                          <m:r>
                            <a:rPr lang="en-US" sz="2400" b="1" i="1" smtClean="0">
                              <a:solidFill>
                                <a:schemeClr val="bg1"/>
                              </a:solidFill>
                              <a:latin typeface="Cambria Math" panose="02040503050406030204" pitchFamily="18" charset="0"/>
                            </a:rPr>
                            <m:t>𝟐</m:t>
                          </m:r>
                        </m:den>
                      </m:f>
                      <m:r>
                        <a:rPr lang="en-US" sz="2400" b="1" i="1" smtClean="0">
                          <a:solidFill>
                            <a:schemeClr val="bg1"/>
                          </a:solidFill>
                          <a:latin typeface="Cambria Math" panose="02040503050406030204" pitchFamily="18" charset="0"/>
                        </a:rPr>
                        <m:t>+</m:t>
                      </m:r>
                      <m:r>
                        <a:rPr lang="en-US" sz="2400" b="1" i="1" smtClean="0">
                          <a:solidFill>
                            <a:schemeClr val="bg1"/>
                          </a:solidFill>
                          <a:latin typeface="Cambria Math" panose="02040503050406030204" pitchFamily="18" charset="0"/>
                        </a:rPr>
                        <m:t>𝝐</m:t>
                      </m:r>
                    </m:oMath>
                  </m:oMathPara>
                </a14:m>
                <a:endParaRPr lang="en-IL" sz="2400" b="1" dirty="0">
                  <a:solidFill>
                    <a:schemeClr val="bg1"/>
                  </a:solidFill>
                </a:endParaRPr>
              </a:p>
            </p:txBody>
          </p:sp>
        </mc:Choice>
        <mc:Fallback xmlns="">
          <p:sp>
            <p:nvSpPr>
              <p:cNvPr id="23" name="Rectangle 22">
                <a:extLst>
                  <a:ext uri="{FF2B5EF4-FFF2-40B4-BE49-F238E27FC236}">
                    <a16:creationId xmlns:a16="http://schemas.microsoft.com/office/drawing/2014/main" id="{3945F5AF-0846-BC9B-5175-CC5C89D4168A}"/>
                  </a:ext>
                </a:extLst>
              </p:cNvPr>
              <p:cNvSpPr>
                <a:spLocks noRot="1" noChangeAspect="1" noMove="1" noResize="1" noEditPoints="1" noAdjustHandles="1" noChangeArrowheads="1" noChangeShapeType="1" noTextEdit="1"/>
              </p:cNvSpPr>
              <p:nvPr/>
            </p:nvSpPr>
            <p:spPr>
              <a:xfrm>
                <a:off x="2211614" y="2359956"/>
                <a:ext cx="1206271" cy="1762536"/>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2C5783C-F2F0-0709-4FAE-D8785B52482F}"/>
                  </a:ext>
                </a:extLst>
              </p:cNvPr>
              <p:cNvSpPr/>
              <p:nvPr/>
            </p:nvSpPr>
            <p:spPr>
              <a:xfrm>
                <a:off x="6078405" y="2366507"/>
                <a:ext cx="1206271" cy="9277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chemeClr val="bg1"/>
                              </a:solidFill>
                              <a:latin typeface="Cambria Math" panose="02040503050406030204" pitchFamily="18" charset="0"/>
                            </a:rPr>
                          </m:ctrlPr>
                        </m:fPr>
                        <m:num>
                          <m:r>
                            <a:rPr lang="en-US" sz="2400" b="1" i="1" smtClean="0">
                              <a:solidFill>
                                <a:schemeClr val="bg1"/>
                              </a:solidFill>
                              <a:latin typeface="Cambria Math" panose="02040503050406030204" pitchFamily="18" charset="0"/>
                            </a:rPr>
                            <m:t>𝟏</m:t>
                          </m:r>
                        </m:num>
                        <m:den>
                          <m:r>
                            <a:rPr lang="en-US" sz="2400" b="1" i="1" smtClean="0">
                              <a:solidFill>
                                <a:schemeClr val="bg1"/>
                              </a:solidFill>
                              <a:latin typeface="Cambria Math" panose="02040503050406030204" pitchFamily="18" charset="0"/>
                            </a:rPr>
                            <m:t>𝟒</m:t>
                          </m:r>
                        </m:den>
                      </m:f>
                      <m:r>
                        <a:rPr lang="en-US" sz="2400" b="1" i="1" smtClean="0">
                          <a:solidFill>
                            <a:schemeClr val="bg1"/>
                          </a:solidFill>
                          <a:latin typeface="Cambria Math" panose="02040503050406030204" pitchFamily="18" charset="0"/>
                        </a:rPr>
                        <m:t>+</m:t>
                      </m:r>
                      <m:r>
                        <a:rPr lang="en-US" sz="2400" b="1" i="1" smtClean="0">
                          <a:solidFill>
                            <a:schemeClr val="bg1"/>
                          </a:solidFill>
                          <a:latin typeface="Cambria Math" panose="02040503050406030204" pitchFamily="18" charset="0"/>
                        </a:rPr>
                        <m:t>𝝐</m:t>
                      </m:r>
                    </m:oMath>
                  </m:oMathPara>
                </a14:m>
                <a:endParaRPr lang="en-IL" sz="2400" b="1" dirty="0">
                  <a:solidFill>
                    <a:schemeClr val="bg1"/>
                  </a:solidFill>
                </a:endParaRPr>
              </a:p>
            </p:txBody>
          </p:sp>
        </mc:Choice>
        <mc:Fallback xmlns="">
          <p:sp>
            <p:nvSpPr>
              <p:cNvPr id="24" name="Rectangle 23">
                <a:extLst>
                  <a:ext uri="{FF2B5EF4-FFF2-40B4-BE49-F238E27FC236}">
                    <a16:creationId xmlns:a16="http://schemas.microsoft.com/office/drawing/2014/main" id="{02C5783C-F2F0-0709-4FAE-D8785B52482F}"/>
                  </a:ext>
                </a:extLst>
              </p:cNvPr>
              <p:cNvSpPr>
                <a:spLocks noRot="1" noChangeAspect="1" noMove="1" noResize="1" noEditPoints="1" noAdjustHandles="1" noChangeArrowheads="1" noChangeShapeType="1" noTextEdit="1"/>
              </p:cNvSpPr>
              <p:nvPr/>
            </p:nvSpPr>
            <p:spPr>
              <a:xfrm>
                <a:off x="6078405" y="2366507"/>
                <a:ext cx="1206271" cy="927724"/>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397D1AC2-F5B7-3BC6-C4A0-B61FFCF711A1}"/>
                  </a:ext>
                </a:extLst>
              </p:cNvPr>
              <p:cNvSpPr/>
              <p:nvPr/>
            </p:nvSpPr>
            <p:spPr>
              <a:xfrm>
                <a:off x="8097554" y="2385643"/>
                <a:ext cx="1206272" cy="8100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chemeClr val="bg1"/>
                              </a:solidFill>
                              <a:latin typeface="Cambria Math" panose="02040503050406030204" pitchFamily="18" charset="0"/>
                            </a:rPr>
                          </m:ctrlPr>
                        </m:fPr>
                        <m:num>
                          <m:r>
                            <a:rPr lang="en-US" sz="2400" b="1" i="1" smtClean="0">
                              <a:solidFill>
                                <a:schemeClr val="bg1"/>
                              </a:solidFill>
                              <a:latin typeface="Cambria Math" panose="02040503050406030204" pitchFamily="18" charset="0"/>
                            </a:rPr>
                            <m:t>𝟏</m:t>
                          </m:r>
                        </m:num>
                        <m:den>
                          <m:r>
                            <a:rPr lang="en-US" sz="2400" b="1" i="1" smtClean="0">
                              <a:solidFill>
                                <a:schemeClr val="bg1"/>
                              </a:solidFill>
                              <a:latin typeface="Cambria Math" panose="02040503050406030204" pitchFamily="18" charset="0"/>
                            </a:rPr>
                            <m:t>𝟒</m:t>
                          </m:r>
                        </m:den>
                      </m:f>
                      <m:r>
                        <a:rPr lang="en-US" sz="2400" b="1" i="1" smtClean="0">
                          <a:solidFill>
                            <a:schemeClr val="bg1"/>
                          </a:solidFill>
                          <a:latin typeface="Cambria Math" panose="02040503050406030204" pitchFamily="18" charset="0"/>
                        </a:rPr>
                        <m:t>−</m:t>
                      </m:r>
                      <m:r>
                        <a:rPr lang="en-US" sz="2400" b="1" i="1" smtClean="0">
                          <a:solidFill>
                            <a:schemeClr val="bg1"/>
                          </a:solidFill>
                          <a:latin typeface="Cambria Math" panose="02040503050406030204" pitchFamily="18" charset="0"/>
                        </a:rPr>
                        <m:t>𝟐</m:t>
                      </m:r>
                      <m:r>
                        <a:rPr lang="en-US" sz="2400" b="1" i="1" smtClean="0">
                          <a:solidFill>
                            <a:schemeClr val="bg1"/>
                          </a:solidFill>
                          <a:latin typeface="Cambria Math" panose="02040503050406030204" pitchFamily="18" charset="0"/>
                        </a:rPr>
                        <m:t>𝝐</m:t>
                      </m:r>
                    </m:oMath>
                  </m:oMathPara>
                </a14:m>
                <a:endParaRPr lang="en-IL" sz="2400" b="1" dirty="0">
                  <a:solidFill>
                    <a:schemeClr val="bg1"/>
                  </a:solidFill>
                </a:endParaRPr>
              </a:p>
            </p:txBody>
          </p:sp>
        </mc:Choice>
        <mc:Fallback xmlns="">
          <p:sp>
            <p:nvSpPr>
              <p:cNvPr id="25" name="Rectangle 24">
                <a:extLst>
                  <a:ext uri="{FF2B5EF4-FFF2-40B4-BE49-F238E27FC236}">
                    <a16:creationId xmlns:a16="http://schemas.microsoft.com/office/drawing/2014/main" id="{397D1AC2-F5B7-3BC6-C4A0-B61FFCF711A1}"/>
                  </a:ext>
                </a:extLst>
              </p:cNvPr>
              <p:cNvSpPr>
                <a:spLocks noRot="1" noChangeAspect="1" noMove="1" noResize="1" noEditPoints="1" noAdjustHandles="1" noChangeArrowheads="1" noChangeShapeType="1" noTextEdit="1"/>
              </p:cNvSpPr>
              <p:nvPr/>
            </p:nvSpPr>
            <p:spPr>
              <a:xfrm>
                <a:off x="8097554" y="2385643"/>
                <a:ext cx="1206272" cy="810026"/>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77A1BD58-5F38-3703-A258-C1EB313A688D}"/>
                  </a:ext>
                </a:extLst>
              </p:cNvPr>
              <p:cNvSpPr/>
              <p:nvPr/>
            </p:nvSpPr>
            <p:spPr>
              <a:xfrm>
                <a:off x="1301805" y="5771248"/>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26" name="Rectangle 25">
                <a:extLst>
                  <a:ext uri="{FF2B5EF4-FFF2-40B4-BE49-F238E27FC236}">
                    <a16:creationId xmlns:a16="http://schemas.microsoft.com/office/drawing/2014/main" id="{77A1BD58-5F38-3703-A258-C1EB313A688D}"/>
                  </a:ext>
                </a:extLst>
              </p:cNvPr>
              <p:cNvSpPr>
                <a:spLocks noRot="1" noChangeAspect="1" noMove="1" noResize="1" noEditPoints="1" noAdjustHandles="1" noChangeArrowheads="1" noChangeShapeType="1" noTextEdit="1"/>
              </p:cNvSpPr>
              <p:nvPr/>
            </p:nvSpPr>
            <p:spPr>
              <a:xfrm>
                <a:off x="1301805" y="5771248"/>
                <a:ext cx="650660" cy="573697"/>
              </a:xfrm>
              <a:prstGeom prst="rect">
                <a:avLst/>
              </a:prstGeom>
              <a:blipFill>
                <a:blip r:embed="rId7"/>
                <a:stretch>
                  <a:fillRect/>
                </a:stretch>
              </a:blipFill>
            </p:spPr>
            <p:txBody>
              <a:bodyPr/>
              <a:lstStyle/>
              <a:p>
                <a:r>
                  <a:rPr lang="en-IL">
                    <a:noFill/>
                  </a:rPr>
                  <a:t> </a:t>
                </a:r>
              </a:p>
            </p:txBody>
          </p:sp>
        </mc:Fallback>
      </mc:AlternateContent>
      <p:sp>
        <p:nvSpPr>
          <p:cNvPr id="30" name="Rectangle 29">
            <a:extLst>
              <a:ext uri="{FF2B5EF4-FFF2-40B4-BE49-F238E27FC236}">
                <a16:creationId xmlns:a16="http://schemas.microsoft.com/office/drawing/2014/main" id="{25E0D2C4-2598-B8C8-8E5F-092CCFB7D0BC}"/>
              </a:ext>
            </a:extLst>
          </p:cNvPr>
          <p:cNvSpPr/>
          <p:nvPr/>
        </p:nvSpPr>
        <p:spPr>
          <a:xfrm>
            <a:off x="2023863"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Rectangle 31">
            <a:extLst>
              <a:ext uri="{FF2B5EF4-FFF2-40B4-BE49-F238E27FC236}">
                <a16:creationId xmlns:a16="http://schemas.microsoft.com/office/drawing/2014/main" id="{4C25865C-9DC2-4A5F-CE92-1DBD59C158C0}"/>
              </a:ext>
            </a:extLst>
          </p:cNvPr>
          <p:cNvSpPr/>
          <p:nvPr/>
        </p:nvSpPr>
        <p:spPr>
          <a:xfrm>
            <a:off x="2745921"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Rectangle 32">
            <a:extLst>
              <a:ext uri="{FF2B5EF4-FFF2-40B4-BE49-F238E27FC236}">
                <a16:creationId xmlns:a16="http://schemas.microsoft.com/office/drawing/2014/main" id="{00C93ADB-EDEC-CDC7-036B-3D88050B8E07}"/>
              </a:ext>
            </a:extLst>
          </p:cNvPr>
          <p:cNvSpPr/>
          <p:nvPr/>
        </p:nvSpPr>
        <p:spPr>
          <a:xfrm>
            <a:off x="3467979"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Rectangle 33">
            <a:extLst>
              <a:ext uri="{FF2B5EF4-FFF2-40B4-BE49-F238E27FC236}">
                <a16:creationId xmlns:a16="http://schemas.microsoft.com/office/drawing/2014/main" id="{3E6A2972-F2D4-2C48-518A-BEAD4D2F9DA7}"/>
              </a:ext>
            </a:extLst>
          </p:cNvPr>
          <p:cNvSpPr/>
          <p:nvPr/>
        </p:nvSpPr>
        <p:spPr>
          <a:xfrm>
            <a:off x="4190037"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5" name="Rectangle 34">
            <a:extLst>
              <a:ext uri="{FF2B5EF4-FFF2-40B4-BE49-F238E27FC236}">
                <a16:creationId xmlns:a16="http://schemas.microsoft.com/office/drawing/2014/main" id="{CACAE0EC-CA0A-F599-B9C4-3F731CA9142B}"/>
              </a:ext>
            </a:extLst>
          </p:cNvPr>
          <p:cNvSpPr/>
          <p:nvPr/>
        </p:nvSpPr>
        <p:spPr>
          <a:xfrm>
            <a:off x="4912095"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6" name="Rectangle 35">
            <a:extLst>
              <a:ext uri="{FF2B5EF4-FFF2-40B4-BE49-F238E27FC236}">
                <a16:creationId xmlns:a16="http://schemas.microsoft.com/office/drawing/2014/main" id="{AB939ABE-DA0D-5099-B26B-BA15F6064F0C}"/>
              </a:ext>
            </a:extLst>
          </p:cNvPr>
          <p:cNvSpPr/>
          <p:nvPr/>
        </p:nvSpPr>
        <p:spPr>
          <a:xfrm>
            <a:off x="5634153"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7" name="Rectangle 36">
            <a:extLst>
              <a:ext uri="{FF2B5EF4-FFF2-40B4-BE49-F238E27FC236}">
                <a16:creationId xmlns:a16="http://schemas.microsoft.com/office/drawing/2014/main" id="{92B66440-06BC-0346-F990-AEABAFA989F2}"/>
              </a:ext>
            </a:extLst>
          </p:cNvPr>
          <p:cNvSpPr/>
          <p:nvPr/>
        </p:nvSpPr>
        <p:spPr>
          <a:xfrm>
            <a:off x="6356211"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8" name="Rectangle 37">
            <a:extLst>
              <a:ext uri="{FF2B5EF4-FFF2-40B4-BE49-F238E27FC236}">
                <a16:creationId xmlns:a16="http://schemas.microsoft.com/office/drawing/2014/main" id="{635B7CA2-3A19-07A4-9B82-DFA9C69098AF}"/>
              </a:ext>
            </a:extLst>
          </p:cNvPr>
          <p:cNvSpPr/>
          <p:nvPr/>
        </p:nvSpPr>
        <p:spPr>
          <a:xfrm>
            <a:off x="7055829"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25FD6C8E-645E-2393-44E8-8A363D975620}"/>
                  </a:ext>
                </a:extLst>
              </p:cNvPr>
              <p:cNvSpPr/>
              <p:nvPr/>
            </p:nvSpPr>
            <p:spPr>
              <a:xfrm>
                <a:off x="2045167" y="5771247"/>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2" name="Rectangle 41">
                <a:extLst>
                  <a:ext uri="{FF2B5EF4-FFF2-40B4-BE49-F238E27FC236}">
                    <a16:creationId xmlns:a16="http://schemas.microsoft.com/office/drawing/2014/main" id="{25FD6C8E-645E-2393-44E8-8A363D975620}"/>
                  </a:ext>
                </a:extLst>
              </p:cNvPr>
              <p:cNvSpPr>
                <a:spLocks noRot="1" noChangeAspect="1" noMove="1" noResize="1" noEditPoints="1" noAdjustHandles="1" noChangeArrowheads="1" noChangeShapeType="1" noTextEdit="1"/>
              </p:cNvSpPr>
              <p:nvPr/>
            </p:nvSpPr>
            <p:spPr>
              <a:xfrm>
                <a:off x="2045167" y="5771247"/>
                <a:ext cx="650660" cy="573697"/>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2135BE5-2E93-1776-E12F-1FE54238E2E5}"/>
                  </a:ext>
                </a:extLst>
              </p:cNvPr>
              <p:cNvSpPr/>
              <p:nvPr/>
            </p:nvSpPr>
            <p:spPr>
              <a:xfrm>
                <a:off x="2767225" y="5770227"/>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3" name="Rectangle 42">
                <a:extLst>
                  <a:ext uri="{FF2B5EF4-FFF2-40B4-BE49-F238E27FC236}">
                    <a16:creationId xmlns:a16="http://schemas.microsoft.com/office/drawing/2014/main" id="{52135BE5-2E93-1776-E12F-1FE54238E2E5}"/>
                  </a:ext>
                </a:extLst>
              </p:cNvPr>
              <p:cNvSpPr>
                <a:spLocks noRot="1" noChangeAspect="1" noMove="1" noResize="1" noEditPoints="1" noAdjustHandles="1" noChangeArrowheads="1" noChangeShapeType="1" noTextEdit="1"/>
              </p:cNvSpPr>
              <p:nvPr/>
            </p:nvSpPr>
            <p:spPr>
              <a:xfrm>
                <a:off x="2767225" y="5770227"/>
                <a:ext cx="650660" cy="573697"/>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952547E9-4ACC-C7F1-C4B9-31BA74E54101}"/>
                  </a:ext>
                </a:extLst>
              </p:cNvPr>
              <p:cNvSpPr/>
              <p:nvPr/>
            </p:nvSpPr>
            <p:spPr>
              <a:xfrm>
                <a:off x="3474155" y="5752459"/>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4" name="Rectangle 43">
                <a:extLst>
                  <a:ext uri="{FF2B5EF4-FFF2-40B4-BE49-F238E27FC236}">
                    <a16:creationId xmlns:a16="http://schemas.microsoft.com/office/drawing/2014/main" id="{952547E9-4ACC-C7F1-C4B9-31BA74E54101}"/>
                  </a:ext>
                </a:extLst>
              </p:cNvPr>
              <p:cNvSpPr>
                <a:spLocks noRot="1" noChangeAspect="1" noMove="1" noResize="1" noEditPoints="1" noAdjustHandles="1" noChangeArrowheads="1" noChangeShapeType="1" noTextEdit="1"/>
              </p:cNvSpPr>
              <p:nvPr/>
            </p:nvSpPr>
            <p:spPr>
              <a:xfrm>
                <a:off x="3474155" y="5752459"/>
                <a:ext cx="650660" cy="573697"/>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E29A8518-EA4D-C47D-25EC-C9BCB824BF6A}"/>
                  </a:ext>
                </a:extLst>
              </p:cNvPr>
              <p:cNvSpPr/>
              <p:nvPr/>
            </p:nvSpPr>
            <p:spPr>
              <a:xfrm>
                <a:off x="4196213" y="5752458"/>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5" name="Rectangle 44">
                <a:extLst>
                  <a:ext uri="{FF2B5EF4-FFF2-40B4-BE49-F238E27FC236}">
                    <a16:creationId xmlns:a16="http://schemas.microsoft.com/office/drawing/2014/main" id="{E29A8518-EA4D-C47D-25EC-C9BCB824BF6A}"/>
                  </a:ext>
                </a:extLst>
              </p:cNvPr>
              <p:cNvSpPr>
                <a:spLocks noRot="1" noChangeAspect="1" noMove="1" noResize="1" noEditPoints="1" noAdjustHandles="1" noChangeArrowheads="1" noChangeShapeType="1" noTextEdit="1"/>
              </p:cNvSpPr>
              <p:nvPr/>
            </p:nvSpPr>
            <p:spPr>
              <a:xfrm>
                <a:off x="4196213" y="5752458"/>
                <a:ext cx="650660" cy="573697"/>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C0C0E638-EBDE-D429-2B61-C84C13888456}"/>
                  </a:ext>
                </a:extLst>
              </p:cNvPr>
              <p:cNvSpPr/>
              <p:nvPr/>
            </p:nvSpPr>
            <p:spPr>
              <a:xfrm>
                <a:off x="4918271" y="5752458"/>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6" name="Rectangle 45">
                <a:extLst>
                  <a:ext uri="{FF2B5EF4-FFF2-40B4-BE49-F238E27FC236}">
                    <a16:creationId xmlns:a16="http://schemas.microsoft.com/office/drawing/2014/main" id="{C0C0E638-EBDE-D429-2B61-C84C13888456}"/>
                  </a:ext>
                </a:extLst>
              </p:cNvPr>
              <p:cNvSpPr>
                <a:spLocks noRot="1" noChangeAspect="1" noMove="1" noResize="1" noEditPoints="1" noAdjustHandles="1" noChangeArrowheads="1" noChangeShapeType="1" noTextEdit="1"/>
              </p:cNvSpPr>
              <p:nvPr/>
            </p:nvSpPr>
            <p:spPr>
              <a:xfrm>
                <a:off x="4918271" y="5752458"/>
                <a:ext cx="650660" cy="573697"/>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1FC17811-4CA8-5FD5-0955-B5EA4D3E99AF}"/>
                  </a:ext>
                </a:extLst>
              </p:cNvPr>
              <p:cNvSpPr/>
              <p:nvPr/>
            </p:nvSpPr>
            <p:spPr>
              <a:xfrm>
                <a:off x="1291638" y="5399887"/>
                <a:ext cx="650660" cy="370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7" name="Rectangle 46">
                <a:extLst>
                  <a:ext uri="{FF2B5EF4-FFF2-40B4-BE49-F238E27FC236}">
                    <a16:creationId xmlns:a16="http://schemas.microsoft.com/office/drawing/2014/main" id="{1FC17811-4CA8-5FD5-0955-B5EA4D3E99AF}"/>
                  </a:ext>
                </a:extLst>
              </p:cNvPr>
              <p:cNvSpPr>
                <a:spLocks noRot="1" noChangeAspect="1" noMove="1" noResize="1" noEditPoints="1" noAdjustHandles="1" noChangeArrowheads="1" noChangeShapeType="1" noTextEdit="1"/>
              </p:cNvSpPr>
              <p:nvPr/>
            </p:nvSpPr>
            <p:spPr>
              <a:xfrm>
                <a:off x="1291638" y="5399887"/>
                <a:ext cx="650660" cy="370340"/>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A8B8D0C-7A36-7DD5-9C46-7F527E03A032}"/>
                  </a:ext>
                </a:extLst>
              </p:cNvPr>
              <p:cNvSpPr/>
              <p:nvPr/>
            </p:nvSpPr>
            <p:spPr>
              <a:xfrm>
                <a:off x="2052653" y="5401311"/>
                <a:ext cx="650660" cy="370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8" name="Rectangle 47">
                <a:extLst>
                  <a:ext uri="{FF2B5EF4-FFF2-40B4-BE49-F238E27FC236}">
                    <a16:creationId xmlns:a16="http://schemas.microsoft.com/office/drawing/2014/main" id="{3A8B8D0C-7A36-7DD5-9C46-7F527E03A032}"/>
                  </a:ext>
                </a:extLst>
              </p:cNvPr>
              <p:cNvSpPr>
                <a:spLocks noRot="1" noChangeAspect="1" noMove="1" noResize="1" noEditPoints="1" noAdjustHandles="1" noChangeArrowheads="1" noChangeShapeType="1" noTextEdit="1"/>
              </p:cNvSpPr>
              <p:nvPr/>
            </p:nvSpPr>
            <p:spPr>
              <a:xfrm>
                <a:off x="2052653" y="5401311"/>
                <a:ext cx="650660" cy="370340"/>
              </a:xfrm>
              <a:prstGeom prst="rect">
                <a:avLst/>
              </a:prstGeom>
              <a:blipFill>
                <a:blip r:embed="rId11"/>
                <a:stretch>
                  <a:fillRect b="-156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26D13E5-219E-E496-7507-D1E12C2F4178}"/>
                  </a:ext>
                </a:extLst>
              </p:cNvPr>
              <p:cNvSpPr/>
              <p:nvPr/>
            </p:nvSpPr>
            <p:spPr>
              <a:xfrm>
                <a:off x="2749685" y="5378664"/>
                <a:ext cx="650660" cy="370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9" name="Rectangle 48">
                <a:extLst>
                  <a:ext uri="{FF2B5EF4-FFF2-40B4-BE49-F238E27FC236}">
                    <a16:creationId xmlns:a16="http://schemas.microsoft.com/office/drawing/2014/main" id="{926D13E5-219E-E496-7507-D1E12C2F4178}"/>
                  </a:ext>
                </a:extLst>
              </p:cNvPr>
              <p:cNvSpPr>
                <a:spLocks noRot="1" noChangeAspect="1" noMove="1" noResize="1" noEditPoints="1" noAdjustHandles="1" noChangeArrowheads="1" noChangeShapeType="1" noTextEdit="1"/>
              </p:cNvSpPr>
              <p:nvPr/>
            </p:nvSpPr>
            <p:spPr>
              <a:xfrm>
                <a:off x="2749685" y="5378664"/>
                <a:ext cx="650660" cy="370340"/>
              </a:xfrm>
              <a:prstGeom prst="rect">
                <a:avLst/>
              </a:prstGeom>
              <a:blipFill>
                <a:blip r:embed="rId12"/>
                <a:stretch>
                  <a:fillRect b="-156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3E2B7846-723C-5393-36E4-260C72EA440A}"/>
                  </a:ext>
                </a:extLst>
              </p:cNvPr>
              <p:cNvSpPr/>
              <p:nvPr/>
            </p:nvSpPr>
            <p:spPr>
              <a:xfrm>
                <a:off x="3477243" y="5399887"/>
                <a:ext cx="650660" cy="370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0" name="Rectangle 49">
                <a:extLst>
                  <a:ext uri="{FF2B5EF4-FFF2-40B4-BE49-F238E27FC236}">
                    <a16:creationId xmlns:a16="http://schemas.microsoft.com/office/drawing/2014/main" id="{3E2B7846-723C-5393-36E4-260C72EA440A}"/>
                  </a:ext>
                </a:extLst>
              </p:cNvPr>
              <p:cNvSpPr>
                <a:spLocks noRot="1" noChangeAspect="1" noMove="1" noResize="1" noEditPoints="1" noAdjustHandles="1" noChangeArrowheads="1" noChangeShapeType="1" noTextEdit="1"/>
              </p:cNvSpPr>
              <p:nvPr/>
            </p:nvSpPr>
            <p:spPr>
              <a:xfrm>
                <a:off x="3477243" y="5399887"/>
                <a:ext cx="650660" cy="370340"/>
              </a:xfrm>
              <a:prstGeom prst="rect">
                <a:avLst/>
              </a:prstGeom>
              <a:blipFill>
                <a:blip r:embed="rId1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9C4CB36-281B-9C71-8B52-C3BD5410083C}"/>
                  </a:ext>
                </a:extLst>
              </p:cNvPr>
              <p:cNvSpPr/>
              <p:nvPr/>
            </p:nvSpPr>
            <p:spPr>
              <a:xfrm>
                <a:off x="4173615" y="5378664"/>
                <a:ext cx="650660" cy="370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1" name="Rectangle 50">
                <a:extLst>
                  <a:ext uri="{FF2B5EF4-FFF2-40B4-BE49-F238E27FC236}">
                    <a16:creationId xmlns:a16="http://schemas.microsoft.com/office/drawing/2014/main" id="{19C4CB36-281B-9C71-8B52-C3BD5410083C}"/>
                  </a:ext>
                </a:extLst>
              </p:cNvPr>
              <p:cNvSpPr>
                <a:spLocks noRot="1" noChangeAspect="1" noMove="1" noResize="1" noEditPoints="1" noAdjustHandles="1" noChangeArrowheads="1" noChangeShapeType="1" noTextEdit="1"/>
              </p:cNvSpPr>
              <p:nvPr/>
            </p:nvSpPr>
            <p:spPr>
              <a:xfrm>
                <a:off x="4173615" y="5378664"/>
                <a:ext cx="650660" cy="370340"/>
              </a:xfrm>
              <a:prstGeom prst="rect">
                <a:avLst/>
              </a:prstGeom>
              <a:blipFill>
                <a:blip r:embed="rId11"/>
                <a:stretch>
                  <a:fillRect b="-156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2FB4C90-23B7-518E-B2ED-C7C016220120}"/>
                  </a:ext>
                </a:extLst>
              </p:cNvPr>
              <p:cNvSpPr/>
              <p:nvPr/>
            </p:nvSpPr>
            <p:spPr>
              <a:xfrm>
                <a:off x="4924447" y="5378664"/>
                <a:ext cx="650660" cy="370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2" name="Rectangle 51">
                <a:extLst>
                  <a:ext uri="{FF2B5EF4-FFF2-40B4-BE49-F238E27FC236}">
                    <a16:creationId xmlns:a16="http://schemas.microsoft.com/office/drawing/2014/main" id="{D2FB4C90-23B7-518E-B2ED-C7C016220120}"/>
                  </a:ext>
                </a:extLst>
              </p:cNvPr>
              <p:cNvSpPr>
                <a:spLocks noRot="1" noChangeAspect="1" noMove="1" noResize="1" noEditPoints="1" noAdjustHandles="1" noChangeArrowheads="1" noChangeShapeType="1" noTextEdit="1"/>
              </p:cNvSpPr>
              <p:nvPr/>
            </p:nvSpPr>
            <p:spPr>
              <a:xfrm>
                <a:off x="4924447" y="5378664"/>
                <a:ext cx="650660" cy="370340"/>
              </a:xfrm>
              <a:prstGeom prst="rect">
                <a:avLst/>
              </a:prstGeom>
              <a:blipFill>
                <a:blip r:embed="rId12"/>
                <a:stretch>
                  <a:fillRect b="-156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ABE205A-DAB0-8086-580B-8C8849781C49}"/>
                  </a:ext>
                </a:extLst>
              </p:cNvPr>
              <p:cNvSpPr/>
              <p:nvPr/>
            </p:nvSpPr>
            <p:spPr>
              <a:xfrm>
                <a:off x="5634153" y="6020731"/>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3" name="Rectangle 52">
                <a:extLst>
                  <a:ext uri="{FF2B5EF4-FFF2-40B4-BE49-F238E27FC236}">
                    <a16:creationId xmlns:a16="http://schemas.microsoft.com/office/drawing/2014/main" id="{EABE205A-DAB0-8086-580B-8C8849781C49}"/>
                  </a:ext>
                </a:extLst>
              </p:cNvPr>
              <p:cNvSpPr>
                <a:spLocks noRot="1" noChangeAspect="1" noMove="1" noResize="1" noEditPoints="1" noAdjustHandles="1" noChangeArrowheads="1" noChangeShapeType="1" noTextEdit="1"/>
              </p:cNvSpPr>
              <p:nvPr/>
            </p:nvSpPr>
            <p:spPr>
              <a:xfrm>
                <a:off x="5634153" y="6020731"/>
                <a:ext cx="650660" cy="301970"/>
              </a:xfrm>
              <a:prstGeom prst="rect">
                <a:avLst/>
              </a:prstGeom>
              <a:blipFill>
                <a:blip r:embed="rId14"/>
                <a:stretch>
                  <a:fillRect t="-1923" b="-1346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F371D158-E21B-C329-6E65-3E1F9443AA71}"/>
                  </a:ext>
                </a:extLst>
              </p:cNvPr>
              <p:cNvSpPr/>
              <p:nvPr/>
            </p:nvSpPr>
            <p:spPr>
              <a:xfrm>
                <a:off x="5632654" y="5696517"/>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4" name="Rectangle 53">
                <a:extLst>
                  <a:ext uri="{FF2B5EF4-FFF2-40B4-BE49-F238E27FC236}">
                    <a16:creationId xmlns:a16="http://schemas.microsoft.com/office/drawing/2014/main" id="{F371D158-E21B-C329-6E65-3E1F9443AA71}"/>
                  </a:ext>
                </a:extLst>
              </p:cNvPr>
              <p:cNvSpPr>
                <a:spLocks noRot="1" noChangeAspect="1" noMove="1" noResize="1" noEditPoints="1" noAdjustHandles="1" noChangeArrowheads="1" noChangeShapeType="1" noTextEdit="1"/>
              </p:cNvSpPr>
              <p:nvPr/>
            </p:nvSpPr>
            <p:spPr>
              <a:xfrm>
                <a:off x="5632654" y="5696517"/>
                <a:ext cx="650660" cy="301970"/>
              </a:xfrm>
              <a:prstGeom prst="rect">
                <a:avLst/>
              </a:prstGeom>
              <a:blipFill>
                <a:blip r:embed="rId15"/>
                <a:stretch>
                  <a:fillRect b="-113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018072C7-2CE7-AABA-1317-D032B18FE267}"/>
                  </a:ext>
                </a:extLst>
              </p:cNvPr>
              <p:cNvSpPr/>
              <p:nvPr/>
            </p:nvSpPr>
            <p:spPr>
              <a:xfrm>
                <a:off x="5614957" y="5383425"/>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5" name="Rectangle 54">
                <a:extLst>
                  <a:ext uri="{FF2B5EF4-FFF2-40B4-BE49-F238E27FC236}">
                    <a16:creationId xmlns:a16="http://schemas.microsoft.com/office/drawing/2014/main" id="{018072C7-2CE7-AABA-1317-D032B18FE267}"/>
                  </a:ext>
                </a:extLst>
              </p:cNvPr>
              <p:cNvSpPr>
                <a:spLocks noRot="1" noChangeAspect="1" noMove="1" noResize="1" noEditPoints="1" noAdjustHandles="1" noChangeArrowheads="1" noChangeShapeType="1" noTextEdit="1"/>
              </p:cNvSpPr>
              <p:nvPr/>
            </p:nvSpPr>
            <p:spPr>
              <a:xfrm>
                <a:off x="5614957" y="5383425"/>
                <a:ext cx="650660" cy="301970"/>
              </a:xfrm>
              <a:prstGeom prst="rect">
                <a:avLst/>
              </a:prstGeom>
              <a:blipFill>
                <a:blip r:embed="rId16"/>
                <a:stretch>
                  <a:fillRect b="-113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2590EFA6-3BC3-178F-2451-E16FB35AB5DE}"/>
                  </a:ext>
                </a:extLst>
              </p:cNvPr>
              <p:cNvSpPr/>
              <p:nvPr/>
            </p:nvSpPr>
            <p:spPr>
              <a:xfrm>
                <a:off x="6363120" y="6017277"/>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6" name="Rectangle 55">
                <a:extLst>
                  <a:ext uri="{FF2B5EF4-FFF2-40B4-BE49-F238E27FC236}">
                    <a16:creationId xmlns:a16="http://schemas.microsoft.com/office/drawing/2014/main" id="{2590EFA6-3BC3-178F-2451-E16FB35AB5DE}"/>
                  </a:ext>
                </a:extLst>
              </p:cNvPr>
              <p:cNvSpPr>
                <a:spLocks noRot="1" noChangeAspect="1" noMove="1" noResize="1" noEditPoints="1" noAdjustHandles="1" noChangeArrowheads="1" noChangeShapeType="1" noTextEdit="1"/>
              </p:cNvSpPr>
              <p:nvPr/>
            </p:nvSpPr>
            <p:spPr>
              <a:xfrm>
                <a:off x="6363120" y="6017277"/>
                <a:ext cx="650660" cy="301970"/>
              </a:xfrm>
              <a:prstGeom prst="rect">
                <a:avLst/>
              </a:prstGeom>
              <a:blipFill>
                <a:blip r:embed="rId16"/>
                <a:stretch>
                  <a:fillRect b="-113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2CA5B375-6351-BF42-F04A-80408144C82A}"/>
                  </a:ext>
                </a:extLst>
              </p:cNvPr>
              <p:cNvSpPr/>
              <p:nvPr/>
            </p:nvSpPr>
            <p:spPr>
              <a:xfrm>
                <a:off x="6356211" y="5697158"/>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7" name="Rectangle 56">
                <a:extLst>
                  <a:ext uri="{FF2B5EF4-FFF2-40B4-BE49-F238E27FC236}">
                    <a16:creationId xmlns:a16="http://schemas.microsoft.com/office/drawing/2014/main" id="{2CA5B375-6351-BF42-F04A-80408144C82A}"/>
                  </a:ext>
                </a:extLst>
              </p:cNvPr>
              <p:cNvSpPr>
                <a:spLocks noRot="1" noChangeAspect="1" noMove="1" noResize="1" noEditPoints="1" noAdjustHandles="1" noChangeArrowheads="1" noChangeShapeType="1" noTextEdit="1"/>
              </p:cNvSpPr>
              <p:nvPr/>
            </p:nvSpPr>
            <p:spPr>
              <a:xfrm>
                <a:off x="6356211" y="5697158"/>
                <a:ext cx="650660" cy="301970"/>
              </a:xfrm>
              <a:prstGeom prst="rect">
                <a:avLst/>
              </a:prstGeom>
              <a:blipFill>
                <a:blip r:embed="rId17"/>
                <a:stretch>
                  <a:fillRect t="-1923" b="-1346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88FBF82F-4F34-76D6-7518-27E1032AF493}"/>
                  </a:ext>
                </a:extLst>
              </p:cNvPr>
              <p:cNvSpPr/>
              <p:nvPr/>
            </p:nvSpPr>
            <p:spPr>
              <a:xfrm>
                <a:off x="6348747" y="5376666"/>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8" name="Rectangle 57">
                <a:extLst>
                  <a:ext uri="{FF2B5EF4-FFF2-40B4-BE49-F238E27FC236}">
                    <a16:creationId xmlns:a16="http://schemas.microsoft.com/office/drawing/2014/main" id="{88FBF82F-4F34-76D6-7518-27E1032AF493}"/>
                  </a:ext>
                </a:extLst>
              </p:cNvPr>
              <p:cNvSpPr>
                <a:spLocks noRot="1" noChangeAspect="1" noMove="1" noResize="1" noEditPoints="1" noAdjustHandles="1" noChangeArrowheads="1" noChangeShapeType="1" noTextEdit="1"/>
              </p:cNvSpPr>
              <p:nvPr/>
            </p:nvSpPr>
            <p:spPr>
              <a:xfrm>
                <a:off x="6348747" y="5376666"/>
                <a:ext cx="650660" cy="301970"/>
              </a:xfrm>
              <a:prstGeom prst="rect">
                <a:avLst/>
              </a:prstGeom>
              <a:blipFill>
                <a:blip r:embed="rId18"/>
                <a:stretch>
                  <a:fillRect b="-113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963FB7CA-3B34-07F2-AD2C-43BDC43B5CAC}"/>
                  </a:ext>
                </a:extLst>
              </p:cNvPr>
              <p:cNvSpPr/>
              <p:nvPr/>
            </p:nvSpPr>
            <p:spPr>
              <a:xfrm>
                <a:off x="7056388" y="6080265"/>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9" name="Rectangle 58">
                <a:extLst>
                  <a:ext uri="{FF2B5EF4-FFF2-40B4-BE49-F238E27FC236}">
                    <a16:creationId xmlns:a16="http://schemas.microsoft.com/office/drawing/2014/main" id="{963FB7CA-3B34-07F2-AD2C-43BDC43B5CAC}"/>
                  </a:ext>
                </a:extLst>
              </p:cNvPr>
              <p:cNvSpPr>
                <a:spLocks noRot="1" noChangeAspect="1" noMove="1" noResize="1" noEditPoints="1" noAdjustHandles="1" noChangeArrowheads="1" noChangeShapeType="1" noTextEdit="1"/>
              </p:cNvSpPr>
              <p:nvPr/>
            </p:nvSpPr>
            <p:spPr>
              <a:xfrm>
                <a:off x="7056388" y="6080265"/>
                <a:ext cx="650660" cy="263659"/>
              </a:xfrm>
              <a:prstGeom prst="rect">
                <a:avLst/>
              </a:prstGeom>
              <a:blipFill>
                <a:blip r:embed="rId19"/>
                <a:stretch>
                  <a:fillRect t="-6383" b="-1914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0611D10E-E4E6-C0DF-9CA0-250820F2183A}"/>
                  </a:ext>
                </a:extLst>
              </p:cNvPr>
              <p:cNvSpPr/>
              <p:nvPr/>
            </p:nvSpPr>
            <p:spPr>
              <a:xfrm>
                <a:off x="7049479" y="5815585"/>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0" name="Rectangle 59">
                <a:extLst>
                  <a:ext uri="{FF2B5EF4-FFF2-40B4-BE49-F238E27FC236}">
                    <a16:creationId xmlns:a16="http://schemas.microsoft.com/office/drawing/2014/main" id="{0611D10E-E4E6-C0DF-9CA0-250820F2183A}"/>
                  </a:ext>
                </a:extLst>
              </p:cNvPr>
              <p:cNvSpPr>
                <a:spLocks noRot="1" noChangeAspect="1" noMove="1" noResize="1" noEditPoints="1" noAdjustHandles="1" noChangeArrowheads="1" noChangeShapeType="1" noTextEdit="1"/>
              </p:cNvSpPr>
              <p:nvPr/>
            </p:nvSpPr>
            <p:spPr>
              <a:xfrm>
                <a:off x="7049479" y="5815585"/>
                <a:ext cx="650660" cy="263659"/>
              </a:xfrm>
              <a:prstGeom prst="rect">
                <a:avLst/>
              </a:prstGeom>
              <a:blipFill>
                <a:blip r:embed="rId20"/>
                <a:stretch>
                  <a:fillRect t="-6522"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827F0C92-7FE3-DBDC-EA45-5ED110CB4671}"/>
                  </a:ext>
                </a:extLst>
              </p:cNvPr>
              <p:cNvSpPr/>
              <p:nvPr/>
            </p:nvSpPr>
            <p:spPr>
              <a:xfrm>
                <a:off x="7049340" y="5526816"/>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1" name="Rectangle 60">
                <a:extLst>
                  <a:ext uri="{FF2B5EF4-FFF2-40B4-BE49-F238E27FC236}">
                    <a16:creationId xmlns:a16="http://schemas.microsoft.com/office/drawing/2014/main" id="{827F0C92-7FE3-DBDC-EA45-5ED110CB4671}"/>
                  </a:ext>
                </a:extLst>
              </p:cNvPr>
              <p:cNvSpPr>
                <a:spLocks noRot="1" noChangeAspect="1" noMove="1" noResize="1" noEditPoints="1" noAdjustHandles="1" noChangeArrowheads="1" noChangeShapeType="1" noTextEdit="1"/>
              </p:cNvSpPr>
              <p:nvPr/>
            </p:nvSpPr>
            <p:spPr>
              <a:xfrm>
                <a:off x="7049340" y="5526816"/>
                <a:ext cx="650660" cy="263659"/>
              </a:xfrm>
              <a:prstGeom prst="rect">
                <a:avLst/>
              </a:prstGeom>
              <a:blipFill>
                <a:blip r:embed="rId21"/>
                <a:stretch>
                  <a:fillRect t="-8696"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4EC124E9-AAAB-0B57-0943-0F1A40596831}"/>
                  </a:ext>
                </a:extLst>
              </p:cNvPr>
              <p:cNvSpPr/>
              <p:nvPr/>
            </p:nvSpPr>
            <p:spPr>
              <a:xfrm>
                <a:off x="7056388" y="5238047"/>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2" name="Rectangle 61">
                <a:extLst>
                  <a:ext uri="{FF2B5EF4-FFF2-40B4-BE49-F238E27FC236}">
                    <a16:creationId xmlns:a16="http://schemas.microsoft.com/office/drawing/2014/main" id="{4EC124E9-AAAB-0B57-0943-0F1A40596831}"/>
                  </a:ext>
                </a:extLst>
              </p:cNvPr>
              <p:cNvSpPr>
                <a:spLocks noRot="1" noChangeAspect="1" noMove="1" noResize="1" noEditPoints="1" noAdjustHandles="1" noChangeArrowheads="1" noChangeShapeType="1" noTextEdit="1"/>
              </p:cNvSpPr>
              <p:nvPr/>
            </p:nvSpPr>
            <p:spPr>
              <a:xfrm>
                <a:off x="7056388" y="5238047"/>
                <a:ext cx="650660" cy="263659"/>
              </a:xfrm>
              <a:prstGeom prst="rect">
                <a:avLst/>
              </a:prstGeom>
              <a:blipFill>
                <a:blip r:embed="rId19"/>
                <a:stretch>
                  <a:fillRect t="-6383" b="-19149"/>
                </a:stretch>
              </a:blipFill>
            </p:spPr>
            <p:txBody>
              <a:bodyPr/>
              <a:lstStyle/>
              <a:p>
                <a:r>
                  <a:rPr lang="en-IL">
                    <a:noFill/>
                  </a:rPr>
                  <a:t> </a:t>
                </a:r>
              </a:p>
            </p:txBody>
          </p:sp>
        </mc:Fallback>
      </mc:AlternateContent>
      <p:sp>
        <p:nvSpPr>
          <p:cNvPr id="73" name="Rectangle 72">
            <a:extLst>
              <a:ext uri="{FF2B5EF4-FFF2-40B4-BE49-F238E27FC236}">
                <a16:creationId xmlns:a16="http://schemas.microsoft.com/office/drawing/2014/main" id="{C54A5995-6773-8054-E508-29BD26B9908B}"/>
              </a:ext>
            </a:extLst>
          </p:cNvPr>
          <p:cNvSpPr/>
          <p:nvPr/>
        </p:nvSpPr>
        <p:spPr>
          <a:xfrm>
            <a:off x="7772363"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755F5E99-8F44-48EC-4A8D-6A4AD562B62D}"/>
                  </a:ext>
                </a:extLst>
              </p:cNvPr>
              <p:cNvSpPr/>
              <p:nvPr/>
            </p:nvSpPr>
            <p:spPr>
              <a:xfrm>
                <a:off x="7779272" y="6080265"/>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74" name="Rectangle 73">
                <a:extLst>
                  <a:ext uri="{FF2B5EF4-FFF2-40B4-BE49-F238E27FC236}">
                    <a16:creationId xmlns:a16="http://schemas.microsoft.com/office/drawing/2014/main" id="{755F5E99-8F44-48EC-4A8D-6A4AD562B62D}"/>
                  </a:ext>
                </a:extLst>
              </p:cNvPr>
              <p:cNvSpPr>
                <a:spLocks noRot="1" noChangeAspect="1" noMove="1" noResize="1" noEditPoints="1" noAdjustHandles="1" noChangeArrowheads="1" noChangeShapeType="1" noTextEdit="1"/>
              </p:cNvSpPr>
              <p:nvPr/>
            </p:nvSpPr>
            <p:spPr>
              <a:xfrm>
                <a:off x="7779272" y="6080265"/>
                <a:ext cx="650660" cy="263659"/>
              </a:xfrm>
              <a:prstGeom prst="rect">
                <a:avLst/>
              </a:prstGeom>
              <a:blipFill>
                <a:blip r:embed="rId22"/>
                <a:stretch>
                  <a:fillRect t="-6383" b="-1914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D8D89D6E-1589-CCF5-30F7-47185DB5E40C}"/>
                  </a:ext>
                </a:extLst>
              </p:cNvPr>
              <p:cNvSpPr/>
              <p:nvPr/>
            </p:nvSpPr>
            <p:spPr>
              <a:xfrm>
                <a:off x="7772363" y="5815585"/>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75" name="Rectangle 74">
                <a:extLst>
                  <a:ext uri="{FF2B5EF4-FFF2-40B4-BE49-F238E27FC236}">
                    <a16:creationId xmlns:a16="http://schemas.microsoft.com/office/drawing/2014/main" id="{D8D89D6E-1589-CCF5-30F7-47185DB5E40C}"/>
                  </a:ext>
                </a:extLst>
              </p:cNvPr>
              <p:cNvSpPr>
                <a:spLocks noRot="1" noChangeAspect="1" noMove="1" noResize="1" noEditPoints="1" noAdjustHandles="1" noChangeArrowheads="1" noChangeShapeType="1" noTextEdit="1"/>
              </p:cNvSpPr>
              <p:nvPr/>
            </p:nvSpPr>
            <p:spPr>
              <a:xfrm>
                <a:off x="7772363" y="5815585"/>
                <a:ext cx="650660" cy="263659"/>
              </a:xfrm>
              <a:prstGeom prst="rect">
                <a:avLst/>
              </a:prstGeom>
              <a:blipFill>
                <a:blip r:embed="rId23"/>
                <a:stretch>
                  <a:fillRect t="-6522"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B46785FF-A37E-DD16-2D8F-FC3209548379}"/>
                  </a:ext>
                </a:extLst>
              </p:cNvPr>
              <p:cNvSpPr/>
              <p:nvPr/>
            </p:nvSpPr>
            <p:spPr>
              <a:xfrm>
                <a:off x="7772224" y="5526816"/>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76" name="Rectangle 75">
                <a:extLst>
                  <a:ext uri="{FF2B5EF4-FFF2-40B4-BE49-F238E27FC236}">
                    <a16:creationId xmlns:a16="http://schemas.microsoft.com/office/drawing/2014/main" id="{B46785FF-A37E-DD16-2D8F-FC3209548379}"/>
                  </a:ext>
                </a:extLst>
              </p:cNvPr>
              <p:cNvSpPr>
                <a:spLocks noRot="1" noChangeAspect="1" noMove="1" noResize="1" noEditPoints="1" noAdjustHandles="1" noChangeArrowheads="1" noChangeShapeType="1" noTextEdit="1"/>
              </p:cNvSpPr>
              <p:nvPr/>
            </p:nvSpPr>
            <p:spPr>
              <a:xfrm>
                <a:off x="7772224" y="5526816"/>
                <a:ext cx="650660" cy="263659"/>
              </a:xfrm>
              <a:prstGeom prst="rect">
                <a:avLst/>
              </a:prstGeom>
              <a:blipFill>
                <a:blip r:embed="rId24"/>
                <a:stretch>
                  <a:fillRect t="-8696"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3A2E7801-16FB-5895-6F19-89DE2317AEC1}"/>
                  </a:ext>
                </a:extLst>
              </p:cNvPr>
              <p:cNvSpPr/>
              <p:nvPr/>
            </p:nvSpPr>
            <p:spPr>
              <a:xfrm>
                <a:off x="7779272" y="5238047"/>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77" name="Rectangle 76">
                <a:extLst>
                  <a:ext uri="{FF2B5EF4-FFF2-40B4-BE49-F238E27FC236}">
                    <a16:creationId xmlns:a16="http://schemas.microsoft.com/office/drawing/2014/main" id="{3A2E7801-16FB-5895-6F19-89DE2317AEC1}"/>
                  </a:ext>
                </a:extLst>
              </p:cNvPr>
              <p:cNvSpPr>
                <a:spLocks noRot="1" noChangeAspect="1" noMove="1" noResize="1" noEditPoints="1" noAdjustHandles="1" noChangeArrowheads="1" noChangeShapeType="1" noTextEdit="1"/>
              </p:cNvSpPr>
              <p:nvPr/>
            </p:nvSpPr>
            <p:spPr>
              <a:xfrm>
                <a:off x="7779272" y="5238047"/>
                <a:ext cx="650660" cy="263659"/>
              </a:xfrm>
              <a:prstGeom prst="rect">
                <a:avLst/>
              </a:prstGeom>
              <a:blipFill>
                <a:blip r:embed="rId22"/>
                <a:stretch>
                  <a:fillRect t="-6383" b="-19149"/>
                </a:stretch>
              </a:blipFill>
            </p:spPr>
            <p:txBody>
              <a:bodyPr/>
              <a:lstStyle/>
              <a:p>
                <a:r>
                  <a:rPr lang="en-IL">
                    <a:noFill/>
                  </a:rPr>
                  <a:t> </a:t>
                </a:r>
              </a:p>
            </p:txBody>
          </p:sp>
        </mc:Fallback>
      </mc:AlternateContent>
      <p:sp>
        <p:nvSpPr>
          <p:cNvPr id="78" name="Rectangle 77">
            <a:extLst>
              <a:ext uri="{FF2B5EF4-FFF2-40B4-BE49-F238E27FC236}">
                <a16:creationId xmlns:a16="http://schemas.microsoft.com/office/drawing/2014/main" id="{D0850897-165E-CBE2-9046-21248FD377CC}"/>
              </a:ext>
            </a:extLst>
          </p:cNvPr>
          <p:cNvSpPr/>
          <p:nvPr/>
        </p:nvSpPr>
        <p:spPr>
          <a:xfrm>
            <a:off x="8482112" y="5204340"/>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11900087-D973-D66C-E49A-78287C962771}"/>
                  </a:ext>
                </a:extLst>
              </p:cNvPr>
              <p:cNvSpPr/>
              <p:nvPr/>
            </p:nvSpPr>
            <p:spPr>
              <a:xfrm>
                <a:off x="8489021" y="6087054"/>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79" name="Rectangle 78">
                <a:extLst>
                  <a:ext uri="{FF2B5EF4-FFF2-40B4-BE49-F238E27FC236}">
                    <a16:creationId xmlns:a16="http://schemas.microsoft.com/office/drawing/2014/main" id="{11900087-D973-D66C-E49A-78287C962771}"/>
                  </a:ext>
                </a:extLst>
              </p:cNvPr>
              <p:cNvSpPr>
                <a:spLocks noRot="1" noChangeAspect="1" noMove="1" noResize="1" noEditPoints="1" noAdjustHandles="1" noChangeArrowheads="1" noChangeShapeType="1" noTextEdit="1"/>
              </p:cNvSpPr>
              <p:nvPr/>
            </p:nvSpPr>
            <p:spPr>
              <a:xfrm>
                <a:off x="8489021" y="6087054"/>
                <a:ext cx="650660" cy="263659"/>
              </a:xfrm>
              <a:prstGeom prst="rect">
                <a:avLst/>
              </a:prstGeom>
              <a:blipFill>
                <a:blip r:embed="rId25"/>
                <a:stretch>
                  <a:fillRect t="-8696" b="-1956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80A39456-53C5-BB1C-7F3D-32469553AC66}"/>
                  </a:ext>
                </a:extLst>
              </p:cNvPr>
              <p:cNvSpPr/>
              <p:nvPr/>
            </p:nvSpPr>
            <p:spPr>
              <a:xfrm>
                <a:off x="8488462" y="5822374"/>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80" name="Rectangle 79">
                <a:extLst>
                  <a:ext uri="{FF2B5EF4-FFF2-40B4-BE49-F238E27FC236}">
                    <a16:creationId xmlns:a16="http://schemas.microsoft.com/office/drawing/2014/main" id="{80A39456-53C5-BB1C-7F3D-32469553AC66}"/>
                  </a:ext>
                </a:extLst>
              </p:cNvPr>
              <p:cNvSpPr>
                <a:spLocks noRot="1" noChangeAspect="1" noMove="1" noResize="1" noEditPoints="1" noAdjustHandles="1" noChangeArrowheads="1" noChangeShapeType="1" noTextEdit="1"/>
              </p:cNvSpPr>
              <p:nvPr/>
            </p:nvSpPr>
            <p:spPr>
              <a:xfrm>
                <a:off x="8488462" y="5822374"/>
                <a:ext cx="650660" cy="263659"/>
              </a:xfrm>
              <a:prstGeom prst="rect">
                <a:avLst/>
              </a:prstGeom>
              <a:blipFill>
                <a:blip r:embed="rId20"/>
                <a:stretch>
                  <a:fillRect t="-6522"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E51C3F62-F482-31B7-53F2-08C222512413}"/>
                  </a:ext>
                </a:extLst>
              </p:cNvPr>
              <p:cNvSpPr/>
              <p:nvPr/>
            </p:nvSpPr>
            <p:spPr>
              <a:xfrm>
                <a:off x="8488323" y="5533605"/>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81" name="Rectangle 80">
                <a:extLst>
                  <a:ext uri="{FF2B5EF4-FFF2-40B4-BE49-F238E27FC236}">
                    <a16:creationId xmlns:a16="http://schemas.microsoft.com/office/drawing/2014/main" id="{E51C3F62-F482-31B7-53F2-08C222512413}"/>
                  </a:ext>
                </a:extLst>
              </p:cNvPr>
              <p:cNvSpPr>
                <a:spLocks noRot="1" noChangeAspect="1" noMove="1" noResize="1" noEditPoints="1" noAdjustHandles="1" noChangeArrowheads="1" noChangeShapeType="1" noTextEdit="1"/>
              </p:cNvSpPr>
              <p:nvPr/>
            </p:nvSpPr>
            <p:spPr>
              <a:xfrm>
                <a:off x="8488323" y="5533605"/>
                <a:ext cx="650660" cy="263659"/>
              </a:xfrm>
              <a:prstGeom prst="rect">
                <a:avLst/>
              </a:prstGeom>
              <a:blipFill>
                <a:blip r:embed="rId26"/>
                <a:stretch>
                  <a:fillRect t="-8696"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1AA81BD1-B8FD-240F-C330-A49307BC38EB}"/>
                  </a:ext>
                </a:extLst>
              </p:cNvPr>
              <p:cNvSpPr/>
              <p:nvPr/>
            </p:nvSpPr>
            <p:spPr>
              <a:xfrm>
                <a:off x="8495371" y="5244836"/>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82" name="Rectangle 81">
                <a:extLst>
                  <a:ext uri="{FF2B5EF4-FFF2-40B4-BE49-F238E27FC236}">
                    <a16:creationId xmlns:a16="http://schemas.microsoft.com/office/drawing/2014/main" id="{1AA81BD1-B8FD-240F-C330-A49307BC38EB}"/>
                  </a:ext>
                </a:extLst>
              </p:cNvPr>
              <p:cNvSpPr>
                <a:spLocks noRot="1" noChangeAspect="1" noMove="1" noResize="1" noEditPoints="1" noAdjustHandles="1" noChangeArrowheads="1" noChangeShapeType="1" noTextEdit="1"/>
              </p:cNvSpPr>
              <p:nvPr/>
            </p:nvSpPr>
            <p:spPr>
              <a:xfrm>
                <a:off x="8495371" y="5244836"/>
                <a:ext cx="650660" cy="263659"/>
              </a:xfrm>
              <a:prstGeom prst="rect">
                <a:avLst/>
              </a:prstGeom>
              <a:blipFill>
                <a:blip r:embed="rId19"/>
                <a:stretch>
                  <a:fillRect t="-6383" b="-19149"/>
                </a:stretch>
              </a:blipFill>
            </p:spPr>
            <p:txBody>
              <a:bodyPr/>
              <a:lstStyle/>
              <a:p>
                <a:r>
                  <a:rPr lang="en-IL">
                    <a:noFill/>
                  </a:rPr>
                  <a:t> </a:t>
                </a:r>
              </a:p>
            </p:txBody>
          </p:sp>
        </mc:Fallback>
      </mc:AlternateContent>
    </p:spTree>
    <p:extLst>
      <p:ext uri="{BB962C8B-B14F-4D97-AF65-F5344CB8AC3E}">
        <p14:creationId xmlns:p14="http://schemas.microsoft.com/office/powerpoint/2010/main" val="28648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500"/>
                                        <p:tgtEl>
                                          <p:spTgt spid="7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5"/>
                                        </p:tgtEl>
                                        <p:attrNameLst>
                                          <p:attrName>style.visibility</p:attrName>
                                        </p:attrNameLst>
                                      </p:cBhvr>
                                      <p:to>
                                        <p:strVal val="visible"/>
                                      </p:to>
                                    </p:set>
                                    <p:animEffect transition="in" filter="fade">
                                      <p:cBhvr>
                                        <p:cTn id="122" dur="500"/>
                                        <p:tgtEl>
                                          <p:spTgt spid="7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6"/>
                                        </p:tgtEl>
                                        <p:attrNameLst>
                                          <p:attrName>style.visibility</p:attrName>
                                        </p:attrNameLst>
                                      </p:cBhvr>
                                      <p:to>
                                        <p:strVal val="visible"/>
                                      </p:to>
                                    </p:set>
                                    <p:animEffect transition="in" filter="fade">
                                      <p:cBhvr>
                                        <p:cTn id="127" dur="500"/>
                                        <p:tgtEl>
                                          <p:spTgt spid="7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7"/>
                                        </p:tgtEl>
                                        <p:attrNameLst>
                                          <p:attrName>style.visibility</p:attrName>
                                        </p:attrNameLst>
                                      </p:cBhvr>
                                      <p:to>
                                        <p:strVal val="visible"/>
                                      </p:to>
                                    </p:set>
                                    <p:animEffect transition="in" filter="fade">
                                      <p:cBhvr>
                                        <p:cTn id="132" dur="500"/>
                                        <p:tgtEl>
                                          <p:spTgt spid="7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9"/>
                                        </p:tgtEl>
                                        <p:attrNameLst>
                                          <p:attrName>style.visibility</p:attrName>
                                        </p:attrNameLst>
                                      </p:cBhvr>
                                      <p:to>
                                        <p:strVal val="visible"/>
                                      </p:to>
                                    </p:set>
                                    <p:animEffect transition="in" filter="fade">
                                      <p:cBhvr>
                                        <p:cTn id="137" dur="500"/>
                                        <p:tgtEl>
                                          <p:spTgt spid="7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fade">
                                      <p:cBhvr>
                                        <p:cTn id="142" dur="500"/>
                                        <p:tgtEl>
                                          <p:spTgt spid="8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fade">
                                      <p:cBhvr>
                                        <p:cTn id="147" dur="500"/>
                                        <p:tgtEl>
                                          <p:spTgt spid="81"/>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82"/>
                                        </p:tgtEl>
                                        <p:attrNameLst>
                                          <p:attrName>style.visibility</p:attrName>
                                        </p:attrNameLst>
                                      </p:cBhvr>
                                      <p:to>
                                        <p:strVal val="visible"/>
                                      </p:to>
                                    </p:set>
                                    <p:animEffect transition="in" filter="fade">
                                      <p:cBhvr>
                                        <p:cTn id="1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74" grpId="0" animBg="1"/>
      <p:bldP spid="75" grpId="0" animBg="1"/>
      <p:bldP spid="76" grpId="0" animBg="1"/>
      <p:bldP spid="77" grpId="0" animBg="1"/>
      <p:bldP spid="79" grpId="0" animBg="1"/>
      <p:bldP spid="80" grpId="0" animBg="1"/>
      <p:bldP spid="81" grpId="0" animBg="1"/>
      <p:bldP spid="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FFD gets </a:t>
                </a:r>
                <a14:m>
                  <m:oMath xmlns:m="http://schemas.openxmlformats.org/officeDocument/2006/math">
                    <m:r>
                      <a:rPr lang="en-US" b="0" i="1" smtClean="0">
                        <a:latin typeface="Cambria Math" panose="02040503050406030204" pitchFamily="18" charset="0"/>
                      </a:rPr>
                      <m:t>≥</m:t>
                    </m:r>
                  </m:oMath>
                </a14:m>
                <a:r>
                  <a:rPr lang="en-US" dirty="0"/>
                  <a:t>11/9 approximation Worst Case</a:t>
                </a:r>
                <a:endParaRPr lang="en-IL" dirty="0"/>
              </a:p>
            </p:txBody>
          </p:sp>
        </mc:Choice>
        <mc:Fallback xmlns="">
          <p:sp>
            <p:nvSpPr>
              <p:cNvPr id="2" name="Title 1">
                <a:extLst>
                  <a:ext uri="{FF2B5EF4-FFF2-40B4-BE49-F238E27FC236}">
                    <a16:creationId xmlns:a16="http://schemas.microsoft.com/office/drawing/2014/main" id="{47C7C581-2984-B607-5ABE-948924E969AF}"/>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145806"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t>Can be packed in 9 bins!</a:t>
                </a:r>
              </a:p>
              <a:p>
                <a:pPr marL="342900" indent="-342900">
                  <a:buFont typeface="Arial" panose="020B0604020202020204" pitchFamily="34" charset="0"/>
                  <a:buChar char="•"/>
                </a:pPr>
                <a:r>
                  <a:rPr lang="en-US" sz="2800" dirty="0"/>
                  <a:t>Duplicate items to get </a:t>
                </a:r>
                <a14:m>
                  <m:oMath xmlns:m="http://schemas.openxmlformats.org/officeDocument/2006/math">
                    <m:r>
                      <a:rPr lang="en-US" sz="2800" b="0" i="1" smtClean="0">
                        <a:latin typeface="Cambria Math" panose="02040503050406030204" pitchFamily="18" charset="0"/>
                      </a:rPr>
                      <m:t>30</m:t>
                    </m:r>
                    <m:r>
                      <a:rPr lang="en-US" sz="2800" b="0" i="1" smtClean="0">
                        <a:latin typeface="Cambria Math" panose="02040503050406030204" pitchFamily="18" charset="0"/>
                      </a:rPr>
                      <m:t>𝑛</m:t>
                    </m:r>
                  </m:oMath>
                </a14:m>
                <a:r>
                  <a:rPr lang="en-US" sz="2800" dirty="0"/>
                  <a:t> items for any </a:t>
                </a:r>
                <a14:m>
                  <m:oMath xmlns:m="http://schemas.openxmlformats.org/officeDocument/2006/math">
                    <m:r>
                      <a:rPr lang="en-US" sz="2800" b="0" i="1" smtClean="0">
                        <a:latin typeface="Cambria Math" panose="02040503050406030204" pitchFamily="18" charset="0"/>
                      </a:rPr>
                      <m:t>𝑛</m:t>
                    </m:r>
                  </m:oMath>
                </a14:m>
                <a:r>
                  <a:rPr lang="en-US" sz="2800" dirty="0"/>
                  <a:t>.</a:t>
                </a:r>
              </a:p>
              <a:p>
                <a:pPr marL="342900" indent="-342900">
                  <a:buFont typeface="Arial" panose="020B0604020202020204" pitchFamily="34" charset="0"/>
                  <a:buChar char="•"/>
                </a:pPr>
                <a:r>
                  <a:rPr lang="en-US" sz="2800" dirty="0"/>
                  <a:t>This shows that there are inputs of arbitrary size for which FFD gets </a:t>
                </a:r>
                <a14:m>
                  <m:oMath xmlns:m="http://schemas.openxmlformats.org/officeDocument/2006/math">
                    <m:r>
                      <a:rPr lang="en-US" sz="2800" b="0" i="1" smtClean="0">
                        <a:latin typeface="Cambria Math" panose="02040503050406030204" pitchFamily="18" charset="0"/>
                      </a:rPr>
                      <m:t>≥</m:t>
                    </m:r>
                  </m:oMath>
                </a14:m>
                <a:r>
                  <a:rPr lang="en-US" sz="2800" dirty="0"/>
                  <a:t>11/9 approximation.</a:t>
                </a:r>
              </a:p>
              <a:p>
                <a:pPr marL="342900" indent="-342900">
                  <a:buFont typeface="Arial" panose="020B0604020202020204" pitchFamily="34" charset="0"/>
                  <a:buChar char="•"/>
                </a:pPr>
                <a:r>
                  <a:rPr lang="en-US" sz="2800" dirty="0"/>
                  <a:t>There exists a proof showing an upper bound of 11/9 plus an additive constant.</a:t>
                </a:r>
              </a:p>
              <a:p>
                <a:pPr marL="342900" indent="-34290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m:t>
                    </m:r>
                  </m:oMath>
                </a14:m>
                <a:r>
                  <a:rPr lang="en-US" sz="2800" dirty="0"/>
                  <a:t> The bound 11/9 is tight.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145806" cy="3108543"/>
              </a:xfrm>
              <a:prstGeom prst="rect">
                <a:avLst/>
              </a:prstGeom>
              <a:blipFill>
                <a:blip r:embed="rId3"/>
                <a:stretch>
                  <a:fillRect l="-1082" t="-2157" r="-661" b="-4510"/>
                </a:stretch>
              </a:blipFill>
            </p:spPr>
            <p:txBody>
              <a:bodyPr/>
              <a:lstStyle/>
              <a:p>
                <a:r>
                  <a:rPr lang="en-IL">
                    <a:noFill/>
                  </a:rPr>
                  <a:t> </a:t>
                </a:r>
              </a:p>
            </p:txBody>
          </p:sp>
        </mc:Fallback>
      </mc:AlternateContent>
      <p:sp>
        <p:nvSpPr>
          <p:cNvPr id="14" name="Rectangle 13">
            <a:extLst>
              <a:ext uri="{FF2B5EF4-FFF2-40B4-BE49-F238E27FC236}">
                <a16:creationId xmlns:a16="http://schemas.microsoft.com/office/drawing/2014/main" id="{0789EFD0-6465-DB40-4D37-2368838D74CB}"/>
              </a:ext>
            </a:extLst>
          </p:cNvPr>
          <p:cNvSpPr/>
          <p:nvPr/>
        </p:nvSpPr>
        <p:spPr>
          <a:xfrm>
            <a:off x="1301805"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ectangle 29">
            <a:extLst>
              <a:ext uri="{FF2B5EF4-FFF2-40B4-BE49-F238E27FC236}">
                <a16:creationId xmlns:a16="http://schemas.microsoft.com/office/drawing/2014/main" id="{25E0D2C4-2598-B8C8-8E5F-092CCFB7D0BC}"/>
              </a:ext>
            </a:extLst>
          </p:cNvPr>
          <p:cNvSpPr/>
          <p:nvPr/>
        </p:nvSpPr>
        <p:spPr>
          <a:xfrm>
            <a:off x="2023863"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Rectangle 31">
            <a:extLst>
              <a:ext uri="{FF2B5EF4-FFF2-40B4-BE49-F238E27FC236}">
                <a16:creationId xmlns:a16="http://schemas.microsoft.com/office/drawing/2014/main" id="{4C25865C-9DC2-4A5F-CE92-1DBD59C158C0}"/>
              </a:ext>
            </a:extLst>
          </p:cNvPr>
          <p:cNvSpPr/>
          <p:nvPr/>
        </p:nvSpPr>
        <p:spPr>
          <a:xfrm>
            <a:off x="2745921"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Rectangle 32">
            <a:extLst>
              <a:ext uri="{FF2B5EF4-FFF2-40B4-BE49-F238E27FC236}">
                <a16:creationId xmlns:a16="http://schemas.microsoft.com/office/drawing/2014/main" id="{00C93ADB-EDEC-CDC7-036B-3D88050B8E07}"/>
              </a:ext>
            </a:extLst>
          </p:cNvPr>
          <p:cNvSpPr/>
          <p:nvPr/>
        </p:nvSpPr>
        <p:spPr>
          <a:xfrm>
            <a:off x="3467979"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Rectangle 33">
            <a:extLst>
              <a:ext uri="{FF2B5EF4-FFF2-40B4-BE49-F238E27FC236}">
                <a16:creationId xmlns:a16="http://schemas.microsoft.com/office/drawing/2014/main" id="{3E6A2972-F2D4-2C48-518A-BEAD4D2F9DA7}"/>
              </a:ext>
            </a:extLst>
          </p:cNvPr>
          <p:cNvSpPr/>
          <p:nvPr/>
        </p:nvSpPr>
        <p:spPr>
          <a:xfrm>
            <a:off x="4190037"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5" name="Rectangle 34">
            <a:extLst>
              <a:ext uri="{FF2B5EF4-FFF2-40B4-BE49-F238E27FC236}">
                <a16:creationId xmlns:a16="http://schemas.microsoft.com/office/drawing/2014/main" id="{CACAE0EC-CA0A-F599-B9C4-3F731CA9142B}"/>
              </a:ext>
            </a:extLst>
          </p:cNvPr>
          <p:cNvSpPr/>
          <p:nvPr/>
        </p:nvSpPr>
        <p:spPr>
          <a:xfrm>
            <a:off x="4912095"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6" name="Rectangle 35">
            <a:extLst>
              <a:ext uri="{FF2B5EF4-FFF2-40B4-BE49-F238E27FC236}">
                <a16:creationId xmlns:a16="http://schemas.microsoft.com/office/drawing/2014/main" id="{AB939ABE-DA0D-5099-B26B-BA15F6064F0C}"/>
              </a:ext>
            </a:extLst>
          </p:cNvPr>
          <p:cNvSpPr/>
          <p:nvPr/>
        </p:nvSpPr>
        <p:spPr>
          <a:xfrm>
            <a:off x="5634153"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7" name="Rectangle 36">
            <a:extLst>
              <a:ext uri="{FF2B5EF4-FFF2-40B4-BE49-F238E27FC236}">
                <a16:creationId xmlns:a16="http://schemas.microsoft.com/office/drawing/2014/main" id="{92B66440-06BC-0346-F990-AEABAFA989F2}"/>
              </a:ext>
            </a:extLst>
          </p:cNvPr>
          <p:cNvSpPr/>
          <p:nvPr/>
        </p:nvSpPr>
        <p:spPr>
          <a:xfrm>
            <a:off x="6356211"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8" name="Rectangle 37">
            <a:extLst>
              <a:ext uri="{FF2B5EF4-FFF2-40B4-BE49-F238E27FC236}">
                <a16:creationId xmlns:a16="http://schemas.microsoft.com/office/drawing/2014/main" id="{635B7CA2-3A19-07A4-9B82-DFA9C69098AF}"/>
              </a:ext>
            </a:extLst>
          </p:cNvPr>
          <p:cNvSpPr/>
          <p:nvPr/>
        </p:nvSpPr>
        <p:spPr>
          <a:xfrm>
            <a:off x="7055829"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C0C0E638-EBDE-D429-2B61-C84C13888456}"/>
                  </a:ext>
                </a:extLst>
              </p:cNvPr>
              <p:cNvSpPr/>
              <p:nvPr/>
            </p:nvSpPr>
            <p:spPr>
              <a:xfrm>
                <a:off x="4918271" y="5752458"/>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6" name="Rectangle 45">
                <a:extLst>
                  <a:ext uri="{FF2B5EF4-FFF2-40B4-BE49-F238E27FC236}">
                    <a16:creationId xmlns:a16="http://schemas.microsoft.com/office/drawing/2014/main" id="{C0C0E638-EBDE-D429-2B61-C84C13888456}"/>
                  </a:ext>
                </a:extLst>
              </p:cNvPr>
              <p:cNvSpPr>
                <a:spLocks noRot="1" noChangeAspect="1" noMove="1" noResize="1" noEditPoints="1" noAdjustHandles="1" noChangeArrowheads="1" noChangeShapeType="1" noTextEdit="1"/>
              </p:cNvSpPr>
              <p:nvPr/>
            </p:nvSpPr>
            <p:spPr>
              <a:xfrm>
                <a:off x="4918271" y="5752458"/>
                <a:ext cx="650660" cy="573697"/>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2FB4C90-23B7-518E-B2ED-C7C016220120}"/>
                  </a:ext>
                </a:extLst>
              </p:cNvPr>
              <p:cNvSpPr/>
              <p:nvPr/>
            </p:nvSpPr>
            <p:spPr>
              <a:xfrm>
                <a:off x="7055270" y="5486614"/>
                <a:ext cx="650660" cy="370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2" name="Rectangle 51">
                <a:extLst>
                  <a:ext uri="{FF2B5EF4-FFF2-40B4-BE49-F238E27FC236}">
                    <a16:creationId xmlns:a16="http://schemas.microsoft.com/office/drawing/2014/main" id="{D2FB4C90-23B7-518E-B2ED-C7C016220120}"/>
                  </a:ext>
                </a:extLst>
              </p:cNvPr>
              <p:cNvSpPr>
                <a:spLocks noRot="1" noChangeAspect="1" noMove="1" noResize="1" noEditPoints="1" noAdjustHandles="1" noChangeArrowheads="1" noChangeShapeType="1" noTextEdit="1"/>
              </p:cNvSpPr>
              <p:nvPr/>
            </p:nvSpPr>
            <p:spPr>
              <a:xfrm>
                <a:off x="7055270" y="5486614"/>
                <a:ext cx="650660" cy="370340"/>
              </a:xfrm>
              <a:prstGeom prst="rect">
                <a:avLst/>
              </a:prstGeom>
              <a:blipFill>
                <a:blip r:embed="rId8"/>
                <a:stretch>
                  <a:fillRect b="-156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018072C7-2CE7-AABA-1317-D032B18FE267}"/>
                  </a:ext>
                </a:extLst>
              </p:cNvPr>
              <p:cNvSpPr/>
              <p:nvPr/>
            </p:nvSpPr>
            <p:spPr>
              <a:xfrm>
                <a:off x="4909887" y="5202555"/>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5" name="Rectangle 54">
                <a:extLst>
                  <a:ext uri="{FF2B5EF4-FFF2-40B4-BE49-F238E27FC236}">
                    <a16:creationId xmlns:a16="http://schemas.microsoft.com/office/drawing/2014/main" id="{018072C7-2CE7-AABA-1317-D032B18FE267}"/>
                  </a:ext>
                </a:extLst>
              </p:cNvPr>
              <p:cNvSpPr>
                <a:spLocks noRot="1" noChangeAspect="1" noMove="1" noResize="1" noEditPoints="1" noAdjustHandles="1" noChangeArrowheads="1" noChangeShapeType="1" noTextEdit="1"/>
              </p:cNvSpPr>
              <p:nvPr/>
            </p:nvSpPr>
            <p:spPr>
              <a:xfrm>
                <a:off x="4909887" y="5202555"/>
                <a:ext cx="650660" cy="301970"/>
              </a:xfrm>
              <a:prstGeom prst="rect">
                <a:avLst/>
              </a:prstGeom>
              <a:blipFill>
                <a:blip r:embed="rId5"/>
                <a:stretch>
                  <a:fillRect b="-113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963FB7CA-3B34-07F2-AD2C-43BDC43B5CAC}"/>
                  </a:ext>
                </a:extLst>
              </p:cNvPr>
              <p:cNvSpPr/>
              <p:nvPr/>
            </p:nvSpPr>
            <p:spPr>
              <a:xfrm>
                <a:off x="7055829" y="6106966"/>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9" name="Rectangle 58">
                <a:extLst>
                  <a:ext uri="{FF2B5EF4-FFF2-40B4-BE49-F238E27FC236}">
                    <a16:creationId xmlns:a16="http://schemas.microsoft.com/office/drawing/2014/main" id="{963FB7CA-3B34-07F2-AD2C-43BDC43B5CAC}"/>
                  </a:ext>
                </a:extLst>
              </p:cNvPr>
              <p:cNvSpPr>
                <a:spLocks noRot="1" noChangeAspect="1" noMove="1" noResize="1" noEditPoints="1" noAdjustHandles="1" noChangeArrowheads="1" noChangeShapeType="1" noTextEdit="1"/>
              </p:cNvSpPr>
              <p:nvPr/>
            </p:nvSpPr>
            <p:spPr>
              <a:xfrm>
                <a:off x="7055829" y="6106966"/>
                <a:ext cx="650660" cy="263659"/>
              </a:xfrm>
              <a:prstGeom prst="rect">
                <a:avLst/>
              </a:prstGeom>
              <a:blipFill>
                <a:blip r:embed="rId9"/>
                <a:stretch>
                  <a:fillRect t="-8696"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0611D10E-E4E6-C0DF-9CA0-250820F2183A}"/>
                  </a:ext>
                </a:extLst>
              </p:cNvPr>
              <p:cNvSpPr/>
              <p:nvPr/>
            </p:nvSpPr>
            <p:spPr>
              <a:xfrm>
                <a:off x="7061761" y="5841145"/>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0" name="Rectangle 59">
                <a:extLst>
                  <a:ext uri="{FF2B5EF4-FFF2-40B4-BE49-F238E27FC236}">
                    <a16:creationId xmlns:a16="http://schemas.microsoft.com/office/drawing/2014/main" id="{0611D10E-E4E6-C0DF-9CA0-250820F2183A}"/>
                  </a:ext>
                </a:extLst>
              </p:cNvPr>
              <p:cNvSpPr>
                <a:spLocks noRot="1" noChangeAspect="1" noMove="1" noResize="1" noEditPoints="1" noAdjustHandles="1" noChangeArrowheads="1" noChangeShapeType="1" noTextEdit="1"/>
              </p:cNvSpPr>
              <p:nvPr/>
            </p:nvSpPr>
            <p:spPr>
              <a:xfrm>
                <a:off x="7061761" y="5841145"/>
                <a:ext cx="650660" cy="263659"/>
              </a:xfrm>
              <a:prstGeom prst="rect">
                <a:avLst/>
              </a:prstGeom>
              <a:blipFill>
                <a:blip r:embed="rId10"/>
                <a:stretch>
                  <a:fillRect t="-6522"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4EC124E9-AAAB-0B57-0943-0F1A40596831}"/>
                  </a:ext>
                </a:extLst>
              </p:cNvPr>
              <p:cNvSpPr/>
              <p:nvPr/>
            </p:nvSpPr>
            <p:spPr>
              <a:xfrm>
                <a:off x="4915352" y="5489649"/>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2" name="Rectangle 61">
                <a:extLst>
                  <a:ext uri="{FF2B5EF4-FFF2-40B4-BE49-F238E27FC236}">
                    <a16:creationId xmlns:a16="http://schemas.microsoft.com/office/drawing/2014/main" id="{4EC124E9-AAAB-0B57-0943-0F1A40596831}"/>
                  </a:ext>
                </a:extLst>
              </p:cNvPr>
              <p:cNvSpPr>
                <a:spLocks noRot="1" noChangeAspect="1" noMove="1" noResize="1" noEditPoints="1" noAdjustHandles="1" noChangeArrowheads="1" noChangeShapeType="1" noTextEdit="1"/>
              </p:cNvSpPr>
              <p:nvPr/>
            </p:nvSpPr>
            <p:spPr>
              <a:xfrm>
                <a:off x="4915352" y="5489649"/>
                <a:ext cx="650660" cy="263659"/>
              </a:xfrm>
              <a:prstGeom prst="rect">
                <a:avLst/>
              </a:prstGeom>
              <a:blipFill>
                <a:blip r:embed="rId11"/>
                <a:stretch>
                  <a:fillRect t="-8696" b="-19565"/>
                </a:stretch>
              </a:blipFill>
            </p:spPr>
            <p:txBody>
              <a:bodyPr/>
              <a:lstStyle/>
              <a:p>
                <a:r>
                  <a:rPr lang="en-IL">
                    <a:noFill/>
                  </a:rPr>
                  <a:t> </a:t>
                </a:r>
              </a:p>
            </p:txBody>
          </p:sp>
        </mc:Fallback>
      </mc:AlternateContent>
      <p:sp>
        <p:nvSpPr>
          <p:cNvPr id="73" name="Rectangle 72">
            <a:extLst>
              <a:ext uri="{FF2B5EF4-FFF2-40B4-BE49-F238E27FC236}">
                <a16:creationId xmlns:a16="http://schemas.microsoft.com/office/drawing/2014/main" id="{C54A5995-6773-8054-E508-29BD26B9908B}"/>
              </a:ext>
            </a:extLst>
          </p:cNvPr>
          <p:cNvSpPr/>
          <p:nvPr/>
        </p:nvSpPr>
        <p:spPr>
          <a:xfrm>
            <a:off x="7772363" y="5197551"/>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8" name="Rectangle 77">
            <a:extLst>
              <a:ext uri="{FF2B5EF4-FFF2-40B4-BE49-F238E27FC236}">
                <a16:creationId xmlns:a16="http://schemas.microsoft.com/office/drawing/2014/main" id="{D0850897-165E-CBE2-9046-21248FD377CC}"/>
              </a:ext>
            </a:extLst>
          </p:cNvPr>
          <p:cNvSpPr/>
          <p:nvPr/>
        </p:nvSpPr>
        <p:spPr>
          <a:xfrm>
            <a:off x="8482112" y="5204340"/>
            <a:ext cx="650660" cy="1147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488DFE6-3593-523B-EA2B-1D29F0EC6EC2}"/>
                  </a:ext>
                </a:extLst>
              </p:cNvPr>
              <p:cNvSpPr/>
              <p:nvPr/>
            </p:nvSpPr>
            <p:spPr>
              <a:xfrm>
                <a:off x="4213802" y="5770717"/>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4" name="Rectangle 3">
                <a:extLst>
                  <a:ext uri="{FF2B5EF4-FFF2-40B4-BE49-F238E27FC236}">
                    <a16:creationId xmlns:a16="http://schemas.microsoft.com/office/drawing/2014/main" id="{7488DFE6-3593-523B-EA2B-1D29F0EC6EC2}"/>
                  </a:ext>
                </a:extLst>
              </p:cNvPr>
              <p:cNvSpPr>
                <a:spLocks noRot="1" noChangeAspect="1" noMove="1" noResize="1" noEditPoints="1" noAdjustHandles="1" noChangeArrowheads="1" noChangeShapeType="1" noTextEdit="1"/>
              </p:cNvSpPr>
              <p:nvPr/>
            </p:nvSpPr>
            <p:spPr>
              <a:xfrm>
                <a:off x="4213802" y="5770717"/>
                <a:ext cx="650660" cy="573697"/>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2374F05-0EE6-9397-C294-A43671244ADD}"/>
                  </a:ext>
                </a:extLst>
              </p:cNvPr>
              <p:cNvSpPr/>
              <p:nvPr/>
            </p:nvSpPr>
            <p:spPr>
              <a:xfrm>
                <a:off x="4205418" y="5220814"/>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5" name="Rectangle 4">
                <a:extLst>
                  <a:ext uri="{FF2B5EF4-FFF2-40B4-BE49-F238E27FC236}">
                    <a16:creationId xmlns:a16="http://schemas.microsoft.com/office/drawing/2014/main" id="{72374F05-0EE6-9397-C294-A43671244ADD}"/>
                  </a:ext>
                </a:extLst>
              </p:cNvPr>
              <p:cNvSpPr>
                <a:spLocks noRot="1" noChangeAspect="1" noMove="1" noResize="1" noEditPoints="1" noAdjustHandles="1" noChangeArrowheads="1" noChangeShapeType="1" noTextEdit="1"/>
              </p:cNvSpPr>
              <p:nvPr/>
            </p:nvSpPr>
            <p:spPr>
              <a:xfrm>
                <a:off x="4205418" y="5220814"/>
                <a:ext cx="650660" cy="301970"/>
              </a:xfrm>
              <a:prstGeom prst="rect">
                <a:avLst/>
              </a:prstGeom>
              <a:blipFill>
                <a:blip r:embed="rId12"/>
                <a:stretch>
                  <a:fillRect b="-113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0CBCB59-F6A3-2FB2-FCD4-B176DE5551E6}"/>
                  </a:ext>
                </a:extLst>
              </p:cNvPr>
              <p:cNvSpPr/>
              <p:nvPr/>
            </p:nvSpPr>
            <p:spPr>
              <a:xfrm>
                <a:off x="4210883" y="5507908"/>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 name="Rectangle 5">
                <a:extLst>
                  <a:ext uri="{FF2B5EF4-FFF2-40B4-BE49-F238E27FC236}">
                    <a16:creationId xmlns:a16="http://schemas.microsoft.com/office/drawing/2014/main" id="{40CBCB59-F6A3-2FB2-FCD4-B176DE5551E6}"/>
                  </a:ext>
                </a:extLst>
              </p:cNvPr>
              <p:cNvSpPr>
                <a:spLocks noRot="1" noChangeAspect="1" noMove="1" noResize="1" noEditPoints="1" noAdjustHandles="1" noChangeArrowheads="1" noChangeShapeType="1" noTextEdit="1"/>
              </p:cNvSpPr>
              <p:nvPr/>
            </p:nvSpPr>
            <p:spPr>
              <a:xfrm>
                <a:off x="4210883" y="5507908"/>
                <a:ext cx="650660" cy="263659"/>
              </a:xfrm>
              <a:prstGeom prst="rect">
                <a:avLst/>
              </a:prstGeom>
              <a:blipFill>
                <a:blip r:embed="rId13"/>
                <a:stretch>
                  <a:fillRect t="-8696" b="-1956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1D3BBBC-8873-0E3D-1410-C66217A310DD}"/>
                  </a:ext>
                </a:extLst>
              </p:cNvPr>
              <p:cNvSpPr/>
              <p:nvPr/>
            </p:nvSpPr>
            <p:spPr>
              <a:xfrm>
                <a:off x="3469832" y="5758809"/>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7" name="Rectangle 6">
                <a:extLst>
                  <a:ext uri="{FF2B5EF4-FFF2-40B4-BE49-F238E27FC236}">
                    <a16:creationId xmlns:a16="http://schemas.microsoft.com/office/drawing/2014/main" id="{A1D3BBBC-8873-0E3D-1410-C66217A310DD}"/>
                  </a:ext>
                </a:extLst>
              </p:cNvPr>
              <p:cNvSpPr>
                <a:spLocks noRot="1" noChangeAspect="1" noMove="1" noResize="1" noEditPoints="1" noAdjustHandles="1" noChangeArrowheads="1" noChangeShapeType="1" noTextEdit="1"/>
              </p:cNvSpPr>
              <p:nvPr/>
            </p:nvSpPr>
            <p:spPr>
              <a:xfrm>
                <a:off x="3469832" y="5758809"/>
                <a:ext cx="650660" cy="573697"/>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39703AE-092F-BB84-1E0D-288A40FBF2EE}"/>
                  </a:ext>
                </a:extLst>
              </p:cNvPr>
              <p:cNvSpPr/>
              <p:nvPr/>
            </p:nvSpPr>
            <p:spPr>
              <a:xfrm>
                <a:off x="3461448" y="5208906"/>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8" name="Rectangle 7">
                <a:extLst>
                  <a:ext uri="{FF2B5EF4-FFF2-40B4-BE49-F238E27FC236}">
                    <a16:creationId xmlns:a16="http://schemas.microsoft.com/office/drawing/2014/main" id="{C39703AE-092F-BB84-1E0D-288A40FBF2EE}"/>
                  </a:ext>
                </a:extLst>
              </p:cNvPr>
              <p:cNvSpPr>
                <a:spLocks noRot="1" noChangeAspect="1" noMove="1" noResize="1" noEditPoints="1" noAdjustHandles="1" noChangeArrowheads="1" noChangeShapeType="1" noTextEdit="1"/>
              </p:cNvSpPr>
              <p:nvPr/>
            </p:nvSpPr>
            <p:spPr>
              <a:xfrm>
                <a:off x="3461448" y="5208906"/>
                <a:ext cx="650660" cy="301970"/>
              </a:xfrm>
              <a:prstGeom prst="rect">
                <a:avLst/>
              </a:prstGeom>
              <a:blipFill>
                <a:blip r:embed="rId14"/>
                <a:stretch>
                  <a:fillRect b="-1320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2FAA699-CEC5-317F-8732-A76CAFEB4C6E}"/>
                  </a:ext>
                </a:extLst>
              </p:cNvPr>
              <p:cNvSpPr/>
              <p:nvPr/>
            </p:nvSpPr>
            <p:spPr>
              <a:xfrm>
                <a:off x="3466913" y="5496000"/>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9" name="Rectangle 8">
                <a:extLst>
                  <a:ext uri="{FF2B5EF4-FFF2-40B4-BE49-F238E27FC236}">
                    <a16:creationId xmlns:a16="http://schemas.microsoft.com/office/drawing/2014/main" id="{72FAA699-CEC5-317F-8732-A76CAFEB4C6E}"/>
                  </a:ext>
                </a:extLst>
              </p:cNvPr>
              <p:cNvSpPr>
                <a:spLocks noRot="1" noChangeAspect="1" noMove="1" noResize="1" noEditPoints="1" noAdjustHandles="1" noChangeArrowheads="1" noChangeShapeType="1" noTextEdit="1"/>
              </p:cNvSpPr>
              <p:nvPr/>
            </p:nvSpPr>
            <p:spPr>
              <a:xfrm>
                <a:off x="3466913" y="5496000"/>
                <a:ext cx="650660" cy="263659"/>
              </a:xfrm>
              <a:prstGeom prst="rect">
                <a:avLst/>
              </a:prstGeom>
              <a:blipFill>
                <a:blip r:embed="rId13"/>
                <a:stretch>
                  <a:fillRect t="-8696" b="-1956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28AD739-F0AE-1D7C-6B71-AD470226DC6F}"/>
                  </a:ext>
                </a:extLst>
              </p:cNvPr>
              <p:cNvSpPr/>
              <p:nvPr/>
            </p:nvSpPr>
            <p:spPr>
              <a:xfrm>
                <a:off x="2745702" y="5763279"/>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10" name="Rectangle 9">
                <a:extLst>
                  <a:ext uri="{FF2B5EF4-FFF2-40B4-BE49-F238E27FC236}">
                    <a16:creationId xmlns:a16="http://schemas.microsoft.com/office/drawing/2014/main" id="{528AD739-F0AE-1D7C-6B71-AD470226DC6F}"/>
                  </a:ext>
                </a:extLst>
              </p:cNvPr>
              <p:cNvSpPr>
                <a:spLocks noRot="1" noChangeAspect="1" noMove="1" noResize="1" noEditPoints="1" noAdjustHandles="1" noChangeArrowheads="1" noChangeShapeType="1" noTextEdit="1"/>
              </p:cNvSpPr>
              <p:nvPr/>
            </p:nvSpPr>
            <p:spPr>
              <a:xfrm>
                <a:off x="2745702" y="5763279"/>
                <a:ext cx="650660" cy="573697"/>
              </a:xfrm>
              <a:prstGeom prst="rect">
                <a:avLst/>
              </a:prstGeom>
              <a:blipFill>
                <a:blip r:embed="rId1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2238A4C-A6BA-F693-C7AA-5EAD2CEB922B}"/>
                  </a:ext>
                </a:extLst>
              </p:cNvPr>
              <p:cNvSpPr/>
              <p:nvPr/>
            </p:nvSpPr>
            <p:spPr>
              <a:xfrm>
                <a:off x="2737318" y="5213376"/>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11" name="Rectangle 10">
                <a:extLst>
                  <a:ext uri="{FF2B5EF4-FFF2-40B4-BE49-F238E27FC236}">
                    <a16:creationId xmlns:a16="http://schemas.microsoft.com/office/drawing/2014/main" id="{12238A4C-A6BA-F693-C7AA-5EAD2CEB922B}"/>
                  </a:ext>
                </a:extLst>
              </p:cNvPr>
              <p:cNvSpPr>
                <a:spLocks noRot="1" noChangeAspect="1" noMove="1" noResize="1" noEditPoints="1" noAdjustHandles="1" noChangeArrowheads="1" noChangeShapeType="1" noTextEdit="1"/>
              </p:cNvSpPr>
              <p:nvPr/>
            </p:nvSpPr>
            <p:spPr>
              <a:xfrm>
                <a:off x="2737318" y="5213376"/>
                <a:ext cx="650660" cy="301970"/>
              </a:xfrm>
              <a:prstGeom prst="rect">
                <a:avLst/>
              </a:prstGeom>
              <a:blipFill>
                <a:blip r:embed="rId12"/>
                <a:stretch>
                  <a:fillRect b="-113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77CAA48-8C93-B279-BCE8-97D9917AF007}"/>
                  </a:ext>
                </a:extLst>
              </p:cNvPr>
              <p:cNvSpPr/>
              <p:nvPr/>
            </p:nvSpPr>
            <p:spPr>
              <a:xfrm>
                <a:off x="2742783" y="5500470"/>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12" name="Rectangle 11">
                <a:extLst>
                  <a:ext uri="{FF2B5EF4-FFF2-40B4-BE49-F238E27FC236}">
                    <a16:creationId xmlns:a16="http://schemas.microsoft.com/office/drawing/2014/main" id="{577CAA48-8C93-B279-BCE8-97D9917AF007}"/>
                  </a:ext>
                </a:extLst>
              </p:cNvPr>
              <p:cNvSpPr>
                <a:spLocks noRot="1" noChangeAspect="1" noMove="1" noResize="1" noEditPoints="1" noAdjustHandles="1" noChangeArrowheads="1" noChangeShapeType="1" noTextEdit="1"/>
              </p:cNvSpPr>
              <p:nvPr/>
            </p:nvSpPr>
            <p:spPr>
              <a:xfrm>
                <a:off x="2742783" y="5500470"/>
                <a:ext cx="650660" cy="263659"/>
              </a:xfrm>
              <a:prstGeom prst="rect">
                <a:avLst/>
              </a:prstGeom>
              <a:blipFill>
                <a:blip r:embed="rId16"/>
                <a:stretch>
                  <a:fillRect t="-6383" b="-1914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E5092A0-A83A-1473-0377-3191086F0F58}"/>
                  </a:ext>
                </a:extLst>
              </p:cNvPr>
              <p:cNvSpPr/>
              <p:nvPr/>
            </p:nvSpPr>
            <p:spPr>
              <a:xfrm>
                <a:off x="2041233" y="5781538"/>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13" name="Rectangle 12">
                <a:extLst>
                  <a:ext uri="{FF2B5EF4-FFF2-40B4-BE49-F238E27FC236}">
                    <a16:creationId xmlns:a16="http://schemas.microsoft.com/office/drawing/2014/main" id="{BE5092A0-A83A-1473-0377-3191086F0F58}"/>
                  </a:ext>
                </a:extLst>
              </p:cNvPr>
              <p:cNvSpPr>
                <a:spLocks noRot="1" noChangeAspect="1" noMove="1" noResize="1" noEditPoints="1" noAdjustHandles="1" noChangeArrowheads="1" noChangeShapeType="1" noTextEdit="1"/>
              </p:cNvSpPr>
              <p:nvPr/>
            </p:nvSpPr>
            <p:spPr>
              <a:xfrm>
                <a:off x="2041233" y="5781538"/>
                <a:ext cx="650660" cy="573697"/>
              </a:xfrm>
              <a:prstGeom prst="rect">
                <a:avLst/>
              </a:prstGeom>
              <a:blipFill>
                <a:blip r:embed="rId1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3D77CD99-0F50-B7BE-364B-002FA2AA57B3}"/>
                  </a:ext>
                </a:extLst>
              </p:cNvPr>
              <p:cNvSpPr/>
              <p:nvPr/>
            </p:nvSpPr>
            <p:spPr>
              <a:xfrm>
                <a:off x="2032849" y="5231635"/>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15" name="Rectangle 14">
                <a:extLst>
                  <a:ext uri="{FF2B5EF4-FFF2-40B4-BE49-F238E27FC236}">
                    <a16:creationId xmlns:a16="http://schemas.microsoft.com/office/drawing/2014/main" id="{3D77CD99-0F50-B7BE-364B-002FA2AA57B3}"/>
                  </a:ext>
                </a:extLst>
              </p:cNvPr>
              <p:cNvSpPr>
                <a:spLocks noRot="1" noChangeAspect="1" noMove="1" noResize="1" noEditPoints="1" noAdjustHandles="1" noChangeArrowheads="1" noChangeShapeType="1" noTextEdit="1"/>
              </p:cNvSpPr>
              <p:nvPr/>
            </p:nvSpPr>
            <p:spPr>
              <a:xfrm>
                <a:off x="2032849" y="5231635"/>
                <a:ext cx="650660" cy="301970"/>
              </a:xfrm>
              <a:prstGeom prst="rect">
                <a:avLst/>
              </a:prstGeom>
              <a:blipFill>
                <a:blip r:embed="rId5"/>
                <a:stretch>
                  <a:fillRect b="-113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B338A0E-90F1-D1C2-E925-C092060C7C11}"/>
                  </a:ext>
                </a:extLst>
              </p:cNvPr>
              <p:cNvSpPr/>
              <p:nvPr/>
            </p:nvSpPr>
            <p:spPr>
              <a:xfrm>
                <a:off x="2038314" y="5518729"/>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16" name="Rectangle 15">
                <a:extLst>
                  <a:ext uri="{FF2B5EF4-FFF2-40B4-BE49-F238E27FC236}">
                    <a16:creationId xmlns:a16="http://schemas.microsoft.com/office/drawing/2014/main" id="{0B338A0E-90F1-D1C2-E925-C092060C7C11}"/>
                  </a:ext>
                </a:extLst>
              </p:cNvPr>
              <p:cNvSpPr>
                <a:spLocks noRot="1" noChangeAspect="1" noMove="1" noResize="1" noEditPoints="1" noAdjustHandles="1" noChangeArrowheads="1" noChangeShapeType="1" noTextEdit="1"/>
              </p:cNvSpPr>
              <p:nvPr/>
            </p:nvSpPr>
            <p:spPr>
              <a:xfrm>
                <a:off x="2038314" y="5518729"/>
                <a:ext cx="650660" cy="263659"/>
              </a:xfrm>
              <a:prstGeom prst="rect">
                <a:avLst/>
              </a:prstGeom>
              <a:blipFill>
                <a:blip r:embed="rId6"/>
                <a:stretch>
                  <a:fillRect t="-6383" b="-1914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D0831E7-5FC9-48BD-6717-E5019D89D796}"/>
                  </a:ext>
                </a:extLst>
              </p:cNvPr>
              <p:cNvSpPr/>
              <p:nvPr/>
            </p:nvSpPr>
            <p:spPr>
              <a:xfrm>
                <a:off x="1297263" y="5769630"/>
                <a:ext cx="650660" cy="573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𝟐</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17" name="Rectangle 16">
                <a:extLst>
                  <a:ext uri="{FF2B5EF4-FFF2-40B4-BE49-F238E27FC236}">
                    <a16:creationId xmlns:a16="http://schemas.microsoft.com/office/drawing/2014/main" id="{DD0831E7-5FC9-48BD-6717-E5019D89D796}"/>
                  </a:ext>
                </a:extLst>
              </p:cNvPr>
              <p:cNvSpPr>
                <a:spLocks noRot="1" noChangeAspect="1" noMove="1" noResize="1" noEditPoints="1" noAdjustHandles="1" noChangeArrowheads="1" noChangeShapeType="1" noTextEdit="1"/>
              </p:cNvSpPr>
              <p:nvPr/>
            </p:nvSpPr>
            <p:spPr>
              <a:xfrm>
                <a:off x="1297263" y="5769630"/>
                <a:ext cx="650660" cy="573697"/>
              </a:xfrm>
              <a:prstGeom prst="rect">
                <a:avLst/>
              </a:prstGeom>
              <a:blipFill>
                <a:blip r:embed="rId1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3884F5DE-0E20-FF24-D9F7-5CC7419098AF}"/>
                  </a:ext>
                </a:extLst>
              </p:cNvPr>
              <p:cNvSpPr/>
              <p:nvPr/>
            </p:nvSpPr>
            <p:spPr>
              <a:xfrm>
                <a:off x="1288879" y="5219727"/>
                <a:ext cx="650660" cy="3019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18" name="Rectangle 17">
                <a:extLst>
                  <a:ext uri="{FF2B5EF4-FFF2-40B4-BE49-F238E27FC236}">
                    <a16:creationId xmlns:a16="http://schemas.microsoft.com/office/drawing/2014/main" id="{3884F5DE-0E20-FF24-D9F7-5CC7419098AF}"/>
                  </a:ext>
                </a:extLst>
              </p:cNvPr>
              <p:cNvSpPr>
                <a:spLocks noRot="1" noChangeAspect="1" noMove="1" noResize="1" noEditPoints="1" noAdjustHandles="1" noChangeArrowheads="1" noChangeShapeType="1" noTextEdit="1"/>
              </p:cNvSpPr>
              <p:nvPr/>
            </p:nvSpPr>
            <p:spPr>
              <a:xfrm>
                <a:off x="1288879" y="5219727"/>
                <a:ext cx="650660" cy="301970"/>
              </a:xfrm>
              <a:prstGeom prst="rect">
                <a:avLst/>
              </a:prstGeom>
              <a:blipFill>
                <a:blip r:embed="rId5"/>
                <a:stretch>
                  <a:fillRect b="-113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00B2422-1BC3-08F3-63E2-C0DAC894AE86}"/>
                  </a:ext>
                </a:extLst>
              </p:cNvPr>
              <p:cNvSpPr/>
              <p:nvPr/>
            </p:nvSpPr>
            <p:spPr>
              <a:xfrm>
                <a:off x="1294344" y="5506821"/>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20" name="Rectangle 19">
                <a:extLst>
                  <a:ext uri="{FF2B5EF4-FFF2-40B4-BE49-F238E27FC236}">
                    <a16:creationId xmlns:a16="http://schemas.microsoft.com/office/drawing/2014/main" id="{C00B2422-1BC3-08F3-63E2-C0DAC894AE86}"/>
                  </a:ext>
                </a:extLst>
              </p:cNvPr>
              <p:cNvSpPr>
                <a:spLocks noRot="1" noChangeAspect="1" noMove="1" noResize="1" noEditPoints="1" noAdjustHandles="1" noChangeArrowheads="1" noChangeShapeType="1" noTextEdit="1"/>
              </p:cNvSpPr>
              <p:nvPr/>
            </p:nvSpPr>
            <p:spPr>
              <a:xfrm>
                <a:off x="1294344" y="5506821"/>
                <a:ext cx="650660" cy="263659"/>
              </a:xfrm>
              <a:prstGeom prst="rect">
                <a:avLst/>
              </a:prstGeom>
              <a:blipFill>
                <a:blip r:embed="rId6"/>
                <a:stretch>
                  <a:fillRect t="-6383" b="-1914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6823E88B-E2ED-2EEF-6854-93DE374D1750}"/>
                  </a:ext>
                </a:extLst>
              </p:cNvPr>
              <p:cNvSpPr/>
              <p:nvPr/>
            </p:nvSpPr>
            <p:spPr>
              <a:xfrm>
                <a:off x="7055270" y="5171870"/>
                <a:ext cx="650660" cy="3431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22" name="Rectangle 21">
                <a:extLst>
                  <a:ext uri="{FF2B5EF4-FFF2-40B4-BE49-F238E27FC236}">
                    <a16:creationId xmlns:a16="http://schemas.microsoft.com/office/drawing/2014/main" id="{6823E88B-E2ED-2EEF-6854-93DE374D1750}"/>
                  </a:ext>
                </a:extLst>
              </p:cNvPr>
              <p:cNvSpPr>
                <a:spLocks noRot="1" noChangeAspect="1" noMove="1" noResize="1" noEditPoints="1" noAdjustHandles="1" noChangeArrowheads="1" noChangeShapeType="1" noTextEdit="1"/>
              </p:cNvSpPr>
              <p:nvPr/>
            </p:nvSpPr>
            <p:spPr>
              <a:xfrm>
                <a:off x="7055270" y="5171870"/>
                <a:ext cx="650660" cy="343179"/>
              </a:xfrm>
              <a:prstGeom prst="rect">
                <a:avLst/>
              </a:prstGeom>
              <a:blipFill>
                <a:blip r:embed="rId18"/>
                <a:stretch>
                  <a:fillRect b="-50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922D006-3AA8-11CF-C9E9-4701F3FC3941}"/>
                  </a:ext>
                </a:extLst>
              </p:cNvPr>
              <p:cNvSpPr/>
              <p:nvPr/>
            </p:nvSpPr>
            <p:spPr>
              <a:xfrm>
                <a:off x="6357536" y="5486614"/>
                <a:ext cx="650660" cy="370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27" name="Rectangle 26">
                <a:extLst>
                  <a:ext uri="{FF2B5EF4-FFF2-40B4-BE49-F238E27FC236}">
                    <a16:creationId xmlns:a16="http://schemas.microsoft.com/office/drawing/2014/main" id="{0922D006-3AA8-11CF-C9E9-4701F3FC3941}"/>
                  </a:ext>
                </a:extLst>
              </p:cNvPr>
              <p:cNvSpPr>
                <a:spLocks noRot="1" noChangeAspect="1" noMove="1" noResize="1" noEditPoints="1" noAdjustHandles="1" noChangeArrowheads="1" noChangeShapeType="1" noTextEdit="1"/>
              </p:cNvSpPr>
              <p:nvPr/>
            </p:nvSpPr>
            <p:spPr>
              <a:xfrm>
                <a:off x="6357536" y="5486614"/>
                <a:ext cx="650660" cy="370340"/>
              </a:xfrm>
              <a:prstGeom prst="rect">
                <a:avLst/>
              </a:prstGeom>
              <a:blipFill>
                <a:blip r:embed="rId19"/>
                <a:stretch>
                  <a:fillRect b="-156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B188BFE-D782-68B2-2D3D-3D1CA1EB4410}"/>
                  </a:ext>
                </a:extLst>
              </p:cNvPr>
              <p:cNvSpPr/>
              <p:nvPr/>
            </p:nvSpPr>
            <p:spPr>
              <a:xfrm>
                <a:off x="6358095" y="6106966"/>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28" name="Rectangle 27">
                <a:extLst>
                  <a:ext uri="{FF2B5EF4-FFF2-40B4-BE49-F238E27FC236}">
                    <a16:creationId xmlns:a16="http://schemas.microsoft.com/office/drawing/2014/main" id="{CB188BFE-D782-68B2-2D3D-3D1CA1EB4410}"/>
                  </a:ext>
                </a:extLst>
              </p:cNvPr>
              <p:cNvSpPr>
                <a:spLocks noRot="1" noChangeAspect="1" noMove="1" noResize="1" noEditPoints="1" noAdjustHandles="1" noChangeArrowheads="1" noChangeShapeType="1" noTextEdit="1"/>
              </p:cNvSpPr>
              <p:nvPr/>
            </p:nvSpPr>
            <p:spPr>
              <a:xfrm>
                <a:off x="6358095" y="6106966"/>
                <a:ext cx="650660" cy="263659"/>
              </a:xfrm>
              <a:prstGeom prst="rect">
                <a:avLst/>
              </a:prstGeom>
              <a:blipFill>
                <a:blip r:embed="rId20"/>
                <a:stretch>
                  <a:fillRect t="-8696"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C168F54-2654-F5FB-D650-4DA6004C0438}"/>
                  </a:ext>
                </a:extLst>
              </p:cNvPr>
              <p:cNvSpPr/>
              <p:nvPr/>
            </p:nvSpPr>
            <p:spPr>
              <a:xfrm>
                <a:off x="6364027" y="5841145"/>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29" name="Rectangle 28">
                <a:extLst>
                  <a:ext uri="{FF2B5EF4-FFF2-40B4-BE49-F238E27FC236}">
                    <a16:creationId xmlns:a16="http://schemas.microsoft.com/office/drawing/2014/main" id="{3C168F54-2654-F5FB-D650-4DA6004C0438}"/>
                  </a:ext>
                </a:extLst>
              </p:cNvPr>
              <p:cNvSpPr>
                <a:spLocks noRot="1" noChangeAspect="1" noMove="1" noResize="1" noEditPoints="1" noAdjustHandles="1" noChangeArrowheads="1" noChangeShapeType="1" noTextEdit="1"/>
              </p:cNvSpPr>
              <p:nvPr/>
            </p:nvSpPr>
            <p:spPr>
              <a:xfrm>
                <a:off x="6364027" y="5841145"/>
                <a:ext cx="650660" cy="263659"/>
              </a:xfrm>
              <a:prstGeom prst="rect">
                <a:avLst/>
              </a:prstGeom>
              <a:blipFill>
                <a:blip r:embed="rId21"/>
                <a:stretch>
                  <a:fillRect t="-6522"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E7479BE-F062-E6DD-8A90-7E0776C7ECEE}"/>
                  </a:ext>
                </a:extLst>
              </p:cNvPr>
              <p:cNvSpPr/>
              <p:nvPr/>
            </p:nvSpPr>
            <p:spPr>
              <a:xfrm>
                <a:off x="6357536" y="5171870"/>
                <a:ext cx="650660" cy="3431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31" name="Rectangle 30">
                <a:extLst>
                  <a:ext uri="{FF2B5EF4-FFF2-40B4-BE49-F238E27FC236}">
                    <a16:creationId xmlns:a16="http://schemas.microsoft.com/office/drawing/2014/main" id="{DE7479BE-F062-E6DD-8A90-7E0776C7ECEE}"/>
                  </a:ext>
                </a:extLst>
              </p:cNvPr>
              <p:cNvSpPr>
                <a:spLocks noRot="1" noChangeAspect="1" noMove="1" noResize="1" noEditPoints="1" noAdjustHandles="1" noChangeArrowheads="1" noChangeShapeType="1" noTextEdit="1"/>
              </p:cNvSpPr>
              <p:nvPr/>
            </p:nvSpPr>
            <p:spPr>
              <a:xfrm>
                <a:off x="6357536" y="5171870"/>
                <a:ext cx="650660" cy="343179"/>
              </a:xfrm>
              <a:prstGeom prst="rect">
                <a:avLst/>
              </a:prstGeom>
              <a:blipFill>
                <a:blip r:embed="rId22"/>
                <a:stretch>
                  <a:fillRect b="-50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5DFBF0AC-D764-A5BA-4B17-1B8CE5108BEA}"/>
                  </a:ext>
                </a:extLst>
              </p:cNvPr>
              <p:cNvSpPr/>
              <p:nvPr/>
            </p:nvSpPr>
            <p:spPr>
              <a:xfrm>
                <a:off x="5659264" y="5486614"/>
                <a:ext cx="650660" cy="370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4" name="Rectangle 63">
                <a:extLst>
                  <a:ext uri="{FF2B5EF4-FFF2-40B4-BE49-F238E27FC236}">
                    <a16:creationId xmlns:a16="http://schemas.microsoft.com/office/drawing/2014/main" id="{5DFBF0AC-D764-A5BA-4B17-1B8CE5108BEA}"/>
                  </a:ext>
                </a:extLst>
              </p:cNvPr>
              <p:cNvSpPr>
                <a:spLocks noRot="1" noChangeAspect="1" noMove="1" noResize="1" noEditPoints="1" noAdjustHandles="1" noChangeArrowheads="1" noChangeShapeType="1" noTextEdit="1"/>
              </p:cNvSpPr>
              <p:nvPr/>
            </p:nvSpPr>
            <p:spPr>
              <a:xfrm>
                <a:off x="5659264" y="5486614"/>
                <a:ext cx="650660" cy="370340"/>
              </a:xfrm>
              <a:prstGeom prst="rect">
                <a:avLst/>
              </a:prstGeom>
              <a:blipFill>
                <a:blip r:embed="rId8"/>
                <a:stretch>
                  <a:fillRect b="-156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40AA1CB2-EBBE-66D5-B74C-2CFF5F0138E7}"/>
                  </a:ext>
                </a:extLst>
              </p:cNvPr>
              <p:cNvSpPr/>
              <p:nvPr/>
            </p:nvSpPr>
            <p:spPr>
              <a:xfrm>
                <a:off x="5659823" y="6106966"/>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5" name="Rectangle 64">
                <a:extLst>
                  <a:ext uri="{FF2B5EF4-FFF2-40B4-BE49-F238E27FC236}">
                    <a16:creationId xmlns:a16="http://schemas.microsoft.com/office/drawing/2014/main" id="{40AA1CB2-EBBE-66D5-B74C-2CFF5F0138E7}"/>
                  </a:ext>
                </a:extLst>
              </p:cNvPr>
              <p:cNvSpPr>
                <a:spLocks noRot="1" noChangeAspect="1" noMove="1" noResize="1" noEditPoints="1" noAdjustHandles="1" noChangeArrowheads="1" noChangeShapeType="1" noTextEdit="1"/>
              </p:cNvSpPr>
              <p:nvPr/>
            </p:nvSpPr>
            <p:spPr>
              <a:xfrm>
                <a:off x="5659823" y="6106966"/>
                <a:ext cx="650660" cy="263659"/>
              </a:xfrm>
              <a:prstGeom prst="rect">
                <a:avLst/>
              </a:prstGeom>
              <a:blipFill>
                <a:blip r:embed="rId9"/>
                <a:stretch>
                  <a:fillRect t="-8696"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2B6FB6FB-6A56-0F01-E77E-C02BE064E8FE}"/>
                  </a:ext>
                </a:extLst>
              </p:cNvPr>
              <p:cNvSpPr/>
              <p:nvPr/>
            </p:nvSpPr>
            <p:spPr>
              <a:xfrm>
                <a:off x="5665755" y="5841145"/>
                <a:ext cx="650660" cy="2636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6" name="Rectangle 65">
                <a:extLst>
                  <a:ext uri="{FF2B5EF4-FFF2-40B4-BE49-F238E27FC236}">
                    <a16:creationId xmlns:a16="http://schemas.microsoft.com/office/drawing/2014/main" id="{2B6FB6FB-6A56-0F01-E77E-C02BE064E8FE}"/>
                  </a:ext>
                </a:extLst>
              </p:cNvPr>
              <p:cNvSpPr>
                <a:spLocks noRot="1" noChangeAspect="1" noMove="1" noResize="1" noEditPoints="1" noAdjustHandles="1" noChangeArrowheads="1" noChangeShapeType="1" noTextEdit="1"/>
              </p:cNvSpPr>
              <p:nvPr/>
            </p:nvSpPr>
            <p:spPr>
              <a:xfrm>
                <a:off x="5665755" y="5841145"/>
                <a:ext cx="650660" cy="263659"/>
              </a:xfrm>
              <a:prstGeom prst="rect">
                <a:avLst/>
              </a:prstGeom>
              <a:blipFill>
                <a:blip r:embed="rId10"/>
                <a:stretch>
                  <a:fillRect t="-6522" b="-2173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AEA10DB-9F1D-E888-0129-F0DC5F8809D6}"/>
                  </a:ext>
                </a:extLst>
              </p:cNvPr>
              <p:cNvSpPr/>
              <p:nvPr/>
            </p:nvSpPr>
            <p:spPr>
              <a:xfrm>
                <a:off x="5659264" y="5171870"/>
                <a:ext cx="650660" cy="3431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100" b="1" i="1" smtClean="0">
                              <a:solidFill>
                                <a:schemeClr val="bg1"/>
                              </a:solidFill>
                              <a:latin typeface="Cambria Math" panose="02040503050406030204" pitchFamily="18" charset="0"/>
                            </a:rPr>
                          </m:ctrlPr>
                        </m:fPr>
                        <m:num>
                          <m:r>
                            <a:rPr lang="en-US" sz="1100" b="1" i="1" smtClean="0">
                              <a:solidFill>
                                <a:schemeClr val="bg1"/>
                              </a:solidFill>
                              <a:latin typeface="Cambria Math" panose="02040503050406030204" pitchFamily="18" charset="0"/>
                            </a:rPr>
                            <m:t>𝟏</m:t>
                          </m:r>
                        </m:num>
                        <m:den>
                          <m:r>
                            <a:rPr lang="en-US" sz="1100" b="1" i="1" smtClean="0">
                              <a:solidFill>
                                <a:schemeClr val="bg1"/>
                              </a:solidFill>
                              <a:latin typeface="Cambria Math" panose="02040503050406030204" pitchFamily="18" charset="0"/>
                            </a:rPr>
                            <m:t>𝟒</m:t>
                          </m:r>
                        </m:den>
                      </m:f>
                      <m:r>
                        <a:rPr lang="en-US" sz="1100" b="1" i="1" smtClean="0">
                          <a:solidFill>
                            <a:schemeClr val="bg1"/>
                          </a:solidFill>
                          <a:latin typeface="Cambria Math" panose="02040503050406030204" pitchFamily="18" charset="0"/>
                        </a:rPr>
                        <m:t>+</m:t>
                      </m:r>
                      <m:r>
                        <a:rPr lang="en-US" sz="1100" b="1" i="1" smtClean="0">
                          <a:solidFill>
                            <a:schemeClr val="bg1"/>
                          </a:solidFill>
                          <a:latin typeface="Cambria Math" panose="02040503050406030204" pitchFamily="18" charset="0"/>
                        </a:rPr>
                        <m:t>𝟐</m:t>
                      </m:r>
                      <m:r>
                        <a:rPr lang="en-US" sz="1100" b="1" i="1" smtClean="0">
                          <a:solidFill>
                            <a:schemeClr val="bg1"/>
                          </a:solidFill>
                          <a:latin typeface="Cambria Math" panose="02040503050406030204" pitchFamily="18" charset="0"/>
                        </a:rPr>
                        <m:t>𝝐</m:t>
                      </m:r>
                    </m:oMath>
                  </m:oMathPara>
                </a14:m>
                <a:endParaRPr lang="en-IL" sz="1100" b="1" dirty="0">
                  <a:solidFill>
                    <a:schemeClr val="bg1"/>
                  </a:solidFill>
                </a:endParaRPr>
              </a:p>
            </p:txBody>
          </p:sp>
        </mc:Choice>
        <mc:Fallback xmlns="">
          <p:sp>
            <p:nvSpPr>
              <p:cNvPr id="67" name="Rectangle 66">
                <a:extLst>
                  <a:ext uri="{FF2B5EF4-FFF2-40B4-BE49-F238E27FC236}">
                    <a16:creationId xmlns:a16="http://schemas.microsoft.com/office/drawing/2014/main" id="{7AEA10DB-9F1D-E888-0129-F0DC5F8809D6}"/>
                  </a:ext>
                </a:extLst>
              </p:cNvPr>
              <p:cNvSpPr>
                <a:spLocks noRot="1" noChangeAspect="1" noMove="1" noResize="1" noEditPoints="1" noAdjustHandles="1" noChangeArrowheads="1" noChangeShapeType="1" noTextEdit="1"/>
              </p:cNvSpPr>
              <p:nvPr/>
            </p:nvSpPr>
            <p:spPr>
              <a:xfrm>
                <a:off x="5659264" y="5171870"/>
                <a:ext cx="650660" cy="343179"/>
              </a:xfrm>
              <a:prstGeom prst="rect">
                <a:avLst/>
              </a:prstGeom>
              <a:blipFill>
                <a:blip r:embed="rId18"/>
                <a:stretch>
                  <a:fillRect b="-5000"/>
                </a:stretch>
              </a:blipFill>
            </p:spPr>
            <p:txBody>
              <a:bodyPr/>
              <a:lstStyle/>
              <a:p>
                <a:r>
                  <a:rPr lang="en-IL">
                    <a:noFill/>
                  </a:rPr>
                  <a:t> </a:t>
                </a:r>
              </a:p>
            </p:txBody>
          </p:sp>
        </mc:Fallback>
      </mc:AlternateContent>
      <p:sp>
        <p:nvSpPr>
          <p:cNvPr id="68" name="TextBox 67">
            <a:extLst>
              <a:ext uri="{FF2B5EF4-FFF2-40B4-BE49-F238E27FC236}">
                <a16:creationId xmlns:a16="http://schemas.microsoft.com/office/drawing/2014/main" id="{8EE1F175-54F2-F52C-A6EE-BBB673902DF6}"/>
              </a:ext>
            </a:extLst>
          </p:cNvPr>
          <p:cNvSpPr txBox="1"/>
          <p:nvPr/>
        </p:nvSpPr>
        <p:spPr>
          <a:xfrm>
            <a:off x="2921000" y="6370625"/>
            <a:ext cx="5010150" cy="369332"/>
          </a:xfrm>
          <a:prstGeom prst="rect">
            <a:avLst/>
          </a:prstGeom>
          <a:noFill/>
        </p:spPr>
        <p:txBody>
          <a:bodyPr wrap="square" rtlCol="0">
            <a:spAutoFit/>
          </a:bodyPr>
          <a:lstStyle/>
          <a:p>
            <a:pPr algn="ctr"/>
            <a:r>
              <a:rPr lang="en-US" b="1" dirty="0"/>
              <a:t>Approximate ratio is 11/9!</a:t>
            </a:r>
            <a:endParaRPr lang="en-IL" b="1" dirty="0"/>
          </a:p>
        </p:txBody>
      </p:sp>
    </p:spTree>
    <p:extLst>
      <p:ext uri="{BB962C8B-B14F-4D97-AF65-F5344CB8AC3E}">
        <p14:creationId xmlns:p14="http://schemas.microsoft.com/office/powerpoint/2010/main" val="14591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FFD in Practice</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145806" cy="1754326"/>
              </a:xfrm>
              <a:prstGeom prst="rect">
                <a:avLst/>
              </a:prstGeom>
              <a:noFill/>
            </p:spPr>
            <p:txBody>
              <a:bodyPr wrap="square" rtlCol="0">
                <a:spAutoFit/>
              </a:bodyPr>
              <a:lstStyle/>
              <a:p>
                <a:r>
                  <a:rPr lang="en-US" sz="3600" dirty="0"/>
                  <a:t>Empirically, the approximation of FFD is much better than 11/9 </a:t>
                </a:r>
                <a:br>
                  <a:rPr lang="en-US" sz="3600" dirty="0"/>
                </a:br>
                <a14:m>
                  <m:oMath xmlns:m="http://schemas.openxmlformats.org/officeDocument/2006/math">
                    <m:r>
                      <a:rPr lang="en-US" sz="3600" i="1">
                        <a:latin typeface="Cambria Math" panose="02040503050406030204" pitchFamily="18" charset="0"/>
                      </a:rPr>
                      <m:t>⇒</m:t>
                    </m:r>
                  </m:oMath>
                </a14:m>
                <a:r>
                  <a:rPr lang="en-US" sz="3600" dirty="0"/>
                  <a:t> Use distributional analysis to demonstrate this!</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145806" cy="1754326"/>
              </a:xfrm>
              <a:prstGeom prst="rect">
                <a:avLst/>
              </a:prstGeom>
              <a:blipFill>
                <a:blip r:embed="rId2"/>
                <a:stretch>
                  <a:fillRect l="-1803" t="-5556" r="-180" b="-12153"/>
                </a:stretch>
              </a:blipFill>
            </p:spPr>
            <p:txBody>
              <a:bodyPr/>
              <a:lstStyle/>
              <a:p>
                <a:r>
                  <a:rPr lang="en-IL">
                    <a:noFill/>
                  </a:rPr>
                  <a:t> </a:t>
                </a:r>
              </a:p>
            </p:txBody>
          </p:sp>
        </mc:Fallback>
      </mc:AlternateContent>
    </p:spTree>
    <p:extLst>
      <p:ext uri="{BB962C8B-B14F-4D97-AF65-F5344CB8AC3E}">
        <p14:creationId xmlns:p14="http://schemas.microsoft.com/office/powerpoint/2010/main" val="7920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First-Fit Decreasing (FFD) Algorithm – Distributional Analysis </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5016758"/>
              </a:xfrm>
              <a:prstGeom prst="rect">
                <a:avLst/>
              </a:prstGeom>
              <a:noFill/>
            </p:spPr>
            <p:txBody>
              <a:bodyPr wrap="square" rtlCol="0">
                <a:spAutoFit/>
              </a:bodyPr>
              <a:lstStyle/>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Consider the distribution </a:t>
                </a:r>
                <a14:m>
                  <m:oMath xmlns:m="http://schemas.openxmlformats.org/officeDocument/2006/math">
                    <m:r>
                      <a:rPr lang="en-US" sz="3200" b="0" i="1" smtClean="0">
                        <a:latin typeface="Cambria Math" panose="02040503050406030204" pitchFamily="18" charset="0"/>
                      </a:rPr>
                      <m:t>𝐷</m:t>
                    </m:r>
                  </m:oMath>
                </a14:m>
                <a:r>
                  <a:rPr lang="en-US" sz="3200" dirty="0"/>
                  <a:t> where each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𝑠</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m:t>
                    </m:r>
                    <m:r>
                      <a:rPr lang="en-US" sz="3200" b="0" i="1" smtClean="0">
                        <a:latin typeface="Cambria Math" panose="02040503050406030204" pitchFamily="18" charset="0"/>
                      </a:rPr>
                      <m:t>𝑈</m:t>
                    </m:r>
                    <m:r>
                      <a:rPr lang="en-US" sz="3200" b="0" i="1" smtClean="0">
                        <a:latin typeface="Cambria Math" panose="02040503050406030204" pitchFamily="18" charset="0"/>
                      </a:rPr>
                      <m:t>[0,1]</m:t>
                    </m:r>
                  </m:oMath>
                </a14:m>
                <a:r>
                  <a:rPr lang="en-US" sz="3200" dirty="0"/>
                  <a:t> independently.</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u="sng" dirty="0"/>
                  <a:t>Theorem (Frederickson, 1980):</a:t>
                </a:r>
                <a:r>
                  <a:rPr lang="en-US" sz="3200" dirty="0"/>
                  <a:t> [The approximation </a:t>
                </a:r>
                <a14:m>
                  <m:oMath xmlns:m="http://schemas.openxmlformats.org/officeDocument/2006/math">
                    <m:r>
                      <a:rPr lang="en-US" sz="3200" i="1">
                        <a:latin typeface="Cambria Math" panose="02040503050406030204" pitchFamily="18" charset="0"/>
                      </a:rPr>
                      <m:t>→1 </m:t>
                    </m:r>
                  </m:oMath>
                </a14:m>
                <a:r>
                  <a:rPr lang="en-US" sz="3200" dirty="0"/>
                  <a:t>as </a:t>
                </a:r>
                <a14:m>
                  <m:oMath xmlns:m="http://schemas.openxmlformats.org/officeDocument/2006/math">
                    <m:r>
                      <a:rPr lang="en-US" sz="3200" b="0" i="1" smtClean="0">
                        <a:latin typeface="Cambria Math" panose="02040503050406030204" pitchFamily="18" charset="0"/>
                      </a:rPr>
                      <m:t>𝑛</m:t>
                    </m:r>
                    <m:r>
                      <a:rPr lang="en-US" sz="3200" b="0" i="1" smtClean="0">
                        <a:latin typeface="Cambria Math" panose="02040503050406030204" pitchFamily="18" charset="0"/>
                      </a:rPr>
                      <m:t>→∞</m:t>
                    </m:r>
                  </m:oMath>
                </a14:m>
                <a:r>
                  <a:rPr lang="en-US" sz="3200" dirty="0"/>
                  <a:t>]</a:t>
                </a:r>
                <a:br>
                  <a:rPr lang="en-US" sz="3200" dirty="0"/>
                </a:br>
                <a:r>
                  <a:rPr lang="en-US" sz="3200" dirty="0"/>
                  <a:t>“For every </a:t>
                </a:r>
                <a14:m>
                  <m:oMath xmlns:m="http://schemas.openxmlformats.org/officeDocument/2006/math">
                    <m:r>
                      <a:rPr lang="en-US" sz="3200" b="0" i="1" smtClean="0">
                        <a:latin typeface="Cambria Math" panose="02040503050406030204" pitchFamily="18" charset="0"/>
                      </a:rPr>
                      <m:t>𝜖</m:t>
                    </m:r>
                    <m:r>
                      <a:rPr lang="en-US" sz="3200" b="0" i="1" smtClean="0">
                        <a:latin typeface="Cambria Math" panose="02040503050406030204" pitchFamily="18" charset="0"/>
                      </a:rPr>
                      <m:t>&gt;0</m:t>
                    </m:r>
                  </m:oMath>
                </a14:m>
                <a:r>
                  <a:rPr lang="en-US" sz="3200" dirty="0"/>
                  <a:t>, for </a:t>
                </a:r>
                <a14:m>
                  <m:oMath xmlns:m="http://schemas.openxmlformats.org/officeDocument/2006/math">
                    <m:r>
                      <a:rPr lang="en-US" sz="3200" b="0" i="1" smtClean="0">
                        <a:latin typeface="Cambria Math" panose="02040503050406030204" pitchFamily="18" charset="0"/>
                      </a:rPr>
                      <m:t>𝑛</m:t>
                    </m:r>
                  </m:oMath>
                </a14:m>
                <a:r>
                  <a:rPr lang="en-US" sz="3200" dirty="0"/>
                  <a:t> items with sizes distributed independently and uniformly in </a:t>
                </a:r>
                <a14:m>
                  <m:oMath xmlns:m="http://schemas.openxmlformats.org/officeDocument/2006/math">
                    <m:r>
                      <a:rPr lang="en-US" sz="3200" b="0" i="1" smtClean="0">
                        <a:latin typeface="Cambria Math" panose="02040503050406030204" pitchFamily="18" charset="0"/>
                      </a:rPr>
                      <m:t>[0,1]</m:t>
                    </m:r>
                  </m:oMath>
                </a14:m>
                <a:r>
                  <a:rPr lang="en-US" sz="3200" dirty="0"/>
                  <a:t>, with probability </a:t>
                </a:r>
                <a14:m>
                  <m:oMath xmlns:m="http://schemas.openxmlformats.org/officeDocument/2006/math">
                    <m:r>
                      <a:rPr lang="en-US" sz="3200" b="0" i="1" smtClean="0">
                        <a:latin typeface="Cambria Math" panose="02040503050406030204" pitchFamily="18" charset="0"/>
                      </a:rPr>
                      <m:t>1−</m:t>
                    </m:r>
                    <m:r>
                      <a:rPr lang="en-US" sz="3200" b="0" i="1" smtClean="0">
                        <a:latin typeface="Cambria Math" panose="02040503050406030204" pitchFamily="18" charset="0"/>
                      </a:rPr>
                      <m:t>𝑜</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e>
                    </m:d>
                  </m:oMath>
                </a14:m>
                <a:r>
                  <a:rPr lang="en-US" sz="3200" dirty="0"/>
                  <a:t> as </a:t>
                </a:r>
                <a14:m>
                  <m:oMath xmlns:m="http://schemas.openxmlformats.org/officeDocument/2006/math">
                    <m:r>
                      <a:rPr lang="en-US" sz="3200" b="0" i="1" smtClean="0">
                        <a:latin typeface="Cambria Math" panose="02040503050406030204" pitchFamily="18" charset="0"/>
                      </a:rPr>
                      <m:t>𝑛</m:t>
                    </m:r>
                    <m:r>
                      <a:rPr lang="en-US" sz="3200" b="0" i="1" smtClean="0">
                        <a:latin typeface="Cambria Math" panose="02040503050406030204" pitchFamily="18" charset="0"/>
                      </a:rPr>
                      <m:t>→∞</m:t>
                    </m:r>
                  </m:oMath>
                </a14:m>
                <a:r>
                  <a:rPr lang="en-US" sz="3200" dirty="0"/>
                  <a:t>, the FFD algorithm uses less than </a:t>
                </a:r>
                <a14:m>
                  <m:oMath xmlns:m="http://schemas.openxmlformats.org/officeDocument/2006/math">
                    <m:r>
                      <a:rPr lang="en-US" sz="3200" b="0" i="1" smtClean="0">
                        <a:latin typeface="Cambria Math" panose="02040503050406030204" pitchFamily="18" charset="0"/>
                      </a:rPr>
                      <m:t>(1+</m:t>
                    </m:r>
                    <m:r>
                      <a:rPr lang="en-US" sz="3200" b="0" i="1" smtClean="0">
                        <a:latin typeface="Cambria Math" panose="02040503050406030204" pitchFamily="18" charset="0"/>
                      </a:rPr>
                      <m:t>𝜖</m:t>
                    </m:r>
                    <m:r>
                      <a:rPr lang="en-US" sz="3200" b="0" i="1" smtClean="0">
                        <a:latin typeface="Cambria Math" panose="02040503050406030204" pitchFamily="18" charset="0"/>
                      </a:rPr>
                      <m:t>)</m:t>
                    </m:r>
                  </m:oMath>
                </a14:m>
                <a:r>
                  <a:rPr lang="en-US" sz="3200" dirty="0"/>
                  <a:t> times as many bins as an optimal solution.”</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5016758"/>
              </a:xfrm>
              <a:prstGeom prst="rect">
                <a:avLst/>
              </a:prstGeom>
              <a:blipFill>
                <a:blip r:embed="rId2"/>
                <a:stretch>
                  <a:fillRect l="-1354" r="-59" b="-3038"/>
                </a:stretch>
              </a:blipFill>
            </p:spPr>
            <p:txBody>
              <a:bodyPr/>
              <a:lstStyle/>
              <a:p>
                <a:r>
                  <a:rPr lang="en-IL">
                    <a:noFill/>
                  </a:rPr>
                  <a:t> </a:t>
                </a:r>
              </a:p>
            </p:txBody>
          </p:sp>
        </mc:Fallback>
      </mc:AlternateContent>
    </p:spTree>
    <p:extLst>
      <p:ext uri="{BB962C8B-B14F-4D97-AF65-F5344CB8AC3E}">
        <p14:creationId xmlns:p14="http://schemas.microsoft.com/office/powerpoint/2010/main" val="45669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FFD Distributional Approximation Proof</a:t>
            </a:r>
            <a:endParaRPr lang="en-IL" dirty="0"/>
          </a:p>
        </p:txBody>
      </p:sp>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2554545"/>
          </a:xfrm>
          <a:prstGeom prst="rect">
            <a:avLst/>
          </a:prstGeom>
          <a:noFill/>
        </p:spPr>
        <p:txBody>
          <a:bodyPr wrap="square" rtlCol="0">
            <a:spAutoFit/>
          </a:bodyPr>
          <a:lstStyle/>
          <a:p>
            <a:pPr lvl="1"/>
            <a:r>
              <a:rPr lang="en-US" sz="3200" dirty="0"/>
              <a:t>Two steps:</a:t>
            </a:r>
          </a:p>
          <a:p>
            <a:pPr marL="1257300" lvl="2" indent="-342900">
              <a:buFont typeface="Arial" panose="020B0604020202020204" pitchFamily="34" charset="0"/>
              <a:buChar char="•"/>
            </a:pPr>
            <a:r>
              <a:rPr lang="en-US" sz="3200" dirty="0"/>
              <a:t>Step 1: Show the bound for another algorithm </a:t>
            </a:r>
            <a:r>
              <a:rPr lang="en-US" sz="3200" i="1" dirty="0"/>
              <a:t>truncate and match </a:t>
            </a:r>
            <a:r>
              <a:rPr lang="en-US" sz="3200" dirty="0"/>
              <a:t>(TM).</a:t>
            </a:r>
          </a:p>
          <a:p>
            <a:pPr marL="1257300" lvl="2" indent="-342900">
              <a:buFont typeface="Arial" panose="020B0604020202020204" pitchFamily="34" charset="0"/>
              <a:buChar char="•"/>
            </a:pPr>
            <a:r>
              <a:rPr lang="en-US" sz="3200" dirty="0"/>
              <a:t>Step 2: Show that FFD never uses more bins than TM.</a:t>
            </a:r>
            <a:endParaRPr lang="en-US" sz="2400" dirty="0"/>
          </a:p>
          <a:p>
            <a:pPr marL="800100" lvl="1" indent="-342900">
              <a:buFont typeface="Arial" panose="020B0604020202020204" pitchFamily="34" charset="0"/>
              <a:buChar char="•"/>
            </a:pPr>
            <a:endParaRPr lang="en-US" sz="3200" dirty="0"/>
          </a:p>
        </p:txBody>
      </p:sp>
    </p:spTree>
    <p:extLst>
      <p:ext uri="{BB962C8B-B14F-4D97-AF65-F5344CB8AC3E}">
        <p14:creationId xmlns:p14="http://schemas.microsoft.com/office/powerpoint/2010/main" val="278927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Truncate and Match</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3230372"/>
              </a:xfrm>
              <a:prstGeom prst="rect">
                <a:avLst/>
              </a:prstGeom>
              <a:noFill/>
            </p:spPr>
            <p:txBody>
              <a:bodyPr wrap="square" rtlCol="0">
                <a:spAutoFit/>
              </a:bodyPr>
              <a:lstStyle/>
              <a:p>
                <a:pPr marL="342900" indent="-342900">
                  <a:buFont typeface="Arial" panose="020B0604020202020204" pitchFamily="34" charset="0"/>
                  <a:buChar char="•"/>
                </a:pPr>
                <a:r>
                  <a:rPr lang="en-US" sz="2800" dirty="0"/>
                  <a:t>Pack every item with size </a:t>
                </a:r>
                <a14:m>
                  <m:oMath xmlns:m="http://schemas.openxmlformats.org/officeDocument/2006/math">
                    <m:r>
                      <a:rPr lang="en-US" sz="2800" b="0" i="1" smtClean="0">
                        <a:latin typeface="Cambria Math" panose="02040503050406030204" pitchFamily="18" charset="0"/>
                      </a:rPr>
                      <m:t>≥1−</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𝜖</m:t>
                        </m:r>
                      </m:e>
                      <m:sub>
                        <m:r>
                          <a:rPr lang="en-US" sz="2800" b="0" i="1" smtClean="0">
                            <a:latin typeface="Cambria Math" panose="02040503050406030204" pitchFamily="18" charset="0"/>
                          </a:rPr>
                          <m:t>𝑛</m:t>
                        </m:r>
                      </m:sub>
                    </m:sSub>
                  </m:oMath>
                </a14:m>
                <a:r>
                  <a:rPr lang="en-US" sz="2800" dirty="0"/>
                  <a:t> in its own bin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𝜖</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1/4</m:t>
                            </m:r>
                          </m:sup>
                        </m:sSup>
                      </m:den>
                    </m:f>
                  </m:oMath>
                </a14:m>
                <a:r>
                  <a:rPr lang="en-US" sz="2800" dirty="0"/>
                  <a:t>).</a:t>
                </a:r>
              </a:p>
              <a:p>
                <a:pPr marL="342900" indent="-342900">
                  <a:buFont typeface="Arial" panose="020B0604020202020204" pitchFamily="34" charset="0"/>
                  <a:buChar char="•"/>
                </a:pPr>
                <a:r>
                  <a:rPr lang="en-US" sz="2800" dirty="0"/>
                  <a:t>Sort and reindex the remaining </a:t>
                </a:r>
                <a14:m>
                  <m:oMath xmlns:m="http://schemas.openxmlformats.org/officeDocument/2006/math">
                    <m:r>
                      <a:rPr lang="en-US" sz="2800" b="0" i="1" smtClean="0">
                        <a:latin typeface="Cambria Math" panose="02040503050406030204" pitchFamily="18" charset="0"/>
                      </a:rPr>
                      <m:t>𝑘</m:t>
                    </m:r>
                  </m:oMath>
                </a14:m>
                <a:r>
                  <a:rPr lang="en-US" sz="2800" dirty="0"/>
                  <a:t> items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𝑘</m:t>
                        </m:r>
                      </m:sub>
                    </m:sSub>
                  </m:oMath>
                </a14:m>
                <a:r>
                  <a:rPr lang="en-US" sz="2800" dirty="0"/>
                  <a:t>. </a:t>
                </a:r>
              </a:p>
              <a:p>
                <a:pPr marL="342900" indent="-342900">
                  <a:buFont typeface="Arial" panose="020B0604020202020204" pitchFamily="34" charset="0"/>
                  <a:buChar char="•"/>
                </a:pPr>
                <a:r>
                  <a:rPr lang="en-US" sz="2800" dirty="0"/>
                  <a:t>For each </a:t>
                </a:r>
                <a14:m>
                  <m:oMath xmlns:m="http://schemas.openxmlformats.org/officeDocument/2006/math">
                    <m:r>
                      <a:rPr lang="en-US" sz="2800" b="0" i="1" smtClean="0">
                        <a:latin typeface="Cambria Math" panose="02040503050406030204" pitchFamily="18" charset="0"/>
                      </a:rPr>
                      <m:t>𝑖</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𝑘</m:t>
                        </m:r>
                      </m:num>
                      <m:den>
                        <m:r>
                          <a:rPr lang="en-US" sz="2800" b="0" i="1" smtClean="0">
                            <a:latin typeface="Cambria Math" panose="02040503050406030204" pitchFamily="18" charset="0"/>
                          </a:rPr>
                          <m:t>2</m:t>
                        </m:r>
                      </m:den>
                    </m:f>
                  </m:oMath>
                </a14:m>
                <a:r>
                  <a:rPr lang="en-US" sz="2800" dirty="0"/>
                  <a:t> , create a bin with items</a:t>
                </a:r>
                <a14:m>
                  <m:oMath xmlns:m="http://schemas.openxmlformats.org/officeDocument/2006/math">
                    <m:r>
                      <a:rPr lang="en-US" sz="2800" b="0" i="0"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+1]</m:t>
                    </m:r>
                  </m:oMath>
                </a14:m>
                <a:r>
                  <a:rPr lang="en-US" sz="2800" dirty="0"/>
                  <a:t> if they fit, otherwise create 2 separate bins. [</a:t>
                </a:r>
                <a:r>
                  <a:rPr lang="en-US" sz="2800" dirty="0" err="1"/>
                  <a:t>wlog</a:t>
                </a:r>
                <a:r>
                  <a:rPr lang="en-US" sz="2800" dirty="0"/>
                  <a:t> k is even]</a:t>
                </a:r>
                <a:br>
                  <a:rPr lang="en-US" sz="2800" dirty="0"/>
                </a:br>
                <a:endParaRPr lang="en-US" sz="2800" dirty="0"/>
              </a:p>
              <a:p>
                <a:pPr marL="800100" lvl="1" indent="-342900">
                  <a:buFont typeface="Arial" panose="020B0604020202020204" pitchFamily="34" charset="0"/>
                  <a:buChar char="•"/>
                </a:pPr>
                <a:endParaRPr lang="en-US" sz="2000" dirty="0"/>
              </a:p>
              <a:p>
                <a:pPr lvl="1"/>
                <a:endParaRPr lang="en-US" sz="20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3230372"/>
              </a:xfrm>
              <a:prstGeom prst="rect">
                <a:avLst/>
              </a:prstGeom>
              <a:blipFill>
                <a:blip r:embed="rId2"/>
                <a:stretch>
                  <a:fillRect l="-1059"/>
                </a:stretch>
              </a:blipFill>
            </p:spPr>
            <p:txBody>
              <a:bodyPr/>
              <a:lstStyle/>
              <a:p>
                <a:r>
                  <a:rPr lang="en-IL">
                    <a:noFill/>
                  </a:rPr>
                  <a:t> </a:t>
                </a:r>
              </a:p>
            </p:txBody>
          </p:sp>
        </mc:Fallback>
      </mc:AlternateContent>
      <p:sp>
        <p:nvSpPr>
          <p:cNvPr id="21" name="Rectangle 20">
            <a:extLst>
              <a:ext uri="{FF2B5EF4-FFF2-40B4-BE49-F238E27FC236}">
                <a16:creationId xmlns:a16="http://schemas.microsoft.com/office/drawing/2014/main" id="{C29E1578-F39B-5575-4D23-2824DB8EBFD4}"/>
              </a:ext>
            </a:extLst>
          </p:cNvPr>
          <p:cNvSpPr/>
          <p:nvPr/>
        </p:nvSpPr>
        <p:spPr>
          <a:xfrm>
            <a:off x="2408032" y="4652322"/>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Rectangle 21">
            <a:extLst>
              <a:ext uri="{FF2B5EF4-FFF2-40B4-BE49-F238E27FC236}">
                <a16:creationId xmlns:a16="http://schemas.microsoft.com/office/drawing/2014/main" id="{58CF2B40-82A8-3300-B97D-B6A803BB8D69}"/>
              </a:ext>
            </a:extLst>
          </p:cNvPr>
          <p:cNvSpPr/>
          <p:nvPr/>
        </p:nvSpPr>
        <p:spPr>
          <a:xfrm>
            <a:off x="3547843" y="4633539"/>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Rectangle 22">
            <a:extLst>
              <a:ext uri="{FF2B5EF4-FFF2-40B4-BE49-F238E27FC236}">
                <a16:creationId xmlns:a16="http://schemas.microsoft.com/office/drawing/2014/main" id="{5505341D-A1D7-F72B-89EE-15B6ED3583BD}"/>
              </a:ext>
            </a:extLst>
          </p:cNvPr>
          <p:cNvSpPr/>
          <p:nvPr/>
        </p:nvSpPr>
        <p:spPr>
          <a:xfrm>
            <a:off x="4681905" y="4648025"/>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Rectangle 23">
            <a:extLst>
              <a:ext uri="{FF2B5EF4-FFF2-40B4-BE49-F238E27FC236}">
                <a16:creationId xmlns:a16="http://schemas.microsoft.com/office/drawing/2014/main" id="{B1338AA6-3F6A-7BF5-F35C-AA725BF53390}"/>
              </a:ext>
            </a:extLst>
          </p:cNvPr>
          <p:cNvSpPr/>
          <p:nvPr/>
        </p:nvSpPr>
        <p:spPr>
          <a:xfrm>
            <a:off x="5748969" y="4674364"/>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Rectangle 24">
            <a:extLst>
              <a:ext uri="{FF2B5EF4-FFF2-40B4-BE49-F238E27FC236}">
                <a16:creationId xmlns:a16="http://schemas.microsoft.com/office/drawing/2014/main" id="{F606BE61-19EA-52B0-702A-0C17D243593E}"/>
              </a:ext>
            </a:extLst>
          </p:cNvPr>
          <p:cNvSpPr/>
          <p:nvPr/>
        </p:nvSpPr>
        <p:spPr>
          <a:xfrm>
            <a:off x="6816033" y="4686743"/>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6" name="Rectangle 25">
            <a:extLst>
              <a:ext uri="{FF2B5EF4-FFF2-40B4-BE49-F238E27FC236}">
                <a16:creationId xmlns:a16="http://schemas.microsoft.com/office/drawing/2014/main" id="{5C16944F-11ED-6B89-C4D8-5F32190498BD}"/>
              </a:ext>
            </a:extLst>
          </p:cNvPr>
          <p:cNvSpPr/>
          <p:nvPr/>
        </p:nvSpPr>
        <p:spPr>
          <a:xfrm>
            <a:off x="2374619" y="4798363"/>
            <a:ext cx="858735" cy="1607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800" b="1" dirty="0">
              <a:solidFill>
                <a:schemeClr val="bg1"/>
              </a:solidFill>
            </a:endParaRPr>
          </a:p>
        </p:txBody>
      </p:sp>
      <p:sp>
        <p:nvSpPr>
          <p:cNvPr id="28" name="Rectangle 27">
            <a:extLst>
              <a:ext uri="{FF2B5EF4-FFF2-40B4-BE49-F238E27FC236}">
                <a16:creationId xmlns:a16="http://schemas.microsoft.com/office/drawing/2014/main" id="{3E1A9685-9D69-48B5-00EE-1DC4BDE2A700}"/>
              </a:ext>
            </a:extLst>
          </p:cNvPr>
          <p:cNvSpPr/>
          <p:nvPr/>
        </p:nvSpPr>
        <p:spPr>
          <a:xfrm>
            <a:off x="3528262" y="4899195"/>
            <a:ext cx="858735" cy="1506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800" b="1" dirty="0">
              <a:solidFill>
                <a:schemeClr val="bg1"/>
              </a:solidFill>
            </a:endParaRPr>
          </a:p>
        </p:txBody>
      </p:sp>
      <p:sp>
        <p:nvSpPr>
          <p:cNvPr id="29" name="Rectangle 28">
            <a:extLst>
              <a:ext uri="{FF2B5EF4-FFF2-40B4-BE49-F238E27FC236}">
                <a16:creationId xmlns:a16="http://schemas.microsoft.com/office/drawing/2014/main" id="{EDB4BD75-FDA9-E857-33FF-B0A59DA7F5C1}"/>
              </a:ext>
            </a:extLst>
          </p:cNvPr>
          <p:cNvSpPr/>
          <p:nvPr/>
        </p:nvSpPr>
        <p:spPr>
          <a:xfrm>
            <a:off x="4648492" y="4928348"/>
            <a:ext cx="858735" cy="1506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800" b="1" dirty="0">
              <a:solidFill>
                <a:schemeClr val="bg1"/>
              </a:solidFill>
            </a:endParaRPr>
          </a:p>
        </p:txBody>
      </p:sp>
      <p:sp>
        <p:nvSpPr>
          <p:cNvPr id="30" name="Rectangle 29">
            <a:extLst>
              <a:ext uri="{FF2B5EF4-FFF2-40B4-BE49-F238E27FC236}">
                <a16:creationId xmlns:a16="http://schemas.microsoft.com/office/drawing/2014/main" id="{1A3343E9-D1AA-E0E2-EA0C-B9E81098A427}"/>
              </a:ext>
            </a:extLst>
          </p:cNvPr>
          <p:cNvSpPr/>
          <p:nvPr/>
        </p:nvSpPr>
        <p:spPr>
          <a:xfrm>
            <a:off x="5712681" y="5264524"/>
            <a:ext cx="858735" cy="1163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800" b="1" dirty="0">
              <a:solidFill>
                <a:schemeClr val="bg1"/>
              </a:solidFill>
            </a:endParaRPr>
          </a:p>
        </p:txBody>
      </p:sp>
      <p:sp>
        <p:nvSpPr>
          <p:cNvPr id="31" name="Rectangle 30">
            <a:extLst>
              <a:ext uri="{FF2B5EF4-FFF2-40B4-BE49-F238E27FC236}">
                <a16:creationId xmlns:a16="http://schemas.microsoft.com/office/drawing/2014/main" id="{11AE5ED8-53E6-E518-83A7-B9DFBD9238D8}"/>
              </a:ext>
            </a:extLst>
          </p:cNvPr>
          <p:cNvSpPr/>
          <p:nvPr/>
        </p:nvSpPr>
        <p:spPr>
          <a:xfrm>
            <a:off x="7799234" y="4686743"/>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Rectangle 31">
            <a:extLst>
              <a:ext uri="{FF2B5EF4-FFF2-40B4-BE49-F238E27FC236}">
                <a16:creationId xmlns:a16="http://schemas.microsoft.com/office/drawing/2014/main" id="{00CBAA47-F6BC-BE71-ED5D-2A1C7984E097}"/>
              </a:ext>
            </a:extLst>
          </p:cNvPr>
          <p:cNvSpPr/>
          <p:nvPr/>
        </p:nvSpPr>
        <p:spPr>
          <a:xfrm>
            <a:off x="6768457" y="5419164"/>
            <a:ext cx="858735" cy="107395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800" b="1" dirty="0">
              <a:solidFill>
                <a:schemeClr val="bg1"/>
              </a:solidFill>
            </a:endParaRPr>
          </a:p>
        </p:txBody>
      </p:sp>
      <p:sp>
        <p:nvSpPr>
          <p:cNvPr id="33" name="Rectangle 32">
            <a:extLst>
              <a:ext uri="{FF2B5EF4-FFF2-40B4-BE49-F238E27FC236}">
                <a16:creationId xmlns:a16="http://schemas.microsoft.com/office/drawing/2014/main" id="{FB77724A-606F-6FA8-9DD5-208B36488454}"/>
              </a:ext>
            </a:extLst>
          </p:cNvPr>
          <p:cNvSpPr/>
          <p:nvPr/>
        </p:nvSpPr>
        <p:spPr>
          <a:xfrm>
            <a:off x="7774235" y="5674659"/>
            <a:ext cx="858735" cy="7697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800" b="1" dirty="0">
              <a:solidFill>
                <a:schemeClr val="bg1"/>
              </a:solidFill>
            </a:endParaRPr>
          </a:p>
        </p:txBody>
      </p:sp>
      <p:sp>
        <p:nvSpPr>
          <p:cNvPr id="34" name="Rectangle 33">
            <a:extLst>
              <a:ext uri="{FF2B5EF4-FFF2-40B4-BE49-F238E27FC236}">
                <a16:creationId xmlns:a16="http://schemas.microsoft.com/office/drawing/2014/main" id="{97AFA068-33F7-48B9-D524-B612DD04503E}"/>
              </a:ext>
            </a:extLst>
          </p:cNvPr>
          <p:cNvSpPr/>
          <p:nvPr/>
        </p:nvSpPr>
        <p:spPr>
          <a:xfrm>
            <a:off x="7762946" y="4800605"/>
            <a:ext cx="858735" cy="7697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800" b="1" dirty="0">
              <a:solidFill>
                <a:schemeClr val="bg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29E552B-9698-5DA5-542D-FCDAB7748628}"/>
                  </a:ext>
                </a:extLst>
              </p:cNvPr>
              <p:cNvSpPr txBox="1"/>
              <p:nvPr/>
            </p:nvSpPr>
            <p:spPr>
              <a:xfrm>
                <a:off x="894148" y="5218730"/>
                <a:ext cx="12793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𝜖</m:t>
                          </m:r>
                        </m:e>
                        <m:sub>
                          <m:r>
                            <a:rPr lang="en-US" sz="1800" b="0" i="1" smtClean="0">
                              <a:latin typeface="Cambria Math" panose="02040503050406030204" pitchFamily="18" charset="0"/>
                            </a:rPr>
                            <m:t>𝑛</m:t>
                          </m:r>
                        </m:sub>
                      </m:sSub>
                    </m:oMath>
                  </m:oMathPara>
                </a14:m>
                <a:endParaRPr lang="en-IL" dirty="0"/>
              </a:p>
            </p:txBody>
          </p:sp>
        </mc:Choice>
        <mc:Fallback xmlns="">
          <p:sp>
            <p:nvSpPr>
              <p:cNvPr id="36" name="TextBox 35">
                <a:extLst>
                  <a:ext uri="{FF2B5EF4-FFF2-40B4-BE49-F238E27FC236}">
                    <a16:creationId xmlns:a16="http://schemas.microsoft.com/office/drawing/2014/main" id="{629E552B-9698-5DA5-542D-FCDAB7748628}"/>
                  </a:ext>
                </a:extLst>
              </p:cNvPr>
              <p:cNvSpPr txBox="1">
                <a:spLocks noRot="1" noChangeAspect="1" noMove="1" noResize="1" noEditPoints="1" noAdjustHandles="1" noChangeArrowheads="1" noChangeShapeType="1" noTextEdit="1"/>
              </p:cNvSpPr>
              <p:nvPr/>
            </p:nvSpPr>
            <p:spPr>
              <a:xfrm>
                <a:off x="894148" y="5218730"/>
                <a:ext cx="1279384" cy="369332"/>
              </a:xfrm>
              <a:prstGeom prst="rect">
                <a:avLst/>
              </a:prstGeom>
              <a:blipFill>
                <a:blip r:embed="rId3"/>
                <a:stretch>
                  <a:fillRect/>
                </a:stretch>
              </a:blipFill>
            </p:spPr>
            <p:txBody>
              <a:bodyPr/>
              <a:lstStyle/>
              <a:p>
                <a:r>
                  <a:rPr lang="en-IL">
                    <a:noFill/>
                  </a:rPr>
                  <a:t> </a:t>
                </a:r>
              </a:p>
            </p:txBody>
          </p:sp>
        </mc:Fallback>
      </mc:AlternateContent>
      <p:sp>
        <p:nvSpPr>
          <p:cNvPr id="37" name="Left Brace 36">
            <a:extLst>
              <a:ext uri="{FF2B5EF4-FFF2-40B4-BE49-F238E27FC236}">
                <a16:creationId xmlns:a16="http://schemas.microsoft.com/office/drawing/2014/main" id="{85749D55-A586-2811-FBA3-152E0E609237}"/>
              </a:ext>
            </a:extLst>
          </p:cNvPr>
          <p:cNvSpPr/>
          <p:nvPr/>
        </p:nvSpPr>
        <p:spPr>
          <a:xfrm>
            <a:off x="2169166" y="4798363"/>
            <a:ext cx="114572" cy="1592845"/>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75907F0-ECCE-60DD-5D81-57DE572B7EA0}"/>
                  </a:ext>
                </a:extLst>
              </p:cNvPr>
              <p:cNvSpPr txBox="1"/>
              <p:nvPr/>
            </p:nvSpPr>
            <p:spPr>
              <a:xfrm>
                <a:off x="8917118" y="5691879"/>
                <a:ext cx="12793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&lt;1−</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𝜖</m:t>
                          </m:r>
                        </m:e>
                        <m:sub>
                          <m:r>
                            <a:rPr lang="en-US" sz="1800" b="0" i="1" smtClean="0">
                              <a:latin typeface="Cambria Math" panose="02040503050406030204" pitchFamily="18" charset="0"/>
                            </a:rPr>
                            <m:t>𝑛</m:t>
                          </m:r>
                        </m:sub>
                      </m:sSub>
                    </m:oMath>
                  </m:oMathPara>
                </a14:m>
                <a:endParaRPr lang="en-IL" dirty="0"/>
              </a:p>
            </p:txBody>
          </p:sp>
        </mc:Choice>
        <mc:Fallback xmlns="">
          <p:sp>
            <p:nvSpPr>
              <p:cNvPr id="40" name="TextBox 39">
                <a:extLst>
                  <a:ext uri="{FF2B5EF4-FFF2-40B4-BE49-F238E27FC236}">
                    <a16:creationId xmlns:a16="http://schemas.microsoft.com/office/drawing/2014/main" id="{D75907F0-ECCE-60DD-5D81-57DE572B7EA0}"/>
                  </a:ext>
                </a:extLst>
              </p:cNvPr>
              <p:cNvSpPr txBox="1">
                <a:spLocks noRot="1" noChangeAspect="1" noMove="1" noResize="1" noEditPoints="1" noAdjustHandles="1" noChangeArrowheads="1" noChangeShapeType="1" noTextEdit="1"/>
              </p:cNvSpPr>
              <p:nvPr/>
            </p:nvSpPr>
            <p:spPr>
              <a:xfrm>
                <a:off x="8917118" y="5691879"/>
                <a:ext cx="1279384" cy="369332"/>
              </a:xfrm>
              <a:prstGeom prst="rect">
                <a:avLst/>
              </a:prstGeom>
              <a:blipFill>
                <a:blip r:embed="rId4"/>
                <a:stretch>
                  <a:fillRect/>
                </a:stretch>
              </a:blipFill>
            </p:spPr>
            <p:txBody>
              <a:bodyPr/>
              <a:lstStyle/>
              <a:p>
                <a:r>
                  <a:rPr lang="en-IL">
                    <a:noFill/>
                  </a:rPr>
                  <a:t> </a:t>
                </a:r>
              </a:p>
            </p:txBody>
          </p:sp>
        </mc:Fallback>
      </mc:AlternateContent>
      <p:sp>
        <p:nvSpPr>
          <p:cNvPr id="41" name="Left Brace 40">
            <a:extLst>
              <a:ext uri="{FF2B5EF4-FFF2-40B4-BE49-F238E27FC236}">
                <a16:creationId xmlns:a16="http://schemas.microsoft.com/office/drawing/2014/main" id="{8D3403D4-E8BC-4329-6416-2BCDCD8C987D}"/>
              </a:ext>
            </a:extLst>
          </p:cNvPr>
          <p:cNvSpPr/>
          <p:nvPr/>
        </p:nvSpPr>
        <p:spPr>
          <a:xfrm rot="10800000">
            <a:off x="8692906" y="5674811"/>
            <a:ext cx="224212" cy="730884"/>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EB93DAC-0EE1-D59A-E47E-0CE705844253}"/>
                  </a:ext>
                </a:extLst>
              </p:cNvPr>
              <p:cNvSpPr txBox="1"/>
              <p:nvPr/>
            </p:nvSpPr>
            <p:spPr>
              <a:xfrm>
                <a:off x="8126963" y="3817121"/>
                <a:ext cx="4392251" cy="461665"/>
              </a:xfrm>
              <a:prstGeom prst="rect">
                <a:avLst/>
              </a:prstGeom>
              <a:noFill/>
            </p:spPr>
            <p:txBody>
              <a:bodyPr wrap="square">
                <a:spAutoFit/>
              </a:bodyPr>
              <a:lstStyle/>
              <a:p>
                <a14:m>
                  <m:oMath xmlns:m="http://schemas.openxmlformats.org/officeDocument/2006/math">
                    <m:r>
                      <a:rPr lang="en-US" sz="2400" b="0" i="1" smtClean="0">
                        <a:latin typeface="Cambria Math" panose="02040503050406030204" pitchFamily="18" charset="0"/>
                      </a:rPr>
                      <m:t>…</m:t>
                    </m:r>
                    <m:r>
                      <a:rPr lang="en-US" sz="2400" b="0" i="1" smtClean="0">
                        <a:solidFill>
                          <a:srgbClr val="00B0F0"/>
                        </a:solidFill>
                        <a:latin typeface="Cambria Math" panose="02040503050406030204" pitchFamily="18" charset="0"/>
                      </a:rPr>
                      <m:t>𝑖</m:t>
                    </m:r>
                    <m:r>
                      <a:rPr lang="en-US" sz="2400" b="0" i="1" smtClean="0">
                        <a:latin typeface="Cambria Math" panose="02040503050406030204" pitchFamily="18" charset="0"/>
                      </a:rPr>
                      <m:t>,</m:t>
                    </m:r>
                    <m:r>
                      <a:rPr lang="en-US" sz="2400" b="0" i="1" smtClean="0">
                        <a:solidFill>
                          <a:srgbClr val="00B050"/>
                        </a:solidFill>
                        <a:latin typeface="Cambria Math" panose="02040503050406030204" pitchFamily="18" charset="0"/>
                      </a:rPr>
                      <m:t>𝑖</m:t>
                    </m:r>
                    <m:r>
                      <a:rPr lang="en-US" sz="2400" b="0" i="1" smtClean="0">
                        <a:solidFill>
                          <a:srgbClr val="00B050"/>
                        </a:solidFill>
                        <a:latin typeface="Cambria Math" panose="02040503050406030204" pitchFamily="18" charset="0"/>
                      </a:rPr>
                      <m:t>+1,…,</m:t>
                    </m:r>
                    <m:r>
                      <a:rPr lang="en-US" sz="2400" b="0" i="1" smtClean="0">
                        <a:solidFill>
                          <a:srgbClr val="00B050"/>
                        </a:solidFill>
                        <a:latin typeface="Cambria Math" panose="02040503050406030204" pitchFamily="18" charset="0"/>
                      </a:rPr>
                      <m:t>𝑘</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𝑖</m:t>
                    </m:r>
                    <m:r>
                      <a:rPr lang="en-US" sz="2400" b="0" i="1" smtClean="0">
                        <a:latin typeface="Cambria Math" panose="02040503050406030204" pitchFamily="18" charset="0"/>
                      </a:rPr>
                      <m:t>,</m:t>
                    </m:r>
                    <m:r>
                      <a:rPr lang="en-US" sz="2400" b="0" i="1" smtClean="0">
                        <a:solidFill>
                          <a:srgbClr val="00B0F0"/>
                        </a:solidFill>
                        <a:latin typeface="Cambria Math" panose="02040503050406030204" pitchFamily="18" charset="0"/>
                      </a:rPr>
                      <m:t>𝑘</m:t>
                    </m:r>
                    <m:r>
                      <a:rPr lang="en-US" sz="2400" b="0" i="1" smtClean="0">
                        <a:solidFill>
                          <a:srgbClr val="00B0F0"/>
                        </a:solidFill>
                        <a:latin typeface="Cambria Math" panose="02040503050406030204" pitchFamily="18" charset="0"/>
                      </a:rPr>
                      <m:t>−</m:t>
                    </m:r>
                    <m:r>
                      <a:rPr lang="en-US" sz="2400" b="0" i="1" smtClean="0">
                        <a:solidFill>
                          <a:srgbClr val="00B0F0"/>
                        </a:solidFill>
                        <a:latin typeface="Cambria Math" panose="02040503050406030204" pitchFamily="18" charset="0"/>
                      </a:rPr>
                      <m:t>𝑖</m:t>
                    </m:r>
                    <m:r>
                      <a:rPr lang="en-US" sz="2400" b="0" i="1" smtClean="0">
                        <a:solidFill>
                          <a:srgbClr val="00B0F0"/>
                        </a:solidFill>
                        <a:latin typeface="Cambria Math" panose="02040503050406030204" pitchFamily="18" charset="0"/>
                      </a:rPr>
                      <m:t>+1…</m:t>
                    </m:r>
                  </m:oMath>
                </a14:m>
                <a:r>
                  <a:rPr lang="en-US" sz="2400" dirty="0"/>
                  <a:t> </a:t>
                </a:r>
                <a:endParaRPr lang="en-IL" sz="2400" dirty="0"/>
              </a:p>
            </p:txBody>
          </p:sp>
        </mc:Choice>
        <mc:Fallback xmlns="">
          <p:sp>
            <p:nvSpPr>
              <p:cNvPr id="5" name="TextBox 4">
                <a:extLst>
                  <a:ext uri="{FF2B5EF4-FFF2-40B4-BE49-F238E27FC236}">
                    <a16:creationId xmlns:a16="http://schemas.microsoft.com/office/drawing/2014/main" id="{5EB93DAC-0EE1-D59A-E47E-0CE705844253}"/>
                  </a:ext>
                </a:extLst>
              </p:cNvPr>
              <p:cNvSpPr txBox="1">
                <a:spLocks noRot="1" noChangeAspect="1" noMove="1" noResize="1" noEditPoints="1" noAdjustHandles="1" noChangeArrowheads="1" noChangeShapeType="1" noTextEdit="1"/>
              </p:cNvSpPr>
              <p:nvPr/>
            </p:nvSpPr>
            <p:spPr>
              <a:xfrm>
                <a:off x="8126963" y="3817121"/>
                <a:ext cx="4392251" cy="461665"/>
              </a:xfrm>
              <a:prstGeom prst="rect">
                <a:avLst/>
              </a:prstGeom>
              <a:blipFill>
                <a:blip r:embed="rId5"/>
                <a:stretch>
                  <a:fillRect/>
                </a:stretch>
              </a:blipFill>
            </p:spPr>
            <p:txBody>
              <a:bodyPr/>
              <a:lstStyle/>
              <a:p>
                <a:r>
                  <a:rPr lang="en-IL">
                    <a:noFill/>
                  </a:rPr>
                  <a:t> </a:t>
                </a:r>
              </a:p>
            </p:txBody>
          </p:sp>
        </mc:Fallback>
      </mc:AlternateContent>
      <p:sp>
        <p:nvSpPr>
          <p:cNvPr id="7" name="Arrow: Curved Up 6">
            <a:extLst>
              <a:ext uri="{FF2B5EF4-FFF2-40B4-BE49-F238E27FC236}">
                <a16:creationId xmlns:a16="http://schemas.microsoft.com/office/drawing/2014/main" id="{51EEC591-20C4-D58E-2954-19C78AD79327}"/>
              </a:ext>
            </a:extLst>
          </p:cNvPr>
          <p:cNvSpPr/>
          <p:nvPr/>
        </p:nvSpPr>
        <p:spPr>
          <a:xfrm>
            <a:off x="8500194" y="4313304"/>
            <a:ext cx="2680357" cy="3347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chemeClr val="tx1"/>
              </a:solidFill>
            </a:endParaRPr>
          </a:p>
        </p:txBody>
      </p:sp>
      <p:sp>
        <p:nvSpPr>
          <p:cNvPr id="8" name="Arrow: Curved Up 7">
            <a:extLst>
              <a:ext uri="{FF2B5EF4-FFF2-40B4-BE49-F238E27FC236}">
                <a16:creationId xmlns:a16="http://schemas.microsoft.com/office/drawing/2014/main" id="{3E08E240-B37C-EA85-DDE1-75317C237478}"/>
              </a:ext>
            </a:extLst>
          </p:cNvPr>
          <p:cNvSpPr/>
          <p:nvPr/>
        </p:nvSpPr>
        <p:spPr>
          <a:xfrm>
            <a:off x="9034295" y="4232473"/>
            <a:ext cx="1162207" cy="3347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chemeClr val="tx1"/>
              </a:solidFill>
            </a:endParaRPr>
          </a:p>
        </p:txBody>
      </p:sp>
    </p:spTree>
    <p:extLst>
      <p:ext uri="{BB962C8B-B14F-4D97-AF65-F5344CB8AC3E}">
        <p14:creationId xmlns:p14="http://schemas.microsoft.com/office/powerpoint/2010/main" val="250917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2" grpId="0" animBg="1"/>
      <p:bldP spid="33" grpId="0" animBg="1"/>
      <p:bldP spid="34" grpId="0" animBg="1"/>
      <p:bldP spid="36" grpId="0"/>
      <p:bldP spid="37" grpId="0" animBg="1"/>
      <p:bldP spid="40" grpId="0"/>
      <p:bldP spid="41" grpId="0" animBg="1"/>
      <p:bldP spid="5"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Truncate and Match - Example</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1877437"/>
              </a:xfrm>
              <a:prstGeom prst="rect">
                <a:avLst/>
              </a:prstGeom>
              <a:noFill/>
            </p:spPr>
            <p:txBody>
              <a:bodyPr wrap="square" rtlCol="0">
                <a:spAutoFit/>
              </a:bodyPr>
              <a:lstStyle/>
              <a:p>
                <a:pPr marL="342900" indent="-342900">
                  <a:buFont typeface="Arial" panose="020B0604020202020204" pitchFamily="34" charset="0"/>
                  <a:buChar char="•"/>
                </a:pPr>
                <a:r>
                  <a:rPr lang="en-US" sz="3600" dirty="0"/>
                  <a:t>Input: </a:t>
                </a:r>
                <a14:m>
                  <m:oMath xmlns:m="http://schemas.openxmlformats.org/officeDocument/2006/math">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0.98, 0.8, 0.6, 0.6, 0.5,</m:t>
                        </m:r>
                        <m:r>
                          <a:rPr lang="en-US" sz="3600" i="1">
                            <a:latin typeface="Cambria Math" panose="02040503050406030204" pitchFamily="18" charset="0"/>
                          </a:rPr>
                          <m:t>0.</m:t>
                        </m:r>
                        <m:r>
                          <a:rPr lang="en-US" sz="3600" b="0" i="1" smtClean="0">
                            <a:latin typeface="Cambria Math" panose="02040503050406030204" pitchFamily="18" charset="0"/>
                          </a:rPr>
                          <m:t>4</m:t>
                        </m:r>
                        <m:r>
                          <a:rPr lang="en-US" sz="3600" i="1">
                            <a:latin typeface="Cambria Math" panose="02040503050406030204" pitchFamily="18" charset="0"/>
                          </a:rPr>
                          <m:t>, 0.</m:t>
                        </m:r>
                        <m:r>
                          <a:rPr lang="en-US" sz="3600" b="0" i="1" smtClean="0">
                            <a:latin typeface="Cambria Math" panose="02040503050406030204" pitchFamily="18" charset="0"/>
                          </a:rPr>
                          <m:t>4</m:t>
                        </m:r>
                        <m:r>
                          <a:rPr lang="en-US" sz="3600" i="1">
                            <a:latin typeface="Cambria Math" panose="02040503050406030204" pitchFamily="18" charset="0"/>
                          </a:rPr>
                          <m:t>,</m:t>
                        </m:r>
                        <m:r>
                          <a:rPr lang="en-US" sz="3600" b="0" i="1" smtClean="0">
                            <a:latin typeface="Cambria Math" panose="02040503050406030204" pitchFamily="18" charset="0"/>
                          </a:rPr>
                          <m:t>0.4, 0.3</m:t>
                        </m:r>
                      </m:e>
                    </m:d>
                  </m:oMath>
                </a14:m>
                <a:br>
                  <a:rPr lang="en-US" sz="3200" dirty="0"/>
                </a:br>
                <a:endParaRPr lang="en-US" sz="3200" dirty="0"/>
              </a:p>
              <a:p>
                <a:pPr marL="800100" lvl="1" indent="-342900">
                  <a:buFont typeface="Arial" panose="020B0604020202020204" pitchFamily="34" charset="0"/>
                  <a:buChar char="•"/>
                </a:pPr>
                <a:endParaRPr lang="en-US" sz="2400" dirty="0"/>
              </a:p>
              <a:p>
                <a:pPr lvl="1"/>
                <a:endParaRPr lang="en-US" sz="24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1877437"/>
              </a:xfrm>
              <a:prstGeom prst="rect">
                <a:avLst/>
              </a:prstGeom>
              <a:blipFill>
                <a:blip r:embed="rId2"/>
                <a:stretch>
                  <a:fillRect l="-1589" t="-5195"/>
                </a:stretch>
              </a:blipFill>
            </p:spPr>
            <p:txBody>
              <a:bodyPr/>
              <a:lstStyle/>
              <a:p>
                <a:r>
                  <a:rPr lang="en-IL">
                    <a:noFill/>
                  </a:rPr>
                  <a:t> </a:t>
                </a:r>
              </a:p>
            </p:txBody>
          </p:sp>
        </mc:Fallback>
      </mc:AlternateContent>
      <p:sp>
        <p:nvSpPr>
          <p:cNvPr id="6" name="Rectangle 5">
            <a:extLst>
              <a:ext uri="{FF2B5EF4-FFF2-40B4-BE49-F238E27FC236}">
                <a16:creationId xmlns:a16="http://schemas.microsoft.com/office/drawing/2014/main" id="{A1771BB5-81B1-5205-BDF3-FAB3207E61AD}"/>
              </a:ext>
            </a:extLst>
          </p:cNvPr>
          <p:cNvSpPr/>
          <p:nvPr/>
        </p:nvSpPr>
        <p:spPr>
          <a:xfrm>
            <a:off x="4379644" y="2424392"/>
            <a:ext cx="759384" cy="9890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0.6</a:t>
            </a:r>
            <a:endParaRPr lang="en-IL" sz="1000" b="1" dirty="0">
              <a:solidFill>
                <a:schemeClr val="bg1"/>
              </a:solidFill>
            </a:endParaRPr>
          </a:p>
        </p:txBody>
      </p:sp>
      <p:sp>
        <p:nvSpPr>
          <p:cNvPr id="7" name="Rectangle 6">
            <a:extLst>
              <a:ext uri="{FF2B5EF4-FFF2-40B4-BE49-F238E27FC236}">
                <a16:creationId xmlns:a16="http://schemas.microsoft.com/office/drawing/2014/main" id="{52A81B10-0AB6-073E-421C-1246DA60AE21}"/>
              </a:ext>
            </a:extLst>
          </p:cNvPr>
          <p:cNvSpPr/>
          <p:nvPr/>
        </p:nvSpPr>
        <p:spPr>
          <a:xfrm>
            <a:off x="2609738" y="2434383"/>
            <a:ext cx="858735" cy="1607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0.98</a:t>
            </a:r>
            <a:endParaRPr lang="en-IL" sz="800" b="1" dirty="0">
              <a:solidFill>
                <a:schemeClr val="bg1"/>
              </a:solidFill>
            </a:endParaRPr>
          </a:p>
        </p:txBody>
      </p:sp>
      <p:sp>
        <p:nvSpPr>
          <p:cNvPr id="8" name="Rectangle 7">
            <a:extLst>
              <a:ext uri="{FF2B5EF4-FFF2-40B4-BE49-F238E27FC236}">
                <a16:creationId xmlns:a16="http://schemas.microsoft.com/office/drawing/2014/main" id="{D3FD7031-75C1-A422-97B8-AEA596C84764}"/>
              </a:ext>
            </a:extLst>
          </p:cNvPr>
          <p:cNvSpPr/>
          <p:nvPr/>
        </p:nvSpPr>
        <p:spPr>
          <a:xfrm>
            <a:off x="8034682" y="2378918"/>
            <a:ext cx="759384" cy="6055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0.4</a:t>
            </a:r>
            <a:endParaRPr lang="en-IL" sz="1000" b="1" dirty="0">
              <a:solidFill>
                <a:schemeClr val="bg1"/>
              </a:solidFill>
            </a:endParaRPr>
          </a:p>
        </p:txBody>
      </p:sp>
      <p:sp>
        <p:nvSpPr>
          <p:cNvPr id="9" name="Rectangle 8">
            <a:extLst>
              <a:ext uri="{FF2B5EF4-FFF2-40B4-BE49-F238E27FC236}">
                <a16:creationId xmlns:a16="http://schemas.microsoft.com/office/drawing/2014/main" id="{CC6B9D29-E4C1-0A0C-005A-031C9CC28BE7}"/>
              </a:ext>
            </a:extLst>
          </p:cNvPr>
          <p:cNvSpPr/>
          <p:nvPr/>
        </p:nvSpPr>
        <p:spPr>
          <a:xfrm>
            <a:off x="5170819" y="2385539"/>
            <a:ext cx="759384" cy="989091"/>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0.6</a:t>
            </a:r>
            <a:endParaRPr lang="en-IL" sz="1000" b="1" dirty="0">
              <a:solidFill>
                <a:schemeClr val="bg1"/>
              </a:solidFill>
            </a:endParaRPr>
          </a:p>
        </p:txBody>
      </p:sp>
      <p:sp>
        <p:nvSpPr>
          <p:cNvPr id="10" name="Rectangle 9">
            <a:extLst>
              <a:ext uri="{FF2B5EF4-FFF2-40B4-BE49-F238E27FC236}">
                <a16:creationId xmlns:a16="http://schemas.microsoft.com/office/drawing/2014/main" id="{ABD4D762-E2C3-7DE4-428E-C10CC1432900}"/>
              </a:ext>
            </a:extLst>
          </p:cNvPr>
          <p:cNvSpPr/>
          <p:nvPr/>
        </p:nvSpPr>
        <p:spPr>
          <a:xfrm>
            <a:off x="8831526" y="2355958"/>
            <a:ext cx="759384" cy="45175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0.3</a:t>
            </a:r>
            <a:endParaRPr lang="en-IL" sz="1000" b="1" dirty="0"/>
          </a:p>
        </p:txBody>
      </p:sp>
      <p:sp>
        <p:nvSpPr>
          <p:cNvPr id="11" name="Rectangle 10">
            <a:extLst>
              <a:ext uri="{FF2B5EF4-FFF2-40B4-BE49-F238E27FC236}">
                <a16:creationId xmlns:a16="http://schemas.microsoft.com/office/drawing/2014/main" id="{07CD33A6-2205-78D6-9651-FA2FD064A246}"/>
              </a:ext>
            </a:extLst>
          </p:cNvPr>
          <p:cNvSpPr/>
          <p:nvPr/>
        </p:nvSpPr>
        <p:spPr>
          <a:xfrm>
            <a:off x="7237838" y="2386777"/>
            <a:ext cx="759384" cy="6177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0.4</a:t>
            </a:r>
            <a:endParaRPr lang="en-IL" sz="1000" b="1" dirty="0">
              <a:solidFill>
                <a:schemeClr val="bg1"/>
              </a:solidFill>
            </a:endParaRPr>
          </a:p>
        </p:txBody>
      </p:sp>
      <p:sp>
        <p:nvSpPr>
          <p:cNvPr id="12" name="Rectangle 11">
            <a:extLst>
              <a:ext uri="{FF2B5EF4-FFF2-40B4-BE49-F238E27FC236}">
                <a16:creationId xmlns:a16="http://schemas.microsoft.com/office/drawing/2014/main" id="{751D8814-A240-88EB-AF7E-0D94422904DA}"/>
              </a:ext>
            </a:extLst>
          </p:cNvPr>
          <p:cNvSpPr/>
          <p:nvPr/>
        </p:nvSpPr>
        <p:spPr>
          <a:xfrm>
            <a:off x="6459970" y="2403120"/>
            <a:ext cx="759384" cy="61773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0.4</a:t>
            </a:r>
            <a:endParaRPr lang="en-IL" sz="1000" b="1" dirty="0">
              <a:solidFill>
                <a:schemeClr val="bg1"/>
              </a:solidFill>
            </a:endParaRPr>
          </a:p>
        </p:txBody>
      </p:sp>
      <p:sp>
        <p:nvSpPr>
          <p:cNvPr id="13" name="Rectangle 12">
            <a:extLst>
              <a:ext uri="{FF2B5EF4-FFF2-40B4-BE49-F238E27FC236}">
                <a16:creationId xmlns:a16="http://schemas.microsoft.com/office/drawing/2014/main" id="{4550AB08-A30C-3441-5A3E-B5CEF1CCAA3E}"/>
              </a:ext>
            </a:extLst>
          </p:cNvPr>
          <p:cNvSpPr/>
          <p:nvPr/>
        </p:nvSpPr>
        <p:spPr>
          <a:xfrm>
            <a:off x="5815395" y="2385539"/>
            <a:ext cx="759384" cy="8113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0.5</a:t>
            </a:r>
            <a:endParaRPr lang="en-IL" sz="1000" b="1" dirty="0">
              <a:solidFill>
                <a:schemeClr val="bg1"/>
              </a:solidFill>
            </a:endParaRPr>
          </a:p>
        </p:txBody>
      </p:sp>
      <p:sp>
        <p:nvSpPr>
          <p:cNvPr id="14" name="Rectangle 13">
            <a:extLst>
              <a:ext uri="{FF2B5EF4-FFF2-40B4-BE49-F238E27FC236}">
                <a16:creationId xmlns:a16="http://schemas.microsoft.com/office/drawing/2014/main" id="{09200D9C-F344-FFCC-0FE9-39E1103487C1}"/>
              </a:ext>
            </a:extLst>
          </p:cNvPr>
          <p:cNvSpPr/>
          <p:nvPr/>
        </p:nvSpPr>
        <p:spPr>
          <a:xfrm>
            <a:off x="3620260" y="2441651"/>
            <a:ext cx="759384" cy="14142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0.8</a:t>
            </a:r>
            <a:endParaRPr lang="en-IL" sz="1000" b="1" dirty="0">
              <a:solidFill>
                <a:schemeClr val="bg1"/>
              </a:solidFill>
            </a:endParaRPr>
          </a:p>
        </p:txBody>
      </p:sp>
      <p:sp>
        <p:nvSpPr>
          <p:cNvPr id="15" name="Rectangle 14">
            <a:extLst>
              <a:ext uri="{FF2B5EF4-FFF2-40B4-BE49-F238E27FC236}">
                <a16:creationId xmlns:a16="http://schemas.microsoft.com/office/drawing/2014/main" id="{B37A1B78-A292-4606-6A7D-856E3E7E7372}"/>
              </a:ext>
            </a:extLst>
          </p:cNvPr>
          <p:cNvSpPr/>
          <p:nvPr/>
        </p:nvSpPr>
        <p:spPr>
          <a:xfrm>
            <a:off x="2408032" y="4652322"/>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Rectangle 15">
            <a:extLst>
              <a:ext uri="{FF2B5EF4-FFF2-40B4-BE49-F238E27FC236}">
                <a16:creationId xmlns:a16="http://schemas.microsoft.com/office/drawing/2014/main" id="{CAA318A6-9B0E-D67D-B2AF-885F83DF58F5}"/>
              </a:ext>
            </a:extLst>
          </p:cNvPr>
          <p:cNvSpPr/>
          <p:nvPr/>
        </p:nvSpPr>
        <p:spPr>
          <a:xfrm>
            <a:off x="3547843" y="4633539"/>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Rectangle 16">
            <a:extLst>
              <a:ext uri="{FF2B5EF4-FFF2-40B4-BE49-F238E27FC236}">
                <a16:creationId xmlns:a16="http://schemas.microsoft.com/office/drawing/2014/main" id="{A803CDE1-1A87-1CFB-C1E1-8A0EDCD51C9D}"/>
              </a:ext>
            </a:extLst>
          </p:cNvPr>
          <p:cNvSpPr/>
          <p:nvPr/>
        </p:nvSpPr>
        <p:spPr>
          <a:xfrm>
            <a:off x="4681905" y="4648025"/>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Rectangle 17">
            <a:extLst>
              <a:ext uri="{FF2B5EF4-FFF2-40B4-BE49-F238E27FC236}">
                <a16:creationId xmlns:a16="http://schemas.microsoft.com/office/drawing/2014/main" id="{BADB8C35-B6A4-7D9F-DFB2-36F6F6CE5004}"/>
              </a:ext>
            </a:extLst>
          </p:cNvPr>
          <p:cNvSpPr/>
          <p:nvPr/>
        </p:nvSpPr>
        <p:spPr>
          <a:xfrm>
            <a:off x="5748969" y="4674364"/>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Rectangle 18">
            <a:extLst>
              <a:ext uri="{FF2B5EF4-FFF2-40B4-BE49-F238E27FC236}">
                <a16:creationId xmlns:a16="http://schemas.microsoft.com/office/drawing/2014/main" id="{2C1816EF-CE98-85E9-7550-712AB6283065}"/>
              </a:ext>
            </a:extLst>
          </p:cNvPr>
          <p:cNvSpPr/>
          <p:nvPr/>
        </p:nvSpPr>
        <p:spPr>
          <a:xfrm>
            <a:off x="6816033" y="4686743"/>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Rectangle 19">
            <a:extLst>
              <a:ext uri="{FF2B5EF4-FFF2-40B4-BE49-F238E27FC236}">
                <a16:creationId xmlns:a16="http://schemas.microsoft.com/office/drawing/2014/main" id="{0F176E11-110C-0E12-FBE9-AE5C12F7F8FA}"/>
              </a:ext>
            </a:extLst>
          </p:cNvPr>
          <p:cNvSpPr/>
          <p:nvPr/>
        </p:nvSpPr>
        <p:spPr>
          <a:xfrm>
            <a:off x="7798423" y="4687782"/>
            <a:ext cx="786160" cy="1757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15998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7.40741E-7 L -0.02044 0.34375 " pathEditMode="relative" rAng="0" ptsTypes="AA">
                                      <p:cBhvr>
                                        <p:cTn id="6" dur="2000" fill="hold"/>
                                        <p:tgtEl>
                                          <p:spTgt spid="7"/>
                                        </p:tgtEl>
                                        <p:attrNameLst>
                                          <p:attrName>ppt_x</p:attrName>
                                          <p:attrName>ppt_y</p:attrName>
                                        </p:attrNameLst>
                                      </p:cBhvr>
                                      <p:rCtr x="-1029" y="1717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00651 0.36852 " pathEditMode="relative" rAng="0" ptsTypes="AA">
                                      <p:cBhvr>
                                        <p:cTn id="10" dur="2000" fill="hold"/>
                                        <p:tgtEl>
                                          <p:spTgt spid="14"/>
                                        </p:tgtEl>
                                        <p:attrNameLst>
                                          <p:attrName>ppt_x</p:attrName>
                                          <p:attrName>ppt_y</p:attrName>
                                        </p:attrNameLst>
                                      </p:cBhvr>
                                      <p:rCtr x="-326" y="18426"/>
                                    </p:animMotion>
                                  </p:childTnLst>
                                </p:cTn>
                              </p:par>
                              <p:par>
                                <p:cTn id="11" presetID="42" presetClass="path" presetSubtype="0" accel="50000" decel="50000" fill="hold" grpId="0" nodeType="withEffect">
                                  <p:stCondLst>
                                    <p:cond delay="0"/>
                                  </p:stCondLst>
                                  <p:childTnLst>
                                    <p:animMotion origin="layout" path="M 1.25E-6 1.11111E-6 L -0.33776 0.5206 " pathEditMode="relative" rAng="0" ptsTypes="AA">
                                      <p:cBhvr>
                                        <p:cTn id="12" dur="2000" fill="hold"/>
                                        <p:tgtEl>
                                          <p:spTgt spid="10"/>
                                        </p:tgtEl>
                                        <p:attrNameLst>
                                          <p:attrName>ppt_x</p:attrName>
                                          <p:attrName>ppt_y</p:attrName>
                                        </p:attrNameLst>
                                      </p:cBhvr>
                                      <p:rCtr x="-16888" y="2601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58333E-6 -2.96296E-6 L 0.11485 0.4382 " pathEditMode="relative" rAng="0" ptsTypes="AA">
                                      <p:cBhvr>
                                        <p:cTn id="16" dur="2000" fill="hold"/>
                                        <p:tgtEl>
                                          <p:spTgt spid="6"/>
                                        </p:tgtEl>
                                        <p:attrNameLst>
                                          <p:attrName>ppt_x</p:attrName>
                                          <p:attrName>ppt_y</p:attrName>
                                        </p:attrNameLst>
                                      </p:cBhvr>
                                      <p:rCtr x="5742" y="21898"/>
                                    </p:animMotion>
                                  </p:childTnLst>
                                </p:cTn>
                              </p:par>
                              <p:par>
                                <p:cTn id="17" presetID="42" presetClass="path" presetSubtype="0" accel="50000" decel="50000" fill="hold" grpId="0" nodeType="withEffect">
                                  <p:stCondLst>
                                    <p:cond delay="0"/>
                                  </p:stCondLst>
                                  <p:childTnLst>
                                    <p:animMotion origin="layout" path="M 0.00118 0.00116 L -0.18763 0.34653 " pathEditMode="relative" rAng="0" ptsTypes="AA">
                                      <p:cBhvr>
                                        <p:cTn id="18" dur="2000" fill="hold"/>
                                        <p:tgtEl>
                                          <p:spTgt spid="8"/>
                                        </p:tgtEl>
                                        <p:attrNameLst>
                                          <p:attrName>ppt_x</p:attrName>
                                          <p:attrName>ppt_y</p:attrName>
                                        </p:attrNameLst>
                                      </p:cBhvr>
                                      <p:rCtr x="-9440" y="1726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117 -0.00602 L 0.13893 0.4368 " pathEditMode="relative" rAng="0" ptsTypes="AA">
                                      <p:cBhvr>
                                        <p:cTn id="22" dur="2000" fill="hold"/>
                                        <p:tgtEl>
                                          <p:spTgt spid="9"/>
                                        </p:tgtEl>
                                        <p:attrNameLst>
                                          <p:attrName>ppt_x</p:attrName>
                                          <p:attrName>ppt_y</p:attrName>
                                        </p:attrNameLst>
                                      </p:cBhvr>
                                      <p:rCtr x="6888" y="22130"/>
                                    </p:animMotion>
                                  </p:childTnLst>
                                </p:cTn>
                              </p:par>
                              <p:par>
                                <p:cTn id="23" presetID="42" presetClass="path" presetSubtype="0" accel="50000" decel="50000" fill="hold" grpId="0" nodeType="withEffect">
                                  <p:stCondLst>
                                    <p:cond delay="0"/>
                                  </p:stCondLst>
                                  <p:childTnLst>
                                    <p:animMotion origin="layout" path="M 4.16667E-7 4.44444E-6 L -0.03438 0.35115 " pathEditMode="relative" rAng="0" ptsTypes="AA">
                                      <p:cBhvr>
                                        <p:cTn id="24" dur="2000" fill="hold"/>
                                        <p:tgtEl>
                                          <p:spTgt spid="11"/>
                                        </p:tgtEl>
                                        <p:attrNameLst>
                                          <p:attrName>ppt_x</p:attrName>
                                          <p:attrName>ppt_y</p:attrName>
                                        </p:attrNameLst>
                                      </p:cBhvr>
                                      <p:rCtr x="-1719" y="17546"/>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2.91667E-6 -4.44444E-6 L 0.16524 0.46945 " pathEditMode="relative" rAng="0" ptsTypes="AA">
                                      <p:cBhvr>
                                        <p:cTn id="28" dur="2000" fill="hold"/>
                                        <p:tgtEl>
                                          <p:spTgt spid="13"/>
                                        </p:tgtEl>
                                        <p:attrNameLst>
                                          <p:attrName>ppt_x</p:attrName>
                                          <p:attrName>ppt_y</p:attrName>
                                        </p:attrNameLst>
                                      </p:cBhvr>
                                      <p:rCtr x="8255" y="23472"/>
                                    </p:animMotion>
                                  </p:childTnLst>
                                </p:cTn>
                              </p:par>
                              <p:par>
                                <p:cTn id="29" presetID="42" presetClass="path" presetSubtype="0" accel="50000" decel="50000" fill="hold" grpId="0" nodeType="withEffect">
                                  <p:stCondLst>
                                    <p:cond delay="0"/>
                                  </p:stCondLst>
                                  <p:childTnLst>
                                    <p:animMotion origin="layout" path="M 2.5E-6 -3.7037E-7 L 0.11185 0.36736 " pathEditMode="relative" rAng="0" ptsTypes="AA">
                                      <p:cBhvr>
                                        <p:cTn id="30" dur="2000" fill="hold"/>
                                        <p:tgtEl>
                                          <p:spTgt spid="12"/>
                                        </p:tgtEl>
                                        <p:attrNameLst>
                                          <p:attrName>ppt_x</p:attrName>
                                          <p:attrName>ppt_y</p:attrName>
                                        </p:attrNameLst>
                                      </p:cBhvr>
                                      <p:rCtr x="5586" y="18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TM Bound Proof Idea</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3500317"/>
              </a:xfrm>
              <a:prstGeom prst="rect">
                <a:avLst/>
              </a:prstGeom>
              <a:noFill/>
            </p:spPr>
            <p:txBody>
              <a:bodyPr wrap="square" rtlCol="0">
                <a:spAutoFit/>
              </a:bodyPr>
              <a:lstStyle/>
              <a:p>
                <a:pPr marL="342900" indent="-342900">
                  <a:buFont typeface="Arial" panose="020B0604020202020204" pitchFamily="34" charset="0"/>
                  <a:buChar char="•"/>
                </a:pPr>
                <a:r>
                  <a:rPr lang="en-US" sz="2800" dirty="0"/>
                  <a:t>Consider </a:t>
                </a:r>
                <a14:m>
                  <m:oMath xmlns:m="http://schemas.openxmlformats.org/officeDocument/2006/math">
                    <m:r>
                      <a:rPr lang="en-US" sz="2800" b="0" i="1" smtClean="0">
                        <a:latin typeface="Cambria Math" panose="02040503050406030204" pitchFamily="18" charset="0"/>
                      </a:rPr>
                      <m:t>𝑛</m:t>
                    </m:r>
                  </m:oMath>
                </a14:m>
                <a:r>
                  <a:rPr lang="en-US" sz="2800" dirty="0"/>
                  <a:t> independent variables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r>
                      <a:rPr lang="en-US" sz="2800" b="0" i="1" smtClean="0">
                        <a:latin typeface="Cambria Math" panose="02040503050406030204" pitchFamily="18" charset="0"/>
                      </a:rPr>
                      <m:t>𝑈</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r>
                      <a:rPr lang="en-US" sz="2800" b="0" i="0" smtClean="0">
                        <a:latin typeface="Cambria Math" panose="02040503050406030204" pitchFamily="18" charset="0"/>
                      </a:rPr>
                      <m:t>.</m:t>
                    </m:r>
                  </m:oMath>
                </a14:m>
                <a:endParaRPr lang="en-US" sz="2800" dirty="0"/>
              </a:p>
              <a:p>
                <a:pPr marL="342900" indent="-342900">
                  <a:buFont typeface="Arial" panose="020B0604020202020204" pitchFamily="34" charset="0"/>
                  <a:buChar char="•"/>
                </a:pPr>
                <a:r>
                  <a:rPr lang="en-US" sz="2800" dirty="0"/>
                  <a:t>Sort them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𝑛</m:t>
                        </m:r>
                      </m:sub>
                    </m:sSub>
                  </m:oMath>
                </a14:m>
                <a:r>
                  <a:rPr lang="en-US" sz="2800" dirty="0"/>
                  <a:t>.</a:t>
                </a:r>
              </a:p>
              <a:p>
                <a:pPr marL="342900" indent="-342900">
                  <a:buFont typeface="Arial" panose="020B0604020202020204" pitchFamily="34" charset="0"/>
                  <a:buChar char="•"/>
                </a:pPr>
                <a:r>
                  <a:rPr lang="en-US" sz="2800" u="sng" dirty="0"/>
                  <a:t>Observe</a:t>
                </a:r>
                <a:r>
                  <a:rPr lang="en-US" sz="2800" dirty="0"/>
                  <a:t>: As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oMath>
                </a14:m>
                <a:r>
                  <a:rPr lang="en-US" sz="2800" dirty="0"/>
                  <a:t>, the value of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𝑖</m:t>
                        </m:r>
                      </m:num>
                      <m:den>
                        <m:r>
                          <a:rPr lang="en-US" sz="2800" b="0" i="1" smtClean="0">
                            <a:latin typeface="Cambria Math" panose="02040503050406030204" pitchFamily="18" charset="0"/>
                          </a:rPr>
                          <m:t>𝑛</m:t>
                        </m:r>
                        <m:r>
                          <a:rPr lang="en-US" sz="2800" b="0" i="1" smtClean="0">
                            <a:latin typeface="Cambria Math" panose="02040503050406030204" pitchFamily="18" charset="0"/>
                          </a:rPr>
                          <m:t>+1</m:t>
                        </m:r>
                      </m:den>
                    </m:f>
                  </m:oMath>
                </a14:m>
                <a:r>
                  <a:rPr lang="en-US" sz="2800" dirty="0"/>
                  <a:t>. [Without proof]</a:t>
                </a:r>
              </a:p>
              <a:p>
                <a:pPr marL="342900" indent="-34290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𝑠</m:t>
                        </m:r>
                      </m:e>
                      <m:sub>
                        <m:r>
                          <a:rPr lang="en-US" sz="2800" i="1">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𝑖</m:t>
                        </m:r>
                      </m:num>
                      <m:den>
                        <m:r>
                          <a:rPr lang="en-US" sz="2800" b="0" i="1" smtClean="0">
                            <a:latin typeface="Cambria Math" panose="02040503050406030204" pitchFamily="18" charset="0"/>
                          </a:rPr>
                          <m:t>𝑛</m:t>
                        </m:r>
                        <m:r>
                          <a:rPr lang="en-US" sz="2800" b="0" i="1" smtClean="0">
                            <a:latin typeface="Cambria Math" panose="02040503050406030204" pitchFamily="18" charset="0"/>
                          </a:rPr>
                          <m:t>+1</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+1</m:t>
                        </m:r>
                      </m:num>
                      <m:den>
                        <m:r>
                          <a:rPr lang="en-US" sz="2800" b="0" i="1" smtClean="0">
                            <a:latin typeface="Cambria Math" panose="02040503050406030204" pitchFamily="18" charset="0"/>
                          </a:rPr>
                          <m:t>𝑛</m:t>
                        </m:r>
                        <m:r>
                          <a:rPr lang="en-US" sz="2800" b="0" i="1" smtClean="0">
                            <a:latin typeface="Cambria Math" panose="02040503050406030204" pitchFamily="18" charset="0"/>
                          </a:rPr>
                          <m:t>+1</m:t>
                        </m:r>
                      </m:den>
                    </m:f>
                    <m:r>
                      <a:rPr lang="en-US" sz="2800" b="0" i="1" smtClean="0">
                        <a:latin typeface="Cambria Math" panose="02040503050406030204" pitchFamily="18" charset="0"/>
                      </a:rPr>
                      <m:t>=1</m:t>
                    </m:r>
                  </m:oMath>
                </a14:m>
                <a:r>
                  <a:rPr lang="en-US" sz="2800" dirty="0"/>
                  <a:t>, so they fill a bin perfectly and optimally.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Problem: often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i="1">
                            <a:latin typeface="Cambria Math" panose="02040503050406030204" pitchFamily="18" charset="0"/>
                          </a:rPr>
                          <m:t>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𝑠</m:t>
                        </m:r>
                      </m:e>
                      <m:sub>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𝑖</m:t>
                        </m:r>
                        <m:r>
                          <a:rPr lang="en-US" sz="2800" i="1">
                            <a:latin typeface="Cambria Math" panose="02040503050406030204" pitchFamily="18" charset="0"/>
                          </a:rPr>
                          <m:t>+1</m:t>
                        </m:r>
                      </m:sub>
                    </m:sSub>
                    <m:r>
                      <a:rPr lang="en-US" sz="2800" b="0" i="1" smtClean="0">
                        <a:latin typeface="Cambria Math" panose="02040503050406030204" pitchFamily="18" charset="0"/>
                      </a:rPr>
                      <m:t>&gt;1</m:t>
                    </m:r>
                  </m:oMath>
                </a14:m>
                <a:r>
                  <a:rPr lang="en-US" sz="28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3500317"/>
              </a:xfrm>
              <a:prstGeom prst="rect">
                <a:avLst/>
              </a:prstGeom>
              <a:blipFill>
                <a:blip r:embed="rId2"/>
                <a:stretch>
                  <a:fillRect l="-1059" t="-1916" b="-4007"/>
                </a:stretch>
              </a:blipFill>
            </p:spPr>
            <p:txBody>
              <a:bodyPr/>
              <a:lstStyle/>
              <a:p>
                <a:r>
                  <a:rPr lang="en-IL">
                    <a:noFill/>
                  </a:rPr>
                  <a:t> </a:t>
                </a:r>
              </a:p>
            </p:txBody>
          </p:sp>
        </mc:Fallback>
      </mc:AlternateContent>
      <p:pic>
        <p:nvPicPr>
          <p:cNvPr id="5" name="Picture 4">
            <a:extLst>
              <a:ext uri="{FF2B5EF4-FFF2-40B4-BE49-F238E27FC236}">
                <a16:creationId xmlns:a16="http://schemas.microsoft.com/office/drawing/2014/main" id="{95979AE0-94B9-0FEC-60B2-D663F544B21B}"/>
              </a:ext>
            </a:extLst>
          </p:cNvPr>
          <p:cNvPicPr>
            <a:picLocks noChangeAspect="1"/>
          </p:cNvPicPr>
          <p:nvPr/>
        </p:nvPicPr>
        <p:blipFill>
          <a:blip r:embed="rId3"/>
          <a:stretch>
            <a:fillRect/>
          </a:stretch>
        </p:blipFill>
        <p:spPr>
          <a:xfrm>
            <a:off x="8298108" y="4054480"/>
            <a:ext cx="3548077" cy="2522379"/>
          </a:xfrm>
          <a:prstGeom prst="rect">
            <a:avLst/>
          </a:prstGeom>
        </p:spPr>
      </p:pic>
      <p:sp>
        <p:nvSpPr>
          <p:cNvPr id="6" name="Rectangle 5">
            <a:extLst>
              <a:ext uri="{FF2B5EF4-FFF2-40B4-BE49-F238E27FC236}">
                <a16:creationId xmlns:a16="http://schemas.microsoft.com/office/drawing/2014/main" id="{1906057A-92F0-0B9E-D97E-B204250CBA9A}"/>
              </a:ext>
            </a:extLst>
          </p:cNvPr>
          <p:cNvSpPr/>
          <p:nvPr/>
        </p:nvSpPr>
        <p:spPr>
          <a:xfrm>
            <a:off x="10829570" y="1896926"/>
            <a:ext cx="1016615" cy="17927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5591FFA-32EA-B9C3-2D41-2A06515AF033}"/>
                  </a:ext>
                </a:extLst>
              </p:cNvPr>
              <p:cNvSpPr/>
              <p:nvPr/>
            </p:nvSpPr>
            <p:spPr>
              <a:xfrm>
                <a:off x="10829570" y="2555238"/>
                <a:ext cx="1016615" cy="11409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1" smtClean="0">
                              <a:solidFill>
                                <a:schemeClr val="bg1"/>
                              </a:solidFill>
                              <a:latin typeface="Cambria Math" panose="02040503050406030204" pitchFamily="18" charset="0"/>
                            </a:rPr>
                            <m:t>𝒙</m:t>
                          </m:r>
                        </m:e>
                        <m:sub>
                          <m:r>
                            <a:rPr lang="en-US" sz="2400" b="1" i="1" smtClean="0">
                              <a:solidFill>
                                <a:schemeClr val="bg1"/>
                              </a:solidFill>
                              <a:latin typeface="Cambria Math" panose="02040503050406030204" pitchFamily="18" charset="0"/>
                            </a:rPr>
                            <m:t>𝒊</m:t>
                          </m:r>
                        </m:sub>
                      </m:sSub>
                    </m:oMath>
                  </m:oMathPara>
                </a14:m>
                <a:endParaRPr lang="en-IL" sz="2400" b="1" dirty="0">
                  <a:solidFill>
                    <a:schemeClr val="bg1"/>
                  </a:solidFill>
                </a:endParaRPr>
              </a:p>
            </p:txBody>
          </p:sp>
        </mc:Choice>
        <mc:Fallback xmlns="">
          <p:sp>
            <p:nvSpPr>
              <p:cNvPr id="7" name="Rectangle 6">
                <a:extLst>
                  <a:ext uri="{FF2B5EF4-FFF2-40B4-BE49-F238E27FC236}">
                    <a16:creationId xmlns:a16="http://schemas.microsoft.com/office/drawing/2014/main" id="{15591FFA-32EA-B9C3-2D41-2A06515AF033}"/>
                  </a:ext>
                </a:extLst>
              </p:cNvPr>
              <p:cNvSpPr>
                <a:spLocks noRot="1" noChangeAspect="1" noMove="1" noResize="1" noEditPoints="1" noAdjustHandles="1" noChangeArrowheads="1" noChangeShapeType="1" noTextEdit="1"/>
              </p:cNvSpPr>
              <p:nvPr/>
            </p:nvSpPr>
            <p:spPr>
              <a:xfrm>
                <a:off x="10829570" y="2555238"/>
                <a:ext cx="1016615" cy="1140932"/>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B1E2350-7D49-1550-92FC-06DFED34F034}"/>
                  </a:ext>
                </a:extLst>
              </p:cNvPr>
              <p:cNvSpPr/>
              <p:nvPr/>
            </p:nvSpPr>
            <p:spPr>
              <a:xfrm>
                <a:off x="10829570" y="1903439"/>
                <a:ext cx="1016615" cy="66645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1" smtClean="0">
                              <a:solidFill>
                                <a:schemeClr val="bg1"/>
                              </a:solidFill>
                              <a:latin typeface="Cambria Math" panose="02040503050406030204" pitchFamily="18" charset="0"/>
                            </a:rPr>
                            <m:t>𝒙</m:t>
                          </m:r>
                        </m:e>
                        <m:sub>
                          <m:r>
                            <a:rPr lang="en-US" sz="2400" b="1" i="1" smtClean="0">
                              <a:solidFill>
                                <a:schemeClr val="bg1"/>
                              </a:solidFill>
                              <a:latin typeface="Cambria Math" panose="02040503050406030204" pitchFamily="18" charset="0"/>
                            </a:rPr>
                            <m:t>𝒏</m:t>
                          </m:r>
                          <m:r>
                            <a:rPr lang="en-US" sz="2400" b="1" i="1" smtClean="0">
                              <a:solidFill>
                                <a:schemeClr val="bg1"/>
                              </a:solidFill>
                              <a:latin typeface="Cambria Math" panose="02040503050406030204" pitchFamily="18" charset="0"/>
                            </a:rPr>
                            <m:t>−</m:t>
                          </m:r>
                          <m:r>
                            <a:rPr lang="en-US" sz="2400" b="1" i="1" smtClean="0">
                              <a:solidFill>
                                <a:schemeClr val="bg1"/>
                              </a:solidFill>
                              <a:latin typeface="Cambria Math" panose="02040503050406030204" pitchFamily="18" charset="0"/>
                            </a:rPr>
                            <m:t>𝒊</m:t>
                          </m:r>
                          <m:r>
                            <a:rPr lang="en-US" sz="2400" b="1" i="1" smtClean="0">
                              <a:solidFill>
                                <a:schemeClr val="bg1"/>
                              </a:solidFill>
                              <a:latin typeface="Cambria Math" panose="02040503050406030204" pitchFamily="18" charset="0"/>
                            </a:rPr>
                            <m:t>+</m:t>
                          </m:r>
                          <m:r>
                            <a:rPr lang="en-US" sz="2400" b="1" i="1" smtClean="0">
                              <a:solidFill>
                                <a:schemeClr val="bg1"/>
                              </a:solidFill>
                              <a:latin typeface="Cambria Math" panose="02040503050406030204" pitchFamily="18" charset="0"/>
                            </a:rPr>
                            <m:t>𝟏</m:t>
                          </m:r>
                        </m:sub>
                      </m:sSub>
                    </m:oMath>
                  </m:oMathPara>
                </a14:m>
                <a:endParaRPr lang="en-IL" sz="2400" b="1" dirty="0">
                  <a:solidFill>
                    <a:schemeClr val="bg1"/>
                  </a:solidFill>
                </a:endParaRPr>
              </a:p>
            </p:txBody>
          </p:sp>
        </mc:Choice>
        <mc:Fallback xmlns="">
          <p:sp>
            <p:nvSpPr>
              <p:cNvPr id="8" name="Rectangle 7">
                <a:extLst>
                  <a:ext uri="{FF2B5EF4-FFF2-40B4-BE49-F238E27FC236}">
                    <a16:creationId xmlns:a16="http://schemas.microsoft.com/office/drawing/2014/main" id="{5B1E2350-7D49-1550-92FC-06DFED34F034}"/>
                  </a:ext>
                </a:extLst>
              </p:cNvPr>
              <p:cNvSpPr>
                <a:spLocks noRot="1" noChangeAspect="1" noMove="1" noResize="1" noEditPoints="1" noAdjustHandles="1" noChangeArrowheads="1" noChangeShapeType="1" noTextEdit="1"/>
              </p:cNvSpPr>
              <p:nvPr/>
            </p:nvSpPr>
            <p:spPr>
              <a:xfrm>
                <a:off x="10829570" y="1903439"/>
                <a:ext cx="1016615" cy="666453"/>
              </a:xfrm>
              <a:prstGeom prst="rect">
                <a:avLst/>
              </a:prstGeom>
              <a:blipFill>
                <a:blip r:embed="rId5"/>
                <a:stretch>
                  <a:fillRect l="-4142"/>
                </a:stretch>
              </a:blipFill>
            </p:spPr>
            <p:txBody>
              <a:bodyPr/>
              <a:lstStyle/>
              <a:p>
                <a:r>
                  <a:rPr lang="en-IL">
                    <a:noFill/>
                  </a:rPr>
                  <a:t> </a:t>
                </a:r>
              </a:p>
            </p:txBody>
          </p:sp>
        </mc:Fallback>
      </mc:AlternateContent>
    </p:spTree>
    <p:extLst>
      <p:ext uri="{BB962C8B-B14F-4D97-AF65-F5344CB8AC3E}">
        <p14:creationId xmlns:p14="http://schemas.microsoft.com/office/powerpoint/2010/main" val="202842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8923" name="Rectangle 3891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dirty="0"/>
              <a:t>Today</a:t>
            </a:r>
          </a:p>
        </p:txBody>
      </p:sp>
      <p:sp>
        <p:nvSpPr>
          <p:cNvPr id="38924" name="Rectangle 38920">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Picture 2">
            <a:extLst>
              <a:ext uri="{FF2B5EF4-FFF2-40B4-BE49-F238E27FC236}">
                <a16:creationId xmlns:a16="http://schemas.microsoft.com/office/drawing/2014/main" id="{116AE738-007B-D141-1E74-822B7D3ACE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4315" y="1685906"/>
            <a:ext cx="6197668" cy="348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32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TM Bound Proof Idea</a:t>
            </a:r>
            <a:endParaRPr lang="en-IL"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861A584-772B-59B8-E5F4-17DE6392E038}"/>
                  </a:ext>
                </a:extLst>
              </p:cNvPr>
              <p:cNvSpPr txBox="1"/>
              <p:nvPr/>
            </p:nvSpPr>
            <p:spPr>
              <a:xfrm>
                <a:off x="645459" y="1815353"/>
                <a:ext cx="10501679" cy="4885505"/>
              </a:xfrm>
              <a:prstGeom prst="rect">
                <a:avLst/>
              </a:prstGeom>
              <a:noFill/>
            </p:spPr>
            <p:txBody>
              <a:bodyPr wrap="square" rtlCol="0">
                <a:spAutoFit/>
              </a:bodyPr>
              <a:lstStyle/>
              <a:p>
                <a:pPr marL="342900" indent="-342900">
                  <a:buFont typeface="Arial" panose="020B0604020202020204" pitchFamily="34" charset="0"/>
                  <a:buChar char="•"/>
                </a:pPr>
                <a:r>
                  <a:rPr lang="en-US" sz="2400" dirty="0"/>
                  <a:t>Solution:</a:t>
                </a:r>
              </a:p>
              <a:p>
                <a:pPr marL="800100" lvl="1" indent="-342900">
                  <a:buFont typeface="Arial" panose="020B0604020202020204" pitchFamily="34" charset="0"/>
                  <a:buChar char="•"/>
                </a:pPr>
                <a:r>
                  <a:rPr lang="en-US" sz="2400" dirty="0"/>
                  <a:t>Put the top elements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𝑛</m:t>
                        </m:r>
                      </m:sub>
                    </m:sSub>
                  </m:oMath>
                </a14:m>
                <a:r>
                  <a:rPr lang="en-US" sz="2400" dirty="0"/>
                  <a:t> in their own bins.</a:t>
                </a:r>
              </a:p>
              <a:p>
                <a:pPr marL="800100" lvl="1" indent="-342900">
                  <a:buFont typeface="Arial" panose="020B0604020202020204" pitchFamily="34" charset="0"/>
                  <a:buChar char="•"/>
                </a:pPr>
                <a:r>
                  <a:rPr lang="en-US" sz="2400" dirty="0"/>
                  <a:t>Remaining </a:t>
                </a:r>
                <a14:m>
                  <m:oMath xmlns:m="http://schemas.openxmlformats.org/officeDocument/2006/math">
                    <m:r>
                      <a:rPr lang="en-US" sz="2400">
                        <a:latin typeface="Cambria Math" panose="02040503050406030204" pitchFamily="18" charset="0"/>
                      </a:rPr>
                      <m:t>𝑘</m:t>
                    </m:r>
                  </m:oMath>
                </a14:m>
                <a:r>
                  <a:rPr lang="en-US" sz="2400" dirty="0"/>
                  <a:t> items are uniform in </a:t>
                </a:r>
                <a14:m>
                  <m:oMath xmlns:m="http://schemas.openxmlformats.org/officeDocument/2006/math">
                    <m:d>
                      <m:dPr>
                        <m:begChr m:val="["/>
                        <m:ctrlPr>
                          <a:rPr lang="en-US" sz="2400" b="0" i="1" smtClean="0">
                            <a:latin typeface="Cambria Math" panose="02040503050406030204" pitchFamily="18" charset="0"/>
                          </a:rPr>
                        </m:ctrlPr>
                      </m:dPr>
                      <m:e>
                        <m:r>
                          <a:rPr lang="en-US" sz="2400">
                            <a:latin typeface="Cambria Math" panose="02040503050406030204" pitchFamily="18" charset="0"/>
                          </a:rPr>
                          <m:t>0,1−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𝑛</m:t>
                            </m:r>
                          </m:sub>
                        </m:sSub>
                      </m:e>
                    </m:d>
                  </m:oMath>
                </a14:m>
                <a:r>
                  <a:rPr lang="en-US" sz="2400" dirty="0"/>
                  <a:t>.</a:t>
                </a:r>
              </a:p>
              <a:p>
                <a:pPr marL="800100" lvl="1" indent="-342900">
                  <a:buFont typeface="Arial" panose="020B0604020202020204" pitchFamily="34" charset="0"/>
                  <a:buChar char="•"/>
                </a:pPr>
                <a:r>
                  <a:rPr lang="en-US" sz="2400" dirty="0"/>
                  <a:t>Each pair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+1)</m:t>
                    </m:r>
                  </m:oMath>
                </a14:m>
                <a:r>
                  <a:rPr lang="en-US" sz="2400" dirty="0"/>
                  <a:t> sum to </a:t>
                </a:r>
                <a14:m>
                  <m:oMath xmlns:m="http://schemas.openxmlformats.org/officeDocument/2006/math">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𝑛</m:t>
                            </m:r>
                          </m:sub>
                        </m:sSub>
                      </m:e>
                    </m:d>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a:latin typeface="Cambria Math" panose="02040503050406030204" pitchFamily="18" charset="0"/>
                              </a:rPr>
                              <m:t>𝑖</m:t>
                            </m:r>
                          </m:num>
                          <m:den>
                            <m:r>
                              <a:rPr lang="en-US" sz="2400">
                                <a:latin typeface="Cambria Math" panose="02040503050406030204" pitchFamily="18" charset="0"/>
                              </a:rPr>
                              <m:t>𝑘</m:t>
                            </m:r>
                            <m:r>
                              <a:rPr lang="en-US" sz="2400">
                                <a:latin typeface="Cambria Math" panose="02040503050406030204" pitchFamily="18" charset="0"/>
                              </a:rPr>
                              <m:t>+1</m:t>
                            </m:r>
                          </m:den>
                        </m:f>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𝑘</m:t>
                            </m:r>
                            <m:r>
                              <a:rPr lang="en-US" sz="2400">
                                <a:latin typeface="Cambria Math" panose="02040503050406030204" pitchFamily="18" charset="0"/>
                              </a:rPr>
                              <m:t>−</m:t>
                            </m:r>
                            <m:r>
                              <a:rPr lang="en-US" sz="2400">
                                <a:latin typeface="Cambria Math" panose="02040503050406030204" pitchFamily="18" charset="0"/>
                              </a:rPr>
                              <m:t>𝑖</m:t>
                            </m:r>
                            <m:r>
                              <a:rPr lang="en-US" sz="2400">
                                <a:latin typeface="Cambria Math" panose="02040503050406030204" pitchFamily="18" charset="0"/>
                              </a:rPr>
                              <m:t>+1</m:t>
                            </m:r>
                          </m:num>
                          <m:den>
                            <m:r>
                              <a:rPr lang="en-US" sz="2400">
                                <a:latin typeface="Cambria Math" panose="02040503050406030204" pitchFamily="18" charset="0"/>
                              </a:rPr>
                              <m:t>𝑘</m:t>
                            </m:r>
                            <m:r>
                              <a:rPr lang="en-US" sz="2400">
                                <a:latin typeface="Cambria Math" panose="02040503050406030204" pitchFamily="18" charset="0"/>
                              </a:rPr>
                              <m:t>+1</m:t>
                            </m:r>
                          </m:den>
                        </m:f>
                      </m:e>
                    </m:d>
                    <m:r>
                      <a:rPr lang="en-US" sz="240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𝑛</m:t>
                        </m:r>
                      </m:sub>
                    </m:sSub>
                    <m:limUpp>
                      <m:limUppPr>
                        <m:ctrlPr>
                          <a:rPr lang="en-US" sz="2400" i="1" smtClean="0">
                            <a:latin typeface="Cambria Math" panose="02040503050406030204" pitchFamily="18" charset="0"/>
                          </a:rPr>
                        </m:ctrlPr>
                      </m:limUppPr>
                      <m:e>
                        <m:groupChr>
                          <m:groupChrPr>
                            <m:chr m:val="⏞"/>
                            <m:pos m:val="top"/>
                            <m:vertJc m:val="bot"/>
                            <m:ctrlPr>
                              <a:rPr lang="en-US" sz="2400" i="1" smtClean="0">
                                <a:latin typeface="Cambria Math" panose="02040503050406030204" pitchFamily="18" charset="0"/>
                              </a:rPr>
                            </m:ctrlPr>
                          </m:groupChrPr>
                          <m:e>
                            <m:r>
                              <m:rPr>
                                <m:brk/>
                              </m:rPr>
                              <a:rPr lang="en-US" sz="2400" b="0" i="1" smtClean="0">
                                <a:solidFill>
                                  <a:srgbClr val="00B0F0"/>
                                </a:solidFill>
                                <a:latin typeface="Cambria Math" panose="02040503050406030204" pitchFamily="18" charset="0"/>
                              </a:rPr>
                              <m:t>&lt;</m:t>
                            </m:r>
                          </m:e>
                        </m:groupChr>
                      </m:e>
                      <m:lim>
                        <m:r>
                          <a:rPr lang="en-US" sz="2400" b="0" i="1" smtClean="0">
                            <a:latin typeface="Cambria Math" panose="02040503050406030204" pitchFamily="18" charset="0"/>
                          </a:rPr>
                          <m:t>𝑤h𝑝</m:t>
                        </m:r>
                      </m:lim>
                    </m:limUpp>
                    <m:r>
                      <a:rPr lang="en-US" sz="2400" b="0" i="0" smtClean="0">
                        <a:latin typeface="Cambria Math" panose="02040503050406030204" pitchFamily="18" charset="0"/>
                      </a:rPr>
                      <m:t>1</m:t>
                    </m:r>
                  </m:oMath>
                </a14:m>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Analysis:</a:t>
                </a:r>
                <a:br>
                  <a:rPr lang="en-US" sz="2400" dirty="0"/>
                </a:br>
                <a:r>
                  <a:rPr lang="en-US" sz="2400" dirty="0"/>
                  <a:t>Almost all bins are roughly </a:t>
                </a:r>
                <a14:m>
                  <m:oMath xmlns:m="http://schemas.openxmlformats.org/officeDocument/2006/math">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𝑛</m:t>
                        </m:r>
                      </m:sub>
                    </m:sSub>
                  </m:oMath>
                </a14:m>
                <a:r>
                  <a:rPr lang="en-US" sz="2400" dirty="0"/>
                  <a:t> full </a:t>
                </a:r>
                <a14:m>
                  <m:oMath xmlns:m="http://schemas.openxmlformats.org/officeDocument/2006/math">
                    <m:r>
                      <a:rPr lang="en-US" sz="2400" b="0" i="1" smtClean="0">
                        <a:solidFill>
                          <a:srgbClr val="FF0000"/>
                        </a:solidFill>
                        <a:latin typeface="Cambria Math" panose="02040503050406030204" pitchFamily="18" charset="0"/>
                      </a:rPr>
                      <m:t>⇒</m:t>
                    </m:r>
                  </m:oMath>
                </a14:m>
                <a:r>
                  <a:rPr lang="en-US" sz="2400" dirty="0"/>
                  <a:t> </a:t>
                </a:r>
                <a:br>
                  <a:rPr lang="en-US" sz="2400" dirty="0"/>
                </a:br>
                <a:r>
                  <a:rPr lang="en-US" sz="2400" dirty="0"/>
                  <a:t>we use at most </a:t>
                </a:r>
                <a14:m>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𝑠</m:t>
                                </m:r>
                              </m:e>
                              <m:sub>
                                <m:r>
                                  <a:rPr lang="en-US" sz="2400" i="1">
                                    <a:latin typeface="Cambria Math" panose="02040503050406030204" pitchFamily="18" charset="0"/>
                                  </a:rPr>
                                  <m:t>𝑖</m:t>
                                </m:r>
                              </m:sub>
                            </m:sSub>
                          </m:e>
                        </m:nary>
                      </m:num>
                      <m:den>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𝑛</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𝑐𝑜𝑛𝑠𝑡</m:t>
                    </m:r>
                  </m:oMath>
                </a14:m>
                <a:r>
                  <a:rPr lang="en-US" sz="2400" dirty="0"/>
                  <a:t> bins, and </a:t>
                </a:r>
                <a14:m>
                  <m:oMath xmlns:m="http://schemas.openxmlformats.org/officeDocument/2006/math">
                    <m:r>
                      <m:rPr>
                        <m:sty m:val="p"/>
                      </m:rPr>
                      <a:rPr lang="en-US" sz="2400" b="0" i="0" smtClean="0">
                        <a:latin typeface="Cambria Math" panose="02040503050406030204" pitchFamily="18" charset="0"/>
                      </a:rPr>
                      <m:t>LB</m:t>
                    </m:r>
                    <m:r>
                      <a:rPr lang="en-US" sz="2400" b="0" i="0" smtClean="0">
                        <a:latin typeface="Cambria Math" panose="02040503050406030204" pitchFamily="18" charset="0"/>
                      </a:rPr>
                      <m:t>=</m:t>
                    </m:r>
                    <m:d>
                      <m:dPr>
                        <m:begChr m:val="⌈"/>
                        <m:endChr m:val="⌉"/>
                        <m:ctrlPr>
                          <a:rPr lang="en-US" sz="2400" i="1" smtClean="0">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𝑠</m:t>
                                </m:r>
                              </m:e>
                              <m:sub>
                                <m:r>
                                  <a:rPr lang="en-US" sz="2400" i="1">
                                    <a:latin typeface="Cambria Math" panose="02040503050406030204" pitchFamily="18" charset="0"/>
                                  </a:rPr>
                                  <m:t>𝑖</m:t>
                                </m:r>
                              </m:sub>
                            </m:sSub>
                          </m:e>
                        </m:nary>
                      </m:e>
                    </m:d>
                  </m:oMath>
                </a14:m>
                <a:r>
                  <a:rPr lang="en-US" sz="2400" dirty="0"/>
                  <a:t> </a:t>
                </a:r>
                <a14:m>
                  <m:oMath xmlns:m="http://schemas.openxmlformats.org/officeDocument/2006/math">
                    <m:r>
                      <a:rPr lang="en-US" sz="2400" b="0" i="1" dirty="0" smtClean="0">
                        <a:solidFill>
                          <a:srgbClr val="FF0000"/>
                        </a:solidFill>
                        <a:latin typeface="Cambria Math" panose="02040503050406030204" pitchFamily="18" charset="0"/>
                      </a:rPr>
                      <m:t>⇒</m:t>
                    </m:r>
                  </m:oMath>
                </a14:m>
                <a:r>
                  <a:rPr lang="en-US" sz="2400" dirty="0"/>
                  <a:t> </a:t>
                </a:r>
                <a:br>
                  <a:rPr lang="en-US" sz="2400" dirty="0"/>
                </a:br>
                <a:r>
                  <a:rPr lang="en-US" sz="2400" dirty="0"/>
                  <a:t>we get a </a:t>
                </a:r>
                <a14:m>
                  <m:oMath xmlns:m="http://schemas.openxmlformats.org/officeDocument/2006/math">
                    <m:f>
                      <m:fPr>
                        <m:ctrlPr>
                          <a:rPr lang="en-US" sz="2400" b="0" i="1" smtClean="0">
                            <a:latin typeface="Cambria Math" panose="02040503050406030204" pitchFamily="18" charset="0"/>
                          </a:rPr>
                        </m:ctrlPr>
                      </m:fPr>
                      <m:num>
                        <m:f>
                          <m:fPr>
                            <m:ctrlPr>
                              <a:rPr lang="en-US" sz="2400" i="1">
                                <a:latin typeface="Cambria Math" panose="02040503050406030204" pitchFamily="18" charset="0"/>
                              </a:rPr>
                            </m:ctrlPr>
                          </m:fPr>
                          <m:num>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𝑠</m:t>
                                    </m:r>
                                  </m:e>
                                  <m:sub>
                                    <m:r>
                                      <a:rPr lang="en-US" sz="2400" i="1">
                                        <a:latin typeface="Cambria Math" panose="02040503050406030204" pitchFamily="18" charset="0"/>
                                      </a:rPr>
                                      <m:t>𝑖</m:t>
                                    </m:r>
                                  </m:sub>
                                </m:sSub>
                              </m:e>
                            </m:nary>
                          </m:num>
                          <m:den>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𝑛</m:t>
                                </m:r>
                              </m:sub>
                            </m:sSub>
                          </m:den>
                        </m:f>
                      </m:num>
                      <m:den>
                        <m:d>
                          <m:dPr>
                            <m:begChr m:val="⌈"/>
                            <m:endChr m:val="⌉"/>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𝑠</m:t>
                                    </m:r>
                                  </m:e>
                                  <m:sub>
                                    <m:r>
                                      <a:rPr lang="en-US" sz="2400" i="1">
                                        <a:latin typeface="Cambria Math" panose="02040503050406030204" pitchFamily="18" charset="0"/>
                                      </a:rPr>
                                      <m:t>𝑖</m:t>
                                    </m:r>
                                  </m:sub>
                                </m:sSub>
                              </m:e>
                            </m:nary>
                          </m:e>
                        </m:d>
                      </m:den>
                    </m:f>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𝑛</m:t>
                            </m:r>
                          </m:sub>
                        </m:sSub>
                      </m:den>
                    </m:f>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𝑛</m:t>
                        </m:r>
                      </m:sub>
                    </m:sSub>
                  </m:oMath>
                </a14:m>
                <a:r>
                  <a:rPr lang="en-US" sz="2400" dirty="0"/>
                  <a:t> approximation ratio.</a:t>
                </a:r>
              </a:p>
              <a:p>
                <a:pPr marL="800100" lvl="1" indent="-342900">
                  <a:buFont typeface="Arial" panose="020B0604020202020204" pitchFamily="34" charset="0"/>
                  <a:buChar char="•"/>
                </a:pPr>
                <a:endParaRPr lang="en-US" sz="2400" dirty="0"/>
              </a:p>
            </p:txBody>
          </p:sp>
        </mc:Choice>
        <mc:Fallback>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645459" y="1815353"/>
                <a:ext cx="10501679" cy="4885505"/>
              </a:xfrm>
              <a:prstGeom prst="rect">
                <a:avLst/>
              </a:prstGeom>
              <a:blipFill>
                <a:blip r:embed="rId2"/>
                <a:stretch>
                  <a:fillRect l="-813" t="-999"/>
                </a:stretch>
              </a:blipFill>
            </p:spPr>
            <p:txBody>
              <a:bodyPr/>
              <a:lstStyle/>
              <a:p>
                <a:r>
                  <a:rPr lang="en-IL">
                    <a:noFill/>
                  </a:rPr>
                  <a:t> </a:t>
                </a:r>
              </a:p>
            </p:txBody>
          </p:sp>
        </mc:Fallback>
      </mc:AlternateContent>
      <p:sp>
        <p:nvSpPr>
          <p:cNvPr id="4" name="Rectangle 3">
            <a:extLst>
              <a:ext uri="{FF2B5EF4-FFF2-40B4-BE49-F238E27FC236}">
                <a16:creationId xmlns:a16="http://schemas.microsoft.com/office/drawing/2014/main" id="{B8053D03-DF1C-2994-52E3-57FBA57147B5}"/>
              </a:ext>
            </a:extLst>
          </p:cNvPr>
          <p:cNvSpPr/>
          <p:nvPr/>
        </p:nvSpPr>
        <p:spPr>
          <a:xfrm>
            <a:off x="10829570" y="1896926"/>
            <a:ext cx="1016615" cy="17927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222A178-413E-467E-91EC-8DC5639C4D32}"/>
                  </a:ext>
                </a:extLst>
              </p:cNvPr>
              <p:cNvSpPr/>
              <p:nvPr/>
            </p:nvSpPr>
            <p:spPr>
              <a:xfrm>
                <a:off x="10829570" y="2738238"/>
                <a:ext cx="1016615" cy="9579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1" smtClean="0">
                              <a:solidFill>
                                <a:schemeClr val="bg1"/>
                              </a:solidFill>
                              <a:latin typeface="Cambria Math" panose="02040503050406030204" pitchFamily="18" charset="0"/>
                            </a:rPr>
                            <m:t>𝒙</m:t>
                          </m:r>
                        </m:e>
                        <m:sub>
                          <m:r>
                            <a:rPr lang="en-US" sz="2400" b="1" i="1" smtClean="0">
                              <a:solidFill>
                                <a:schemeClr val="bg1"/>
                              </a:solidFill>
                              <a:latin typeface="Cambria Math" panose="02040503050406030204" pitchFamily="18" charset="0"/>
                            </a:rPr>
                            <m:t>𝒊</m:t>
                          </m:r>
                        </m:sub>
                      </m:sSub>
                    </m:oMath>
                  </m:oMathPara>
                </a14:m>
                <a:endParaRPr lang="en-IL" sz="2400" b="1" dirty="0">
                  <a:solidFill>
                    <a:schemeClr val="bg1"/>
                  </a:solidFill>
                </a:endParaRPr>
              </a:p>
            </p:txBody>
          </p:sp>
        </mc:Choice>
        <mc:Fallback xmlns="">
          <p:sp>
            <p:nvSpPr>
              <p:cNvPr id="5" name="Rectangle 4">
                <a:extLst>
                  <a:ext uri="{FF2B5EF4-FFF2-40B4-BE49-F238E27FC236}">
                    <a16:creationId xmlns:a16="http://schemas.microsoft.com/office/drawing/2014/main" id="{2222A178-413E-467E-91EC-8DC5639C4D32}"/>
                  </a:ext>
                </a:extLst>
              </p:cNvPr>
              <p:cNvSpPr>
                <a:spLocks noRot="1" noChangeAspect="1" noMove="1" noResize="1" noEditPoints="1" noAdjustHandles="1" noChangeArrowheads="1" noChangeShapeType="1" noTextEdit="1"/>
              </p:cNvSpPr>
              <p:nvPr/>
            </p:nvSpPr>
            <p:spPr>
              <a:xfrm>
                <a:off x="10829570" y="2738238"/>
                <a:ext cx="1016615" cy="957932"/>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5B0F0F0-3388-B3F3-923A-836EC569E2A1}"/>
                  </a:ext>
                </a:extLst>
              </p:cNvPr>
              <p:cNvSpPr/>
              <p:nvPr/>
            </p:nvSpPr>
            <p:spPr>
              <a:xfrm>
                <a:off x="10829570" y="2148655"/>
                <a:ext cx="1016615" cy="55955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1" smtClean="0">
                              <a:solidFill>
                                <a:schemeClr val="bg1"/>
                              </a:solidFill>
                              <a:latin typeface="Cambria Math" panose="02040503050406030204" pitchFamily="18" charset="0"/>
                            </a:rPr>
                            <m:t>𝒙</m:t>
                          </m:r>
                        </m:e>
                        <m:sub>
                          <m:r>
                            <a:rPr lang="en-US" sz="2400" b="1" i="1" smtClean="0">
                              <a:solidFill>
                                <a:schemeClr val="bg1"/>
                              </a:solidFill>
                              <a:latin typeface="Cambria Math" panose="02040503050406030204" pitchFamily="18" charset="0"/>
                            </a:rPr>
                            <m:t>𝒏</m:t>
                          </m:r>
                          <m:r>
                            <a:rPr lang="en-US" sz="2400" b="1" i="1" smtClean="0">
                              <a:solidFill>
                                <a:schemeClr val="bg1"/>
                              </a:solidFill>
                              <a:latin typeface="Cambria Math" panose="02040503050406030204" pitchFamily="18" charset="0"/>
                            </a:rPr>
                            <m:t>−</m:t>
                          </m:r>
                          <m:r>
                            <a:rPr lang="en-US" sz="2400" b="1" i="1" smtClean="0">
                              <a:solidFill>
                                <a:schemeClr val="bg1"/>
                              </a:solidFill>
                              <a:latin typeface="Cambria Math" panose="02040503050406030204" pitchFamily="18" charset="0"/>
                            </a:rPr>
                            <m:t>𝒊</m:t>
                          </m:r>
                          <m:r>
                            <a:rPr lang="en-US" sz="2400" b="1" i="1" smtClean="0">
                              <a:solidFill>
                                <a:schemeClr val="bg1"/>
                              </a:solidFill>
                              <a:latin typeface="Cambria Math" panose="02040503050406030204" pitchFamily="18" charset="0"/>
                            </a:rPr>
                            <m:t>+</m:t>
                          </m:r>
                          <m:r>
                            <a:rPr lang="en-US" sz="2400" b="1" i="1" smtClean="0">
                              <a:solidFill>
                                <a:schemeClr val="bg1"/>
                              </a:solidFill>
                              <a:latin typeface="Cambria Math" panose="02040503050406030204" pitchFamily="18" charset="0"/>
                            </a:rPr>
                            <m:t>𝟏</m:t>
                          </m:r>
                        </m:sub>
                      </m:sSub>
                    </m:oMath>
                  </m:oMathPara>
                </a14:m>
                <a:endParaRPr lang="en-IL" sz="2400" b="1" dirty="0">
                  <a:solidFill>
                    <a:schemeClr val="bg1"/>
                  </a:solidFill>
                </a:endParaRPr>
              </a:p>
            </p:txBody>
          </p:sp>
        </mc:Choice>
        <mc:Fallback xmlns="">
          <p:sp>
            <p:nvSpPr>
              <p:cNvPr id="6" name="Rectangle 5">
                <a:extLst>
                  <a:ext uri="{FF2B5EF4-FFF2-40B4-BE49-F238E27FC236}">
                    <a16:creationId xmlns:a16="http://schemas.microsoft.com/office/drawing/2014/main" id="{35B0F0F0-3388-B3F3-923A-836EC569E2A1}"/>
                  </a:ext>
                </a:extLst>
              </p:cNvPr>
              <p:cNvSpPr>
                <a:spLocks noRot="1" noChangeAspect="1" noMove="1" noResize="1" noEditPoints="1" noAdjustHandles="1" noChangeArrowheads="1" noChangeShapeType="1" noTextEdit="1"/>
              </p:cNvSpPr>
              <p:nvPr/>
            </p:nvSpPr>
            <p:spPr>
              <a:xfrm>
                <a:off x="10829570" y="2148655"/>
                <a:ext cx="1016615" cy="559557"/>
              </a:xfrm>
              <a:prstGeom prst="rect">
                <a:avLst/>
              </a:prstGeom>
              <a:blipFill>
                <a:blip r:embed="rId4"/>
                <a:stretch>
                  <a:fillRect l="-414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C4F0E4-BE07-011B-F9F0-4A7444F6E06E}"/>
                  </a:ext>
                </a:extLst>
              </p:cNvPr>
              <p:cNvSpPr txBox="1"/>
              <p:nvPr/>
            </p:nvSpPr>
            <p:spPr>
              <a:xfrm>
                <a:off x="10057382" y="1776945"/>
                <a:ext cx="7463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𝑛</m:t>
                          </m:r>
                        </m:sub>
                      </m:sSub>
                    </m:oMath>
                  </m:oMathPara>
                </a14:m>
                <a:endParaRPr lang="en-IL" sz="2400" dirty="0"/>
              </a:p>
            </p:txBody>
          </p:sp>
        </mc:Choice>
        <mc:Fallback xmlns="">
          <p:sp>
            <p:nvSpPr>
              <p:cNvPr id="9" name="TextBox 8">
                <a:extLst>
                  <a:ext uri="{FF2B5EF4-FFF2-40B4-BE49-F238E27FC236}">
                    <a16:creationId xmlns:a16="http://schemas.microsoft.com/office/drawing/2014/main" id="{69C4F0E4-BE07-011B-F9F0-4A7444F6E06E}"/>
                  </a:ext>
                </a:extLst>
              </p:cNvPr>
              <p:cNvSpPr txBox="1">
                <a:spLocks noRot="1" noChangeAspect="1" noMove="1" noResize="1" noEditPoints="1" noAdjustHandles="1" noChangeArrowheads="1" noChangeShapeType="1" noTextEdit="1"/>
              </p:cNvSpPr>
              <p:nvPr/>
            </p:nvSpPr>
            <p:spPr>
              <a:xfrm>
                <a:off x="10057382" y="1776945"/>
                <a:ext cx="746312" cy="461665"/>
              </a:xfrm>
              <a:prstGeom prst="rect">
                <a:avLst/>
              </a:prstGeom>
              <a:blipFill>
                <a:blip r:embed="rId5"/>
                <a:stretch>
                  <a:fillRect/>
                </a:stretch>
              </a:blipFill>
            </p:spPr>
            <p:txBody>
              <a:bodyPr/>
              <a:lstStyle/>
              <a:p>
                <a:r>
                  <a:rPr lang="en-IL">
                    <a:noFill/>
                  </a:rPr>
                  <a:t> </a:t>
                </a:r>
              </a:p>
            </p:txBody>
          </p:sp>
        </mc:Fallback>
      </mc:AlternateContent>
      <p:sp>
        <p:nvSpPr>
          <p:cNvPr id="10" name="Left Brace 9">
            <a:extLst>
              <a:ext uri="{FF2B5EF4-FFF2-40B4-BE49-F238E27FC236}">
                <a16:creationId xmlns:a16="http://schemas.microsoft.com/office/drawing/2014/main" id="{791E04E3-2F9E-376A-7B80-60B267E5082A}"/>
              </a:ext>
            </a:extLst>
          </p:cNvPr>
          <p:cNvSpPr/>
          <p:nvPr/>
        </p:nvSpPr>
        <p:spPr>
          <a:xfrm>
            <a:off x="10641612" y="1866899"/>
            <a:ext cx="136205" cy="350923"/>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L"/>
          </a:p>
        </p:txBody>
      </p:sp>
      <p:pic>
        <p:nvPicPr>
          <p:cNvPr id="11" name="Picture 2" descr="Yellow Square Smiley Emoticon Glad Happy Stock Vector (Royalty Free)  1262287132 | Shutterstock">
            <a:extLst>
              <a:ext uri="{FF2B5EF4-FFF2-40B4-BE49-F238E27FC236}">
                <a16:creationId xmlns:a16="http://schemas.microsoft.com/office/drawing/2014/main" id="{42A7ECFD-01DF-6659-F30A-4FB17AC478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5659" y="5669370"/>
            <a:ext cx="470326" cy="50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8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FFD Distributional Approximation Proof</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345233" y="1815351"/>
                <a:ext cx="11709918" cy="4278094"/>
              </a:xfrm>
              <a:prstGeom prst="rect">
                <a:avLst/>
              </a:prstGeom>
              <a:noFill/>
            </p:spPr>
            <p:txBody>
              <a:bodyPr wrap="square" rtlCol="0">
                <a:spAutoFit/>
              </a:bodyPr>
              <a:lstStyle/>
              <a:p>
                <a:pPr lvl="1"/>
                <a:r>
                  <a:rPr lang="en-US" sz="3200" dirty="0"/>
                  <a:t>Two steps:</a:t>
                </a:r>
              </a:p>
              <a:p>
                <a:pPr marL="1257300" lvl="2" indent="-342900">
                  <a:buFont typeface="Arial" panose="020B0604020202020204" pitchFamily="34" charset="0"/>
                  <a:buChar char="•"/>
                </a:pPr>
                <a:r>
                  <a:rPr lang="en-US" sz="3200" strike="sngStrike" dirty="0"/>
                  <a:t>Step 1: Show the bound for another algorithm </a:t>
                </a:r>
                <a:r>
                  <a:rPr lang="en-US" sz="3200" i="1" strike="sngStrike" dirty="0"/>
                  <a:t>truncate and match </a:t>
                </a:r>
                <a:r>
                  <a:rPr lang="en-US" sz="3200" strike="sngStrike" dirty="0"/>
                  <a:t>(TM).</a:t>
                </a:r>
              </a:p>
              <a:p>
                <a:pPr marL="1257300" lvl="2" indent="-342900">
                  <a:buFont typeface="Arial" panose="020B0604020202020204" pitchFamily="34" charset="0"/>
                  <a:buChar char="•"/>
                </a:pPr>
                <a:r>
                  <a:rPr lang="en-US" sz="3200" dirty="0"/>
                  <a:t>Step 2: Show that FFD never uses more bins than TM.</a:t>
                </a:r>
              </a:p>
              <a:p>
                <a:pPr marL="1714500" lvl="3" indent="-342900">
                  <a:buFont typeface="Arial" panose="020B0604020202020204" pitchFamily="34" charset="0"/>
                  <a:buChar char="•"/>
                </a:pPr>
                <a:r>
                  <a:rPr lang="en-US" sz="2400" u="sng" dirty="0"/>
                  <a:t>Idea</a:t>
                </a:r>
                <a:r>
                  <a:rPr lang="en-US" sz="2400" dirty="0"/>
                  <a:t>: sort decreasing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𝑛</m:t>
                        </m:r>
                      </m:sub>
                    </m:sSub>
                  </m:oMath>
                </a14:m>
                <a:r>
                  <a:rPr lang="en-US" sz="2400" dirty="0"/>
                  <a:t> and induction step on item </a:t>
                </a:r>
                <a14:m>
                  <m:oMath xmlns:m="http://schemas.openxmlformats.org/officeDocument/2006/math">
                    <m:r>
                      <a:rPr lang="en-US" sz="2400" b="0" i="1" smtClean="0">
                        <a:latin typeface="Cambria Math" panose="02040503050406030204" pitchFamily="18" charset="0"/>
                      </a:rPr>
                      <m:t>𝑖</m:t>
                    </m:r>
                  </m:oMath>
                </a14:m>
                <a:r>
                  <a:rPr lang="en-US" sz="2400" dirty="0"/>
                  <a:t> inserted (size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a:t>
                </a:r>
                <a:br>
                  <a:rPr lang="en-US" sz="2400" dirty="0"/>
                </a:br>
                <a:r>
                  <a:rPr lang="en-US" sz="2400" dirty="0"/>
                  <a:t>Look at bins used in FFD and TM:</a:t>
                </a:r>
              </a:p>
              <a:p>
                <a:pPr marL="2171700" lvl="4" indent="-342900">
                  <a:buFont typeface="Arial" panose="020B0604020202020204" pitchFamily="34" charset="0"/>
                  <a:buChar char="•"/>
                </a:pPr>
                <a:r>
                  <a:rPr lang="en-US" sz="2400" dirty="0"/>
                  <a:t>Bins with a single item of size </a:t>
                </a:r>
                <a14:m>
                  <m:oMath xmlns:m="http://schemas.openxmlformats.org/officeDocument/2006/math">
                    <m:r>
                      <a:rPr lang="en-US" sz="2400" b="0" i="1" smtClean="0">
                        <a:latin typeface="Cambria Math" panose="02040503050406030204" pitchFamily="18" charset="0"/>
                      </a:rPr>
                      <m:t>&gt;1−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 [same for both]</a:t>
                </a:r>
              </a:p>
              <a:p>
                <a:pPr marL="2171700" lvl="4" indent="-342900">
                  <a:buFont typeface="Arial" panose="020B0604020202020204" pitchFamily="34" charset="0"/>
                  <a:buChar char="•"/>
                </a:pPr>
                <a:r>
                  <a:rPr lang="en-US" sz="2400" dirty="0"/>
                  <a:t>Other bins, [TM packs </a:t>
                </a:r>
                <a14:m>
                  <m:oMath xmlns:m="http://schemas.openxmlformats.org/officeDocument/2006/math">
                    <m:r>
                      <a:rPr lang="en-US" sz="2400" b="0" i="1" smtClean="0">
                        <a:latin typeface="Cambria Math" panose="02040503050406030204" pitchFamily="18" charset="0"/>
                      </a:rPr>
                      <m:t>≤2</m:t>
                    </m:r>
                  </m:oMath>
                </a14:m>
                <a:r>
                  <a:rPr lang="en-US" sz="2400" dirty="0"/>
                  <a:t> items, and FFD packs </a:t>
                </a:r>
                <a14:m>
                  <m:oMath xmlns:m="http://schemas.openxmlformats.org/officeDocument/2006/math">
                    <m:r>
                      <a:rPr lang="en-US" sz="2400" b="0" i="1" smtClean="0">
                        <a:latin typeface="Cambria Math" panose="02040503050406030204" pitchFamily="18" charset="0"/>
                      </a:rPr>
                      <m:t>≥2</m:t>
                    </m:r>
                  </m:oMath>
                </a14:m>
                <a:r>
                  <a:rPr lang="en-US" sz="2400" dirty="0"/>
                  <a:t> items].</a:t>
                </a:r>
              </a:p>
              <a:p>
                <a:pPr lvl="3"/>
                <a:r>
                  <a:rPr lang="en-US" sz="2400" dirty="0"/>
                  <a:t>   	Hence, if item </a:t>
                </a:r>
                <a14:m>
                  <m:oMath xmlns:m="http://schemas.openxmlformats.org/officeDocument/2006/math">
                    <m:r>
                      <a:rPr lang="en-US" sz="2400" b="0" i="1" smtClean="0">
                        <a:latin typeface="Cambria Math" panose="02040503050406030204" pitchFamily="18" charset="0"/>
                      </a:rPr>
                      <m:t>𝑖</m:t>
                    </m:r>
                  </m:oMath>
                </a14:m>
                <a:r>
                  <a:rPr lang="en-US" sz="2400" dirty="0"/>
                  <a:t> fitted in bins of TM, then in the bins of FFD (plus the spare 	ones used in TM but not FFD) there is one with enough space and FFD finds it.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345233" y="1815351"/>
                <a:ext cx="11709918" cy="4278094"/>
              </a:xfrm>
              <a:prstGeom prst="rect">
                <a:avLst/>
              </a:prstGeom>
              <a:blipFill>
                <a:blip r:embed="rId2"/>
                <a:stretch>
                  <a:fillRect t="-1852" r="-469" b="-2279"/>
                </a:stretch>
              </a:blipFill>
            </p:spPr>
            <p:txBody>
              <a:bodyPr/>
              <a:lstStyle/>
              <a:p>
                <a:r>
                  <a:rPr lang="en-IL">
                    <a:noFill/>
                  </a:rPr>
                  <a:t> </a:t>
                </a:r>
              </a:p>
            </p:txBody>
          </p:sp>
        </mc:Fallback>
      </mc:AlternateContent>
      <p:pic>
        <p:nvPicPr>
          <p:cNvPr id="5" name="Picture 2" descr="Yellow Square Smiley Emoticon Glad Happy Stock Vector (Royalty Free)  1262287132 | Shutterstock">
            <a:extLst>
              <a:ext uri="{FF2B5EF4-FFF2-40B4-BE49-F238E27FC236}">
                <a16:creationId xmlns:a16="http://schemas.microsoft.com/office/drawing/2014/main" id="{745D7EBA-0432-A6AE-3827-05D12F75D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839" y="2839372"/>
            <a:ext cx="470326" cy="5065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D83116C-04B1-6932-6D5A-CF5B470B24D8}"/>
                  </a:ext>
                </a:extLst>
              </p:cNvPr>
              <p:cNvSpPr txBox="1"/>
              <p:nvPr/>
            </p:nvSpPr>
            <p:spPr>
              <a:xfrm>
                <a:off x="550506" y="6248400"/>
                <a:ext cx="11243388" cy="523220"/>
              </a:xfrm>
              <a:prstGeom prst="rect">
                <a:avLst/>
              </a:prstGeom>
              <a:noFill/>
            </p:spPr>
            <p:txBody>
              <a:bodyPr wrap="square">
                <a:spAutoFit/>
              </a:bodyPr>
              <a:lstStyle/>
              <a:p>
                <a:r>
                  <a:rPr lang="en-US" sz="2800" b="1" dirty="0">
                    <a:solidFill>
                      <a:srgbClr val="00B0F0"/>
                    </a:solidFill>
                  </a:rPr>
                  <a:t>Hence the approximation ratio of FFD </a:t>
                </a:r>
                <a14:m>
                  <m:oMath xmlns:m="http://schemas.openxmlformats.org/officeDocument/2006/math">
                    <m:r>
                      <a:rPr lang="en-US" sz="2800" b="1" i="1" smtClean="0">
                        <a:solidFill>
                          <a:srgbClr val="00B0F0"/>
                        </a:solidFill>
                        <a:latin typeface="Cambria Math" panose="02040503050406030204" pitchFamily="18" charset="0"/>
                      </a:rPr>
                      <m:t>→</m:t>
                    </m:r>
                    <m:r>
                      <a:rPr lang="en-US" sz="2800" b="1" i="1" smtClean="0">
                        <a:solidFill>
                          <a:srgbClr val="00B0F0"/>
                        </a:solidFill>
                        <a:latin typeface="Cambria Math" panose="02040503050406030204" pitchFamily="18" charset="0"/>
                      </a:rPr>
                      <m:t>𝟏</m:t>
                    </m:r>
                  </m:oMath>
                </a14:m>
                <a:r>
                  <a:rPr lang="en-US" sz="2800" b="1" dirty="0">
                    <a:solidFill>
                      <a:srgbClr val="00B0F0"/>
                    </a:solidFill>
                  </a:rPr>
                  <a:t> as </a:t>
                </a:r>
                <a14:m>
                  <m:oMath xmlns:m="http://schemas.openxmlformats.org/officeDocument/2006/math">
                    <m:r>
                      <a:rPr lang="en-US" sz="2800" b="1" i="1" smtClean="0">
                        <a:solidFill>
                          <a:srgbClr val="00B0F0"/>
                        </a:solidFill>
                        <a:latin typeface="Cambria Math" panose="02040503050406030204" pitchFamily="18" charset="0"/>
                      </a:rPr>
                      <m:t>𝒏</m:t>
                    </m:r>
                    <m:r>
                      <a:rPr lang="en-US" sz="2800" b="1" i="1" smtClean="0">
                        <a:solidFill>
                          <a:srgbClr val="00B0F0"/>
                        </a:solidFill>
                        <a:latin typeface="Cambria Math" panose="02040503050406030204" pitchFamily="18" charset="0"/>
                      </a:rPr>
                      <m:t>→∞</m:t>
                    </m:r>
                  </m:oMath>
                </a14:m>
                <a:r>
                  <a:rPr lang="en-US" sz="2800" b="1" dirty="0">
                    <a:solidFill>
                      <a:srgbClr val="00B0F0"/>
                    </a:solidFill>
                  </a:rPr>
                  <a:t> over uniform inputs!</a:t>
                </a:r>
                <a:endParaRPr lang="en-IL" sz="2800" b="1" dirty="0">
                  <a:solidFill>
                    <a:srgbClr val="00B0F0"/>
                  </a:solidFill>
                </a:endParaRPr>
              </a:p>
            </p:txBody>
          </p:sp>
        </mc:Choice>
        <mc:Fallback xmlns="">
          <p:sp>
            <p:nvSpPr>
              <p:cNvPr id="7" name="TextBox 6">
                <a:extLst>
                  <a:ext uri="{FF2B5EF4-FFF2-40B4-BE49-F238E27FC236}">
                    <a16:creationId xmlns:a16="http://schemas.microsoft.com/office/drawing/2014/main" id="{CD83116C-04B1-6932-6D5A-CF5B470B24D8}"/>
                  </a:ext>
                </a:extLst>
              </p:cNvPr>
              <p:cNvSpPr txBox="1">
                <a:spLocks noRot="1" noChangeAspect="1" noMove="1" noResize="1" noEditPoints="1" noAdjustHandles="1" noChangeArrowheads="1" noChangeShapeType="1" noTextEdit="1"/>
              </p:cNvSpPr>
              <p:nvPr/>
            </p:nvSpPr>
            <p:spPr>
              <a:xfrm>
                <a:off x="550506" y="6248400"/>
                <a:ext cx="11243388" cy="523220"/>
              </a:xfrm>
              <a:prstGeom prst="rect">
                <a:avLst/>
              </a:prstGeom>
              <a:blipFill>
                <a:blip r:embed="rId4"/>
                <a:stretch>
                  <a:fillRect l="-1084" t="-11628" b="-31395"/>
                </a:stretch>
              </a:blipFill>
            </p:spPr>
            <p:txBody>
              <a:bodyPr/>
              <a:lstStyle/>
              <a:p>
                <a:r>
                  <a:rPr lang="en-IL">
                    <a:noFill/>
                  </a:rPr>
                  <a:t> </a:t>
                </a:r>
              </a:p>
            </p:txBody>
          </p:sp>
        </mc:Fallback>
      </mc:AlternateContent>
      <p:pic>
        <p:nvPicPr>
          <p:cNvPr id="8" name="Picture 2" descr="Yellow Square Smiley Emoticon Glad Happy Stock Vector (Royalty Free)  1262287132 | Shutterstock">
            <a:extLst>
              <a:ext uri="{FF2B5EF4-FFF2-40B4-BE49-F238E27FC236}">
                <a16:creationId xmlns:a16="http://schemas.microsoft.com/office/drawing/2014/main" id="{4B036E12-0643-58DA-7894-0C791E173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1604" y="6003505"/>
            <a:ext cx="470326" cy="50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iting an appointment on a paper agenda">
            <a:extLst>
              <a:ext uri="{FF2B5EF4-FFF2-40B4-BE49-F238E27FC236}">
                <a16:creationId xmlns:a16="http://schemas.microsoft.com/office/drawing/2014/main" id="{69619708-0E76-7DBC-B558-BBFFFA1D9685}"/>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1370693" y="1769540"/>
            <a:ext cx="9440034" cy="1828801"/>
          </a:xfrm>
        </p:spPr>
        <p:txBody>
          <a:bodyPr vert="horz" lIns="91440" tIns="45720" rIns="91440" bIns="45720" rtlCol="0" anchor="b">
            <a:normAutofit/>
          </a:bodyPr>
          <a:lstStyle/>
          <a:p>
            <a:r>
              <a:rPr lang="en-US" sz="5400" dirty="0"/>
              <a:t>Design Useful Geometric Algorithms using a Distribution</a:t>
            </a:r>
          </a:p>
        </p:txBody>
      </p:sp>
    </p:spTree>
    <p:extLst>
      <p:ext uri="{BB962C8B-B14F-4D97-AF65-F5344CB8AC3E}">
        <p14:creationId xmlns:p14="http://schemas.microsoft.com/office/powerpoint/2010/main" val="100232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a:xfrm>
            <a:off x="919119" y="181670"/>
            <a:ext cx="10353762" cy="1257300"/>
          </a:xfrm>
        </p:spPr>
        <p:txBody>
          <a:bodyPr>
            <a:normAutofit fontScale="90000"/>
          </a:bodyPr>
          <a:lstStyle/>
          <a:p>
            <a:r>
              <a:rPr lang="en-US" sz="4800" dirty="0"/>
              <a:t>Euclidean Traveling Salesman Problem (ETSP):</a:t>
            </a:r>
            <a:endParaRPr lang="en-IL"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1384995"/>
              </a:xfrm>
              <a:prstGeom prst="rect">
                <a:avLst/>
              </a:prstGeom>
              <a:noFill/>
            </p:spPr>
            <p:txBody>
              <a:bodyPr wrap="square" rtlCol="0">
                <a:spAutoFit/>
              </a:bodyPr>
              <a:lstStyle/>
              <a:p>
                <a:pPr marL="342900" indent="-342900">
                  <a:buFont typeface="Arial" panose="020B0604020202020204" pitchFamily="34" charset="0"/>
                  <a:buChar char="•"/>
                </a:pPr>
                <a:r>
                  <a:rPr lang="en-US" sz="2800" b="1" dirty="0"/>
                  <a:t>Input: </a:t>
                </a:r>
                <a14:m>
                  <m:oMath xmlns:m="http://schemas.openxmlformats.org/officeDocument/2006/math">
                    <m:r>
                      <a:rPr lang="en-US" sz="2800" b="0" i="1" smtClean="0">
                        <a:latin typeface="Cambria Math" panose="02040503050406030204" pitchFamily="18" charset="0"/>
                      </a:rPr>
                      <m:t>𝑛</m:t>
                    </m:r>
                  </m:oMath>
                </a14:m>
                <a:r>
                  <a:rPr lang="en-US" sz="2800" dirty="0"/>
                  <a:t> points in </a:t>
                </a:r>
                <a14:m>
                  <m:oMath xmlns:m="http://schemas.openxmlformats.org/officeDocument/2006/math">
                    <m:sSup>
                      <m:sSupPr>
                        <m:ctrlPr>
                          <a:rPr lang="en-US" sz="2800" b="0" i="1" smtClean="0">
                            <a:latin typeface="Cambria Math" panose="02040503050406030204" pitchFamily="18" charset="0"/>
                            <a:ea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ℝ</m:t>
                        </m:r>
                      </m:e>
                      <m:sup>
                        <m:r>
                          <a:rPr lang="en-US" sz="2800" b="0" i="1" smtClean="0">
                            <a:latin typeface="Cambria Math" panose="02040503050406030204" pitchFamily="18" charset="0"/>
                            <a:ea typeface="Cambria Math" panose="02040503050406030204" pitchFamily="18" charset="0"/>
                          </a:rPr>
                          <m:t>2</m:t>
                        </m:r>
                      </m:sup>
                    </m:sSup>
                  </m:oMath>
                </a14:m>
                <a:r>
                  <a:rPr lang="en-US" sz="2800" b="1" dirty="0"/>
                  <a:t>, </a:t>
                </a:r>
                <a14:m>
                  <m:oMath xmlns:m="http://schemas.openxmlformats.org/officeDocument/2006/math">
                    <m:r>
                      <a:rPr lang="en-US" sz="2800" b="0" i="1" smtClean="0">
                        <a:latin typeface="Cambria Math" panose="02040503050406030204" pitchFamily="18" charset="0"/>
                      </a:rPr>
                      <m:t>𝑑</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e>
                      <m:sub>
                        <m:r>
                          <a:rPr lang="en-US" sz="2800" b="0" i="1" smtClean="0">
                            <a:latin typeface="Cambria Math" panose="02040503050406030204" pitchFamily="18" charset="0"/>
                          </a:rPr>
                          <m:t>2</m:t>
                        </m:r>
                      </m:sub>
                    </m:sSub>
                  </m:oMath>
                </a14:m>
                <a:r>
                  <a:rPr lang="en-US" sz="2800" b="1" dirty="0"/>
                  <a:t>.</a:t>
                </a:r>
              </a:p>
              <a:p>
                <a:pPr marL="342900" indent="-342900">
                  <a:buFont typeface="Arial" panose="020B0604020202020204" pitchFamily="34" charset="0"/>
                  <a:buChar char="•"/>
                </a:pPr>
                <a:r>
                  <a:rPr lang="en-US" sz="2800" b="1" dirty="0"/>
                  <a:t>Output</a:t>
                </a:r>
                <a:r>
                  <a:rPr lang="en-US" sz="2800" dirty="0"/>
                  <a:t>: A tour of the points (each point once, returning to start).</a:t>
                </a:r>
              </a:p>
              <a:p>
                <a:pPr marL="342900" indent="-342900">
                  <a:buFont typeface="Arial" panose="020B0604020202020204" pitchFamily="34" charset="0"/>
                  <a:buChar char="•"/>
                </a:pPr>
                <a:r>
                  <a:rPr lang="en-US" sz="2800" b="1" dirty="0"/>
                  <a:t>Objective</a:t>
                </a:r>
                <a:r>
                  <a:rPr lang="en-US" sz="2800" dirty="0"/>
                  <a:t>: Minimize the total length of the tour.</a:t>
                </a:r>
              </a:p>
            </p:txBody>
          </p:sp>
        </mc:Choice>
        <mc:Fallback>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1384995"/>
              </a:xfrm>
              <a:prstGeom prst="rect">
                <a:avLst/>
              </a:prstGeom>
              <a:blipFill>
                <a:blip r:embed="rId2"/>
                <a:stretch>
                  <a:fillRect l="-1059" t="-4846" b="-11454"/>
                </a:stretch>
              </a:blipFill>
            </p:spPr>
            <p:txBody>
              <a:bodyPr/>
              <a:lstStyle/>
              <a:p>
                <a:r>
                  <a:rPr lang="en-IL">
                    <a:noFill/>
                  </a:rPr>
                  <a:t> </a:t>
                </a:r>
              </a:p>
            </p:txBody>
          </p:sp>
        </mc:Fallback>
      </mc:AlternateContent>
      <p:pic>
        <p:nvPicPr>
          <p:cNvPr id="4" name="Picture 3">
            <a:extLst>
              <a:ext uri="{FF2B5EF4-FFF2-40B4-BE49-F238E27FC236}">
                <a16:creationId xmlns:a16="http://schemas.microsoft.com/office/drawing/2014/main" id="{16618C13-E0D0-6907-FCC6-D5791388C31A}"/>
              </a:ext>
            </a:extLst>
          </p:cNvPr>
          <p:cNvPicPr>
            <a:picLocks noChangeAspect="1"/>
          </p:cNvPicPr>
          <p:nvPr/>
        </p:nvPicPr>
        <p:blipFill>
          <a:blip r:embed="rId3"/>
          <a:stretch>
            <a:fillRect/>
          </a:stretch>
        </p:blipFill>
        <p:spPr>
          <a:xfrm>
            <a:off x="3318653" y="4208105"/>
            <a:ext cx="5968029" cy="2468225"/>
          </a:xfrm>
          <a:prstGeom prst="rect">
            <a:avLst/>
          </a:prstGeom>
        </p:spPr>
      </p:pic>
    </p:spTree>
    <p:extLst>
      <p:ext uri="{BB962C8B-B14F-4D97-AF65-F5344CB8AC3E}">
        <p14:creationId xmlns:p14="http://schemas.microsoft.com/office/powerpoint/2010/main" val="100225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a:xfrm>
            <a:off x="919119" y="227045"/>
            <a:ext cx="10353762" cy="1257300"/>
          </a:xfrm>
        </p:spPr>
        <p:txBody>
          <a:bodyPr>
            <a:normAutofit fontScale="90000"/>
          </a:bodyPr>
          <a:lstStyle/>
          <a:p>
            <a:r>
              <a:rPr lang="en-US" sz="4800" b="1" dirty="0"/>
              <a:t>Euclidean TSP with Distributional Analysis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4524315"/>
              </a:xfrm>
              <a:prstGeom prst="rect">
                <a:avLst/>
              </a:prstGeom>
              <a:noFill/>
            </p:spPr>
            <p:txBody>
              <a:bodyPr wrap="square" rtlCol="0">
                <a:spAutoFit/>
              </a:bodyPr>
              <a:lstStyle/>
              <a:p>
                <a:pPr marL="342900" indent="-342900">
                  <a:buFont typeface="Arial" panose="020B0604020202020204" pitchFamily="34" charset="0"/>
                  <a:buChar char="•"/>
                </a:pPr>
                <a:r>
                  <a:rPr lang="en-US" sz="3600" dirty="0"/>
                  <a:t>Observe ETSP is NP-Hard. </a:t>
                </a:r>
              </a:p>
              <a:p>
                <a:pPr marL="342900" indent="-342900">
                  <a:buFont typeface="Arial" panose="020B0604020202020204" pitchFamily="34" charset="0"/>
                  <a:buChar char="•"/>
                </a:pPr>
                <a:r>
                  <a:rPr lang="en-US" sz="3600" dirty="0"/>
                  <a:t>Hence use approximation algorithms.</a:t>
                </a:r>
              </a:p>
              <a:p>
                <a:pPr marL="342900" indent="-342900">
                  <a:buFont typeface="Arial" panose="020B0604020202020204" pitchFamily="34" charset="0"/>
                  <a:buChar char="•"/>
                </a:pPr>
                <a:r>
                  <a:rPr lang="en-US" sz="3600" u="sng" dirty="0"/>
                  <a:t>Idea</a:t>
                </a:r>
                <a:r>
                  <a:rPr lang="en-US" sz="3600" dirty="0"/>
                  <a:t>: assume an input distribution </a:t>
                </a:r>
                <a14:m>
                  <m:oMath xmlns:m="http://schemas.openxmlformats.org/officeDocument/2006/math">
                    <m:r>
                      <m:rPr>
                        <m:sty m:val="p"/>
                      </m:rPr>
                      <a:rPr lang="en-US" sz="3600" b="0" i="0" smtClean="0">
                        <a:latin typeface="Cambria Math" panose="02040503050406030204" pitchFamily="18" charset="0"/>
                      </a:rPr>
                      <m:t>X</m:t>
                    </m:r>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𝑛</m:t>
                            </m:r>
                          </m:sub>
                        </m:sSub>
                      </m:e>
                    </m:d>
                  </m:oMath>
                </a14:m>
                <a:r>
                  <a:rPr lang="en-US" sz="3600" dirty="0"/>
                  <a:t>.</a:t>
                </a:r>
              </a:p>
              <a:p>
                <a:pPr marL="800100" lvl="1" indent="-342900">
                  <a:buFont typeface="Arial" panose="020B0604020202020204" pitchFamily="34" charset="0"/>
                  <a:buChar char="•"/>
                </a:pPr>
                <a:r>
                  <a:rPr lang="en-US" sz="3600" dirty="0"/>
                  <a:t>Each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r>
                      <a:rPr lang="en-US" sz="3600" b="0" i="1" smtClean="0">
                        <a:latin typeface="Cambria Math" panose="02040503050406030204" pitchFamily="18" charset="0"/>
                      </a:rPr>
                      <m:t>𝑈</m:t>
                    </m:r>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0,1</m:t>
                            </m:r>
                          </m:e>
                        </m:d>
                      </m:e>
                      <m:sup>
                        <m:r>
                          <a:rPr lang="en-US" sz="3600" b="0" i="1" smtClean="0">
                            <a:latin typeface="Cambria Math" panose="02040503050406030204" pitchFamily="18" charset="0"/>
                          </a:rPr>
                          <m:t>2</m:t>
                        </m:r>
                      </m:sup>
                    </m:sSup>
                    <m:r>
                      <a:rPr lang="en-US" sz="3600" b="0" i="1" smtClean="0">
                        <a:latin typeface="Cambria Math" panose="02040503050406030204" pitchFamily="18" charset="0"/>
                      </a:rPr>
                      <m:t>)</m:t>
                    </m:r>
                  </m:oMath>
                </a14:m>
                <a:r>
                  <a:rPr lang="en-US" sz="3600" dirty="0"/>
                  <a:t>. </a:t>
                </a:r>
              </a:p>
              <a:p>
                <a:pPr marL="342900" indent="-342900">
                  <a:buFont typeface="Arial" panose="020B0604020202020204" pitchFamily="34" charset="0"/>
                  <a:buChar char="•"/>
                </a:pPr>
                <a:r>
                  <a:rPr lang="en-US" sz="3600" dirty="0"/>
                  <a:t>Invent an algorithm for this distribution. </a:t>
                </a:r>
                <a:br>
                  <a:rPr lang="en-US" sz="3600" dirty="0"/>
                </a:br>
                <a:r>
                  <a:rPr lang="en-US" sz="3600" dirty="0"/>
                  <a:t>(The </a:t>
                </a:r>
                <a:r>
                  <a:rPr lang="en-US" sz="3600" dirty="0">
                    <a:solidFill>
                      <a:srgbClr val="00B0F0"/>
                    </a:solidFill>
                  </a:rPr>
                  <a:t>Stitch Algorithm</a:t>
                </a:r>
                <a:r>
                  <a:rPr lang="en-US" sz="3600" dirty="0"/>
                  <a:t>, next slide)</a:t>
                </a:r>
              </a:p>
              <a:p>
                <a:pPr marL="342900" indent="-342900">
                  <a:buFont typeface="Arial" panose="020B0604020202020204" pitchFamily="34" charset="0"/>
                  <a:buChar char="•"/>
                </a:pPr>
                <a:r>
                  <a:rPr lang="en-US" sz="3600" dirty="0"/>
                  <a:t>Hopefully, it extends to a general practical algorithm.</a:t>
                </a:r>
              </a:p>
              <a:p>
                <a:pPr marL="800100" lvl="1" indent="-342900">
                  <a:buFont typeface="Arial" panose="020B0604020202020204" pitchFamily="34" charset="0"/>
                  <a:buChar char="•"/>
                </a:pPr>
                <a:endParaRPr lang="en-US" sz="36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4524315"/>
              </a:xfrm>
              <a:prstGeom prst="rect">
                <a:avLst/>
              </a:prstGeom>
              <a:blipFill>
                <a:blip r:embed="rId2"/>
                <a:stretch>
                  <a:fillRect l="-1589" t="-2156"/>
                </a:stretch>
              </a:blipFill>
            </p:spPr>
            <p:txBody>
              <a:bodyPr/>
              <a:lstStyle/>
              <a:p>
                <a:r>
                  <a:rPr lang="en-IL">
                    <a:noFill/>
                  </a:rPr>
                  <a:t> </a:t>
                </a:r>
              </a:p>
            </p:txBody>
          </p:sp>
        </mc:Fallback>
      </mc:AlternateContent>
    </p:spTree>
    <p:extLst>
      <p:ext uri="{BB962C8B-B14F-4D97-AF65-F5344CB8AC3E}">
        <p14:creationId xmlns:p14="http://schemas.microsoft.com/office/powerpoint/2010/main" val="3893637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a:xfrm>
            <a:off x="793377" y="245630"/>
            <a:ext cx="10353762" cy="1257300"/>
          </a:xfrm>
        </p:spPr>
        <p:txBody>
          <a:bodyPr>
            <a:normAutofit/>
          </a:bodyPr>
          <a:lstStyle/>
          <a:p>
            <a:r>
              <a:rPr lang="en-US" sz="4800" b="1" dirty="0"/>
              <a:t>Euclidean TSP – Stitch Algorithm</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7" y="1815353"/>
                <a:ext cx="5620123" cy="1976567"/>
              </a:xfrm>
              <a:prstGeom prst="rect">
                <a:avLst/>
              </a:prstGeom>
              <a:noFill/>
            </p:spPr>
            <p:txBody>
              <a:bodyPr wrap="square" rtlCol="0">
                <a:spAutoFit/>
              </a:bodyPr>
              <a:lstStyle/>
              <a:p>
                <a:r>
                  <a:rPr lang="en-US" sz="2800" b="1" u="sng" dirty="0"/>
                  <a:t>1. Divide unit square:</a:t>
                </a:r>
                <a:endParaRPr lang="en-US" sz="2800" dirty="0"/>
              </a:p>
              <a:p>
                <a:pPr marL="342900" indent="-342900">
                  <a:buFont typeface="Arial" panose="020B0604020202020204" pitchFamily="34" charset="0"/>
                  <a:buChar char="•"/>
                </a:pPr>
                <a:r>
                  <a:rPr lang="en-US" sz="2800" dirty="0"/>
                  <a:t>Divide </a:t>
                </a:r>
                <a14:m>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e>
                      <m:sup>
                        <m:r>
                          <a:rPr lang="en-US" sz="2800" b="0" i="1" smtClean="0">
                            <a:latin typeface="Cambria Math" panose="02040503050406030204" pitchFamily="18" charset="0"/>
                          </a:rPr>
                          <m:t>2</m:t>
                        </m:r>
                      </m:sup>
                    </m:sSup>
                  </m:oMath>
                </a14:m>
                <a:r>
                  <a:rPr lang="en-US" sz="2800" dirty="0"/>
                  <a:t> to </a:t>
                </a:r>
                <a14:m>
                  <m:oMath xmlns:m="http://schemas.openxmlformats.org/officeDocument/2006/math">
                    <m:r>
                      <a:rPr lang="en-US" sz="2800" b="0" i="1" smtClean="0">
                        <a:latin typeface="Cambria Math" panose="02040503050406030204" pitchFamily="18" charset="0"/>
                      </a:rPr>
                      <m:t>𝑠</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𝑛</m:t>
                            </m:r>
                          </m:e>
                        </m:func>
                      </m:den>
                    </m:f>
                  </m:oMath>
                </a14:m>
                <a:r>
                  <a:rPr lang="en-US" sz="2800" dirty="0"/>
                  <a:t> sub-squares of side length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ln</m:t>
                                </m:r>
                              </m:fName>
                              <m:e>
                                <m:r>
                                  <a:rPr lang="en-US" sz="2800" i="1">
                                    <a:latin typeface="Cambria Math" panose="02040503050406030204" pitchFamily="18" charset="0"/>
                                  </a:rPr>
                                  <m:t>𝑛</m:t>
                                </m:r>
                              </m:e>
                            </m:func>
                          </m:num>
                          <m:den>
                            <m:r>
                              <a:rPr lang="en-US" sz="2800" b="0" i="1" smtClean="0">
                                <a:latin typeface="Cambria Math" panose="02040503050406030204" pitchFamily="18" charset="0"/>
                              </a:rPr>
                              <m:t>𝑛</m:t>
                            </m:r>
                          </m:den>
                        </m:f>
                      </m:e>
                    </m:rad>
                  </m:oMath>
                </a14:m>
                <a:r>
                  <a:rPr lang="en-US" sz="28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7" y="1815353"/>
                <a:ext cx="5620123" cy="1976567"/>
              </a:xfrm>
              <a:prstGeom prst="rect">
                <a:avLst/>
              </a:prstGeom>
              <a:blipFill>
                <a:blip r:embed="rId2"/>
                <a:stretch>
                  <a:fillRect l="-2169" t="-3395"/>
                </a:stretch>
              </a:blipFill>
            </p:spPr>
            <p:txBody>
              <a:bodyPr/>
              <a:lstStyle/>
              <a:p>
                <a:r>
                  <a:rPr lang="en-IL">
                    <a:noFill/>
                  </a:rPr>
                  <a:t> </a:t>
                </a:r>
              </a:p>
            </p:txBody>
          </p:sp>
        </mc:Fallback>
      </mc:AlternateContent>
      <p:graphicFrame>
        <p:nvGraphicFramePr>
          <p:cNvPr id="8" name="Table 8">
            <a:extLst>
              <a:ext uri="{FF2B5EF4-FFF2-40B4-BE49-F238E27FC236}">
                <a16:creationId xmlns:a16="http://schemas.microsoft.com/office/drawing/2014/main" id="{C1553E2C-C9B0-4EC5-8B3E-4B4B4A757699}"/>
              </a:ext>
            </a:extLst>
          </p:cNvPr>
          <p:cNvGraphicFramePr>
            <a:graphicFrameLocks noGrp="1"/>
          </p:cNvGraphicFramePr>
          <p:nvPr>
            <p:extLst>
              <p:ext uri="{D42A27DB-BD31-4B8C-83A1-F6EECF244321}">
                <p14:modId xmlns:p14="http://schemas.microsoft.com/office/powerpoint/2010/main" val="1205077712"/>
              </p:ext>
            </p:extLst>
          </p:nvPr>
        </p:nvGraphicFramePr>
        <p:xfrm>
          <a:off x="7575550" y="2395220"/>
          <a:ext cx="3530597" cy="3307080"/>
        </p:xfrm>
        <a:graphic>
          <a:graphicData uri="http://schemas.openxmlformats.org/drawingml/2006/table">
            <a:tbl>
              <a:tblPr firstRow="1" bandRow="1">
                <a:tableStyleId>{5C22544A-7EE6-4342-B048-85BDC9FD1C3A}</a:tableStyleId>
              </a:tblPr>
              <a:tblGrid>
                <a:gridCol w="504371">
                  <a:extLst>
                    <a:ext uri="{9D8B030D-6E8A-4147-A177-3AD203B41FA5}">
                      <a16:colId xmlns:a16="http://schemas.microsoft.com/office/drawing/2014/main" val="1320155958"/>
                    </a:ext>
                  </a:extLst>
                </a:gridCol>
                <a:gridCol w="504371">
                  <a:extLst>
                    <a:ext uri="{9D8B030D-6E8A-4147-A177-3AD203B41FA5}">
                      <a16:colId xmlns:a16="http://schemas.microsoft.com/office/drawing/2014/main" val="1865418420"/>
                    </a:ext>
                  </a:extLst>
                </a:gridCol>
                <a:gridCol w="504371">
                  <a:extLst>
                    <a:ext uri="{9D8B030D-6E8A-4147-A177-3AD203B41FA5}">
                      <a16:colId xmlns:a16="http://schemas.microsoft.com/office/drawing/2014/main" val="83259460"/>
                    </a:ext>
                  </a:extLst>
                </a:gridCol>
                <a:gridCol w="504371">
                  <a:extLst>
                    <a:ext uri="{9D8B030D-6E8A-4147-A177-3AD203B41FA5}">
                      <a16:colId xmlns:a16="http://schemas.microsoft.com/office/drawing/2014/main" val="686068971"/>
                    </a:ext>
                  </a:extLst>
                </a:gridCol>
                <a:gridCol w="504371">
                  <a:extLst>
                    <a:ext uri="{9D8B030D-6E8A-4147-A177-3AD203B41FA5}">
                      <a16:colId xmlns:a16="http://schemas.microsoft.com/office/drawing/2014/main" val="1039102794"/>
                    </a:ext>
                  </a:extLst>
                </a:gridCol>
                <a:gridCol w="504371">
                  <a:extLst>
                    <a:ext uri="{9D8B030D-6E8A-4147-A177-3AD203B41FA5}">
                      <a16:colId xmlns:a16="http://schemas.microsoft.com/office/drawing/2014/main" val="2538554820"/>
                    </a:ext>
                  </a:extLst>
                </a:gridCol>
                <a:gridCol w="504371">
                  <a:extLst>
                    <a:ext uri="{9D8B030D-6E8A-4147-A177-3AD203B41FA5}">
                      <a16:colId xmlns:a16="http://schemas.microsoft.com/office/drawing/2014/main" val="1587436778"/>
                    </a:ext>
                  </a:extLst>
                </a:gridCol>
              </a:tblGrid>
              <a:tr h="472440">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93196"/>
                  </a:ext>
                </a:extLst>
              </a:tr>
              <a:tr h="472440">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671465"/>
                  </a:ext>
                </a:extLst>
              </a:tr>
              <a:tr h="472440">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4142109570"/>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2551161755"/>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extLst>
                  <a:ext uri="{0D108BD9-81ED-4DB2-BD59-A6C34878D82A}">
                    <a16:rowId xmlns:a16="http://schemas.microsoft.com/office/drawing/2014/main" val="3941924326"/>
                  </a:ext>
                </a:extLst>
              </a:tr>
              <a:tr h="472440">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extLst>
                  <a:ext uri="{0D108BD9-81ED-4DB2-BD59-A6C34878D82A}">
                    <a16:rowId xmlns:a16="http://schemas.microsoft.com/office/drawing/2014/main" val="1828448103"/>
                  </a:ext>
                </a:extLst>
              </a:tr>
              <a:tr h="472440">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extLst>
                  <a:ext uri="{0D108BD9-81ED-4DB2-BD59-A6C34878D82A}">
                    <a16:rowId xmlns:a16="http://schemas.microsoft.com/office/drawing/2014/main" val="3283577446"/>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E1F3C70-2501-EB42-5D56-91B4C2F9CB5C}"/>
                  </a:ext>
                </a:extLst>
              </p:cNvPr>
              <p:cNvSpPr txBox="1"/>
              <p:nvPr/>
            </p:nvSpPr>
            <p:spPr>
              <a:xfrm>
                <a:off x="8458200" y="1360003"/>
                <a:ext cx="501650"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𝑛</m:t>
                                  </m:r>
                                </m:e>
                              </m:func>
                            </m:num>
                            <m:den>
                              <m:r>
                                <a:rPr lang="en-US" b="0" i="1" smtClean="0">
                                  <a:latin typeface="Cambria Math" panose="02040503050406030204" pitchFamily="18" charset="0"/>
                                </a:rPr>
                                <m:t>𝑛</m:t>
                              </m:r>
                            </m:den>
                          </m:f>
                        </m:e>
                      </m:rad>
                    </m:oMath>
                  </m:oMathPara>
                </a14:m>
                <a:endParaRPr lang="en-IL" dirty="0"/>
              </a:p>
            </p:txBody>
          </p:sp>
        </mc:Choice>
        <mc:Fallback xmlns="">
          <p:sp>
            <p:nvSpPr>
              <p:cNvPr id="10" name="TextBox 9">
                <a:extLst>
                  <a:ext uri="{FF2B5EF4-FFF2-40B4-BE49-F238E27FC236}">
                    <a16:creationId xmlns:a16="http://schemas.microsoft.com/office/drawing/2014/main" id="{9E1F3C70-2501-EB42-5D56-91B4C2F9CB5C}"/>
                  </a:ext>
                </a:extLst>
              </p:cNvPr>
              <p:cNvSpPr txBox="1">
                <a:spLocks noRot="1" noChangeAspect="1" noMove="1" noResize="1" noEditPoints="1" noAdjustHandles="1" noChangeArrowheads="1" noChangeShapeType="1" noTextEdit="1"/>
              </p:cNvSpPr>
              <p:nvPr/>
            </p:nvSpPr>
            <p:spPr>
              <a:xfrm>
                <a:off x="8458200" y="1360003"/>
                <a:ext cx="501650" cy="910699"/>
              </a:xfrm>
              <a:prstGeom prst="rect">
                <a:avLst/>
              </a:prstGeom>
              <a:blipFill>
                <a:blip r:embed="rId3"/>
                <a:stretch>
                  <a:fillRect r="-26829"/>
                </a:stretch>
              </a:blipFill>
            </p:spPr>
            <p:txBody>
              <a:bodyPr/>
              <a:lstStyle/>
              <a:p>
                <a:r>
                  <a:rPr lang="en-IL">
                    <a:noFill/>
                  </a:rPr>
                  <a:t> </a:t>
                </a:r>
              </a:p>
            </p:txBody>
          </p:sp>
        </mc:Fallback>
      </mc:AlternateContent>
      <p:sp>
        <p:nvSpPr>
          <p:cNvPr id="11" name="Right Brace 10">
            <a:extLst>
              <a:ext uri="{FF2B5EF4-FFF2-40B4-BE49-F238E27FC236}">
                <a16:creationId xmlns:a16="http://schemas.microsoft.com/office/drawing/2014/main" id="{5AC85D5D-8EB7-CBDB-2D94-7449592CADBE}"/>
              </a:ext>
            </a:extLst>
          </p:cNvPr>
          <p:cNvSpPr/>
          <p:nvPr/>
        </p:nvSpPr>
        <p:spPr>
          <a:xfrm rot="16200000">
            <a:off x="8732951" y="2019645"/>
            <a:ext cx="249497" cy="501651"/>
          </a:xfrm>
          <a:prstGeom prst="rightBrace">
            <a:avLst>
              <a:gd name="adj1" fmla="val 8333"/>
              <a:gd name="adj2" fmla="val 48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F9CAD45-7CFE-4D93-88EB-A4C727C5F5C3}"/>
                  </a:ext>
                </a:extLst>
              </p:cNvPr>
              <p:cNvSpPr txBox="1"/>
              <p:nvPr/>
            </p:nvSpPr>
            <p:spPr>
              <a:xfrm>
                <a:off x="10800249" y="2025887"/>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(1,1)</m:t>
                      </m:r>
                    </m:oMath>
                  </m:oMathPara>
                </a14:m>
                <a:endParaRPr lang="en-IL" dirty="0"/>
              </a:p>
            </p:txBody>
          </p:sp>
        </mc:Choice>
        <mc:Fallback xmlns="">
          <p:sp>
            <p:nvSpPr>
              <p:cNvPr id="12" name="TextBox 11">
                <a:extLst>
                  <a:ext uri="{FF2B5EF4-FFF2-40B4-BE49-F238E27FC236}">
                    <a16:creationId xmlns:a16="http://schemas.microsoft.com/office/drawing/2014/main" id="{CF9CAD45-7CFE-4D93-88EB-A4C727C5F5C3}"/>
                  </a:ext>
                </a:extLst>
              </p:cNvPr>
              <p:cNvSpPr txBox="1">
                <a:spLocks noRot="1" noChangeAspect="1" noMove="1" noResize="1" noEditPoints="1" noAdjustHandles="1" noChangeArrowheads="1" noChangeShapeType="1" noTextEdit="1"/>
              </p:cNvSpPr>
              <p:nvPr/>
            </p:nvSpPr>
            <p:spPr>
              <a:xfrm>
                <a:off x="10800249" y="2025887"/>
                <a:ext cx="501650" cy="369332"/>
              </a:xfrm>
              <a:prstGeom prst="rect">
                <a:avLst/>
              </a:prstGeom>
              <a:blipFill>
                <a:blip r:embed="rId4"/>
                <a:stretch>
                  <a:fillRect l="-3659" r="-4024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EB2C23-5770-492D-6878-B2A61353AB23}"/>
                  </a:ext>
                </a:extLst>
              </p:cNvPr>
              <p:cNvSpPr txBox="1"/>
              <p:nvPr/>
            </p:nvSpPr>
            <p:spPr>
              <a:xfrm>
                <a:off x="7193999" y="1961056"/>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,1)</m:t>
                      </m:r>
                    </m:oMath>
                  </m:oMathPara>
                </a14:m>
                <a:endParaRPr lang="en-IL" dirty="0"/>
              </a:p>
            </p:txBody>
          </p:sp>
        </mc:Choice>
        <mc:Fallback xmlns="">
          <p:sp>
            <p:nvSpPr>
              <p:cNvPr id="13" name="TextBox 12">
                <a:extLst>
                  <a:ext uri="{FF2B5EF4-FFF2-40B4-BE49-F238E27FC236}">
                    <a16:creationId xmlns:a16="http://schemas.microsoft.com/office/drawing/2014/main" id="{06EB2C23-5770-492D-6878-B2A61353AB23}"/>
                  </a:ext>
                </a:extLst>
              </p:cNvPr>
              <p:cNvSpPr txBox="1">
                <a:spLocks noRot="1" noChangeAspect="1" noMove="1" noResize="1" noEditPoints="1" noAdjustHandles="1" noChangeArrowheads="1" noChangeShapeType="1" noTextEdit="1"/>
              </p:cNvSpPr>
              <p:nvPr/>
            </p:nvSpPr>
            <p:spPr>
              <a:xfrm>
                <a:off x="7193999" y="1961056"/>
                <a:ext cx="501650" cy="369332"/>
              </a:xfrm>
              <a:prstGeom prst="rect">
                <a:avLst/>
              </a:prstGeom>
              <a:blipFill>
                <a:blip r:embed="rId5"/>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B283B0-326F-7374-3B0D-8DF677AACF8C}"/>
                  </a:ext>
                </a:extLst>
              </p:cNvPr>
              <p:cNvSpPr txBox="1"/>
              <p:nvPr/>
            </p:nvSpPr>
            <p:spPr>
              <a:xfrm>
                <a:off x="7099673" y="5642152"/>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14" name="TextBox 13">
                <a:extLst>
                  <a:ext uri="{FF2B5EF4-FFF2-40B4-BE49-F238E27FC236}">
                    <a16:creationId xmlns:a16="http://schemas.microsoft.com/office/drawing/2014/main" id="{64B283B0-326F-7374-3B0D-8DF677AACF8C}"/>
                  </a:ext>
                </a:extLst>
              </p:cNvPr>
              <p:cNvSpPr txBox="1">
                <a:spLocks noRot="1" noChangeAspect="1" noMove="1" noResize="1" noEditPoints="1" noAdjustHandles="1" noChangeArrowheads="1" noChangeShapeType="1" noTextEdit="1"/>
              </p:cNvSpPr>
              <p:nvPr/>
            </p:nvSpPr>
            <p:spPr>
              <a:xfrm>
                <a:off x="7099673" y="5642152"/>
                <a:ext cx="501650" cy="369332"/>
              </a:xfrm>
              <a:prstGeom prst="rect">
                <a:avLst/>
              </a:prstGeom>
              <a:blipFill>
                <a:blip r:embed="rId6"/>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C459F96-6222-C172-0779-869CEED7F5D8}"/>
                  </a:ext>
                </a:extLst>
              </p:cNvPr>
              <p:cNvSpPr txBox="1"/>
              <p:nvPr/>
            </p:nvSpPr>
            <p:spPr>
              <a:xfrm>
                <a:off x="10800249" y="5685679"/>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15" name="TextBox 14">
                <a:extLst>
                  <a:ext uri="{FF2B5EF4-FFF2-40B4-BE49-F238E27FC236}">
                    <a16:creationId xmlns:a16="http://schemas.microsoft.com/office/drawing/2014/main" id="{2C459F96-6222-C172-0779-869CEED7F5D8}"/>
                  </a:ext>
                </a:extLst>
              </p:cNvPr>
              <p:cNvSpPr txBox="1">
                <a:spLocks noRot="1" noChangeAspect="1" noMove="1" noResize="1" noEditPoints="1" noAdjustHandles="1" noChangeArrowheads="1" noChangeShapeType="1" noTextEdit="1"/>
              </p:cNvSpPr>
              <p:nvPr/>
            </p:nvSpPr>
            <p:spPr>
              <a:xfrm>
                <a:off x="10800249" y="5685679"/>
                <a:ext cx="501650" cy="369332"/>
              </a:xfrm>
              <a:prstGeom prst="rect">
                <a:avLst/>
              </a:prstGeom>
              <a:blipFill>
                <a:blip r:embed="rId7"/>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E470EE-7AEA-F7BD-CBCA-317DE1DB7AD8}"/>
                  </a:ext>
                </a:extLst>
              </p:cNvPr>
              <p:cNvSpPr txBox="1"/>
              <p:nvPr/>
            </p:nvSpPr>
            <p:spPr>
              <a:xfrm>
                <a:off x="7988300" y="5870345"/>
                <a:ext cx="2743200" cy="586571"/>
              </a:xfrm>
              <a:prstGeom prst="rect">
                <a:avLst/>
              </a:prstGeom>
              <a:noFill/>
            </p:spPr>
            <p:txBody>
              <a:bodyPr wrap="square" rtlCol="0">
                <a:spAutoFit/>
              </a:bodyPr>
              <a:lstStyle/>
              <a:p>
                <a:pPr algn="ctr"/>
                <a14:m>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b="0" i="1" smtClean="0">
                                <a:latin typeface="Cambria Math" panose="02040503050406030204" pitchFamily="18" charset="0"/>
                              </a:rPr>
                              <m:t>𝑛</m:t>
                            </m:r>
                          </m:e>
                        </m:func>
                      </m:den>
                    </m:f>
                  </m:oMath>
                </a14:m>
                <a:r>
                  <a:rPr lang="en-US" sz="2400" dirty="0"/>
                  <a:t> squares</a:t>
                </a:r>
                <a:endParaRPr lang="en-IL" sz="2400" dirty="0"/>
              </a:p>
            </p:txBody>
          </p:sp>
        </mc:Choice>
        <mc:Fallback xmlns="">
          <p:sp>
            <p:nvSpPr>
              <p:cNvPr id="16" name="TextBox 15">
                <a:extLst>
                  <a:ext uri="{FF2B5EF4-FFF2-40B4-BE49-F238E27FC236}">
                    <a16:creationId xmlns:a16="http://schemas.microsoft.com/office/drawing/2014/main" id="{B1E470EE-7AEA-F7BD-CBCA-317DE1DB7AD8}"/>
                  </a:ext>
                </a:extLst>
              </p:cNvPr>
              <p:cNvSpPr txBox="1">
                <a:spLocks noRot="1" noChangeAspect="1" noMove="1" noResize="1" noEditPoints="1" noAdjustHandles="1" noChangeArrowheads="1" noChangeShapeType="1" noTextEdit="1"/>
              </p:cNvSpPr>
              <p:nvPr/>
            </p:nvSpPr>
            <p:spPr>
              <a:xfrm>
                <a:off x="7988300" y="5870345"/>
                <a:ext cx="2743200" cy="586571"/>
              </a:xfrm>
              <a:prstGeom prst="rect">
                <a:avLst/>
              </a:prstGeom>
              <a:blipFill>
                <a:blip r:embed="rId8"/>
                <a:stretch>
                  <a:fillRect b="-10417"/>
                </a:stretch>
              </a:blipFill>
            </p:spPr>
            <p:txBody>
              <a:bodyPr/>
              <a:lstStyle/>
              <a:p>
                <a:r>
                  <a:rPr lang="en-IL">
                    <a:noFill/>
                  </a:rPr>
                  <a:t> </a:t>
                </a:r>
              </a:p>
            </p:txBody>
          </p:sp>
        </mc:Fallback>
      </mc:AlternateContent>
      <p:sp>
        <p:nvSpPr>
          <p:cNvPr id="18" name="Oval 17">
            <a:extLst>
              <a:ext uri="{FF2B5EF4-FFF2-40B4-BE49-F238E27FC236}">
                <a16:creationId xmlns:a16="http://schemas.microsoft.com/office/drawing/2014/main" id="{FE429F2D-FAF1-98C7-9837-93B4715A2313}"/>
              </a:ext>
            </a:extLst>
          </p:cNvPr>
          <p:cNvSpPr/>
          <p:nvPr/>
        </p:nvSpPr>
        <p:spPr>
          <a:xfrm flipV="1">
            <a:off x="9290050" y="29677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Oval 18">
            <a:extLst>
              <a:ext uri="{FF2B5EF4-FFF2-40B4-BE49-F238E27FC236}">
                <a16:creationId xmlns:a16="http://schemas.microsoft.com/office/drawing/2014/main" id="{5EDE4200-3CE5-40AB-65CA-7D9256DDEE6B}"/>
              </a:ext>
            </a:extLst>
          </p:cNvPr>
          <p:cNvSpPr/>
          <p:nvPr/>
        </p:nvSpPr>
        <p:spPr>
          <a:xfrm flipV="1">
            <a:off x="9442450" y="31201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C6D932CC-28E8-F0D5-36F7-66383DB2D3B6}"/>
              </a:ext>
            </a:extLst>
          </p:cNvPr>
          <p:cNvSpPr/>
          <p:nvPr/>
        </p:nvSpPr>
        <p:spPr>
          <a:xfrm flipV="1">
            <a:off x="8883650" y="3653214"/>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Oval 20">
            <a:extLst>
              <a:ext uri="{FF2B5EF4-FFF2-40B4-BE49-F238E27FC236}">
                <a16:creationId xmlns:a16="http://schemas.microsoft.com/office/drawing/2014/main" id="{D56ACD75-9E97-DAC2-6B98-6754FF515894}"/>
              </a:ext>
            </a:extLst>
          </p:cNvPr>
          <p:cNvSpPr/>
          <p:nvPr/>
        </p:nvSpPr>
        <p:spPr>
          <a:xfrm flipV="1">
            <a:off x="8959850" y="348516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Oval 21">
            <a:extLst>
              <a:ext uri="{FF2B5EF4-FFF2-40B4-BE49-F238E27FC236}">
                <a16:creationId xmlns:a16="http://schemas.microsoft.com/office/drawing/2014/main" id="{619C1C2B-861F-B62D-7868-C4E00D5B8C67}"/>
              </a:ext>
            </a:extLst>
          </p:cNvPr>
          <p:cNvSpPr/>
          <p:nvPr/>
        </p:nvSpPr>
        <p:spPr>
          <a:xfrm flipV="1">
            <a:off x="8807450" y="339522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Oval 22">
            <a:extLst>
              <a:ext uri="{FF2B5EF4-FFF2-40B4-BE49-F238E27FC236}">
                <a16:creationId xmlns:a16="http://schemas.microsoft.com/office/drawing/2014/main" id="{2C8E7ED7-4AF8-842F-A194-D2D6C85A155D}"/>
              </a:ext>
            </a:extLst>
          </p:cNvPr>
          <p:cNvSpPr/>
          <p:nvPr/>
        </p:nvSpPr>
        <p:spPr>
          <a:xfrm flipV="1">
            <a:off x="8632825" y="3686984"/>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Oval 23">
            <a:extLst>
              <a:ext uri="{FF2B5EF4-FFF2-40B4-BE49-F238E27FC236}">
                <a16:creationId xmlns:a16="http://schemas.microsoft.com/office/drawing/2014/main" id="{F421C74B-9682-3C3A-0B3D-7A40DA5D5B0B}"/>
              </a:ext>
            </a:extLst>
          </p:cNvPr>
          <p:cNvSpPr/>
          <p:nvPr/>
        </p:nvSpPr>
        <p:spPr>
          <a:xfrm flipV="1">
            <a:off x="9772650" y="4048760"/>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Oval 24">
            <a:extLst>
              <a:ext uri="{FF2B5EF4-FFF2-40B4-BE49-F238E27FC236}">
                <a16:creationId xmlns:a16="http://schemas.microsoft.com/office/drawing/2014/main" id="{217C4DC9-8D39-729F-AD0F-20368800CF4C}"/>
              </a:ext>
            </a:extLst>
          </p:cNvPr>
          <p:cNvSpPr/>
          <p:nvPr/>
        </p:nvSpPr>
        <p:spPr>
          <a:xfrm flipV="1">
            <a:off x="10896600" y="498070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6" name="Oval 25">
            <a:extLst>
              <a:ext uri="{FF2B5EF4-FFF2-40B4-BE49-F238E27FC236}">
                <a16:creationId xmlns:a16="http://schemas.microsoft.com/office/drawing/2014/main" id="{9E323D3E-A429-07F0-F147-71F957273A10}"/>
              </a:ext>
            </a:extLst>
          </p:cNvPr>
          <p:cNvSpPr/>
          <p:nvPr/>
        </p:nvSpPr>
        <p:spPr>
          <a:xfrm flipV="1">
            <a:off x="10452100" y="25613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Oval 26">
            <a:extLst>
              <a:ext uri="{FF2B5EF4-FFF2-40B4-BE49-F238E27FC236}">
                <a16:creationId xmlns:a16="http://schemas.microsoft.com/office/drawing/2014/main" id="{E83E27AA-CE1B-A2B2-D63A-D208BE172C0A}"/>
              </a:ext>
            </a:extLst>
          </p:cNvPr>
          <p:cNvSpPr/>
          <p:nvPr/>
        </p:nvSpPr>
        <p:spPr>
          <a:xfrm flipV="1">
            <a:off x="10180148" y="24470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 name="Oval 27">
            <a:extLst>
              <a:ext uri="{FF2B5EF4-FFF2-40B4-BE49-F238E27FC236}">
                <a16:creationId xmlns:a16="http://schemas.microsoft.com/office/drawing/2014/main" id="{08EC5ABC-8708-8608-BD29-327151A3552D}"/>
              </a:ext>
            </a:extLst>
          </p:cNvPr>
          <p:cNvSpPr/>
          <p:nvPr/>
        </p:nvSpPr>
        <p:spPr>
          <a:xfrm flipV="1">
            <a:off x="10180148" y="2796102"/>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9" name="Oval 28">
            <a:extLst>
              <a:ext uri="{FF2B5EF4-FFF2-40B4-BE49-F238E27FC236}">
                <a16:creationId xmlns:a16="http://schemas.microsoft.com/office/drawing/2014/main" id="{673CD911-0B16-0E16-F37A-28CC156EDFDD}"/>
              </a:ext>
            </a:extLst>
          </p:cNvPr>
          <p:cNvSpPr/>
          <p:nvPr/>
        </p:nvSpPr>
        <p:spPr>
          <a:xfrm flipV="1">
            <a:off x="8769350" y="549799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Oval 29">
            <a:extLst>
              <a:ext uri="{FF2B5EF4-FFF2-40B4-BE49-F238E27FC236}">
                <a16:creationId xmlns:a16="http://schemas.microsoft.com/office/drawing/2014/main" id="{E70BBFAF-DB6D-AE27-D43A-D619B71B3409}"/>
              </a:ext>
            </a:extLst>
          </p:cNvPr>
          <p:cNvSpPr/>
          <p:nvPr/>
        </p:nvSpPr>
        <p:spPr>
          <a:xfrm flipV="1">
            <a:off x="8242300" y="442190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1" name="Oval 30">
            <a:extLst>
              <a:ext uri="{FF2B5EF4-FFF2-40B4-BE49-F238E27FC236}">
                <a16:creationId xmlns:a16="http://schemas.microsoft.com/office/drawing/2014/main" id="{A462F7CA-B591-0C81-9DD9-570563D0C2A7}"/>
              </a:ext>
            </a:extLst>
          </p:cNvPr>
          <p:cNvSpPr/>
          <p:nvPr/>
        </p:nvSpPr>
        <p:spPr>
          <a:xfrm flipV="1">
            <a:off x="9912350" y="4489450"/>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Oval 31">
            <a:extLst>
              <a:ext uri="{FF2B5EF4-FFF2-40B4-BE49-F238E27FC236}">
                <a16:creationId xmlns:a16="http://schemas.microsoft.com/office/drawing/2014/main" id="{A14AE98C-9227-E748-1878-9BA80E59AEE8}"/>
              </a:ext>
            </a:extLst>
          </p:cNvPr>
          <p:cNvSpPr/>
          <p:nvPr/>
        </p:nvSpPr>
        <p:spPr>
          <a:xfrm flipV="1">
            <a:off x="7810125" y="3537782"/>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Oval 32">
            <a:extLst>
              <a:ext uri="{FF2B5EF4-FFF2-40B4-BE49-F238E27FC236}">
                <a16:creationId xmlns:a16="http://schemas.microsoft.com/office/drawing/2014/main" id="{B11A1140-45EE-234D-C026-0FE312CBFA57}"/>
              </a:ext>
            </a:extLst>
          </p:cNvPr>
          <p:cNvSpPr/>
          <p:nvPr/>
        </p:nvSpPr>
        <p:spPr>
          <a:xfrm flipV="1">
            <a:off x="8670925" y="3486554"/>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Oval 33">
            <a:extLst>
              <a:ext uri="{FF2B5EF4-FFF2-40B4-BE49-F238E27FC236}">
                <a16:creationId xmlns:a16="http://schemas.microsoft.com/office/drawing/2014/main" id="{2377E047-283F-D8B2-6FA3-71E7DADBD3B3}"/>
              </a:ext>
            </a:extLst>
          </p:cNvPr>
          <p:cNvSpPr/>
          <p:nvPr/>
        </p:nvSpPr>
        <p:spPr>
          <a:xfrm flipV="1">
            <a:off x="9982200" y="415774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5" name="Oval 34">
            <a:extLst>
              <a:ext uri="{FF2B5EF4-FFF2-40B4-BE49-F238E27FC236}">
                <a16:creationId xmlns:a16="http://schemas.microsoft.com/office/drawing/2014/main" id="{45E4E34F-E70F-1744-3CD2-DBD4FA904111}"/>
              </a:ext>
            </a:extLst>
          </p:cNvPr>
          <p:cNvSpPr/>
          <p:nvPr/>
        </p:nvSpPr>
        <p:spPr>
          <a:xfrm flipV="1">
            <a:off x="9213850" y="315392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6" name="Oval 35">
            <a:extLst>
              <a:ext uri="{FF2B5EF4-FFF2-40B4-BE49-F238E27FC236}">
                <a16:creationId xmlns:a16="http://schemas.microsoft.com/office/drawing/2014/main" id="{067FA490-EEAF-E219-A8E4-94E2B476BAA2}"/>
              </a:ext>
            </a:extLst>
          </p:cNvPr>
          <p:cNvSpPr/>
          <p:nvPr/>
        </p:nvSpPr>
        <p:spPr>
          <a:xfrm flipV="1">
            <a:off x="9359900" y="4554970"/>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7" name="Oval 36">
            <a:extLst>
              <a:ext uri="{FF2B5EF4-FFF2-40B4-BE49-F238E27FC236}">
                <a16:creationId xmlns:a16="http://schemas.microsoft.com/office/drawing/2014/main" id="{21108A00-6B35-2BF8-5C62-4542CFA8D70C}"/>
              </a:ext>
            </a:extLst>
          </p:cNvPr>
          <p:cNvSpPr/>
          <p:nvPr/>
        </p:nvSpPr>
        <p:spPr>
          <a:xfrm flipV="1">
            <a:off x="7912100" y="3691313"/>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6" name="Oval 85">
            <a:extLst>
              <a:ext uri="{FF2B5EF4-FFF2-40B4-BE49-F238E27FC236}">
                <a16:creationId xmlns:a16="http://schemas.microsoft.com/office/drawing/2014/main" id="{551135F9-3C00-19D7-5221-BAEE01C0178A}"/>
              </a:ext>
            </a:extLst>
          </p:cNvPr>
          <p:cNvSpPr/>
          <p:nvPr/>
        </p:nvSpPr>
        <p:spPr>
          <a:xfrm flipV="1">
            <a:off x="9806804" y="498070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311079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B0479E5F-ACD9-41DB-84C6-F318064765AA}"/>
              </a:ext>
            </a:extLst>
          </p:cNvPr>
          <p:cNvCxnSpPr>
            <a:stCxn id="6" idx="0"/>
          </p:cNvCxnSpPr>
          <p:nvPr/>
        </p:nvCxnSpPr>
        <p:spPr>
          <a:xfrm flipV="1">
            <a:off x="4203701" y="3571552"/>
            <a:ext cx="1560420" cy="23450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Euclidean TSP – Stitch Algorithm</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7" y="1815353"/>
                <a:ext cx="6245601" cy="3605282"/>
              </a:xfrm>
              <a:prstGeom prst="rect">
                <a:avLst/>
              </a:prstGeom>
              <a:noFill/>
            </p:spPr>
            <p:txBody>
              <a:bodyPr wrap="square" rtlCol="0">
                <a:spAutoFit/>
              </a:bodyPr>
              <a:lstStyle/>
              <a:p>
                <a:r>
                  <a:rPr lang="en-US" sz="2800" b="1" u="sng" dirty="0"/>
                  <a:t>2. Compute a tour within each sub-square:</a:t>
                </a:r>
                <a:br>
                  <a:rPr lang="en-US" sz="2800" b="1" u="sng" dirty="0"/>
                </a:br>
                <a:r>
                  <a:rPr lang="en-US" sz="2800" dirty="0"/>
                  <a:t>For each sub-square </a:t>
                </a:r>
                <a14:m>
                  <m:oMath xmlns:m="http://schemas.openxmlformats.org/officeDocument/2006/math">
                    <m:r>
                      <a:rPr lang="en-US" sz="2800" b="0" i="1" smtClean="0">
                        <a:latin typeface="Cambria Math" panose="02040503050406030204" pitchFamily="18" charset="0"/>
                      </a:rPr>
                      <m:t>𝑖</m:t>
                    </m:r>
                    <m:r>
                      <a:rPr lang="en-US" sz="2800" b="0" i="1" smtClean="0">
                        <a:latin typeface="Cambria Math" panose="02040503050406030204" pitchFamily="18" charset="0"/>
                      </a:rPr>
                      <m:t>=1,…,</m:t>
                    </m:r>
                    <m:r>
                      <a:rPr lang="en-US" sz="2800" b="0" i="1" smtClean="0">
                        <a:latin typeface="Cambria Math" panose="02040503050406030204" pitchFamily="18" charset="0"/>
                      </a:rPr>
                      <m:t>𝑠</m:t>
                    </m:r>
                  </m:oMath>
                </a14:m>
                <a:r>
                  <a:rPr lang="en-US" sz="2800" dirty="0"/>
                  <a:t>:</a:t>
                </a:r>
              </a:p>
              <a:p>
                <a:pPr marL="342900" indent="-342900">
                  <a:buFont typeface="Arial" panose="020B0604020202020204" pitchFamily="34" charset="0"/>
                  <a:buChar char="•"/>
                </a:pPr>
                <a:r>
                  <a:rPr lang="en-US" sz="2800" dirty="0"/>
                  <a:t>If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𝑝𝑜𝑖𝑛𝑡𝑠</m:t>
                    </m:r>
                    <m:r>
                      <a:rPr lang="en-US" sz="2800" i="1">
                        <a:latin typeface="Cambria Math" panose="02040503050406030204" pitchFamily="18" charset="0"/>
                      </a:rPr>
                      <m:t> </m:t>
                    </m:r>
                    <m:r>
                      <a:rPr lang="en-US" sz="2800" i="1">
                        <a:latin typeface="Cambria Math" panose="02040503050406030204" pitchFamily="18" charset="0"/>
                      </a:rPr>
                      <m:t>𝑖𝑛</m:t>
                    </m:r>
                    <m:r>
                      <a:rPr lang="en-US" sz="2800" i="1">
                        <a:latin typeface="Cambria Math" panose="02040503050406030204" pitchFamily="18" charset="0"/>
                      </a:rPr>
                      <m:t> </m:t>
                    </m:r>
                    <m:r>
                      <a:rPr lang="en-US" sz="2800" i="1">
                        <a:latin typeface="Cambria Math" panose="02040503050406030204" pitchFamily="18" charset="0"/>
                      </a:rPr>
                      <m:t>𝑠𝑢𝑏𝑠𝑞𝑢𝑎𝑟𝑒</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i="1">
                        <a:latin typeface="Cambria Math" panose="02040503050406030204" pitchFamily="18" charset="0"/>
                      </a:rPr>
                      <m:t>≤6</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m:t>
                        </m:r>
                        <m:r>
                          <a:rPr lang="en-US" sz="2800" b="0" i="1" smtClean="0">
                            <a:latin typeface="Cambria Math" panose="02040503050406030204" pitchFamily="18" charset="0"/>
                          </a:rPr>
                          <m:t>𝑛</m:t>
                        </m:r>
                      </m:fName>
                      <m:e>
                        <m:r>
                          <a:rPr lang="en-US" sz="2800" b="0" i="1" smtClean="0">
                            <a:latin typeface="Cambria Math" panose="02040503050406030204" pitchFamily="18" charset="0"/>
                          </a:rPr>
                          <m:t>𝑛</m:t>
                        </m:r>
                      </m:e>
                    </m:func>
                  </m:oMath>
                </a14:m>
                <a:r>
                  <a:rPr lang="en-US" sz="2800" dirty="0"/>
                  <a:t> compute the optimal tour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𝑖</m:t>
                        </m:r>
                      </m:sub>
                    </m:sSub>
                  </m:oMath>
                </a14:m>
                <a:r>
                  <a:rPr lang="en-US" sz="2800" dirty="0"/>
                  <a:t> of these points. [</a:t>
                </a:r>
                <a14:m>
                  <m:oMath xmlns:m="http://schemas.openxmlformats.org/officeDocument/2006/math">
                    <m:r>
                      <a:rPr lang="en-US" sz="2800" b="0" i="1" smtClean="0">
                        <a:latin typeface="Cambria Math" panose="02040503050406030204" pitchFamily="18" charset="0"/>
                      </a:rPr>
                      <m:t>𝑡𝑖𝑚𝑒</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2</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𝑘</m:t>
                        </m:r>
                      </m:sup>
                    </m:sSup>
                  </m:oMath>
                </a14:m>
                <a:r>
                  <a:rPr lang="en-US" sz="2800" dirty="0"/>
                  <a:t>] </a:t>
                </a:r>
              </a:p>
              <a:p>
                <a:pPr marL="342900" indent="-342900">
                  <a:buFont typeface="Arial" panose="020B0604020202020204" pitchFamily="34" charset="0"/>
                  <a:buChar char="•"/>
                </a:pPr>
                <a:r>
                  <a:rPr lang="en-US" sz="2800" dirty="0"/>
                  <a:t>Otherwise, return an arbitrary tour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𝑖</m:t>
                        </m:r>
                      </m:sub>
                    </m:sSub>
                  </m:oMath>
                </a14:m>
                <a:r>
                  <a:rPr lang="en-US" sz="2800" dirty="0"/>
                  <a:t> of these points. [Almost never]</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7" y="1815353"/>
                <a:ext cx="6245601" cy="3605282"/>
              </a:xfrm>
              <a:prstGeom prst="rect">
                <a:avLst/>
              </a:prstGeom>
              <a:blipFill>
                <a:blip r:embed="rId2"/>
                <a:stretch>
                  <a:fillRect l="-1951" t="-1861" r="-2732" b="-2200"/>
                </a:stretch>
              </a:blipFill>
            </p:spPr>
            <p:txBody>
              <a:bodyPr/>
              <a:lstStyle/>
              <a:p>
                <a:r>
                  <a:rPr lang="en-IL">
                    <a:noFill/>
                  </a:rPr>
                  <a:t> </a:t>
                </a:r>
              </a:p>
            </p:txBody>
          </p:sp>
        </mc:Fallback>
      </mc:AlternateContent>
      <p:graphicFrame>
        <p:nvGraphicFramePr>
          <p:cNvPr id="8" name="Table 8">
            <a:extLst>
              <a:ext uri="{FF2B5EF4-FFF2-40B4-BE49-F238E27FC236}">
                <a16:creationId xmlns:a16="http://schemas.microsoft.com/office/drawing/2014/main" id="{C1553E2C-C9B0-4EC5-8B3E-4B4B4A757699}"/>
              </a:ext>
            </a:extLst>
          </p:cNvPr>
          <p:cNvGraphicFramePr>
            <a:graphicFrameLocks noGrp="1"/>
          </p:cNvGraphicFramePr>
          <p:nvPr/>
        </p:nvGraphicFramePr>
        <p:xfrm>
          <a:off x="7575550" y="2395220"/>
          <a:ext cx="3530597" cy="3307080"/>
        </p:xfrm>
        <a:graphic>
          <a:graphicData uri="http://schemas.openxmlformats.org/drawingml/2006/table">
            <a:tbl>
              <a:tblPr firstRow="1" bandRow="1">
                <a:tableStyleId>{5C22544A-7EE6-4342-B048-85BDC9FD1C3A}</a:tableStyleId>
              </a:tblPr>
              <a:tblGrid>
                <a:gridCol w="504371">
                  <a:extLst>
                    <a:ext uri="{9D8B030D-6E8A-4147-A177-3AD203B41FA5}">
                      <a16:colId xmlns:a16="http://schemas.microsoft.com/office/drawing/2014/main" val="1320155958"/>
                    </a:ext>
                  </a:extLst>
                </a:gridCol>
                <a:gridCol w="504371">
                  <a:extLst>
                    <a:ext uri="{9D8B030D-6E8A-4147-A177-3AD203B41FA5}">
                      <a16:colId xmlns:a16="http://schemas.microsoft.com/office/drawing/2014/main" val="1865418420"/>
                    </a:ext>
                  </a:extLst>
                </a:gridCol>
                <a:gridCol w="504371">
                  <a:extLst>
                    <a:ext uri="{9D8B030D-6E8A-4147-A177-3AD203B41FA5}">
                      <a16:colId xmlns:a16="http://schemas.microsoft.com/office/drawing/2014/main" val="83259460"/>
                    </a:ext>
                  </a:extLst>
                </a:gridCol>
                <a:gridCol w="504371">
                  <a:extLst>
                    <a:ext uri="{9D8B030D-6E8A-4147-A177-3AD203B41FA5}">
                      <a16:colId xmlns:a16="http://schemas.microsoft.com/office/drawing/2014/main" val="686068971"/>
                    </a:ext>
                  </a:extLst>
                </a:gridCol>
                <a:gridCol w="504371">
                  <a:extLst>
                    <a:ext uri="{9D8B030D-6E8A-4147-A177-3AD203B41FA5}">
                      <a16:colId xmlns:a16="http://schemas.microsoft.com/office/drawing/2014/main" val="1039102794"/>
                    </a:ext>
                  </a:extLst>
                </a:gridCol>
                <a:gridCol w="504371">
                  <a:extLst>
                    <a:ext uri="{9D8B030D-6E8A-4147-A177-3AD203B41FA5}">
                      <a16:colId xmlns:a16="http://schemas.microsoft.com/office/drawing/2014/main" val="2538554820"/>
                    </a:ext>
                  </a:extLst>
                </a:gridCol>
                <a:gridCol w="504371">
                  <a:extLst>
                    <a:ext uri="{9D8B030D-6E8A-4147-A177-3AD203B41FA5}">
                      <a16:colId xmlns:a16="http://schemas.microsoft.com/office/drawing/2014/main" val="1587436778"/>
                    </a:ext>
                  </a:extLst>
                </a:gridCol>
              </a:tblGrid>
              <a:tr h="472440">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93196"/>
                  </a:ext>
                </a:extLst>
              </a:tr>
              <a:tr h="472440">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671465"/>
                  </a:ext>
                </a:extLst>
              </a:tr>
              <a:tr h="472440">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4142109570"/>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2551161755"/>
                  </a:ext>
                </a:extLst>
              </a:tr>
              <a:tr h="472440">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extLst>
                  <a:ext uri="{0D108BD9-81ED-4DB2-BD59-A6C34878D82A}">
                    <a16:rowId xmlns:a16="http://schemas.microsoft.com/office/drawing/2014/main" val="3941924326"/>
                  </a:ext>
                </a:extLst>
              </a:tr>
              <a:tr h="472440">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extLst>
                  <a:ext uri="{0D108BD9-81ED-4DB2-BD59-A6C34878D82A}">
                    <a16:rowId xmlns:a16="http://schemas.microsoft.com/office/drawing/2014/main" val="1828448103"/>
                  </a:ext>
                </a:extLst>
              </a:tr>
              <a:tr h="472440">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extLst>
                  <a:ext uri="{0D108BD9-81ED-4DB2-BD59-A6C34878D82A}">
                    <a16:rowId xmlns:a16="http://schemas.microsoft.com/office/drawing/2014/main" val="3283577446"/>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E1F3C70-2501-EB42-5D56-91B4C2F9CB5C}"/>
                  </a:ext>
                </a:extLst>
              </p:cNvPr>
              <p:cNvSpPr txBox="1"/>
              <p:nvPr/>
            </p:nvSpPr>
            <p:spPr>
              <a:xfrm>
                <a:off x="8458200" y="1360003"/>
                <a:ext cx="501650"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𝑛</m:t>
                                  </m:r>
                                </m:e>
                              </m:func>
                            </m:num>
                            <m:den>
                              <m:r>
                                <a:rPr lang="en-US" b="0" i="1" smtClean="0">
                                  <a:latin typeface="Cambria Math" panose="02040503050406030204" pitchFamily="18" charset="0"/>
                                </a:rPr>
                                <m:t>𝑛</m:t>
                              </m:r>
                            </m:den>
                          </m:f>
                        </m:e>
                      </m:rad>
                    </m:oMath>
                  </m:oMathPara>
                </a14:m>
                <a:endParaRPr lang="en-IL" dirty="0"/>
              </a:p>
            </p:txBody>
          </p:sp>
        </mc:Choice>
        <mc:Fallback xmlns="">
          <p:sp>
            <p:nvSpPr>
              <p:cNvPr id="10" name="TextBox 9">
                <a:extLst>
                  <a:ext uri="{FF2B5EF4-FFF2-40B4-BE49-F238E27FC236}">
                    <a16:creationId xmlns:a16="http://schemas.microsoft.com/office/drawing/2014/main" id="{9E1F3C70-2501-EB42-5D56-91B4C2F9CB5C}"/>
                  </a:ext>
                </a:extLst>
              </p:cNvPr>
              <p:cNvSpPr txBox="1">
                <a:spLocks noRot="1" noChangeAspect="1" noMove="1" noResize="1" noEditPoints="1" noAdjustHandles="1" noChangeArrowheads="1" noChangeShapeType="1" noTextEdit="1"/>
              </p:cNvSpPr>
              <p:nvPr/>
            </p:nvSpPr>
            <p:spPr>
              <a:xfrm>
                <a:off x="8458200" y="1360003"/>
                <a:ext cx="501650" cy="910699"/>
              </a:xfrm>
              <a:prstGeom prst="rect">
                <a:avLst/>
              </a:prstGeom>
              <a:blipFill>
                <a:blip r:embed="rId3"/>
                <a:stretch>
                  <a:fillRect r="-26829"/>
                </a:stretch>
              </a:blipFill>
            </p:spPr>
            <p:txBody>
              <a:bodyPr/>
              <a:lstStyle/>
              <a:p>
                <a:r>
                  <a:rPr lang="en-IL">
                    <a:noFill/>
                  </a:rPr>
                  <a:t> </a:t>
                </a:r>
              </a:p>
            </p:txBody>
          </p:sp>
        </mc:Fallback>
      </mc:AlternateContent>
      <p:sp>
        <p:nvSpPr>
          <p:cNvPr id="11" name="Right Brace 10">
            <a:extLst>
              <a:ext uri="{FF2B5EF4-FFF2-40B4-BE49-F238E27FC236}">
                <a16:creationId xmlns:a16="http://schemas.microsoft.com/office/drawing/2014/main" id="{5AC85D5D-8EB7-CBDB-2D94-7449592CADBE}"/>
              </a:ext>
            </a:extLst>
          </p:cNvPr>
          <p:cNvSpPr/>
          <p:nvPr/>
        </p:nvSpPr>
        <p:spPr>
          <a:xfrm rot="16200000">
            <a:off x="8732951" y="2019645"/>
            <a:ext cx="249497" cy="501651"/>
          </a:xfrm>
          <a:prstGeom prst="rightBrace">
            <a:avLst>
              <a:gd name="adj1" fmla="val 8333"/>
              <a:gd name="adj2" fmla="val 48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F9CAD45-7CFE-4D93-88EB-A4C727C5F5C3}"/>
                  </a:ext>
                </a:extLst>
              </p:cNvPr>
              <p:cNvSpPr txBox="1"/>
              <p:nvPr/>
            </p:nvSpPr>
            <p:spPr>
              <a:xfrm>
                <a:off x="10800249" y="2025887"/>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(1,1)</m:t>
                      </m:r>
                    </m:oMath>
                  </m:oMathPara>
                </a14:m>
                <a:endParaRPr lang="en-IL" dirty="0"/>
              </a:p>
            </p:txBody>
          </p:sp>
        </mc:Choice>
        <mc:Fallback xmlns="">
          <p:sp>
            <p:nvSpPr>
              <p:cNvPr id="12" name="TextBox 11">
                <a:extLst>
                  <a:ext uri="{FF2B5EF4-FFF2-40B4-BE49-F238E27FC236}">
                    <a16:creationId xmlns:a16="http://schemas.microsoft.com/office/drawing/2014/main" id="{CF9CAD45-7CFE-4D93-88EB-A4C727C5F5C3}"/>
                  </a:ext>
                </a:extLst>
              </p:cNvPr>
              <p:cNvSpPr txBox="1">
                <a:spLocks noRot="1" noChangeAspect="1" noMove="1" noResize="1" noEditPoints="1" noAdjustHandles="1" noChangeArrowheads="1" noChangeShapeType="1" noTextEdit="1"/>
              </p:cNvSpPr>
              <p:nvPr/>
            </p:nvSpPr>
            <p:spPr>
              <a:xfrm>
                <a:off x="10800249" y="2025887"/>
                <a:ext cx="501650" cy="369332"/>
              </a:xfrm>
              <a:prstGeom prst="rect">
                <a:avLst/>
              </a:prstGeom>
              <a:blipFill>
                <a:blip r:embed="rId4"/>
                <a:stretch>
                  <a:fillRect l="-3659" r="-4024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EB2C23-5770-492D-6878-B2A61353AB23}"/>
                  </a:ext>
                </a:extLst>
              </p:cNvPr>
              <p:cNvSpPr txBox="1"/>
              <p:nvPr/>
            </p:nvSpPr>
            <p:spPr>
              <a:xfrm>
                <a:off x="7193999" y="1961056"/>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,1)</m:t>
                      </m:r>
                    </m:oMath>
                  </m:oMathPara>
                </a14:m>
                <a:endParaRPr lang="en-IL" dirty="0"/>
              </a:p>
            </p:txBody>
          </p:sp>
        </mc:Choice>
        <mc:Fallback xmlns="">
          <p:sp>
            <p:nvSpPr>
              <p:cNvPr id="13" name="TextBox 12">
                <a:extLst>
                  <a:ext uri="{FF2B5EF4-FFF2-40B4-BE49-F238E27FC236}">
                    <a16:creationId xmlns:a16="http://schemas.microsoft.com/office/drawing/2014/main" id="{06EB2C23-5770-492D-6878-B2A61353AB23}"/>
                  </a:ext>
                </a:extLst>
              </p:cNvPr>
              <p:cNvSpPr txBox="1">
                <a:spLocks noRot="1" noChangeAspect="1" noMove="1" noResize="1" noEditPoints="1" noAdjustHandles="1" noChangeArrowheads="1" noChangeShapeType="1" noTextEdit="1"/>
              </p:cNvSpPr>
              <p:nvPr/>
            </p:nvSpPr>
            <p:spPr>
              <a:xfrm>
                <a:off x="7193999" y="1961056"/>
                <a:ext cx="501650" cy="369332"/>
              </a:xfrm>
              <a:prstGeom prst="rect">
                <a:avLst/>
              </a:prstGeom>
              <a:blipFill>
                <a:blip r:embed="rId5"/>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B283B0-326F-7374-3B0D-8DF677AACF8C}"/>
                  </a:ext>
                </a:extLst>
              </p:cNvPr>
              <p:cNvSpPr txBox="1"/>
              <p:nvPr/>
            </p:nvSpPr>
            <p:spPr>
              <a:xfrm>
                <a:off x="7099673" y="5642152"/>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14" name="TextBox 13">
                <a:extLst>
                  <a:ext uri="{FF2B5EF4-FFF2-40B4-BE49-F238E27FC236}">
                    <a16:creationId xmlns:a16="http://schemas.microsoft.com/office/drawing/2014/main" id="{64B283B0-326F-7374-3B0D-8DF677AACF8C}"/>
                  </a:ext>
                </a:extLst>
              </p:cNvPr>
              <p:cNvSpPr txBox="1">
                <a:spLocks noRot="1" noChangeAspect="1" noMove="1" noResize="1" noEditPoints="1" noAdjustHandles="1" noChangeArrowheads="1" noChangeShapeType="1" noTextEdit="1"/>
              </p:cNvSpPr>
              <p:nvPr/>
            </p:nvSpPr>
            <p:spPr>
              <a:xfrm>
                <a:off x="7099673" y="5642152"/>
                <a:ext cx="501650" cy="369332"/>
              </a:xfrm>
              <a:prstGeom prst="rect">
                <a:avLst/>
              </a:prstGeom>
              <a:blipFill>
                <a:blip r:embed="rId6"/>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C459F96-6222-C172-0779-869CEED7F5D8}"/>
                  </a:ext>
                </a:extLst>
              </p:cNvPr>
              <p:cNvSpPr txBox="1"/>
              <p:nvPr/>
            </p:nvSpPr>
            <p:spPr>
              <a:xfrm>
                <a:off x="10800249" y="5685679"/>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15" name="TextBox 14">
                <a:extLst>
                  <a:ext uri="{FF2B5EF4-FFF2-40B4-BE49-F238E27FC236}">
                    <a16:creationId xmlns:a16="http://schemas.microsoft.com/office/drawing/2014/main" id="{2C459F96-6222-C172-0779-869CEED7F5D8}"/>
                  </a:ext>
                </a:extLst>
              </p:cNvPr>
              <p:cNvSpPr txBox="1">
                <a:spLocks noRot="1" noChangeAspect="1" noMove="1" noResize="1" noEditPoints="1" noAdjustHandles="1" noChangeArrowheads="1" noChangeShapeType="1" noTextEdit="1"/>
              </p:cNvSpPr>
              <p:nvPr/>
            </p:nvSpPr>
            <p:spPr>
              <a:xfrm>
                <a:off x="10800249" y="5685679"/>
                <a:ext cx="501650" cy="369332"/>
              </a:xfrm>
              <a:prstGeom prst="rect">
                <a:avLst/>
              </a:prstGeom>
              <a:blipFill>
                <a:blip r:embed="rId7"/>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E470EE-7AEA-F7BD-CBCA-317DE1DB7AD8}"/>
                  </a:ext>
                </a:extLst>
              </p:cNvPr>
              <p:cNvSpPr txBox="1"/>
              <p:nvPr/>
            </p:nvSpPr>
            <p:spPr>
              <a:xfrm>
                <a:off x="7988300" y="5870345"/>
                <a:ext cx="2743200" cy="586571"/>
              </a:xfrm>
              <a:prstGeom prst="rect">
                <a:avLst/>
              </a:prstGeom>
              <a:noFill/>
            </p:spPr>
            <p:txBody>
              <a:bodyPr wrap="square" rtlCol="0">
                <a:spAutoFit/>
              </a:bodyPr>
              <a:lstStyle/>
              <a:p>
                <a:pPr algn="ctr"/>
                <a14:m>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b="0" i="1" smtClean="0">
                                <a:latin typeface="Cambria Math" panose="02040503050406030204" pitchFamily="18" charset="0"/>
                              </a:rPr>
                              <m:t>𝑛</m:t>
                            </m:r>
                          </m:e>
                        </m:func>
                      </m:den>
                    </m:f>
                  </m:oMath>
                </a14:m>
                <a:r>
                  <a:rPr lang="en-US" sz="2400" dirty="0"/>
                  <a:t> squares</a:t>
                </a:r>
                <a:endParaRPr lang="en-IL" sz="2400" dirty="0"/>
              </a:p>
            </p:txBody>
          </p:sp>
        </mc:Choice>
        <mc:Fallback xmlns="">
          <p:sp>
            <p:nvSpPr>
              <p:cNvPr id="16" name="TextBox 15">
                <a:extLst>
                  <a:ext uri="{FF2B5EF4-FFF2-40B4-BE49-F238E27FC236}">
                    <a16:creationId xmlns:a16="http://schemas.microsoft.com/office/drawing/2014/main" id="{B1E470EE-7AEA-F7BD-CBCA-317DE1DB7AD8}"/>
                  </a:ext>
                </a:extLst>
              </p:cNvPr>
              <p:cNvSpPr txBox="1">
                <a:spLocks noRot="1" noChangeAspect="1" noMove="1" noResize="1" noEditPoints="1" noAdjustHandles="1" noChangeArrowheads="1" noChangeShapeType="1" noTextEdit="1"/>
              </p:cNvSpPr>
              <p:nvPr/>
            </p:nvSpPr>
            <p:spPr>
              <a:xfrm>
                <a:off x="7988300" y="5870345"/>
                <a:ext cx="2743200" cy="586571"/>
              </a:xfrm>
              <a:prstGeom prst="rect">
                <a:avLst/>
              </a:prstGeom>
              <a:blipFill>
                <a:blip r:embed="rId8"/>
                <a:stretch>
                  <a:fillRect b="-10417"/>
                </a:stretch>
              </a:blipFill>
            </p:spPr>
            <p:txBody>
              <a:bodyPr/>
              <a:lstStyle/>
              <a:p>
                <a:r>
                  <a:rPr lang="en-IL">
                    <a:noFill/>
                  </a:rPr>
                  <a:t> </a:t>
                </a:r>
              </a:p>
            </p:txBody>
          </p:sp>
        </mc:Fallback>
      </mc:AlternateContent>
      <p:sp>
        <p:nvSpPr>
          <p:cNvPr id="18" name="Oval 17">
            <a:extLst>
              <a:ext uri="{FF2B5EF4-FFF2-40B4-BE49-F238E27FC236}">
                <a16:creationId xmlns:a16="http://schemas.microsoft.com/office/drawing/2014/main" id="{FE429F2D-FAF1-98C7-9837-93B4715A2313}"/>
              </a:ext>
            </a:extLst>
          </p:cNvPr>
          <p:cNvSpPr/>
          <p:nvPr/>
        </p:nvSpPr>
        <p:spPr>
          <a:xfrm flipV="1">
            <a:off x="9290050" y="29677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Oval 18">
            <a:extLst>
              <a:ext uri="{FF2B5EF4-FFF2-40B4-BE49-F238E27FC236}">
                <a16:creationId xmlns:a16="http://schemas.microsoft.com/office/drawing/2014/main" id="{5EDE4200-3CE5-40AB-65CA-7D9256DDEE6B}"/>
              </a:ext>
            </a:extLst>
          </p:cNvPr>
          <p:cNvSpPr/>
          <p:nvPr/>
        </p:nvSpPr>
        <p:spPr>
          <a:xfrm flipV="1">
            <a:off x="9442450" y="31201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C6D932CC-28E8-F0D5-36F7-66383DB2D3B6}"/>
              </a:ext>
            </a:extLst>
          </p:cNvPr>
          <p:cNvSpPr/>
          <p:nvPr/>
        </p:nvSpPr>
        <p:spPr>
          <a:xfrm flipV="1">
            <a:off x="8883650" y="3653214"/>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Oval 20">
            <a:extLst>
              <a:ext uri="{FF2B5EF4-FFF2-40B4-BE49-F238E27FC236}">
                <a16:creationId xmlns:a16="http://schemas.microsoft.com/office/drawing/2014/main" id="{D56ACD75-9E97-DAC2-6B98-6754FF515894}"/>
              </a:ext>
            </a:extLst>
          </p:cNvPr>
          <p:cNvSpPr/>
          <p:nvPr/>
        </p:nvSpPr>
        <p:spPr>
          <a:xfrm flipV="1">
            <a:off x="8959850" y="348516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Oval 21">
            <a:extLst>
              <a:ext uri="{FF2B5EF4-FFF2-40B4-BE49-F238E27FC236}">
                <a16:creationId xmlns:a16="http://schemas.microsoft.com/office/drawing/2014/main" id="{619C1C2B-861F-B62D-7868-C4E00D5B8C67}"/>
              </a:ext>
            </a:extLst>
          </p:cNvPr>
          <p:cNvSpPr/>
          <p:nvPr/>
        </p:nvSpPr>
        <p:spPr>
          <a:xfrm flipV="1">
            <a:off x="8807450" y="339522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Oval 22">
            <a:extLst>
              <a:ext uri="{FF2B5EF4-FFF2-40B4-BE49-F238E27FC236}">
                <a16:creationId xmlns:a16="http://schemas.microsoft.com/office/drawing/2014/main" id="{2C8E7ED7-4AF8-842F-A194-D2D6C85A155D}"/>
              </a:ext>
            </a:extLst>
          </p:cNvPr>
          <p:cNvSpPr/>
          <p:nvPr/>
        </p:nvSpPr>
        <p:spPr>
          <a:xfrm flipV="1">
            <a:off x="8632825" y="3686984"/>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Oval 23">
            <a:extLst>
              <a:ext uri="{FF2B5EF4-FFF2-40B4-BE49-F238E27FC236}">
                <a16:creationId xmlns:a16="http://schemas.microsoft.com/office/drawing/2014/main" id="{F421C74B-9682-3C3A-0B3D-7A40DA5D5B0B}"/>
              </a:ext>
            </a:extLst>
          </p:cNvPr>
          <p:cNvSpPr/>
          <p:nvPr/>
        </p:nvSpPr>
        <p:spPr>
          <a:xfrm flipV="1">
            <a:off x="9772650" y="4048760"/>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Oval 24">
            <a:extLst>
              <a:ext uri="{FF2B5EF4-FFF2-40B4-BE49-F238E27FC236}">
                <a16:creationId xmlns:a16="http://schemas.microsoft.com/office/drawing/2014/main" id="{217C4DC9-8D39-729F-AD0F-20368800CF4C}"/>
              </a:ext>
            </a:extLst>
          </p:cNvPr>
          <p:cNvSpPr/>
          <p:nvPr/>
        </p:nvSpPr>
        <p:spPr>
          <a:xfrm flipV="1">
            <a:off x="10896600" y="498070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6" name="Oval 25">
            <a:extLst>
              <a:ext uri="{FF2B5EF4-FFF2-40B4-BE49-F238E27FC236}">
                <a16:creationId xmlns:a16="http://schemas.microsoft.com/office/drawing/2014/main" id="{9E323D3E-A429-07F0-F147-71F957273A10}"/>
              </a:ext>
            </a:extLst>
          </p:cNvPr>
          <p:cNvSpPr/>
          <p:nvPr/>
        </p:nvSpPr>
        <p:spPr>
          <a:xfrm flipV="1">
            <a:off x="10452100" y="25613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Oval 26">
            <a:extLst>
              <a:ext uri="{FF2B5EF4-FFF2-40B4-BE49-F238E27FC236}">
                <a16:creationId xmlns:a16="http://schemas.microsoft.com/office/drawing/2014/main" id="{E83E27AA-CE1B-A2B2-D63A-D208BE172C0A}"/>
              </a:ext>
            </a:extLst>
          </p:cNvPr>
          <p:cNvSpPr/>
          <p:nvPr/>
        </p:nvSpPr>
        <p:spPr>
          <a:xfrm flipV="1">
            <a:off x="10180148" y="24470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 name="Oval 27">
            <a:extLst>
              <a:ext uri="{FF2B5EF4-FFF2-40B4-BE49-F238E27FC236}">
                <a16:creationId xmlns:a16="http://schemas.microsoft.com/office/drawing/2014/main" id="{08EC5ABC-8708-8608-BD29-327151A3552D}"/>
              </a:ext>
            </a:extLst>
          </p:cNvPr>
          <p:cNvSpPr/>
          <p:nvPr/>
        </p:nvSpPr>
        <p:spPr>
          <a:xfrm flipV="1">
            <a:off x="10180148" y="2796102"/>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9" name="Oval 28">
            <a:extLst>
              <a:ext uri="{FF2B5EF4-FFF2-40B4-BE49-F238E27FC236}">
                <a16:creationId xmlns:a16="http://schemas.microsoft.com/office/drawing/2014/main" id="{673CD911-0B16-0E16-F37A-28CC156EDFDD}"/>
              </a:ext>
            </a:extLst>
          </p:cNvPr>
          <p:cNvSpPr/>
          <p:nvPr/>
        </p:nvSpPr>
        <p:spPr>
          <a:xfrm flipV="1">
            <a:off x="8769350" y="549799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Oval 29">
            <a:extLst>
              <a:ext uri="{FF2B5EF4-FFF2-40B4-BE49-F238E27FC236}">
                <a16:creationId xmlns:a16="http://schemas.microsoft.com/office/drawing/2014/main" id="{E70BBFAF-DB6D-AE27-D43A-D619B71B3409}"/>
              </a:ext>
            </a:extLst>
          </p:cNvPr>
          <p:cNvSpPr/>
          <p:nvPr/>
        </p:nvSpPr>
        <p:spPr>
          <a:xfrm flipV="1">
            <a:off x="8242300" y="442190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1" name="Oval 30">
            <a:extLst>
              <a:ext uri="{FF2B5EF4-FFF2-40B4-BE49-F238E27FC236}">
                <a16:creationId xmlns:a16="http://schemas.microsoft.com/office/drawing/2014/main" id="{A462F7CA-B591-0C81-9DD9-570563D0C2A7}"/>
              </a:ext>
            </a:extLst>
          </p:cNvPr>
          <p:cNvSpPr/>
          <p:nvPr/>
        </p:nvSpPr>
        <p:spPr>
          <a:xfrm flipV="1">
            <a:off x="9912350" y="4489450"/>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Oval 31">
            <a:extLst>
              <a:ext uri="{FF2B5EF4-FFF2-40B4-BE49-F238E27FC236}">
                <a16:creationId xmlns:a16="http://schemas.microsoft.com/office/drawing/2014/main" id="{A14AE98C-9227-E748-1878-9BA80E59AEE8}"/>
              </a:ext>
            </a:extLst>
          </p:cNvPr>
          <p:cNvSpPr/>
          <p:nvPr/>
        </p:nvSpPr>
        <p:spPr>
          <a:xfrm flipV="1">
            <a:off x="7810125" y="3537782"/>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Oval 32">
            <a:extLst>
              <a:ext uri="{FF2B5EF4-FFF2-40B4-BE49-F238E27FC236}">
                <a16:creationId xmlns:a16="http://schemas.microsoft.com/office/drawing/2014/main" id="{B11A1140-45EE-234D-C026-0FE312CBFA57}"/>
              </a:ext>
            </a:extLst>
          </p:cNvPr>
          <p:cNvSpPr/>
          <p:nvPr/>
        </p:nvSpPr>
        <p:spPr>
          <a:xfrm flipV="1">
            <a:off x="8670925" y="3486554"/>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Oval 33">
            <a:extLst>
              <a:ext uri="{FF2B5EF4-FFF2-40B4-BE49-F238E27FC236}">
                <a16:creationId xmlns:a16="http://schemas.microsoft.com/office/drawing/2014/main" id="{2377E047-283F-D8B2-6FA3-71E7DADBD3B3}"/>
              </a:ext>
            </a:extLst>
          </p:cNvPr>
          <p:cNvSpPr/>
          <p:nvPr/>
        </p:nvSpPr>
        <p:spPr>
          <a:xfrm flipV="1">
            <a:off x="9982200" y="415774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5" name="Oval 34">
            <a:extLst>
              <a:ext uri="{FF2B5EF4-FFF2-40B4-BE49-F238E27FC236}">
                <a16:creationId xmlns:a16="http://schemas.microsoft.com/office/drawing/2014/main" id="{45E4E34F-E70F-1744-3CD2-DBD4FA904111}"/>
              </a:ext>
            </a:extLst>
          </p:cNvPr>
          <p:cNvSpPr/>
          <p:nvPr/>
        </p:nvSpPr>
        <p:spPr>
          <a:xfrm flipV="1">
            <a:off x="9213850" y="315392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6" name="Oval 35">
            <a:extLst>
              <a:ext uri="{FF2B5EF4-FFF2-40B4-BE49-F238E27FC236}">
                <a16:creationId xmlns:a16="http://schemas.microsoft.com/office/drawing/2014/main" id="{067FA490-EEAF-E219-A8E4-94E2B476BAA2}"/>
              </a:ext>
            </a:extLst>
          </p:cNvPr>
          <p:cNvSpPr/>
          <p:nvPr/>
        </p:nvSpPr>
        <p:spPr>
          <a:xfrm flipV="1">
            <a:off x="9359900" y="4554970"/>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7" name="Oval 36">
            <a:extLst>
              <a:ext uri="{FF2B5EF4-FFF2-40B4-BE49-F238E27FC236}">
                <a16:creationId xmlns:a16="http://schemas.microsoft.com/office/drawing/2014/main" id="{21108A00-6B35-2BF8-5C62-4542CFA8D70C}"/>
              </a:ext>
            </a:extLst>
          </p:cNvPr>
          <p:cNvSpPr/>
          <p:nvPr/>
        </p:nvSpPr>
        <p:spPr>
          <a:xfrm flipV="1">
            <a:off x="7912100" y="3691313"/>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41" name="Straight Arrow Connector 40">
            <a:extLst>
              <a:ext uri="{FF2B5EF4-FFF2-40B4-BE49-F238E27FC236}">
                <a16:creationId xmlns:a16="http://schemas.microsoft.com/office/drawing/2014/main" id="{34204565-FBDA-BD62-DDD6-9264335A41CB}"/>
              </a:ext>
            </a:extLst>
          </p:cNvPr>
          <p:cNvCxnSpPr>
            <a:cxnSpLocks/>
            <a:stCxn id="32" idx="0"/>
            <a:endCxn id="37" idx="3"/>
          </p:cNvCxnSpPr>
          <p:nvPr/>
        </p:nvCxnSpPr>
        <p:spPr>
          <a:xfrm>
            <a:off x="7848225" y="3605323"/>
            <a:ext cx="75034" cy="9588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C0A6589A-9EEF-F5B4-74AB-06E74BA76F3F}"/>
              </a:ext>
            </a:extLst>
          </p:cNvPr>
          <p:cNvCxnSpPr>
            <a:cxnSpLocks/>
            <a:endCxn id="20" idx="7"/>
          </p:cNvCxnSpPr>
          <p:nvPr/>
        </p:nvCxnSpPr>
        <p:spPr>
          <a:xfrm flipV="1">
            <a:off x="8709025" y="3710864"/>
            <a:ext cx="239666" cy="3367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C9AEB3AC-6016-B3FA-E116-FC1160F93646}"/>
              </a:ext>
            </a:extLst>
          </p:cNvPr>
          <p:cNvCxnSpPr>
            <a:cxnSpLocks/>
            <a:stCxn id="20" idx="6"/>
            <a:endCxn id="21" idx="0"/>
          </p:cNvCxnSpPr>
          <p:nvPr/>
        </p:nvCxnSpPr>
        <p:spPr>
          <a:xfrm flipV="1">
            <a:off x="8959850" y="3552710"/>
            <a:ext cx="38100" cy="13427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C79CF7D3-E993-DDCB-D829-232AFD2E3774}"/>
              </a:ext>
            </a:extLst>
          </p:cNvPr>
          <p:cNvCxnSpPr>
            <a:cxnSpLocks/>
            <a:stCxn id="21" idx="3"/>
            <a:endCxn id="22" idx="6"/>
          </p:cNvCxnSpPr>
          <p:nvPr/>
        </p:nvCxnSpPr>
        <p:spPr>
          <a:xfrm flipH="1" flipV="1">
            <a:off x="8883650" y="3428999"/>
            <a:ext cx="87359" cy="6606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1ABF02D0-630C-FC8A-B6A6-8CE6FD05C018}"/>
              </a:ext>
            </a:extLst>
          </p:cNvPr>
          <p:cNvCxnSpPr>
            <a:cxnSpLocks/>
            <a:stCxn id="22" idx="3"/>
            <a:endCxn id="33" idx="0"/>
          </p:cNvCxnSpPr>
          <p:nvPr/>
        </p:nvCxnSpPr>
        <p:spPr>
          <a:xfrm flipH="1">
            <a:off x="8709025" y="3405120"/>
            <a:ext cx="109584" cy="14897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a:extLst>
              <a:ext uri="{FF2B5EF4-FFF2-40B4-BE49-F238E27FC236}">
                <a16:creationId xmlns:a16="http://schemas.microsoft.com/office/drawing/2014/main" id="{68D301DC-80A0-8932-8A14-8E3972F987FF}"/>
              </a:ext>
            </a:extLst>
          </p:cNvPr>
          <p:cNvCxnSpPr>
            <a:cxnSpLocks/>
            <a:stCxn id="33" idx="2"/>
            <a:endCxn id="23" idx="1"/>
          </p:cNvCxnSpPr>
          <p:nvPr/>
        </p:nvCxnSpPr>
        <p:spPr>
          <a:xfrm flipH="1">
            <a:off x="8643984" y="3520324"/>
            <a:ext cx="26941" cy="22431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C6C48D64-F33E-6CBD-5729-50B8EFFC7332}"/>
              </a:ext>
            </a:extLst>
          </p:cNvPr>
          <p:cNvCxnSpPr>
            <a:cxnSpLocks/>
            <a:stCxn id="35" idx="0"/>
            <a:endCxn id="19" idx="3"/>
          </p:cNvCxnSpPr>
          <p:nvPr/>
        </p:nvCxnSpPr>
        <p:spPr>
          <a:xfrm flipV="1">
            <a:off x="9251950" y="3130050"/>
            <a:ext cx="201659" cy="9142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a:extLst>
              <a:ext uri="{FF2B5EF4-FFF2-40B4-BE49-F238E27FC236}">
                <a16:creationId xmlns:a16="http://schemas.microsoft.com/office/drawing/2014/main" id="{D13E1F8F-07B9-9B27-D521-1A299496041D}"/>
              </a:ext>
            </a:extLst>
          </p:cNvPr>
          <p:cNvCxnSpPr>
            <a:cxnSpLocks/>
            <a:stCxn id="19" idx="4"/>
            <a:endCxn id="18" idx="0"/>
          </p:cNvCxnSpPr>
          <p:nvPr/>
        </p:nvCxnSpPr>
        <p:spPr>
          <a:xfrm flipH="1" flipV="1">
            <a:off x="9328150" y="3035300"/>
            <a:ext cx="152400" cy="8485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5" name="Straight Arrow Connector 64">
            <a:extLst>
              <a:ext uri="{FF2B5EF4-FFF2-40B4-BE49-F238E27FC236}">
                <a16:creationId xmlns:a16="http://schemas.microsoft.com/office/drawing/2014/main" id="{FA7C2EA0-B7BD-87DD-9F2B-B81852A2807C}"/>
              </a:ext>
            </a:extLst>
          </p:cNvPr>
          <p:cNvCxnSpPr>
            <a:cxnSpLocks/>
            <a:stCxn id="18" idx="2"/>
            <a:endCxn id="35" idx="3"/>
          </p:cNvCxnSpPr>
          <p:nvPr/>
        </p:nvCxnSpPr>
        <p:spPr>
          <a:xfrm flipH="1">
            <a:off x="9225009" y="3001529"/>
            <a:ext cx="65041" cy="16229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8" name="Straight Arrow Connector 67">
            <a:extLst>
              <a:ext uri="{FF2B5EF4-FFF2-40B4-BE49-F238E27FC236}">
                <a16:creationId xmlns:a16="http://schemas.microsoft.com/office/drawing/2014/main" id="{7ACDE3A5-D032-D626-FD8E-3AD6119B85AE}"/>
              </a:ext>
            </a:extLst>
          </p:cNvPr>
          <p:cNvCxnSpPr>
            <a:cxnSpLocks/>
            <a:stCxn id="28" idx="4"/>
            <a:endCxn id="26" idx="1"/>
          </p:cNvCxnSpPr>
          <p:nvPr/>
        </p:nvCxnSpPr>
        <p:spPr>
          <a:xfrm flipV="1">
            <a:off x="10218248" y="2619009"/>
            <a:ext cx="245011" cy="17709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1" name="Straight Arrow Connector 70">
            <a:extLst>
              <a:ext uri="{FF2B5EF4-FFF2-40B4-BE49-F238E27FC236}">
                <a16:creationId xmlns:a16="http://schemas.microsoft.com/office/drawing/2014/main" id="{09C6329C-EE59-B39B-4178-208FF3B4B73D}"/>
              </a:ext>
            </a:extLst>
          </p:cNvPr>
          <p:cNvCxnSpPr>
            <a:cxnSpLocks/>
            <a:stCxn id="26" idx="2"/>
            <a:endCxn id="27" idx="1"/>
          </p:cNvCxnSpPr>
          <p:nvPr/>
        </p:nvCxnSpPr>
        <p:spPr>
          <a:xfrm flipH="1" flipV="1">
            <a:off x="10191307" y="2504709"/>
            <a:ext cx="260793" cy="9042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4" name="Straight Arrow Connector 73">
            <a:extLst>
              <a:ext uri="{FF2B5EF4-FFF2-40B4-BE49-F238E27FC236}">
                <a16:creationId xmlns:a16="http://schemas.microsoft.com/office/drawing/2014/main" id="{6AB10088-8CA6-F972-E361-43E9BDE32A47}"/>
              </a:ext>
            </a:extLst>
          </p:cNvPr>
          <p:cNvCxnSpPr>
            <a:cxnSpLocks/>
            <a:stCxn id="27" idx="2"/>
            <a:endCxn id="28" idx="4"/>
          </p:cNvCxnSpPr>
          <p:nvPr/>
        </p:nvCxnSpPr>
        <p:spPr>
          <a:xfrm>
            <a:off x="10180148" y="2480829"/>
            <a:ext cx="38100" cy="31527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7" name="Straight Arrow Connector 76">
            <a:extLst>
              <a:ext uri="{FF2B5EF4-FFF2-40B4-BE49-F238E27FC236}">
                <a16:creationId xmlns:a16="http://schemas.microsoft.com/office/drawing/2014/main" id="{C2E876AC-AB76-2222-31D7-20644435A901}"/>
              </a:ext>
            </a:extLst>
          </p:cNvPr>
          <p:cNvCxnSpPr>
            <a:cxnSpLocks/>
            <a:stCxn id="24" idx="4"/>
            <a:endCxn id="34" idx="4"/>
          </p:cNvCxnSpPr>
          <p:nvPr/>
        </p:nvCxnSpPr>
        <p:spPr>
          <a:xfrm>
            <a:off x="9810750" y="4048760"/>
            <a:ext cx="209550" cy="10898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0" name="Straight Arrow Connector 79">
            <a:extLst>
              <a:ext uri="{FF2B5EF4-FFF2-40B4-BE49-F238E27FC236}">
                <a16:creationId xmlns:a16="http://schemas.microsoft.com/office/drawing/2014/main" id="{EDC368BB-AEA5-9617-2D5A-09BFCA57EE60}"/>
              </a:ext>
            </a:extLst>
          </p:cNvPr>
          <p:cNvCxnSpPr>
            <a:cxnSpLocks/>
            <a:stCxn id="37" idx="5"/>
            <a:endCxn id="32" idx="5"/>
          </p:cNvCxnSpPr>
          <p:nvPr/>
        </p:nvCxnSpPr>
        <p:spPr>
          <a:xfrm flipH="1" flipV="1">
            <a:off x="7875166" y="3547673"/>
            <a:ext cx="101975" cy="15353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3" name="Straight Arrow Connector 82">
            <a:extLst>
              <a:ext uri="{FF2B5EF4-FFF2-40B4-BE49-F238E27FC236}">
                <a16:creationId xmlns:a16="http://schemas.microsoft.com/office/drawing/2014/main" id="{DDCB6FAB-60A3-BFAE-9FA1-CB573209967B}"/>
              </a:ext>
            </a:extLst>
          </p:cNvPr>
          <p:cNvCxnSpPr>
            <a:cxnSpLocks/>
            <a:stCxn id="34" idx="1"/>
            <a:endCxn id="24" idx="2"/>
          </p:cNvCxnSpPr>
          <p:nvPr/>
        </p:nvCxnSpPr>
        <p:spPr>
          <a:xfrm flipH="1" flipV="1">
            <a:off x="9772650" y="4082530"/>
            <a:ext cx="220709" cy="13286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6" name="Oval 85">
            <a:extLst>
              <a:ext uri="{FF2B5EF4-FFF2-40B4-BE49-F238E27FC236}">
                <a16:creationId xmlns:a16="http://schemas.microsoft.com/office/drawing/2014/main" id="{551135F9-3C00-19D7-5221-BAEE01C0178A}"/>
              </a:ext>
            </a:extLst>
          </p:cNvPr>
          <p:cNvSpPr/>
          <p:nvPr/>
        </p:nvSpPr>
        <p:spPr>
          <a:xfrm flipV="1">
            <a:off x="9806804" y="498070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9F6EAC1-50BA-13E7-9796-E8204E0BCA70}"/>
                  </a:ext>
                </a:extLst>
              </p:cNvPr>
              <p:cNvSpPr/>
              <p:nvPr/>
            </p:nvSpPr>
            <p:spPr>
              <a:xfrm>
                <a:off x="1706657" y="5916621"/>
                <a:ext cx="4994088" cy="754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𝑘</m:t>
                      </m:r>
                      <m:r>
                        <a:rPr lang="en-US" sz="1800" b="0" i="1" smtClean="0">
                          <a:latin typeface="Cambria Math" panose="02040503050406030204" pitchFamily="18" charset="0"/>
                        </a:rPr>
                        <m:t>∼</m:t>
                      </m:r>
                      <m:r>
                        <a:rPr lang="en-US" sz="1800" b="0" i="1" smtClean="0">
                          <a:latin typeface="Cambria Math" panose="02040503050406030204" pitchFamily="18" charset="0"/>
                        </a:rPr>
                        <m:t>𝐵𝑖𝑛</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ln</m:t>
                                  </m:r>
                                </m:fName>
                                <m:e>
                                  <m:r>
                                    <a:rPr lang="en-US" sz="1800" b="0" i="1" smtClean="0">
                                      <a:latin typeface="Cambria Math" panose="02040503050406030204" pitchFamily="18" charset="0"/>
                                    </a:rPr>
                                    <m:t>𝑛</m:t>
                                  </m:r>
                                </m:e>
                              </m:func>
                            </m:num>
                            <m:den>
                              <m:r>
                                <a:rPr lang="en-US" sz="1800" b="0" i="1" smtClean="0">
                                  <a:latin typeface="Cambria Math" panose="02040503050406030204" pitchFamily="18" charset="0"/>
                                </a:rPr>
                                <m:t>𝑛</m:t>
                              </m:r>
                            </m:den>
                          </m:f>
                        </m:e>
                      </m:d>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ln</m:t>
                          </m:r>
                        </m:fName>
                        <m:e>
                          <m:r>
                            <a:rPr lang="en-US" sz="1800" b="0" i="1" smtClean="0">
                              <a:latin typeface="Cambria Math" panose="02040503050406030204" pitchFamily="18" charset="0"/>
                            </a:rPr>
                            <m:t>𝑛</m:t>
                          </m:r>
                        </m:e>
                      </m:func>
                      <m:limUpp>
                        <m:limUppPr>
                          <m:ctrlPr>
                            <a:rPr lang="en-US" sz="1800" b="0" i="1" smtClean="0">
                              <a:latin typeface="Cambria Math" panose="02040503050406030204" pitchFamily="18" charset="0"/>
                            </a:rPr>
                          </m:ctrlPr>
                        </m:limUppPr>
                        <m:e>
                          <m:groupChr>
                            <m:groupChrPr>
                              <m:chr m:val="⏞"/>
                              <m:pos m:val="top"/>
                              <m:vertJc m:val="bot"/>
                              <m:ctrlPr>
                                <a:rPr lang="en-US" sz="1800" b="0" i="1" smtClean="0">
                                  <a:latin typeface="Cambria Math" panose="02040503050406030204" pitchFamily="18" charset="0"/>
                                </a:rPr>
                              </m:ctrlPr>
                            </m:groupChrPr>
                            <m:e>
                              <m:r>
                                <m:rPr>
                                  <m:brk/>
                                </m:rPr>
                                <a:rPr lang="en-US" sz="1800" b="0" i="1" smtClean="0">
                                  <a:latin typeface="Cambria Math" panose="02040503050406030204" pitchFamily="18" charset="0"/>
                                </a:rPr>
                                <m:t>&lt;</m:t>
                              </m:r>
                            </m:e>
                          </m:groupChr>
                        </m:e>
                        <m:lim>
                          <m:r>
                            <a:rPr lang="en-US" sz="1800" b="0" i="1" smtClean="0">
                              <a:latin typeface="Cambria Math" panose="02040503050406030204" pitchFamily="18" charset="0"/>
                            </a:rPr>
                            <m:t>𝑤h𝑝</m:t>
                          </m:r>
                        </m:lim>
                      </m:limUpp>
                      <m:r>
                        <a:rPr lang="en-US" sz="1800" b="0" i="1" smtClean="0">
                          <a:latin typeface="Cambria Math" panose="02040503050406030204" pitchFamily="18" charset="0"/>
                        </a:rPr>
                        <m:t>6</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ln</m:t>
                          </m:r>
                        </m:fName>
                        <m:e>
                          <m:r>
                            <a:rPr lang="en-US" sz="1800" b="0" i="1" smtClean="0">
                              <a:latin typeface="Cambria Math" panose="02040503050406030204" pitchFamily="18" charset="0"/>
                            </a:rPr>
                            <m:t>𝑛</m:t>
                          </m:r>
                        </m:e>
                      </m:func>
                    </m:oMath>
                  </m:oMathPara>
                </a14:m>
                <a:endParaRPr lang="en-IL" sz="1800" dirty="0"/>
              </a:p>
            </p:txBody>
          </p:sp>
        </mc:Choice>
        <mc:Fallback xmlns="">
          <p:sp>
            <p:nvSpPr>
              <p:cNvPr id="6" name="Oval 5">
                <a:extLst>
                  <a:ext uri="{FF2B5EF4-FFF2-40B4-BE49-F238E27FC236}">
                    <a16:creationId xmlns:a16="http://schemas.microsoft.com/office/drawing/2014/main" id="{29F6EAC1-50BA-13E7-9796-E8204E0BCA70}"/>
                  </a:ext>
                </a:extLst>
              </p:cNvPr>
              <p:cNvSpPr>
                <a:spLocks noRot="1" noChangeAspect="1" noMove="1" noResize="1" noEditPoints="1" noAdjustHandles="1" noChangeArrowheads="1" noChangeShapeType="1" noTextEdit="1"/>
              </p:cNvSpPr>
              <p:nvPr/>
            </p:nvSpPr>
            <p:spPr>
              <a:xfrm>
                <a:off x="1706657" y="5916621"/>
                <a:ext cx="4994088" cy="754616"/>
              </a:xfrm>
              <a:prstGeom prst="ellipse">
                <a:avLst/>
              </a:prstGeom>
              <a:blipFill>
                <a:blip r:embed="rId9"/>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3093521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Euclidean TSP – Stitch Algorithm</a:t>
            </a:r>
            <a:endParaRPr lang="en-IL" dirty="0"/>
          </a:p>
        </p:txBody>
      </p:sp>
      <p:sp>
        <p:nvSpPr>
          <p:cNvPr id="3" name="TextBox 2">
            <a:extLst>
              <a:ext uri="{FF2B5EF4-FFF2-40B4-BE49-F238E27FC236}">
                <a16:creationId xmlns:a16="http://schemas.microsoft.com/office/drawing/2014/main" id="{D861A584-772B-59B8-E5F4-17DE6392E038}"/>
              </a:ext>
            </a:extLst>
          </p:cNvPr>
          <p:cNvSpPr txBox="1"/>
          <p:nvPr/>
        </p:nvSpPr>
        <p:spPr>
          <a:xfrm>
            <a:off x="793377" y="1815353"/>
            <a:ext cx="5620123" cy="3539430"/>
          </a:xfrm>
          <a:prstGeom prst="rect">
            <a:avLst/>
          </a:prstGeom>
          <a:noFill/>
        </p:spPr>
        <p:txBody>
          <a:bodyPr wrap="square" rtlCol="0">
            <a:spAutoFit/>
          </a:bodyPr>
          <a:lstStyle/>
          <a:p>
            <a:r>
              <a:rPr lang="en-US" sz="2800" b="1" u="sng" dirty="0"/>
              <a:t>3. Combine all tours of all squares:</a:t>
            </a:r>
            <a:r>
              <a:rPr lang="en-US" sz="2800" dirty="0"/>
              <a:t> </a:t>
            </a:r>
          </a:p>
          <a:p>
            <a:pPr marL="342900" indent="-342900">
              <a:buFont typeface="Arial" panose="020B0604020202020204" pitchFamily="34" charset="0"/>
              <a:buChar char="•"/>
            </a:pPr>
            <a:r>
              <a:rPr lang="en-US" sz="2800" dirty="0"/>
              <a:t>Select a random representative from each sub-square.</a:t>
            </a:r>
          </a:p>
          <a:p>
            <a:pPr marL="342900" indent="-342900">
              <a:buFont typeface="Arial" panose="020B0604020202020204" pitchFamily="34" charset="0"/>
              <a:buChar char="•"/>
            </a:pPr>
            <a:r>
              <a:rPr lang="en-US" sz="2800" dirty="0"/>
              <a:t>Zig-zag through all sub-squares row by row:</a:t>
            </a:r>
          </a:p>
          <a:p>
            <a:pPr marL="800100" lvl="1" indent="-342900">
              <a:buFont typeface="Arial" panose="020B0604020202020204" pitchFamily="34" charset="0"/>
              <a:buChar char="•"/>
            </a:pPr>
            <a:r>
              <a:rPr lang="en-US" sz="2800" dirty="0"/>
              <a:t>Visit each representative, then traverse (except last) the tour.</a:t>
            </a:r>
          </a:p>
          <a:p>
            <a:pPr marL="342900" indent="-342900">
              <a:buFont typeface="Arial" panose="020B0604020202020204" pitchFamily="34" charset="0"/>
              <a:buChar char="•"/>
            </a:pPr>
            <a:r>
              <a:rPr lang="en-US" sz="2800" dirty="0"/>
              <a:t>Finally return to starting point.</a:t>
            </a:r>
          </a:p>
        </p:txBody>
      </p:sp>
      <p:graphicFrame>
        <p:nvGraphicFramePr>
          <p:cNvPr id="8" name="Table 8">
            <a:extLst>
              <a:ext uri="{FF2B5EF4-FFF2-40B4-BE49-F238E27FC236}">
                <a16:creationId xmlns:a16="http://schemas.microsoft.com/office/drawing/2014/main" id="{C1553E2C-C9B0-4EC5-8B3E-4B4B4A757699}"/>
              </a:ext>
            </a:extLst>
          </p:cNvPr>
          <p:cNvGraphicFramePr>
            <a:graphicFrameLocks noGrp="1"/>
          </p:cNvGraphicFramePr>
          <p:nvPr/>
        </p:nvGraphicFramePr>
        <p:xfrm>
          <a:off x="7575550" y="2395220"/>
          <a:ext cx="3530597" cy="3307080"/>
        </p:xfrm>
        <a:graphic>
          <a:graphicData uri="http://schemas.openxmlformats.org/drawingml/2006/table">
            <a:tbl>
              <a:tblPr firstRow="1" bandRow="1">
                <a:tableStyleId>{5C22544A-7EE6-4342-B048-85BDC9FD1C3A}</a:tableStyleId>
              </a:tblPr>
              <a:tblGrid>
                <a:gridCol w="504371">
                  <a:extLst>
                    <a:ext uri="{9D8B030D-6E8A-4147-A177-3AD203B41FA5}">
                      <a16:colId xmlns:a16="http://schemas.microsoft.com/office/drawing/2014/main" val="1320155958"/>
                    </a:ext>
                  </a:extLst>
                </a:gridCol>
                <a:gridCol w="504371">
                  <a:extLst>
                    <a:ext uri="{9D8B030D-6E8A-4147-A177-3AD203B41FA5}">
                      <a16:colId xmlns:a16="http://schemas.microsoft.com/office/drawing/2014/main" val="1865418420"/>
                    </a:ext>
                  </a:extLst>
                </a:gridCol>
                <a:gridCol w="504371">
                  <a:extLst>
                    <a:ext uri="{9D8B030D-6E8A-4147-A177-3AD203B41FA5}">
                      <a16:colId xmlns:a16="http://schemas.microsoft.com/office/drawing/2014/main" val="83259460"/>
                    </a:ext>
                  </a:extLst>
                </a:gridCol>
                <a:gridCol w="504371">
                  <a:extLst>
                    <a:ext uri="{9D8B030D-6E8A-4147-A177-3AD203B41FA5}">
                      <a16:colId xmlns:a16="http://schemas.microsoft.com/office/drawing/2014/main" val="686068971"/>
                    </a:ext>
                  </a:extLst>
                </a:gridCol>
                <a:gridCol w="504371">
                  <a:extLst>
                    <a:ext uri="{9D8B030D-6E8A-4147-A177-3AD203B41FA5}">
                      <a16:colId xmlns:a16="http://schemas.microsoft.com/office/drawing/2014/main" val="1039102794"/>
                    </a:ext>
                  </a:extLst>
                </a:gridCol>
                <a:gridCol w="504371">
                  <a:extLst>
                    <a:ext uri="{9D8B030D-6E8A-4147-A177-3AD203B41FA5}">
                      <a16:colId xmlns:a16="http://schemas.microsoft.com/office/drawing/2014/main" val="2538554820"/>
                    </a:ext>
                  </a:extLst>
                </a:gridCol>
                <a:gridCol w="504371">
                  <a:extLst>
                    <a:ext uri="{9D8B030D-6E8A-4147-A177-3AD203B41FA5}">
                      <a16:colId xmlns:a16="http://schemas.microsoft.com/office/drawing/2014/main" val="1587436778"/>
                    </a:ext>
                  </a:extLst>
                </a:gridCol>
              </a:tblGrid>
              <a:tr h="472440">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93196"/>
                  </a:ext>
                </a:extLst>
              </a:tr>
              <a:tr h="472440">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671465"/>
                  </a:ext>
                </a:extLst>
              </a:tr>
              <a:tr h="472440">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4142109570"/>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2551161755"/>
                  </a:ext>
                </a:extLst>
              </a:tr>
              <a:tr h="472440">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extLst>
                  <a:ext uri="{0D108BD9-81ED-4DB2-BD59-A6C34878D82A}">
                    <a16:rowId xmlns:a16="http://schemas.microsoft.com/office/drawing/2014/main" val="3941924326"/>
                  </a:ext>
                </a:extLst>
              </a:tr>
              <a:tr h="472440">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extLst>
                  <a:ext uri="{0D108BD9-81ED-4DB2-BD59-A6C34878D82A}">
                    <a16:rowId xmlns:a16="http://schemas.microsoft.com/office/drawing/2014/main" val="1828448103"/>
                  </a:ext>
                </a:extLst>
              </a:tr>
              <a:tr h="472440">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extLst>
                  <a:ext uri="{0D108BD9-81ED-4DB2-BD59-A6C34878D82A}">
                    <a16:rowId xmlns:a16="http://schemas.microsoft.com/office/drawing/2014/main" val="3283577446"/>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E1F3C70-2501-EB42-5D56-91B4C2F9CB5C}"/>
                  </a:ext>
                </a:extLst>
              </p:cNvPr>
              <p:cNvSpPr txBox="1"/>
              <p:nvPr/>
            </p:nvSpPr>
            <p:spPr>
              <a:xfrm>
                <a:off x="8458200" y="1360003"/>
                <a:ext cx="501650"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𝑛</m:t>
                                  </m:r>
                                </m:e>
                              </m:func>
                            </m:num>
                            <m:den>
                              <m:r>
                                <a:rPr lang="en-US" b="0" i="1" smtClean="0">
                                  <a:latin typeface="Cambria Math" panose="02040503050406030204" pitchFamily="18" charset="0"/>
                                </a:rPr>
                                <m:t>𝑛</m:t>
                              </m:r>
                            </m:den>
                          </m:f>
                        </m:e>
                      </m:rad>
                    </m:oMath>
                  </m:oMathPara>
                </a14:m>
                <a:endParaRPr lang="en-IL" dirty="0"/>
              </a:p>
            </p:txBody>
          </p:sp>
        </mc:Choice>
        <mc:Fallback xmlns="">
          <p:sp>
            <p:nvSpPr>
              <p:cNvPr id="10" name="TextBox 9">
                <a:extLst>
                  <a:ext uri="{FF2B5EF4-FFF2-40B4-BE49-F238E27FC236}">
                    <a16:creationId xmlns:a16="http://schemas.microsoft.com/office/drawing/2014/main" id="{9E1F3C70-2501-EB42-5D56-91B4C2F9CB5C}"/>
                  </a:ext>
                </a:extLst>
              </p:cNvPr>
              <p:cNvSpPr txBox="1">
                <a:spLocks noRot="1" noChangeAspect="1" noMove="1" noResize="1" noEditPoints="1" noAdjustHandles="1" noChangeArrowheads="1" noChangeShapeType="1" noTextEdit="1"/>
              </p:cNvSpPr>
              <p:nvPr/>
            </p:nvSpPr>
            <p:spPr>
              <a:xfrm>
                <a:off x="8458200" y="1360003"/>
                <a:ext cx="501650" cy="910699"/>
              </a:xfrm>
              <a:prstGeom prst="rect">
                <a:avLst/>
              </a:prstGeom>
              <a:blipFill>
                <a:blip r:embed="rId3"/>
                <a:stretch>
                  <a:fillRect r="-26829"/>
                </a:stretch>
              </a:blipFill>
            </p:spPr>
            <p:txBody>
              <a:bodyPr/>
              <a:lstStyle/>
              <a:p>
                <a:r>
                  <a:rPr lang="en-IL">
                    <a:noFill/>
                  </a:rPr>
                  <a:t> </a:t>
                </a:r>
              </a:p>
            </p:txBody>
          </p:sp>
        </mc:Fallback>
      </mc:AlternateContent>
      <p:sp>
        <p:nvSpPr>
          <p:cNvPr id="11" name="Right Brace 10">
            <a:extLst>
              <a:ext uri="{FF2B5EF4-FFF2-40B4-BE49-F238E27FC236}">
                <a16:creationId xmlns:a16="http://schemas.microsoft.com/office/drawing/2014/main" id="{5AC85D5D-8EB7-CBDB-2D94-7449592CADBE}"/>
              </a:ext>
            </a:extLst>
          </p:cNvPr>
          <p:cNvSpPr/>
          <p:nvPr/>
        </p:nvSpPr>
        <p:spPr>
          <a:xfrm rot="16200000">
            <a:off x="8732951" y="2019645"/>
            <a:ext cx="249497" cy="501651"/>
          </a:xfrm>
          <a:prstGeom prst="rightBrace">
            <a:avLst>
              <a:gd name="adj1" fmla="val 8333"/>
              <a:gd name="adj2" fmla="val 48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F9CAD45-7CFE-4D93-88EB-A4C727C5F5C3}"/>
                  </a:ext>
                </a:extLst>
              </p:cNvPr>
              <p:cNvSpPr txBox="1"/>
              <p:nvPr/>
            </p:nvSpPr>
            <p:spPr>
              <a:xfrm>
                <a:off x="10800249" y="2025887"/>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(1,1)</m:t>
                      </m:r>
                    </m:oMath>
                  </m:oMathPara>
                </a14:m>
                <a:endParaRPr lang="en-IL" dirty="0"/>
              </a:p>
            </p:txBody>
          </p:sp>
        </mc:Choice>
        <mc:Fallback xmlns="">
          <p:sp>
            <p:nvSpPr>
              <p:cNvPr id="12" name="TextBox 11">
                <a:extLst>
                  <a:ext uri="{FF2B5EF4-FFF2-40B4-BE49-F238E27FC236}">
                    <a16:creationId xmlns:a16="http://schemas.microsoft.com/office/drawing/2014/main" id="{CF9CAD45-7CFE-4D93-88EB-A4C727C5F5C3}"/>
                  </a:ext>
                </a:extLst>
              </p:cNvPr>
              <p:cNvSpPr txBox="1">
                <a:spLocks noRot="1" noChangeAspect="1" noMove="1" noResize="1" noEditPoints="1" noAdjustHandles="1" noChangeArrowheads="1" noChangeShapeType="1" noTextEdit="1"/>
              </p:cNvSpPr>
              <p:nvPr/>
            </p:nvSpPr>
            <p:spPr>
              <a:xfrm>
                <a:off x="10800249" y="2025887"/>
                <a:ext cx="501650" cy="369332"/>
              </a:xfrm>
              <a:prstGeom prst="rect">
                <a:avLst/>
              </a:prstGeom>
              <a:blipFill>
                <a:blip r:embed="rId4"/>
                <a:stretch>
                  <a:fillRect l="-3659" r="-4024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EB2C23-5770-492D-6878-B2A61353AB23}"/>
                  </a:ext>
                </a:extLst>
              </p:cNvPr>
              <p:cNvSpPr txBox="1"/>
              <p:nvPr/>
            </p:nvSpPr>
            <p:spPr>
              <a:xfrm>
                <a:off x="7193999" y="1961056"/>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,1)</m:t>
                      </m:r>
                    </m:oMath>
                  </m:oMathPara>
                </a14:m>
                <a:endParaRPr lang="en-IL" dirty="0"/>
              </a:p>
            </p:txBody>
          </p:sp>
        </mc:Choice>
        <mc:Fallback xmlns="">
          <p:sp>
            <p:nvSpPr>
              <p:cNvPr id="13" name="TextBox 12">
                <a:extLst>
                  <a:ext uri="{FF2B5EF4-FFF2-40B4-BE49-F238E27FC236}">
                    <a16:creationId xmlns:a16="http://schemas.microsoft.com/office/drawing/2014/main" id="{06EB2C23-5770-492D-6878-B2A61353AB23}"/>
                  </a:ext>
                </a:extLst>
              </p:cNvPr>
              <p:cNvSpPr txBox="1">
                <a:spLocks noRot="1" noChangeAspect="1" noMove="1" noResize="1" noEditPoints="1" noAdjustHandles="1" noChangeArrowheads="1" noChangeShapeType="1" noTextEdit="1"/>
              </p:cNvSpPr>
              <p:nvPr/>
            </p:nvSpPr>
            <p:spPr>
              <a:xfrm>
                <a:off x="7193999" y="1961056"/>
                <a:ext cx="501650" cy="369332"/>
              </a:xfrm>
              <a:prstGeom prst="rect">
                <a:avLst/>
              </a:prstGeom>
              <a:blipFill>
                <a:blip r:embed="rId5"/>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B283B0-326F-7374-3B0D-8DF677AACF8C}"/>
                  </a:ext>
                </a:extLst>
              </p:cNvPr>
              <p:cNvSpPr txBox="1"/>
              <p:nvPr/>
            </p:nvSpPr>
            <p:spPr>
              <a:xfrm>
                <a:off x="7099673" y="5642152"/>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14" name="TextBox 13">
                <a:extLst>
                  <a:ext uri="{FF2B5EF4-FFF2-40B4-BE49-F238E27FC236}">
                    <a16:creationId xmlns:a16="http://schemas.microsoft.com/office/drawing/2014/main" id="{64B283B0-326F-7374-3B0D-8DF677AACF8C}"/>
                  </a:ext>
                </a:extLst>
              </p:cNvPr>
              <p:cNvSpPr txBox="1">
                <a:spLocks noRot="1" noChangeAspect="1" noMove="1" noResize="1" noEditPoints="1" noAdjustHandles="1" noChangeArrowheads="1" noChangeShapeType="1" noTextEdit="1"/>
              </p:cNvSpPr>
              <p:nvPr/>
            </p:nvSpPr>
            <p:spPr>
              <a:xfrm>
                <a:off x="7099673" y="5642152"/>
                <a:ext cx="501650" cy="369332"/>
              </a:xfrm>
              <a:prstGeom prst="rect">
                <a:avLst/>
              </a:prstGeom>
              <a:blipFill>
                <a:blip r:embed="rId6"/>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C459F96-6222-C172-0779-869CEED7F5D8}"/>
                  </a:ext>
                </a:extLst>
              </p:cNvPr>
              <p:cNvSpPr txBox="1"/>
              <p:nvPr/>
            </p:nvSpPr>
            <p:spPr>
              <a:xfrm>
                <a:off x="10800249" y="5685679"/>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15" name="TextBox 14">
                <a:extLst>
                  <a:ext uri="{FF2B5EF4-FFF2-40B4-BE49-F238E27FC236}">
                    <a16:creationId xmlns:a16="http://schemas.microsoft.com/office/drawing/2014/main" id="{2C459F96-6222-C172-0779-869CEED7F5D8}"/>
                  </a:ext>
                </a:extLst>
              </p:cNvPr>
              <p:cNvSpPr txBox="1">
                <a:spLocks noRot="1" noChangeAspect="1" noMove="1" noResize="1" noEditPoints="1" noAdjustHandles="1" noChangeArrowheads="1" noChangeShapeType="1" noTextEdit="1"/>
              </p:cNvSpPr>
              <p:nvPr/>
            </p:nvSpPr>
            <p:spPr>
              <a:xfrm>
                <a:off x="10800249" y="5685679"/>
                <a:ext cx="501650" cy="369332"/>
              </a:xfrm>
              <a:prstGeom prst="rect">
                <a:avLst/>
              </a:prstGeom>
              <a:blipFill>
                <a:blip r:embed="rId7"/>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E470EE-7AEA-F7BD-CBCA-317DE1DB7AD8}"/>
                  </a:ext>
                </a:extLst>
              </p:cNvPr>
              <p:cNvSpPr txBox="1"/>
              <p:nvPr/>
            </p:nvSpPr>
            <p:spPr>
              <a:xfrm>
                <a:off x="7988300" y="5870345"/>
                <a:ext cx="2743200" cy="586571"/>
              </a:xfrm>
              <a:prstGeom prst="rect">
                <a:avLst/>
              </a:prstGeom>
              <a:noFill/>
            </p:spPr>
            <p:txBody>
              <a:bodyPr wrap="square" rtlCol="0">
                <a:spAutoFit/>
              </a:bodyPr>
              <a:lstStyle/>
              <a:p>
                <a:pPr algn="ctr"/>
                <a14:m>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b="0" i="1" smtClean="0">
                                <a:latin typeface="Cambria Math" panose="02040503050406030204" pitchFamily="18" charset="0"/>
                              </a:rPr>
                              <m:t>𝑛</m:t>
                            </m:r>
                          </m:e>
                        </m:func>
                      </m:den>
                    </m:f>
                  </m:oMath>
                </a14:m>
                <a:r>
                  <a:rPr lang="en-US" sz="2400" dirty="0"/>
                  <a:t> squares</a:t>
                </a:r>
                <a:endParaRPr lang="en-IL" sz="2400" dirty="0"/>
              </a:p>
            </p:txBody>
          </p:sp>
        </mc:Choice>
        <mc:Fallback xmlns="">
          <p:sp>
            <p:nvSpPr>
              <p:cNvPr id="16" name="TextBox 15">
                <a:extLst>
                  <a:ext uri="{FF2B5EF4-FFF2-40B4-BE49-F238E27FC236}">
                    <a16:creationId xmlns:a16="http://schemas.microsoft.com/office/drawing/2014/main" id="{B1E470EE-7AEA-F7BD-CBCA-317DE1DB7AD8}"/>
                  </a:ext>
                </a:extLst>
              </p:cNvPr>
              <p:cNvSpPr txBox="1">
                <a:spLocks noRot="1" noChangeAspect="1" noMove="1" noResize="1" noEditPoints="1" noAdjustHandles="1" noChangeArrowheads="1" noChangeShapeType="1" noTextEdit="1"/>
              </p:cNvSpPr>
              <p:nvPr/>
            </p:nvSpPr>
            <p:spPr>
              <a:xfrm>
                <a:off x="7988300" y="5870345"/>
                <a:ext cx="2743200" cy="586571"/>
              </a:xfrm>
              <a:prstGeom prst="rect">
                <a:avLst/>
              </a:prstGeom>
              <a:blipFill>
                <a:blip r:embed="rId8"/>
                <a:stretch>
                  <a:fillRect b="-10417"/>
                </a:stretch>
              </a:blipFill>
            </p:spPr>
            <p:txBody>
              <a:bodyPr/>
              <a:lstStyle/>
              <a:p>
                <a:r>
                  <a:rPr lang="en-IL">
                    <a:noFill/>
                  </a:rPr>
                  <a:t> </a:t>
                </a:r>
              </a:p>
            </p:txBody>
          </p:sp>
        </mc:Fallback>
      </mc:AlternateContent>
      <p:sp>
        <p:nvSpPr>
          <p:cNvPr id="18" name="Oval 17">
            <a:extLst>
              <a:ext uri="{FF2B5EF4-FFF2-40B4-BE49-F238E27FC236}">
                <a16:creationId xmlns:a16="http://schemas.microsoft.com/office/drawing/2014/main" id="{FE429F2D-FAF1-98C7-9837-93B4715A2313}"/>
              </a:ext>
            </a:extLst>
          </p:cNvPr>
          <p:cNvSpPr/>
          <p:nvPr/>
        </p:nvSpPr>
        <p:spPr>
          <a:xfrm flipV="1">
            <a:off x="9290050" y="296775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Oval 18">
            <a:extLst>
              <a:ext uri="{FF2B5EF4-FFF2-40B4-BE49-F238E27FC236}">
                <a16:creationId xmlns:a16="http://schemas.microsoft.com/office/drawing/2014/main" id="{5EDE4200-3CE5-40AB-65CA-7D9256DDEE6B}"/>
              </a:ext>
            </a:extLst>
          </p:cNvPr>
          <p:cNvSpPr/>
          <p:nvPr/>
        </p:nvSpPr>
        <p:spPr>
          <a:xfrm flipV="1">
            <a:off x="9442450" y="31201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C6D932CC-28E8-F0D5-36F7-66383DB2D3B6}"/>
              </a:ext>
            </a:extLst>
          </p:cNvPr>
          <p:cNvSpPr/>
          <p:nvPr/>
        </p:nvSpPr>
        <p:spPr>
          <a:xfrm flipV="1">
            <a:off x="8883650" y="3653214"/>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Oval 20">
            <a:extLst>
              <a:ext uri="{FF2B5EF4-FFF2-40B4-BE49-F238E27FC236}">
                <a16:creationId xmlns:a16="http://schemas.microsoft.com/office/drawing/2014/main" id="{D56ACD75-9E97-DAC2-6B98-6754FF515894}"/>
              </a:ext>
            </a:extLst>
          </p:cNvPr>
          <p:cNvSpPr/>
          <p:nvPr/>
        </p:nvSpPr>
        <p:spPr>
          <a:xfrm flipV="1">
            <a:off x="8959850" y="348516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Oval 21">
            <a:extLst>
              <a:ext uri="{FF2B5EF4-FFF2-40B4-BE49-F238E27FC236}">
                <a16:creationId xmlns:a16="http://schemas.microsoft.com/office/drawing/2014/main" id="{619C1C2B-861F-B62D-7868-C4E00D5B8C67}"/>
              </a:ext>
            </a:extLst>
          </p:cNvPr>
          <p:cNvSpPr/>
          <p:nvPr/>
        </p:nvSpPr>
        <p:spPr>
          <a:xfrm flipV="1">
            <a:off x="8807450" y="339522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Oval 22">
            <a:extLst>
              <a:ext uri="{FF2B5EF4-FFF2-40B4-BE49-F238E27FC236}">
                <a16:creationId xmlns:a16="http://schemas.microsoft.com/office/drawing/2014/main" id="{2C8E7ED7-4AF8-842F-A194-D2D6C85A155D}"/>
              </a:ext>
            </a:extLst>
          </p:cNvPr>
          <p:cNvSpPr/>
          <p:nvPr/>
        </p:nvSpPr>
        <p:spPr>
          <a:xfrm flipV="1">
            <a:off x="8632825" y="3686984"/>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Oval 23">
            <a:extLst>
              <a:ext uri="{FF2B5EF4-FFF2-40B4-BE49-F238E27FC236}">
                <a16:creationId xmlns:a16="http://schemas.microsoft.com/office/drawing/2014/main" id="{F421C74B-9682-3C3A-0B3D-7A40DA5D5B0B}"/>
              </a:ext>
            </a:extLst>
          </p:cNvPr>
          <p:cNvSpPr/>
          <p:nvPr/>
        </p:nvSpPr>
        <p:spPr>
          <a:xfrm flipV="1">
            <a:off x="9772650" y="4048760"/>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Oval 24">
            <a:extLst>
              <a:ext uri="{FF2B5EF4-FFF2-40B4-BE49-F238E27FC236}">
                <a16:creationId xmlns:a16="http://schemas.microsoft.com/office/drawing/2014/main" id="{217C4DC9-8D39-729F-AD0F-20368800CF4C}"/>
              </a:ext>
            </a:extLst>
          </p:cNvPr>
          <p:cNvSpPr/>
          <p:nvPr/>
        </p:nvSpPr>
        <p:spPr>
          <a:xfrm flipV="1">
            <a:off x="10896600" y="498070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6" name="Oval 25">
            <a:extLst>
              <a:ext uri="{FF2B5EF4-FFF2-40B4-BE49-F238E27FC236}">
                <a16:creationId xmlns:a16="http://schemas.microsoft.com/office/drawing/2014/main" id="{9E323D3E-A429-07F0-F147-71F957273A10}"/>
              </a:ext>
            </a:extLst>
          </p:cNvPr>
          <p:cNvSpPr/>
          <p:nvPr/>
        </p:nvSpPr>
        <p:spPr>
          <a:xfrm flipV="1">
            <a:off x="10452100" y="25613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Oval 26">
            <a:extLst>
              <a:ext uri="{FF2B5EF4-FFF2-40B4-BE49-F238E27FC236}">
                <a16:creationId xmlns:a16="http://schemas.microsoft.com/office/drawing/2014/main" id="{E83E27AA-CE1B-A2B2-D63A-D208BE172C0A}"/>
              </a:ext>
            </a:extLst>
          </p:cNvPr>
          <p:cNvSpPr/>
          <p:nvPr/>
        </p:nvSpPr>
        <p:spPr>
          <a:xfrm flipV="1">
            <a:off x="10180148" y="244705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8" name="Oval 27">
            <a:extLst>
              <a:ext uri="{FF2B5EF4-FFF2-40B4-BE49-F238E27FC236}">
                <a16:creationId xmlns:a16="http://schemas.microsoft.com/office/drawing/2014/main" id="{08EC5ABC-8708-8608-BD29-327151A3552D}"/>
              </a:ext>
            </a:extLst>
          </p:cNvPr>
          <p:cNvSpPr/>
          <p:nvPr/>
        </p:nvSpPr>
        <p:spPr>
          <a:xfrm flipV="1">
            <a:off x="10180148" y="2796102"/>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9" name="Oval 28">
            <a:extLst>
              <a:ext uri="{FF2B5EF4-FFF2-40B4-BE49-F238E27FC236}">
                <a16:creationId xmlns:a16="http://schemas.microsoft.com/office/drawing/2014/main" id="{673CD911-0B16-0E16-F37A-28CC156EDFDD}"/>
              </a:ext>
            </a:extLst>
          </p:cNvPr>
          <p:cNvSpPr/>
          <p:nvPr/>
        </p:nvSpPr>
        <p:spPr>
          <a:xfrm flipV="1">
            <a:off x="8769350" y="5497997"/>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Oval 29">
            <a:extLst>
              <a:ext uri="{FF2B5EF4-FFF2-40B4-BE49-F238E27FC236}">
                <a16:creationId xmlns:a16="http://schemas.microsoft.com/office/drawing/2014/main" id="{E70BBFAF-DB6D-AE27-D43A-D619B71B3409}"/>
              </a:ext>
            </a:extLst>
          </p:cNvPr>
          <p:cNvSpPr/>
          <p:nvPr/>
        </p:nvSpPr>
        <p:spPr>
          <a:xfrm flipV="1">
            <a:off x="8242300" y="442190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1" name="Oval 30">
            <a:extLst>
              <a:ext uri="{FF2B5EF4-FFF2-40B4-BE49-F238E27FC236}">
                <a16:creationId xmlns:a16="http://schemas.microsoft.com/office/drawing/2014/main" id="{A462F7CA-B591-0C81-9DD9-570563D0C2A7}"/>
              </a:ext>
            </a:extLst>
          </p:cNvPr>
          <p:cNvSpPr/>
          <p:nvPr/>
        </p:nvSpPr>
        <p:spPr>
          <a:xfrm flipV="1">
            <a:off x="9912350" y="4489450"/>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Oval 31">
            <a:extLst>
              <a:ext uri="{FF2B5EF4-FFF2-40B4-BE49-F238E27FC236}">
                <a16:creationId xmlns:a16="http://schemas.microsoft.com/office/drawing/2014/main" id="{A14AE98C-9227-E748-1878-9BA80E59AEE8}"/>
              </a:ext>
            </a:extLst>
          </p:cNvPr>
          <p:cNvSpPr/>
          <p:nvPr/>
        </p:nvSpPr>
        <p:spPr>
          <a:xfrm flipV="1">
            <a:off x="7810125" y="3537782"/>
            <a:ext cx="76200" cy="6754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Oval 32">
            <a:extLst>
              <a:ext uri="{FF2B5EF4-FFF2-40B4-BE49-F238E27FC236}">
                <a16:creationId xmlns:a16="http://schemas.microsoft.com/office/drawing/2014/main" id="{B11A1140-45EE-234D-C026-0FE312CBFA57}"/>
              </a:ext>
            </a:extLst>
          </p:cNvPr>
          <p:cNvSpPr/>
          <p:nvPr/>
        </p:nvSpPr>
        <p:spPr>
          <a:xfrm flipV="1">
            <a:off x="8670925" y="3486554"/>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Oval 33">
            <a:extLst>
              <a:ext uri="{FF2B5EF4-FFF2-40B4-BE49-F238E27FC236}">
                <a16:creationId xmlns:a16="http://schemas.microsoft.com/office/drawing/2014/main" id="{2377E047-283F-D8B2-6FA3-71E7DADBD3B3}"/>
              </a:ext>
            </a:extLst>
          </p:cNvPr>
          <p:cNvSpPr/>
          <p:nvPr/>
        </p:nvSpPr>
        <p:spPr>
          <a:xfrm flipV="1">
            <a:off x="9982200" y="415774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5" name="Oval 34">
            <a:extLst>
              <a:ext uri="{FF2B5EF4-FFF2-40B4-BE49-F238E27FC236}">
                <a16:creationId xmlns:a16="http://schemas.microsoft.com/office/drawing/2014/main" id="{45E4E34F-E70F-1744-3CD2-DBD4FA904111}"/>
              </a:ext>
            </a:extLst>
          </p:cNvPr>
          <p:cNvSpPr/>
          <p:nvPr/>
        </p:nvSpPr>
        <p:spPr>
          <a:xfrm flipV="1">
            <a:off x="9213850" y="315392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6" name="Oval 35">
            <a:extLst>
              <a:ext uri="{FF2B5EF4-FFF2-40B4-BE49-F238E27FC236}">
                <a16:creationId xmlns:a16="http://schemas.microsoft.com/office/drawing/2014/main" id="{067FA490-EEAF-E219-A8E4-94E2B476BAA2}"/>
              </a:ext>
            </a:extLst>
          </p:cNvPr>
          <p:cNvSpPr/>
          <p:nvPr/>
        </p:nvSpPr>
        <p:spPr>
          <a:xfrm flipV="1">
            <a:off x="9359900" y="4554970"/>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7" name="Oval 36">
            <a:extLst>
              <a:ext uri="{FF2B5EF4-FFF2-40B4-BE49-F238E27FC236}">
                <a16:creationId xmlns:a16="http://schemas.microsoft.com/office/drawing/2014/main" id="{21108A00-6B35-2BF8-5C62-4542CFA8D70C}"/>
              </a:ext>
            </a:extLst>
          </p:cNvPr>
          <p:cNvSpPr/>
          <p:nvPr/>
        </p:nvSpPr>
        <p:spPr>
          <a:xfrm flipV="1">
            <a:off x="7912100" y="3691313"/>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41" name="Straight Arrow Connector 40">
            <a:extLst>
              <a:ext uri="{FF2B5EF4-FFF2-40B4-BE49-F238E27FC236}">
                <a16:creationId xmlns:a16="http://schemas.microsoft.com/office/drawing/2014/main" id="{34204565-FBDA-BD62-DDD6-9264335A41CB}"/>
              </a:ext>
            </a:extLst>
          </p:cNvPr>
          <p:cNvCxnSpPr>
            <a:cxnSpLocks/>
            <a:stCxn id="32" idx="0"/>
            <a:endCxn id="37" idx="3"/>
          </p:cNvCxnSpPr>
          <p:nvPr/>
        </p:nvCxnSpPr>
        <p:spPr>
          <a:xfrm>
            <a:off x="7848225" y="3605323"/>
            <a:ext cx="75034" cy="9588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C0A6589A-9EEF-F5B4-74AB-06E74BA76F3F}"/>
              </a:ext>
            </a:extLst>
          </p:cNvPr>
          <p:cNvCxnSpPr>
            <a:cxnSpLocks/>
            <a:endCxn id="20" idx="7"/>
          </p:cNvCxnSpPr>
          <p:nvPr/>
        </p:nvCxnSpPr>
        <p:spPr>
          <a:xfrm flipV="1">
            <a:off x="8709025" y="3710864"/>
            <a:ext cx="239666" cy="3367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C9AEB3AC-6016-B3FA-E116-FC1160F93646}"/>
              </a:ext>
            </a:extLst>
          </p:cNvPr>
          <p:cNvCxnSpPr>
            <a:cxnSpLocks/>
            <a:stCxn id="20" idx="6"/>
            <a:endCxn id="21" idx="0"/>
          </p:cNvCxnSpPr>
          <p:nvPr/>
        </p:nvCxnSpPr>
        <p:spPr>
          <a:xfrm flipV="1">
            <a:off x="8959850" y="3552710"/>
            <a:ext cx="38100" cy="13427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C79CF7D3-E993-DDCB-D829-232AFD2E3774}"/>
              </a:ext>
            </a:extLst>
          </p:cNvPr>
          <p:cNvCxnSpPr>
            <a:cxnSpLocks/>
            <a:stCxn id="21" idx="3"/>
            <a:endCxn id="22" idx="6"/>
          </p:cNvCxnSpPr>
          <p:nvPr/>
        </p:nvCxnSpPr>
        <p:spPr>
          <a:xfrm flipH="1" flipV="1">
            <a:off x="8883650" y="3428999"/>
            <a:ext cx="87359" cy="6606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1ABF02D0-630C-FC8A-B6A6-8CE6FD05C018}"/>
              </a:ext>
            </a:extLst>
          </p:cNvPr>
          <p:cNvCxnSpPr>
            <a:cxnSpLocks/>
            <a:stCxn id="22" idx="3"/>
            <a:endCxn id="33" idx="0"/>
          </p:cNvCxnSpPr>
          <p:nvPr/>
        </p:nvCxnSpPr>
        <p:spPr>
          <a:xfrm flipH="1">
            <a:off x="8709025" y="3405120"/>
            <a:ext cx="109584" cy="14897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a:extLst>
              <a:ext uri="{FF2B5EF4-FFF2-40B4-BE49-F238E27FC236}">
                <a16:creationId xmlns:a16="http://schemas.microsoft.com/office/drawing/2014/main" id="{68D301DC-80A0-8932-8A14-8E3972F987FF}"/>
              </a:ext>
            </a:extLst>
          </p:cNvPr>
          <p:cNvCxnSpPr>
            <a:cxnSpLocks/>
            <a:stCxn id="33" idx="2"/>
            <a:endCxn id="23" idx="1"/>
          </p:cNvCxnSpPr>
          <p:nvPr/>
        </p:nvCxnSpPr>
        <p:spPr>
          <a:xfrm flipH="1">
            <a:off x="8643984" y="3520324"/>
            <a:ext cx="26941" cy="22431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C6C48D64-F33E-6CBD-5729-50B8EFFC7332}"/>
              </a:ext>
            </a:extLst>
          </p:cNvPr>
          <p:cNvCxnSpPr>
            <a:cxnSpLocks/>
            <a:stCxn id="35" idx="0"/>
            <a:endCxn id="19" idx="3"/>
          </p:cNvCxnSpPr>
          <p:nvPr/>
        </p:nvCxnSpPr>
        <p:spPr>
          <a:xfrm flipV="1">
            <a:off x="9251950" y="3130050"/>
            <a:ext cx="201659" cy="9142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a:extLst>
              <a:ext uri="{FF2B5EF4-FFF2-40B4-BE49-F238E27FC236}">
                <a16:creationId xmlns:a16="http://schemas.microsoft.com/office/drawing/2014/main" id="{D13E1F8F-07B9-9B27-D521-1A299496041D}"/>
              </a:ext>
            </a:extLst>
          </p:cNvPr>
          <p:cNvCxnSpPr>
            <a:cxnSpLocks/>
            <a:stCxn id="19" idx="4"/>
            <a:endCxn id="18" idx="0"/>
          </p:cNvCxnSpPr>
          <p:nvPr/>
        </p:nvCxnSpPr>
        <p:spPr>
          <a:xfrm flipH="1" flipV="1">
            <a:off x="9328150" y="3035300"/>
            <a:ext cx="152400" cy="8485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5" name="Straight Arrow Connector 64">
            <a:extLst>
              <a:ext uri="{FF2B5EF4-FFF2-40B4-BE49-F238E27FC236}">
                <a16:creationId xmlns:a16="http://schemas.microsoft.com/office/drawing/2014/main" id="{FA7C2EA0-B7BD-87DD-9F2B-B81852A2807C}"/>
              </a:ext>
            </a:extLst>
          </p:cNvPr>
          <p:cNvCxnSpPr>
            <a:cxnSpLocks/>
            <a:stCxn id="18" idx="2"/>
            <a:endCxn id="35" idx="3"/>
          </p:cNvCxnSpPr>
          <p:nvPr/>
        </p:nvCxnSpPr>
        <p:spPr>
          <a:xfrm flipH="1">
            <a:off x="9225009" y="3001529"/>
            <a:ext cx="65041" cy="16229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8" name="Straight Arrow Connector 67">
            <a:extLst>
              <a:ext uri="{FF2B5EF4-FFF2-40B4-BE49-F238E27FC236}">
                <a16:creationId xmlns:a16="http://schemas.microsoft.com/office/drawing/2014/main" id="{7ACDE3A5-D032-D626-FD8E-3AD6119B85AE}"/>
              </a:ext>
            </a:extLst>
          </p:cNvPr>
          <p:cNvCxnSpPr>
            <a:cxnSpLocks/>
            <a:stCxn id="28" idx="4"/>
            <a:endCxn id="26" idx="1"/>
          </p:cNvCxnSpPr>
          <p:nvPr/>
        </p:nvCxnSpPr>
        <p:spPr>
          <a:xfrm flipV="1">
            <a:off x="10218248" y="2619009"/>
            <a:ext cx="245011" cy="17709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1" name="Straight Arrow Connector 70">
            <a:extLst>
              <a:ext uri="{FF2B5EF4-FFF2-40B4-BE49-F238E27FC236}">
                <a16:creationId xmlns:a16="http://schemas.microsoft.com/office/drawing/2014/main" id="{09C6329C-EE59-B39B-4178-208FF3B4B73D}"/>
              </a:ext>
            </a:extLst>
          </p:cNvPr>
          <p:cNvCxnSpPr>
            <a:cxnSpLocks/>
            <a:stCxn id="26" idx="2"/>
            <a:endCxn id="27" idx="1"/>
          </p:cNvCxnSpPr>
          <p:nvPr/>
        </p:nvCxnSpPr>
        <p:spPr>
          <a:xfrm flipH="1" flipV="1">
            <a:off x="10191307" y="2504709"/>
            <a:ext cx="260793" cy="9042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4" name="Straight Arrow Connector 73">
            <a:extLst>
              <a:ext uri="{FF2B5EF4-FFF2-40B4-BE49-F238E27FC236}">
                <a16:creationId xmlns:a16="http://schemas.microsoft.com/office/drawing/2014/main" id="{6AB10088-8CA6-F972-E361-43E9BDE32A47}"/>
              </a:ext>
            </a:extLst>
          </p:cNvPr>
          <p:cNvCxnSpPr>
            <a:cxnSpLocks/>
            <a:stCxn id="27" idx="2"/>
            <a:endCxn id="28" idx="4"/>
          </p:cNvCxnSpPr>
          <p:nvPr/>
        </p:nvCxnSpPr>
        <p:spPr>
          <a:xfrm>
            <a:off x="10180148" y="2480829"/>
            <a:ext cx="38100" cy="31527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7" name="Straight Arrow Connector 76">
            <a:extLst>
              <a:ext uri="{FF2B5EF4-FFF2-40B4-BE49-F238E27FC236}">
                <a16:creationId xmlns:a16="http://schemas.microsoft.com/office/drawing/2014/main" id="{C2E876AC-AB76-2222-31D7-20644435A901}"/>
              </a:ext>
            </a:extLst>
          </p:cNvPr>
          <p:cNvCxnSpPr>
            <a:cxnSpLocks/>
            <a:stCxn id="24" idx="4"/>
            <a:endCxn id="34" idx="4"/>
          </p:cNvCxnSpPr>
          <p:nvPr/>
        </p:nvCxnSpPr>
        <p:spPr>
          <a:xfrm>
            <a:off x="9810750" y="4048760"/>
            <a:ext cx="209550" cy="10898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 name="Straight Arrow Connector 3">
            <a:extLst>
              <a:ext uri="{FF2B5EF4-FFF2-40B4-BE49-F238E27FC236}">
                <a16:creationId xmlns:a16="http://schemas.microsoft.com/office/drawing/2014/main" id="{00BB5238-BCE8-37F5-C831-2CCEAD434CFF}"/>
              </a:ext>
            </a:extLst>
          </p:cNvPr>
          <p:cNvCxnSpPr>
            <a:cxnSpLocks/>
            <a:stCxn id="29" idx="4"/>
            <a:endCxn id="25" idx="2"/>
          </p:cNvCxnSpPr>
          <p:nvPr/>
        </p:nvCxnSpPr>
        <p:spPr>
          <a:xfrm flipV="1">
            <a:off x="8807450" y="5014479"/>
            <a:ext cx="2089150" cy="483518"/>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2BDCC807-C351-E361-0B76-86BE62996481}"/>
              </a:ext>
            </a:extLst>
          </p:cNvPr>
          <p:cNvCxnSpPr>
            <a:cxnSpLocks/>
            <a:stCxn id="25" idx="3"/>
          </p:cNvCxnSpPr>
          <p:nvPr/>
        </p:nvCxnSpPr>
        <p:spPr>
          <a:xfrm flipH="1">
            <a:off x="9862869" y="4990600"/>
            <a:ext cx="1044890" cy="47758"/>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2900D0F8-6DE3-BA56-631E-8C36CBF83F73}"/>
              </a:ext>
            </a:extLst>
          </p:cNvPr>
          <p:cNvCxnSpPr>
            <a:cxnSpLocks/>
            <a:stCxn id="36" idx="6"/>
            <a:endCxn id="31" idx="0"/>
          </p:cNvCxnSpPr>
          <p:nvPr/>
        </p:nvCxnSpPr>
        <p:spPr>
          <a:xfrm flipV="1">
            <a:off x="9436100" y="4556991"/>
            <a:ext cx="514350" cy="31749"/>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73580DB2-7349-598C-8AFF-3F621F2E9B6A}"/>
              </a:ext>
            </a:extLst>
          </p:cNvPr>
          <p:cNvCxnSpPr>
            <a:cxnSpLocks/>
            <a:stCxn id="30" idx="6"/>
            <a:endCxn id="36" idx="3"/>
          </p:cNvCxnSpPr>
          <p:nvPr/>
        </p:nvCxnSpPr>
        <p:spPr>
          <a:xfrm>
            <a:off x="8318500" y="4455679"/>
            <a:ext cx="1052559" cy="109182"/>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id="{31043D3D-E57B-9D2E-7A74-06381B648162}"/>
              </a:ext>
            </a:extLst>
          </p:cNvPr>
          <p:cNvCxnSpPr>
            <a:cxnSpLocks/>
            <a:stCxn id="31" idx="5"/>
            <a:endCxn id="24" idx="2"/>
          </p:cNvCxnSpPr>
          <p:nvPr/>
        </p:nvCxnSpPr>
        <p:spPr>
          <a:xfrm flipH="1" flipV="1">
            <a:off x="9772650" y="4082530"/>
            <a:ext cx="204741" cy="416811"/>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id="{B0AB9D8F-5372-0BE2-1BFA-6A0DA056FB01}"/>
              </a:ext>
            </a:extLst>
          </p:cNvPr>
          <p:cNvCxnSpPr>
            <a:cxnSpLocks/>
          </p:cNvCxnSpPr>
          <p:nvPr/>
        </p:nvCxnSpPr>
        <p:spPr>
          <a:xfrm flipH="1" flipV="1">
            <a:off x="7875166" y="3547673"/>
            <a:ext cx="101975" cy="15353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a:extLst>
              <a:ext uri="{FF2B5EF4-FFF2-40B4-BE49-F238E27FC236}">
                <a16:creationId xmlns:a16="http://schemas.microsoft.com/office/drawing/2014/main" id="{BE1C2E0B-63DA-593F-F5C4-CA538FE8C153}"/>
              </a:ext>
            </a:extLst>
          </p:cNvPr>
          <p:cNvCxnSpPr>
            <a:cxnSpLocks/>
          </p:cNvCxnSpPr>
          <p:nvPr/>
        </p:nvCxnSpPr>
        <p:spPr>
          <a:xfrm flipH="1" flipV="1">
            <a:off x="9772650" y="4082530"/>
            <a:ext cx="220709" cy="13286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Straight Arrow Connector 56">
            <a:extLst>
              <a:ext uri="{FF2B5EF4-FFF2-40B4-BE49-F238E27FC236}">
                <a16:creationId xmlns:a16="http://schemas.microsoft.com/office/drawing/2014/main" id="{24FACD0A-8B46-3DA2-FD5F-F208F9AF4BCB}"/>
              </a:ext>
            </a:extLst>
          </p:cNvPr>
          <p:cNvCxnSpPr>
            <a:cxnSpLocks/>
            <a:stCxn id="24" idx="3"/>
            <a:endCxn id="32" idx="6"/>
          </p:cNvCxnSpPr>
          <p:nvPr/>
        </p:nvCxnSpPr>
        <p:spPr>
          <a:xfrm flipH="1" flipV="1">
            <a:off x="7886325" y="3571552"/>
            <a:ext cx="1897484" cy="487099"/>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a:extLst>
              <a:ext uri="{FF2B5EF4-FFF2-40B4-BE49-F238E27FC236}">
                <a16:creationId xmlns:a16="http://schemas.microsoft.com/office/drawing/2014/main" id="{56960C39-28DB-7E92-A3C3-70E3795878FD}"/>
              </a:ext>
            </a:extLst>
          </p:cNvPr>
          <p:cNvCxnSpPr>
            <a:cxnSpLocks/>
            <a:stCxn id="32" idx="5"/>
            <a:endCxn id="21" idx="7"/>
          </p:cNvCxnSpPr>
          <p:nvPr/>
        </p:nvCxnSpPr>
        <p:spPr>
          <a:xfrm flipV="1">
            <a:off x="7875166" y="3542819"/>
            <a:ext cx="1149725" cy="4854"/>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66" name="Straight Arrow Connector 65">
            <a:extLst>
              <a:ext uri="{FF2B5EF4-FFF2-40B4-BE49-F238E27FC236}">
                <a16:creationId xmlns:a16="http://schemas.microsoft.com/office/drawing/2014/main" id="{A2632551-B731-42A8-FE16-3F7F6BC50524}"/>
              </a:ext>
            </a:extLst>
          </p:cNvPr>
          <p:cNvCxnSpPr>
            <a:cxnSpLocks/>
            <a:stCxn id="21" idx="5"/>
            <a:endCxn id="18" idx="2"/>
          </p:cNvCxnSpPr>
          <p:nvPr/>
        </p:nvCxnSpPr>
        <p:spPr>
          <a:xfrm flipV="1">
            <a:off x="9024891" y="3001529"/>
            <a:ext cx="265159" cy="493531"/>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70" name="Straight Arrow Connector 69">
            <a:extLst>
              <a:ext uri="{FF2B5EF4-FFF2-40B4-BE49-F238E27FC236}">
                <a16:creationId xmlns:a16="http://schemas.microsoft.com/office/drawing/2014/main" id="{09DA2C0D-593B-0C0E-562D-1642253F6A55}"/>
              </a:ext>
            </a:extLst>
          </p:cNvPr>
          <p:cNvCxnSpPr>
            <a:cxnSpLocks/>
            <a:endCxn id="28" idx="1"/>
          </p:cNvCxnSpPr>
          <p:nvPr/>
        </p:nvCxnSpPr>
        <p:spPr>
          <a:xfrm flipV="1">
            <a:off x="9366250" y="2853752"/>
            <a:ext cx="825057" cy="114007"/>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76" name="Straight Arrow Connector 75">
            <a:extLst>
              <a:ext uri="{FF2B5EF4-FFF2-40B4-BE49-F238E27FC236}">
                <a16:creationId xmlns:a16="http://schemas.microsoft.com/office/drawing/2014/main" id="{57C596E8-7320-97AE-32FE-C63155315F8D}"/>
              </a:ext>
            </a:extLst>
          </p:cNvPr>
          <p:cNvCxnSpPr>
            <a:cxnSpLocks/>
            <a:stCxn id="28" idx="3"/>
            <a:endCxn id="29" idx="3"/>
          </p:cNvCxnSpPr>
          <p:nvPr/>
        </p:nvCxnSpPr>
        <p:spPr>
          <a:xfrm flipH="1">
            <a:off x="8780509" y="2805993"/>
            <a:ext cx="1410798" cy="2701895"/>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80" name="Straight Arrow Connector 79">
            <a:extLst>
              <a:ext uri="{FF2B5EF4-FFF2-40B4-BE49-F238E27FC236}">
                <a16:creationId xmlns:a16="http://schemas.microsoft.com/office/drawing/2014/main" id="{DA4C3653-7880-8DE3-23D4-1A0DE66049EB}"/>
              </a:ext>
            </a:extLst>
          </p:cNvPr>
          <p:cNvCxnSpPr>
            <a:cxnSpLocks/>
            <a:stCxn id="34" idx="2"/>
            <a:endCxn id="32" idx="7"/>
          </p:cNvCxnSpPr>
          <p:nvPr/>
        </p:nvCxnSpPr>
        <p:spPr>
          <a:xfrm flipH="1" flipV="1">
            <a:off x="7875166" y="3595432"/>
            <a:ext cx="2107034" cy="596087"/>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83" name="Straight Arrow Connector 82">
            <a:extLst>
              <a:ext uri="{FF2B5EF4-FFF2-40B4-BE49-F238E27FC236}">
                <a16:creationId xmlns:a16="http://schemas.microsoft.com/office/drawing/2014/main" id="{11EB5F9D-E58E-11D8-7DA9-1BA4E3716969}"/>
              </a:ext>
            </a:extLst>
          </p:cNvPr>
          <p:cNvCxnSpPr>
            <a:cxnSpLocks/>
            <a:stCxn id="37" idx="5"/>
            <a:endCxn id="21" idx="7"/>
          </p:cNvCxnSpPr>
          <p:nvPr/>
        </p:nvCxnSpPr>
        <p:spPr>
          <a:xfrm flipV="1">
            <a:off x="7977141" y="3542819"/>
            <a:ext cx="1047750" cy="158385"/>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86" name="Straight Arrow Connector 85">
            <a:extLst>
              <a:ext uri="{FF2B5EF4-FFF2-40B4-BE49-F238E27FC236}">
                <a16:creationId xmlns:a16="http://schemas.microsoft.com/office/drawing/2014/main" id="{55B05BE6-5128-200A-B7E4-161DCF914243}"/>
              </a:ext>
            </a:extLst>
          </p:cNvPr>
          <p:cNvCxnSpPr>
            <a:cxnSpLocks/>
            <a:stCxn id="20" idx="6"/>
            <a:endCxn id="18" idx="2"/>
          </p:cNvCxnSpPr>
          <p:nvPr/>
        </p:nvCxnSpPr>
        <p:spPr>
          <a:xfrm flipV="1">
            <a:off x="8959850" y="3001529"/>
            <a:ext cx="330200" cy="685455"/>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90" name="Straight Arrow Connector 89">
            <a:extLst>
              <a:ext uri="{FF2B5EF4-FFF2-40B4-BE49-F238E27FC236}">
                <a16:creationId xmlns:a16="http://schemas.microsoft.com/office/drawing/2014/main" id="{13AC050C-6900-349A-D914-C43409784B65}"/>
              </a:ext>
            </a:extLst>
          </p:cNvPr>
          <p:cNvCxnSpPr>
            <a:cxnSpLocks/>
            <a:stCxn id="19" idx="4"/>
            <a:endCxn id="28" idx="1"/>
          </p:cNvCxnSpPr>
          <p:nvPr/>
        </p:nvCxnSpPr>
        <p:spPr>
          <a:xfrm flipV="1">
            <a:off x="9480550" y="2853752"/>
            <a:ext cx="710757" cy="266407"/>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93" name="Straight Arrow Connector 92">
            <a:extLst>
              <a:ext uri="{FF2B5EF4-FFF2-40B4-BE49-F238E27FC236}">
                <a16:creationId xmlns:a16="http://schemas.microsoft.com/office/drawing/2014/main" id="{4A7B2AE1-7343-0173-06DC-31743C439145}"/>
              </a:ext>
            </a:extLst>
          </p:cNvPr>
          <p:cNvCxnSpPr>
            <a:cxnSpLocks/>
            <a:stCxn id="27" idx="2"/>
            <a:endCxn id="29" idx="3"/>
          </p:cNvCxnSpPr>
          <p:nvPr/>
        </p:nvCxnSpPr>
        <p:spPr>
          <a:xfrm flipH="1">
            <a:off x="8780509" y="2480829"/>
            <a:ext cx="1399639" cy="3027059"/>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107" name="Straight Arrow Connector 106">
            <a:extLst>
              <a:ext uri="{FF2B5EF4-FFF2-40B4-BE49-F238E27FC236}">
                <a16:creationId xmlns:a16="http://schemas.microsoft.com/office/drawing/2014/main" id="{931F06C0-E1E8-E434-96BB-FE9B962DCBE2}"/>
              </a:ext>
            </a:extLst>
          </p:cNvPr>
          <p:cNvCxnSpPr>
            <a:cxnSpLocks/>
            <a:endCxn id="30" idx="7"/>
          </p:cNvCxnSpPr>
          <p:nvPr/>
        </p:nvCxnSpPr>
        <p:spPr>
          <a:xfrm flipH="1" flipV="1">
            <a:off x="8307341" y="4479559"/>
            <a:ext cx="1501646" cy="511040"/>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110" name="Oval 109">
            <a:extLst>
              <a:ext uri="{FF2B5EF4-FFF2-40B4-BE49-F238E27FC236}">
                <a16:creationId xmlns:a16="http://schemas.microsoft.com/office/drawing/2014/main" id="{695D1F47-B224-AB4D-A18C-0CC4477D1123}"/>
              </a:ext>
            </a:extLst>
          </p:cNvPr>
          <p:cNvSpPr/>
          <p:nvPr/>
        </p:nvSpPr>
        <p:spPr>
          <a:xfrm flipV="1">
            <a:off x="9797828" y="4980707"/>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5" name="Straight Arrow Connector 4">
            <a:extLst>
              <a:ext uri="{FF2B5EF4-FFF2-40B4-BE49-F238E27FC236}">
                <a16:creationId xmlns:a16="http://schemas.microsoft.com/office/drawing/2014/main" id="{DC260EBB-6CA2-D9A8-34EA-0FD0B4332AE3}"/>
              </a:ext>
            </a:extLst>
          </p:cNvPr>
          <p:cNvCxnSpPr>
            <a:cxnSpLocks/>
          </p:cNvCxnSpPr>
          <p:nvPr/>
        </p:nvCxnSpPr>
        <p:spPr>
          <a:xfrm>
            <a:off x="7848225" y="5497997"/>
            <a:ext cx="295202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C149ED31-0696-6E2E-59E1-BBCC2A88E134}"/>
              </a:ext>
            </a:extLst>
          </p:cNvPr>
          <p:cNvCxnSpPr>
            <a:cxnSpLocks/>
          </p:cNvCxnSpPr>
          <p:nvPr/>
        </p:nvCxnSpPr>
        <p:spPr>
          <a:xfrm flipV="1">
            <a:off x="10794273" y="4916640"/>
            <a:ext cx="0" cy="5073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Straight Arrow Connector 45">
            <a:extLst>
              <a:ext uri="{FF2B5EF4-FFF2-40B4-BE49-F238E27FC236}">
                <a16:creationId xmlns:a16="http://schemas.microsoft.com/office/drawing/2014/main" id="{D2A6F691-E3B4-A8C3-CC7A-8CC51FE59346}"/>
              </a:ext>
            </a:extLst>
          </p:cNvPr>
          <p:cNvCxnSpPr>
            <a:cxnSpLocks/>
          </p:cNvCxnSpPr>
          <p:nvPr/>
        </p:nvCxnSpPr>
        <p:spPr>
          <a:xfrm flipV="1">
            <a:off x="7828822" y="4455679"/>
            <a:ext cx="0" cy="5073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8" name="Straight Arrow Connector 47">
            <a:extLst>
              <a:ext uri="{FF2B5EF4-FFF2-40B4-BE49-F238E27FC236}">
                <a16:creationId xmlns:a16="http://schemas.microsoft.com/office/drawing/2014/main" id="{2DC8D85F-3CDF-B5EB-91F3-F2420E9D3491}"/>
              </a:ext>
            </a:extLst>
          </p:cNvPr>
          <p:cNvCxnSpPr>
            <a:cxnSpLocks/>
          </p:cNvCxnSpPr>
          <p:nvPr/>
        </p:nvCxnSpPr>
        <p:spPr>
          <a:xfrm flipV="1">
            <a:off x="10815211" y="3961700"/>
            <a:ext cx="0" cy="5073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Straight Arrow Connector 50">
            <a:extLst>
              <a:ext uri="{FF2B5EF4-FFF2-40B4-BE49-F238E27FC236}">
                <a16:creationId xmlns:a16="http://schemas.microsoft.com/office/drawing/2014/main" id="{8EEAB5BC-34E9-6900-A2F3-7212C83F3101}"/>
              </a:ext>
            </a:extLst>
          </p:cNvPr>
          <p:cNvCxnSpPr>
            <a:cxnSpLocks/>
          </p:cNvCxnSpPr>
          <p:nvPr/>
        </p:nvCxnSpPr>
        <p:spPr>
          <a:xfrm flipV="1">
            <a:off x="7828822" y="3462770"/>
            <a:ext cx="0" cy="5073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2" name="Straight Arrow Connector 51">
            <a:extLst>
              <a:ext uri="{FF2B5EF4-FFF2-40B4-BE49-F238E27FC236}">
                <a16:creationId xmlns:a16="http://schemas.microsoft.com/office/drawing/2014/main" id="{370D54D3-A189-86EF-DC6F-FC8525E16AB9}"/>
              </a:ext>
            </a:extLst>
          </p:cNvPr>
          <p:cNvCxnSpPr>
            <a:cxnSpLocks/>
          </p:cNvCxnSpPr>
          <p:nvPr/>
        </p:nvCxnSpPr>
        <p:spPr>
          <a:xfrm flipV="1">
            <a:off x="10815211" y="3040275"/>
            <a:ext cx="0" cy="5073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8" name="Straight Arrow Connector 57">
            <a:extLst>
              <a:ext uri="{FF2B5EF4-FFF2-40B4-BE49-F238E27FC236}">
                <a16:creationId xmlns:a16="http://schemas.microsoft.com/office/drawing/2014/main" id="{424DC040-D748-8559-402C-B7C948497A6F}"/>
              </a:ext>
            </a:extLst>
          </p:cNvPr>
          <p:cNvCxnSpPr>
            <a:cxnSpLocks/>
          </p:cNvCxnSpPr>
          <p:nvPr/>
        </p:nvCxnSpPr>
        <p:spPr>
          <a:xfrm flipV="1">
            <a:off x="7848225" y="2600053"/>
            <a:ext cx="0" cy="5073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0" name="Straight Arrow Connector 59">
            <a:extLst>
              <a:ext uri="{FF2B5EF4-FFF2-40B4-BE49-F238E27FC236}">
                <a16:creationId xmlns:a16="http://schemas.microsoft.com/office/drawing/2014/main" id="{5FA117AE-C3F3-145D-AEEA-3EF3F58E8C92}"/>
              </a:ext>
            </a:extLst>
          </p:cNvPr>
          <p:cNvCxnSpPr>
            <a:cxnSpLocks/>
          </p:cNvCxnSpPr>
          <p:nvPr/>
        </p:nvCxnSpPr>
        <p:spPr>
          <a:xfrm flipH="1">
            <a:off x="7875166" y="2675965"/>
            <a:ext cx="2919107" cy="28220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7" name="Straight Arrow Connector 66">
            <a:extLst>
              <a:ext uri="{FF2B5EF4-FFF2-40B4-BE49-F238E27FC236}">
                <a16:creationId xmlns:a16="http://schemas.microsoft.com/office/drawing/2014/main" id="{4DC30C69-CF7F-433D-6E1C-8CF179A7BFE3}"/>
              </a:ext>
            </a:extLst>
          </p:cNvPr>
          <p:cNvCxnSpPr>
            <a:cxnSpLocks/>
          </p:cNvCxnSpPr>
          <p:nvPr/>
        </p:nvCxnSpPr>
        <p:spPr>
          <a:xfrm>
            <a:off x="7881843" y="4499341"/>
            <a:ext cx="295202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9" name="Straight Arrow Connector 68">
            <a:extLst>
              <a:ext uri="{FF2B5EF4-FFF2-40B4-BE49-F238E27FC236}">
                <a16:creationId xmlns:a16="http://schemas.microsoft.com/office/drawing/2014/main" id="{E0175B43-39D2-291B-522F-D56BAF34BD1F}"/>
              </a:ext>
            </a:extLst>
          </p:cNvPr>
          <p:cNvCxnSpPr>
            <a:cxnSpLocks/>
          </p:cNvCxnSpPr>
          <p:nvPr/>
        </p:nvCxnSpPr>
        <p:spPr>
          <a:xfrm>
            <a:off x="7863187" y="3537782"/>
            <a:ext cx="295202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2" name="Straight Arrow Connector 71">
            <a:extLst>
              <a:ext uri="{FF2B5EF4-FFF2-40B4-BE49-F238E27FC236}">
                <a16:creationId xmlns:a16="http://schemas.microsoft.com/office/drawing/2014/main" id="{097C3C93-BDA0-92B5-EECF-B9E08E4EEFF1}"/>
              </a:ext>
            </a:extLst>
          </p:cNvPr>
          <p:cNvCxnSpPr>
            <a:cxnSpLocks/>
          </p:cNvCxnSpPr>
          <p:nvPr/>
        </p:nvCxnSpPr>
        <p:spPr>
          <a:xfrm>
            <a:off x="7890238" y="2628900"/>
            <a:ext cx="295202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3" name="Straight Arrow Connector 72">
            <a:extLst>
              <a:ext uri="{FF2B5EF4-FFF2-40B4-BE49-F238E27FC236}">
                <a16:creationId xmlns:a16="http://schemas.microsoft.com/office/drawing/2014/main" id="{3C57AFFA-2939-2AEB-B0AA-FF1FD1596343}"/>
              </a:ext>
            </a:extLst>
          </p:cNvPr>
          <p:cNvCxnSpPr>
            <a:cxnSpLocks/>
          </p:cNvCxnSpPr>
          <p:nvPr/>
        </p:nvCxnSpPr>
        <p:spPr>
          <a:xfrm flipH="1">
            <a:off x="7863187" y="4958986"/>
            <a:ext cx="289030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9" name="Straight Arrow Connector 78">
            <a:extLst>
              <a:ext uri="{FF2B5EF4-FFF2-40B4-BE49-F238E27FC236}">
                <a16:creationId xmlns:a16="http://schemas.microsoft.com/office/drawing/2014/main" id="{CFC6D2DB-D1FF-CC57-A341-5B7C0820B3C7}"/>
              </a:ext>
            </a:extLst>
          </p:cNvPr>
          <p:cNvCxnSpPr>
            <a:cxnSpLocks/>
          </p:cNvCxnSpPr>
          <p:nvPr/>
        </p:nvCxnSpPr>
        <p:spPr>
          <a:xfrm flipH="1">
            <a:off x="7848225" y="4043540"/>
            <a:ext cx="289030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1" name="Straight Arrow Connector 80">
            <a:extLst>
              <a:ext uri="{FF2B5EF4-FFF2-40B4-BE49-F238E27FC236}">
                <a16:creationId xmlns:a16="http://schemas.microsoft.com/office/drawing/2014/main" id="{E949446A-62D3-19B7-26AE-E7F15808209B}"/>
              </a:ext>
            </a:extLst>
          </p:cNvPr>
          <p:cNvCxnSpPr>
            <a:cxnSpLocks/>
          </p:cNvCxnSpPr>
          <p:nvPr/>
        </p:nvCxnSpPr>
        <p:spPr>
          <a:xfrm flipH="1">
            <a:off x="7903970" y="3120159"/>
            <a:ext cx="289030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70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par>
                                <p:cTn id="43" presetID="10"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par>
                                <p:cTn id="46" presetID="10" presetClass="entr" presetSubtype="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par>
                                <p:cTn id="49" presetID="10"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6"/>
                                        </p:tgtEl>
                                      </p:cBhvr>
                                    </p:animEffect>
                                    <p:set>
                                      <p:cBhvr>
                                        <p:cTn id="70" dur="1" fill="hold">
                                          <p:stCondLst>
                                            <p:cond delay="499"/>
                                          </p:stCondLst>
                                        </p:cTn>
                                        <p:tgtEl>
                                          <p:spTgt spid="4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60"/>
                                        </p:tgtEl>
                                      </p:cBhvr>
                                    </p:animEffect>
                                    <p:set>
                                      <p:cBhvr>
                                        <p:cTn id="73" dur="1" fill="hold">
                                          <p:stCondLst>
                                            <p:cond delay="499"/>
                                          </p:stCondLst>
                                        </p:cTn>
                                        <p:tgtEl>
                                          <p:spTgt spid="6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69"/>
                                        </p:tgtEl>
                                      </p:cBhvr>
                                    </p:animEffect>
                                    <p:set>
                                      <p:cBhvr>
                                        <p:cTn id="76" dur="1" fill="hold">
                                          <p:stCondLst>
                                            <p:cond delay="499"/>
                                          </p:stCondLst>
                                        </p:cTn>
                                        <p:tgtEl>
                                          <p:spTgt spid="6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51"/>
                                        </p:tgtEl>
                                      </p:cBhvr>
                                    </p:animEffect>
                                    <p:set>
                                      <p:cBhvr>
                                        <p:cTn id="79" dur="1" fill="hold">
                                          <p:stCondLst>
                                            <p:cond delay="499"/>
                                          </p:stCondLst>
                                        </p:cTn>
                                        <p:tgtEl>
                                          <p:spTgt spid="5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67"/>
                                        </p:tgtEl>
                                      </p:cBhvr>
                                    </p:animEffect>
                                    <p:set>
                                      <p:cBhvr>
                                        <p:cTn id="82" dur="1" fill="hold">
                                          <p:stCondLst>
                                            <p:cond delay="499"/>
                                          </p:stCondLst>
                                        </p:cTn>
                                        <p:tgtEl>
                                          <p:spTgt spid="6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8"/>
                                        </p:tgtEl>
                                      </p:cBhvr>
                                    </p:animEffect>
                                    <p:set>
                                      <p:cBhvr>
                                        <p:cTn id="88" dur="1" fill="hold">
                                          <p:stCondLst>
                                            <p:cond delay="499"/>
                                          </p:stCondLst>
                                        </p:cTn>
                                        <p:tgtEl>
                                          <p:spTgt spid="4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79"/>
                                        </p:tgtEl>
                                      </p:cBhvr>
                                    </p:animEffect>
                                    <p:set>
                                      <p:cBhvr>
                                        <p:cTn id="91" dur="1" fill="hold">
                                          <p:stCondLst>
                                            <p:cond delay="499"/>
                                          </p:stCondLst>
                                        </p:cTn>
                                        <p:tgtEl>
                                          <p:spTgt spid="79"/>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81"/>
                                        </p:tgtEl>
                                      </p:cBhvr>
                                    </p:animEffect>
                                    <p:set>
                                      <p:cBhvr>
                                        <p:cTn id="94" dur="1" fill="hold">
                                          <p:stCondLst>
                                            <p:cond delay="499"/>
                                          </p:stCondLst>
                                        </p:cTn>
                                        <p:tgtEl>
                                          <p:spTgt spid="8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58"/>
                                        </p:tgtEl>
                                      </p:cBhvr>
                                    </p:animEffect>
                                    <p:set>
                                      <p:cBhvr>
                                        <p:cTn id="97" dur="1" fill="hold">
                                          <p:stCondLst>
                                            <p:cond delay="499"/>
                                          </p:stCondLst>
                                        </p:cTn>
                                        <p:tgtEl>
                                          <p:spTgt spid="5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72"/>
                                        </p:tgtEl>
                                      </p:cBhvr>
                                    </p:animEffect>
                                    <p:set>
                                      <p:cBhvr>
                                        <p:cTn id="100" dur="1" fill="hold">
                                          <p:stCondLst>
                                            <p:cond delay="499"/>
                                          </p:stCondLst>
                                        </p:cTn>
                                        <p:tgtEl>
                                          <p:spTgt spid="72"/>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500"/>
                                        <p:tgtEl>
                                          <p:spTgt spid="4"/>
                                        </p:tgtEl>
                                      </p:cBhvr>
                                    </p:animEffect>
                                  </p:childTnLst>
                                </p:cTn>
                              </p:par>
                            </p:childTnLst>
                          </p:cTn>
                        </p:par>
                        <p:par>
                          <p:cTn id="105" fill="hold">
                            <p:stCondLst>
                              <p:cond delay="1000"/>
                            </p:stCondLst>
                            <p:childTnLst>
                              <p:par>
                                <p:cTn id="106" presetID="10" presetClass="entr" presetSubtype="0" fill="hold" nodeType="after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fade">
                                      <p:cBhvr>
                                        <p:cTn id="108" dur="500"/>
                                        <p:tgtEl>
                                          <p:spTgt spid="7"/>
                                        </p:tgtEl>
                                      </p:cBhvr>
                                    </p:animEffect>
                                  </p:childTnLst>
                                </p:cTn>
                              </p:par>
                            </p:childTnLst>
                          </p:cTn>
                        </p:par>
                        <p:par>
                          <p:cTn id="109" fill="hold">
                            <p:stCondLst>
                              <p:cond delay="1500"/>
                            </p:stCondLst>
                            <p:childTnLst>
                              <p:par>
                                <p:cTn id="110" presetID="10" presetClass="entr" presetSubtype="0" fill="hold" nodeType="afterEffect">
                                  <p:stCondLst>
                                    <p:cond delay="0"/>
                                  </p:stCondLst>
                                  <p:childTnLst>
                                    <p:set>
                                      <p:cBhvr>
                                        <p:cTn id="111" dur="1" fill="hold">
                                          <p:stCondLst>
                                            <p:cond delay="0"/>
                                          </p:stCondLst>
                                        </p:cTn>
                                        <p:tgtEl>
                                          <p:spTgt spid="107"/>
                                        </p:tgtEl>
                                        <p:attrNameLst>
                                          <p:attrName>style.visibility</p:attrName>
                                        </p:attrNameLst>
                                      </p:cBhvr>
                                      <p:to>
                                        <p:strVal val="visible"/>
                                      </p:to>
                                    </p:set>
                                    <p:animEffect transition="in" filter="fade">
                                      <p:cBhvr>
                                        <p:cTn id="112" dur="500"/>
                                        <p:tgtEl>
                                          <p:spTgt spid="107"/>
                                        </p:tgtEl>
                                      </p:cBhvr>
                                    </p:animEffect>
                                  </p:childTnLst>
                                </p:cTn>
                              </p:par>
                            </p:childTnLst>
                          </p:cTn>
                        </p:par>
                        <p:par>
                          <p:cTn id="113" fill="hold">
                            <p:stCondLst>
                              <p:cond delay="2000"/>
                            </p:stCondLst>
                            <p:childTnLst>
                              <p:par>
                                <p:cTn id="114" presetID="10" presetClass="entr" presetSubtype="0" fill="hold"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500"/>
                                        <p:tgtEl>
                                          <p:spTgt spid="43"/>
                                        </p:tgtEl>
                                      </p:cBhvr>
                                    </p:animEffect>
                                  </p:childTnLst>
                                </p:cTn>
                              </p:par>
                            </p:childTnLst>
                          </p:cTn>
                        </p:par>
                        <p:par>
                          <p:cTn id="117" fill="hold">
                            <p:stCondLst>
                              <p:cond delay="2500"/>
                            </p:stCondLst>
                            <p:childTnLst>
                              <p:par>
                                <p:cTn id="118" presetID="10" presetClass="entr" presetSubtype="0" fill="hold"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childTnLst>
                          </p:cTn>
                        </p:par>
                        <p:par>
                          <p:cTn id="121" fill="hold">
                            <p:stCondLst>
                              <p:cond delay="3000"/>
                            </p:stCondLst>
                            <p:childTnLst>
                              <p:par>
                                <p:cTn id="122" presetID="10" presetClass="entr" presetSubtype="0" fill="hold"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par>
                          <p:cTn id="125" fill="hold">
                            <p:stCondLst>
                              <p:cond delay="3500"/>
                            </p:stCondLst>
                            <p:childTnLst>
                              <p:par>
                                <p:cTn id="126" presetID="10" presetClass="entr" presetSubtype="0" fill="hold" nodeType="after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childTnLst>
                          </p:cTn>
                        </p:par>
                        <p:par>
                          <p:cTn id="129" fill="hold">
                            <p:stCondLst>
                              <p:cond delay="4000"/>
                            </p:stCondLst>
                            <p:childTnLst>
                              <p:par>
                                <p:cTn id="130" presetID="10" presetClass="entr" presetSubtype="0" fill="hold" nodeType="after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500"/>
                                        <p:tgtEl>
                                          <p:spTgt spid="61"/>
                                        </p:tgtEl>
                                      </p:cBhvr>
                                    </p:animEffect>
                                  </p:childTnLst>
                                </p:cTn>
                              </p:par>
                            </p:childTnLst>
                          </p:cTn>
                        </p:par>
                        <p:par>
                          <p:cTn id="133" fill="hold">
                            <p:stCondLst>
                              <p:cond delay="4500"/>
                            </p:stCondLst>
                            <p:childTnLst>
                              <p:par>
                                <p:cTn id="134" presetID="10" presetClass="entr" presetSubtype="0" fill="hold"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fade">
                                      <p:cBhvr>
                                        <p:cTn id="136" dur="500"/>
                                        <p:tgtEl>
                                          <p:spTgt spid="66"/>
                                        </p:tgtEl>
                                      </p:cBhvr>
                                    </p:animEffect>
                                  </p:childTnLst>
                                </p:cTn>
                              </p:par>
                            </p:childTnLst>
                          </p:cTn>
                        </p:par>
                        <p:par>
                          <p:cTn id="137" fill="hold">
                            <p:stCondLst>
                              <p:cond delay="5000"/>
                            </p:stCondLst>
                            <p:childTnLst>
                              <p:par>
                                <p:cTn id="138" presetID="10" presetClass="entr" presetSubtype="0"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Effect transition="in" filter="fade">
                                      <p:cBhvr>
                                        <p:cTn id="140" dur="500"/>
                                        <p:tgtEl>
                                          <p:spTgt spid="70"/>
                                        </p:tgtEl>
                                      </p:cBhvr>
                                    </p:animEffect>
                                  </p:childTnLst>
                                </p:cTn>
                              </p:par>
                            </p:childTnLst>
                          </p:cTn>
                        </p:par>
                        <p:par>
                          <p:cTn id="141" fill="hold">
                            <p:stCondLst>
                              <p:cond delay="5500"/>
                            </p:stCondLst>
                            <p:childTnLst>
                              <p:par>
                                <p:cTn id="142" presetID="10" presetClass="entr" presetSubtype="0" fill="hold" nodeType="after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500"/>
                                        <p:tgtEl>
                                          <p:spTgt spid="7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80"/>
                                        </p:tgtEl>
                                        <p:attrNameLst>
                                          <p:attrName>style.visibility</p:attrName>
                                        </p:attrNameLst>
                                      </p:cBhvr>
                                      <p:to>
                                        <p:strVal val="visible"/>
                                      </p:to>
                                    </p:set>
                                    <p:animEffect transition="in" filter="fade">
                                      <p:cBhvr>
                                        <p:cTn id="149" dur="500"/>
                                        <p:tgtEl>
                                          <p:spTgt spid="80"/>
                                        </p:tgtEl>
                                      </p:cBhvr>
                                    </p:animEffect>
                                  </p:childTnLst>
                                </p:cTn>
                              </p:par>
                              <p:par>
                                <p:cTn id="150" presetID="10" presetClass="exit" presetSubtype="0" fill="hold" nodeType="withEffect">
                                  <p:stCondLst>
                                    <p:cond delay="0"/>
                                  </p:stCondLst>
                                  <p:childTnLst>
                                    <p:animEffect transition="out" filter="fade">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54"/>
                                        </p:tgtEl>
                                      </p:cBhvr>
                                    </p:animEffect>
                                    <p:set>
                                      <p:cBhvr>
                                        <p:cTn id="155" dur="1" fill="hold">
                                          <p:stCondLst>
                                            <p:cond delay="499"/>
                                          </p:stCondLst>
                                        </p:cTn>
                                        <p:tgtEl>
                                          <p:spTgt spid="54"/>
                                        </p:tgtEl>
                                        <p:attrNameLst>
                                          <p:attrName>style.visibility</p:attrName>
                                        </p:attrNameLst>
                                      </p:cBhvr>
                                      <p:to>
                                        <p:strVal val="hidden"/>
                                      </p:to>
                                    </p:set>
                                  </p:childTnLst>
                                </p:cTn>
                              </p:par>
                              <p:par>
                                <p:cTn id="156" presetID="10" presetClass="entr" presetSubtype="0" fill="hold" nodeType="withEffect">
                                  <p:stCondLst>
                                    <p:cond delay="0"/>
                                  </p:stCondLst>
                                  <p:childTnLst>
                                    <p:set>
                                      <p:cBhvr>
                                        <p:cTn id="157" dur="1" fill="hold">
                                          <p:stCondLst>
                                            <p:cond delay="0"/>
                                          </p:stCondLst>
                                        </p:cTn>
                                        <p:tgtEl>
                                          <p:spTgt spid="83"/>
                                        </p:tgtEl>
                                        <p:attrNameLst>
                                          <p:attrName>style.visibility</p:attrName>
                                        </p:attrNameLst>
                                      </p:cBhvr>
                                      <p:to>
                                        <p:strVal val="visible"/>
                                      </p:to>
                                    </p:set>
                                    <p:animEffect transition="in" filter="fade">
                                      <p:cBhvr>
                                        <p:cTn id="158" dur="500"/>
                                        <p:tgtEl>
                                          <p:spTgt spid="83"/>
                                        </p:tgtEl>
                                      </p:cBhvr>
                                    </p:animEffect>
                                  </p:childTnLst>
                                </p:cTn>
                              </p:par>
                              <p:par>
                                <p:cTn id="159" presetID="10" presetClass="exit" presetSubtype="0" fill="hold" nodeType="withEffect">
                                  <p:stCondLst>
                                    <p:cond delay="0"/>
                                  </p:stCondLst>
                                  <p:childTnLst>
                                    <p:animEffect transition="out" filter="fade">
                                      <p:cBhvr>
                                        <p:cTn id="160" dur="500"/>
                                        <p:tgtEl>
                                          <p:spTgt spid="47"/>
                                        </p:tgtEl>
                                      </p:cBhvr>
                                    </p:animEffect>
                                    <p:set>
                                      <p:cBhvr>
                                        <p:cTn id="161" dur="1" fill="hold">
                                          <p:stCondLst>
                                            <p:cond delay="499"/>
                                          </p:stCondLst>
                                        </p:cTn>
                                        <p:tgtEl>
                                          <p:spTgt spid="47"/>
                                        </p:tgtEl>
                                        <p:attrNameLst>
                                          <p:attrName>style.visibility</p:attrName>
                                        </p:attrNameLst>
                                      </p:cBhvr>
                                      <p:to>
                                        <p:strVal val="hidden"/>
                                      </p:to>
                                    </p:set>
                                  </p:childTnLst>
                                </p:cTn>
                              </p:par>
                              <p:par>
                                <p:cTn id="162" presetID="10" presetClass="entr" presetSubtype="0" fill="hold" nodeType="withEffect">
                                  <p:stCondLst>
                                    <p:cond delay="0"/>
                                  </p:stCondLst>
                                  <p:childTnLst>
                                    <p:set>
                                      <p:cBhvr>
                                        <p:cTn id="163" dur="1" fill="hold">
                                          <p:stCondLst>
                                            <p:cond delay="0"/>
                                          </p:stCondLst>
                                        </p:cTn>
                                        <p:tgtEl>
                                          <p:spTgt spid="86"/>
                                        </p:tgtEl>
                                        <p:attrNameLst>
                                          <p:attrName>style.visibility</p:attrName>
                                        </p:attrNameLst>
                                      </p:cBhvr>
                                      <p:to>
                                        <p:strVal val="visible"/>
                                      </p:to>
                                    </p:set>
                                    <p:animEffect transition="in" filter="fade">
                                      <p:cBhvr>
                                        <p:cTn id="164" dur="500"/>
                                        <p:tgtEl>
                                          <p:spTgt spid="86"/>
                                        </p:tgtEl>
                                      </p:cBhvr>
                                    </p:animEffect>
                                  </p:childTnLst>
                                </p:cTn>
                              </p:par>
                              <p:par>
                                <p:cTn id="165" presetID="10" presetClass="exit" presetSubtype="0" fill="hold" nodeType="withEffect">
                                  <p:stCondLst>
                                    <p:cond delay="0"/>
                                  </p:stCondLst>
                                  <p:childTnLst>
                                    <p:animEffect transition="out" filter="fade">
                                      <p:cBhvr>
                                        <p:cTn id="166" dur="500"/>
                                        <p:tgtEl>
                                          <p:spTgt spid="62"/>
                                        </p:tgtEl>
                                      </p:cBhvr>
                                    </p:animEffect>
                                    <p:set>
                                      <p:cBhvr>
                                        <p:cTn id="167" dur="1" fill="hold">
                                          <p:stCondLst>
                                            <p:cond delay="499"/>
                                          </p:stCondLst>
                                        </p:cTn>
                                        <p:tgtEl>
                                          <p:spTgt spid="62"/>
                                        </p:tgtEl>
                                        <p:attrNameLst>
                                          <p:attrName>style.visibility</p:attrName>
                                        </p:attrNameLst>
                                      </p:cBhvr>
                                      <p:to>
                                        <p:strVal val="hidden"/>
                                      </p:to>
                                    </p:set>
                                  </p:childTnLst>
                                </p:cTn>
                              </p:par>
                              <p:par>
                                <p:cTn id="168" presetID="10" presetClass="entr" presetSubtype="0" fill="hold" nodeType="withEffect">
                                  <p:stCondLst>
                                    <p:cond delay="0"/>
                                  </p:stCondLst>
                                  <p:childTnLst>
                                    <p:set>
                                      <p:cBhvr>
                                        <p:cTn id="169" dur="1" fill="hold">
                                          <p:stCondLst>
                                            <p:cond delay="0"/>
                                          </p:stCondLst>
                                        </p:cTn>
                                        <p:tgtEl>
                                          <p:spTgt spid="90"/>
                                        </p:tgtEl>
                                        <p:attrNameLst>
                                          <p:attrName>style.visibility</p:attrName>
                                        </p:attrNameLst>
                                      </p:cBhvr>
                                      <p:to>
                                        <p:strVal val="visible"/>
                                      </p:to>
                                    </p:set>
                                    <p:animEffect transition="in" filter="fade">
                                      <p:cBhvr>
                                        <p:cTn id="170" dur="500"/>
                                        <p:tgtEl>
                                          <p:spTgt spid="90"/>
                                        </p:tgtEl>
                                      </p:cBhvr>
                                    </p:animEffect>
                                  </p:childTnLst>
                                </p:cTn>
                              </p:par>
                              <p:par>
                                <p:cTn id="171" presetID="10" presetClass="exit" presetSubtype="0" fill="hold" nodeType="withEffect">
                                  <p:stCondLst>
                                    <p:cond delay="0"/>
                                  </p:stCondLst>
                                  <p:childTnLst>
                                    <p:animEffect transition="out" filter="fade">
                                      <p:cBhvr>
                                        <p:cTn id="172" dur="500"/>
                                        <p:tgtEl>
                                          <p:spTgt spid="74"/>
                                        </p:tgtEl>
                                      </p:cBhvr>
                                    </p:animEffect>
                                    <p:set>
                                      <p:cBhvr>
                                        <p:cTn id="173" dur="1" fill="hold">
                                          <p:stCondLst>
                                            <p:cond delay="499"/>
                                          </p:stCondLst>
                                        </p:cTn>
                                        <p:tgtEl>
                                          <p:spTgt spid="74"/>
                                        </p:tgtEl>
                                        <p:attrNameLst>
                                          <p:attrName>style.visibility</p:attrName>
                                        </p:attrNameLst>
                                      </p:cBhvr>
                                      <p:to>
                                        <p:strVal val="hidden"/>
                                      </p:to>
                                    </p:set>
                                  </p:childTnLst>
                                </p:cTn>
                              </p:par>
                              <p:par>
                                <p:cTn id="174" presetID="10" presetClass="entr" presetSubtype="0" fill="hold" nodeType="withEffect">
                                  <p:stCondLst>
                                    <p:cond delay="0"/>
                                  </p:stCondLst>
                                  <p:childTnLst>
                                    <p:set>
                                      <p:cBhvr>
                                        <p:cTn id="175" dur="1" fill="hold">
                                          <p:stCondLst>
                                            <p:cond delay="0"/>
                                          </p:stCondLst>
                                        </p:cTn>
                                        <p:tgtEl>
                                          <p:spTgt spid="93"/>
                                        </p:tgtEl>
                                        <p:attrNameLst>
                                          <p:attrName>style.visibility</p:attrName>
                                        </p:attrNameLst>
                                      </p:cBhvr>
                                      <p:to>
                                        <p:strVal val="visible"/>
                                      </p:to>
                                    </p:set>
                                    <p:animEffect transition="in" filter="fade">
                                      <p:cBhvr>
                                        <p:cTn id="176" dur="500"/>
                                        <p:tgtEl>
                                          <p:spTgt spid="93"/>
                                        </p:tgtEl>
                                      </p:cBhvr>
                                    </p:animEffect>
                                  </p:childTnLst>
                                </p:cTn>
                              </p:par>
                              <p:par>
                                <p:cTn id="177" presetID="10" presetClass="exit" presetSubtype="0" fill="hold" nodeType="withEffect">
                                  <p:stCondLst>
                                    <p:cond delay="0"/>
                                  </p:stCondLst>
                                  <p:childTnLst>
                                    <p:animEffect transition="out" filter="fade">
                                      <p:cBhvr>
                                        <p:cTn id="178" dur="500"/>
                                        <p:tgtEl>
                                          <p:spTgt spid="57"/>
                                        </p:tgtEl>
                                      </p:cBhvr>
                                    </p:animEffect>
                                    <p:set>
                                      <p:cBhvr>
                                        <p:cTn id="179" dur="1" fill="hold">
                                          <p:stCondLst>
                                            <p:cond delay="499"/>
                                          </p:stCondLst>
                                        </p:cTn>
                                        <p:tgtEl>
                                          <p:spTgt spid="57"/>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76"/>
                                        </p:tgtEl>
                                      </p:cBhvr>
                                    </p:animEffect>
                                    <p:set>
                                      <p:cBhvr>
                                        <p:cTn id="182" dur="1" fill="hold">
                                          <p:stCondLst>
                                            <p:cond delay="499"/>
                                          </p:stCondLst>
                                        </p:cTn>
                                        <p:tgtEl>
                                          <p:spTgt spid="76"/>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61"/>
                                        </p:tgtEl>
                                      </p:cBhvr>
                                    </p:animEffect>
                                    <p:set>
                                      <p:cBhvr>
                                        <p:cTn id="185" dur="1" fill="hold">
                                          <p:stCondLst>
                                            <p:cond delay="499"/>
                                          </p:stCondLst>
                                        </p:cTn>
                                        <p:tgtEl>
                                          <p:spTgt spid="61"/>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66"/>
                                        </p:tgtEl>
                                      </p:cBhvr>
                                    </p:animEffect>
                                    <p:set>
                                      <p:cBhvr>
                                        <p:cTn id="188" dur="1" fill="hold">
                                          <p:stCondLst>
                                            <p:cond delay="499"/>
                                          </p:stCondLst>
                                        </p:cTn>
                                        <p:tgtEl>
                                          <p:spTgt spid="66"/>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70"/>
                                        </p:tgtEl>
                                      </p:cBhvr>
                                    </p:animEffect>
                                    <p:set>
                                      <p:cBhvr>
                                        <p:cTn id="191"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Stitch Algorithm – Distributional Analysis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8779831" cy="2677656"/>
              </a:xfrm>
              <a:prstGeom prst="rect">
                <a:avLst/>
              </a:prstGeom>
              <a:noFill/>
            </p:spPr>
            <p:txBody>
              <a:bodyPr wrap="square" rtlCol="0">
                <a:spAutoFit/>
              </a:bodyPr>
              <a:lstStyle/>
              <a:p>
                <a:pPr lvl="1"/>
                <a:r>
                  <a:rPr lang="en-US" sz="2800" b="1" u="sng" dirty="0"/>
                  <a:t>Theorem (Karp, 1977):</a:t>
                </a:r>
                <a:r>
                  <a:rPr lang="en-US" sz="2800" dirty="0"/>
                  <a:t> [Approximation </a:t>
                </a:r>
                <a14:m>
                  <m:oMath xmlns:m="http://schemas.openxmlformats.org/officeDocument/2006/math">
                    <m:r>
                      <a:rPr lang="en-US" sz="2800" b="0" i="1" smtClean="0">
                        <a:latin typeface="Cambria Math" panose="02040503050406030204" pitchFamily="18" charset="0"/>
                      </a:rPr>
                      <m:t>→1</m:t>
                    </m:r>
                  </m:oMath>
                </a14:m>
                <a:r>
                  <a:rPr lang="en-US" sz="2800" dirty="0"/>
                  <a:t> as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a:t>
                </a:r>
                <a:br>
                  <a:rPr lang="en-US" sz="2800" dirty="0"/>
                </a:br>
                <a:r>
                  <a:rPr lang="en-US" sz="2800" dirty="0"/>
                  <a:t>“For every </a:t>
                </a:r>
                <a14:m>
                  <m:oMath xmlns:m="http://schemas.openxmlformats.org/officeDocument/2006/math">
                    <m:r>
                      <a:rPr lang="en-US" sz="2800" b="0" i="1" smtClean="0">
                        <a:latin typeface="Cambria Math" panose="02040503050406030204" pitchFamily="18" charset="0"/>
                      </a:rPr>
                      <m:t>𝜖</m:t>
                    </m:r>
                    <m:r>
                      <a:rPr lang="en-US" sz="2800" b="0" i="1" smtClean="0">
                        <a:latin typeface="Cambria Math" panose="02040503050406030204" pitchFamily="18" charset="0"/>
                      </a:rPr>
                      <m:t>&gt;0</m:t>
                    </m:r>
                  </m:oMath>
                </a14:m>
                <a:r>
                  <a:rPr lang="en-US" sz="2800" dirty="0"/>
                  <a:t>, for </a:t>
                </a:r>
                <a14:m>
                  <m:oMath xmlns:m="http://schemas.openxmlformats.org/officeDocument/2006/math">
                    <m:r>
                      <a:rPr lang="en-US" sz="2800" b="0" i="1" smtClean="0">
                        <a:latin typeface="Cambria Math" panose="02040503050406030204" pitchFamily="18" charset="0"/>
                      </a:rPr>
                      <m:t>𝑛</m:t>
                    </m:r>
                  </m:oMath>
                </a14:m>
                <a:r>
                  <a:rPr lang="en-US" sz="2800" dirty="0"/>
                  <a:t> points distributed independently and uniformly in the unit square, with probability </a:t>
                </a:r>
                <a14:m>
                  <m:oMath xmlns:m="http://schemas.openxmlformats.org/officeDocument/2006/math">
                    <m:r>
                      <a:rPr lang="en-US" sz="2800" b="0" i="1" smtClean="0">
                        <a:latin typeface="Cambria Math" panose="02040503050406030204" pitchFamily="18" charset="0"/>
                      </a:rPr>
                      <m:t>1−</m:t>
                    </m:r>
                    <m:r>
                      <a:rPr lang="en-US" sz="2800" b="0" i="1" smtClean="0">
                        <a:latin typeface="Cambria Math" panose="02040503050406030204" pitchFamily="18" charset="0"/>
                      </a:rPr>
                      <m:t>𝑜</m:t>
                    </m:r>
                    <m:r>
                      <a:rPr lang="en-US" sz="2800" b="0" i="1" smtClean="0">
                        <a:latin typeface="Cambria Math" panose="02040503050406030204" pitchFamily="18" charset="0"/>
                      </a:rPr>
                      <m:t>(1)</m:t>
                    </m:r>
                  </m:oMath>
                </a14:m>
                <a:r>
                  <a:rPr lang="en-US" sz="2800" dirty="0"/>
                  <a:t> as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the Stitch algorithm returns a tour with total length less than </a:t>
                </a:r>
                <a14:m>
                  <m:oMath xmlns:m="http://schemas.openxmlformats.org/officeDocument/2006/math">
                    <m:r>
                      <a:rPr lang="en-US" sz="2800" b="0" i="1" smtClean="0">
                        <a:latin typeface="Cambria Math" panose="02040503050406030204" pitchFamily="18" charset="0"/>
                      </a:rPr>
                      <m:t>(1+</m:t>
                    </m:r>
                    <m:r>
                      <a:rPr lang="en-US" sz="2800" b="0" i="1" smtClean="0">
                        <a:latin typeface="Cambria Math" panose="02040503050406030204" pitchFamily="18" charset="0"/>
                      </a:rPr>
                      <m:t>𝜖</m:t>
                    </m:r>
                    <m:r>
                      <a:rPr lang="en-US" sz="2800" b="0" i="1" smtClean="0">
                        <a:latin typeface="Cambria Math" panose="02040503050406030204" pitchFamily="18" charset="0"/>
                      </a:rPr>
                      <m:t>)</m:t>
                    </m:r>
                  </m:oMath>
                </a14:m>
                <a:r>
                  <a:rPr lang="en-US" sz="2800" dirty="0"/>
                  <a:t> times that of an optimal tour.”</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8779831" cy="2677656"/>
              </a:xfrm>
              <a:prstGeom prst="rect">
                <a:avLst/>
              </a:prstGeom>
              <a:blipFill>
                <a:blip r:embed="rId2"/>
                <a:stretch>
                  <a:fillRect t="-2506" r="-69" b="-5467"/>
                </a:stretch>
              </a:blipFill>
            </p:spPr>
            <p:txBody>
              <a:bodyPr/>
              <a:lstStyle/>
              <a:p>
                <a:r>
                  <a:rPr lang="en-IL">
                    <a:noFill/>
                  </a:rPr>
                  <a:t> </a:t>
                </a:r>
              </a:p>
            </p:txBody>
          </p:sp>
        </mc:Fallback>
      </mc:AlternateContent>
    </p:spTree>
    <p:extLst>
      <p:ext uri="{BB962C8B-B14F-4D97-AF65-F5344CB8AC3E}">
        <p14:creationId xmlns:p14="http://schemas.microsoft.com/office/powerpoint/2010/main" val="2322714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Stitch Algorithm – Proof Outline</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5" y="1815353"/>
                <a:ext cx="11134165" cy="3229987"/>
              </a:xfrm>
              <a:prstGeom prst="rect">
                <a:avLst/>
              </a:prstGeom>
              <a:noFill/>
            </p:spPr>
            <p:txBody>
              <a:bodyPr wrap="square" rtlCol="0">
                <a:spAutoFit/>
              </a:bodyPr>
              <a:lstStyle/>
              <a:p>
                <a:pPr marL="342900" indent="-342900">
                  <a:buFont typeface="Arial" panose="020B0604020202020204" pitchFamily="34" charset="0"/>
                  <a:buChar char="•"/>
                </a:pPr>
                <a:r>
                  <a:rPr lang="en-US" sz="2800" b="1" u="sng" dirty="0"/>
                  <a:t>Lemma 1:</a:t>
                </a:r>
                <a:r>
                  <a:rPr lang="en-US" sz="2800" dirty="0"/>
                  <a:t> With high probability every sub-square contains </a:t>
                </a:r>
                <a14:m>
                  <m:oMath xmlns:m="http://schemas.openxmlformats.org/officeDocument/2006/math">
                    <m:r>
                      <a:rPr lang="en-US" sz="2800" b="0" i="1" dirty="0" smtClean="0">
                        <a:latin typeface="Cambria Math" panose="02040503050406030204" pitchFamily="18" charset="0"/>
                      </a:rPr>
                      <m:t>≤</m:t>
                    </m:r>
                    <m:r>
                      <a:rPr lang="en-US" sz="2800" i="1" dirty="0" smtClean="0">
                        <a:latin typeface="Cambria Math" panose="02040503050406030204" pitchFamily="18" charset="0"/>
                      </a:rPr>
                      <m:t>6</m:t>
                    </m:r>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l</m:t>
                        </m:r>
                        <m:r>
                          <a:rPr lang="en-US" sz="2800" b="0" i="1" dirty="0" smtClean="0">
                            <a:latin typeface="Cambria Math" panose="02040503050406030204" pitchFamily="18" charset="0"/>
                          </a:rPr>
                          <m:t>𝑛</m:t>
                        </m:r>
                      </m:fName>
                      <m:e>
                        <m:r>
                          <a:rPr lang="en-US" sz="2800" b="0" i="1" dirty="0" smtClean="0">
                            <a:latin typeface="Cambria Math" panose="02040503050406030204" pitchFamily="18" charset="0"/>
                          </a:rPr>
                          <m:t>𝑛</m:t>
                        </m:r>
                      </m:e>
                    </m:func>
                  </m:oMath>
                </a14:m>
                <a:r>
                  <a:rPr lang="en-US" sz="2800" dirty="0"/>
                  <a:t> points.</a:t>
                </a:r>
              </a:p>
              <a:p>
                <a:pPr marL="342900" indent="-342900">
                  <a:buFont typeface="Arial" panose="020B0604020202020204" pitchFamily="34" charset="0"/>
                  <a:buChar char="•"/>
                </a:pPr>
                <a:r>
                  <a:rPr lang="en-US" sz="2800" b="1" u="sng" dirty="0"/>
                  <a:t>Lemma 2 [no proof]:</a:t>
                </a:r>
                <a:r>
                  <a:rPr lang="en-US" sz="2800" dirty="0"/>
                  <a:t> Within each sub-square </a:t>
                </a:r>
                <a14:m>
                  <m:oMath xmlns:m="http://schemas.openxmlformats.org/officeDocument/2006/math">
                    <m:r>
                      <a:rPr lang="en-US" sz="2800" b="0" i="1" smtClean="0">
                        <a:latin typeface="Cambria Math" panose="02040503050406030204" pitchFamily="18" charset="0"/>
                      </a:rPr>
                      <m:t>𝑖</m:t>
                    </m:r>
                  </m:oMath>
                </a14:m>
                <a:r>
                  <a:rPr lang="en-US" sz="2800" dirty="0"/>
                  <a:t>, the length of the optimal tour of its points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𝑖</m:t>
                        </m:r>
                      </m:sub>
                    </m:sSub>
                  </m:oMath>
                </a14:m>
                <a:r>
                  <a:rPr lang="en-US" sz="2800" dirty="0"/>
                  <a:t> is at most:</a:t>
                </a:r>
                <a:br>
                  <a:rPr lang="en-US" sz="2800" dirty="0"/>
                </a:br>
                <a14:m>
                  <m:oMath xmlns:m="http://schemas.openxmlformats.org/officeDocument/2006/math">
                    <m:r>
                      <a:rPr lang="en-US" sz="2800" b="0" i="1" smtClean="0">
                        <a:latin typeface="Cambria Math" panose="02040503050406030204" pitchFamily="18" charset="0"/>
                      </a:rPr>
                      <m:t>6</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𝑛</m:t>
                                </m:r>
                              </m:e>
                            </m:func>
                          </m:num>
                          <m:den>
                            <m:r>
                              <a:rPr lang="en-US" sz="2800" b="0" i="1" smtClean="0">
                                <a:latin typeface="Cambria Math" panose="02040503050406030204" pitchFamily="18" charset="0"/>
                              </a:rPr>
                              <m:t>𝑛</m:t>
                            </m:r>
                          </m:den>
                        </m:f>
                      </m:e>
                    </m:rad>
                    <m:r>
                      <a:rPr lang="en-US" sz="2800" b="0" i="1" smtClean="0">
                        <a:latin typeface="Cambria Math" panose="02040503050406030204" pitchFamily="18" charset="0"/>
                      </a:rPr>
                      <m:t>+</m:t>
                    </m:r>
                  </m:oMath>
                </a14:m>
                <a:r>
                  <a:rPr lang="en-US" sz="2800" b="0" i="0" dirty="0">
                    <a:latin typeface="+mj-lt"/>
                  </a:rPr>
                  <a:t>The length of the optimal tour of</a:t>
                </a:r>
                <a14:m>
                  <m:oMath xmlns:m="http://schemas.openxmlformats.org/officeDocument/2006/math">
                    <m:r>
                      <m:rPr>
                        <m:nor/>
                      </m:rPr>
                      <a:rPr lang="en-US" sz="2800" b="0" i="0" smtClean="0">
                        <a:latin typeface="Cambria Math" panose="02040503050406030204" pitchFamily="18" charset="0"/>
                      </a:rPr>
                      <m:t> </m:t>
                    </m:r>
                    <m:r>
                      <a:rPr lang="en-US" sz="2800" b="0" i="1" dirty="0" smtClean="0">
                        <a:latin typeface="Cambria Math" panose="02040503050406030204" pitchFamily="18" charset="0"/>
                      </a:rPr>
                      <m:t>𝑋</m:t>
                    </m:r>
                    <m:r>
                      <m:rPr>
                        <m:nor/>
                      </m:rPr>
                      <a:rPr lang="en-US" sz="2800" b="0" i="0" smtClean="0">
                        <a:latin typeface="Cambria Math" panose="02040503050406030204" pitchFamily="18" charset="0"/>
                      </a:rPr>
                      <m:t> </m:t>
                    </m:r>
                  </m:oMath>
                </a14:m>
                <a:r>
                  <a:rPr lang="en-US" sz="2800" b="0" i="0" dirty="0">
                    <a:latin typeface="+mj-lt"/>
                  </a:rPr>
                  <a:t>within sub-square</a:t>
                </a:r>
                <a14:m>
                  <m:oMath xmlns:m="http://schemas.openxmlformats.org/officeDocument/2006/math">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i</m:t>
                    </m:r>
                  </m:oMath>
                </a14:m>
                <a:endParaRPr lang="en-US" sz="2800" dirty="0"/>
              </a:p>
              <a:p>
                <a:pPr marL="342900" indent="-342900">
                  <a:buFont typeface="Arial" panose="020B0604020202020204" pitchFamily="34" charset="0"/>
                  <a:buChar char="•"/>
                </a:pPr>
                <a:r>
                  <a:rPr lang="en-US" sz="2800" b="1" u="sng" dirty="0"/>
                  <a:t>Lemma 3:</a:t>
                </a:r>
                <a:r>
                  <a:rPr lang="en-US" sz="2800" dirty="0"/>
                  <a:t> The length of the tour between the representatives is </a:t>
                </a:r>
                <a14:m>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𝑛</m:t>
                                    </m:r>
                                  </m:e>
                                </m:func>
                              </m:den>
                            </m:f>
                          </m:e>
                        </m:rad>
                      </m:e>
                    </m:d>
                  </m:oMath>
                </a14:m>
                <a:r>
                  <a:rPr lang="en-US" sz="28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5" y="1815353"/>
                <a:ext cx="11134165" cy="3229987"/>
              </a:xfrm>
              <a:prstGeom prst="rect">
                <a:avLst/>
              </a:prstGeom>
              <a:blipFill>
                <a:blip r:embed="rId2"/>
                <a:stretch>
                  <a:fillRect l="-985" t="-2075" r="-821"/>
                </a:stretch>
              </a:blipFill>
            </p:spPr>
            <p:txBody>
              <a:bodyPr/>
              <a:lstStyle/>
              <a:p>
                <a:r>
                  <a:rPr lang="en-IL">
                    <a:noFill/>
                  </a:rPr>
                  <a:t> </a:t>
                </a:r>
              </a:p>
            </p:txBody>
          </p:sp>
        </mc:Fallback>
      </mc:AlternateContent>
      <p:sp>
        <p:nvSpPr>
          <p:cNvPr id="5" name="Left Brace 4">
            <a:extLst>
              <a:ext uri="{FF2B5EF4-FFF2-40B4-BE49-F238E27FC236}">
                <a16:creationId xmlns:a16="http://schemas.microsoft.com/office/drawing/2014/main" id="{B581FD32-C225-C33C-DC6B-F8A8C3034565}"/>
              </a:ext>
            </a:extLst>
          </p:cNvPr>
          <p:cNvSpPr/>
          <p:nvPr/>
        </p:nvSpPr>
        <p:spPr>
          <a:xfrm>
            <a:off x="753854" y="1947463"/>
            <a:ext cx="200062" cy="191256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p:sp>
        <p:nvSpPr>
          <p:cNvPr id="7" name="TextBox 6">
            <a:extLst>
              <a:ext uri="{FF2B5EF4-FFF2-40B4-BE49-F238E27FC236}">
                <a16:creationId xmlns:a16="http://schemas.microsoft.com/office/drawing/2014/main" id="{177BD57D-05B3-E5A3-AA14-CDBDF7DC720B}"/>
              </a:ext>
            </a:extLst>
          </p:cNvPr>
          <p:cNvSpPr txBox="1"/>
          <p:nvPr/>
        </p:nvSpPr>
        <p:spPr>
          <a:xfrm>
            <a:off x="-92489" y="2228671"/>
            <a:ext cx="1013867" cy="1477328"/>
          </a:xfrm>
          <a:prstGeom prst="rect">
            <a:avLst/>
          </a:prstGeom>
          <a:noFill/>
        </p:spPr>
        <p:txBody>
          <a:bodyPr wrap="square">
            <a:spAutoFit/>
          </a:bodyPr>
          <a:lstStyle/>
          <a:p>
            <a:pPr algn="ctr"/>
            <a:r>
              <a:rPr lang="en-US" dirty="0"/>
              <a:t>Bound </a:t>
            </a:r>
          </a:p>
          <a:p>
            <a:pPr algn="ctr"/>
            <a:r>
              <a:rPr lang="en-US" dirty="0"/>
              <a:t>tour </a:t>
            </a:r>
          </a:p>
          <a:p>
            <a:pPr algn="ctr"/>
            <a:r>
              <a:rPr lang="en-US" dirty="0">
                <a:solidFill>
                  <a:srgbClr val="00B0F0"/>
                </a:solidFill>
              </a:rPr>
              <a:t>within</a:t>
            </a:r>
            <a:r>
              <a:rPr lang="en-US" dirty="0"/>
              <a:t> sub-squares</a:t>
            </a:r>
            <a:endParaRPr lang="en-IL" dirty="0"/>
          </a:p>
        </p:txBody>
      </p:sp>
      <p:sp>
        <p:nvSpPr>
          <p:cNvPr id="8" name="Left Brace 7">
            <a:extLst>
              <a:ext uri="{FF2B5EF4-FFF2-40B4-BE49-F238E27FC236}">
                <a16:creationId xmlns:a16="http://schemas.microsoft.com/office/drawing/2014/main" id="{15B55D15-9E16-43D0-1127-5AA8C081780E}"/>
              </a:ext>
            </a:extLst>
          </p:cNvPr>
          <p:cNvSpPr/>
          <p:nvPr/>
        </p:nvSpPr>
        <p:spPr>
          <a:xfrm>
            <a:off x="753853" y="4296077"/>
            <a:ext cx="159941" cy="40156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p:sp>
        <p:nvSpPr>
          <p:cNvPr id="9" name="TextBox 8">
            <a:extLst>
              <a:ext uri="{FF2B5EF4-FFF2-40B4-BE49-F238E27FC236}">
                <a16:creationId xmlns:a16="http://schemas.microsoft.com/office/drawing/2014/main" id="{09746FBB-BDD7-61E0-04C4-807A738DD7AB}"/>
              </a:ext>
            </a:extLst>
          </p:cNvPr>
          <p:cNvSpPr txBox="1"/>
          <p:nvPr/>
        </p:nvSpPr>
        <p:spPr>
          <a:xfrm>
            <a:off x="-59951" y="4160670"/>
            <a:ext cx="1013867" cy="1477328"/>
          </a:xfrm>
          <a:prstGeom prst="rect">
            <a:avLst/>
          </a:prstGeom>
          <a:noFill/>
        </p:spPr>
        <p:txBody>
          <a:bodyPr wrap="square">
            <a:spAutoFit/>
          </a:bodyPr>
          <a:lstStyle/>
          <a:p>
            <a:pPr algn="ctr"/>
            <a:r>
              <a:rPr lang="en-US" dirty="0"/>
              <a:t>Bound </a:t>
            </a:r>
          </a:p>
          <a:p>
            <a:pPr algn="ctr"/>
            <a:r>
              <a:rPr lang="en-US" dirty="0"/>
              <a:t>tour </a:t>
            </a:r>
          </a:p>
          <a:p>
            <a:pPr algn="ctr"/>
            <a:r>
              <a:rPr lang="en-US" dirty="0">
                <a:solidFill>
                  <a:srgbClr val="00B0F0"/>
                </a:solidFill>
              </a:rPr>
              <a:t>between</a:t>
            </a:r>
            <a:r>
              <a:rPr lang="en-US" dirty="0"/>
              <a:t> sub-squares</a:t>
            </a:r>
            <a:endParaRPr lang="en-IL" dirty="0"/>
          </a:p>
        </p:txBody>
      </p:sp>
      <p:graphicFrame>
        <p:nvGraphicFramePr>
          <p:cNvPr id="54" name="Table 8">
            <a:extLst>
              <a:ext uri="{FF2B5EF4-FFF2-40B4-BE49-F238E27FC236}">
                <a16:creationId xmlns:a16="http://schemas.microsoft.com/office/drawing/2014/main" id="{6E552F86-9B19-A5F3-8C93-109FF9B76803}"/>
              </a:ext>
            </a:extLst>
          </p:cNvPr>
          <p:cNvGraphicFramePr>
            <a:graphicFrameLocks noGrp="1"/>
          </p:cNvGraphicFramePr>
          <p:nvPr>
            <p:extLst>
              <p:ext uri="{D42A27DB-BD31-4B8C-83A1-F6EECF244321}">
                <p14:modId xmlns:p14="http://schemas.microsoft.com/office/powerpoint/2010/main" val="3630179646"/>
              </p:ext>
            </p:extLst>
          </p:nvPr>
        </p:nvGraphicFramePr>
        <p:xfrm>
          <a:off x="4612349" y="4974223"/>
          <a:ext cx="2174572" cy="1836688"/>
        </p:xfrm>
        <a:graphic>
          <a:graphicData uri="http://schemas.openxmlformats.org/drawingml/2006/table">
            <a:tbl>
              <a:tblPr firstRow="1" bandRow="1">
                <a:tableStyleId>{5C22544A-7EE6-4342-B048-85BDC9FD1C3A}</a:tableStyleId>
              </a:tblPr>
              <a:tblGrid>
                <a:gridCol w="1087286">
                  <a:extLst>
                    <a:ext uri="{9D8B030D-6E8A-4147-A177-3AD203B41FA5}">
                      <a16:colId xmlns:a16="http://schemas.microsoft.com/office/drawing/2014/main" val="1865418420"/>
                    </a:ext>
                  </a:extLst>
                </a:gridCol>
                <a:gridCol w="1087286">
                  <a:extLst>
                    <a:ext uri="{9D8B030D-6E8A-4147-A177-3AD203B41FA5}">
                      <a16:colId xmlns:a16="http://schemas.microsoft.com/office/drawing/2014/main" val="83259460"/>
                    </a:ext>
                  </a:extLst>
                </a:gridCol>
              </a:tblGrid>
              <a:tr h="918344">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93196"/>
                  </a:ext>
                </a:extLst>
              </a:tr>
              <a:tr h="918344">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671465"/>
                  </a:ext>
                </a:extLst>
              </a:tr>
            </a:tbl>
          </a:graphicData>
        </a:graphic>
      </p:graphicFrame>
      <p:sp>
        <p:nvSpPr>
          <p:cNvPr id="55" name="Oval 54">
            <a:extLst>
              <a:ext uri="{FF2B5EF4-FFF2-40B4-BE49-F238E27FC236}">
                <a16:creationId xmlns:a16="http://schemas.microsoft.com/office/drawing/2014/main" id="{15B9344A-6DA7-EF31-E6CD-0E3F9DFB2A99}"/>
              </a:ext>
            </a:extLst>
          </p:cNvPr>
          <p:cNvSpPr/>
          <p:nvPr/>
        </p:nvSpPr>
        <p:spPr>
          <a:xfrm flipV="1">
            <a:off x="5447249" y="5563021"/>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6" name="Oval 55">
            <a:extLst>
              <a:ext uri="{FF2B5EF4-FFF2-40B4-BE49-F238E27FC236}">
                <a16:creationId xmlns:a16="http://schemas.microsoft.com/office/drawing/2014/main" id="{F65FAE00-DB5A-668B-CDAA-F16323BA44F4}"/>
              </a:ext>
            </a:extLst>
          </p:cNvPr>
          <p:cNvSpPr/>
          <p:nvPr/>
        </p:nvSpPr>
        <p:spPr>
          <a:xfrm flipV="1">
            <a:off x="6497169" y="538073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7" name="Oval 56">
            <a:extLst>
              <a:ext uri="{FF2B5EF4-FFF2-40B4-BE49-F238E27FC236}">
                <a16:creationId xmlns:a16="http://schemas.microsoft.com/office/drawing/2014/main" id="{951F5C7F-90CB-89C7-12B9-87FA92550005}"/>
              </a:ext>
            </a:extLst>
          </p:cNvPr>
          <p:cNvSpPr/>
          <p:nvPr/>
        </p:nvSpPr>
        <p:spPr>
          <a:xfrm flipV="1">
            <a:off x="6056299" y="6050706"/>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8" name="Oval 57">
            <a:extLst>
              <a:ext uri="{FF2B5EF4-FFF2-40B4-BE49-F238E27FC236}">
                <a16:creationId xmlns:a16="http://schemas.microsoft.com/office/drawing/2014/main" id="{B1E0DCC1-EE89-1A98-5FBA-5B7C76D5E71A}"/>
              </a:ext>
            </a:extLst>
          </p:cNvPr>
          <p:cNvSpPr/>
          <p:nvPr/>
        </p:nvSpPr>
        <p:spPr>
          <a:xfrm flipV="1">
            <a:off x="5935069" y="5148966"/>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9" name="Oval 58">
            <a:extLst>
              <a:ext uri="{FF2B5EF4-FFF2-40B4-BE49-F238E27FC236}">
                <a16:creationId xmlns:a16="http://schemas.microsoft.com/office/drawing/2014/main" id="{F3F2E63C-87FB-4258-D3A8-5EFEBD3D2DB0}"/>
              </a:ext>
            </a:extLst>
          </p:cNvPr>
          <p:cNvSpPr/>
          <p:nvPr/>
        </p:nvSpPr>
        <p:spPr>
          <a:xfrm flipV="1">
            <a:off x="5365699" y="5091316"/>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0" name="Oval 59">
            <a:extLst>
              <a:ext uri="{FF2B5EF4-FFF2-40B4-BE49-F238E27FC236}">
                <a16:creationId xmlns:a16="http://schemas.microsoft.com/office/drawing/2014/main" id="{99A94F70-CF24-67A2-4AA1-0A6AFFC876FE}"/>
              </a:ext>
            </a:extLst>
          </p:cNvPr>
          <p:cNvSpPr/>
          <p:nvPr/>
        </p:nvSpPr>
        <p:spPr>
          <a:xfrm flipV="1">
            <a:off x="5050822" y="6436353"/>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61" name="Straight Arrow Connector 60">
            <a:extLst>
              <a:ext uri="{FF2B5EF4-FFF2-40B4-BE49-F238E27FC236}">
                <a16:creationId xmlns:a16="http://schemas.microsoft.com/office/drawing/2014/main" id="{927554EA-08FD-FFF4-1042-8D9904873175}"/>
              </a:ext>
            </a:extLst>
          </p:cNvPr>
          <p:cNvCxnSpPr>
            <a:cxnSpLocks/>
            <a:stCxn id="60" idx="0"/>
            <a:endCxn id="57" idx="2"/>
          </p:cNvCxnSpPr>
          <p:nvPr/>
        </p:nvCxnSpPr>
        <p:spPr>
          <a:xfrm flipV="1">
            <a:off x="5088922" y="6084476"/>
            <a:ext cx="967377" cy="4194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3" name="Straight Arrow Connector 62">
            <a:extLst>
              <a:ext uri="{FF2B5EF4-FFF2-40B4-BE49-F238E27FC236}">
                <a16:creationId xmlns:a16="http://schemas.microsoft.com/office/drawing/2014/main" id="{9601AC71-AE43-59EE-9BDB-93B2A61BD081}"/>
              </a:ext>
            </a:extLst>
          </p:cNvPr>
          <p:cNvCxnSpPr>
            <a:cxnSpLocks/>
            <a:stCxn id="57" idx="2"/>
            <a:endCxn id="55" idx="7"/>
          </p:cNvCxnSpPr>
          <p:nvPr/>
        </p:nvCxnSpPr>
        <p:spPr>
          <a:xfrm flipH="1" flipV="1">
            <a:off x="5512290" y="5620671"/>
            <a:ext cx="544009" cy="4638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7" name="Straight Arrow Connector 66">
            <a:extLst>
              <a:ext uri="{FF2B5EF4-FFF2-40B4-BE49-F238E27FC236}">
                <a16:creationId xmlns:a16="http://schemas.microsoft.com/office/drawing/2014/main" id="{643EE73D-8370-B847-76E4-BF0E024E2524}"/>
              </a:ext>
            </a:extLst>
          </p:cNvPr>
          <p:cNvCxnSpPr>
            <a:cxnSpLocks/>
            <a:stCxn id="55" idx="5"/>
            <a:endCxn id="56" idx="1"/>
          </p:cNvCxnSpPr>
          <p:nvPr/>
        </p:nvCxnSpPr>
        <p:spPr>
          <a:xfrm flipV="1">
            <a:off x="5512290" y="5438389"/>
            <a:ext cx="996038" cy="1345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0" name="Straight Arrow Connector 69">
            <a:extLst>
              <a:ext uri="{FF2B5EF4-FFF2-40B4-BE49-F238E27FC236}">
                <a16:creationId xmlns:a16="http://schemas.microsoft.com/office/drawing/2014/main" id="{C8E69B72-76EC-C8B4-F261-51B170792288}"/>
              </a:ext>
            </a:extLst>
          </p:cNvPr>
          <p:cNvCxnSpPr>
            <a:cxnSpLocks/>
            <a:stCxn id="56" idx="3"/>
            <a:endCxn id="58" idx="0"/>
          </p:cNvCxnSpPr>
          <p:nvPr/>
        </p:nvCxnSpPr>
        <p:spPr>
          <a:xfrm flipH="1" flipV="1">
            <a:off x="5973169" y="5216507"/>
            <a:ext cx="535159" cy="1741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3" name="Straight Arrow Connector 72">
            <a:extLst>
              <a:ext uri="{FF2B5EF4-FFF2-40B4-BE49-F238E27FC236}">
                <a16:creationId xmlns:a16="http://schemas.microsoft.com/office/drawing/2014/main" id="{69B780BF-F993-F160-6E2B-DC2C791DC522}"/>
              </a:ext>
            </a:extLst>
          </p:cNvPr>
          <p:cNvCxnSpPr>
            <a:cxnSpLocks/>
            <a:stCxn id="58" idx="2"/>
            <a:endCxn id="59" idx="4"/>
          </p:cNvCxnSpPr>
          <p:nvPr/>
        </p:nvCxnSpPr>
        <p:spPr>
          <a:xfrm flipH="1" flipV="1">
            <a:off x="5403799" y="5091316"/>
            <a:ext cx="531270" cy="914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6" name="Straight Arrow Connector 75">
            <a:extLst>
              <a:ext uri="{FF2B5EF4-FFF2-40B4-BE49-F238E27FC236}">
                <a16:creationId xmlns:a16="http://schemas.microsoft.com/office/drawing/2014/main" id="{8D3AA041-370E-5393-A333-688B94D5B5BE}"/>
              </a:ext>
            </a:extLst>
          </p:cNvPr>
          <p:cNvCxnSpPr>
            <a:cxnSpLocks/>
            <a:stCxn id="59" idx="1"/>
            <a:endCxn id="60" idx="4"/>
          </p:cNvCxnSpPr>
          <p:nvPr/>
        </p:nvCxnSpPr>
        <p:spPr>
          <a:xfrm flipH="1">
            <a:off x="5088922" y="5148966"/>
            <a:ext cx="287936" cy="12873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6" name="Straight Connector 95">
            <a:extLst>
              <a:ext uri="{FF2B5EF4-FFF2-40B4-BE49-F238E27FC236}">
                <a16:creationId xmlns:a16="http://schemas.microsoft.com/office/drawing/2014/main" id="{A48487E2-2FA3-3006-69FD-2EBB665AEF79}"/>
              </a:ext>
            </a:extLst>
          </p:cNvPr>
          <p:cNvCxnSpPr/>
          <p:nvPr/>
        </p:nvCxnSpPr>
        <p:spPr>
          <a:xfrm flipH="1" flipV="1">
            <a:off x="5699635" y="5787285"/>
            <a:ext cx="114860" cy="99908"/>
          </a:xfrm>
          <a:prstGeom prst="line">
            <a:avLst/>
          </a:prstGeom>
        </p:spPr>
        <p:style>
          <a:lnRef idx="3">
            <a:schemeClr val="accent1"/>
          </a:lnRef>
          <a:fillRef idx="0">
            <a:schemeClr val="accent1"/>
          </a:fillRef>
          <a:effectRef idx="2">
            <a:schemeClr val="accent1"/>
          </a:effectRef>
          <a:fontRef idx="minor">
            <a:schemeClr val="tx1"/>
          </a:fontRef>
        </p:style>
      </p:cxnSp>
      <p:cxnSp>
        <p:nvCxnSpPr>
          <p:cNvPr id="98" name="Straight Connector 97">
            <a:extLst>
              <a:ext uri="{FF2B5EF4-FFF2-40B4-BE49-F238E27FC236}">
                <a16:creationId xmlns:a16="http://schemas.microsoft.com/office/drawing/2014/main" id="{2B35ADE4-8C02-48DF-3E36-7A988E1CF614}"/>
              </a:ext>
            </a:extLst>
          </p:cNvPr>
          <p:cNvCxnSpPr>
            <a:cxnSpLocks/>
          </p:cNvCxnSpPr>
          <p:nvPr/>
        </p:nvCxnSpPr>
        <p:spPr>
          <a:xfrm flipH="1">
            <a:off x="5699635" y="5438389"/>
            <a:ext cx="797534" cy="115443"/>
          </a:xfrm>
          <a:prstGeom prst="line">
            <a:avLst/>
          </a:prstGeom>
        </p:spPr>
        <p:style>
          <a:lnRef idx="3">
            <a:schemeClr val="accent1"/>
          </a:lnRef>
          <a:fillRef idx="0">
            <a:schemeClr val="accent1"/>
          </a:fillRef>
          <a:effectRef idx="2">
            <a:schemeClr val="accent1"/>
          </a:effectRef>
          <a:fontRef idx="minor">
            <a:schemeClr val="tx1"/>
          </a:fontRef>
        </p:style>
      </p:cxnSp>
      <p:cxnSp>
        <p:nvCxnSpPr>
          <p:cNvPr id="101" name="Straight Connector 100">
            <a:extLst>
              <a:ext uri="{FF2B5EF4-FFF2-40B4-BE49-F238E27FC236}">
                <a16:creationId xmlns:a16="http://schemas.microsoft.com/office/drawing/2014/main" id="{D4F709BD-7734-C954-BAF0-F60239B00C22}"/>
              </a:ext>
            </a:extLst>
          </p:cNvPr>
          <p:cNvCxnSpPr>
            <a:cxnSpLocks/>
            <a:endCxn id="58" idx="7"/>
          </p:cNvCxnSpPr>
          <p:nvPr/>
        </p:nvCxnSpPr>
        <p:spPr>
          <a:xfrm flipH="1" flipV="1">
            <a:off x="6000110" y="5206616"/>
            <a:ext cx="485900" cy="174123"/>
          </a:xfrm>
          <a:prstGeom prst="line">
            <a:avLst/>
          </a:prstGeom>
        </p:spPr>
        <p:style>
          <a:lnRef idx="3">
            <a:schemeClr val="accent1"/>
          </a:lnRef>
          <a:fillRef idx="0">
            <a:schemeClr val="accent1"/>
          </a:fillRef>
          <a:effectRef idx="2">
            <a:schemeClr val="accent1"/>
          </a:effectRef>
          <a:fontRef idx="minor">
            <a:schemeClr val="tx1"/>
          </a:fontRef>
        </p:style>
      </p:cxnSp>
      <p:cxnSp>
        <p:nvCxnSpPr>
          <p:cNvPr id="104" name="Straight Connector 103">
            <a:extLst>
              <a:ext uri="{FF2B5EF4-FFF2-40B4-BE49-F238E27FC236}">
                <a16:creationId xmlns:a16="http://schemas.microsoft.com/office/drawing/2014/main" id="{83F0A1A5-437D-EB2D-BECD-8650E4AC08D5}"/>
              </a:ext>
            </a:extLst>
          </p:cNvPr>
          <p:cNvCxnSpPr>
            <a:cxnSpLocks/>
            <a:stCxn id="58" idx="2"/>
          </p:cNvCxnSpPr>
          <p:nvPr/>
        </p:nvCxnSpPr>
        <p:spPr>
          <a:xfrm flipH="1" flipV="1">
            <a:off x="5699635" y="5137026"/>
            <a:ext cx="235434" cy="45710"/>
          </a:xfrm>
          <a:prstGeom prst="line">
            <a:avLst/>
          </a:prstGeom>
        </p:spPr>
        <p:style>
          <a:lnRef idx="3">
            <a:schemeClr val="accent1"/>
          </a:lnRef>
          <a:fillRef idx="0">
            <a:schemeClr val="accent1"/>
          </a:fillRef>
          <a:effectRef idx="2">
            <a:schemeClr val="accent1"/>
          </a:effectRef>
          <a:fontRef idx="minor">
            <a:schemeClr val="tx1"/>
          </a:fontRef>
        </p:style>
      </p:cxnSp>
      <p:sp>
        <p:nvSpPr>
          <p:cNvPr id="107" name="Rectangle 106">
            <a:extLst>
              <a:ext uri="{FF2B5EF4-FFF2-40B4-BE49-F238E27FC236}">
                <a16:creationId xmlns:a16="http://schemas.microsoft.com/office/drawing/2014/main" id="{86E17A49-7819-A546-6417-809065C2DC16}"/>
              </a:ext>
            </a:extLst>
          </p:cNvPr>
          <p:cNvSpPr/>
          <p:nvPr/>
        </p:nvSpPr>
        <p:spPr>
          <a:xfrm>
            <a:off x="5699636" y="4974224"/>
            <a:ext cx="1087286" cy="91297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2050" name="Picture 2" descr="14: Comparison of SA solution and optimal TSP tour for Instance 100.4">
            <a:extLst>
              <a:ext uri="{FF2B5EF4-FFF2-40B4-BE49-F238E27FC236}">
                <a16:creationId xmlns:a16="http://schemas.microsoft.com/office/drawing/2014/main" id="{DE6CCC17-7C57-C8AC-EC4D-40CEC9FFA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017" y="-266062"/>
            <a:ext cx="6712703" cy="4849094"/>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2AC7F100-DAC9-B2A1-CFD5-B384A862E66A}"/>
              </a:ext>
            </a:extLst>
          </p:cNvPr>
          <p:cNvSpPr/>
          <p:nvPr/>
        </p:nvSpPr>
        <p:spPr>
          <a:xfrm>
            <a:off x="4327272" y="2028397"/>
            <a:ext cx="3366074" cy="28012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6B7AC587-3615-D987-8EE0-E84873E89F7A}"/>
                  </a:ext>
                </a:extLst>
              </p:cNvPr>
              <p:cNvSpPr txBox="1"/>
              <p:nvPr/>
            </p:nvSpPr>
            <p:spPr>
              <a:xfrm>
                <a:off x="5127022" y="2973649"/>
                <a:ext cx="6141944"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1800" b="0" i="1" smtClean="0">
                              <a:solidFill>
                                <a:schemeClr val="bg1"/>
                              </a:solidFill>
                              <a:latin typeface="Cambria Math" panose="02040503050406030204" pitchFamily="18" charset="0"/>
                            </a:rPr>
                          </m:ctrlPr>
                        </m:radPr>
                        <m:deg/>
                        <m:e>
                          <m:f>
                            <m:fPr>
                              <m:ctrlPr>
                                <a:rPr lang="en-US" sz="1800" b="0" i="1" smtClean="0">
                                  <a:solidFill>
                                    <a:schemeClr val="bg1"/>
                                  </a:solidFill>
                                  <a:latin typeface="Cambria Math" panose="02040503050406030204" pitchFamily="18" charset="0"/>
                                </a:rPr>
                              </m:ctrlPr>
                            </m:fPr>
                            <m:num>
                              <m:func>
                                <m:funcPr>
                                  <m:ctrlPr>
                                    <a:rPr lang="en-US" sz="1800" b="0" i="1" smtClean="0">
                                      <a:solidFill>
                                        <a:schemeClr val="bg1"/>
                                      </a:solidFill>
                                      <a:latin typeface="Cambria Math" panose="02040503050406030204" pitchFamily="18" charset="0"/>
                                    </a:rPr>
                                  </m:ctrlPr>
                                </m:funcPr>
                                <m:fName>
                                  <m:r>
                                    <m:rPr>
                                      <m:sty m:val="p"/>
                                    </m:rPr>
                                    <a:rPr lang="en-US" sz="1800" b="0" i="0" smtClean="0">
                                      <a:solidFill>
                                        <a:schemeClr val="bg1"/>
                                      </a:solidFill>
                                      <a:latin typeface="Cambria Math" panose="02040503050406030204" pitchFamily="18" charset="0"/>
                                    </a:rPr>
                                    <m:t>ln</m:t>
                                  </m:r>
                                </m:fName>
                                <m:e>
                                  <m:r>
                                    <a:rPr lang="en-US" sz="1800" b="0" i="1" smtClean="0">
                                      <a:solidFill>
                                        <a:schemeClr val="bg1"/>
                                      </a:solidFill>
                                      <a:latin typeface="Cambria Math" panose="02040503050406030204" pitchFamily="18" charset="0"/>
                                    </a:rPr>
                                    <m:t>𝑛</m:t>
                                  </m:r>
                                </m:e>
                              </m:func>
                            </m:num>
                            <m:den>
                              <m:r>
                                <a:rPr lang="en-US" sz="1800" b="0" i="1" smtClean="0">
                                  <a:solidFill>
                                    <a:schemeClr val="bg1"/>
                                  </a:solidFill>
                                  <a:latin typeface="Cambria Math" panose="02040503050406030204" pitchFamily="18" charset="0"/>
                                </a:rPr>
                                <m:t>𝑛</m:t>
                              </m:r>
                            </m:den>
                          </m:f>
                        </m:e>
                      </m:rad>
                    </m:oMath>
                  </m:oMathPara>
                </a14:m>
                <a:endParaRPr lang="en-IL" dirty="0"/>
              </a:p>
            </p:txBody>
          </p:sp>
        </mc:Choice>
        <mc:Fallback xmlns="">
          <p:sp>
            <p:nvSpPr>
              <p:cNvPr id="110" name="TextBox 109">
                <a:extLst>
                  <a:ext uri="{FF2B5EF4-FFF2-40B4-BE49-F238E27FC236}">
                    <a16:creationId xmlns:a16="http://schemas.microsoft.com/office/drawing/2014/main" id="{6B7AC587-3615-D987-8EE0-E84873E89F7A}"/>
                  </a:ext>
                </a:extLst>
              </p:cNvPr>
              <p:cNvSpPr txBox="1">
                <a:spLocks noRot="1" noChangeAspect="1" noMove="1" noResize="1" noEditPoints="1" noAdjustHandles="1" noChangeArrowheads="1" noChangeShapeType="1" noTextEdit="1"/>
              </p:cNvSpPr>
              <p:nvPr/>
            </p:nvSpPr>
            <p:spPr>
              <a:xfrm>
                <a:off x="5127022" y="2973649"/>
                <a:ext cx="6141944" cy="910699"/>
              </a:xfrm>
              <a:prstGeom prst="rect">
                <a:avLst/>
              </a:prstGeom>
              <a:blipFill>
                <a:blip r:embed="rId4"/>
                <a:stretch>
                  <a:fillRect/>
                </a:stretch>
              </a:blipFill>
            </p:spPr>
            <p:txBody>
              <a:bodyPr/>
              <a:lstStyle/>
              <a:p>
                <a:r>
                  <a:rPr lang="en-IL">
                    <a:noFill/>
                  </a:rPr>
                  <a:t> </a:t>
                </a:r>
              </a:p>
            </p:txBody>
          </p:sp>
        </mc:Fallback>
      </mc:AlternateContent>
      <p:sp>
        <p:nvSpPr>
          <p:cNvPr id="111" name="Right Brace 110">
            <a:extLst>
              <a:ext uri="{FF2B5EF4-FFF2-40B4-BE49-F238E27FC236}">
                <a16:creationId xmlns:a16="http://schemas.microsoft.com/office/drawing/2014/main" id="{B822C661-277F-02D4-3013-3A1F7E0136ED}"/>
              </a:ext>
            </a:extLst>
          </p:cNvPr>
          <p:cNvSpPr/>
          <p:nvPr/>
        </p:nvSpPr>
        <p:spPr>
          <a:xfrm>
            <a:off x="7732867" y="2038179"/>
            <a:ext cx="235433" cy="279142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p:spTree>
    <p:extLst>
      <p:ext uri="{BB962C8B-B14F-4D97-AF65-F5344CB8AC3E}">
        <p14:creationId xmlns:p14="http://schemas.microsoft.com/office/powerpoint/2010/main" val="20707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8"/>
                                        </p:tgtEl>
                                      </p:cBhvr>
                                    </p:animEffect>
                                    <p:set>
                                      <p:cBhvr>
                                        <p:cTn id="17" dur="1" fill="hold">
                                          <p:stCondLst>
                                            <p:cond delay="499"/>
                                          </p:stCondLst>
                                        </p:cTn>
                                        <p:tgtEl>
                                          <p:spTgt spid="108"/>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11"/>
                                        </p:tgtEl>
                                      </p:cBhvr>
                                    </p:animEffect>
                                    <p:set>
                                      <p:cBhvr>
                                        <p:cTn id="23" dur="1" fill="hold">
                                          <p:stCondLst>
                                            <p:cond delay="499"/>
                                          </p:stCondLst>
                                        </p:cTn>
                                        <p:tgtEl>
                                          <p:spTgt spid="11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10"/>
                                        </p:tgtEl>
                                      </p:cBhvr>
                                    </p:animEffect>
                                    <p:set>
                                      <p:cBhvr>
                                        <p:cTn id="26" dur="1" fill="hold">
                                          <p:stCondLst>
                                            <p:cond delay="499"/>
                                          </p:stCondLst>
                                        </p:cTn>
                                        <p:tgtEl>
                                          <p:spTgt spid="1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7"/>
                                        </p:tgtEl>
                                      </p:cBhvr>
                                    </p:animEffect>
                                    <p:set>
                                      <p:cBhvr>
                                        <p:cTn id="31" dur="1" fill="hold">
                                          <p:stCondLst>
                                            <p:cond delay="499"/>
                                          </p:stCondLst>
                                        </p:cTn>
                                        <p:tgtEl>
                                          <p:spTgt spid="6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70"/>
                                        </p:tgtEl>
                                      </p:cBhvr>
                                    </p:animEffect>
                                    <p:set>
                                      <p:cBhvr>
                                        <p:cTn id="34" dur="1" fill="hold">
                                          <p:stCondLst>
                                            <p:cond delay="499"/>
                                          </p:stCondLst>
                                        </p:cTn>
                                        <p:tgtEl>
                                          <p:spTgt spid="7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3"/>
                                        </p:tgtEl>
                                      </p:cBhvr>
                                    </p:animEffect>
                                    <p:set>
                                      <p:cBhvr>
                                        <p:cTn id="37" dur="1" fill="hold">
                                          <p:stCondLst>
                                            <p:cond delay="499"/>
                                          </p:stCondLst>
                                        </p:cTn>
                                        <p:tgtEl>
                                          <p:spTgt spid="7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6"/>
                                        </p:tgtEl>
                                      </p:cBhvr>
                                    </p:animEffect>
                                    <p:set>
                                      <p:cBhvr>
                                        <p:cTn id="40" dur="1" fill="hold">
                                          <p:stCondLst>
                                            <p:cond delay="499"/>
                                          </p:stCondLst>
                                        </p:cTn>
                                        <p:tgtEl>
                                          <p:spTgt spid="7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1"/>
                                        </p:tgtEl>
                                      </p:cBhvr>
                                    </p:animEffect>
                                    <p:set>
                                      <p:cBhvr>
                                        <p:cTn id="43" dur="1" fill="hold">
                                          <p:stCondLst>
                                            <p:cond delay="499"/>
                                          </p:stCondLst>
                                        </p:cTn>
                                        <p:tgtEl>
                                          <p:spTgt spid="6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3"/>
                                        </p:tgtEl>
                                      </p:cBhvr>
                                    </p:animEffect>
                                    <p:set>
                                      <p:cBhvr>
                                        <p:cTn id="46" dur="1" fill="hold">
                                          <p:stCondLst>
                                            <p:cond delay="499"/>
                                          </p:stCondLst>
                                        </p:cTn>
                                        <p:tgtEl>
                                          <p:spTgt spid="63"/>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par>
                                <p:cTn id="50" presetID="10" presetClass="entr" presetSubtype="0"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500"/>
                                        <p:tgtEl>
                                          <p:spTgt spid="10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8" grpId="1" animBg="1"/>
      <p:bldP spid="110" grpId="0"/>
      <p:bldP spid="110" grpId="1"/>
      <p:bldP spid="111" grpId="0" animBg="1"/>
      <p:bldP spid="1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lstStyle/>
          <a:p>
            <a:r>
              <a:rPr lang="en-US" dirty="0"/>
              <a:t>What is Distributional Analysis?</a:t>
            </a:r>
            <a:endParaRPr lang="en-IL" dirty="0"/>
          </a:p>
        </p:txBody>
      </p:sp>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4524315"/>
          </a:xfrm>
          <a:prstGeom prst="rect">
            <a:avLst/>
          </a:prstGeom>
          <a:noFill/>
        </p:spPr>
        <p:txBody>
          <a:bodyPr wrap="square" rtlCol="0">
            <a:spAutoFit/>
          </a:bodyPr>
          <a:lstStyle/>
          <a:p>
            <a:pPr algn="ctr"/>
            <a:r>
              <a:rPr lang="en-US" sz="3200" dirty="0"/>
              <a:t>Analyze an algorithm based on its average performance over a specific probability distribution.</a:t>
            </a:r>
          </a:p>
          <a:p>
            <a:pPr marL="571500" indent="-571500">
              <a:buFont typeface="Arial" panose="020B0604020202020204" pitchFamily="34" charset="0"/>
              <a:buChar char="•"/>
            </a:pPr>
            <a:endParaRPr lang="en-US" sz="3200" dirty="0"/>
          </a:p>
          <a:p>
            <a:r>
              <a:rPr lang="en-US" sz="3200" dirty="0"/>
              <a:t>Standard use-cases:</a:t>
            </a:r>
          </a:p>
          <a:p>
            <a:pPr marL="1028700" lvl="1" indent="-571500">
              <a:buFont typeface="Arial" panose="020B0604020202020204" pitchFamily="34" charset="0"/>
              <a:buChar char="•"/>
            </a:pPr>
            <a:r>
              <a:rPr lang="en-US" sz="3200" dirty="0"/>
              <a:t>Justify why bad worst-case algorithms are good in practice. </a:t>
            </a:r>
          </a:p>
          <a:p>
            <a:pPr marL="1028700" lvl="1" indent="-571500">
              <a:buFont typeface="Arial" panose="020B0604020202020204" pitchFamily="34" charset="0"/>
              <a:buChar char="•"/>
            </a:pPr>
            <a:r>
              <a:rPr lang="en-US" sz="3200" dirty="0"/>
              <a:t>Evaluate algorithms in practice.</a:t>
            </a:r>
          </a:p>
          <a:p>
            <a:pPr marL="1028700" lvl="1" indent="-571500">
              <a:buFont typeface="Arial" panose="020B0604020202020204" pitchFamily="34" charset="0"/>
              <a:buChar char="•"/>
            </a:pPr>
            <a:r>
              <a:rPr lang="en-US" sz="3200" dirty="0"/>
              <a:t>New distribution-dependent algorithms can perhaps be useful more broadly.</a:t>
            </a:r>
          </a:p>
        </p:txBody>
      </p:sp>
    </p:spTree>
    <p:extLst>
      <p:ext uri="{BB962C8B-B14F-4D97-AF65-F5344CB8AC3E}">
        <p14:creationId xmlns:p14="http://schemas.microsoft.com/office/powerpoint/2010/main" val="400721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Stitch Algorithm – Proof Outline</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5" y="1815353"/>
                <a:ext cx="11134165" cy="3660874"/>
              </a:xfrm>
              <a:prstGeom prst="rect">
                <a:avLst/>
              </a:prstGeom>
              <a:noFill/>
            </p:spPr>
            <p:txBody>
              <a:bodyPr wrap="square" rtlCol="0">
                <a:spAutoFit/>
              </a:bodyPr>
              <a:lstStyle/>
              <a:p>
                <a:r>
                  <a:rPr lang="en-US" sz="2800" dirty="0"/>
                  <a:t>Analyze tour without short-circuiting (by triangle </a:t>
                </a:r>
                <a:r>
                  <a:rPr lang="en-US" sz="2800" dirty="0" err="1"/>
                  <a:t>ineq</a:t>
                </a:r>
                <a:r>
                  <a:rPr lang="en-US" sz="2800" dirty="0"/>
                  <a:t> only longer)</a:t>
                </a:r>
              </a:p>
              <a:p>
                <a:pPr marL="342900" indent="-342900">
                  <a:buFont typeface="Arial" panose="020B0604020202020204" pitchFamily="34" charset="0"/>
                  <a:buChar char="•"/>
                </a:pPr>
                <a:r>
                  <a:rPr lang="en-US" sz="2800" b="1" u="sng" dirty="0"/>
                  <a:t>Lemma 1:</a:t>
                </a:r>
                <a:r>
                  <a:rPr lang="en-US" sz="2800" dirty="0"/>
                  <a:t> With high probability every sub-square contains </a:t>
                </a:r>
                <a14:m>
                  <m:oMath xmlns:m="http://schemas.openxmlformats.org/officeDocument/2006/math">
                    <m:r>
                      <a:rPr lang="en-US" sz="2800" b="0" i="1" dirty="0" smtClean="0">
                        <a:latin typeface="Cambria Math" panose="02040503050406030204" pitchFamily="18" charset="0"/>
                      </a:rPr>
                      <m:t>≤</m:t>
                    </m:r>
                    <m:r>
                      <a:rPr lang="en-US" sz="2800" i="1" dirty="0" smtClean="0">
                        <a:latin typeface="Cambria Math" panose="02040503050406030204" pitchFamily="18" charset="0"/>
                      </a:rPr>
                      <m:t>6</m:t>
                    </m:r>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l</m:t>
                        </m:r>
                        <m:r>
                          <a:rPr lang="en-US" sz="2800" b="0" i="1" dirty="0" smtClean="0">
                            <a:latin typeface="Cambria Math" panose="02040503050406030204" pitchFamily="18" charset="0"/>
                          </a:rPr>
                          <m:t>𝑛</m:t>
                        </m:r>
                      </m:fName>
                      <m:e>
                        <m:r>
                          <a:rPr lang="en-US" sz="2800" b="0" i="1" dirty="0" smtClean="0">
                            <a:latin typeface="Cambria Math" panose="02040503050406030204" pitchFamily="18" charset="0"/>
                          </a:rPr>
                          <m:t>𝑛</m:t>
                        </m:r>
                      </m:e>
                    </m:func>
                  </m:oMath>
                </a14:m>
                <a:r>
                  <a:rPr lang="en-US" sz="2800" dirty="0"/>
                  <a:t> points.</a:t>
                </a:r>
              </a:p>
              <a:p>
                <a:pPr marL="342900" indent="-342900">
                  <a:buFont typeface="Arial" panose="020B0604020202020204" pitchFamily="34" charset="0"/>
                  <a:buChar char="•"/>
                </a:pPr>
                <a:r>
                  <a:rPr lang="en-US" sz="2800" b="1" u="sng" dirty="0"/>
                  <a:t>Lemma 2:</a:t>
                </a:r>
                <a:r>
                  <a:rPr lang="en-US" sz="2800" dirty="0"/>
                  <a:t> Within each sub-square </a:t>
                </a:r>
                <a14:m>
                  <m:oMath xmlns:m="http://schemas.openxmlformats.org/officeDocument/2006/math">
                    <m:r>
                      <a:rPr lang="en-US" sz="2800" b="0" i="1" smtClean="0">
                        <a:latin typeface="Cambria Math" panose="02040503050406030204" pitchFamily="18" charset="0"/>
                      </a:rPr>
                      <m:t>𝑖</m:t>
                    </m:r>
                  </m:oMath>
                </a14:m>
                <a:r>
                  <a:rPr lang="en-US" sz="2800" dirty="0"/>
                  <a:t>, the length of the optimal tour of its points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𝑖</m:t>
                        </m:r>
                      </m:sub>
                    </m:sSub>
                  </m:oMath>
                </a14:m>
                <a:r>
                  <a:rPr lang="en-US" sz="2800" dirty="0"/>
                  <a:t> is at most:</a:t>
                </a:r>
                <a:br>
                  <a:rPr lang="en-US" sz="2800" dirty="0"/>
                </a:br>
                <a14:m>
                  <m:oMath xmlns:m="http://schemas.openxmlformats.org/officeDocument/2006/math">
                    <m:r>
                      <a:rPr lang="en-US" sz="2800" b="0" i="1" smtClean="0">
                        <a:latin typeface="Cambria Math" panose="02040503050406030204" pitchFamily="18" charset="0"/>
                      </a:rPr>
                      <m:t>6</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𝑛</m:t>
                                </m:r>
                              </m:e>
                            </m:func>
                          </m:num>
                          <m:den>
                            <m:r>
                              <a:rPr lang="en-US" sz="2800" b="0" i="1" smtClean="0">
                                <a:latin typeface="Cambria Math" panose="02040503050406030204" pitchFamily="18" charset="0"/>
                              </a:rPr>
                              <m:t>𝑛</m:t>
                            </m:r>
                          </m:den>
                        </m:f>
                      </m:e>
                    </m:rad>
                    <m:r>
                      <a:rPr lang="en-US" sz="2800" b="0" i="1" smtClean="0">
                        <a:latin typeface="Cambria Math" panose="02040503050406030204" pitchFamily="18" charset="0"/>
                      </a:rPr>
                      <m:t>+</m:t>
                    </m:r>
                  </m:oMath>
                </a14:m>
                <a:r>
                  <a:rPr lang="en-US" sz="2800" b="0" i="0" dirty="0">
                    <a:latin typeface="+mj-lt"/>
                  </a:rPr>
                  <a:t>The length of the optimal tour of</a:t>
                </a:r>
                <a14:m>
                  <m:oMath xmlns:m="http://schemas.openxmlformats.org/officeDocument/2006/math">
                    <m:r>
                      <m:rPr>
                        <m:nor/>
                      </m:rPr>
                      <a:rPr lang="en-US" sz="2800" b="0" i="0" smtClean="0">
                        <a:latin typeface="Cambria Math" panose="02040503050406030204" pitchFamily="18" charset="0"/>
                      </a:rPr>
                      <m:t> </m:t>
                    </m:r>
                    <m:r>
                      <a:rPr lang="en-US" sz="2800" b="0" i="1" dirty="0" smtClean="0">
                        <a:latin typeface="Cambria Math" panose="02040503050406030204" pitchFamily="18" charset="0"/>
                      </a:rPr>
                      <m:t>𝑋</m:t>
                    </m:r>
                    <m:r>
                      <m:rPr>
                        <m:nor/>
                      </m:rPr>
                      <a:rPr lang="en-US" sz="2800" b="0" i="0" smtClean="0">
                        <a:latin typeface="Cambria Math" panose="02040503050406030204" pitchFamily="18" charset="0"/>
                      </a:rPr>
                      <m:t> </m:t>
                    </m:r>
                  </m:oMath>
                </a14:m>
                <a:r>
                  <a:rPr lang="en-US" sz="2800" b="0" i="0" dirty="0">
                    <a:latin typeface="+mj-lt"/>
                  </a:rPr>
                  <a:t>within sub-square</a:t>
                </a:r>
                <a14:m>
                  <m:oMath xmlns:m="http://schemas.openxmlformats.org/officeDocument/2006/math">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i</m:t>
                    </m:r>
                  </m:oMath>
                </a14:m>
                <a:endParaRPr lang="en-US" sz="2800" dirty="0"/>
              </a:p>
              <a:p>
                <a:pPr marL="342900" indent="-342900">
                  <a:buFont typeface="Arial" panose="020B0604020202020204" pitchFamily="34" charset="0"/>
                  <a:buChar char="•"/>
                </a:pPr>
                <a:r>
                  <a:rPr lang="en-US" sz="2800" b="1" u="sng" dirty="0"/>
                  <a:t>Lemma 3:</a:t>
                </a:r>
                <a:r>
                  <a:rPr lang="en-US" sz="2800" dirty="0"/>
                  <a:t> The length of the tour between the representatives is </a:t>
                </a:r>
                <a14:m>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𝑛</m:t>
                                    </m:r>
                                  </m:e>
                                </m:func>
                              </m:den>
                            </m:f>
                          </m:e>
                        </m:rad>
                      </m:e>
                    </m:d>
                  </m:oMath>
                </a14:m>
                <a:r>
                  <a:rPr lang="en-US" sz="28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5" y="1815353"/>
                <a:ext cx="11134165" cy="3660874"/>
              </a:xfrm>
              <a:prstGeom prst="rect">
                <a:avLst/>
              </a:prstGeom>
              <a:blipFill>
                <a:blip r:embed="rId2"/>
                <a:stretch>
                  <a:fillRect l="-1095" t="-1833" r="-821"/>
                </a:stretch>
              </a:blipFill>
            </p:spPr>
            <p:txBody>
              <a:bodyPr/>
              <a:lstStyle/>
              <a:p>
                <a:r>
                  <a:rPr lang="en-IL">
                    <a:noFill/>
                  </a:rPr>
                  <a:t> </a:t>
                </a:r>
              </a:p>
            </p:txBody>
          </p:sp>
        </mc:Fallback>
      </mc:AlternateContent>
      <p:sp>
        <p:nvSpPr>
          <p:cNvPr id="5" name="Left Brace 4">
            <a:extLst>
              <a:ext uri="{FF2B5EF4-FFF2-40B4-BE49-F238E27FC236}">
                <a16:creationId xmlns:a16="http://schemas.microsoft.com/office/drawing/2014/main" id="{B581FD32-C225-C33C-DC6B-F8A8C3034565}"/>
              </a:ext>
            </a:extLst>
          </p:cNvPr>
          <p:cNvSpPr/>
          <p:nvPr/>
        </p:nvSpPr>
        <p:spPr>
          <a:xfrm>
            <a:off x="753854" y="2404220"/>
            <a:ext cx="200062" cy="191256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p:sp>
        <p:nvSpPr>
          <p:cNvPr id="7" name="TextBox 6">
            <a:extLst>
              <a:ext uri="{FF2B5EF4-FFF2-40B4-BE49-F238E27FC236}">
                <a16:creationId xmlns:a16="http://schemas.microsoft.com/office/drawing/2014/main" id="{177BD57D-05B3-E5A3-AA14-CDBDF7DC720B}"/>
              </a:ext>
            </a:extLst>
          </p:cNvPr>
          <p:cNvSpPr txBox="1"/>
          <p:nvPr/>
        </p:nvSpPr>
        <p:spPr>
          <a:xfrm>
            <a:off x="-92489" y="2611226"/>
            <a:ext cx="1013867" cy="1477328"/>
          </a:xfrm>
          <a:prstGeom prst="rect">
            <a:avLst/>
          </a:prstGeom>
          <a:noFill/>
        </p:spPr>
        <p:txBody>
          <a:bodyPr wrap="square">
            <a:spAutoFit/>
          </a:bodyPr>
          <a:lstStyle/>
          <a:p>
            <a:pPr algn="ctr"/>
            <a:r>
              <a:rPr lang="en-US" dirty="0"/>
              <a:t>Bound </a:t>
            </a:r>
          </a:p>
          <a:p>
            <a:pPr algn="ctr"/>
            <a:r>
              <a:rPr lang="en-US" dirty="0"/>
              <a:t>tour </a:t>
            </a:r>
          </a:p>
          <a:p>
            <a:pPr algn="ctr"/>
            <a:r>
              <a:rPr lang="en-US" dirty="0">
                <a:solidFill>
                  <a:srgbClr val="00B0F0"/>
                </a:solidFill>
              </a:rPr>
              <a:t>within</a:t>
            </a:r>
            <a:r>
              <a:rPr lang="en-US" dirty="0"/>
              <a:t> sub-squares</a:t>
            </a:r>
            <a:endParaRPr lang="en-IL" dirty="0"/>
          </a:p>
        </p:txBody>
      </p:sp>
      <p:sp>
        <p:nvSpPr>
          <p:cNvPr id="8" name="Left Brace 7">
            <a:extLst>
              <a:ext uri="{FF2B5EF4-FFF2-40B4-BE49-F238E27FC236}">
                <a16:creationId xmlns:a16="http://schemas.microsoft.com/office/drawing/2014/main" id="{15B55D15-9E16-43D0-1127-5AA8C081780E}"/>
              </a:ext>
            </a:extLst>
          </p:cNvPr>
          <p:cNvSpPr/>
          <p:nvPr/>
        </p:nvSpPr>
        <p:spPr>
          <a:xfrm>
            <a:off x="753853" y="4650643"/>
            <a:ext cx="159941" cy="40156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p:sp>
        <p:nvSpPr>
          <p:cNvPr id="9" name="TextBox 8">
            <a:extLst>
              <a:ext uri="{FF2B5EF4-FFF2-40B4-BE49-F238E27FC236}">
                <a16:creationId xmlns:a16="http://schemas.microsoft.com/office/drawing/2014/main" id="{09746FBB-BDD7-61E0-04C4-807A738DD7AB}"/>
              </a:ext>
            </a:extLst>
          </p:cNvPr>
          <p:cNvSpPr txBox="1"/>
          <p:nvPr/>
        </p:nvSpPr>
        <p:spPr>
          <a:xfrm>
            <a:off x="-59951" y="4337953"/>
            <a:ext cx="1013867" cy="1477328"/>
          </a:xfrm>
          <a:prstGeom prst="rect">
            <a:avLst/>
          </a:prstGeom>
          <a:noFill/>
        </p:spPr>
        <p:txBody>
          <a:bodyPr wrap="square">
            <a:spAutoFit/>
          </a:bodyPr>
          <a:lstStyle/>
          <a:p>
            <a:pPr algn="ctr"/>
            <a:r>
              <a:rPr lang="en-US" dirty="0"/>
              <a:t>Bound </a:t>
            </a:r>
          </a:p>
          <a:p>
            <a:pPr algn="ctr"/>
            <a:r>
              <a:rPr lang="en-US" dirty="0"/>
              <a:t>tour </a:t>
            </a:r>
          </a:p>
          <a:p>
            <a:pPr algn="ctr"/>
            <a:r>
              <a:rPr lang="en-US" dirty="0">
                <a:solidFill>
                  <a:srgbClr val="00B0F0"/>
                </a:solidFill>
              </a:rPr>
              <a:t>between</a:t>
            </a:r>
            <a:r>
              <a:rPr lang="en-US" dirty="0"/>
              <a:t> sub-squares</a:t>
            </a:r>
            <a:endParaRPr lang="en-IL" dirty="0"/>
          </a:p>
        </p:txBody>
      </p:sp>
      <p:pic>
        <p:nvPicPr>
          <p:cNvPr id="38" name="Picture 2" descr="14: Comparison of SA solution and optimal TSP tour for Instance 100.4">
            <a:extLst>
              <a:ext uri="{FF2B5EF4-FFF2-40B4-BE49-F238E27FC236}">
                <a16:creationId xmlns:a16="http://schemas.microsoft.com/office/drawing/2014/main" id="{E4D90E7F-D594-5398-2B6E-717B77CDE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681" y="1844610"/>
            <a:ext cx="5735954" cy="414351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D2F3689E-7922-7471-40FB-03CA0FDC9726}"/>
              </a:ext>
            </a:extLst>
          </p:cNvPr>
          <p:cNvSpPr/>
          <p:nvPr/>
        </p:nvSpPr>
        <p:spPr>
          <a:xfrm>
            <a:off x="8138883" y="1866900"/>
            <a:ext cx="2662353" cy="25326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2647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8"/>
                                        </p:tgtEl>
                                      </p:cBhvr>
                                    </p:animEffect>
                                    <p:set>
                                      <p:cBhvr>
                                        <p:cTn id="18"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Euclidean TSP – Stitch Algorithm – Distributional Analysis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158895" y="1827055"/>
                <a:ext cx="11327089" cy="4075539"/>
              </a:xfrm>
              <a:prstGeom prst="rect">
                <a:avLst/>
              </a:prstGeom>
              <a:noFill/>
            </p:spPr>
            <p:txBody>
              <a:bodyPr wrap="square" rtlCol="0">
                <a:spAutoFit/>
              </a:bodyPr>
              <a:lstStyle/>
              <a:p>
                <a:r>
                  <a:rPr lang="en-US" sz="2400" b="1" u="sng" dirty="0"/>
                  <a:t>Proof using Lemmas:</a:t>
                </a:r>
                <a:br>
                  <a:rPr lang="en-US" sz="2400" dirty="0"/>
                </a:br>
                <a:r>
                  <a:rPr lang="en-US" sz="2400" dirty="0"/>
                  <a:t>We sum the total length (within sub-squares and between representatives) :</a:t>
                </a:r>
              </a:p>
              <a:p>
                <a:endParaRPr lang="en-US" sz="2400" dirty="0"/>
              </a:p>
              <a:p>
                <a:endParaRPr lang="en-US" sz="2400" dirty="0"/>
              </a:p>
              <a:p>
                <a:pPr/>
                <a14:m>
                  <m:oMathPara xmlns:m="http://schemas.openxmlformats.org/officeDocument/2006/math">
                    <m:oMathParaPr>
                      <m:jc m:val="left"/>
                    </m:oMathParaPr>
                    <m:oMath xmlns:m="http://schemas.openxmlformats.org/officeDocument/2006/math">
                      <m:r>
                        <a:rPr lang="en-US" sz="2400" i="1" smtClean="0">
                          <a:solidFill>
                            <a:srgbClr val="FFC000"/>
                          </a:solidFill>
                          <a:latin typeface="Cambria Math" panose="02040503050406030204" pitchFamily="18" charset="0"/>
                        </a:rPr>
                        <m:t>≤</m:t>
                      </m:r>
                      <m:nary>
                        <m:naryPr>
                          <m:chr m:val="∑"/>
                          <m:supHide m:val="on"/>
                          <m:ctrlPr>
                            <a:rPr lang="en-US" sz="2400" b="0" i="1" smtClean="0">
                              <a:solidFill>
                                <a:srgbClr val="FFC000"/>
                              </a:solidFill>
                              <a:latin typeface="Cambria Math" panose="02040503050406030204" pitchFamily="18" charset="0"/>
                            </a:rPr>
                          </m:ctrlPr>
                        </m:naryPr>
                        <m:sub>
                          <m:r>
                            <a:rPr lang="en-US" sz="2400" b="0" i="1" smtClean="0">
                              <a:solidFill>
                                <a:srgbClr val="FFC000"/>
                              </a:solidFill>
                              <a:latin typeface="Cambria Math" panose="02040503050406030204" pitchFamily="18" charset="0"/>
                            </a:rPr>
                            <m:t>𝑖</m:t>
                          </m:r>
                          <m:r>
                            <a:rPr lang="en-US" sz="2400" b="0" i="1" smtClean="0">
                              <a:solidFill>
                                <a:srgbClr val="FFC000"/>
                              </a:solidFill>
                              <a:latin typeface="Cambria Math" panose="02040503050406030204" pitchFamily="18" charset="0"/>
                            </a:rPr>
                            <m:t>=1…</m:t>
                          </m:r>
                          <m:f>
                            <m:fPr>
                              <m:ctrlPr>
                                <a:rPr lang="en-US" sz="2400" b="0" i="1" smtClean="0">
                                  <a:solidFill>
                                    <a:srgbClr val="FFC000"/>
                                  </a:solidFill>
                                  <a:latin typeface="Cambria Math" panose="02040503050406030204" pitchFamily="18" charset="0"/>
                                </a:rPr>
                              </m:ctrlPr>
                            </m:fPr>
                            <m:num>
                              <m:r>
                                <a:rPr lang="en-US" sz="2400" b="0" i="1" smtClean="0">
                                  <a:solidFill>
                                    <a:srgbClr val="FFC000"/>
                                  </a:solidFill>
                                  <a:latin typeface="Cambria Math" panose="02040503050406030204" pitchFamily="18" charset="0"/>
                                </a:rPr>
                                <m:t>𝑛</m:t>
                              </m:r>
                            </m:num>
                            <m:den>
                              <m:func>
                                <m:funcPr>
                                  <m:ctrlPr>
                                    <a:rPr lang="en-US" sz="2400" b="0" i="1" smtClean="0">
                                      <a:solidFill>
                                        <a:srgbClr val="FFC000"/>
                                      </a:solidFill>
                                      <a:latin typeface="Cambria Math" panose="02040503050406030204" pitchFamily="18" charset="0"/>
                                    </a:rPr>
                                  </m:ctrlPr>
                                </m:funcPr>
                                <m:fName>
                                  <m:r>
                                    <m:rPr>
                                      <m:sty m:val="p"/>
                                    </m:rPr>
                                    <a:rPr lang="en-US" sz="2400" b="0" i="0" smtClean="0">
                                      <a:solidFill>
                                        <a:srgbClr val="FFC000"/>
                                      </a:solidFill>
                                      <a:latin typeface="Cambria Math" panose="02040503050406030204" pitchFamily="18" charset="0"/>
                                    </a:rPr>
                                    <m:t>ln</m:t>
                                  </m:r>
                                </m:fName>
                                <m:e>
                                  <m:r>
                                    <a:rPr lang="en-US" sz="2400" b="0" i="1" smtClean="0">
                                      <a:solidFill>
                                        <a:srgbClr val="FFC000"/>
                                      </a:solidFill>
                                      <a:latin typeface="Cambria Math" panose="02040503050406030204" pitchFamily="18" charset="0"/>
                                    </a:rPr>
                                    <m:t>𝑛</m:t>
                                  </m:r>
                                </m:e>
                              </m:func>
                            </m:den>
                          </m:f>
                        </m:sub>
                        <m:sup/>
                        <m:e>
                          <m:d>
                            <m:dPr>
                              <m:ctrlPr>
                                <a:rPr lang="en-US" sz="2400" b="0" i="1" smtClean="0">
                                  <a:solidFill>
                                    <a:srgbClr val="FFC000"/>
                                  </a:solidFill>
                                  <a:latin typeface="Cambria Math" panose="02040503050406030204" pitchFamily="18" charset="0"/>
                                </a:rPr>
                              </m:ctrlPr>
                            </m:dPr>
                            <m:e>
                              <m:r>
                                <m:rPr>
                                  <m:nor/>
                                </m:rPr>
                                <a:rPr lang="en-US" sz="2400">
                                  <a:solidFill>
                                    <a:srgbClr val="FFC000"/>
                                  </a:solidFill>
                                  <a:latin typeface="Cambria Math" panose="02040503050406030204" pitchFamily="18" charset="0"/>
                                </a:rPr>
                                <m:t>Length</m:t>
                              </m:r>
                              <m:r>
                                <m:rPr>
                                  <m:nor/>
                                </m:rPr>
                                <a:rPr lang="en-US" sz="2400">
                                  <a:solidFill>
                                    <a:srgbClr val="FFC000"/>
                                  </a:solidFill>
                                  <a:latin typeface="Cambria Math" panose="02040503050406030204" pitchFamily="18" charset="0"/>
                                </a:rPr>
                                <m:t> </m:t>
                              </m:r>
                              <m:r>
                                <m:rPr>
                                  <m:nor/>
                                </m:rPr>
                                <a:rPr lang="en-US" sz="2400">
                                  <a:solidFill>
                                    <a:srgbClr val="FFC000"/>
                                  </a:solidFill>
                                  <a:latin typeface="Cambria Math" panose="02040503050406030204" pitchFamily="18" charset="0"/>
                                </a:rPr>
                                <m:t>of</m:t>
                              </m:r>
                              <m:r>
                                <m:rPr>
                                  <m:nor/>
                                </m:rPr>
                                <a:rPr lang="en-US" sz="2400">
                                  <a:solidFill>
                                    <a:srgbClr val="FFC000"/>
                                  </a:solidFill>
                                  <a:latin typeface="Cambria Math" panose="02040503050406030204" pitchFamily="18" charset="0"/>
                                </a:rPr>
                                <m:t> </m:t>
                              </m:r>
                              <m:r>
                                <m:rPr>
                                  <m:nor/>
                                </m:rPr>
                                <a:rPr lang="en-US" sz="2400">
                                  <a:solidFill>
                                    <a:srgbClr val="FFC000"/>
                                  </a:solidFill>
                                  <a:latin typeface="Cambria Math" panose="02040503050406030204" pitchFamily="18" charset="0"/>
                                </a:rPr>
                                <m:t>opt</m:t>
                              </m:r>
                              <m:r>
                                <m:rPr>
                                  <m:nor/>
                                </m:rPr>
                                <a:rPr lang="en-US" sz="2400">
                                  <a:solidFill>
                                    <a:srgbClr val="FFC000"/>
                                  </a:solidFill>
                                  <a:latin typeface="Cambria Math" panose="02040503050406030204" pitchFamily="18" charset="0"/>
                                </a:rPr>
                                <m:t> </m:t>
                              </m:r>
                              <m:r>
                                <m:rPr>
                                  <m:nor/>
                                </m:rPr>
                                <a:rPr lang="en-US" sz="2400">
                                  <a:solidFill>
                                    <a:srgbClr val="FFC000"/>
                                  </a:solidFill>
                                  <a:latin typeface="Cambria Math" panose="02040503050406030204" pitchFamily="18" charset="0"/>
                                </a:rPr>
                                <m:t>tour</m:t>
                              </m:r>
                              <m:r>
                                <m:rPr>
                                  <m:nor/>
                                </m:rPr>
                                <a:rPr lang="en-US" sz="2400">
                                  <a:solidFill>
                                    <a:srgbClr val="FFC000"/>
                                  </a:solidFill>
                                  <a:latin typeface="Cambria Math" panose="02040503050406030204" pitchFamily="18" charset="0"/>
                                </a:rPr>
                                <m:t> </m:t>
                              </m:r>
                              <m:r>
                                <m:rPr>
                                  <m:nor/>
                                </m:rPr>
                                <a:rPr lang="en-US" sz="2400">
                                  <a:solidFill>
                                    <a:srgbClr val="FFC000"/>
                                  </a:solidFill>
                                  <a:latin typeface="Cambria Math" panose="02040503050406030204" pitchFamily="18" charset="0"/>
                                </a:rPr>
                                <m:t>of</m:t>
                              </m:r>
                              <m:r>
                                <m:rPr>
                                  <m:nor/>
                                </m:rPr>
                                <a:rPr lang="en-US" sz="2400">
                                  <a:solidFill>
                                    <a:srgbClr val="FFC000"/>
                                  </a:solidFill>
                                  <a:latin typeface="Cambria Math" panose="02040503050406030204" pitchFamily="18" charset="0"/>
                                </a:rPr>
                                <m:t> </m:t>
                              </m:r>
                              <m:r>
                                <m:rPr>
                                  <m:nor/>
                                </m:rPr>
                                <a:rPr lang="en-US" sz="2400">
                                  <a:solidFill>
                                    <a:srgbClr val="FFC000"/>
                                  </a:solidFill>
                                  <a:latin typeface="Cambria Math" panose="02040503050406030204" pitchFamily="18" charset="0"/>
                                </a:rPr>
                                <m:t>X</m:t>
                              </m:r>
                              <m:r>
                                <m:rPr>
                                  <m:nor/>
                                </m:rPr>
                                <a:rPr lang="en-US" sz="2400">
                                  <a:solidFill>
                                    <a:srgbClr val="FFC000"/>
                                  </a:solidFill>
                                  <a:latin typeface="Cambria Math" panose="02040503050406030204" pitchFamily="18" charset="0"/>
                                </a:rPr>
                                <m:t> </m:t>
                              </m:r>
                              <m:r>
                                <m:rPr>
                                  <m:nor/>
                                </m:rPr>
                                <a:rPr lang="en-US" sz="2400">
                                  <a:solidFill>
                                    <a:srgbClr val="FFC000"/>
                                  </a:solidFill>
                                  <a:latin typeface="Cambria Math" panose="02040503050406030204" pitchFamily="18" charset="0"/>
                                </a:rPr>
                                <m:t>within</m:t>
                              </m:r>
                              <m:r>
                                <m:rPr>
                                  <m:nor/>
                                </m:rPr>
                                <a:rPr lang="en-US" sz="2400">
                                  <a:solidFill>
                                    <a:srgbClr val="FFC000"/>
                                  </a:solidFill>
                                  <a:latin typeface="Cambria Math" panose="02040503050406030204" pitchFamily="18" charset="0"/>
                                </a:rPr>
                                <m:t> </m:t>
                              </m:r>
                              <m:r>
                                <m:rPr>
                                  <m:nor/>
                                </m:rPr>
                                <a:rPr lang="en-US" sz="2400">
                                  <a:solidFill>
                                    <a:srgbClr val="FFC000"/>
                                  </a:solidFill>
                                  <a:latin typeface="Cambria Math" panose="02040503050406030204" pitchFamily="18" charset="0"/>
                                </a:rPr>
                                <m:t>i</m:t>
                              </m:r>
                              <m:r>
                                <a:rPr lang="en-US" sz="2400" i="1">
                                  <a:solidFill>
                                    <a:srgbClr val="FFC000"/>
                                  </a:solidFill>
                                  <a:latin typeface="Cambria Math" panose="02040503050406030204" pitchFamily="18" charset="0"/>
                                </a:rPr>
                                <m:t>+6</m:t>
                              </m:r>
                              <m:rad>
                                <m:radPr>
                                  <m:degHide m:val="on"/>
                                  <m:ctrlPr>
                                    <a:rPr lang="en-US" sz="2400" i="1">
                                      <a:solidFill>
                                        <a:srgbClr val="FFC000"/>
                                      </a:solidFill>
                                      <a:latin typeface="Cambria Math" panose="02040503050406030204" pitchFamily="18" charset="0"/>
                                    </a:rPr>
                                  </m:ctrlPr>
                                </m:radPr>
                                <m:deg/>
                                <m:e>
                                  <m:f>
                                    <m:fPr>
                                      <m:ctrlPr>
                                        <a:rPr lang="en-US" sz="2400" i="1">
                                          <a:solidFill>
                                            <a:srgbClr val="FFC000"/>
                                          </a:solidFill>
                                          <a:latin typeface="Cambria Math" panose="02040503050406030204" pitchFamily="18" charset="0"/>
                                        </a:rPr>
                                      </m:ctrlPr>
                                    </m:fPr>
                                    <m:num>
                                      <m:func>
                                        <m:funcPr>
                                          <m:ctrlPr>
                                            <a:rPr lang="en-US" sz="2400" i="1">
                                              <a:solidFill>
                                                <a:srgbClr val="FFC000"/>
                                              </a:solidFill>
                                              <a:latin typeface="Cambria Math" panose="02040503050406030204" pitchFamily="18" charset="0"/>
                                            </a:rPr>
                                          </m:ctrlPr>
                                        </m:funcPr>
                                        <m:fName>
                                          <m:r>
                                            <m:rPr>
                                              <m:sty m:val="p"/>
                                            </m:rPr>
                                            <a:rPr lang="en-US" sz="2400">
                                              <a:solidFill>
                                                <a:srgbClr val="FFC000"/>
                                              </a:solidFill>
                                              <a:latin typeface="Cambria Math" panose="02040503050406030204" pitchFamily="18" charset="0"/>
                                            </a:rPr>
                                            <m:t>ln</m:t>
                                          </m:r>
                                        </m:fName>
                                        <m:e>
                                          <m:r>
                                            <a:rPr lang="en-US" sz="2400" i="1">
                                              <a:solidFill>
                                                <a:srgbClr val="FFC000"/>
                                              </a:solidFill>
                                              <a:latin typeface="Cambria Math" panose="02040503050406030204" pitchFamily="18" charset="0"/>
                                            </a:rPr>
                                            <m:t>𝑛</m:t>
                                          </m:r>
                                        </m:e>
                                      </m:func>
                                    </m:num>
                                    <m:den>
                                      <m:r>
                                        <a:rPr lang="en-US" sz="2400" i="1">
                                          <a:solidFill>
                                            <a:srgbClr val="FFC000"/>
                                          </a:solidFill>
                                          <a:latin typeface="Cambria Math" panose="02040503050406030204" pitchFamily="18" charset="0"/>
                                        </a:rPr>
                                        <m:t>𝑛</m:t>
                                      </m:r>
                                    </m:den>
                                  </m:f>
                                </m:e>
                              </m:rad>
                            </m:e>
                          </m:d>
                        </m:e>
                      </m:nary>
                      <m:r>
                        <a:rPr lang="en-US" sz="2400" b="0" i="0" smtClean="0">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𝑂</m:t>
                      </m:r>
                      <m:d>
                        <m:dPr>
                          <m:ctrlPr>
                            <a:rPr lang="en-US" sz="2400" i="1">
                              <a:latin typeface="Cambria Math" panose="02040503050406030204" pitchFamily="18" charset="0"/>
                            </a:rPr>
                          </m:ctrlPr>
                        </m:dPr>
                        <m:e>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𝑛</m:t>
                                  </m:r>
                                </m:num>
                                <m:den>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r>
                                        <a:rPr lang="en-US" sz="2400" i="1">
                                          <a:latin typeface="Cambria Math" panose="02040503050406030204" pitchFamily="18" charset="0"/>
                                        </a:rPr>
                                        <m:t>𝑛</m:t>
                                      </m:r>
                                    </m:e>
                                  </m:func>
                                </m:den>
                              </m:f>
                            </m:e>
                          </m:rad>
                        </m:e>
                      </m:d>
                      <m:r>
                        <a:rPr lang="en-US" sz="2400" i="1">
                          <a:latin typeface="Cambria Math" panose="02040503050406030204" pitchFamily="18" charset="0"/>
                        </a:rPr>
                        <m:t>=</m:t>
                      </m:r>
                    </m:oMath>
                  </m:oMathPara>
                </a14:m>
                <a:br>
                  <a:rPr lang="en-US" sz="2400" i="1" dirty="0">
                    <a:latin typeface="Cambria Math" panose="02040503050406030204" pitchFamily="18" charset="0"/>
                  </a:rPr>
                </a:br>
                <a14:m>
                  <m:oMath xmlns:m="http://schemas.openxmlformats.org/officeDocument/2006/math">
                    <m:r>
                      <a:rPr lang="en-US" sz="2400" i="1" smtClean="0">
                        <a:solidFill>
                          <a:srgbClr val="FFC000"/>
                        </a:solidFill>
                        <a:latin typeface="Cambria Math" panose="02040503050406030204" pitchFamily="18" charset="0"/>
                      </a:rPr>
                      <m:t>𝑂𝑃𝑇</m:t>
                    </m:r>
                    <m:r>
                      <a:rPr lang="en-US" sz="2400" i="1" smtClean="0">
                        <a:solidFill>
                          <a:srgbClr val="FFC000"/>
                        </a:solidFill>
                        <a:latin typeface="Cambria Math" panose="02040503050406030204" pitchFamily="18" charset="0"/>
                      </a:rPr>
                      <m:t>+6</m:t>
                    </m:r>
                    <m:rad>
                      <m:radPr>
                        <m:degHide m:val="on"/>
                        <m:ctrlPr>
                          <a:rPr lang="en-US" sz="2400" i="1">
                            <a:solidFill>
                              <a:srgbClr val="FFC000"/>
                            </a:solidFill>
                            <a:latin typeface="Cambria Math" panose="02040503050406030204" pitchFamily="18" charset="0"/>
                          </a:rPr>
                        </m:ctrlPr>
                      </m:radPr>
                      <m:deg/>
                      <m:e>
                        <m:f>
                          <m:fPr>
                            <m:ctrlPr>
                              <a:rPr lang="en-US" sz="2400" i="1">
                                <a:solidFill>
                                  <a:srgbClr val="FFC000"/>
                                </a:solidFill>
                                <a:latin typeface="Cambria Math" panose="02040503050406030204" pitchFamily="18" charset="0"/>
                              </a:rPr>
                            </m:ctrlPr>
                          </m:fPr>
                          <m:num>
                            <m:func>
                              <m:funcPr>
                                <m:ctrlPr>
                                  <a:rPr lang="en-US" sz="2400" i="1">
                                    <a:solidFill>
                                      <a:srgbClr val="FFC000"/>
                                    </a:solidFill>
                                    <a:latin typeface="Cambria Math" panose="02040503050406030204" pitchFamily="18" charset="0"/>
                                  </a:rPr>
                                </m:ctrlPr>
                              </m:funcPr>
                              <m:fName>
                                <m:r>
                                  <m:rPr>
                                    <m:sty m:val="p"/>
                                  </m:rPr>
                                  <a:rPr lang="en-US" sz="2400">
                                    <a:solidFill>
                                      <a:srgbClr val="FFC000"/>
                                    </a:solidFill>
                                    <a:latin typeface="Cambria Math" panose="02040503050406030204" pitchFamily="18" charset="0"/>
                                  </a:rPr>
                                  <m:t>ln</m:t>
                                </m:r>
                              </m:fName>
                              <m:e>
                                <m:r>
                                  <a:rPr lang="en-US" sz="2400" i="1">
                                    <a:solidFill>
                                      <a:srgbClr val="FFC000"/>
                                    </a:solidFill>
                                    <a:latin typeface="Cambria Math" panose="02040503050406030204" pitchFamily="18" charset="0"/>
                                  </a:rPr>
                                  <m:t>𝑛</m:t>
                                </m:r>
                              </m:e>
                            </m:func>
                          </m:num>
                          <m:den>
                            <m:r>
                              <a:rPr lang="en-US" sz="2400" i="1">
                                <a:solidFill>
                                  <a:srgbClr val="FFC000"/>
                                </a:solidFill>
                                <a:latin typeface="Cambria Math" panose="02040503050406030204" pitchFamily="18" charset="0"/>
                              </a:rPr>
                              <m:t>𝑛</m:t>
                            </m:r>
                          </m:den>
                        </m:f>
                      </m:e>
                    </m:rad>
                    <m:r>
                      <a:rPr lang="en-US" sz="2400" i="1">
                        <a:solidFill>
                          <a:srgbClr val="FFC000"/>
                        </a:solidFill>
                        <a:latin typeface="Cambria Math" panose="02040503050406030204" pitchFamily="18" charset="0"/>
                      </a:rPr>
                      <m:t>⋅</m:t>
                    </m:r>
                    <m:f>
                      <m:fPr>
                        <m:ctrlPr>
                          <a:rPr lang="en-US" sz="2400" i="1">
                            <a:solidFill>
                              <a:srgbClr val="FFC000"/>
                            </a:solidFill>
                            <a:latin typeface="Cambria Math" panose="02040503050406030204" pitchFamily="18" charset="0"/>
                          </a:rPr>
                        </m:ctrlPr>
                      </m:fPr>
                      <m:num>
                        <m:r>
                          <a:rPr lang="en-US" sz="2400" i="1">
                            <a:solidFill>
                              <a:srgbClr val="FFC000"/>
                            </a:solidFill>
                            <a:latin typeface="Cambria Math" panose="02040503050406030204" pitchFamily="18" charset="0"/>
                          </a:rPr>
                          <m:t>𝑛</m:t>
                        </m:r>
                      </m:num>
                      <m:den>
                        <m:func>
                          <m:funcPr>
                            <m:ctrlPr>
                              <a:rPr lang="en-US" sz="2400" i="1">
                                <a:solidFill>
                                  <a:srgbClr val="FFC000"/>
                                </a:solidFill>
                                <a:latin typeface="Cambria Math" panose="02040503050406030204" pitchFamily="18" charset="0"/>
                              </a:rPr>
                            </m:ctrlPr>
                          </m:funcPr>
                          <m:fName>
                            <m:r>
                              <m:rPr>
                                <m:sty m:val="p"/>
                              </m:rPr>
                              <a:rPr lang="en-US" sz="2400">
                                <a:solidFill>
                                  <a:srgbClr val="FFC000"/>
                                </a:solidFill>
                                <a:latin typeface="Cambria Math" panose="02040503050406030204" pitchFamily="18" charset="0"/>
                              </a:rPr>
                              <m:t>ln</m:t>
                            </m:r>
                          </m:fName>
                          <m:e>
                            <m:r>
                              <a:rPr lang="en-US" sz="2400" i="1">
                                <a:solidFill>
                                  <a:srgbClr val="FFC000"/>
                                </a:solidFill>
                                <a:latin typeface="Cambria Math" panose="02040503050406030204" pitchFamily="18" charset="0"/>
                              </a:rPr>
                              <m:t>𝑛</m:t>
                            </m:r>
                          </m:e>
                        </m:func>
                      </m:den>
                    </m:f>
                    <m:r>
                      <a:rPr lang="en-US" sz="2400" i="1">
                        <a:latin typeface="Cambria Math" panose="02040503050406030204" pitchFamily="18" charset="0"/>
                      </a:rPr>
                      <m:t>+</m:t>
                    </m:r>
                    <m:r>
                      <a:rPr lang="en-US" sz="2400" i="1">
                        <a:latin typeface="Cambria Math" panose="02040503050406030204" pitchFamily="18" charset="0"/>
                      </a:rPr>
                      <m:t>𝑂</m:t>
                    </m:r>
                    <m:d>
                      <m:dPr>
                        <m:ctrlPr>
                          <a:rPr lang="en-US" sz="2400" i="1">
                            <a:latin typeface="Cambria Math" panose="02040503050406030204" pitchFamily="18" charset="0"/>
                          </a:rPr>
                        </m:ctrlPr>
                      </m:dPr>
                      <m:e>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𝑛</m:t>
                                </m:r>
                              </m:num>
                              <m:den>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r>
                                      <a:rPr lang="en-US" sz="2400" i="1">
                                        <a:latin typeface="Cambria Math" panose="02040503050406030204" pitchFamily="18" charset="0"/>
                                      </a:rPr>
                                      <m:t>𝑛</m:t>
                                    </m:r>
                                  </m:e>
                                </m:func>
                              </m:den>
                            </m:f>
                          </m:e>
                        </m:rad>
                      </m:e>
                    </m:d>
                    <m:r>
                      <a:rPr lang="en-US" sz="2400" b="0" i="0" smtClean="0">
                        <a:latin typeface="Cambria Math" panose="02040503050406030204" pitchFamily="18" charset="0"/>
                      </a:rPr>
                      <m:t>=</m:t>
                    </m:r>
                    <m:r>
                      <m:rPr>
                        <m:sty m:val="p"/>
                      </m:rPr>
                      <a:rPr lang="en-US" sz="2400" smtClean="0">
                        <a:solidFill>
                          <a:srgbClr val="FFC000"/>
                        </a:solidFill>
                        <a:latin typeface="Cambria Math" panose="02040503050406030204" pitchFamily="18" charset="0"/>
                      </a:rPr>
                      <m:t>OPT</m:t>
                    </m:r>
                    <m:r>
                      <a:rPr lang="en-US" sz="2400">
                        <a:latin typeface="Cambria Math" panose="02040503050406030204" pitchFamily="18" charset="0"/>
                      </a:rPr>
                      <m:t>+</m:t>
                    </m:r>
                    <m:r>
                      <a:rPr lang="en-US" sz="2400" smtClean="0">
                        <a:solidFill>
                          <a:srgbClr val="00B0F0"/>
                        </a:solidFill>
                        <a:latin typeface="Cambria Math" panose="02040503050406030204" pitchFamily="18" charset="0"/>
                      </a:rPr>
                      <m:t>𝑜</m:t>
                    </m:r>
                    <m:d>
                      <m:dPr>
                        <m:ctrlPr>
                          <a:rPr lang="en-US" sz="2400" i="1">
                            <a:latin typeface="Cambria Math" panose="02040503050406030204" pitchFamily="18" charset="0"/>
                          </a:rPr>
                        </m:ctrlPr>
                      </m:dPr>
                      <m:e>
                        <m:rad>
                          <m:radPr>
                            <m:degHide m:val="on"/>
                            <m:ctrlPr>
                              <a:rPr lang="en-US" sz="2400" i="1">
                                <a:latin typeface="Cambria Math" panose="02040503050406030204" pitchFamily="18" charset="0"/>
                              </a:rPr>
                            </m:ctrlPr>
                          </m:radPr>
                          <m:deg/>
                          <m:e>
                            <m:r>
                              <a:rPr lang="en-US" sz="2400">
                                <a:latin typeface="Cambria Math" panose="02040503050406030204" pitchFamily="18" charset="0"/>
                              </a:rPr>
                              <m:t>𝑛</m:t>
                            </m:r>
                          </m:e>
                        </m:rad>
                      </m:e>
                    </m:d>
                    <m:r>
                      <a:rPr lang="en-US" sz="2400" b="0" i="0" smtClean="0">
                        <a:latin typeface="Cambria Math" panose="02040503050406030204" pitchFamily="18" charset="0"/>
                      </a:rPr>
                      <m:t>=</m:t>
                    </m:r>
                    <m:r>
                      <m:rPr>
                        <m:sty m:val="p"/>
                      </m:rPr>
                      <a:rPr lang="en-US" sz="2400" smtClean="0">
                        <a:solidFill>
                          <a:srgbClr val="FFC000"/>
                        </a:solidFill>
                        <a:latin typeface="Cambria Math" panose="02040503050406030204" pitchFamily="18" charset="0"/>
                      </a:rPr>
                      <m:t>OPT</m:t>
                    </m:r>
                    <m:r>
                      <a:rPr lang="en-US" sz="2400">
                        <a:latin typeface="Cambria Math" panose="02040503050406030204" pitchFamily="18" charset="0"/>
                      </a:rPr>
                      <m:t>+</m:t>
                    </m:r>
                    <m:r>
                      <a:rPr lang="en-US" sz="2400">
                        <a:latin typeface="Cambria Math" panose="02040503050406030204" pitchFamily="18" charset="0"/>
                      </a:rPr>
                      <m:t>𝑜</m:t>
                    </m:r>
                    <m:d>
                      <m:dPr>
                        <m:ctrlPr>
                          <a:rPr lang="en-US" sz="2400" i="1">
                            <a:latin typeface="Cambria Math" panose="02040503050406030204" pitchFamily="18" charset="0"/>
                          </a:rPr>
                        </m:ctrlPr>
                      </m:dPr>
                      <m:e>
                        <m:r>
                          <a:rPr lang="en-US" sz="2400">
                            <a:latin typeface="Cambria Math" panose="02040503050406030204" pitchFamily="18" charset="0"/>
                          </a:rPr>
                          <m:t>𝑂𝑃𝑇</m:t>
                        </m:r>
                      </m:e>
                    </m:d>
                    <m:r>
                      <a:rPr lang="en-US" sz="2400">
                        <a:latin typeface="Cambria Math" panose="02040503050406030204" pitchFamily="18" charset="0"/>
                      </a:rPr>
                      <m:t>=(1+</m:t>
                    </m:r>
                    <m:r>
                      <a:rPr lang="en-US" sz="2400">
                        <a:latin typeface="Cambria Math" panose="02040503050406030204" pitchFamily="18" charset="0"/>
                      </a:rPr>
                      <m:t>𝑜</m:t>
                    </m:r>
                    <m:r>
                      <a:rPr lang="en-US" sz="2400">
                        <a:latin typeface="Cambria Math" panose="02040503050406030204" pitchFamily="18" charset="0"/>
                      </a:rPr>
                      <m:t>(1))</m:t>
                    </m:r>
                    <m:r>
                      <a:rPr lang="en-US" sz="2400">
                        <a:latin typeface="Cambria Math" panose="02040503050406030204" pitchFamily="18" charset="0"/>
                      </a:rPr>
                      <m:t>𝑂𝑃𝑇</m:t>
                    </m:r>
                  </m:oMath>
                </a14:m>
                <a:r>
                  <a:rPr lang="en-US" sz="2400" dirty="0"/>
                  <a:t>.</a:t>
                </a:r>
                <a:br>
                  <a:rPr lang="en-US" sz="2400" dirty="0"/>
                </a:br>
                <a:endParaRPr lang="en-US" sz="24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158895" y="1827055"/>
                <a:ext cx="11327089" cy="4075539"/>
              </a:xfrm>
              <a:prstGeom prst="rect">
                <a:avLst/>
              </a:prstGeom>
              <a:blipFill>
                <a:blip r:embed="rId2"/>
                <a:stretch>
                  <a:fillRect l="-807" t="-1198"/>
                </a:stretch>
              </a:blipFill>
            </p:spPr>
            <p:txBody>
              <a:bodyPr/>
              <a:lstStyle/>
              <a:p>
                <a:r>
                  <a:rPr lang="en-IL">
                    <a:noFill/>
                  </a:rPr>
                  <a:t> </a:t>
                </a:r>
              </a:p>
            </p:txBody>
          </p:sp>
        </mc:Fallback>
      </mc:AlternateContent>
      <p:sp>
        <p:nvSpPr>
          <p:cNvPr id="5" name="TextBox 4">
            <a:extLst>
              <a:ext uri="{FF2B5EF4-FFF2-40B4-BE49-F238E27FC236}">
                <a16:creationId xmlns:a16="http://schemas.microsoft.com/office/drawing/2014/main" id="{FB68E0CA-A4A0-F78B-2EFE-C51D906AC0DD}"/>
              </a:ext>
            </a:extLst>
          </p:cNvPr>
          <p:cNvSpPr txBox="1"/>
          <p:nvPr/>
        </p:nvSpPr>
        <p:spPr>
          <a:xfrm>
            <a:off x="3693015" y="2807589"/>
            <a:ext cx="1932544" cy="461665"/>
          </a:xfrm>
          <a:prstGeom prst="rect">
            <a:avLst/>
          </a:prstGeom>
          <a:noFill/>
        </p:spPr>
        <p:txBody>
          <a:bodyPr wrap="square" rtlCol="0">
            <a:spAutoFit/>
          </a:bodyPr>
          <a:lstStyle/>
          <a:p>
            <a:r>
              <a:rPr lang="en-US" sz="2400" dirty="0"/>
              <a:t>Lemma 1,2</a:t>
            </a:r>
            <a:endParaRPr lang="en-IL" sz="2400" dirty="0"/>
          </a:p>
        </p:txBody>
      </p:sp>
      <p:cxnSp>
        <p:nvCxnSpPr>
          <p:cNvPr id="7" name="Straight Arrow Connector 6">
            <a:extLst>
              <a:ext uri="{FF2B5EF4-FFF2-40B4-BE49-F238E27FC236}">
                <a16:creationId xmlns:a16="http://schemas.microsoft.com/office/drawing/2014/main" id="{79A9A706-7450-A5D7-A6DE-BAFB36A1A4D1}"/>
              </a:ext>
            </a:extLst>
          </p:cNvPr>
          <p:cNvCxnSpPr/>
          <p:nvPr/>
        </p:nvCxnSpPr>
        <p:spPr>
          <a:xfrm flipV="1">
            <a:off x="6569404" y="5197126"/>
            <a:ext cx="0" cy="30062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1CDEA1-80B6-FDFF-4EA5-6AF49A553041}"/>
                  </a:ext>
                </a:extLst>
              </p:cNvPr>
              <p:cNvSpPr txBox="1"/>
              <p:nvPr/>
            </p:nvSpPr>
            <p:spPr>
              <a:xfrm>
                <a:off x="2457599" y="5436825"/>
                <a:ext cx="8908673" cy="465769"/>
              </a:xfrm>
              <a:prstGeom prst="rect">
                <a:avLst/>
              </a:prstGeom>
              <a:noFill/>
            </p:spPr>
            <p:txBody>
              <a:bodyPr wrap="square" rtlCol="0">
                <a:spAutoFit/>
              </a:bodyPr>
              <a:lstStyle/>
              <a:p>
                <a:r>
                  <a:rPr lang="en-US" sz="2400" dirty="0"/>
                  <a:t>The optimal tour of </a:t>
                </a:r>
                <a14:m>
                  <m:oMath xmlns:m="http://schemas.openxmlformats.org/officeDocument/2006/math">
                    <m:r>
                      <a:rPr lang="en-US" sz="2400" b="0" i="1" smtClean="0">
                        <a:latin typeface="Cambria Math" panose="02040503050406030204" pitchFamily="18" charset="0"/>
                      </a:rPr>
                      <m:t>𝑛</m:t>
                    </m:r>
                  </m:oMath>
                </a14:m>
                <a:r>
                  <a:rPr lang="en-US" sz="2400" dirty="0"/>
                  <a:t> uniform points is of length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𝑛</m:t>
                        </m:r>
                      </m:e>
                    </m:rad>
                    <m:r>
                      <a:rPr lang="en-US" sz="2400" b="0" i="1" smtClean="0">
                        <a:latin typeface="Cambria Math" panose="02040503050406030204" pitchFamily="18" charset="0"/>
                      </a:rPr>
                      <m:t>)</m:t>
                    </m:r>
                  </m:oMath>
                </a14:m>
                <a:r>
                  <a:rPr lang="en-US" sz="2400" dirty="0"/>
                  <a:t>. </a:t>
                </a:r>
              </a:p>
            </p:txBody>
          </p:sp>
        </mc:Choice>
        <mc:Fallback xmlns="">
          <p:sp>
            <p:nvSpPr>
              <p:cNvPr id="8" name="TextBox 7">
                <a:extLst>
                  <a:ext uri="{FF2B5EF4-FFF2-40B4-BE49-F238E27FC236}">
                    <a16:creationId xmlns:a16="http://schemas.microsoft.com/office/drawing/2014/main" id="{141CDEA1-80B6-FDFF-4EA5-6AF49A553041}"/>
                  </a:ext>
                </a:extLst>
              </p:cNvPr>
              <p:cNvSpPr txBox="1">
                <a:spLocks noRot="1" noChangeAspect="1" noMove="1" noResize="1" noEditPoints="1" noAdjustHandles="1" noChangeArrowheads="1" noChangeShapeType="1" noTextEdit="1"/>
              </p:cNvSpPr>
              <p:nvPr/>
            </p:nvSpPr>
            <p:spPr>
              <a:xfrm>
                <a:off x="2457599" y="5436825"/>
                <a:ext cx="8908673" cy="465769"/>
              </a:xfrm>
              <a:prstGeom prst="rect">
                <a:avLst/>
              </a:prstGeom>
              <a:blipFill>
                <a:blip r:embed="rId3"/>
                <a:stretch>
                  <a:fillRect l="-1026" t="-9211" b="-30263"/>
                </a:stretch>
              </a:blipFill>
            </p:spPr>
            <p:txBody>
              <a:bodyPr/>
              <a:lstStyle/>
              <a:p>
                <a:r>
                  <a:rPr lang="en-IL">
                    <a:noFill/>
                  </a:rPr>
                  <a:t> </a:t>
                </a:r>
              </a:p>
            </p:txBody>
          </p:sp>
        </mc:Fallback>
      </mc:AlternateContent>
      <p:pic>
        <p:nvPicPr>
          <p:cNvPr id="11" name="Picture 2" descr="Yellow Square Smiley Emoticon Glad Happy Stock Vector (Royalty Free)  1262287132 | Shutterstock">
            <a:extLst>
              <a:ext uri="{FF2B5EF4-FFF2-40B4-BE49-F238E27FC236}">
                <a16:creationId xmlns:a16="http://schemas.microsoft.com/office/drawing/2014/main" id="{2DC3C9A1-7AB8-AD0E-E5EB-1D6321A8E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0821" y="4840931"/>
            <a:ext cx="470326" cy="506505"/>
          </a:xfrm>
          <a:prstGeom prst="rect">
            <a:avLst/>
          </a:prstGeom>
          <a:noFill/>
          <a:extLst>
            <a:ext uri="{909E8E84-426E-40DD-AFC4-6F175D3DCCD1}">
              <a14:hiddenFill xmlns:a14="http://schemas.microsoft.com/office/drawing/2010/main">
                <a:solidFill>
                  <a:srgbClr val="FFFFFF"/>
                </a:solidFill>
              </a14:hiddenFill>
            </a:ext>
          </a:extLst>
        </p:spPr>
      </p:pic>
      <p:sp>
        <p:nvSpPr>
          <p:cNvPr id="6" name="Left Brace 5">
            <a:extLst>
              <a:ext uri="{FF2B5EF4-FFF2-40B4-BE49-F238E27FC236}">
                <a16:creationId xmlns:a16="http://schemas.microsoft.com/office/drawing/2014/main" id="{A942AB32-F5E9-B888-44AF-336AE0E3A4F3}"/>
              </a:ext>
            </a:extLst>
          </p:cNvPr>
          <p:cNvSpPr/>
          <p:nvPr/>
        </p:nvSpPr>
        <p:spPr>
          <a:xfrm rot="5400000">
            <a:off x="4167933" y="609615"/>
            <a:ext cx="300619" cy="5599253"/>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p:sp>
        <p:nvSpPr>
          <p:cNvPr id="10" name="TextBox 9">
            <a:extLst>
              <a:ext uri="{FF2B5EF4-FFF2-40B4-BE49-F238E27FC236}">
                <a16:creationId xmlns:a16="http://schemas.microsoft.com/office/drawing/2014/main" id="{6BE4F5EB-FA65-52D6-C7EE-70F52A92194A}"/>
              </a:ext>
            </a:extLst>
          </p:cNvPr>
          <p:cNvSpPr txBox="1"/>
          <p:nvPr/>
        </p:nvSpPr>
        <p:spPr>
          <a:xfrm>
            <a:off x="7799958" y="2814561"/>
            <a:ext cx="1688712" cy="461665"/>
          </a:xfrm>
          <a:prstGeom prst="rect">
            <a:avLst/>
          </a:prstGeom>
          <a:noFill/>
        </p:spPr>
        <p:txBody>
          <a:bodyPr wrap="square" rtlCol="0">
            <a:spAutoFit/>
          </a:bodyPr>
          <a:lstStyle/>
          <a:p>
            <a:r>
              <a:rPr lang="en-US" sz="2400" dirty="0"/>
              <a:t>Lemma 3</a:t>
            </a:r>
            <a:endParaRPr lang="en-IL" sz="2400" dirty="0"/>
          </a:p>
        </p:txBody>
      </p:sp>
      <p:sp>
        <p:nvSpPr>
          <p:cNvPr id="12" name="Left Brace 11">
            <a:extLst>
              <a:ext uri="{FF2B5EF4-FFF2-40B4-BE49-F238E27FC236}">
                <a16:creationId xmlns:a16="http://schemas.microsoft.com/office/drawing/2014/main" id="{542BE405-A289-2454-B38B-FDA13BA8D8AD}"/>
              </a:ext>
            </a:extLst>
          </p:cNvPr>
          <p:cNvSpPr/>
          <p:nvPr/>
        </p:nvSpPr>
        <p:spPr>
          <a:xfrm rot="5400000">
            <a:off x="8302926" y="2927626"/>
            <a:ext cx="300619" cy="93534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p:sp>
        <p:nvSpPr>
          <p:cNvPr id="13" name="AutoShape 2" descr="Stratified Sampling">
            <a:extLst>
              <a:ext uri="{FF2B5EF4-FFF2-40B4-BE49-F238E27FC236}">
                <a16:creationId xmlns:a16="http://schemas.microsoft.com/office/drawing/2014/main" id="{BB5CE639-14CA-954B-3B95-25DAF94118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4" name="AutoShape 4" descr="Stratified Sampling">
            <a:extLst>
              <a:ext uri="{FF2B5EF4-FFF2-40B4-BE49-F238E27FC236}">
                <a16:creationId xmlns:a16="http://schemas.microsoft.com/office/drawing/2014/main" id="{A7700C9F-4879-F4DA-E548-9BC32CEC82F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pic>
        <p:nvPicPr>
          <p:cNvPr id="16" name="Picture 15">
            <a:extLst>
              <a:ext uri="{FF2B5EF4-FFF2-40B4-BE49-F238E27FC236}">
                <a16:creationId xmlns:a16="http://schemas.microsoft.com/office/drawing/2014/main" id="{1ED19E21-0137-C098-0E8A-175DFD767002}"/>
              </a:ext>
            </a:extLst>
          </p:cNvPr>
          <p:cNvPicPr>
            <a:picLocks noChangeAspect="1"/>
          </p:cNvPicPr>
          <p:nvPr/>
        </p:nvPicPr>
        <p:blipFill>
          <a:blip r:embed="rId5"/>
          <a:stretch>
            <a:fillRect/>
          </a:stretch>
        </p:blipFill>
        <p:spPr>
          <a:xfrm>
            <a:off x="4208377" y="1059326"/>
            <a:ext cx="3676826" cy="3718991"/>
          </a:xfrm>
          <a:prstGeom prst="rect">
            <a:avLst/>
          </a:prstGeom>
        </p:spPr>
      </p:pic>
      <p:sp>
        <p:nvSpPr>
          <p:cNvPr id="20" name="Left Brace 19">
            <a:extLst>
              <a:ext uri="{FF2B5EF4-FFF2-40B4-BE49-F238E27FC236}">
                <a16:creationId xmlns:a16="http://schemas.microsoft.com/office/drawing/2014/main" id="{3A8D9FE6-B6C5-431E-1AE9-0256673E3E4F}"/>
              </a:ext>
            </a:extLst>
          </p:cNvPr>
          <p:cNvSpPr/>
          <p:nvPr/>
        </p:nvSpPr>
        <p:spPr>
          <a:xfrm>
            <a:off x="6474693" y="2285709"/>
            <a:ext cx="212293" cy="462934"/>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4EF93DB-20A1-B032-D4CF-D2380E2EB0EF}"/>
                  </a:ext>
                </a:extLst>
              </p:cNvPr>
              <p:cNvSpPr txBox="1"/>
              <p:nvPr/>
            </p:nvSpPr>
            <p:spPr>
              <a:xfrm>
                <a:off x="5870894" y="2074379"/>
                <a:ext cx="439563" cy="8552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00B0F0"/>
                              </a:solidFill>
                              <a:latin typeface="Cambria Math" panose="02040503050406030204" pitchFamily="18" charset="0"/>
                            </a:rPr>
                          </m:ctrlPr>
                        </m:fPr>
                        <m:num>
                          <m:r>
                            <a:rPr lang="en-US" sz="2400" b="1" i="1" smtClean="0">
                              <a:solidFill>
                                <a:srgbClr val="00B0F0"/>
                              </a:solidFill>
                              <a:latin typeface="Cambria Math" panose="02040503050406030204" pitchFamily="18" charset="0"/>
                            </a:rPr>
                            <m:t>𝟏</m:t>
                          </m:r>
                        </m:num>
                        <m:den>
                          <m:rad>
                            <m:radPr>
                              <m:degHide m:val="on"/>
                              <m:ctrlPr>
                                <a:rPr lang="en-US" sz="2400" b="1" i="1" smtClean="0">
                                  <a:solidFill>
                                    <a:srgbClr val="00B0F0"/>
                                  </a:solidFill>
                                  <a:latin typeface="Cambria Math" panose="02040503050406030204" pitchFamily="18" charset="0"/>
                                </a:rPr>
                              </m:ctrlPr>
                            </m:radPr>
                            <m:deg/>
                            <m:e>
                              <m:r>
                                <a:rPr lang="en-US" sz="2400" b="1" i="1" smtClean="0">
                                  <a:solidFill>
                                    <a:srgbClr val="00B0F0"/>
                                  </a:solidFill>
                                  <a:latin typeface="Cambria Math" panose="02040503050406030204" pitchFamily="18" charset="0"/>
                                </a:rPr>
                                <m:t>𝒏</m:t>
                              </m:r>
                            </m:e>
                          </m:rad>
                        </m:den>
                      </m:f>
                    </m:oMath>
                  </m:oMathPara>
                </a14:m>
                <a:endParaRPr lang="en-IL" sz="2400" b="1" dirty="0">
                  <a:solidFill>
                    <a:srgbClr val="00B0F0"/>
                  </a:solidFill>
                </a:endParaRPr>
              </a:p>
            </p:txBody>
          </p:sp>
        </mc:Choice>
        <mc:Fallback xmlns="">
          <p:sp>
            <p:nvSpPr>
              <p:cNvPr id="21" name="TextBox 20">
                <a:extLst>
                  <a:ext uri="{FF2B5EF4-FFF2-40B4-BE49-F238E27FC236}">
                    <a16:creationId xmlns:a16="http://schemas.microsoft.com/office/drawing/2014/main" id="{84EF93DB-20A1-B032-D4CF-D2380E2EB0EF}"/>
                  </a:ext>
                </a:extLst>
              </p:cNvPr>
              <p:cNvSpPr txBox="1">
                <a:spLocks noRot="1" noChangeAspect="1" noMove="1" noResize="1" noEditPoints="1" noAdjustHandles="1" noChangeArrowheads="1" noChangeShapeType="1" noTextEdit="1"/>
              </p:cNvSpPr>
              <p:nvPr/>
            </p:nvSpPr>
            <p:spPr>
              <a:xfrm>
                <a:off x="5870894" y="2074379"/>
                <a:ext cx="439563" cy="855299"/>
              </a:xfrm>
              <a:prstGeom prst="rect">
                <a:avLst/>
              </a:prstGeom>
              <a:blipFill>
                <a:blip r:embed="rId6"/>
                <a:stretch>
                  <a:fillRect r="-125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B31E1D8-75BC-0D3D-5E40-7E839648B2A4}"/>
                  </a:ext>
                </a:extLst>
              </p:cNvPr>
              <p:cNvSpPr txBox="1"/>
              <p:nvPr/>
            </p:nvSpPr>
            <p:spPr>
              <a:xfrm>
                <a:off x="2315247" y="6098374"/>
                <a:ext cx="8508313" cy="629018"/>
              </a:xfrm>
              <a:prstGeom prst="rect">
                <a:avLst/>
              </a:prstGeom>
              <a:noFill/>
            </p:spPr>
            <p:txBody>
              <a:bodyPr wrap="square" rtlCol="0">
                <a:spAutoFit/>
              </a:bodyPr>
              <a:lstStyle/>
              <a:p>
                <a14:m>
                  <m:oMath xmlns:m="http://schemas.openxmlformats.org/officeDocument/2006/math">
                    <m:r>
                      <a:rPr lang="en-US" sz="2300" b="0" i="1" smtClean="0">
                        <a:solidFill>
                          <a:srgbClr val="00B0F0"/>
                        </a:solidFill>
                        <a:latin typeface="Cambria Math" panose="02040503050406030204" pitchFamily="18" charset="0"/>
                      </a:rPr>
                      <m:t>∀</m:t>
                    </m:r>
                    <m:r>
                      <a:rPr lang="en-US" sz="2300" b="0" i="0" smtClean="0">
                        <a:solidFill>
                          <a:srgbClr val="00B0F0"/>
                        </a:solidFill>
                        <a:latin typeface="Cambria Math" panose="02040503050406030204" pitchFamily="18" charset="0"/>
                      </a:rPr>
                      <m:t> </m:t>
                    </m:r>
                  </m:oMath>
                </a14:m>
                <a:r>
                  <a:rPr lang="en-US" sz="2300" b="0" dirty="0">
                    <a:solidFill>
                      <a:srgbClr val="00B0F0"/>
                    </a:solidFill>
                  </a:rPr>
                  <a:t>tour, </a:t>
                </a:r>
                <a14:m>
                  <m:oMath xmlns:m="http://schemas.openxmlformats.org/officeDocument/2006/math">
                    <m:r>
                      <a:rPr lang="en-US" sz="2300" b="0" i="1" smtClean="0">
                        <a:solidFill>
                          <a:srgbClr val="00B0F0"/>
                        </a:solidFill>
                        <a:latin typeface="Cambria Math" panose="02040503050406030204" pitchFamily="18" charset="0"/>
                      </a:rPr>
                      <m:t>∀</m:t>
                    </m:r>
                  </m:oMath>
                </a14:m>
                <a:r>
                  <a:rPr lang="en-US" sz="2300" b="0" dirty="0">
                    <a:solidFill>
                      <a:srgbClr val="00B0F0"/>
                    </a:solidFill>
                  </a:rPr>
                  <a:t> 2 points, distance </a:t>
                </a:r>
                <a14:m>
                  <m:oMath xmlns:m="http://schemas.openxmlformats.org/officeDocument/2006/math">
                    <m:r>
                      <a:rPr lang="en-US" sz="2300" b="0" i="1" smtClean="0">
                        <a:solidFill>
                          <a:srgbClr val="00B0F0"/>
                        </a:solidFill>
                        <a:latin typeface="Cambria Math" panose="02040503050406030204" pitchFamily="18" charset="0"/>
                      </a:rPr>
                      <m:t>≥</m:t>
                    </m:r>
                    <m:f>
                      <m:fPr>
                        <m:ctrlPr>
                          <a:rPr lang="en-US" sz="2300" b="0" i="1" smtClean="0">
                            <a:solidFill>
                              <a:srgbClr val="00B0F0"/>
                            </a:solidFill>
                            <a:latin typeface="Cambria Math" panose="02040503050406030204" pitchFamily="18" charset="0"/>
                          </a:rPr>
                        </m:ctrlPr>
                      </m:fPr>
                      <m:num>
                        <m:r>
                          <a:rPr lang="en-US" sz="2300" b="0" i="1" smtClean="0">
                            <a:solidFill>
                              <a:srgbClr val="00B0F0"/>
                            </a:solidFill>
                            <a:latin typeface="Cambria Math" panose="02040503050406030204" pitchFamily="18" charset="0"/>
                          </a:rPr>
                          <m:t>1</m:t>
                        </m:r>
                      </m:num>
                      <m:den>
                        <m:rad>
                          <m:radPr>
                            <m:degHide m:val="on"/>
                            <m:ctrlPr>
                              <a:rPr lang="en-US" sz="2300" i="1">
                                <a:solidFill>
                                  <a:srgbClr val="00B0F0"/>
                                </a:solidFill>
                                <a:latin typeface="Cambria Math" panose="02040503050406030204" pitchFamily="18" charset="0"/>
                              </a:rPr>
                            </m:ctrlPr>
                          </m:radPr>
                          <m:deg/>
                          <m:e>
                            <m:r>
                              <a:rPr lang="en-US" sz="2300" i="1">
                                <a:solidFill>
                                  <a:srgbClr val="00B0F0"/>
                                </a:solidFill>
                                <a:latin typeface="Cambria Math" panose="02040503050406030204" pitchFamily="18" charset="0"/>
                              </a:rPr>
                              <m:t>𝑛</m:t>
                            </m:r>
                          </m:e>
                        </m:rad>
                      </m:den>
                    </m:f>
                  </m:oMath>
                </a14:m>
                <a:r>
                  <a:rPr lang="en-US" sz="2300" b="0" dirty="0">
                    <a:solidFill>
                      <a:srgbClr val="00B0F0"/>
                    </a:solidFill>
                  </a:rPr>
                  <a:t>  </a:t>
                </a:r>
                <a14:m>
                  <m:oMath xmlns:m="http://schemas.openxmlformats.org/officeDocument/2006/math">
                    <m:r>
                      <a:rPr lang="en-US" sz="2300" b="0" i="0" smtClean="0">
                        <a:solidFill>
                          <a:srgbClr val="00B0F0"/>
                        </a:solidFill>
                        <a:latin typeface="Cambria Math" panose="02040503050406030204" pitchFamily="18" charset="0"/>
                      </a:rPr>
                      <m:t>⇒</m:t>
                    </m:r>
                    <m:r>
                      <m:rPr>
                        <m:sty m:val="p"/>
                      </m:rPr>
                      <a:rPr lang="en-US" sz="2300" b="0" i="0" smtClean="0">
                        <a:solidFill>
                          <a:srgbClr val="00B0F0"/>
                        </a:solidFill>
                        <a:latin typeface="Cambria Math" panose="02040503050406030204" pitchFamily="18" charset="0"/>
                      </a:rPr>
                      <m:t>total</m:t>
                    </m:r>
                    <m:r>
                      <a:rPr lang="en-US" sz="2300" b="0" i="0" smtClean="0">
                        <a:solidFill>
                          <a:srgbClr val="00B0F0"/>
                        </a:solidFill>
                        <a:latin typeface="Cambria Math" panose="02040503050406030204" pitchFamily="18" charset="0"/>
                      </a:rPr>
                      <m:t> </m:t>
                    </m:r>
                    <m:r>
                      <m:rPr>
                        <m:sty m:val="p"/>
                      </m:rPr>
                      <a:rPr lang="en-US" sz="2300" b="0" i="0" smtClean="0">
                        <a:solidFill>
                          <a:srgbClr val="00B0F0"/>
                        </a:solidFill>
                        <a:latin typeface="Cambria Math" panose="02040503050406030204" pitchFamily="18" charset="0"/>
                      </a:rPr>
                      <m:t>length</m:t>
                    </m:r>
                    <m:r>
                      <a:rPr lang="en-US" sz="2300" b="0" i="1" smtClean="0">
                        <a:solidFill>
                          <a:srgbClr val="00B0F0"/>
                        </a:solidFill>
                        <a:latin typeface="Cambria Math" panose="02040503050406030204" pitchFamily="18" charset="0"/>
                      </a:rPr>
                      <m:t>≥</m:t>
                    </m:r>
                    <m:f>
                      <m:fPr>
                        <m:ctrlPr>
                          <a:rPr lang="en-US" sz="2300" b="0" i="1" smtClean="0">
                            <a:solidFill>
                              <a:srgbClr val="00B0F0"/>
                            </a:solidFill>
                            <a:latin typeface="Cambria Math" panose="02040503050406030204" pitchFamily="18" charset="0"/>
                          </a:rPr>
                        </m:ctrlPr>
                      </m:fPr>
                      <m:num>
                        <m:r>
                          <a:rPr lang="en-US" sz="2300" b="0" i="1" smtClean="0">
                            <a:solidFill>
                              <a:srgbClr val="00B0F0"/>
                            </a:solidFill>
                            <a:latin typeface="Cambria Math" panose="02040503050406030204" pitchFamily="18" charset="0"/>
                          </a:rPr>
                          <m:t>1</m:t>
                        </m:r>
                      </m:num>
                      <m:den>
                        <m:rad>
                          <m:radPr>
                            <m:degHide m:val="on"/>
                            <m:ctrlPr>
                              <a:rPr lang="en-US" sz="2300" b="0" i="1" smtClean="0">
                                <a:solidFill>
                                  <a:srgbClr val="00B0F0"/>
                                </a:solidFill>
                                <a:latin typeface="Cambria Math" panose="02040503050406030204" pitchFamily="18" charset="0"/>
                              </a:rPr>
                            </m:ctrlPr>
                          </m:radPr>
                          <m:deg/>
                          <m:e>
                            <m:r>
                              <a:rPr lang="en-US" sz="2300" b="0" i="1" smtClean="0">
                                <a:solidFill>
                                  <a:srgbClr val="00B0F0"/>
                                </a:solidFill>
                                <a:latin typeface="Cambria Math" panose="02040503050406030204" pitchFamily="18" charset="0"/>
                              </a:rPr>
                              <m:t>𝑛</m:t>
                            </m:r>
                          </m:e>
                        </m:rad>
                      </m:den>
                    </m:f>
                    <m:r>
                      <a:rPr lang="en-US" sz="2300" b="0" i="1" smtClean="0">
                        <a:solidFill>
                          <a:srgbClr val="00B0F0"/>
                        </a:solidFill>
                        <a:latin typeface="Cambria Math" panose="02040503050406030204" pitchFamily="18" charset="0"/>
                      </a:rPr>
                      <m:t>⋅</m:t>
                    </m:r>
                    <m:r>
                      <a:rPr lang="en-US" sz="2300" b="0" i="1" smtClean="0">
                        <a:solidFill>
                          <a:srgbClr val="00B0F0"/>
                        </a:solidFill>
                        <a:latin typeface="Cambria Math" panose="02040503050406030204" pitchFamily="18" charset="0"/>
                      </a:rPr>
                      <m:t>𝑛</m:t>
                    </m:r>
                    <m:r>
                      <a:rPr lang="en-US" sz="2300" b="0" i="1" smtClean="0">
                        <a:solidFill>
                          <a:srgbClr val="00B0F0"/>
                        </a:solidFill>
                        <a:latin typeface="Cambria Math" panose="02040503050406030204" pitchFamily="18" charset="0"/>
                      </a:rPr>
                      <m:t>=</m:t>
                    </m:r>
                    <m:r>
                      <m:rPr>
                        <m:sty m:val="p"/>
                      </m:rPr>
                      <a:rPr lang="en-US" sz="2300" b="0" i="0" smtClean="0">
                        <a:solidFill>
                          <a:srgbClr val="00B0F0"/>
                        </a:solidFill>
                        <a:latin typeface="Cambria Math" panose="02040503050406030204" pitchFamily="18" charset="0"/>
                      </a:rPr>
                      <m:t>Ω</m:t>
                    </m:r>
                    <m:r>
                      <a:rPr lang="en-US" sz="2300" b="0" i="1" smtClean="0">
                        <a:solidFill>
                          <a:srgbClr val="00B0F0"/>
                        </a:solidFill>
                        <a:latin typeface="Cambria Math" panose="02040503050406030204" pitchFamily="18" charset="0"/>
                      </a:rPr>
                      <m:t>(</m:t>
                    </m:r>
                    <m:rad>
                      <m:radPr>
                        <m:degHide m:val="on"/>
                        <m:ctrlPr>
                          <a:rPr lang="en-US" sz="2300" b="0" i="1" smtClean="0">
                            <a:solidFill>
                              <a:srgbClr val="00B0F0"/>
                            </a:solidFill>
                            <a:latin typeface="Cambria Math" panose="02040503050406030204" pitchFamily="18" charset="0"/>
                          </a:rPr>
                        </m:ctrlPr>
                      </m:radPr>
                      <m:deg/>
                      <m:e>
                        <m:r>
                          <a:rPr lang="en-US" sz="2300" b="0" i="1" smtClean="0">
                            <a:solidFill>
                              <a:srgbClr val="00B0F0"/>
                            </a:solidFill>
                            <a:latin typeface="Cambria Math" panose="02040503050406030204" pitchFamily="18" charset="0"/>
                          </a:rPr>
                          <m:t>𝑛</m:t>
                        </m:r>
                      </m:e>
                    </m:rad>
                    <m:r>
                      <a:rPr lang="en-US" sz="2300" b="0" i="1" smtClean="0">
                        <a:solidFill>
                          <a:srgbClr val="00B0F0"/>
                        </a:solidFill>
                        <a:latin typeface="Cambria Math" panose="02040503050406030204" pitchFamily="18" charset="0"/>
                      </a:rPr>
                      <m:t>)</m:t>
                    </m:r>
                  </m:oMath>
                </a14:m>
                <a:r>
                  <a:rPr lang="en-US" sz="2300" dirty="0">
                    <a:solidFill>
                      <a:srgbClr val="00B0F0"/>
                    </a:solidFill>
                  </a:rPr>
                  <a:t> </a:t>
                </a:r>
                <a:endParaRPr lang="en-IL" sz="2300" dirty="0">
                  <a:solidFill>
                    <a:srgbClr val="00B0F0"/>
                  </a:solidFill>
                </a:endParaRPr>
              </a:p>
            </p:txBody>
          </p:sp>
        </mc:Choice>
        <mc:Fallback xmlns="">
          <p:sp>
            <p:nvSpPr>
              <p:cNvPr id="22" name="TextBox 21">
                <a:extLst>
                  <a:ext uri="{FF2B5EF4-FFF2-40B4-BE49-F238E27FC236}">
                    <a16:creationId xmlns:a16="http://schemas.microsoft.com/office/drawing/2014/main" id="{BB31E1D8-75BC-0D3D-5E40-7E839648B2A4}"/>
                  </a:ext>
                </a:extLst>
              </p:cNvPr>
              <p:cNvSpPr txBox="1">
                <a:spLocks noRot="1" noChangeAspect="1" noMove="1" noResize="1" noEditPoints="1" noAdjustHandles="1" noChangeArrowheads="1" noChangeShapeType="1" noTextEdit="1"/>
              </p:cNvSpPr>
              <p:nvPr/>
            </p:nvSpPr>
            <p:spPr>
              <a:xfrm>
                <a:off x="2315247" y="6098374"/>
                <a:ext cx="8508313" cy="629018"/>
              </a:xfrm>
              <a:prstGeom prst="rect">
                <a:avLst/>
              </a:prstGeom>
              <a:blipFill>
                <a:blip r:embed="rId7"/>
                <a:stretch>
                  <a:fillRect b="-1923"/>
                </a:stretch>
              </a:blipFill>
            </p:spPr>
            <p:txBody>
              <a:bodyPr/>
              <a:lstStyle/>
              <a:p>
                <a:r>
                  <a:rPr lang="en-IL">
                    <a:noFill/>
                  </a:rPr>
                  <a:t> </a:t>
                </a:r>
              </a:p>
            </p:txBody>
          </p:sp>
        </mc:Fallback>
      </mc:AlternateContent>
    </p:spTree>
    <p:extLst>
      <p:ext uri="{BB962C8B-B14F-4D97-AF65-F5344CB8AC3E}">
        <p14:creationId xmlns:p14="http://schemas.microsoft.com/office/powerpoint/2010/main" val="219314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P spid="21" grpId="1"/>
      <p:bldP spid="22" grpId="0"/>
      <p:bldP spid="22" grpId="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Euclidean TSP – Stitch Algorithm – Distributional Analysis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7" y="1815353"/>
                <a:ext cx="6669741" cy="1384995"/>
              </a:xfrm>
              <a:prstGeom prst="rect">
                <a:avLst/>
              </a:prstGeom>
              <a:noFill/>
            </p:spPr>
            <p:txBody>
              <a:bodyPr wrap="square" rtlCol="0">
                <a:spAutoFit/>
              </a:bodyPr>
              <a:lstStyle/>
              <a:p>
                <a:r>
                  <a:rPr lang="en-US" sz="2800" b="1" u="sng" dirty="0"/>
                  <a:t>Lemma 2: </a:t>
                </a:r>
                <a:br>
                  <a:rPr lang="en-US" sz="2800" b="1" u="sng" dirty="0"/>
                </a:br>
                <a:r>
                  <a:rPr lang="en-US" sz="2800" dirty="0"/>
                  <a:t>Every sub-square contains at most </a:t>
                </a:r>
                <a14:m>
                  <m:oMath xmlns:m="http://schemas.openxmlformats.org/officeDocument/2006/math">
                    <m:r>
                      <a:rPr lang="en-US" sz="2800" i="1" dirty="0">
                        <a:latin typeface="Cambria Math" panose="02040503050406030204" pitchFamily="18" charset="0"/>
                      </a:rPr>
                      <m:t>6</m:t>
                    </m:r>
                    <m:func>
                      <m:funcPr>
                        <m:ctrlPr>
                          <a:rPr lang="en-US" sz="2800" i="1" dirty="0">
                            <a:latin typeface="Cambria Math" panose="02040503050406030204" pitchFamily="18" charset="0"/>
                          </a:rPr>
                        </m:ctrlPr>
                      </m:funcPr>
                      <m:fName>
                        <m:r>
                          <m:rPr>
                            <m:sty m:val="p"/>
                          </m:rPr>
                          <a:rPr lang="en-US" sz="2800" dirty="0">
                            <a:latin typeface="Cambria Math" panose="02040503050406030204" pitchFamily="18" charset="0"/>
                          </a:rPr>
                          <m:t>ln</m:t>
                        </m:r>
                      </m:fName>
                      <m:e>
                        <m:r>
                          <a:rPr lang="en-US" sz="2800" i="1" dirty="0">
                            <a:latin typeface="Cambria Math" panose="02040503050406030204" pitchFamily="18" charset="0"/>
                          </a:rPr>
                          <m:t>𝑛</m:t>
                        </m:r>
                      </m:e>
                    </m:func>
                  </m:oMath>
                </a14:m>
                <a:r>
                  <a:rPr lang="en-US" sz="2800" dirty="0"/>
                  <a:t> points </a:t>
                </a:r>
                <a:r>
                  <a:rPr lang="en-US" sz="2800" dirty="0" err="1"/>
                  <a:t>whp</a:t>
                </a:r>
                <a:r>
                  <a:rPr lang="en-US" sz="2800" dirty="0"/>
                  <a:t> as </a:t>
                </a:r>
                <a14:m>
                  <m:oMath xmlns:m="http://schemas.openxmlformats.org/officeDocument/2006/math">
                    <m:r>
                      <a:rPr lang="en-US" sz="2800" i="1" dirty="0" smtClean="0">
                        <a:latin typeface="Cambria Math" panose="02040503050406030204" pitchFamily="18" charset="0"/>
                      </a:rPr>
                      <m:t>𝑛</m:t>
                    </m:r>
                    <m:r>
                      <a:rPr lang="en-US" sz="2800" b="0" i="1" dirty="0" smtClean="0">
                        <a:latin typeface="Cambria Math" panose="02040503050406030204" pitchFamily="18" charset="0"/>
                      </a:rPr>
                      <m:t>→∞</m:t>
                    </m:r>
                  </m:oMath>
                </a14:m>
                <a:r>
                  <a:rPr lang="en-US" sz="28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7" y="1815353"/>
                <a:ext cx="6669741" cy="1384995"/>
              </a:xfrm>
              <a:prstGeom prst="rect">
                <a:avLst/>
              </a:prstGeom>
              <a:blipFill>
                <a:blip r:embed="rId2"/>
                <a:stretch>
                  <a:fillRect l="-1828" t="-4846" b="-11454"/>
                </a:stretch>
              </a:blipFill>
            </p:spPr>
            <p:txBody>
              <a:bodyPr/>
              <a:lstStyle/>
              <a:p>
                <a:r>
                  <a:rPr lang="en-IL">
                    <a:noFill/>
                  </a:rPr>
                  <a:t> </a:t>
                </a:r>
              </a:p>
            </p:txBody>
          </p:sp>
        </mc:Fallback>
      </mc:AlternateContent>
      <p:graphicFrame>
        <p:nvGraphicFramePr>
          <p:cNvPr id="4" name="Table 8">
            <a:extLst>
              <a:ext uri="{FF2B5EF4-FFF2-40B4-BE49-F238E27FC236}">
                <a16:creationId xmlns:a16="http://schemas.microsoft.com/office/drawing/2014/main" id="{708A1C4C-DFA9-40E8-81A1-CEDC340C5B36}"/>
              </a:ext>
            </a:extLst>
          </p:cNvPr>
          <p:cNvGraphicFramePr>
            <a:graphicFrameLocks noGrp="1"/>
          </p:cNvGraphicFramePr>
          <p:nvPr>
            <p:extLst>
              <p:ext uri="{D42A27DB-BD31-4B8C-83A1-F6EECF244321}">
                <p14:modId xmlns:p14="http://schemas.microsoft.com/office/powerpoint/2010/main" val="3017426200"/>
              </p:ext>
            </p:extLst>
          </p:nvPr>
        </p:nvGraphicFramePr>
        <p:xfrm>
          <a:off x="7857378" y="2563308"/>
          <a:ext cx="3530597" cy="3307080"/>
        </p:xfrm>
        <a:graphic>
          <a:graphicData uri="http://schemas.openxmlformats.org/drawingml/2006/table">
            <a:tbl>
              <a:tblPr firstRow="1" bandRow="1">
                <a:tableStyleId>{5C22544A-7EE6-4342-B048-85BDC9FD1C3A}</a:tableStyleId>
              </a:tblPr>
              <a:tblGrid>
                <a:gridCol w="504371">
                  <a:extLst>
                    <a:ext uri="{9D8B030D-6E8A-4147-A177-3AD203B41FA5}">
                      <a16:colId xmlns:a16="http://schemas.microsoft.com/office/drawing/2014/main" val="1320155958"/>
                    </a:ext>
                  </a:extLst>
                </a:gridCol>
                <a:gridCol w="504371">
                  <a:extLst>
                    <a:ext uri="{9D8B030D-6E8A-4147-A177-3AD203B41FA5}">
                      <a16:colId xmlns:a16="http://schemas.microsoft.com/office/drawing/2014/main" val="1865418420"/>
                    </a:ext>
                  </a:extLst>
                </a:gridCol>
                <a:gridCol w="504371">
                  <a:extLst>
                    <a:ext uri="{9D8B030D-6E8A-4147-A177-3AD203B41FA5}">
                      <a16:colId xmlns:a16="http://schemas.microsoft.com/office/drawing/2014/main" val="83259460"/>
                    </a:ext>
                  </a:extLst>
                </a:gridCol>
                <a:gridCol w="504371">
                  <a:extLst>
                    <a:ext uri="{9D8B030D-6E8A-4147-A177-3AD203B41FA5}">
                      <a16:colId xmlns:a16="http://schemas.microsoft.com/office/drawing/2014/main" val="686068971"/>
                    </a:ext>
                  </a:extLst>
                </a:gridCol>
                <a:gridCol w="504371">
                  <a:extLst>
                    <a:ext uri="{9D8B030D-6E8A-4147-A177-3AD203B41FA5}">
                      <a16:colId xmlns:a16="http://schemas.microsoft.com/office/drawing/2014/main" val="1039102794"/>
                    </a:ext>
                  </a:extLst>
                </a:gridCol>
                <a:gridCol w="504371">
                  <a:extLst>
                    <a:ext uri="{9D8B030D-6E8A-4147-A177-3AD203B41FA5}">
                      <a16:colId xmlns:a16="http://schemas.microsoft.com/office/drawing/2014/main" val="2538554820"/>
                    </a:ext>
                  </a:extLst>
                </a:gridCol>
                <a:gridCol w="504371">
                  <a:extLst>
                    <a:ext uri="{9D8B030D-6E8A-4147-A177-3AD203B41FA5}">
                      <a16:colId xmlns:a16="http://schemas.microsoft.com/office/drawing/2014/main" val="1587436778"/>
                    </a:ext>
                  </a:extLst>
                </a:gridCol>
              </a:tblGrid>
              <a:tr h="472440">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93196"/>
                  </a:ext>
                </a:extLst>
              </a:tr>
              <a:tr h="472440">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671465"/>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4142109570"/>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2551161755"/>
                  </a:ext>
                </a:extLst>
              </a:tr>
              <a:tr h="472440">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extLst>
                  <a:ext uri="{0D108BD9-81ED-4DB2-BD59-A6C34878D82A}">
                    <a16:rowId xmlns:a16="http://schemas.microsoft.com/office/drawing/2014/main" val="3941924326"/>
                  </a:ext>
                </a:extLst>
              </a:tr>
              <a:tr h="472440">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extLst>
                  <a:ext uri="{0D108BD9-81ED-4DB2-BD59-A6C34878D82A}">
                    <a16:rowId xmlns:a16="http://schemas.microsoft.com/office/drawing/2014/main" val="1828448103"/>
                  </a:ext>
                </a:extLst>
              </a:tr>
              <a:tr h="472440">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extLst>
                  <a:ext uri="{0D108BD9-81ED-4DB2-BD59-A6C34878D82A}">
                    <a16:rowId xmlns:a16="http://schemas.microsoft.com/office/drawing/2014/main" val="3283577446"/>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B20387-29D4-5EF1-E7B6-2FDE676307FC}"/>
                  </a:ext>
                </a:extLst>
              </p:cNvPr>
              <p:cNvSpPr txBox="1"/>
              <p:nvPr/>
            </p:nvSpPr>
            <p:spPr>
              <a:xfrm>
                <a:off x="8740028" y="1528091"/>
                <a:ext cx="501650"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𝑛</m:t>
                                  </m:r>
                                </m:e>
                              </m:func>
                            </m:num>
                            <m:den>
                              <m:r>
                                <a:rPr lang="en-US" b="0" i="1" smtClean="0">
                                  <a:latin typeface="Cambria Math" panose="02040503050406030204" pitchFamily="18" charset="0"/>
                                </a:rPr>
                                <m:t>𝑛</m:t>
                              </m:r>
                            </m:den>
                          </m:f>
                        </m:e>
                      </m:rad>
                    </m:oMath>
                  </m:oMathPara>
                </a14:m>
                <a:endParaRPr lang="en-IL" dirty="0"/>
              </a:p>
            </p:txBody>
          </p:sp>
        </mc:Choice>
        <mc:Fallback xmlns="">
          <p:sp>
            <p:nvSpPr>
              <p:cNvPr id="5" name="TextBox 4">
                <a:extLst>
                  <a:ext uri="{FF2B5EF4-FFF2-40B4-BE49-F238E27FC236}">
                    <a16:creationId xmlns:a16="http://schemas.microsoft.com/office/drawing/2014/main" id="{9BB20387-29D4-5EF1-E7B6-2FDE676307FC}"/>
                  </a:ext>
                </a:extLst>
              </p:cNvPr>
              <p:cNvSpPr txBox="1">
                <a:spLocks noRot="1" noChangeAspect="1" noMove="1" noResize="1" noEditPoints="1" noAdjustHandles="1" noChangeArrowheads="1" noChangeShapeType="1" noTextEdit="1"/>
              </p:cNvSpPr>
              <p:nvPr/>
            </p:nvSpPr>
            <p:spPr>
              <a:xfrm>
                <a:off x="8740028" y="1528091"/>
                <a:ext cx="501650" cy="910699"/>
              </a:xfrm>
              <a:prstGeom prst="rect">
                <a:avLst/>
              </a:prstGeom>
              <a:blipFill>
                <a:blip r:embed="rId3"/>
                <a:stretch>
                  <a:fillRect r="-26829"/>
                </a:stretch>
              </a:blipFill>
            </p:spPr>
            <p:txBody>
              <a:bodyPr/>
              <a:lstStyle/>
              <a:p>
                <a:r>
                  <a:rPr lang="en-IL">
                    <a:noFill/>
                  </a:rPr>
                  <a:t> </a:t>
                </a:r>
              </a:p>
            </p:txBody>
          </p:sp>
        </mc:Fallback>
      </mc:AlternateContent>
      <p:sp>
        <p:nvSpPr>
          <p:cNvPr id="6" name="Right Brace 5">
            <a:extLst>
              <a:ext uri="{FF2B5EF4-FFF2-40B4-BE49-F238E27FC236}">
                <a16:creationId xmlns:a16="http://schemas.microsoft.com/office/drawing/2014/main" id="{5F750544-8123-0E70-4298-3ABED16B5DA9}"/>
              </a:ext>
            </a:extLst>
          </p:cNvPr>
          <p:cNvSpPr/>
          <p:nvPr/>
        </p:nvSpPr>
        <p:spPr>
          <a:xfrm rot="16200000">
            <a:off x="9014779" y="2187733"/>
            <a:ext cx="249497" cy="501651"/>
          </a:xfrm>
          <a:prstGeom prst="rightBrace">
            <a:avLst>
              <a:gd name="adj1" fmla="val 8333"/>
              <a:gd name="adj2" fmla="val 48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8C606E-F7F6-137A-5F76-20D81FAB76B7}"/>
                  </a:ext>
                </a:extLst>
              </p:cNvPr>
              <p:cNvSpPr txBox="1"/>
              <p:nvPr/>
            </p:nvSpPr>
            <p:spPr>
              <a:xfrm>
                <a:off x="11082077" y="2193975"/>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(1,1)</m:t>
                      </m:r>
                    </m:oMath>
                  </m:oMathPara>
                </a14:m>
                <a:endParaRPr lang="en-IL" dirty="0"/>
              </a:p>
            </p:txBody>
          </p:sp>
        </mc:Choice>
        <mc:Fallback xmlns="">
          <p:sp>
            <p:nvSpPr>
              <p:cNvPr id="7" name="TextBox 6">
                <a:extLst>
                  <a:ext uri="{FF2B5EF4-FFF2-40B4-BE49-F238E27FC236}">
                    <a16:creationId xmlns:a16="http://schemas.microsoft.com/office/drawing/2014/main" id="{5F8C606E-F7F6-137A-5F76-20D81FAB76B7}"/>
                  </a:ext>
                </a:extLst>
              </p:cNvPr>
              <p:cNvSpPr txBox="1">
                <a:spLocks noRot="1" noChangeAspect="1" noMove="1" noResize="1" noEditPoints="1" noAdjustHandles="1" noChangeArrowheads="1" noChangeShapeType="1" noTextEdit="1"/>
              </p:cNvSpPr>
              <p:nvPr/>
            </p:nvSpPr>
            <p:spPr>
              <a:xfrm>
                <a:off x="11082077" y="2193975"/>
                <a:ext cx="501650" cy="369332"/>
              </a:xfrm>
              <a:prstGeom prst="rect">
                <a:avLst/>
              </a:prstGeom>
              <a:blipFill>
                <a:blip r:embed="rId4"/>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DBD563-B7ED-99C0-7DD1-EC810B790C9D}"/>
                  </a:ext>
                </a:extLst>
              </p:cNvPr>
              <p:cNvSpPr txBox="1"/>
              <p:nvPr/>
            </p:nvSpPr>
            <p:spPr>
              <a:xfrm>
                <a:off x="7475827" y="2129144"/>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,1)</m:t>
                      </m:r>
                    </m:oMath>
                  </m:oMathPara>
                </a14:m>
                <a:endParaRPr lang="en-IL" dirty="0"/>
              </a:p>
            </p:txBody>
          </p:sp>
        </mc:Choice>
        <mc:Fallback xmlns="">
          <p:sp>
            <p:nvSpPr>
              <p:cNvPr id="8" name="TextBox 7">
                <a:extLst>
                  <a:ext uri="{FF2B5EF4-FFF2-40B4-BE49-F238E27FC236}">
                    <a16:creationId xmlns:a16="http://schemas.microsoft.com/office/drawing/2014/main" id="{40DBD563-B7ED-99C0-7DD1-EC810B790C9D}"/>
                  </a:ext>
                </a:extLst>
              </p:cNvPr>
              <p:cNvSpPr txBox="1">
                <a:spLocks noRot="1" noChangeAspect="1" noMove="1" noResize="1" noEditPoints="1" noAdjustHandles="1" noChangeArrowheads="1" noChangeShapeType="1" noTextEdit="1"/>
              </p:cNvSpPr>
              <p:nvPr/>
            </p:nvSpPr>
            <p:spPr>
              <a:xfrm>
                <a:off x="7475827" y="2129144"/>
                <a:ext cx="501650" cy="369332"/>
              </a:xfrm>
              <a:prstGeom prst="rect">
                <a:avLst/>
              </a:prstGeom>
              <a:blipFill>
                <a:blip r:embed="rId5"/>
                <a:stretch>
                  <a:fillRect l="-3614" r="-3855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172CF7-7C5D-2648-6CAA-87800A921E23}"/>
                  </a:ext>
                </a:extLst>
              </p:cNvPr>
              <p:cNvSpPr txBox="1"/>
              <p:nvPr/>
            </p:nvSpPr>
            <p:spPr>
              <a:xfrm>
                <a:off x="7381501" y="5810240"/>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9" name="TextBox 8">
                <a:extLst>
                  <a:ext uri="{FF2B5EF4-FFF2-40B4-BE49-F238E27FC236}">
                    <a16:creationId xmlns:a16="http://schemas.microsoft.com/office/drawing/2014/main" id="{11172CF7-7C5D-2648-6CAA-87800A921E23}"/>
                  </a:ext>
                </a:extLst>
              </p:cNvPr>
              <p:cNvSpPr txBox="1">
                <a:spLocks noRot="1" noChangeAspect="1" noMove="1" noResize="1" noEditPoints="1" noAdjustHandles="1" noChangeArrowheads="1" noChangeShapeType="1" noTextEdit="1"/>
              </p:cNvSpPr>
              <p:nvPr/>
            </p:nvSpPr>
            <p:spPr>
              <a:xfrm>
                <a:off x="7381501" y="5810240"/>
                <a:ext cx="501650" cy="369332"/>
              </a:xfrm>
              <a:prstGeom prst="rect">
                <a:avLst/>
              </a:prstGeom>
              <a:blipFill>
                <a:blip r:embed="rId6"/>
                <a:stretch>
                  <a:fillRect l="-3659" r="-4024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A3C6AE-677C-13EA-5408-CC29A13B8539}"/>
                  </a:ext>
                </a:extLst>
              </p:cNvPr>
              <p:cNvSpPr txBox="1"/>
              <p:nvPr/>
            </p:nvSpPr>
            <p:spPr>
              <a:xfrm>
                <a:off x="11082077" y="5853767"/>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10" name="TextBox 9">
                <a:extLst>
                  <a:ext uri="{FF2B5EF4-FFF2-40B4-BE49-F238E27FC236}">
                    <a16:creationId xmlns:a16="http://schemas.microsoft.com/office/drawing/2014/main" id="{18A3C6AE-677C-13EA-5408-CC29A13B8539}"/>
                  </a:ext>
                </a:extLst>
              </p:cNvPr>
              <p:cNvSpPr txBox="1">
                <a:spLocks noRot="1" noChangeAspect="1" noMove="1" noResize="1" noEditPoints="1" noAdjustHandles="1" noChangeArrowheads="1" noChangeShapeType="1" noTextEdit="1"/>
              </p:cNvSpPr>
              <p:nvPr/>
            </p:nvSpPr>
            <p:spPr>
              <a:xfrm>
                <a:off x="11082077" y="5853767"/>
                <a:ext cx="501650" cy="369332"/>
              </a:xfrm>
              <a:prstGeom prst="rect">
                <a:avLst/>
              </a:prstGeom>
              <a:blipFill>
                <a:blip r:embed="rId7"/>
                <a:stretch>
                  <a:fillRect l="-3659" r="-4024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47B47EB-0BCA-FA12-E82A-F1FFC84B2B51}"/>
                  </a:ext>
                </a:extLst>
              </p:cNvPr>
              <p:cNvSpPr txBox="1"/>
              <p:nvPr/>
            </p:nvSpPr>
            <p:spPr>
              <a:xfrm>
                <a:off x="8270128" y="6038433"/>
                <a:ext cx="2743200" cy="586571"/>
              </a:xfrm>
              <a:prstGeom prst="rect">
                <a:avLst/>
              </a:prstGeom>
              <a:noFill/>
            </p:spPr>
            <p:txBody>
              <a:bodyPr wrap="square" rtlCol="0">
                <a:spAutoFit/>
              </a:bodyPr>
              <a:lstStyle/>
              <a:p>
                <a:pPr algn="ct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b="0" i="1" smtClean="0">
                                <a:latin typeface="Cambria Math" panose="02040503050406030204" pitchFamily="18" charset="0"/>
                              </a:rPr>
                              <m:t>𝑛</m:t>
                            </m:r>
                          </m:e>
                        </m:func>
                      </m:den>
                    </m:f>
                  </m:oMath>
                </a14:m>
                <a:r>
                  <a:rPr lang="en-US" sz="2400" dirty="0"/>
                  <a:t> squares</a:t>
                </a:r>
                <a:endParaRPr lang="en-IL" sz="2400" dirty="0"/>
              </a:p>
            </p:txBody>
          </p:sp>
        </mc:Choice>
        <mc:Fallback xmlns="">
          <p:sp>
            <p:nvSpPr>
              <p:cNvPr id="11" name="TextBox 10">
                <a:extLst>
                  <a:ext uri="{FF2B5EF4-FFF2-40B4-BE49-F238E27FC236}">
                    <a16:creationId xmlns:a16="http://schemas.microsoft.com/office/drawing/2014/main" id="{347B47EB-0BCA-FA12-E82A-F1FFC84B2B51}"/>
                  </a:ext>
                </a:extLst>
              </p:cNvPr>
              <p:cNvSpPr txBox="1">
                <a:spLocks noRot="1" noChangeAspect="1" noMove="1" noResize="1" noEditPoints="1" noAdjustHandles="1" noChangeArrowheads="1" noChangeShapeType="1" noTextEdit="1"/>
              </p:cNvSpPr>
              <p:nvPr/>
            </p:nvSpPr>
            <p:spPr>
              <a:xfrm>
                <a:off x="8270128" y="6038433"/>
                <a:ext cx="2743200" cy="586571"/>
              </a:xfrm>
              <a:prstGeom prst="rect">
                <a:avLst/>
              </a:prstGeom>
              <a:blipFill>
                <a:blip r:embed="rId8"/>
                <a:stretch>
                  <a:fillRect b="-10417"/>
                </a:stretch>
              </a:blipFill>
            </p:spPr>
            <p:txBody>
              <a:bodyPr/>
              <a:lstStyle/>
              <a:p>
                <a:r>
                  <a:rPr lang="en-IL">
                    <a:noFill/>
                  </a:rPr>
                  <a:t> </a:t>
                </a:r>
              </a:p>
            </p:txBody>
          </p:sp>
        </mc:Fallback>
      </mc:AlternateContent>
      <p:sp>
        <p:nvSpPr>
          <p:cNvPr id="12" name="Oval 11">
            <a:extLst>
              <a:ext uri="{FF2B5EF4-FFF2-40B4-BE49-F238E27FC236}">
                <a16:creationId xmlns:a16="http://schemas.microsoft.com/office/drawing/2014/main" id="{42A22BC0-9A86-7554-BC84-8DCCCCA2A81F}"/>
              </a:ext>
            </a:extLst>
          </p:cNvPr>
          <p:cNvSpPr/>
          <p:nvPr/>
        </p:nvSpPr>
        <p:spPr>
          <a:xfrm flipV="1">
            <a:off x="11178428" y="514879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Oval 12">
            <a:extLst>
              <a:ext uri="{FF2B5EF4-FFF2-40B4-BE49-F238E27FC236}">
                <a16:creationId xmlns:a16="http://schemas.microsoft.com/office/drawing/2014/main" id="{6B172F50-C3F5-DC7E-38DE-8E1BFAD13229}"/>
              </a:ext>
            </a:extLst>
          </p:cNvPr>
          <p:cNvSpPr/>
          <p:nvPr/>
        </p:nvSpPr>
        <p:spPr>
          <a:xfrm flipV="1">
            <a:off x="9051178" y="5666085"/>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Oval 13">
            <a:extLst>
              <a:ext uri="{FF2B5EF4-FFF2-40B4-BE49-F238E27FC236}">
                <a16:creationId xmlns:a16="http://schemas.microsoft.com/office/drawing/2014/main" id="{964BDAEC-0165-3375-F0BB-E246678AF21C}"/>
              </a:ext>
            </a:extLst>
          </p:cNvPr>
          <p:cNvSpPr/>
          <p:nvPr/>
        </p:nvSpPr>
        <p:spPr>
          <a:xfrm flipV="1">
            <a:off x="8524128" y="458999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Oval 14">
            <a:extLst>
              <a:ext uri="{FF2B5EF4-FFF2-40B4-BE49-F238E27FC236}">
                <a16:creationId xmlns:a16="http://schemas.microsoft.com/office/drawing/2014/main" id="{DA17C70D-3772-21C3-8C96-48EADA128E65}"/>
              </a:ext>
            </a:extLst>
          </p:cNvPr>
          <p:cNvSpPr/>
          <p:nvPr/>
        </p:nvSpPr>
        <p:spPr>
          <a:xfrm flipV="1">
            <a:off x="10264028" y="432583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Oval 15">
            <a:extLst>
              <a:ext uri="{FF2B5EF4-FFF2-40B4-BE49-F238E27FC236}">
                <a16:creationId xmlns:a16="http://schemas.microsoft.com/office/drawing/2014/main" id="{BC639BF5-C743-EC4A-BD23-5C18E700D6AF}"/>
              </a:ext>
            </a:extLst>
          </p:cNvPr>
          <p:cNvSpPr/>
          <p:nvPr/>
        </p:nvSpPr>
        <p:spPr>
          <a:xfrm flipV="1">
            <a:off x="9641728" y="4723058"/>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Oval 16">
            <a:extLst>
              <a:ext uri="{FF2B5EF4-FFF2-40B4-BE49-F238E27FC236}">
                <a16:creationId xmlns:a16="http://schemas.microsoft.com/office/drawing/2014/main" id="{9AB08FF3-2664-656F-E87F-F48D84F34CDC}"/>
              </a:ext>
            </a:extLst>
          </p:cNvPr>
          <p:cNvSpPr/>
          <p:nvPr/>
        </p:nvSpPr>
        <p:spPr>
          <a:xfrm flipV="1">
            <a:off x="10088632" y="514879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Oval 17">
            <a:extLst>
              <a:ext uri="{FF2B5EF4-FFF2-40B4-BE49-F238E27FC236}">
                <a16:creationId xmlns:a16="http://schemas.microsoft.com/office/drawing/2014/main" id="{B30E2FA7-19FC-38D3-DEE3-4346B21B7B88}"/>
              </a:ext>
            </a:extLst>
          </p:cNvPr>
          <p:cNvSpPr/>
          <p:nvPr/>
        </p:nvSpPr>
        <p:spPr>
          <a:xfrm flipV="1">
            <a:off x="10557622" y="414930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Oval 18">
            <a:extLst>
              <a:ext uri="{FF2B5EF4-FFF2-40B4-BE49-F238E27FC236}">
                <a16:creationId xmlns:a16="http://schemas.microsoft.com/office/drawing/2014/main" id="{7BBC32D8-7211-50ED-5BD9-657597A0114B}"/>
              </a:ext>
            </a:extLst>
          </p:cNvPr>
          <p:cNvSpPr/>
          <p:nvPr/>
        </p:nvSpPr>
        <p:spPr>
          <a:xfrm flipV="1">
            <a:off x="10481422" y="4292066"/>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48070775-E1EC-FDB3-334B-2B8E42942746}"/>
              </a:ext>
            </a:extLst>
          </p:cNvPr>
          <p:cNvSpPr/>
          <p:nvPr/>
        </p:nvSpPr>
        <p:spPr>
          <a:xfrm flipV="1">
            <a:off x="9127378" y="3771028"/>
            <a:ext cx="76200" cy="6754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Oval 20">
            <a:extLst>
              <a:ext uri="{FF2B5EF4-FFF2-40B4-BE49-F238E27FC236}">
                <a16:creationId xmlns:a16="http://schemas.microsoft.com/office/drawing/2014/main" id="{0F1E3D2B-7A0E-AEF4-D955-F9EE8D786982}"/>
              </a:ext>
            </a:extLst>
          </p:cNvPr>
          <p:cNvSpPr/>
          <p:nvPr/>
        </p:nvSpPr>
        <p:spPr>
          <a:xfrm flipV="1">
            <a:off x="9233937" y="3665698"/>
            <a:ext cx="76200" cy="6754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Oval 21">
            <a:extLst>
              <a:ext uri="{FF2B5EF4-FFF2-40B4-BE49-F238E27FC236}">
                <a16:creationId xmlns:a16="http://schemas.microsoft.com/office/drawing/2014/main" id="{C94CC72B-F2D8-B3DB-0B71-34DE9585BF78}"/>
              </a:ext>
            </a:extLst>
          </p:cNvPr>
          <p:cNvSpPr/>
          <p:nvPr/>
        </p:nvSpPr>
        <p:spPr>
          <a:xfrm flipV="1">
            <a:off x="8998707" y="3626875"/>
            <a:ext cx="76200" cy="6754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Oval 22">
            <a:extLst>
              <a:ext uri="{FF2B5EF4-FFF2-40B4-BE49-F238E27FC236}">
                <a16:creationId xmlns:a16="http://schemas.microsoft.com/office/drawing/2014/main" id="{2C3FBECC-32DD-2E50-389D-C064622D5736}"/>
              </a:ext>
            </a:extLst>
          </p:cNvPr>
          <p:cNvSpPr/>
          <p:nvPr/>
        </p:nvSpPr>
        <p:spPr>
          <a:xfrm flipV="1">
            <a:off x="10050532" y="383856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Oval 23">
            <a:extLst>
              <a:ext uri="{FF2B5EF4-FFF2-40B4-BE49-F238E27FC236}">
                <a16:creationId xmlns:a16="http://schemas.microsoft.com/office/drawing/2014/main" id="{CFA81BFF-9F33-0B43-2E98-340F87942508}"/>
              </a:ext>
            </a:extLst>
          </p:cNvPr>
          <p:cNvSpPr/>
          <p:nvPr/>
        </p:nvSpPr>
        <p:spPr>
          <a:xfrm flipV="1">
            <a:off x="10187828" y="3827675"/>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Oval 24">
            <a:extLst>
              <a:ext uri="{FF2B5EF4-FFF2-40B4-BE49-F238E27FC236}">
                <a16:creationId xmlns:a16="http://schemas.microsoft.com/office/drawing/2014/main" id="{5D2935CE-761B-F9F5-BD1D-1DF401E219C5}"/>
              </a:ext>
            </a:extLst>
          </p:cNvPr>
          <p:cNvSpPr/>
          <p:nvPr/>
        </p:nvSpPr>
        <p:spPr>
          <a:xfrm flipV="1">
            <a:off x="9565528" y="289820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6" name="Oval 25">
            <a:extLst>
              <a:ext uri="{FF2B5EF4-FFF2-40B4-BE49-F238E27FC236}">
                <a16:creationId xmlns:a16="http://schemas.microsoft.com/office/drawing/2014/main" id="{209569C4-A65E-91BD-7650-04EEA975365C}"/>
              </a:ext>
            </a:extLst>
          </p:cNvPr>
          <p:cNvSpPr/>
          <p:nvPr/>
        </p:nvSpPr>
        <p:spPr>
          <a:xfrm flipV="1">
            <a:off x="8562228" y="2864436"/>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Oval 26">
            <a:extLst>
              <a:ext uri="{FF2B5EF4-FFF2-40B4-BE49-F238E27FC236}">
                <a16:creationId xmlns:a16="http://schemas.microsoft.com/office/drawing/2014/main" id="{F604E704-7226-C366-14A0-250E222CF61B}"/>
              </a:ext>
            </a:extLst>
          </p:cNvPr>
          <p:cNvSpPr/>
          <p:nvPr/>
        </p:nvSpPr>
        <p:spPr>
          <a:xfrm flipV="1">
            <a:off x="10557622" y="3291111"/>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437355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19DF78B3-7534-0C5A-5E3B-A7AC8DC75843}"/>
              </a:ext>
            </a:extLst>
          </p:cNvPr>
          <p:cNvCxnSpPr>
            <a:cxnSpLocks/>
            <a:endCxn id="31" idx="1"/>
          </p:cNvCxnSpPr>
          <p:nvPr/>
        </p:nvCxnSpPr>
        <p:spPr>
          <a:xfrm>
            <a:off x="6858000" y="3626875"/>
            <a:ext cx="1991777" cy="106364"/>
          </a:xfrm>
          <a:prstGeom prst="straightConnector1">
            <a:avLst/>
          </a:prstGeom>
          <a:ln>
            <a:solidFill>
              <a:srgbClr val="92D050"/>
            </a:solidFill>
            <a:tailEnd type="triangle"/>
          </a:ln>
        </p:spPr>
        <p:style>
          <a:lnRef idx="3">
            <a:schemeClr val="accent5"/>
          </a:lnRef>
          <a:fillRef idx="0">
            <a:schemeClr val="accent5"/>
          </a:fillRef>
          <a:effectRef idx="2">
            <a:schemeClr val="accent5"/>
          </a:effectRef>
          <a:fontRef idx="minor">
            <a:schemeClr val="tx1"/>
          </a:fontRef>
        </p:style>
      </p:cxnSp>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Euclidean TSP – Stitch Algorithm – Distributional Analysis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7" y="1815353"/>
                <a:ext cx="6669741" cy="4100161"/>
              </a:xfrm>
              <a:prstGeom prst="rect">
                <a:avLst/>
              </a:prstGeom>
              <a:noFill/>
            </p:spPr>
            <p:txBody>
              <a:bodyPr wrap="square" rtlCol="0">
                <a:spAutoFit/>
              </a:bodyPr>
              <a:lstStyle/>
              <a:p>
                <a:r>
                  <a:rPr lang="en-US" sz="2800" b="1" u="sng" dirty="0"/>
                  <a:t>Proof:</a:t>
                </a:r>
              </a:p>
              <a:p>
                <a:pPr marL="457200" indent="-457200">
                  <a:buFont typeface="Arial" panose="020B0604020202020204" pitchFamily="34" charset="0"/>
                  <a:buChar char="•"/>
                </a:pPr>
                <a:r>
                  <a:rPr lang="en-US" sz="2800" dirty="0"/>
                  <a:t>We have </a:t>
                </a:r>
                <a14:m>
                  <m:oMath xmlns:m="http://schemas.openxmlformats.org/officeDocument/2006/math">
                    <m:r>
                      <a:rPr lang="en-US" sz="2800" b="0" i="1" smtClean="0">
                        <a:latin typeface="Cambria Math" panose="02040503050406030204" pitchFamily="18" charset="0"/>
                      </a:rPr>
                      <m:t>𝑛</m:t>
                    </m:r>
                  </m:oMath>
                </a14:m>
                <a:r>
                  <a:rPr lang="en-US" sz="2800" dirty="0"/>
                  <a:t> uniform points over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ln</m:t>
                            </m:r>
                          </m:fName>
                          <m:e>
                            <m:r>
                              <a:rPr lang="en-US" sz="2800" i="1">
                                <a:latin typeface="Cambria Math" panose="02040503050406030204" pitchFamily="18" charset="0"/>
                              </a:rPr>
                              <m:t>𝑛</m:t>
                            </m:r>
                          </m:e>
                        </m:func>
                      </m:den>
                    </m:f>
                  </m:oMath>
                </a14:m>
                <a:r>
                  <a:rPr lang="en-US" sz="2800" dirty="0"/>
                  <a:t> squares.</a:t>
                </a:r>
              </a:p>
              <a:p>
                <a:pPr marL="457200" indent="-457200">
                  <a:buFont typeface="Arial" panose="020B0604020202020204" pitchFamily="34" charset="0"/>
                  <a:buChar char="•"/>
                </a:pPr>
                <a:r>
                  <a:rPr lang="en-US" sz="2800" dirty="0"/>
                  <a:t>#Points in each square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𝐵𝑖𝑛</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𝑛</m:t>
                                </m:r>
                              </m:e>
                            </m:func>
                          </m:num>
                          <m:den>
                            <m:r>
                              <a:rPr lang="en-US" sz="2800" b="0" i="1" smtClean="0">
                                <a:latin typeface="Cambria Math" panose="02040503050406030204" pitchFamily="18" charset="0"/>
                              </a:rPr>
                              <m:t>𝑛</m:t>
                            </m:r>
                          </m:den>
                        </m:f>
                      </m:e>
                    </m:d>
                  </m:oMath>
                </a14:m>
                <a:r>
                  <a:rPr lang="en-US" sz="2800" dirty="0"/>
                  <a:t>. </a:t>
                </a:r>
              </a:p>
              <a:p>
                <a:pPr marL="457200" indent="-457200">
                  <a:buFont typeface="Arial" panose="020B0604020202020204" pitchFamily="34" charset="0"/>
                  <a:buChar char="•"/>
                </a:pPr>
                <a:r>
                  <a:rPr lang="en-US" sz="2800" dirty="0"/>
                  <a:t>By Chernoff, </a:t>
                </a:r>
                <a:r>
                  <a:rPr lang="en-US" sz="2800" b="1" dirty="0">
                    <a:solidFill>
                      <a:srgbClr val="00B0F0"/>
                    </a:solidFill>
                  </a:rPr>
                  <a:t>each</a:t>
                </a:r>
                <a:r>
                  <a:rPr lang="en-US" sz="2800" dirty="0"/>
                  <a:t> sub-square contains </a:t>
                </a:r>
                <a14:m>
                  <m:oMath xmlns:m="http://schemas.openxmlformats.org/officeDocument/2006/math">
                    <m:r>
                      <a:rPr lang="en-US" sz="2800" b="0" i="1" smtClean="0">
                        <a:latin typeface="Cambria Math" panose="02040503050406030204" pitchFamily="18" charset="0"/>
                      </a:rPr>
                      <m:t>≤</m:t>
                    </m:r>
                    <m:r>
                      <a:rPr lang="en-US" sz="2800" b="0" i="0" smtClean="0">
                        <a:latin typeface="Cambria Math" panose="02040503050406030204" pitchFamily="18" charset="0"/>
                      </a:rPr>
                      <m:t>6</m:t>
                    </m:r>
                    <m:r>
                      <a:rPr lang="en-US" sz="2800" i="1">
                        <a:latin typeface="Cambria Math" panose="02040503050406030204" pitchFamily="18" charset="0"/>
                      </a:rPr>
                      <m:t>𝑛</m:t>
                    </m:r>
                    <m:r>
                      <a:rPr lang="en-US" sz="2800" b="0" i="1" smtClean="0">
                        <a:latin typeface="Cambria Math" panose="02040503050406030204" pitchFamily="18" charset="0"/>
                      </a:rPr>
                      <m:t>⋅</m:t>
                    </m:r>
                    <m:f>
                      <m:fPr>
                        <m:ctrlPr>
                          <a:rPr lang="en-US" sz="2800" i="1">
                            <a:latin typeface="Cambria Math" panose="02040503050406030204" pitchFamily="18" charset="0"/>
                          </a:rPr>
                        </m:ctrlPr>
                      </m:fPr>
                      <m:num>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ln</m:t>
                            </m:r>
                          </m:fName>
                          <m:e>
                            <m:r>
                              <a:rPr lang="en-US" sz="2800" i="1">
                                <a:latin typeface="Cambria Math" panose="02040503050406030204" pitchFamily="18" charset="0"/>
                              </a:rPr>
                              <m:t>𝑛</m:t>
                            </m:r>
                          </m:e>
                        </m:func>
                      </m:num>
                      <m:den>
                        <m:r>
                          <a:rPr lang="en-US" sz="2800" i="1">
                            <a:latin typeface="Cambria Math" panose="02040503050406030204" pitchFamily="18" charset="0"/>
                          </a:rPr>
                          <m:t>𝑛</m:t>
                        </m:r>
                      </m:den>
                    </m:f>
                    <m:r>
                      <a:rPr lang="en-US" sz="2800" b="0" i="1" smtClean="0">
                        <a:latin typeface="Cambria Math" panose="02040503050406030204" pitchFamily="18" charset="0"/>
                      </a:rPr>
                      <m:t>=6</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m:t>
                        </m:r>
                        <m:r>
                          <a:rPr lang="en-US" sz="2800" b="0" i="1" smtClean="0">
                            <a:latin typeface="Cambria Math" panose="02040503050406030204" pitchFamily="18" charset="0"/>
                          </a:rPr>
                          <m:t>𝑛</m:t>
                        </m:r>
                      </m:fName>
                      <m:e>
                        <m:r>
                          <a:rPr lang="en-US" sz="2800" b="0" i="1" smtClean="0">
                            <a:latin typeface="Cambria Math" panose="02040503050406030204" pitchFamily="18" charset="0"/>
                          </a:rPr>
                          <m:t>𝑛</m:t>
                        </m:r>
                      </m:e>
                    </m:func>
                  </m:oMath>
                </a14:m>
                <a:r>
                  <a:rPr lang="en-US" sz="2800" dirty="0"/>
                  <a:t> points </a:t>
                </a:r>
                <a:r>
                  <a:rPr lang="en-US" sz="2800" dirty="0" err="1"/>
                  <a:t>whp</a:t>
                </a:r>
                <a:r>
                  <a:rPr lang="en-US" sz="2800" dirty="0"/>
                  <a:t>.</a:t>
                </a:r>
              </a:p>
              <a:p>
                <a:pPr marL="457200" indent="-457200">
                  <a:buFont typeface="Arial" panose="020B0604020202020204" pitchFamily="34" charset="0"/>
                  <a:buChar char="•"/>
                </a:pPr>
                <a:r>
                  <a:rPr lang="en-US" sz="2800" dirty="0"/>
                  <a:t>By a union bound, </a:t>
                </a:r>
                <a:r>
                  <a:rPr lang="en-US" sz="2800" b="1" dirty="0">
                    <a:solidFill>
                      <a:srgbClr val="00B0F0"/>
                    </a:solidFill>
                  </a:rPr>
                  <a:t>all</a:t>
                </a:r>
                <a:r>
                  <a:rPr lang="en-US" sz="2800" dirty="0"/>
                  <a:t> sub-squares contain at most </a:t>
                </a:r>
                <a14:m>
                  <m:oMath xmlns:m="http://schemas.openxmlformats.org/officeDocument/2006/math">
                    <m:r>
                      <a:rPr lang="en-US" sz="2800" b="0" i="1" smtClean="0">
                        <a:latin typeface="Cambria Math" panose="02040503050406030204" pitchFamily="18" charset="0"/>
                      </a:rPr>
                      <m:t>6</m:t>
                    </m:r>
                    <m:func>
                      <m:funcPr>
                        <m:ctrlPr>
                          <a:rPr lang="en-US" sz="2800" i="1" smtClean="0">
                            <a:latin typeface="Cambria Math" panose="02040503050406030204" pitchFamily="18" charset="0"/>
                          </a:rPr>
                        </m:ctrlPr>
                      </m:funcPr>
                      <m:fName>
                        <m:r>
                          <m:rPr>
                            <m:sty m:val="p"/>
                          </m:rPr>
                          <a:rPr lang="en-US" sz="2800" b="0" i="0" smtClean="0">
                            <a:latin typeface="Cambria Math" panose="02040503050406030204" pitchFamily="18" charset="0"/>
                          </a:rPr>
                          <m:t>l</m:t>
                        </m:r>
                        <m:r>
                          <a:rPr lang="en-US" sz="2800" b="0" i="1" smtClean="0">
                            <a:latin typeface="Cambria Math" panose="02040503050406030204" pitchFamily="18" charset="0"/>
                          </a:rPr>
                          <m:t>𝑛</m:t>
                        </m:r>
                      </m:fName>
                      <m:e>
                        <m:r>
                          <a:rPr lang="en-US" sz="2800" b="0" i="1" smtClean="0">
                            <a:latin typeface="Cambria Math" panose="02040503050406030204" pitchFamily="18" charset="0"/>
                          </a:rPr>
                          <m:t>𝑛</m:t>
                        </m:r>
                      </m:e>
                    </m:func>
                  </m:oMath>
                </a14:m>
                <a:r>
                  <a:rPr lang="en-US" sz="2800" dirty="0"/>
                  <a:t> points </a:t>
                </a:r>
                <a:r>
                  <a:rPr lang="en-US" sz="2800" dirty="0" err="1"/>
                  <a:t>whp</a:t>
                </a:r>
                <a:r>
                  <a:rPr lang="en-US" sz="28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7" y="1815353"/>
                <a:ext cx="6669741" cy="4100161"/>
              </a:xfrm>
              <a:prstGeom prst="rect">
                <a:avLst/>
              </a:prstGeom>
              <a:blipFill>
                <a:blip r:embed="rId2"/>
                <a:stretch>
                  <a:fillRect l="-1828" t="-1637" r="-1280" b="-3274"/>
                </a:stretch>
              </a:blipFill>
            </p:spPr>
            <p:txBody>
              <a:bodyPr/>
              <a:lstStyle/>
              <a:p>
                <a:r>
                  <a:rPr lang="en-IL">
                    <a:noFill/>
                  </a:rPr>
                  <a:t> </a:t>
                </a:r>
              </a:p>
            </p:txBody>
          </p:sp>
        </mc:Fallback>
      </mc:AlternateContent>
      <p:graphicFrame>
        <p:nvGraphicFramePr>
          <p:cNvPr id="4" name="Table 8">
            <a:extLst>
              <a:ext uri="{FF2B5EF4-FFF2-40B4-BE49-F238E27FC236}">
                <a16:creationId xmlns:a16="http://schemas.microsoft.com/office/drawing/2014/main" id="{708A1C4C-DFA9-40E8-81A1-CEDC340C5B36}"/>
              </a:ext>
            </a:extLst>
          </p:cNvPr>
          <p:cNvGraphicFramePr>
            <a:graphicFrameLocks noGrp="1"/>
          </p:cNvGraphicFramePr>
          <p:nvPr/>
        </p:nvGraphicFramePr>
        <p:xfrm>
          <a:off x="7857378" y="2563308"/>
          <a:ext cx="3530597" cy="3307080"/>
        </p:xfrm>
        <a:graphic>
          <a:graphicData uri="http://schemas.openxmlformats.org/drawingml/2006/table">
            <a:tbl>
              <a:tblPr firstRow="1" bandRow="1">
                <a:tableStyleId>{5C22544A-7EE6-4342-B048-85BDC9FD1C3A}</a:tableStyleId>
              </a:tblPr>
              <a:tblGrid>
                <a:gridCol w="504371">
                  <a:extLst>
                    <a:ext uri="{9D8B030D-6E8A-4147-A177-3AD203B41FA5}">
                      <a16:colId xmlns:a16="http://schemas.microsoft.com/office/drawing/2014/main" val="1320155958"/>
                    </a:ext>
                  </a:extLst>
                </a:gridCol>
                <a:gridCol w="504371">
                  <a:extLst>
                    <a:ext uri="{9D8B030D-6E8A-4147-A177-3AD203B41FA5}">
                      <a16:colId xmlns:a16="http://schemas.microsoft.com/office/drawing/2014/main" val="1865418420"/>
                    </a:ext>
                  </a:extLst>
                </a:gridCol>
                <a:gridCol w="504371">
                  <a:extLst>
                    <a:ext uri="{9D8B030D-6E8A-4147-A177-3AD203B41FA5}">
                      <a16:colId xmlns:a16="http://schemas.microsoft.com/office/drawing/2014/main" val="83259460"/>
                    </a:ext>
                  </a:extLst>
                </a:gridCol>
                <a:gridCol w="504371">
                  <a:extLst>
                    <a:ext uri="{9D8B030D-6E8A-4147-A177-3AD203B41FA5}">
                      <a16:colId xmlns:a16="http://schemas.microsoft.com/office/drawing/2014/main" val="686068971"/>
                    </a:ext>
                  </a:extLst>
                </a:gridCol>
                <a:gridCol w="504371">
                  <a:extLst>
                    <a:ext uri="{9D8B030D-6E8A-4147-A177-3AD203B41FA5}">
                      <a16:colId xmlns:a16="http://schemas.microsoft.com/office/drawing/2014/main" val="1039102794"/>
                    </a:ext>
                  </a:extLst>
                </a:gridCol>
                <a:gridCol w="504371">
                  <a:extLst>
                    <a:ext uri="{9D8B030D-6E8A-4147-A177-3AD203B41FA5}">
                      <a16:colId xmlns:a16="http://schemas.microsoft.com/office/drawing/2014/main" val="2538554820"/>
                    </a:ext>
                  </a:extLst>
                </a:gridCol>
                <a:gridCol w="504371">
                  <a:extLst>
                    <a:ext uri="{9D8B030D-6E8A-4147-A177-3AD203B41FA5}">
                      <a16:colId xmlns:a16="http://schemas.microsoft.com/office/drawing/2014/main" val="1587436778"/>
                    </a:ext>
                  </a:extLst>
                </a:gridCol>
              </a:tblGrid>
              <a:tr h="472440">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93196"/>
                  </a:ext>
                </a:extLst>
              </a:tr>
              <a:tr h="472440">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671465"/>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4142109570"/>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2551161755"/>
                  </a:ext>
                </a:extLst>
              </a:tr>
              <a:tr h="472440">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extLst>
                  <a:ext uri="{0D108BD9-81ED-4DB2-BD59-A6C34878D82A}">
                    <a16:rowId xmlns:a16="http://schemas.microsoft.com/office/drawing/2014/main" val="3941924326"/>
                  </a:ext>
                </a:extLst>
              </a:tr>
              <a:tr h="472440">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extLst>
                  <a:ext uri="{0D108BD9-81ED-4DB2-BD59-A6C34878D82A}">
                    <a16:rowId xmlns:a16="http://schemas.microsoft.com/office/drawing/2014/main" val="1828448103"/>
                  </a:ext>
                </a:extLst>
              </a:tr>
              <a:tr h="472440">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extLst>
                  <a:ext uri="{0D108BD9-81ED-4DB2-BD59-A6C34878D82A}">
                    <a16:rowId xmlns:a16="http://schemas.microsoft.com/office/drawing/2014/main" val="3283577446"/>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B20387-29D4-5EF1-E7B6-2FDE676307FC}"/>
                  </a:ext>
                </a:extLst>
              </p:cNvPr>
              <p:cNvSpPr txBox="1"/>
              <p:nvPr/>
            </p:nvSpPr>
            <p:spPr>
              <a:xfrm>
                <a:off x="8740028" y="1528091"/>
                <a:ext cx="501650"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𝑛</m:t>
                                  </m:r>
                                </m:e>
                              </m:func>
                            </m:num>
                            <m:den>
                              <m:r>
                                <a:rPr lang="en-US" b="0" i="1" smtClean="0">
                                  <a:latin typeface="Cambria Math" panose="02040503050406030204" pitchFamily="18" charset="0"/>
                                </a:rPr>
                                <m:t>𝑛</m:t>
                              </m:r>
                            </m:den>
                          </m:f>
                        </m:e>
                      </m:rad>
                    </m:oMath>
                  </m:oMathPara>
                </a14:m>
                <a:endParaRPr lang="en-IL" dirty="0"/>
              </a:p>
            </p:txBody>
          </p:sp>
        </mc:Choice>
        <mc:Fallback xmlns="">
          <p:sp>
            <p:nvSpPr>
              <p:cNvPr id="5" name="TextBox 4">
                <a:extLst>
                  <a:ext uri="{FF2B5EF4-FFF2-40B4-BE49-F238E27FC236}">
                    <a16:creationId xmlns:a16="http://schemas.microsoft.com/office/drawing/2014/main" id="{9BB20387-29D4-5EF1-E7B6-2FDE676307FC}"/>
                  </a:ext>
                </a:extLst>
              </p:cNvPr>
              <p:cNvSpPr txBox="1">
                <a:spLocks noRot="1" noChangeAspect="1" noMove="1" noResize="1" noEditPoints="1" noAdjustHandles="1" noChangeArrowheads="1" noChangeShapeType="1" noTextEdit="1"/>
              </p:cNvSpPr>
              <p:nvPr/>
            </p:nvSpPr>
            <p:spPr>
              <a:xfrm>
                <a:off x="8740028" y="1528091"/>
                <a:ext cx="501650" cy="910699"/>
              </a:xfrm>
              <a:prstGeom prst="rect">
                <a:avLst/>
              </a:prstGeom>
              <a:blipFill>
                <a:blip r:embed="rId3"/>
                <a:stretch>
                  <a:fillRect r="-26829"/>
                </a:stretch>
              </a:blipFill>
            </p:spPr>
            <p:txBody>
              <a:bodyPr/>
              <a:lstStyle/>
              <a:p>
                <a:r>
                  <a:rPr lang="en-IL">
                    <a:noFill/>
                  </a:rPr>
                  <a:t> </a:t>
                </a:r>
              </a:p>
            </p:txBody>
          </p:sp>
        </mc:Fallback>
      </mc:AlternateContent>
      <p:sp>
        <p:nvSpPr>
          <p:cNvPr id="6" name="Right Brace 5">
            <a:extLst>
              <a:ext uri="{FF2B5EF4-FFF2-40B4-BE49-F238E27FC236}">
                <a16:creationId xmlns:a16="http://schemas.microsoft.com/office/drawing/2014/main" id="{5F750544-8123-0E70-4298-3ABED16B5DA9}"/>
              </a:ext>
            </a:extLst>
          </p:cNvPr>
          <p:cNvSpPr/>
          <p:nvPr/>
        </p:nvSpPr>
        <p:spPr>
          <a:xfrm rot="16200000">
            <a:off x="9014779" y="2187733"/>
            <a:ext cx="249497" cy="501651"/>
          </a:xfrm>
          <a:prstGeom prst="rightBrace">
            <a:avLst>
              <a:gd name="adj1" fmla="val 8333"/>
              <a:gd name="adj2" fmla="val 48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8C606E-F7F6-137A-5F76-20D81FAB76B7}"/>
                  </a:ext>
                </a:extLst>
              </p:cNvPr>
              <p:cNvSpPr txBox="1"/>
              <p:nvPr/>
            </p:nvSpPr>
            <p:spPr>
              <a:xfrm>
                <a:off x="11082077" y="2193975"/>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(1,1)</m:t>
                      </m:r>
                    </m:oMath>
                  </m:oMathPara>
                </a14:m>
                <a:endParaRPr lang="en-IL" dirty="0"/>
              </a:p>
            </p:txBody>
          </p:sp>
        </mc:Choice>
        <mc:Fallback xmlns="">
          <p:sp>
            <p:nvSpPr>
              <p:cNvPr id="7" name="TextBox 6">
                <a:extLst>
                  <a:ext uri="{FF2B5EF4-FFF2-40B4-BE49-F238E27FC236}">
                    <a16:creationId xmlns:a16="http://schemas.microsoft.com/office/drawing/2014/main" id="{5F8C606E-F7F6-137A-5F76-20D81FAB76B7}"/>
                  </a:ext>
                </a:extLst>
              </p:cNvPr>
              <p:cNvSpPr txBox="1">
                <a:spLocks noRot="1" noChangeAspect="1" noMove="1" noResize="1" noEditPoints="1" noAdjustHandles="1" noChangeArrowheads="1" noChangeShapeType="1" noTextEdit="1"/>
              </p:cNvSpPr>
              <p:nvPr/>
            </p:nvSpPr>
            <p:spPr>
              <a:xfrm>
                <a:off x="11082077" y="2193975"/>
                <a:ext cx="501650" cy="369332"/>
              </a:xfrm>
              <a:prstGeom prst="rect">
                <a:avLst/>
              </a:prstGeom>
              <a:blipFill>
                <a:blip r:embed="rId4"/>
                <a:stretch>
                  <a:fillRect l="-3659" r="-4024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DBD563-B7ED-99C0-7DD1-EC810B790C9D}"/>
                  </a:ext>
                </a:extLst>
              </p:cNvPr>
              <p:cNvSpPr txBox="1"/>
              <p:nvPr/>
            </p:nvSpPr>
            <p:spPr>
              <a:xfrm>
                <a:off x="7475827" y="2129144"/>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,1)</m:t>
                      </m:r>
                    </m:oMath>
                  </m:oMathPara>
                </a14:m>
                <a:endParaRPr lang="en-IL" dirty="0"/>
              </a:p>
            </p:txBody>
          </p:sp>
        </mc:Choice>
        <mc:Fallback xmlns="">
          <p:sp>
            <p:nvSpPr>
              <p:cNvPr id="8" name="TextBox 7">
                <a:extLst>
                  <a:ext uri="{FF2B5EF4-FFF2-40B4-BE49-F238E27FC236}">
                    <a16:creationId xmlns:a16="http://schemas.microsoft.com/office/drawing/2014/main" id="{40DBD563-B7ED-99C0-7DD1-EC810B790C9D}"/>
                  </a:ext>
                </a:extLst>
              </p:cNvPr>
              <p:cNvSpPr txBox="1">
                <a:spLocks noRot="1" noChangeAspect="1" noMove="1" noResize="1" noEditPoints="1" noAdjustHandles="1" noChangeArrowheads="1" noChangeShapeType="1" noTextEdit="1"/>
              </p:cNvSpPr>
              <p:nvPr/>
            </p:nvSpPr>
            <p:spPr>
              <a:xfrm>
                <a:off x="7475827" y="2129144"/>
                <a:ext cx="501650" cy="369332"/>
              </a:xfrm>
              <a:prstGeom prst="rect">
                <a:avLst/>
              </a:prstGeom>
              <a:blipFill>
                <a:blip r:embed="rId5"/>
                <a:stretch>
                  <a:fillRect l="-3614" r="-3855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172CF7-7C5D-2648-6CAA-87800A921E23}"/>
                  </a:ext>
                </a:extLst>
              </p:cNvPr>
              <p:cNvSpPr txBox="1"/>
              <p:nvPr/>
            </p:nvSpPr>
            <p:spPr>
              <a:xfrm>
                <a:off x="7381501" y="5810240"/>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9" name="TextBox 8">
                <a:extLst>
                  <a:ext uri="{FF2B5EF4-FFF2-40B4-BE49-F238E27FC236}">
                    <a16:creationId xmlns:a16="http://schemas.microsoft.com/office/drawing/2014/main" id="{11172CF7-7C5D-2648-6CAA-87800A921E23}"/>
                  </a:ext>
                </a:extLst>
              </p:cNvPr>
              <p:cNvSpPr txBox="1">
                <a:spLocks noRot="1" noChangeAspect="1" noMove="1" noResize="1" noEditPoints="1" noAdjustHandles="1" noChangeArrowheads="1" noChangeShapeType="1" noTextEdit="1"/>
              </p:cNvSpPr>
              <p:nvPr/>
            </p:nvSpPr>
            <p:spPr>
              <a:xfrm>
                <a:off x="7381501" y="5810240"/>
                <a:ext cx="501650" cy="369332"/>
              </a:xfrm>
              <a:prstGeom prst="rect">
                <a:avLst/>
              </a:prstGeom>
              <a:blipFill>
                <a:blip r:embed="rId6"/>
                <a:stretch>
                  <a:fillRect l="-3659" r="-4024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A3C6AE-677C-13EA-5408-CC29A13B8539}"/>
                  </a:ext>
                </a:extLst>
              </p:cNvPr>
              <p:cNvSpPr txBox="1"/>
              <p:nvPr/>
            </p:nvSpPr>
            <p:spPr>
              <a:xfrm>
                <a:off x="11082077" y="5853767"/>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10" name="TextBox 9">
                <a:extLst>
                  <a:ext uri="{FF2B5EF4-FFF2-40B4-BE49-F238E27FC236}">
                    <a16:creationId xmlns:a16="http://schemas.microsoft.com/office/drawing/2014/main" id="{18A3C6AE-677C-13EA-5408-CC29A13B8539}"/>
                  </a:ext>
                </a:extLst>
              </p:cNvPr>
              <p:cNvSpPr txBox="1">
                <a:spLocks noRot="1" noChangeAspect="1" noMove="1" noResize="1" noEditPoints="1" noAdjustHandles="1" noChangeArrowheads="1" noChangeShapeType="1" noTextEdit="1"/>
              </p:cNvSpPr>
              <p:nvPr/>
            </p:nvSpPr>
            <p:spPr>
              <a:xfrm>
                <a:off x="11082077" y="5853767"/>
                <a:ext cx="501650" cy="369332"/>
              </a:xfrm>
              <a:prstGeom prst="rect">
                <a:avLst/>
              </a:prstGeom>
              <a:blipFill>
                <a:blip r:embed="rId7"/>
                <a:stretch>
                  <a:fillRect l="-3659" r="-4024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47B47EB-0BCA-FA12-E82A-F1FFC84B2B51}"/>
                  </a:ext>
                </a:extLst>
              </p:cNvPr>
              <p:cNvSpPr txBox="1"/>
              <p:nvPr/>
            </p:nvSpPr>
            <p:spPr>
              <a:xfrm>
                <a:off x="8270128" y="6038433"/>
                <a:ext cx="2743200" cy="586571"/>
              </a:xfrm>
              <a:prstGeom prst="rect">
                <a:avLst/>
              </a:prstGeom>
              <a:noFill/>
            </p:spPr>
            <p:txBody>
              <a:bodyPr wrap="square" rtlCol="0">
                <a:spAutoFit/>
              </a:bodyPr>
              <a:lstStyle/>
              <a:p>
                <a:pPr algn="ct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b="0" i="1" smtClean="0">
                                <a:latin typeface="Cambria Math" panose="02040503050406030204" pitchFamily="18" charset="0"/>
                              </a:rPr>
                              <m:t>𝑛</m:t>
                            </m:r>
                          </m:e>
                        </m:func>
                      </m:den>
                    </m:f>
                  </m:oMath>
                </a14:m>
                <a:r>
                  <a:rPr lang="en-US" sz="2400" dirty="0"/>
                  <a:t> squares</a:t>
                </a:r>
                <a:endParaRPr lang="en-IL" sz="2400" dirty="0"/>
              </a:p>
            </p:txBody>
          </p:sp>
        </mc:Choice>
        <mc:Fallback xmlns="">
          <p:sp>
            <p:nvSpPr>
              <p:cNvPr id="11" name="TextBox 10">
                <a:extLst>
                  <a:ext uri="{FF2B5EF4-FFF2-40B4-BE49-F238E27FC236}">
                    <a16:creationId xmlns:a16="http://schemas.microsoft.com/office/drawing/2014/main" id="{347B47EB-0BCA-FA12-E82A-F1FFC84B2B51}"/>
                  </a:ext>
                </a:extLst>
              </p:cNvPr>
              <p:cNvSpPr txBox="1">
                <a:spLocks noRot="1" noChangeAspect="1" noMove="1" noResize="1" noEditPoints="1" noAdjustHandles="1" noChangeArrowheads="1" noChangeShapeType="1" noTextEdit="1"/>
              </p:cNvSpPr>
              <p:nvPr/>
            </p:nvSpPr>
            <p:spPr>
              <a:xfrm>
                <a:off x="8270128" y="6038433"/>
                <a:ext cx="2743200" cy="586571"/>
              </a:xfrm>
              <a:prstGeom prst="rect">
                <a:avLst/>
              </a:prstGeom>
              <a:blipFill>
                <a:blip r:embed="rId8"/>
                <a:stretch>
                  <a:fillRect b="-10417"/>
                </a:stretch>
              </a:blipFill>
            </p:spPr>
            <p:txBody>
              <a:bodyPr/>
              <a:lstStyle/>
              <a:p>
                <a:r>
                  <a:rPr lang="en-IL">
                    <a:noFill/>
                  </a:rPr>
                  <a:t> </a:t>
                </a:r>
              </a:p>
            </p:txBody>
          </p:sp>
        </mc:Fallback>
      </mc:AlternateContent>
      <p:sp>
        <p:nvSpPr>
          <p:cNvPr id="12" name="Oval 11">
            <a:extLst>
              <a:ext uri="{FF2B5EF4-FFF2-40B4-BE49-F238E27FC236}">
                <a16:creationId xmlns:a16="http://schemas.microsoft.com/office/drawing/2014/main" id="{42A22BC0-9A86-7554-BC84-8DCCCCA2A81F}"/>
              </a:ext>
            </a:extLst>
          </p:cNvPr>
          <p:cNvSpPr/>
          <p:nvPr/>
        </p:nvSpPr>
        <p:spPr>
          <a:xfrm flipV="1">
            <a:off x="11178428" y="514879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Oval 12">
            <a:extLst>
              <a:ext uri="{FF2B5EF4-FFF2-40B4-BE49-F238E27FC236}">
                <a16:creationId xmlns:a16="http://schemas.microsoft.com/office/drawing/2014/main" id="{6B172F50-C3F5-DC7E-38DE-8E1BFAD13229}"/>
              </a:ext>
            </a:extLst>
          </p:cNvPr>
          <p:cNvSpPr/>
          <p:nvPr/>
        </p:nvSpPr>
        <p:spPr>
          <a:xfrm flipV="1">
            <a:off x="9051178" y="5666085"/>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Oval 13">
            <a:extLst>
              <a:ext uri="{FF2B5EF4-FFF2-40B4-BE49-F238E27FC236}">
                <a16:creationId xmlns:a16="http://schemas.microsoft.com/office/drawing/2014/main" id="{964BDAEC-0165-3375-F0BB-E246678AF21C}"/>
              </a:ext>
            </a:extLst>
          </p:cNvPr>
          <p:cNvSpPr/>
          <p:nvPr/>
        </p:nvSpPr>
        <p:spPr>
          <a:xfrm flipV="1">
            <a:off x="8524128" y="458999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Oval 14">
            <a:extLst>
              <a:ext uri="{FF2B5EF4-FFF2-40B4-BE49-F238E27FC236}">
                <a16:creationId xmlns:a16="http://schemas.microsoft.com/office/drawing/2014/main" id="{DA17C70D-3772-21C3-8C96-48EADA128E65}"/>
              </a:ext>
            </a:extLst>
          </p:cNvPr>
          <p:cNvSpPr/>
          <p:nvPr/>
        </p:nvSpPr>
        <p:spPr>
          <a:xfrm flipV="1">
            <a:off x="10264028" y="432583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Oval 15">
            <a:extLst>
              <a:ext uri="{FF2B5EF4-FFF2-40B4-BE49-F238E27FC236}">
                <a16:creationId xmlns:a16="http://schemas.microsoft.com/office/drawing/2014/main" id="{BC639BF5-C743-EC4A-BD23-5C18E700D6AF}"/>
              </a:ext>
            </a:extLst>
          </p:cNvPr>
          <p:cNvSpPr/>
          <p:nvPr/>
        </p:nvSpPr>
        <p:spPr>
          <a:xfrm flipV="1">
            <a:off x="9641728" y="4723058"/>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Oval 16">
            <a:extLst>
              <a:ext uri="{FF2B5EF4-FFF2-40B4-BE49-F238E27FC236}">
                <a16:creationId xmlns:a16="http://schemas.microsoft.com/office/drawing/2014/main" id="{9AB08FF3-2664-656F-E87F-F48D84F34CDC}"/>
              </a:ext>
            </a:extLst>
          </p:cNvPr>
          <p:cNvSpPr/>
          <p:nvPr/>
        </p:nvSpPr>
        <p:spPr>
          <a:xfrm flipV="1">
            <a:off x="10088632" y="514879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Oval 17">
            <a:extLst>
              <a:ext uri="{FF2B5EF4-FFF2-40B4-BE49-F238E27FC236}">
                <a16:creationId xmlns:a16="http://schemas.microsoft.com/office/drawing/2014/main" id="{B30E2FA7-19FC-38D3-DEE3-4346B21B7B88}"/>
              </a:ext>
            </a:extLst>
          </p:cNvPr>
          <p:cNvSpPr/>
          <p:nvPr/>
        </p:nvSpPr>
        <p:spPr>
          <a:xfrm flipV="1">
            <a:off x="10557622" y="414930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Oval 18">
            <a:extLst>
              <a:ext uri="{FF2B5EF4-FFF2-40B4-BE49-F238E27FC236}">
                <a16:creationId xmlns:a16="http://schemas.microsoft.com/office/drawing/2014/main" id="{7BBC32D8-7211-50ED-5BD9-657597A0114B}"/>
              </a:ext>
            </a:extLst>
          </p:cNvPr>
          <p:cNvSpPr/>
          <p:nvPr/>
        </p:nvSpPr>
        <p:spPr>
          <a:xfrm flipV="1">
            <a:off x="10481422" y="4292066"/>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48070775-E1EC-FDB3-334B-2B8E42942746}"/>
              </a:ext>
            </a:extLst>
          </p:cNvPr>
          <p:cNvSpPr/>
          <p:nvPr/>
        </p:nvSpPr>
        <p:spPr>
          <a:xfrm flipV="1">
            <a:off x="9127378" y="3771028"/>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Oval 20">
            <a:extLst>
              <a:ext uri="{FF2B5EF4-FFF2-40B4-BE49-F238E27FC236}">
                <a16:creationId xmlns:a16="http://schemas.microsoft.com/office/drawing/2014/main" id="{0F1E3D2B-7A0E-AEF4-D955-F9EE8D786982}"/>
              </a:ext>
            </a:extLst>
          </p:cNvPr>
          <p:cNvSpPr/>
          <p:nvPr/>
        </p:nvSpPr>
        <p:spPr>
          <a:xfrm flipV="1">
            <a:off x="9233937" y="3665698"/>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Oval 21">
            <a:extLst>
              <a:ext uri="{FF2B5EF4-FFF2-40B4-BE49-F238E27FC236}">
                <a16:creationId xmlns:a16="http://schemas.microsoft.com/office/drawing/2014/main" id="{C94CC72B-F2D8-B3DB-0B71-34DE9585BF78}"/>
              </a:ext>
            </a:extLst>
          </p:cNvPr>
          <p:cNvSpPr/>
          <p:nvPr/>
        </p:nvSpPr>
        <p:spPr>
          <a:xfrm flipV="1">
            <a:off x="8998707" y="3626875"/>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Oval 22">
            <a:extLst>
              <a:ext uri="{FF2B5EF4-FFF2-40B4-BE49-F238E27FC236}">
                <a16:creationId xmlns:a16="http://schemas.microsoft.com/office/drawing/2014/main" id="{2C3FBECC-32DD-2E50-389D-C064622D5736}"/>
              </a:ext>
            </a:extLst>
          </p:cNvPr>
          <p:cNvSpPr/>
          <p:nvPr/>
        </p:nvSpPr>
        <p:spPr>
          <a:xfrm flipV="1">
            <a:off x="10050532" y="3838569"/>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Oval 23">
            <a:extLst>
              <a:ext uri="{FF2B5EF4-FFF2-40B4-BE49-F238E27FC236}">
                <a16:creationId xmlns:a16="http://schemas.microsoft.com/office/drawing/2014/main" id="{CFA81BFF-9F33-0B43-2E98-340F87942508}"/>
              </a:ext>
            </a:extLst>
          </p:cNvPr>
          <p:cNvSpPr/>
          <p:nvPr/>
        </p:nvSpPr>
        <p:spPr>
          <a:xfrm flipV="1">
            <a:off x="10187828" y="3827675"/>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Oval 24">
            <a:extLst>
              <a:ext uri="{FF2B5EF4-FFF2-40B4-BE49-F238E27FC236}">
                <a16:creationId xmlns:a16="http://schemas.microsoft.com/office/drawing/2014/main" id="{5D2935CE-761B-F9F5-BD1D-1DF401E219C5}"/>
              </a:ext>
            </a:extLst>
          </p:cNvPr>
          <p:cNvSpPr/>
          <p:nvPr/>
        </p:nvSpPr>
        <p:spPr>
          <a:xfrm flipV="1">
            <a:off x="9565528" y="2898207"/>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6" name="Oval 25">
            <a:extLst>
              <a:ext uri="{FF2B5EF4-FFF2-40B4-BE49-F238E27FC236}">
                <a16:creationId xmlns:a16="http://schemas.microsoft.com/office/drawing/2014/main" id="{209569C4-A65E-91BD-7650-04EEA975365C}"/>
              </a:ext>
            </a:extLst>
          </p:cNvPr>
          <p:cNvSpPr/>
          <p:nvPr/>
        </p:nvSpPr>
        <p:spPr>
          <a:xfrm flipV="1">
            <a:off x="8562228" y="2864436"/>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Oval 26">
            <a:extLst>
              <a:ext uri="{FF2B5EF4-FFF2-40B4-BE49-F238E27FC236}">
                <a16:creationId xmlns:a16="http://schemas.microsoft.com/office/drawing/2014/main" id="{F604E704-7226-C366-14A0-250E222CF61B}"/>
              </a:ext>
            </a:extLst>
          </p:cNvPr>
          <p:cNvSpPr/>
          <p:nvPr/>
        </p:nvSpPr>
        <p:spPr>
          <a:xfrm flipV="1">
            <a:off x="10557622" y="3291111"/>
            <a:ext cx="76200" cy="67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1" name="Rectangle 30">
            <a:extLst>
              <a:ext uri="{FF2B5EF4-FFF2-40B4-BE49-F238E27FC236}">
                <a16:creationId xmlns:a16="http://schemas.microsoft.com/office/drawing/2014/main" id="{D742F495-2F00-11C4-C89B-FE8207B554BC}"/>
              </a:ext>
            </a:extLst>
          </p:cNvPr>
          <p:cNvSpPr/>
          <p:nvPr/>
        </p:nvSpPr>
        <p:spPr>
          <a:xfrm>
            <a:off x="8849777" y="3502609"/>
            <a:ext cx="524993" cy="46125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0736516-4F50-F124-30B2-8F494DB1E5BF}"/>
                  </a:ext>
                </a:extLst>
              </p:cNvPr>
              <p:cNvSpPr txBox="1"/>
              <p:nvPr/>
            </p:nvSpPr>
            <p:spPr>
              <a:xfrm>
                <a:off x="428313" y="6242884"/>
                <a:ext cx="7399867" cy="5091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14:m>
                  <m:oMath xmlns:m="http://schemas.openxmlformats.org/officeDocument/2006/math">
                    <m:r>
                      <a:rPr lang="en-US" sz="2400" b="0" i="1" smtClean="0">
                        <a:latin typeface="Cambria Math" panose="02040503050406030204" pitchFamily="18" charset="0"/>
                      </a:rPr>
                      <m:t>𝐵𝑖𝑛</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𝑝</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𝑜</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e>
                    </m:d>
                    <m:r>
                      <a:rPr lang="en-US" sz="2400" b="0" i="1" smtClean="0">
                        <a:latin typeface="Cambria Math" panose="02040503050406030204" pitchFamily="18" charset="0"/>
                      </a:rPr>
                      <m:t>⋅</m:t>
                    </m:r>
                    <m:r>
                      <a:rPr lang="en-US" sz="2400" b="0" i="1" smtClean="0">
                        <a:latin typeface="Cambria Math" panose="02040503050406030204" pitchFamily="18" charset="0"/>
                      </a:rPr>
                      <m:t>𝑛𝑝</m:t>
                    </m:r>
                  </m:oMath>
                </a14:m>
                <a:r>
                  <a:rPr lang="en-US" sz="2400" dirty="0"/>
                  <a:t> as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endParaRPr lang="en-IL" sz="2400" dirty="0"/>
              </a:p>
            </p:txBody>
          </p:sp>
        </mc:Choice>
        <mc:Fallback xmlns="">
          <p:sp>
            <p:nvSpPr>
              <p:cNvPr id="30" name="TextBox 29">
                <a:extLst>
                  <a:ext uri="{FF2B5EF4-FFF2-40B4-BE49-F238E27FC236}">
                    <a16:creationId xmlns:a16="http://schemas.microsoft.com/office/drawing/2014/main" id="{70736516-4F50-F124-30B2-8F494DB1E5BF}"/>
                  </a:ext>
                </a:extLst>
              </p:cNvPr>
              <p:cNvSpPr txBox="1">
                <a:spLocks noRot="1" noChangeAspect="1" noMove="1" noResize="1" noEditPoints="1" noAdjustHandles="1" noChangeArrowheads="1" noChangeShapeType="1" noTextEdit="1"/>
              </p:cNvSpPr>
              <p:nvPr/>
            </p:nvSpPr>
            <p:spPr>
              <a:xfrm>
                <a:off x="428313" y="6242884"/>
                <a:ext cx="7399867" cy="509178"/>
              </a:xfrm>
              <a:prstGeom prst="rect">
                <a:avLst/>
              </a:prstGeom>
              <a:blipFill>
                <a:blip r:embed="rId9"/>
                <a:stretch>
                  <a:fillRect t="-2299" b="-19540"/>
                </a:stretch>
              </a:blipFill>
            </p:spPr>
            <p:txBody>
              <a:bodyPr/>
              <a:lstStyle/>
              <a:p>
                <a:r>
                  <a:rPr lang="en-IL">
                    <a:noFill/>
                  </a:rPr>
                  <a:t> </a:t>
                </a:r>
              </a:p>
            </p:txBody>
          </p:sp>
        </mc:Fallback>
      </mc:AlternateContent>
      <p:cxnSp>
        <p:nvCxnSpPr>
          <p:cNvPr id="33" name="Straight Arrow Connector 32">
            <a:extLst>
              <a:ext uri="{FF2B5EF4-FFF2-40B4-BE49-F238E27FC236}">
                <a16:creationId xmlns:a16="http://schemas.microsoft.com/office/drawing/2014/main" id="{0BB14161-F317-7468-AA1F-4AD8EC7C7744}"/>
              </a:ext>
            </a:extLst>
          </p:cNvPr>
          <p:cNvCxnSpPr/>
          <p:nvPr/>
        </p:nvCxnSpPr>
        <p:spPr>
          <a:xfrm flipH="1">
            <a:off x="2027168" y="4325836"/>
            <a:ext cx="514326" cy="18972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4" name="Picture 2" descr="Yellow Square Smiley Emoticon Glad Happy Stock Vector (Royalty Free)  1262287132 | Shutterstock">
            <a:extLst>
              <a:ext uri="{FF2B5EF4-FFF2-40B4-BE49-F238E27FC236}">
                <a16:creationId xmlns:a16="http://schemas.microsoft.com/office/drawing/2014/main" id="{DEA76E7E-C4CC-FF07-964B-880ED02B59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549" y="5443892"/>
            <a:ext cx="470326" cy="50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Stitch Algorithm – Lemma 2</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5" y="1815353"/>
                <a:ext cx="5417511" cy="2692725"/>
              </a:xfrm>
              <a:prstGeom prst="rect">
                <a:avLst/>
              </a:prstGeom>
              <a:noFill/>
            </p:spPr>
            <p:txBody>
              <a:bodyPr wrap="square" rtlCol="0">
                <a:spAutoFit/>
              </a:bodyPr>
              <a:lstStyle/>
              <a:p>
                <a:r>
                  <a:rPr lang="en-US" sz="2800" b="1" u="sng" dirty="0"/>
                  <a:t>Lemma 2:</a:t>
                </a:r>
                <a:r>
                  <a:rPr lang="en-US" sz="2800" dirty="0"/>
                  <a:t> Within each sub-square </a:t>
                </a:r>
                <a14:m>
                  <m:oMath xmlns:m="http://schemas.openxmlformats.org/officeDocument/2006/math">
                    <m:r>
                      <a:rPr lang="en-US" sz="2800" b="0" i="1" smtClean="0">
                        <a:latin typeface="Cambria Math" panose="02040503050406030204" pitchFamily="18" charset="0"/>
                      </a:rPr>
                      <m:t>𝑖</m:t>
                    </m:r>
                  </m:oMath>
                </a14:m>
                <a:r>
                  <a:rPr lang="en-US" sz="2800" dirty="0"/>
                  <a:t>, the length of the optimal tour of its points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𝑖</m:t>
                        </m:r>
                      </m:sub>
                    </m:sSub>
                  </m:oMath>
                </a14:m>
                <a:r>
                  <a:rPr lang="en-US" sz="2800" dirty="0"/>
                  <a:t> is at most:</a:t>
                </a:r>
                <a:br>
                  <a:rPr lang="en-US" sz="2800" dirty="0"/>
                </a:br>
                <a14:m>
                  <m:oMath xmlns:m="http://schemas.openxmlformats.org/officeDocument/2006/math">
                    <m:r>
                      <a:rPr lang="en-US" sz="2800" b="0" i="1" smtClean="0">
                        <a:latin typeface="Cambria Math" panose="02040503050406030204" pitchFamily="18" charset="0"/>
                      </a:rPr>
                      <m:t>6</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𝑛</m:t>
                                </m:r>
                              </m:e>
                            </m:func>
                          </m:num>
                          <m:den>
                            <m:r>
                              <a:rPr lang="en-US" sz="2800" b="0" i="1" smtClean="0">
                                <a:latin typeface="Cambria Math" panose="02040503050406030204" pitchFamily="18" charset="0"/>
                              </a:rPr>
                              <m:t>𝑛</m:t>
                            </m:r>
                          </m:den>
                        </m:f>
                      </m:e>
                    </m:rad>
                    <m:r>
                      <a:rPr lang="en-US" sz="2800" b="0" i="1" smtClean="0">
                        <a:latin typeface="Cambria Math" panose="02040503050406030204" pitchFamily="18" charset="0"/>
                      </a:rPr>
                      <m:t>+</m:t>
                    </m:r>
                  </m:oMath>
                </a14:m>
                <a:r>
                  <a:rPr lang="en-US" sz="2800" b="0" i="0" dirty="0">
                    <a:latin typeface="+mj-lt"/>
                  </a:rPr>
                  <a:t>The length of the optimal tour of</a:t>
                </a:r>
                <a14:m>
                  <m:oMath xmlns:m="http://schemas.openxmlformats.org/officeDocument/2006/math">
                    <m:r>
                      <m:rPr>
                        <m:nor/>
                      </m:rPr>
                      <a:rPr lang="en-US" sz="2800" b="0" i="0" smtClean="0">
                        <a:latin typeface="Cambria Math" panose="02040503050406030204" pitchFamily="18" charset="0"/>
                      </a:rPr>
                      <m:t> </m:t>
                    </m:r>
                    <m:r>
                      <a:rPr lang="en-US" sz="2800" b="0" i="1" dirty="0" smtClean="0">
                        <a:latin typeface="Cambria Math" panose="02040503050406030204" pitchFamily="18" charset="0"/>
                      </a:rPr>
                      <m:t>𝑋</m:t>
                    </m:r>
                    <m:r>
                      <m:rPr>
                        <m:nor/>
                      </m:rPr>
                      <a:rPr lang="en-US" sz="2800" b="0" i="0" smtClean="0">
                        <a:latin typeface="Cambria Math" panose="02040503050406030204" pitchFamily="18" charset="0"/>
                      </a:rPr>
                      <m:t> </m:t>
                    </m:r>
                  </m:oMath>
                </a14:m>
                <a:r>
                  <a:rPr lang="en-US" sz="2800" b="0" i="0" dirty="0">
                    <a:latin typeface="+mj-lt"/>
                  </a:rPr>
                  <a:t>within sub-square</a:t>
                </a:r>
                <a14:m>
                  <m:oMath xmlns:m="http://schemas.openxmlformats.org/officeDocument/2006/math">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i</m:t>
                    </m:r>
                  </m:oMath>
                </a14:m>
                <a:r>
                  <a:rPr lang="en-US" sz="2800" b="0" i="0" dirty="0">
                    <a:latin typeface="+mj-lt"/>
                  </a:rPr>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5" y="1815353"/>
                <a:ext cx="5417511" cy="2692725"/>
              </a:xfrm>
              <a:prstGeom prst="rect">
                <a:avLst/>
              </a:prstGeom>
              <a:blipFill>
                <a:blip r:embed="rId2"/>
                <a:stretch>
                  <a:fillRect l="-2250" t="-2489" r="-2025" b="-5430"/>
                </a:stretch>
              </a:blipFill>
            </p:spPr>
            <p:txBody>
              <a:bodyPr/>
              <a:lstStyle/>
              <a:p>
                <a:r>
                  <a:rPr lang="en-IL">
                    <a:noFill/>
                  </a:rPr>
                  <a:t> </a:t>
                </a:r>
              </a:p>
            </p:txBody>
          </p:sp>
        </mc:Fallback>
      </mc:AlternateContent>
      <p:pic>
        <p:nvPicPr>
          <p:cNvPr id="2050" name="Picture 2" descr="14: Comparison of SA solution and optimal TSP tour for Instance 100.4">
            <a:extLst>
              <a:ext uri="{FF2B5EF4-FFF2-40B4-BE49-F238E27FC236}">
                <a16:creationId xmlns:a16="http://schemas.microsoft.com/office/drawing/2014/main" id="{DE6CCC17-7C57-C8AC-EC4D-40CEC9FFA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681" y="1844610"/>
            <a:ext cx="5735954" cy="4143514"/>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2AC7F100-DAC9-B2A1-CFD5-B384A862E66A}"/>
              </a:ext>
            </a:extLst>
          </p:cNvPr>
          <p:cNvSpPr/>
          <p:nvPr/>
        </p:nvSpPr>
        <p:spPr>
          <a:xfrm>
            <a:off x="8138883" y="1866900"/>
            <a:ext cx="2662353" cy="25326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6B7AC587-3615-D987-8EE0-E84873E89F7A}"/>
                  </a:ext>
                </a:extLst>
              </p:cNvPr>
              <p:cNvSpPr txBox="1"/>
              <p:nvPr/>
            </p:nvSpPr>
            <p:spPr>
              <a:xfrm>
                <a:off x="10873405" y="2655542"/>
                <a:ext cx="981966"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1800" b="0" i="1" smtClean="0">
                              <a:solidFill>
                                <a:schemeClr val="bg1"/>
                              </a:solidFill>
                              <a:latin typeface="Cambria Math" panose="02040503050406030204" pitchFamily="18" charset="0"/>
                            </a:rPr>
                          </m:ctrlPr>
                        </m:radPr>
                        <m:deg/>
                        <m:e>
                          <m:f>
                            <m:fPr>
                              <m:ctrlPr>
                                <a:rPr lang="en-US" sz="1800" b="0" i="1" smtClean="0">
                                  <a:solidFill>
                                    <a:schemeClr val="bg1"/>
                                  </a:solidFill>
                                  <a:latin typeface="Cambria Math" panose="02040503050406030204" pitchFamily="18" charset="0"/>
                                </a:rPr>
                              </m:ctrlPr>
                            </m:fPr>
                            <m:num>
                              <m:func>
                                <m:funcPr>
                                  <m:ctrlPr>
                                    <a:rPr lang="en-US" sz="1800" b="0" i="1" smtClean="0">
                                      <a:solidFill>
                                        <a:schemeClr val="bg1"/>
                                      </a:solidFill>
                                      <a:latin typeface="Cambria Math" panose="02040503050406030204" pitchFamily="18" charset="0"/>
                                    </a:rPr>
                                  </m:ctrlPr>
                                </m:funcPr>
                                <m:fName>
                                  <m:r>
                                    <m:rPr>
                                      <m:sty m:val="p"/>
                                    </m:rPr>
                                    <a:rPr lang="en-US" sz="1800" b="0" i="0" smtClean="0">
                                      <a:solidFill>
                                        <a:schemeClr val="bg1"/>
                                      </a:solidFill>
                                      <a:latin typeface="Cambria Math" panose="02040503050406030204" pitchFamily="18" charset="0"/>
                                    </a:rPr>
                                    <m:t>ln</m:t>
                                  </m:r>
                                </m:fName>
                                <m:e>
                                  <m:r>
                                    <a:rPr lang="en-US" sz="1800" b="0" i="1" smtClean="0">
                                      <a:solidFill>
                                        <a:schemeClr val="bg1"/>
                                      </a:solidFill>
                                      <a:latin typeface="Cambria Math" panose="02040503050406030204" pitchFamily="18" charset="0"/>
                                    </a:rPr>
                                    <m:t>𝑛</m:t>
                                  </m:r>
                                </m:e>
                              </m:func>
                            </m:num>
                            <m:den>
                              <m:r>
                                <a:rPr lang="en-US" sz="1800" b="0" i="1" smtClean="0">
                                  <a:solidFill>
                                    <a:schemeClr val="bg1"/>
                                  </a:solidFill>
                                  <a:latin typeface="Cambria Math" panose="02040503050406030204" pitchFamily="18" charset="0"/>
                                </a:rPr>
                                <m:t>𝑛</m:t>
                              </m:r>
                            </m:den>
                          </m:f>
                        </m:e>
                      </m:rad>
                    </m:oMath>
                  </m:oMathPara>
                </a14:m>
                <a:endParaRPr lang="en-IL" dirty="0"/>
              </a:p>
            </p:txBody>
          </p:sp>
        </mc:Choice>
        <mc:Fallback xmlns="">
          <p:sp>
            <p:nvSpPr>
              <p:cNvPr id="110" name="TextBox 109">
                <a:extLst>
                  <a:ext uri="{FF2B5EF4-FFF2-40B4-BE49-F238E27FC236}">
                    <a16:creationId xmlns:a16="http://schemas.microsoft.com/office/drawing/2014/main" id="{6B7AC587-3615-D987-8EE0-E84873E89F7A}"/>
                  </a:ext>
                </a:extLst>
              </p:cNvPr>
              <p:cNvSpPr txBox="1">
                <a:spLocks noRot="1" noChangeAspect="1" noMove="1" noResize="1" noEditPoints="1" noAdjustHandles="1" noChangeArrowheads="1" noChangeShapeType="1" noTextEdit="1"/>
              </p:cNvSpPr>
              <p:nvPr/>
            </p:nvSpPr>
            <p:spPr>
              <a:xfrm>
                <a:off x="10873405" y="2655542"/>
                <a:ext cx="981966" cy="910699"/>
              </a:xfrm>
              <a:prstGeom prst="rect">
                <a:avLst/>
              </a:prstGeom>
              <a:blipFill>
                <a:blip r:embed="rId4"/>
                <a:stretch>
                  <a:fillRect/>
                </a:stretch>
              </a:blipFill>
            </p:spPr>
            <p:txBody>
              <a:bodyPr/>
              <a:lstStyle/>
              <a:p>
                <a:r>
                  <a:rPr lang="en-IL">
                    <a:noFill/>
                  </a:rPr>
                  <a:t> </a:t>
                </a:r>
              </a:p>
            </p:txBody>
          </p:sp>
        </mc:Fallback>
      </mc:AlternateContent>
      <p:sp>
        <p:nvSpPr>
          <p:cNvPr id="111" name="Right Brace 110">
            <a:extLst>
              <a:ext uri="{FF2B5EF4-FFF2-40B4-BE49-F238E27FC236}">
                <a16:creationId xmlns:a16="http://schemas.microsoft.com/office/drawing/2014/main" id="{B822C661-277F-02D4-3013-3A1F7E0136ED}"/>
              </a:ext>
            </a:extLst>
          </p:cNvPr>
          <p:cNvSpPr/>
          <p:nvPr/>
        </p:nvSpPr>
        <p:spPr>
          <a:xfrm>
            <a:off x="10855410" y="1868760"/>
            <a:ext cx="232352" cy="244179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p:cxnSp>
        <p:nvCxnSpPr>
          <p:cNvPr id="6" name="Straight Connector 5">
            <a:extLst>
              <a:ext uri="{FF2B5EF4-FFF2-40B4-BE49-F238E27FC236}">
                <a16:creationId xmlns:a16="http://schemas.microsoft.com/office/drawing/2014/main" id="{9F91AEA0-7369-4047-4D09-9B4202CCA745}"/>
              </a:ext>
            </a:extLst>
          </p:cNvPr>
          <p:cNvCxnSpPr/>
          <p:nvPr/>
        </p:nvCxnSpPr>
        <p:spPr>
          <a:xfrm>
            <a:off x="8908676" y="4399528"/>
            <a:ext cx="105559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B8DC28E9-74A8-D1F0-40BD-6A67FCE38477}"/>
              </a:ext>
            </a:extLst>
          </p:cNvPr>
          <p:cNvCxnSpPr>
            <a:cxnSpLocks/>
          </p:cNvCxnSpPr>
          <p:nvPr/>
        </p:nvCxnSpPr>
        <p:spPr>
          <a:xfrm>
            <a:off x="10349639" y="4399528"/>
            <a:ext cx="45159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55E87A9-E5A3-1937-D1A3-8619439D6D45}"/>
              </a:ext>
            </a:extLst>
          </p:cNvPr>
          <p:cNvCxnSpPr>
            <a:cxnSpLocks/>
          </p:cNvCxnSpPr>
          <p:nvPr/>
        </p:nvCxnSpPr>
        <p:spPr>
          <a:xfrm flipV="1">
            <a:off x="10801236" y="3705999"/>
            <a:ext cx="0" cy="69352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7E5CF222-3204-2EBC-6825-EAF7BAA6D2E4}"/>
              </a:ext>
            </a:extLst>
          </p:cNvPr>
          <p:cNvCxnSpPr>
            <a:cxnSpLocks/>
          </p:cNvCxnSpPr>
          <p:nvPr/>
        </p:nvCxnSpPr>
        <p:spPr>
          <a:xfrm>
            <a:off x="10801236" y="2319618"/>
            <a:ext cx="0" cy="5109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532F12EA-79FC-5EAC-BEEF-454D03060037}"/>
              </a:ext>
            </a:extLst>
          </p:cNvPr>
          <p:cNvCxnSpPr>
            <a:cxnSpLocks/>
          </p:cNvCxnSpPr>
          <p:nvPr/>
        </p:nvCxnSpPr>
        <p:spPr>
          <a:xfrm flipV="1">
            <a:off x="8138882" y="2228671"/>
            <a:ext cx="1" cy="147732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150E2571-8A61-8A48-B294-22BAAB1A1C8F}"/>
              </a:ext>
            </a:extLst>
          </p:cNvPr>
          <p:cNvCxnSpPr>
            <a:cxnSpLocks/>
          </p:cNvCxnSpPr>
          <p:nvPr/>
        </p:nvCxnSpPr>
        <p:spPr>
          <a:xfrm flipV="1">
            <a:off x="10287000" y="3753717"/>
            <a:ext cx="56254" cy="406953"/>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2D02F186-C761-F452-5512-6710B9FF3EF1}"/>
              </a:ext>
            </a:extLst>
          </p:cNvPr>
          <p:cNvCxnSpPr>
            <a:cxnSpLocks/>
          </p:cNvCxnSpPr>
          <p:nvPr/>
        </p:nvCxnSpPr>
        <p:spPr>
          <a:xfrm flipH="1" flipV="1">
            <a:off x="9083488" y="4296077"/>
            <a:ext cx="932144" cy="8032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A32E7B4A-12F9-2C3A-879C-94FFCDE077E7}"/>
              </a:ext>
            </a:extLst>
          </p:cNvPr>
          <p:cNvCxnSpPr>
            <a:cxnSpLocks/>
          </p:cNvCxnSpPr>
          <p:nvPr/>
        </p:nvCxnSpPr>
        <p:spPr>
          <a:xfrm flipH="1" flipV="1">
            <a:off x="8438029" y="2228671"/>
            <a:ext cx="31345" cy="168769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BAF4A830-AB7A-8CFA-D375-4072AB155CE7}"/>
              </a:ext>
            </a:extLst>
          </p:cNvPr>
          <p:cNvCxnSpPr>
            <a:cxnSpLocks/>
          </p:cNvCxnSpPr>
          <p:nvPr/>
        </p:nvCxnSpPr>
        <p:spPr>
          <a:xfrm flipH="1" flipV="1">
            <a:off x="10575437" y="2507876"/>
            <a:ext cx="132078" cy="395867"/>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35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500"/>
                                        <p:tgtEl>
                                          <p:spTgt spid="1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fade">
                                      <p:cBhvr>
                                        <p:cTn id="16" dur="500"/>
                                        <p:tgtEl>
                                          <p:spTgt spid="1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0" grpId="0"/>
      <p:bldP spid="1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Stitch Algorithm – Lemma 3</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235325" y="1815353"/>
                <a:ext cx="5523778" cy="1922257"/>
              </a:xfrm>
              <a:prstGeom prst="rect">
                <a:avLst/>
              </a:prstGeom>
              <a:noFill/>
            </p:spPr>
            <p:txBody>
              <a:bodyPr wrap="square" rtlCol="0">
                <a:spAutoFit/>
              </a:bodyPr>
              <a:lstStyle/>
              <a:p>
                <a:r>
                  <a:rPr lang="en-US" sz="2800" b="1" u="sng" dirty="0"/>
                  <a:t>Lemma 3:</a:t>
                </a:r>
                <a:r>
                  <a:rPr lang="en-US" sz="2800" dirty="0"/>
                  <a:t> </a:t>
                </a:r>
                <a:br>
                  <a:rPr lang="en-US" sz="2800" dirty="0"/>
                </a:br>
                <a:r>
                  <a:rPr lang="en-US" sz="2800" dirty="0"/>
                  <a:t>The length of the tour between the representatives is </a:t>
                </a:r>
                <a14:m>
                  <m:oMath xmlns:m="http://schemas.openxmlformats.org/officeDocument/2006/math">
                    <m:r>
                      <a:rPr lang="en-US" sz="2800" i="1">
                        <a:latin typeface="Cambria Math" panose="02040503050406030204" pitchFamily="18" charset="0"/>
                      </a:rPr>
                      <m:t>𝑂</m:t>
                    </m:r>
                    <m:d>
                      <m:dPr>
                        <m:ctrlPr>
                          <a:rPr lang="en-US" sz="2800" i="1">
                            <a:latin typeface="Cambria Math" panose="02040503050406030204" pitchFamily="18" charset="0"/>
                          </a:rPr>
                        </m:ctrlPr>
                      </m:dPr>
                      <m:e>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𝑛</m:t>
                                </m:r>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ln</m:t>
                                    </m:r>
                                  </m:fName>
                                  <m:e>
                                    <m:r>
                                      <a:rPr lang="en-US" sz="2800" i="1">
                                        <a:latin typeface="Cambria Math" panose="02040503050406030204" pitchFamily="18" charset="0"/>
                                      </a:rPr>
                                      <m:t>𝑛</m:t>
                                    </m:r>
                                  </m:e>
                                </m:func>
                              </m:den>
                            </m:f>
                          </m:e>
                        </m:rad>
                      </m:e>
                    </m:d>
                  </m:oMath>
                </a14:m>
                <a:r>
                  <a:rPr lang="en-US" sz="2800" dirty="0"/>
                  <a:t>. </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235325" y="1815353"/>
                <a:ext cx="5523778" cy="1922257"/>
              </a:xfrm>
              <a:prstGeom prst="rect">
                <a:avLst/>
              </a:prstGeom>
              <a:blipFill>
                <a:blip r:embed="rId2"/>
                <a:stretch>
                  <a:fillRect l="-2318" t="-349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5A15AF0-847B-DEFD-D42B-FCAB370D2DDE}"/>
                  </a:ext>
                </a:extLst>
              </p:cNvPr>
              <p:cNvSpPr txBox="1"/>
              <p:nvPr/>
            </p:nvSpPr>
            <p:spPr>
              <a:xfrm>
                <a:off x="10147723" y="1972564"/>
                <a:ext cx="501650"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𝑛</m:t>
                                  </m:r>
                                </m:e>
                              </m:func>
                            </m:num>
                            <m:den>
                              <m:r>
                                <a:rPr lang="en-US" b="0" i="1" smtClean="0">
                                  <a:latin typeface="Cambria Math" panose="02040503050406030204" pitchFamily="18" charset="0"/>
                                </a:rPr>
                                <m:t>𝑛</m:t>
                              </m:r>
                            </m:den>
                          </m:f>
                        </m:e>
                      </m:rad>
                    </m:oMath>
                  </m:oMathPara>
                </a14:m>
                <a:endParaRPr lang="en-IL" dirty="0"/>
              </a:p>
            </p:txBody>
          </p:sp>
        </mc:Choice>
        <mc:Fallback xmlns="">
          <p:sp>
            <p:nvSpPr>
              <p:cNvPr id="42" name="TextBox 41">
                <a:extLst>
                  <a:ext uri="{FF2B5EF4-FFF2-40B4-BE49-F238E27FC236}">
                    <a16:creationId xmlns:a16="http://schemas.microsoft.com/office/drawing/2014/main" id="{05A15AF0-847B-DEFD-D42B-FCAB370D2DDE}"/>
                  </a:ext>
                </a:extLst>
              </p:cNvPr>
              <p:cNvSpPr txBox="1">
                <a:spLocks noRot="1" noChangeAspect="1" noMove="1" noResize="1" noEditPoints="1" noAdjustHandles="1" noChangeArrowheads="1" noChangeShapeType="1" noTextEdit="1"/>
              </p:cNvSpPr>
              <p:nvPr/>
            </p:nvSpPr>
            <p:spPr>
              <a:xfrm>
                <a:off x="10147723" y="1972564"/>
                <a:ext cx="501650" cy="910699"/>
              </a:xfrm>
              <a:prstGeom prst="rect">
                <a:avLst/>
              </a:prstGeom>
              <a:blipFill>
                <a:blip r:embed="rId3"/>
                <a:stretch>
                  <a:fillRect r="-26829"/>
                </a:stretch>
              </a:blipFill>
            </p:spPr>
            <p:txBody>
              <a:bodyPr/>
              <a:lstStyle/>
              <a:p>
                <a:r>
                  <a:rPr lang="en-IL">
                    <a:noFill/>
                  </a:rPr>
                  <a:t> </a:t>
                </a:r>
              </a:p>
            </p:txBody>
          </p:sp>
        </mc:Fallback>
      </mc:AlternateContent>
      <p:graphicFrame>
        <p:nvGraphicFramePr>
          <p:cNvPr id="22" name="Table 8">
            <a:extLst>
              <a:ext uri="{FF2B5EF4-FFF2-40B4-BE49-F238E27FC236}">
                <a16:creationId xmlns:a16="http://schemas.microsoft.com/office/drawing/2014/main" id="{46670578-D996-7BE5-1ECA-DE2A8541BFA9}"/>
              </a:ext>
            </a:extLst>
          </p:cNvPr>
          <p:cNvGraphicFramePr>
            <a:graphicFrameLocks noGrp="1"/>
          </p:cNvGraphicFramePr>
          <p:nvPr/>
        </p:nvGraphicFramePr>
        <p:xfrm>
          <a:off x="7762985" y="2934565"/>
          <a:ext cx="3530597" cy="3307080"/>
        </p:xfrm>
        <a:graphic>
          <a:graphicData uri="http://schemas.openxmlformats.org/drawingml/2006/table">
            <a:tbl>
              <a:tblPr firstRow="1" bandRow="1">
                <a:tableStyleId>{5C22544A-7EE6-4342-B048-85BDC9FD1C3A}</a:tableStyleId>
              </a:tblPr>
              <a:tblGrid>
                <a:gridCol w="504371">
                  <a:extLst>
                    <a:ext uri="{9D8B030D-6E8A-4147-A177-3AD203B41FA5}">
                      <a16:colId xmlns:a16="http://schemas.microsoft.com/office/drawing/2014/main" val="1320155958"/>
                    </a:ext>
                  </a:extLst>
                </a:gridCol>
                <a:gridCol w="504371">
                  <a:extLst>
                    <a:ext uri="{9D8B030D-6E8A-4147-A177-3AD203B41FA5}">
                      <a16:colId xmlns:a16="http://schemas.microsoft.com/office/drawing/2014/main" val="1865418420"/>
                    </a:ext>
                  </a:extLst>
                </a:gridCol>
                <a:gridCol w="504371">
                  <a:extLst>
                    <a:ext uri="{9D8B030D-6E8A-4147-A177-3AD203B41FA5}">
                      <a16:colId xmlns:a16="http://schemas.microsoft.com/office/drawing/2014/main" val="83259460"/>
                    </a:ext>
                  </a:extLst>
                </a:gridCol>
                <a:gridCol w="504371">
                  <a:extLst>
                    <a:ext uri="{9D8B030D-6E8A-4147-A177-3AD203B41FA5}">
                      <a16:colId xmlns:a16="http://schemas.microsoft.com/office/drawing/2014/main" val="686068971"/>
                    </a:ext>
                  </a:extLst>
                </a:gridCol>
                <a:gridCol w="504371">
                  <a:extLst>
                    <a:ext uri="{9D8B030D-6E8A-4147-A177-3AD203B41FA5}">
                      <a16:colId xmlns:a16="http://schemas.microsoft.com/office/drawing/2014/main" val="1039102794"/>
                    </a:ext>
                  </a:extLst>
                </a:gridCol>
                <a:gridCol w="504371">
                  <a:extLst>
                    <a:ext uri="{9D8B030D-6E8A-4147-A177-3AD203B41FA5}">
                      <a16:colId xmlns:a16="http://schemas.microsoft.com/office/drawing/2014/main" val="2538554820"/>
                    </a:ext>
                  </a:extLst>
                </a:gridCol>
                <a:gridCol w="504371">
                  <a:extLst>
                    <a:ext uri="{9D8B030D-6E8A-4147-A177-3AD203B41FA5}">
                      <a16:colId xmlns:a16="http://schemas.microsoft.com/office/drawing/2014/main" val="1587436778"/>
                    </a:ext>
                  </a:extLst>
                </a:gridCol>
              </a:tblGrid>
              <a:tr h="472440">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93196"/>
                  </a:ext>
                </a:extLst>
              </a:tr>
              <a:tr h="472440">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671465"/>
                  </a:ext>
                </a:extLst>
              </a:tr>
              <a:tr h="472440">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4142109570"/>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2551161755"/>
                  </a:ext>
                </a:extLst>
              </a:tr>
              <a:tr h="472440">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extLst>
                  <a:ext uri="{0D108BD9-81ED-4DB2-BD59-A6C34878D82A}">
                    <a16:rowId xmlns:a16="http://schemas.microsoft.com/office/drawing/2014/main" val="3941924326"/>
                  </a:ext>
                </a:extLst>
              </a:tr>
              <a:tr h="472440">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extLst>
                  <a:ext uri="{0D108BD9-81ED-4DB2-BD59-A6C34878D82A}">
                    <a16:rowId xmlns:a16="http://schemas.microsoft.com/office/drawing/2014/main" val="1828448103"/>
                  </a:ext>
                </a:extLst>
              </a:tr>
              <a:tr h="472440">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extLst>
                  <a:ext uri="{0D108BD9-81ED-4DB2-BD59-A6C34878D82A}">
                    <a16:rowId xmlns:a16="http://schemas.microsoft.com/office/drawing/2014/main" val="3283577446"/>
                  </a:ext>
                </a:extLst>
              </a:tr>
            </a:tbl>
          </a:graphicData>
        </a:graphic>
      </p:graphicFrame>
      <p:sp>
        <p:nvSpPr>
          <p:cNvPr id="23" name="Right Brace 22">
            <a:extLst>
              <a:ext uri="{FF2B5EF4-FFF2-40B4-BE49-F238E27FC236}">
                <a16:creationId xmlns:a16="http://schemas.microsoft.com/office/drawing/2014/main" id="{17CBBB86-5A1B-3EF2-ECB8-F58593AF8013}"/>
              </a:ext>
            </a:extLst>
          </p:cNvPr>
          <p:cNvSpPr/>
          <p:nvPr/>
        </p:nvSpPr>
        <p:spPr>
          <a:xfrm rot="16200000">
            <a:off x="10422474" y="2632206"/>
            <a:ext cx="249497" cy="501651"/>
          </a:xfrm>
          <a:prstGeom prst="rightBrace">
            <a:avLst>
              <a:gd name="adj1" fmla="val 8333"/>
              <a:gd name="adj2" fmla="val 48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72FC783-C5E8-6A8A-1B52-CC720122AEA9}"/>
                  </a:ext>
                </a:extLst>
              </p:cNvPr>
              <p:cNvSpPr txBox="1"/>
              <p:nvPr/>
            </p:nvSpPr>
            <p:spPr>
              <a:xfrm>
                <a:off x="10987684" y="2565232"/>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(1,1)</m:t>
                      </m:r>
                    </m:oMath>
                  </m:oMathPara>
                </a14:m>
                <a:endParaRPr lang="en-IL" dirty="0"/>
              </a:p>
            </p:txBody>
          </p:sp>
        </mc:Choice>
        <mc:Fallback xmlns="">
          <p:sp>
            <p:nvSpPr>
              <p:cNvPr id="24" name="TextBox 23">
                <a:extLst>
                  <a:ext uri="{FF2B5EF4-FFF2-40B4-BE49-F238E27FC236}">
                    <a16:creationId xmlns:a16="http://schemas.microsoft.com/office/drawing/2014/main" id="{172FC783-C5E8-6A8A-1B52-CC720122AEA9}"/>
                  </a:ext>
                </a:extLst>
              </p:cNvPr>
              <p:cNvSpPr txBox="1">
                <a:spLocks noRot="1" noChangeAspect="1" noMove="1" noResize="1" noEditPoints="1" noAdjustHandles="1" noChangeArrowheads="1" noChangeShapeType="1" noTextEdit="1"/>
              </p:cNvSpPr>
              <p:nvPr/>
            </p:nvSpPr>
            <p:spPr>
              <a:xfrm>
                <a:off x="10987684" y="2565232"/>
                <a:ext cx="501650" cy="369332"/>
              </a:xfrm>
              <a:prstGeom prst="rect">
                <a:avLst/>
              </a:prstGeom>
              <a:blipFill>
                <a:blip r:embed="rId4"/>
                <a:stretch>
                  <a:fillRect l="-3614" r="-3855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6D60CCA-9002-7E0E-F5A8-2A7585ABBDE3}"/>
                  </a:ext>
                </a:extLst>
              </p:cNvPr>
              <p:cNvSpPr txBox="1"/>
              <p:nvPr/>
            </p:nvSpPr>
            <p:spPr>
              <a:xfrm>
                <a:off x="7381434" y="2500401"/>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,1)</m:t>
                      </m:r>
                    </m:oMath>
                  </m:oMathPara>
                </a14:m>
                <a:endParaRPr lang="en-IL" dirty="0"/>
              </a:p>
            </p:txBody>
          </p:sp>
        </mc:Choice>
        <mc:Fallback xmlns="">
          <p:sp>
            <p:nvSpPr>
              <p:cNvPr id="25" name="TextBox 24">
                <a:extLst>
                  <a:ext uri="{FF2B5EF4-FFF2-40B4-BE49-F238E27FC236}">
                    <a16:creationId xmlns:a16="http://schemas.microsoft.com/office/drawing/2014/main" id="{96D60CCA-9002-7E0E-F5A8-2A7585ABBDE3}"/>
                  </a:ext>
                </a:extLst>
              </p:cNvPr>
              <p:cNvSpPr txBox="1">
                <a:spLocks noRot="1" noChangeAspect="1" noMove="1" noResize="1" noEditPoints="1" noAdjustHandles="1" noChangeArrowheads="1" noChangeShapeType="1" noTextEdit="1"/>
              </p:cNvSpPr>
              <p:nvPr/>
            </p:nvSpPr>
            <p:spPr>
              <a:xfrm>
                <a:off x="7381434" y="2500401"/>
                <a:ext cx="501650" cy="369332"/>
              </a:xfrm>
              <a:prstGeom prst="rect">
                <a:avLst/>
              </a:prstGeom>
              <a:blipFill>
                <a:blip r:embed="rId5"/>
                <a:stretch>
                  <a:fillRect l="-3659" r="-4024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3F642C1-C659-D6E5-6BE5-C2BDAB8B089B}"/>
                  </a:ext>
                </a:extLst>
              </p:cNvPr>
              <p:cNvSpPr txBox="1"/>
              <p:nvPr/>
            </p:nvSpPr>
            <p:spPr>
              <a:xfrm>
                <a:off x="7287108" y="6181497"/>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26" name="TextBox 25">
                <a:extLst>
                  <a:ext uri="{FF2B5EF4-FFF2-40B4-BE49-F238E27FC236}">
                    <a16:creationId xmlns:a16="http://schemas.microsoft.com/office/drawing/2014/main" id="{E3F642C1-C659-D6E5-6BE5-C2BDAB8B089B}"/>
                  </a:ext>
                </a:extLst>
              </p:cNvPr>
              <p:cNvSpPr txBox="1">
                <a:spLocks noRot="1" noChangeAspect="1" noMove="1" noResize="1" noEditPoints="1" noAdjustHandles="1" noChangeArrowheads="1" noChangeShapeType="1" noTextEdit="1"/>
              </p:cNvSpPr>
              <p:nvPr/>
            </p:nvSpPr>
            <p:spPr>
              <a:xfrm>
                <a:off x="7287108" y="6181497"/>
                <a:ext cx="501650" cy="369332"/>
              </a:xfrm>
              <a:prstGeom prst="rect">
                <a:avLst/>
              </a:prstGeom>
              <a:blipFill>
                <a:blip r:embed="rId6"/>
                <a:stretch>
                  <a:fillRect l="-3614" r="-3855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7946444-19FB-0756-798C-D369B3897616}"/>
                  </a:ext>
                </a:extLst>
              </p:cNvPr>
              <p:cNvSpPr txBox="1"/>
              <p:nvPr/>
            </p:nvSpPr>
            <p:spPr>
              <a:xfrm>
                <a:off x="10987684" y="6225024"/>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27" name="TextBox 26">
                <a:extLst>
                  <a:ext uri="{FF2B5EF4-FFF2-40B4-BE49-F238E27FC236}">
                    <a16:creationId xmlns:a16="http://schemas.microsoft.com/office/drawing/2014/main" id="{47946444-19FB-0756-798C-D369B3897616}"/>
                  </a:ext>
                </a:extLst>
              </p:cNvPr>
              <p:cNvSpPr txBox="1">
                <a:spLocks noRot="1" noChangeAspect="1" noMove="1" noResize="1" noEditPoints="1" noAdjustHandles="1" noChangeArrowheads="1" noChangeShapeType="1" noTextEdit="1"/>
              </p:cNvSpPr>
              <p:nvPr/>
            </p:nvSpPr>
            <p:spPr>
              <a:xfrm>
                <a:off x="10987684" y="6225024"/>
                <a:ext cx="501650" cy="369332"/>
              </a:xfrm>
              <a:prstGeom prst="rect">
                <a:avLst/>
              </a:prstGeom>
              <a:blipFill>
                <a:blip r:embed="rId7"/>
                <a:stretch>
                  <a:fillRect l="-3614" r="-3855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541567C-F271-0C04-34FC-A52A530BA15F}"/>
                  </a:ext>
                </a:extLst>
              </p:cNvPr>
              <p:cNvSpPr txBox="1"/>
              <p:nvPr/>
            </p:nvSpPr>
            <p:spPr>
              <a:xfrm>
                <a:off x="7952612" y="2272867"/>
                <a:ext cx="2743200" cy="586571"/>
              </a:xfrm>
              <a:prstGeom prst="rect">
                <a:avLst/>
              </a:prstGeom>
              <a:noFill/>
            </p:spPr>
            <p:txBody>
              <a:bodyPr wrap="square" rtlCol="0">
                <a:spAutoFit/>
              </a:bodyPr>
              <a:lstStyle/>
              <a:p>
                <a:pPr algn="ct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b="0" i="1" smtClean="0">
                                <a:latin typeface="Cambria Math" panose="02040503050406030204" pitchFamily="18" charset="0"/>
                              </a:rPr>
                              <m:t>𝑛</m:t>
                            </m:r>
                          </m:e>
                        </m:func>
                      </m:den>
                    </m:f>
                  </m:oMath>
                </a14:m>
                <a:r>
                  <a:rPr lang="en-US" sz="2400" dirty="0"/>
                  <a:t> squares</a:t>
                </a:r>
                <a:endParaRPr lang="en-IL" sz="2400" dirty="0"/>
              </a:p>
            </p:txBody>
          </p:sp>
        </mc:Choice>
        <mc:Fallback xmlns="">
          <p:sp>
            <p:nvSpPr>
              <p:cNvPr id="28" name="TextBox 27">
                <a:extLst>
                  <a:ext uri="{FF2B5EF4-FFF2-40B4-BE49-F238E27FC236}">
                    <a16:creationId xmlns:a16="http://schemas.microsoft.com/office/drawing/2014/main" id="{E541567C-F271-0C04-34FC-A52A530BA15F}"/>
                  </a:ext>
                </a:extLst>
              </p:cNvPr>
              <p:cNvSpPr txBox="1">
                <a:spLocks noRot="1" noChangeAspect="1" noMove="1" noResize="1" noEditPoints="1" noAdjustHandles="1" noChangeArrowheads="1" noChangeShapeType="1" noTextEdit="1"/>
              </p:cNvSpPr>
              <p:nvPr/>
            </p:nvSpPr>
            <p:spPr>
              <a:xfrm>
                <a:off x="7952612" y="2272867"/>
                <a:ext cx="2743200" cy="586571"/>
              </a:xfrm>
              <a:prstGeom prst="rect">
                <a:avLst/>
              </a:prstGeom>
              <a:blipFill>
                <a:blip r:embed="rId8"/>
                <a:stretch>
                  <a:fillRect b="-10417"/>
                </a:stretch>
              </a:blipFill>
            </p:spPr>
            <p:txBody>
              <a:bodyPr/>
              <a:lstStyle/>
              <a:p>
                <a:r>
                  <a:rPr lang="en-IL">
                    <a:noFill/>
                  </a:rPr>
                  <a:t> </a:t>
                </a:r>
              </a:p>
            </p:txBody>
          </p:sp>
        </mc:Fallback>
      </mc:AlternateContent>
      <p:cxnSp>
        <p:nvCxnSpPr>
          <p:cNvPr id="29" name="Straight Arrow Connector 28">
            <a:extLst>
              <a:ext uri="{FF2B5EF4-FFF2-40B4-BE49-F238E27FC236}">
                <a16:creationId xmlns:a16="http://schemas.microsoft.com/office/drawing/2014/main" id="{1B0B003B-921C-F847-9296-F72E62FBCF2F}"/>
              </a:ext>
            </a:extLst>
          </p:cNvPr>
          <p:cNvCxnSpPr>
            <a:cxnSpLocks/>
          </p:cNvCxnSpPr>
          <p:nvPr/>
        </p:nvCxnSpPr>
        <p:spPr>
          <a:xfrm flipV="1">
            <a:off x="8994885" y="5553824"/>
            <a:ext cx="2089150" cy="483518"/>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8670EC98-1C7D-126E-1B26-896472CEC2B0}"/>
              </a:ext>
            </a:extLst>
          </p:cNvPr>
          <p:cNvCxnSpPr>
            <a:cxnSpLocks/>
          </p:cNvCxnSpPr>
          <p:nvPr/>
        </p:nvCxnSpPr>
        <p:spPr>
          <a:xfrm flipH="1">
            <a:off x="10050304" y="5529945"/>
            <a:ext cx="1044890" cy="47758"/>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7108EB87-2999-47C1-4093-9DEBBC8F049E}"/>
              </a:ext>
            </a:extLst>
          </p:cNvPr>
          <p:cNvCxnSpPr>
            <a:cxnSpLocks/>
            <a:endCxn id="64" idx="1"/>
          </p:cNvCxnSpPr>
          <p:nvPr/>
        </p:nvCxnSpPr>
        <p:spPr>
          <a:xfrm>
            <a:off x="9623535" y="5128085"/>
            <a:ext cx="296010" cy="29862"/>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A6029429-3D6D-8651-AD20-1F44F1D5706D}"/>
              </a:ext>
            </a:extLst>
          </p:cNvPr>
          <p:cNvCxnSpPr>
            <a:cxnSpLocks/>
          </p:cNvCxnSpPr>
          <p:nvPr/>
        </p:nvCxnSpPr>
        <p:spPr>
          <a:xfrm>
            <a:off x="9044144" y="5078439"/>
            <a:ext cx="514350" cy="25767"/>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4A760215-EEB8-EFC9-93E3-71E65415D585}"/>
              </a:ext>
            </a:extLst>
          </p:cNvPr>
          <p:cNvCxnSpPr>
            <a:cxnSpLocks/>
            <a:stCxn id="64" idx="3"/>
            <a:endCxn id="63" idx="7"/>
          </p:cNvCxnSpPr>
          <p:nvPr/>
        </p:nvCxnSpPr>
        <p:spPr>
          <a:xfrm flipH="1" flipV="1">
            <a:off x="9416605" y="4703802"/>
            <a:ext cx="502940" cy="406386"/>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271F393E-6DB1-B126-25DE-CC17D2D02899}"/>
              </a:ext>
            </a:extLst>
          </p:cNvPr>
          <p:cNvCxnSpPr>
            <a:cxnSpLocks/>
            <a:stCxn id="63" idx="2"/>
          </p:cNvCxnSpPr>
          <p:nvPr/>
        </p:nvCxnSpPr>
        <p:spPr>
          <a:xfrm flipH="1" flipV="1">
            <a:off x="8073760" y="4110897"/>
            <a:ext cx="1277804" cy="569025"/>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CF45E5C4-131B-A147-B68B-B4C06EF3A39A}"/>
              </a:ext>
            </a:extLst>
          </p:cNvPr>
          <p:cNvCxnSpPr>
            <a:cxnSpLocks/>
          </p:cNvCxnSpPr>
          <p:nvPr/>
        </p:nvCxnSpPr>
        <p:spPr>
          <a:xfrm flipV="1">
            <a:off x="8062601" y="4082164"/>
            <a:ext cx="1149725" cy="4854"/>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a:extLst>
              <a:ext uri="{FF2B5EF4-FFF2-40B4-BE49-F238E27FC236}">
                <a16:creationId xmlns:a16="http://schemas.microsoft.com/office/drawing/2014/main" id="{768D54D7-0DDE-BF38-1808-36875D93AC80}"/>
              </a:ext>
            </a:extLst>
          </p:cNvPr>
          <p:cNvCxnSpPr>
            <a:cxnSpLocks/>
          </p:cNvCxnSpPr>
          <p:nvPr/>
        </p:nvCxnSpPr>
        <p:spPr>
          <a:xfrm flipV="1">
            <a:off x="9212326" y="3540874"/>
            <a:ext cx="265159" cy="493531"/>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5F42B099-C08A-E144-92B8-104ED241B958}"/>
              </a:ext>
            </a:extLst>
          </p:cNvPr>
          <p:cNvCxnSpPr>
            <a:cxnSpLocks/>
          </p:cNvCxnSpPr>
          <p:nvPr/>
        </p:nvCxnSpPr>
        <p:spPr>
          <a:xfrm flipV="1">
            <a:off x="9553685" y="3393097"/>
            <a:ext cx="825057" cy="114007"/>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E5E084AE-3DBC-1011-9B7B-D4F58AFACFCD}"/>
              </a:ext>
            </a:extLst>
          </p:cNvPr>
          <p:cNvCxnSpPr>
            <a:cxnSpLocks/>
          </p:cNvCxnSpPr>
          <p:nvPr/>
        </p:nvCxnSpPr>
        <p:spPr>
          <a:xfrm flipH="1">
            <a:off x="8967944" y="3345338"/>
            <a:ext cx="1410798" cy="2701895"/>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6B37A4A2-7E74-BE49-7C0C-8E042BA873A8}"/>
              </a:ext>
            </a:extLst>
          </p:cNvPr>
          <p:cNvCxnSpPr>
            <a:cxnSpLocks/>
          </p:cNvCxnSpPr>
          <p:nvPr/>
        </p:nvCxnSpPr>
        <p:spPr>
          <a:xfrm flipH="1" flipV="1">
            <a:off x="9044144" y="5078439"/>
            <a:ext cx="952278" cy="451505"/>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40" name="Oval 39">
            <a:extLst>
              <a:ext uri="{FF2B5EF4-FFF2-40B4-BE49-F238E27FC236}">
                <a16:creationId xmlns:a16="http://schemas.microsoft.com/office/drawing/2014/main" id="{71F91ED1-321D-0519-C46D-CB7B9D706F6B}"/>
              </a:ext>
            </a:extLst>
          </p:cNvPr>
          <p:cNvSpPr/>
          <p:nvPr/>
        </p:nvSpPr>
        <p:spPr>
          <a:xfrm flipV="1">
            <a:off x="10360448" y="3326911"/>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0" name="Oval 59">
            <a:extLst>
              <a:ext uri="{FF2B5EF4-FFF2-40B4-BE49-F238E27FC236}">
                <a16:creationId xmlns:a16="http://schemas.microsoft.com/office/drawing/2014/main" id="{FE9506C1-890B-8E84-CC5B-4FEC40B62C85}"/>
              </a:ext>
            </a:extLst>
          </p:cNvPr>
          <p:cNvSpPr/>
          <p:nvPr/>
        </p:nvSpPr>
        <p:spPr>
          <a:xfrm flipV="1">
            <a:off x="9457679" y="3483223"/>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1" name="Oval 60">
            <a:extLst>
              <a:ext uri="{FF2B5EF4-FFF2-40B4-BE49-F238E27FC236}">
                <a16:creationId xmlns:a16="http://schemas.microsoft.com/office/drawing/2014/main" id="{B52A65B7-1337-81CD-70BC-751915D303D4}"/>
              </a:ext>
            </a:extLst>
          </p:cNvPr>
          <p:cNvSpPr/>
          <p:nvPr/>
        </p:nvSpPr>
        <p:spPr>
          <a:xfrm flipV="1">
            <a:off x="9168581" y="4038996"/>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2" name="Oval 61">
            <a:extLst>
              <a:ext uri="{FF2B5EF4-FFF2-40B4-BE49-F238E27FC236}">
                <a16:creationId xmlns:a16="http://schemas.microsoft.com/office/drawing/2014/main" id="{D52D33F0-96B4-0E46-E1E1-C219C5D08D6B}"/>
              </a:ext>
            </a:extLst>
          </p:cNvPr>
          <p:cNvSpPr/>
          <p:nvPr/>
        </p:nvSpPr>
        <p:spPr>
          <a:xfrm flipV="1">
            <a:off x="8011559" y="408430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3" name="Oval 62">
            <a:extLst>
              <a:ext uri="{FF2B5EF4-FFF2-40B4-BE49-F238E27FC236}">
                <a16:creationId xmlns:a16="http://schemas.microsoft.com/office/drawing/2014/main" id="{2F3F0660-93D2-C55D-3DE6-D34C62746108}"/>
              </a:ext>
            </a:extLst>
          </p:cNvPr>
          <p:cNvSpPr/>
          <p:nvPr/>
        </p:nvSpPr>
        <p:spPr>
          <a:xfrm flipV="1">
            <a:off x="9351564" y="4646152"/>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4" name="Oval 63">
            <a:extLst>
              <a:ext uri="{FF2B5EF4-FFF2-40B4-BE49-F238E27FC236}">
                <a16:creationId xmlns:a16="http://schemas.microsoft.com/office/drawing/2014/main" id="{23EB0B15-BC12-5164-68AD-F920152D5AF7}"/>
              </a:ext>
            </a:extLst>
          </p:cNvPr>
          <p:cNvSpPr/>
          <p:nvPr/>
        </p:nvSpPr>
        <p:spPr>
          <a:xfrm flipV="1">
            <a:off x="9908386" y="5100297"/>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5" name="Oval 64">
            <a:extLst>
              <a:ext uri="{FF2B5EF4-FFF2-40B4-BE49-F238E27FC236}">
                <a16:creationId xmlns:a16="http://schemas.microsoft.com/office/drawing/2014/main" id="{D6C65C00-D0BC-A2AA-05CA-0D7BCFBA3EBB}"/>
              </a:ext>
            </a:extLst>
          </p:cNvPr>
          <p:cNvSpPr/>
          <p:nvPr/>
        </p:nvSpPr>
        <p:spPr>
          <a:xfrm flipV="1">
            <a:off x="9556939" y="507843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6" name="Oval 65">
            <a:extLst>
              <a:ext uri="{FF2B5EF4-FFF2-40B4-BE49-F238E27FC236}">
                <a16:creationId xmlns:a16="http://schemas.microsoft.com/office/drawing/2014/main" id="{DD0D6595-8CDA-70B1-B42F-7E5211C11DC7}"/>
              </a:ext>
            </a:extLst>
          </p:cNvPr>
          <p:cNvSpPr/>
          <p:nvPr/>
        </p:nvSpPr>
        <p:spPr>
          <a:xfrm flipV="1">
            <a:off x="8994885" y="504213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7" name="Oval 66">
            <a:extLst>
              <a:ext uri="{FF2B5EF4-FFF2-40B4-BE49-F238E27FC236}">
                <a16:creationId xmlns:a16="http://schemas.microsoft.com/office/drawing/2014/main" id="{15E7710A-CAB6-42CE-93EC-6FCECB869823}"/>
              </a:ext>
            </a:extLst>
          </p:cNvPr>
          <p:cNvSpPr/>
          <p:nvPr/>
        </p:nvSpPr>
        <p:spPr>
          <a:xfrm flipV="1">
            <a:off x="9984586" y="5539068"/>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8" name="Oval 67">
            <a:extLst>
              <a:ext uri="{FF2B5EF4-FFF2-40B4-BE49-F238E27FC236}">
                <a16:creationId xmlns:a16="http://schemas.microsoft.com/office/drawing/2014/main" id="{8188D9E2-3C7F-26E5-58CB-450F0C928E81}"/>
              </a:ext>
            </a:extLst>
          </p:cNvPr>
          <p:cNvSpPr/>
          <p:nvPr/>
        </p:nvSpPr>
        <p:spPr>
          <a:xfrm flipV="1">
            <a:off x="11076438" y="5524575"/>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9" name="Oval 68">
            <a:extLst>
              <a:ext uri="{FF2B5EF4-FFF2-40B4-BE49-F238E27FC236}">
                <a16:creationId xmlns:a16="http://schemas.microsoft.com/office/drawing/2014/main" id="{2F99BA1D-C1D8-A480-9C75-3B23DF35C65F}"/>
              </a:ext>
            </a:extLst>
          </p:cNvPr>
          <p:cNvSpPr/>
          <p:nvPr/>
        </p:nvSpPr>
        <p:spPr>
          <a:xfrm flipV="1">
            <a:off x="8967944" y="599070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966049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Stitch Algorithm – Lemma 3</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235325" y="1815353"/>
                <a:ext cx="7110824" cy="4690258"/>
              </a:xfrm>
              <a:prstGeom prst="rect">
                <a:avLst/>
              </a:prstGeom>
              <a:noFill/>
            </p:spPr>
            <p:txBody>
              <a:bodyPr wrap="square" rtlCol="0">
                <a:spAutoFit/>
              </a:bodyPr>
              <a:lstStyle/>
              <a:p>
                <a:r>
                  <a:rPr lang="en-US" sz="2400" b="1" u="sng" dirty="0"/>
                  <a:t>Proof:</a:t>
                </a:r>
                <a:endParaRPr lang="en-US" sz="2400" dirty="0"/>
              </a:p>
              <a:p>
                <a:pPr marL="342900" indent="-342900">
                  <a:buFont typeface="Arial" panose="020B0604020202020204" pitchFamily="34" charset="0"/>
                  <a:buChar char="•"/>
                </a:pPr>
                <a:r>
                  <a:rPr lang="en-US" sz="2400" dirty="0"/>
                  <a:t>We traverse </a:t>
                </a:r>
                <a:r>
                  <a:rPr lang="en-US" sz="2400" dirty="0">
                    <a:solidFill>
                      <a:schemeClr val="tx1"/>
                    </a:solidFill>
                  </a:rPr>
                  <a:t>each of </a:t>
                </a:r>
                <a14:m>
                  <m:oMath xmlns:m="http://schemas.openxmlformats.org/officeDocument/2006/math">
                    <m:f>
                      <m:fPr>
                        <m:ctrlPr>
                          <a:rPr lang="en-US" sz="2400" i="1" smtClean="0">
                            <a:solidFill>
                              <a:srgbClr val="00B0F0"/>
                            </a:solidFill>
                            <a:latin typeface="Cambria Math" panose="02040503050406030204" pitchFamily="18" charset="0"/>
                          </a:rPr>
                        </m:ctrlPr>
                      </m:fPr>
                      <m:num>
                        <m:r>
                          <a:rPr lang="en-US" sz="2400" i="1">
                            <a:solidFill>
                              <a:srgbClr val="00B0F0"/>
                            </a:solidFill>
                            <a:latin typeface="Cambria Math" panose="02040503050406030204" pitchFamily="18" charset="0"/>
                          </a:rPr>
                          <m:t>𝑛</m:t>
                        </m:r>
                      </m:num>
                      <m:den>
                        <m:func>
                          <m:funcPr>
                            <m:ctrlPr>
                              <a:rPr lang="en-US" sz="2400" i="1">
                                <a:solidFill>
                                  <a:srgbClr val="00B0F0"/>
                                </a:solidFill>
                                <a:latin typeface="Cambria Math" panose="02040503050406030204" pitchFamily="18" charset="0"/>
                              </a:rPr>
                            </m:ctrlPr>
                          </m:funcPr>
                          <m:fName>
                            <m:r>
                              <m:rPr>
                                <m:sty m:val="p"/>
                              </m:rPr>
                              <a:rPr lang="en-US" sz="2400">
                                <a:solidFill>
                                  <a:srgbClr val="00B0F0"/>
                                </a:solidFill>
                                <a:latin typeface="Cambria Math" panose="02040503050406030204" pitchFamily="18" charset="0"/>
                              </a:rPr>
                              <m:t>ln</m:t>
                            </m:r>
                          </m:fName>
                          <m:e>
                            <m:r>
                              <a:rPr lang="en-US" sz="2400" i="1">
                                <a:solidFill>
                                  <a:srgbClr val="00B0F0"/>
                                </a:solidFill>
                                <a:latin typeface="Cambria Math" panose="02040503050406030204" pitchFamily="18" charset="0"/>
                              </a:rPr>
                              <m:t>𝑛</m:t>
                            </m:r>
                          </m:e>
                        </m:func>
                      </m:den>
                    </m:f>
                  </m:oMath>
                </a14:m>
                <a:r>
                  <a:rPr lang="en-US" sz="2400" dirty="0">
                    <a:solidFill>
                      <a:srgbClr val="00B0F0"/>
                    </a:solidFill>
                  </a:rPr>
                  <a:t> </a:t>
                </a:r>
                <a:r>
                  <a:rPr lang="en-US" sz="2400" dirty="0">
                    <a:solidFill>
                      <a:schemeClr val="tx1"/>
                    </a:solidFill>
                  </a:rPr>
                  <a:t>squares on</a:t>
                </a:r>
                <a:r>
                  <a:rPr lang="en-US" sz="2400" dirty="0"/>
                  <a:t>ce and </a:t>
                </a:r>
                <a:r>
                  <a:rPr lang="en-US" sz="2400" dirty="0">
                    <a:solidFill>
                      <a:srgbClr val="92D050"/>
                    </a:solidFill>
                  </a:rPr>
                  <a:t>return to start</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u="sng" dirty="0"/>
                  <a:t>Observe</a:t>
                </a:r>
                <a:r>
                  <a:rPr lang="en-US" sz="2400" dirty="0"/>
                  <a:t>: </a:t>
                </a:r>
                <a:r>
                  <a:rPr lang="en-US" sz="2400" dirty="0">
                    <a:solidFill>
                      <a:schemeClr val="tx1"/>
                    </a:solidFill>
                  </a:rPr>
                  <a:t>each sub-square intersects with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accent4">
                            <a:lumMod val="75000"/>
                          </a:schemeClr>
                        </a:solidFill>
                        <a:latin typeface="Cambria Math" panose="02040503050406030204" pitchFamily="18" charset="0"/>
                      </a:rPr>
                      <m:t>5</m:t>
                    </m:r>
                  </m:oMath>
                </a14:m>
                <a:r>
                  <a:rPr lang="en-US" sz="2400" dirty="0">
                    <a:solidFill>
                      <a:schemeClr val="tx1"/>
                    </a:solidFill>
                  </a:rPr>
                  <a:t> segments </a:t>
                </a:r>
                <a14:m>
                  <m:oMath xmlns:m="http://schemas.openxmlformats.org/officeDocument/2006/math">
                    <m:r>
                      <a:rPr lang="en-US" sz="2400" b="0" i="1" smtClean="0">
                        <a:solidFill>
                          <a:schemeClr val="tx1"/>
                        </a:solidFill>
                        <a:latin typeface="Cambria Math" panose="02040503050406030204" pitchFamily="18" charset="0"/>
                      </a:rPr>
                      <m:t>⇒</m:t>
                    </m:r>
                  </m:oMath>
                </a14:m>
                <a:r>
                  <a:rPr lang="en-US" sz="2400" dirty="0">
                    <a:solidFill>
                      <a:schemeClr val="tx1"/>
                    </a:solidFill>
                  </a:rPr>
                  <a:t> Total length of segments intersected with </a:t>
                </a:r>
                <a:r>
                  <a:rPr lang="en-US" sz="2400" b="1" dirty="0">
                    <a:solidFill>
                      <a:srgbClr val="00B0F0"/>
                    </a:solidFill>
                  </a:rPr>
                  <a:t>each sub-square</a:t>
                </a:r>
                <a:r>
                  <a:rPr lang="en-US" sz="2400" dirty="0">
                    <a:solidFill>
                      <a:schemeClr val="tx1"/>
                    </a:solidFill>
                  </a:rPr>
                  <a:t> </a:t>
                </a:r>
                <a14:m>
                  <m:oMath xmlns:m="http://schemas.openxmlformats.org/officeDocument/2006/math">
                    <m:r>
                      <a:rPr lang="en-US" sz="2400" i="1">
                        <a:solidFill>
                          <a:schemeClr val="tx1"/>
                        </a:solidFill>
                        <a:latin typeface="Cambria Math" panose="02040503050406030204" pitchFamily="18" charset="0"/>
                      </a:rPr>
                      <m:t>≤</m:t>
                    </m:r>
                  </m:oMath>
                </a14:m>
                <a:br>
                  <a:rPr lang="en-US" sz="2400" i="1" dirty="0">
                    <a:solidFill>
                      <a:schemeClr val="tx1"/>
                    </a:solidFill>
                    <a:latin typeface="Cambria Math" panose="02040503050406030204" pitchFamily="18" charset="0"/>
                  </a:rPr>
                </a:br>
                <a14:m>
                  <m:oMath xmlns:m="http://schemas.openxmlformats.org/officeDocument/2006/math">
                    <m:r>
                      <a:rPr lang="en-US" sz="2400" i="1">
                        <a:solidFill>
                          <a:schemeClr val="accent4">
                            <a:lumMod val="75000"/>
                          </a:schemeClr>
                        </a:solidFill>
                        <a:latin typeface="Cambria Math" panose="02040503050406030204" pitchFamily="18" charset="0"/>
                      </a:rPr>
                      <m:t>5</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𝑙𝑎𝑟𝑔𝑒𝑠𝑡</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𝑠𝑒𝑔𝑚𝑒𝑛𝑡</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𝑙𝑒𝑛𝑔𝑡h</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𝑖𝑛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𝑠𝑞𝑢𝑎𝑟𝑒</m:t>
                        </m:r>
                      </m:e>
                    </m:d>
                    <m:r>
                      <a:rPr lang="en-US" sz="2400" b="0" i="1" smtClean="0">
                        <a:solidFill>
                          <a:schemeClr val="tx1"/>
                        </a:solidFill>
                        <a:latin typeface="Cambria Math" panose="02040503050406030204" pitchFamily="18" charset="0"/>
                      </a:rPr>
                      <m:t>≤</m:t>
                    </m:r>
                    <m:r>
                      <a:rPr lang="en-US" sz="2400" i="1">
                        <a:solidFill>
                          <a:schemeClr val="accent4">
                            <a:lumMod val="75000"/>
                          </a:schemeClr>
                        </a:solidFill>
                        <a:latin typeface="Cambria Math" panose="02040503050406030204" pitchFamily="18" charset="0"/>
                      </a:rPr>
                      <m:t>5</m:t>
                    </m:r>
                    <m:rad>
                      <m:radPr>
                        <m:degHide m:val="on"/>
                        <m:ctrlPr>
                          <a:rPr lang="en-US" sz="2400" i="1">
                            <a:solidFill>
                              <a:srgbClr val="FFC000"/>
                            </a:solidFill>
                            <a:latin typeface="Cambria Math" panose="02040503050406030204" pitchFamily="18" charset="0"/>
                          </a:rPr>
                        </m:ctrlPr>
                      </m:radPr>
                      <m:deg/>
                      <m:e>
                        <m:r>
                          <a:rPr lang="en-US" sz="2400" b="0" i="1" smtClean="0">
                            <a:solidFill>
                              <a:srgbClr val="FFC000"/>
                            </a:solidFill>
                            <a:latin typeface="Cambria Math" panose="02040503050406030204" pitchFamily="18" charset="0"/>
                          </a:rPr>
                          <m:t>2</m:t>
                        </m:r>
                      </m:e>
                    </m:rad>
                    <m:d>
                      <m:dPr>
                        <m:begChr m:val="|"/>
                        <m:endChr m:val="|"/>
                        <m:ctrlPr>
                          <a:rPr lang="en-US" sz="2400" b="0" i="1" smtClean="0">
                            <a:solidFill>
                              <a:srgbClr val="FFC000"/>
                            </a:solidFill>
                            <a:latin typeface="Cambria Math" panose="02040503050406030204" pitchFamily="18" charset="0"/>
                          </a:rPr>
                        </m:ctrlPr>
                      </m:dPr>
                      <m:e>
                        <m:r>
                          <a:rPr lang="en-US" sz="2400" b="0" i="1" smtClean="0">
                            <a:solidFill>
                              <a:srgbClr val="FFC000"/>
                            </a:solidFill>
                            <a:latin typeface="Cambria Math" panose="02040503050406030204" pitchFamily="18" charset="0"/>
                          </a:rPr>
                          <m:t>𝑠𝑞𝑢𝑎𝑟𝑒</m:t>
                        </m:r>
                        <m:r>
                          <a:rPr lang="en-US" sz="2400" b="0" i="1" smtClean="0">
                            <a:solidFill>
                              <a:srgbClr val="FFC000"/>
                            </a:solidFill>
                            <a:latin typeface="Cambria Math" panose="02040503050406030204" pitchFamily="18" charset="0"/>
                          </a:rPr>
                          <m:t> </m:t>
                        </m:r>
                        <m:r>
                          <a:rPr lang="en-US" sz="2400" b="0" i="1" smtClean="0">
                            <a:solidFill>
                              <a:srgbClr val="FFC000"/>
                            </a:solidFill>
                            <a:latin typeface="Cambria Math" panose="02040503050406030204" pitchFamily="18" charset="0"/>
                          </a:rPr>
                          <m:t>𝑠𝑖𝑑𝑒</m:t>
                        </m:r>
                      </m:e>
                    </m:d>
                    <m:r>
                      <a:rPr lang="en-US" sz="2400" b="0" i="1" smtClean="0">
                        <a:solidFill>
                          <a:schemeClr val="tx1"/>
                        </a:solidFill>
                        <a:latin typeface="Cambria Math" panose="02040503050406030204" pitchFamily="18" charset="0"/>
                      </a:rPr>
                      <m:t>=</m:t>
                    </m:r>
                    <m:r>
                      <a:rPr lang="en-US" sz="2400" i="1">
                        <a:solidFill>
                          <a:schemeClr val="accent4">
                            <a:lumMod val="75000"/>
                          </a:schemeClr>
                        </a:solidFill>
                        <a:latin typeface="Cambria Math" panose="02040503050406030204" pitchFamily="18" charset="0"/>
                      </a:rPr>
                      <m:t>5</m:t>
                    </m:r>
                    <m:rad>
                      <m:radPr>
                        <m:degHide m:val="on"/>
                        <m:ctrlPr>
                          <a:rPr lang="en-US" sz="2400" i="1">
                            <a:solidFill>
                              <a:srgbClr val="FFC000"/>
                            </a:solidFill>
                            <a:latin typeface="Cambria Math" panose="02040503050406030204" pitchFamily="18" charset="0"/>
                          </a:rPr>
                        </m:ctrlPr>
                      </m:radPr>
                      <m:deg/>
                      <m:e>
                        <m:r>
                          <a:rPr lang="en-US" sz="2400" i="1">
                            <a:solidFill>
                              <a:srgbClr val="FFC000"/>
                            </a:solidFill>
                            <a:latin typeface="Cambria Math" panose="02040503050406030204" pitchFamily="18" charset="0"/>
                          </a:rPr>
                          <m:t>2</m:t>
                        </m:r>
                      </m:e>
                    </m:rad>
                    <m:rad>
                      <m:radPr>
                        <m:degHide m:val="on"/>
                        <m:ctrlPr>
                          <a:rPr lang="en-US" sz="2400" i="1">
                            <a:solidFill>
                              <a:srgbClr val="FFC000"/>
                            </a:solidFill>
                            <a:latin typeface="Cambria Math" panose="02040503050406030204" pitchFamily="18" charset="0"/>
                          </a:rPr>
                        </m:ctrlPr>
                      </m:radPr>
                      <m:deg/>
                      <m:e>
                        <m:f>
                          <m:fPr>
                            <m:ctrlPr>
                              <a:rPr lang="en-US" sz="2400" i="1">
                                <a:solidFill>
                                  <a:srgbClr val="FFC000"/>
                                </a:solidFill>
                                <a:latin typeface="Cambria Math" panose="02040503050406030204" pitchFamily="18" charset="0"/>
                              </a:rPr>
                            </m:ctrlPr>
                          </m:fPr>
                          <m:num>
                            <m:func>
                              <m:funcPr>
                                <m:ctrlPr>
                                  <a:rPr lang="en-US" sz="2400" i="1">
                                    <a:solidFill>
                                      <a:srgbClr val="FFC000"/>
                                    </a:solidFill>
                                    <a:latin typeface="Cambria Math" panose="02040503050406030204" pitchFamily="18" charset="0"/>
                                  </a:rPr>
                                </m:ctrlPr>
                              </m:funcPr>
                              <m:fName>
                                <m:r>
                                  <m:rPr>
                                    <m:sty m:val="p"/>
                                  </m:rPr>
                                  <a:rPr lang="en-US" sz="2400">
                                    <a:solidFill>
                                      <a:srgbClr val="FFC000"/>
                                    </a:solidFill>
                                    <a:latin typeface="Cambria Math" panose="02040503050406030204" pitchFamily="18" charset="0"/>
                                  </a:rPr>
                                  <m:t>ln</m:t>
                                </m:r>
                              </m:fName>
                              <m:e>
                                <m:r>
                                  <a:rPr lang="en-US" sz="2400" i="1">
                                    <a:solidFill>
                                      <a:srgbClr val="FFC000"/>
                                    </a:solidFill>
                                    <a:latin typeface="Cambria Math" panose="02040503050406030204" pitchFamily="18" charset="0"/>
                                  </a:rPr>
                                  <m:t>𝑛</m:t>
                                </m:r>
                              </m:e>
                            </m:func>
                          </m:num>
                          <m:den>
                            <m:r>
                              <a:rPr lang="en-US" sz="2400" i="1">
                                <a:solidFill>
                                  <a:srgbClr val="FFC000"/>
                                </a:solidFill>
                                <a:latin typeface="Cambria Math" panose="02040503050406030204" pitchFamily="18" charset="0"/>
                              </a:rPr>
                              <m:t>𝑛</m:t>
                            </m:r>
                          </m:den>
                        </m:f>
                      </m:e>
                    </m:rad>
                  </m:oMath>
                </a14:m>
                <a:r>
                  <a:rPr lang="en-US" sz="2400" i="1" dirty="0">
                    <a:latin typeface="Cambria Math" panose="02040503050406030204" pitchFamily="18" charset="0"/>
                  </a:rPr>
                  <a:t>.</a:t>
                </a:r>
              </a:p>
              <a:p>
                <a:pPr marL="342900" indent="-342900">
                  <a:buFont typeface="Arial" panose="020B0604020202020204" pitchFamily="34" charset="0"/>
                  <a:buChar char="•"/>
                </a:pPr>
                <a14:m>
                  <m:oMath xmlns:m="http://schemas.openxmlformats.org/officeDocument/2006/math">
                    <m:r>
                      <a:rPr lang="en-US" sz="2400">
                        <a:latin typeface="Cambria Math" panose="02040503050406030204" pitchFamily="18" charset="0"/>
                      </a:rPr>
                      <m:t>⇒</m:t>
                    </m:r>
                  </m:oMath>
                </a14:m>
                <a:r>
                  <a:rPr lang="en-US" sz="2400" dirty="0"/>
                  <a:t> Total length </a:t>
                </a:r>
                <a14:m>
                  <m:oMath xmlns:m="http://schemas.openxmlformats.org/officeDocument/2006/math">
                    <m:r>
                      <a:rPr lang="en-US" sz="2400" i="1">
                        <a:latin typeface="Cambria Math" panose="02040503050406030204" pitchFamily="18" charset="0"/>
                      </a:rPr>
                      <m:t>≤</m:t>
                    </m:r>
                    <m:r>
                      <a:rPr lang="en-US" sz="2400" i="1">
                        <a:solidFill>
                          <a:schemeClr val="accent4">
                            <a:lumMod val="75000"/>
                          </a:schemeClr>
                        </a:solidFill>
                        <a:latin typeface="Cambria Math" panose="02040503050406030204" pitchFamily="18" charset="0"/>
                      </a:rPr>
                      <m:t>5</m:t>
                    </m:r>
                    <m:rad>
                      <m:radPr>
                        <m:degHide m:val="on"/>
                        <m:ctrlPr>
                          <a:rPr lang="en-US" sz="2400" b="0" i="1" smtClean="0">
                            <a:solidFill>
                              <a:srgbClr val="FFC000"/>
                            </a:solidFill>
                            <a:latin typeface="Cambria Math" panose="02040503050406030204" pitchFamily="18" charset="0"/>
                          </a:rPr>
                        </m:ctrlPr>
                      </m:radPr>
                      <m:deg/>
                      <m:e>
                        <m:r>
                          <a:rPr lang="en-US" sz="2400" b="0" i="1" smtClean="0">
                            <a:solidFill>
                              <a:srgbClr val="FFC000"/>
                            </a:solidFill>
                            <a:latin typeface="Cambria Math" panose="02040503050406030204" pitchFamily="18" charset="0"/>
                          </a:rPr>
                          <m:t>2</m:t>
                        </m:r>
                      </m:e>
                    </m:rad>
                    <m:rad>
                      <m:radPr>
                        <m:degHide m:val="on"/>
                        <m:ctrlPr>
                          <a:rPr lang="en-US" sz="2400" i="1">
                            <a:solidFill>
                              <a:srgbClr val="FFC000"/>
                            </a:solidFill>
                            <a:latin typeface="Cambria Math" panose="02040503050406030204" pitchFamily="18" charset="0"/>
                          </a:rPr>
                        </m:ctrlPr>
                      </m:radPr>
                      <m:deg/>
                      <m:e>
                        <m:f>
                          <m:fPr>
                            <m:ctrlPr>
                              <a:rPr lang="en-US" sz="2400" i="1">
                                <a:solidFill>
                                  <a:srgbClr val="FFC000"/>
                                </a:solidFill>
                                <a:latin typeface="Cambria Math" panose="02040503050406030204" pitchFamily="18" charset="0"/>
                              </a:rPr>
                            </m:ctrlPr>
                          </m:fPr>
                          <m:num>
                            <m:func>
                              <m:funcPr>
                                <m:ctrlPr>
                                  <a:rPr lang="en-US" sz="2400" i="1">
                                    <a:solidFill>
                                      <a:srgbClr val="FFC000"/>
                                    </a:solidFill>
                                    <a:latin typeface="Cambria Math" panose="02040503050406030204" pitchFamily="18" charset="0"/>
                                  </a:rPr>
                                </m:ctrlPr>
                              </m:funcPr>
                              <m:fName>
                                <m:r>
                                  <m:rPr>
                                    <m:sty m:val="p"/>
                                  </m:rPr>
                                  <a:rPr lang="en-US" sz="2400">
                                    <a:solidFill>
                                      <a:srgbClr val="FFC000"/>
                                    </a:solidFill>
                                    <a:latin typeface="Cambria Math" panose="02040503050406030204" pitchFamily="18" charset="0"/>
                                  </a:rPr>
                                  <m:t>ln</m:t>
                                </m:r>
                              </m:fName>
                              <m:e>
                                <m:r>
                                  <a:rPr lang="en-US" sz="2400" i="1">
                                    <a:solidFill>
                                      <a:srgbClr val="FFC000"/>
                                    </a:solidFill>
                                    <a:latin typeface="Cambria Math" panose="02040503050406030204" pitchFamily="18" charset="0"/>
                                  </a:rPr>
                                  <m:t>𝑛</m:t>
                                </m:r>
                              </m:e>
                            </m:func>
                          </m:num>
                          <m:den>
                            <m:r>
                              <a:rPr lang="en-US" sz="2400" i="1">
                                <a:solidFill>
                                  <a:srgbClr val="FFC000"/>
                                </a:solidFill>
                                <a:latin typeface="Cambria Math" panose="02040503050406030204" pitchFamily="18" charset="0"/>
                              </a:rPr>
                              <m:t>𝑛</m:t>
                            </m:r>
                          </m:den>
                        </m:f>
                      </m:e>
                    </m:rad>
                    <m:r>
                      <a:rPr lang="en-US" sz="2400" b="0" i="1" smtClean="0">
                        <a:solidFill>
                          <a:schemeClr val="tx1"/>
                        </a:solidFill>
                        <a:latin typeface="Cambria Math" panose="02040503050406030204" pitchFamily="18" charset="0"/>
                      </a:rPr>
                      <m:t>⋅</m:t>
                    </m:r>
                    <m:f>
                      <m:fPr>
                        <m:ctrlPr>
                          <a:rPr lang="en-US" sz="2400" i="1">
                            <a:solidFill>
                              <a:srgbClr val="00B0F0"/>
                            </a:solidFill>
                            <a:latin typeface="Cambria Math" panose="02040503050406030204" pitchFamily="18" charset="0"/>
                          </a:rPr>
                        </m:ctrlPr>
                      </m:fPr>
                      <m:num>
                        <m:r>
                          <a:rPr lang="en-US" sz="2400" i="1">
                            <a:solidFill>
                              <a:srgbClr val="00B0F0"/>
                            </a:solidFill>
                            <a:latin typeface="Cambria Math" panose="02040503050406030204" pitchFamily="18" charset="0"/>
                          </a:rPr>
                          <m:t>𝑛</m:t>
                        </m:r>
                      </m:num>
                      <m:den>
                        <m:func>
                          <m:funcPr>
                            <m:ctrlPr>
                              <a:rPr lang="en-US" sz="2400" i="1">
                                <a:solidFill>
                                  <a:srgbClr val="00B0F0"/>
                                </a:solidFill>
                                <a:latin typeface="Cambria Math" panose="02040503050406030204" pitchFamily="18" charset="0"/>
                              </a:rPr>
                            </m:ctrlPr>
                          </m:funcPr>
                          <m:fName>
                            <m:r>
                              <m:rPr>
                                <m:sty m:val="p"/>
                              </m:rPr>
                              <a:rPr lang="en-US" sz="2400">
                                <a:solidFill>
                                  <a:srgbClr val="00B0F0"/>
                                </a:solidFill>
                                <a:latin typeface="Cambria Math" panose="02040503050406030204" pitchFamily="18" charset="0"/>
                              </a:rPr>
                              <m:t>ln</m:t>
                            </m:r>
                          </m:fName>
                          <m:e>
                            <m:r>
                              <a:rPr lang="en-US" sz="2400" i="1">
                                <a:solidFill>
                                  <a:srgbClr val="00B0F0"/>
                                </a:solidFill>
                                <a:latin typeface="Cambria Math" panose="02040503050406030204" pitchFamily="18" charset="0"/>
                              </a:rPr>
                              <m:t>𝑛</m:t>
                            </m:r>
                          </m:e>
                        </m:func>
                      </m:den>
                    </m:f>
                    <m:r>
                      <a:rPr lang="en-US" sz="2400" i="1">
                        <a:latin typeface="Cambria Math" panose="02040503050406030204" pitchFamily="18" charset="0"/>
                      </a:rPr>
                      <m:t>≤10</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𝑛</m:t>
                            </m:r>
                          </m:num>
                          <m:den>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r>
                                  <a:rPr lang="en-US" sz="2400" i="1">
                                    <a:latin typeface="Cambria Math" panose="02040503050406030204" pitchFamily="18" charset="0"/>
                                  </a:rPr>
                                  <m:t>𝑛</m:t>
                                </m:r>
                              </m:e>
                            </m:func>
                          </m:den>
                        </m:f>
                      </m:e>
                    </m:rad>
                  </m:oMath>
                </a14:m>
                <a:r>
                  <a:rPr lang="en-US" sz="24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235325" y="1815353"/>
                <a:ext cx="7110824" cy="4690258"/>
              </a:xfrm>
              <a:prstGeom prst="rect">
                <a:avLst/>
              </a:prstGeom>
              <a:blipFill>
                <a:blip r:embed="rId2"/>
                <a:stretch>
                  <a:fillRect l="-1372" t="-1040" r="-2058"/>
                </a:stretch>
              </a:blipFill>
            </p:spPr>
            <p:txBody>
              <a:bodyPr/>
              <a:lstStyle/>
              <a:p>
                <a:r>
                  <a:rPr lang="en-IL">
                    <a:noFill/>
                  </a:rPr>
                  <a:t> </a:t>
                </a:r>
              </a:p>
            </p:txBody>
          </p:sp>
        </mc:Fallback>
      </mc:AlternateContent>
      <p:graphicFrame>
        <p:nvGraphicFramePr>
          <p:cNvPr id="41" name="Table 8">
            <a:extLst>
              <a:ext uri="{FF2B5EF4-FFF2-40B4-BE49-F238E27FC236}">
                <a16:creationId xmlns:a16="http://schemas.microsoft.com/office/drawing/2014/main" id="{587FBF03-5F1D-2C68-99C8-A99A06DDC204}"/>
              </a:ext>
            </a:extLst>
          </p:cNvPr>
          <p:cNvGraphicFramePr>
            <a:graphicFrameLocks noGrp="1"/>
          </p:cNvGraphicFramePr>
          <p:nvPr/>
        </p:nvGraphicFramePr>
        <p:xfrm>
          <a:off x="7762985" y="2934565"/>
          <a:ext cx="3530597" cy="3307080"/>
        </p:xfrm>
        <a:graphic>
          <a:graphicData uri="http://schemas.openxmlformats.org/drawingml/2006/table">
            <a:tbl>
              <a:tblPr firstRow="1" bandRow="1">
                <a:tableStyleId>{5C22544A-7EE6-4342-B048-85BDC9FD1C3A}</a:tableStyleId>
              </a:tblPr>
              <a:tblGrid>
                <a:gridCol w="504371">
                  <a:extLst>
                    <a:ext uri="{9D8B030D-6E8A-4147-A177-3AD203B41FA5}">
                      <a16:colId xmlns:a16="http://schemas.microsoft.com/office/drawing/2014/main" val="1320155958"/>
                    </a:ext>
                  </a:extLst>
                </a:gridCol>
                <a:gridCol w="504371">
                  <a:extLst>
                    <a:ext uri="{9D8B030D-6E8A-4147-A177-3AD203B41FA5}">
                      <a16:colId xmlns:a16="http://schemas.microsoft.com/office/drawing/2014/main" val="1865418420"/>
                    </a:ext>
                  </a:extLst>
                </a:gridCol>
                <a:gridCol w="504371">
                  <a:extLst>
                    <a:ext uri="{9D8B030D-6E8A-4147-A177-3AD203B41FA5}">
                      <a16:colId xmlns:a16="http://schemas.microsoft.com/office/drawing/2014/main" val="83259460"/>
                    </a:ext>
                  </a:extLst>
                </a:gridCol>
                <a:gridCol w="504371">
                  <a:extLst>
                    <a:ext uri="{9D8B030D-6E8A-4147-A177-3AD203B41FA5}">
                      <a16:colId xmlns:a16="http://schemas.microsoft.com/office/drawing/2014/main" val="686068971"/>
                    </a:ext>
                  </a:extLst>
                </a:gridCol>
                <a:gridCol w="504371">
                  <a:extLst>
                    <a:ext uri="{9D8B030D-6E8A-4147-A177-3AD203B41FA5}">
                      <a16:colId xmlns:a16="http://schemas.microsoft.com/office/drawing/2014/main" val="1039102794"/>
                    </a:ext>
                  </a:extLst>
                </a:gridCol>
                <a:gridCol w="504371">
                  <a:extLst>
                    <a:ext uri="{9D8B030D-6E8A-4147-A177-3AD203B41FA5}">
                      <a16:colId xmlns:a16="http://schemas.microsoft.com/office/drawing/2014/main" val="2538554820"/>
                    </a:ext>
                  </a:extLst>
                </a:gridCol>
                <a:gridCol w="504371">
                  <a:extLst>
                    <a:ext uri="{9D8B030D-6E8A-4147-A177-3AD203B41FA5}">
                      <a16:colId xmlns:a16="http://schemas.microsoft.com/office/drawing/2014/main" val="1587436778"/>
                    </a:ext>
                  </a:extLst>
                </a:gridCol>
              </a:tblGrid>
              <a:tr h="472440">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93196"/>
                  </a:ext>
                </a:extLst>
              </a:tr>
              <a:tr h="472440">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671465"/>
                  </a:ext>
                </a:extLst>
              </a:tr>
              <a:tr h="472440">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4142109570"/>
                  </a:ext>
                </a:extLst>
              </a:tr>
              <a:tr h="472440">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2551161755"/>
                  </a:ext>
                </a:extLst>
              </a:tr>
              <a:tr h="472440">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extLst>
                  <a:ext uri="{0D108BD9-81ED-4DB2-BD59-A6C34878D82A}">
                    <a16:rowId xmlns:a16="http://schemas.microsoft.com/office/drawing/2014/main" val="3941924326"/>
                  </a:ext>
                </a:extLst>
              </a:tr>
              <a:tr h="472440">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extLst>
                  <a:ext uri="{0D108BD9-81ED-4DB2-BD59-A6C34878D82A}">
                    <a16:rowId xmlns:a16="http://schemas.microsoft.com/office/drawing/2014/main" val="1828448103"/>
                  </a:ext>
                </a:extLst>
              </a:tr>
              <a:tr h="472440">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extLst>
                  <a:ext uri="{0D108BD9-81ED-4DB2-BD59-A6C34878D82A}">
                    <a16:rowId xmlns:a16="http://schemas.microsoft.com/office/drawing/2014/main" val="3283577446"/>
                  </a:ext>
                </a:extLst>
              </a:tr>
            </a:tbl>
          </a:graphicData>
        </a:graphic>
      </p:graphicFrame>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5A15AF0-847B-DEFD-D42B-FCAB370D2DDE}"/>
                  </a:ext>
                </a:extLst>
              </p:cNvPr>
              <p:cNvSpPr txBox="1"/>
              <p:nvPr/>
            </p:nvSpPr>
            <p:spPr>
              <a:xfrm>
                <a:off x="10147723" y="1972564"/>
                <a:ext cx="501650"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𝑛</m:t>
                                  </m:r>
                                </m:e>
                              </m:func>
                            </m:num>
                            <m:den>
                              <m:r>
                                <a:rPr lang="en-US" b="0" i="1" smtClean="0">
                                  <a:latin typeface="Cambria Math" panose="02040503050406030204" pitchFamily="18" charset="0"/>
                                </a:rPr>
                                <m:t>𝑛</m:t>
                              </m:r>
                            </m:den>
                          </m:f>
                        </m:e>
                      </m:rad>
                    </m:oMath>
                  </m:oMathPara>
                </a14:m>
                <a:endParaRPr lang="en-IL" dirty="0"/>
              </a:p>
            </p:txBody>
          </p:sp>
        </mc:Choice>
        <mc:Fallback xmlns="">
          <p:sp>
            <p:nvSpPr>
              <p:cNvPr id="42" name="TextBox 41">
                <a:extLst>
                  <a:ext uri="{FF2B5EF4-FFF2-40B4-BE49-F238E27FC236}">
                    <a16:creationId xmlns:a16="http://schemas.microsoft.com/office/drawing/2014/main" id="{05A15AF0-847B-DEFD-D42B-FCAB370D2DDE}"/>
                  </a:ext>
                </a:extLst>
              </p:cNvPr>
              <p:cNvSpPr txBox="1">
                <a:spLocks noRot="1" noChangeAspect="1" noMove="1" noResize="1" noEditPoints="1" noAdjustHandles="1" noChangeArrowheads="1" noChangeShapeType="1" noTextEdit="1"/>
              </p:cNvSpPr>
              <p:nvPr/>
            </p:nvSpPr>
            <p:spPr>
              <a:xfrm>
                <a:off x="10147723" y="1972564"/>
                <a:ext cx="501650" cy="910699"/>
              </a:xfrm>
              <a:prstGeom prst="rect">
                <a:avLst/>
              </a:prstGeom>
              <a:blipFill>
                <a:blip r:embed="rId3"/>
                <a:stretch>
                  <a:fillRect r="-26829"/>
                </a:stretch>
              </a:blipFill>
            </p:spPr>
            <p:txBody>
              <a:bodyPr/>
              <a:lstStyle/>
              <a:p>
                <a:r>
                  <a:rPr lang="en-IL">
                    <a:noFill/>
                  </a:rPr>
                  <a:t> </a:t>
                </a:r>
              </a:p>
            </p:txBody>
          </p:sp>
        </mc:Fallback>
      </mc:AlternateContent>
      <p:sp>
        <p:nvSpPr>
          <p:cNvPr id="43" name="Right Brace 42">
            <a:extLst>
              <a:ext uri="{FF2B5EF4-FFF2-40B4-BE49-F238E27FC236}">
                <a16:creationId xmlns:a16="http://schemas.microsoft.com/office/drawing/2014/main" id="{00963434-A31E-E202-5946-B50D1F0E95FE}"/>
              </a:ext>
            </a:extLst>
          </p:cNvPr>
          <p:cNvSpPr/>
          <p:nvPr/>
        </p:nvSpPr>
        <p:spPr>
          <a:xfrm rot="16200000">
            <a:off x="10422474" y="2632206"/>
            <a:ext cx="249497" cy="501651"/>
          </a:xfrm>
          <a:prstGeom prst="rightBrace">
            <a:avLst>
              <a:gd name="adj1" fmla="val 8333"/>
              <a:gd name="adj2" fmla="val 488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3F3B56D-D9A0-471C-2439-997D59A1A23C}"/>
                  </a:ext>
                </a:extLst>
              </p:cNvPr>
              <p:cNvSpPr txBox="1"/>
              <p:nvPr/>
            </p:nvSpPr>
            <p:spPr>
              <a:xfrm>
                <a:off x="10987684" y="2565232"/>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(1,1)</m:t>
                      </m:r>
                    </m:oMath>
                  </m:oMathPara>
                </a14:m>
                <a:endParaRPr lang="en-IL" dirty="0"/>
              </a:p>
            </p:txBody>
          </p:sp>
        </mc:Choice>
        <mc:Fallback xmlns="">
          <p:sp>
            <p:nvSpPr>
              <p:cNvPr id="44" name="TextBox 43">
                <a:extLst>
                  <a:ext uri="{FF2B5EF4-FFF2-40B4-BE49-F238E27FC236}">
                    <a16:creationId xmlns:a16="http://schemas.microsoft.com/office/drawing/2014/main" id="{E3F3B56D-D9A0-471C-2439-997D59A1A23C}"/>
                  </a:ext>
                </a:extLst>
              </p:cNvPr>
              <p:cNvSpPr txBox="1">
                <a:spLocks noRot="1" noChangeAspect="1" noMove="1" noResize="1" noEditPoints="1" noAdjustHandles="1" noChangeArrowheads="1" noChangeShapeType="1" noTextEdit="1"/>
              </p:cNvSpPr>
              <p:nvPr/>
            </p:nvSpPr>
            <p:spPr>
              <a:xfrm>
                <a:off x="10987684" y="2565232"/>
                <a:ext cx="501650" cy="369332"/>
              </a:xfrm>
              <a:prstGeom prst="rect">
                <a:avLst/>
              </a:prstGeom>
              <a:blipFill>
                <a:blip r:embed="rId4"/>
                <a:stretch>
                  <a:fillRect l="-3614" r="-38554" b="-13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91B9019-A565-08EF-6017-A06EA25C08F7}"/>
                  </a:ext>
                </a:extLst>
              </p:cNvPr>
              <p:cNvSpPr txBox="1"/>
              <p:nvPr/>
            </p:nvSpPr>
            <p:spPr>
              <a:xfrm>
                <a:off x="7381434" y="2500401"/>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,1)</m:t>
                      </m:r>
                    </m:oMath>
                  </m:oMathPara>
                </a14:m>
                <a:endParaRPr lang="en-IL" dirty="0"/>
              </a:p>
            </p:txBody>
          </p:sp>
        </mc:Choice>
        <mc:Fallback xmlns="">
          <p:sp>
            <p:nvSpPr>
              <p:cNvPr id="45" name="TextBox 44">
                <a:extLst>
                  <a:ext uri="{FF2B5EF4-FFF2-40B4-BE49-F238E27FC236}">
                    <a16:creationId xmlns:a16="http://schemas.microsoft.com/office/drawing/2014/main" id="{191B9019-A565-08EF-6017-A06EA25C08F7}"/>
                  </a:ext>
                </a:extLst>
              </p:cNvPr>
              <p:cNvSpPr txBox="1">
                <a:spLocks noRot="1" noChangeAspect="1" noMove="1" noResize="1" noEditPoints="1" noAdjustHandles="1" noChangeArrowheads="1" noChangeShapeType="1" noTextEdit="1"/>
              </p:cNvSpPr>
              <p:nvPr/>
            </p:nvSpPr>
            <p:spPr>
              <a:xfrm>
                <a:off x="7381434" y="2500401"/>
                <a:ext cx="501650" cy="369332"/>
              </a:xfrm>
              <a:prstGeom prst="rect">
                <a:avLst/>
              </a:prstGeom>
              <a:blipFill>
                <a:blip r:embed="rId5"/>
                <a:stretch>
                  <a:fillRect l="-3659" r="-4024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07C4D4C-F74E-D34F-5DF7-8B230470A87C}"/>
                  </a:ext>
                </a:extLst>
              </p:cNvPr>
              <p:cNvSpPr txBox="1"/>
              <p:nvPr/>
            </p:nvSpPr>
            <p:spPr>
              <a:xfrm>
                <a:off x="7287108" y="6181497"/>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46" name="TextBox 45">
                <a:extLst>
                  <a:ext uri="{FF2B5EF4-FFF2-40B4-BE49-F238E27FC236}">
                    <a16:creationId xmlns:a16="http://schemas.microsoft.com/office/drawing/2014/main" id="{807C4D4C-F74E-D34F-5DF7-8B230470A87C}"/>
                  </a:ext>
                </a:extLst>
              </p:cNvPr>
              <p:cNvSpPr txBox="1">
                <a:spLocks noRot="1" noChangeAspect="1" noMove="1" noResize="1" noEditPoints="1" noAdjustHandles="1" noChangeArrowheads="1" noChangeShapeType="1" noTextEdit="1"/>
              </p:cNvSpPr>
              <p:nvPr/>
            </p:nvSpPr>
            <p:spPr>
              <a:xfrm>
                <a:off x="7287108" y="6181497"/>
                <a:ext cx="501650" cy="369332"/>
              </a:xfrm>
              <a:prstGeom prst="rect">
                <a:avLst/>
              </a:prstGeom>
              <a:blipFill>
                <a:blip r:embed="rId6"/>
                <a:stretch>
                  <a:fillRect l="-3614" r="-3855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9A35589-CB39-B866-B880-CB30AAB9DBF0}"/>
                  </a:ext>
                </a:extLst>
              </p:cNvPr>
              <p:cNvSpPr txBox="1"/>
              <p:nvPr/>
            </p:nvSpPr>
            <p:spPr>
              <a:xfrm>
                <a:off x="10987684" y="6225024"/>
                <a:ext cx="5016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0</m:t>
                      </m:r>
                      <m:r>
                        <a:rPr lang="en-US" i="1" dirty="0" smtClean="0">
                          <a:latin typeface="Cambria Math" panose="02040503050406030204" pitchFamily="18" charset="0"/>
                        </a:rPr>
                        <m:t>)</m:t>
                      </m:r>
                    </m:oMath>
                  </m:oMathPara>
                </a14:m>
                <a:endParaRPr lang="en-IL" dirty="0"/>
              </a:p>
            </p:txBody>
          </p:sp>
        </mc:Choice>
        <mc:Fallback xmlns="">
          <p:sp>
            <p:nvSpPr>
              <p:cNvPr id="47" name="TextBox 46">
                <a:extLst>
                  <a:ext uri="{FF2B5EF4-FFF2-40B4-BE49-F238E27FC236}">
                    <a16:creationId xmlns:a16="http://schemas.microsoft.com/office/drawing/2014/main" id="{89A35589-CB39-B866-B880-CB30AAB9DBF0}"/>
                  </a:ext>
                </a:extLst>
              </p:cNvPr>
              <p:cNvSpPr txBox="1">
                <a:spLocks noRot="1" noChangeAspect="1" noMove="1" noResize="1" noEditPoints="1" noAdjustHandles="1" noChangeArrowheads="1" noChangeShapeType="1" noTextEdit="1"/>
              </p:cNvSpPr>
              <p:nvPr/>
            </p:nvSpPr>
            <p:spPr>
              <a:xfrm>
                <a:off x="10987684" y="6225024"/>
                <a:ext cx="501650" cy="369332"/>
              </a:xfrm>
              <a:prstGeom prst="rect">
                <a:avLst/>
              </a:prstGeom>
              <a:blipFill>
                <a:blip r:embed="rId7"/>
                <a:stretch>
                  <a:fillRect l="-3614" r="-38554" b="-1311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D9BB0AD-E3BF-E726-9AD7-EA596C33BCC0}"/>
                  </a:ext>
                </a:extLst>
              </p:cNvPr>
              <p:cNvSpPr txBox="1"/>
              <p:nvPr/>
            </p:nvSpPr>
            <p:spPr>
              <a:xfrm>
                <a:off x="7952612" y="2272867"/>
                <a:ext cx="2743200" cy="586571"/>
              </a:xfrm>
              <a:prstGeom prst="rect">
                <a:avLst/>
              </a:prstGeom>
              <a:noFill/>
            </p:spPr>
            <p:txBody>
              <a:bodyPr wrap="square" rtlCol="0">
                <a:spAutoFit/>
              </a:bodyPr>
              <a:lstStyle/>
              <a:p>
                <a:pPr algn="ct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r>
                              <a:rPr lang="en-US" sz="2400" b="0" i="1" smtClean="0">
                                <a:latin typeface="Cambria Math" panose="02040503050406030204" pitchFamily="18" charset="0"/>
                              </a:rPr>
                              <m:t>𝑛</m:t>
                            </m:r>
                          </m:e>
                        </m:func>
                      </m:den>
                    </m:f>
                  </m:oMath>
                </a14:m>
                <a:r>
                  <a:rPr lang="en-US" sz="2400" dirty="0"/>
                  <a:t> squares</a:t>
                </a:r>
                <a:endParaRPr lang="en-IL" sz="2400" dirty="0"/>
              </a:p>
            </p:txBody>
          </p:sp>
        </mc:Choice>
        <mc:Fallback xmlns="">
          <p:sp>
            <p:nvSpPr>
              <p:cNvPr id="48" name="TextBox 47">
                <a:extLst>
                  <a:ext uri="{FF2B5EF4-FFF2-40B4-BE49-F238E27FC236}">
                    <a16:creationId xmlns:a16="http://schemas.microsoft.com/office/drawing/2014/main" id="{0D9BB0AD-E3BF-E726-9AD7-EA596C33BCC0}"/>
                  </a:ext>
                </a:extLst>
              </p:cNvPr>
              <p:cNvSpPr txBox="1">
                <a:spLocks noRot="1" noChangeAspect="1" noMove="1" noResize="1" noEditPoints="1" noAdjustHandles="1" noChangeArrowheads="1" noChangeShapeType="1" noTextEdit="1"/>
              </p:cNvSpPr>
              <p:nvPr/>
            </p:nvSpPr>
            <p:spPr>
              <a:xfrm>
                <a:off x="7952612" y="2272867"/>
                <a:ext cx="2743200" cy="586571"/>
              </a:xfrm>
              <a:prstGeom prst="rect">
                <a:avLst/>
              </a:prstGeom>
              <a:blipFill>
                <a:blip r:embed="rId8"/>
                <a:stretch>
                  <a:fillRect b="-10417"/>
                </a:stretch>
              </a:blipFill>
            </p:spPr>
            <p:txBody>
              <a:bodyPr/>
              <a:lstStyle/>
              <a:p>
                <a:r>
                  <a:rPr lang="en-IL">
                    <a:noFill/>
                  </a:rPr>
                  <a:t> </a:t>
                </a:r>
              </a:p>
            </p:txBody>
          </p:sp>
        </mc:Fallback>
      </mc:AlternateContent>
      <p:cxnSp>
        <p:nvCxnSpPr>
          <p:cNvPr id="49" name="Straight Arrow Connector 48">
            <a:extLst>
              <a:ext uri="{FF2B5EF4-FFF2-40B4-BE49-F238E27FC236}">
                <a16:creationId xmlns:a16="http://schemas.microsoft.com/office/drawing/2014/main" id="{6B4FC9C8-66B1-8772-0A0E-8DC0D9EFBF4C}"/>
              </a:ext>
            </a:extLst>
          </p:cNvPr>
          <p:cNvCxnSpPr>
            <a:cxnSpLocks/>
          </p:cNvCxnSpPr>
          <p:nvPr/>
        </p:nvCxnSpPr>
        <p:spPr>
          <a:xfrm flipV="1">
            <a:off x="8994885" y="5553824"/>
            <a:ext cx="2089150" cy="483518"/>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09508EA4-B3A6-6427-3E72-464D3112F8D6}"/>
              </a:ext>
            </a:extLst>
          </p:cNvPr>
          <p:cNvCxnSpPr>
            <a:cxnSpLocks/>
          </p:cNvCxnSpPr>
          <p:nvPr/>
        </p:nvCxnSpPr>
        <p:spPr>
          <a:xfrm flipH="1">
            <a:off x="10050304" y="5529945"/>
            <a:ext cx="1044890" cy="47758"/>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1" name="Straight Arrow Connector 50">
            <a:extLst>
              <a:ext uri="{FF2B5EF4-FFF2-40B4-BE49-F238E27FC236}">
                <a16:creationId xmlns:a16="http://schemas.microsoft.com/office/drawing/2014/main" id="{65F646F0-8798-F069-8D2B-5B9886652374}"/>
              </a:ext>
            </a:extLst>
          </p:cNvPr>
          <p:cNvCxnSpPr>
            <a:cxnSpLocks/>
            <a:endCxn id="16" idx="1"/>
          </p:cNvCxnSpPr>
          <p:nvPr/>
        </p:nvCxnSpPr>
        <p:spPr>
          <a:xfrm>
            <a:off x="9623535" y="5128085"/>
            <a:ext cx="296010" cy="29862"/>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a:extLst>
              <a:ext uri="{FF2B5EF4-FFF2-40B4-BE49-F238E27FC236}">
                <a16:creationId xmlns:a16="http://schemas.microsoft.com/office/drawing/2014/main" id="{02723DF6-DFD9-E6CC-6B65-132C33AAFA6A}"/>
              </a:ext>
            </a:extLst>
          </p:cNvPr>
          <p:cNvCxnSpPr>
            <a:cxnSpLocks/>
          </p:cNvCxnSpPr>
          <p:nvPr/>
        </p:nvCxnSpPr>
        <p:spPr>
          <a:xfrm>
            <a:off x="9044144" y="5078439"/>
            <a:ext cx="514350" cy="25767"/>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EAF7E555-D6A4-1B4C-BE74-931E6E8AE8FC}"/>
              </a:ext>
            </a:extLst>
          </p:cNvPr>
          <p:cNvCxnSpPr>
            <a:cxnSpLocks/>
            <a:stCxn id="16" idx="3"/>
            <a:endCxn id="15" idx="7"/>
          </p:cNvCxnSpPr>
          <p:nvPr/>
        </p:nvCxnSpPr>
        <p:spPr>
          <a:xfrm flipH="1" flipV="1">
            <a:off x="9416605" y="4703802"/>
            <a:ext cx="502940" cy="406386"/>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id="{BFDE2D5B-E8BE-CEC9-477C-18F03390CCE6}"/>
              </a:ext>
            </a:extLst>
          </p:cNvPr>
          <p:cNvCxnSpPr>
            <a:cxnSpLocks/>
            <a:stCxn id="15" idx="2"/>
          </p:cNvCxnSpPr>
          <p:nvPr/>
        </p:nvCxnSpPr>
        <p:spPr>
          <a:xfrm flipH="1" flipV="1">
            <a:off x="8073760" y="4110897"/>
            <a:ext cx="1277804" cy="569025"/>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a:extLst>
              <a:ext uri="{FF2B5EF4-FFF2-40B4-BE49-F238E27FC236}">
                <a16:creationId xmlns:a16="http://schemas.microsoft.com/office/drawing/2014/main" id="{1C0C622B-86CA-D941-D2AA-DE8CB9AA91A0}"/>
              </a:ext>
            </a:extLst>
          </p:cNvPr>
          <p:cNvCxnSpPr>
            <a:cxnSpLocks/>
          </p:cNvCxnSpPr>
          <p:nvPr/>
        </p:nvCxnSpPr>
        <p:spPr>
          <a:xfrm flipV="1">
            <a:off x="8062601" y="4082164"/>
            <a:ext cx="1149725" cy="4854"/>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a:extLst>
              <a:ext uri="{FF2B5EF4-FFF2-40B4-BE49-F238E27FC236}">
                <a16:creationId xmlns:a16="http://schemas.microsoft.com/office/drawing/2014/main" id="{5F98B60C-D38C-915A-3571-A8E3675A07D4}"/>
              </a:ext>
            </a:extLst>
          </p:cNvPr>
          <p:cNvCxnSpPr>
            <a:cxnSpLocks/>
          </p:cNvCxnSpPr>
          <p:nvPr/>
        </p:nvCxnSpPr>
        <p:spPr>
          <a:xfrm flipV="1">
            <a:off x="9212326" y="3540874"/>
            <a:ext cx="265159" cy="493531"/>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Straight Arrow Connector 56">
            <a:extLst>
              <a:ext uri="{FF2B5EF4-FFF2-40B4-BE49-F238E27FC236}">
                <a16:creationId xmlns:a16="http://schemas.microsoft.com/office/drawing/2014/main" id="{CD8B3410-6309-6396-8279-4732D81992A5}"/>
              </a:ext>
            </a:extLst>
          </p:cNvPr>
          <p:cNvCxnSpPr>
            <a:cxnSpLocks/>
          </p:cNvCxnSpPr>
          <p:nvPr/>
        </p:nvCxnSpPr>
        <p:spPr>
          <a:xfrm flipV="1">
            <a:off x="9553685" y="3393097"/>
            <a:ext cx="825057" cy="114007"/>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a:extLst>
              <a:ext uri="{FF2B5EF4-FFF2-40B4-BE49-F238E27FC236}">
                <a16:creationId xmlns:a16="http://schemas.microsoft.com/office/drawing/2014/main" id="{1AAEDABB-515C-50A4-70D8-3A169157D4CB}"/>
              </a:ext>
            </a:extLst>
          </p:cNvPr>
          <p:cNvCxnSpPr>
            <a:cxnSpLocks/>
          </p:cNvCxnSpPr>
          <p:nvPr/>
        </p:nvCxnSpPr>
        <p:spPr>
          <a:xfrm flipH="1">
            <a:off x="8967944" y="3345338"/>
            <a:ext cx="1410798" cy="2701895"/>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B057A3DB-CBE6-3951-2FF4-A915C7484A4C}"/>
              </a:ext>
            </a:extLst>
          </p:cNvPr>
          <p:cNvCxnSpPr>
            <a:cxnSpLocks/>
          </p:cNvCxnSpPr>
          <p:nvPr/>
        </p:nvCxnSpPr>
        <p:spPr>
          <a:xfrm flipH="1" flipV="1">
            <a:off x="9044144" y="5078439"/>
            <a:ext cx="952278" cy="451505"/>
          </a:xfrm>
          <a:prstGeom prst="straightConnector1">
            <a:avLst/>
          </a:prstGeom>
          <a:ln>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6" name="Oval 5">
            <a:extLst>
              <a:ext uri="{FF2B5EF4-FFF2-40B4-BE49-F238E27FC236}">
                <a16:creationId xmlns:a16="http://schemas.microsoft.com/office/drawing/2014/main" id="{D246D01E-B0A5-61A6-6AED-0C4A184A8670}"/>
              </a:ext>
            </a:extLst>
          </p:cNvPr>
          <p:cNvSpPr/>
          <p:nvPr/>
        </p:nvSpPr>
        <p:spPr>
          <a:xfrm flipV="1">
            <a:off x="10360448" y="3326911"/>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380A05DA-10C9-8709-9B98-B3FE97110467}"/>
              </a:ext>
            </a:extLst>
          </p:cNvPr>
          <p:cNvSpPr/>
          <p:nvPr/>
        </p:nvSpPr>
        <p:spPr>
          <a:xfrm flipV="1">
            <a:off x="9457679" y="3483223"/>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Oval 8">
            <a:extLst>
              <a:ext uri="{FF2B5EF4-FFF2-40B4-BE49-F238E27FC236}">
                <a16:creationId xmlns:a16="http://schemas.microsoft.com/office/drawing/2014/main" id="{62F6D71F-BD1F-A29F-3409-88C8611BFE03}"/>
              </a:ext>
            </a:extLst>
          </p:cNvPr>
          <p:cNvSpPr/>
          <p:nvPr/>
        </p:nvSpPr>
        <p:spPr>
          <a:xfrm flipV="1">
            <a:off x="9168581" y="4038996"/>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Oval 9">
            <a:extLst>
              <a:ext uri="{FF2B5EF4-FFF2-40B4-BE49-F238E27FC236}">
                <a16:creationId xmlns:a16="http://schemas.microsoft.com/office/drawing/2014/main" id="{B011FEE7-B602-C7E4-5643-234EBB34DE73}"/>
              </a:ext>
            </a:extLst>
          </p:cNvPr>
          <p:cNvSpPr/>
          <p:nvPr/>
        </p:nvSpPr>
        <p:spPr>
          <a:xfrm flipV="1">
            <a:off x="8011559" y="408430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Oval 14">
            <a:extLst>
              <a:ext uri="{FF2B5EF4-FFF2-40B4-BE49-F238E27FC236}">
                <a16:creationId xmlns:a16="http://schemas.microsoft.com/office/drawing/2014/main" id="{AAFE76A5-752A-1416-18A1-3DA623CCDC77}"/>
              </a:ext>
            </a:extLst>
          </p:cNvPr>
          <p:cNvSpPr/>
          <p:nvPr/>
        </p:nvSpPr>
        <p:spPr>
          <a:xfrm flipV="1">
            <a:off x="9351564" y="4646152"/>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Oval 15">
            <a:extLst>
              <a:ext uri="{FF2B5EF4-FFF2-40B4-BE49-F238E27FC236}">
                <a16:creationId xmlns:a16="http://schemas.microsoft.com/office/drawing/2014/main" id="{9AB51D35-5931-1F6D-B0AA-3374401D7EB3}"/>
              </a:ext>
            </a:extLst>
          </p:cNvPr>
          <p:cNvSpPr/>
          <p:nvPr/>
        </p:nvSpPr>
        <p:spPr>
          <a:xfrm flipV="1">
            <a:off x="9908386" y="5100297"/>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Oval 16">
            <a:extLst>
              <a:ext uri="{FF2B5EF4-FFF2-40B4-BE49-F238E27FC236}">
                <a16:creationId xmlns:a16="http://schemas.microsoft.com/office/drawing/2014/main" id="{0F8DCC48-42E7-7ACE-588F-825B15A1C6E8}"/>
              </a:ext>
            </a:extLst>
          </p:cNvPr>
          <p:cNvSpPr/>
          <p:nvPr/>
        </p:nvSpPr>
        <p:spPr>
          <a:xfrm flipV="1">
            <a:off x="9556939" y="507843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Oval 17">
            <a:extLst>
              <a:ext uri="{FF2B5EF4-FFF2-40B4-BE49-F238E27FC236}">
                <a16:creationId xmlns:a16="http://schemas.microsoft.com/office/drawing/2014/main" id="{35444307-B24B-9CE1-0BBE-22DA54C36519}"/>
              </a:ext>
            </a:extLst>
          </p:cNvPr>
          <p:cNvSpPr/>
          <p:nvPr/>
        </p:nvSpPr>
        <p:spPr>
          <a:xfrm flipV="1">
            <a:off x="8994885" y="504213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Oval 18">
            <a:extLst>
              <a:ext uri="{FF2B5EF4-FFF2-40B4-BE49-F238E27FC236}">
                <a16:creationId xmlns:a16="http://schemas.microsoft.com/office/drawing/2014/main" id="{BBB99315-D19F-012E-8A7A-FFFB2D4F1FE5}"/>
              </a:ext>
            </a:extLst>
          </p:cNvPr>
          <p:cNvSpPr/>
          <p:nvPr/>
        </p:nvSpPr>
        <p:spPr>
          <a:xfrm flipV="1">
            <a:off x="9984586" y="5539068"/>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Oval 19">
            <a:extLst>
              <a:ext uri="{FF2B5EF4-FFF2-40B4-BE49-F238E27FC236}">
                <a16:creationId xmlns:a16="http://schemas.microsoft.com/office/drawing/2014/main" id="{0730DA55-C894-42EA-9D22-920C801ED1D4}"/>
              </a:ext>
            </a:extLst>
          </p:cNvPr>
          <p:cNvSpPr/>
          <p:nvPr/>
        </p:nvSpPr>
        <p:spPr>
          <a:xfrm flipV="1">
            <a:off x="11076438" y="5524575"/>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Oval 20">
            <a:extLst>
              <a:ext uri="{FF2B5EF4-FFF2-40B4-BE49-F238E27FC236}">
                <a16:creationId xmlns:a16="http://schemas.microsoft.com/office/drawing/2014/main" id="{E9FF3909-5E7D-6384-276F-29DDDC5BAE49}"/>
              </a:ext>
            </a:extLst>
          </p:cNvPr>
          <p:cNvSpPr/>
          <p:nvPr/>
        </p:nvSpPr>
        <p:spPr>
          <a:xfrm flipV="1">
            <a:off x="8967944" y="5990709"/>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4" name="Picture 2" descr="Yellow Square Smiley Emoticon Glad Happy Stock Vector (Royalty Free)  1262287132 | Shutterstock">
            <a:extLst>
              <a:ext uri="{FF2B5EF4-FFF2-40B4-BE49-F238E27FC236}">
                <a16:creationId xmlns:a16="http://schemas.microsoft.com/office/drawing/2014/main" id="{CF15E62E-746A-5CD5-71B2-721942FD25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3596" y="5484204"/>
            <a:ext cx="470326" cy="50650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9763D48-245C-E1E0-E2F5-9E59B48A4F5E}"/>
              </a:ext>
            </a:extLst>
          </p:cNvPr>
          <p:cNvSpPr/>
          <p:nvPr/>
        </p:nvSpPr>
        <p:spPr>
          <a:xfrm>
            <a:off x="9256816" y="4829660"/>
            <a:ext cx="524993" cy="46125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Rectangle 4">
            <a:extLst>
              <a:ext uri="{FF2B5EF4-FFF2-40B4-BE49-F238E27FC236}">
                <a16:creationId xmlns:a16="http://schemas.microsoft.com/office/drawing/2014/main" id="{26CC3BB5-E806-AA2E-8355-6F2A07D9EB5B}"/>
              </a:ext>
            </a:extLst>
          </p:cNvPr>
          <p:cNvSpPr/>
          <p:nvPr/>
        </p:nvSpPr>
        <p:spPr>
          <a:xfrm>
            <a:off x="10310252" y="376286"/>
            <a:ext cx="1381966" cy="128709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88183466-31AE-5006-C5BD-A0E07C8A84BF}"/>
              </a:ext>
            </a:extLst>
          </p:cNvPr>
          <p:cNvSpPr/>
          <p:nvPr/>
        </p:nvSpPr>
        <p:spPr>
          <a:xfrm flipV="1">
            <a:off x="11191357" y="986062"/>
            <a:ext cx="76200" cy="675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1" name="Straight Arrow Connector 10">
            <a:extLst>
              <a:ext uri="{FF2B5EF4-FFF2-40B4-BE49-F238E27FC236}">
                <a16:creationId xmlns:a16="http://schemas.microsoft.com/office/drawing/2014/main" id="{244A3C48-AEF2-C461-8145-0ACF274DF30B}"/>
              </a:ext>
            </a:extLst>
          </p:cNvPr>
          <p:cNvCxnSpPr>
            <a:cxnSpLocks/>
            <a:endCxn id="7" idx="2"/>
          </p:cNvCxnSpPr>
          <p:nvPr/>
        </p:nvCxnSpPr>
        <p:spPr>
          <a:xfrm>
            <a:off x="10315574" y="948260"/>
            <a:ext cx="875783" cy="71572"/>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B82AD82B-3EC3-A33B-76A0-3CE622380439}"/>
              </a:ext>
            </a:extLst>
          </p:cNvPr>
          <p:cNvCxnSpPr>
            <a:cxnSpLocks/>
            <a:stCxn id="7" idx="7"/>
            <a:endCxn id="5" idx="3"/>
          </p:cNvCxnSpPr>
          <p:nvPr/>
        </p:nvCxnSpPr>
        <p:spPr>
          <a:xfrm flipV="1">
            <a:off x="11256398" y="1019833"/>
            <a:ext cx="435820" cy="23879"/>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D773B660-A462-AC07-EB3A-BF93BBADF023}"/>
              </a:ext>
            </a:extLst>
          </p:cNvPr>
          <p:cNvCxnSpPr>
            <a:cxnSpLocks/>
          </p:cNvCxnSpPr>
          <p:nvPr/>
        </p:nvCxnSpPr>
        <p:spPr>
          <a:xfrm flipH="1" flipV="1">
            <a:off x="10981509" y="164374"/>
            <a:ext cx="872073" cy="635573"/>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7575802D-8695-7DBD-3479-9F8D603B4BF4}"/>
              </a:ext>
            </a:extLst>
          </p:cNvPr>
          <p:cNvCxnSpPr>
            <a:cxnSpLocks/>
          </p:cNvCxnSpPr>
          <p:nvPr/>
        </p:nvCxnSpPr>
        <p:spPr>
          <a:xfrm flipH="1" flipV="1">
            <a:off x="10109437" y="1252337"/>
            <a:ext cx="1183705" cy="64510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91951AB4-EEF8-91E3-167A-8FE1822C11A8}"/>
              </a:ext>
            </a:extLst>
          </p:cNvPr>
          <p:cNvCxnSpPr>
            <a:cxnSpLocks/>
          </p:cNvCxnSpPr>
          <p:nvPr/>
        </p:nvCxnSpPr>
        <p:spPr>
          <a:xfrm flipH="1">
            <a:off x="10398548" y="205948"/>
            <a:ext cx="1165923" cy="1641357"/>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a:extLst>
              <a:ext uri="{FF2B5EF4-FFF2-40B4-BE49-F238E27FC236}">
                <a16:creationId xmlns:a16="http://schemas.microsoft.com/office/drawing/2014/main" id="{E0FCF3E0-BEA5-E4B9-28D8-B4745A41D254}"/>
              </a:ext>
            </a:extLst>
          </p:cNvPr>
          <p:cNvCxnSpPr>
            <a:cxnSpLocks/>
          </p:cNvCxnSpPr>
          <p:nvPr/>
        </p:nvCxnSpPr>
        <p:spPr>
          <a:xfrm flipV="1">
            <a:off x="1496188" y="1492624"/>
            <a:ext cx="8800209" cy="2817185"/>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51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1"/>
                                        </p:tgtEl>
                                      </p:cBhvr>
                                    </p:animEffect>
                                    <p:animScale>
                                      <p:cBhvr>
                                        <p:cTn id="27" dur="250" autoRev="1" fill="hold"/>
                                        <p:tgtEl>
                                          <p:spTgt spid="31"/>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Stitch Algorithm – Discussion</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7" y="1815353"/>
                <a:ext cx="8490582" cy="3847207"/>
              </a:xfrm>
              <a:prstGeom prst="rect">
                <a:avLst/>
              </a:prstGeom>
              <a:noFill/>
            </p:spPr>
            <p:txBody>
              <a:bodyPr wrap="square" rtlCol="0">
                <a:spAutoFit/>
              </a:bodyPr>
              <a:lstStyle/>
              <a:p>
                <a:pPr marL="342900" indent="-342900">
                  <a:buFont typeface="Arial" panose="020B0604020202020204" pitchFamily="34" charset="0"/>
                  <a:buChar char="•"/>
                </a:pPr>
                <a:r>
                  <a:rPr lang="en-US" sz="2800" b="1" dirty="0"/>
                  <a:t>How much is it tailored to the uniform square distribution?</a:t>
                </a:r>
              </a:p>
              <a:p>
                <a:pPr marL="800100" lvl="1" indent="-342900">
                  <a:buFont typeface="Arial" panose="020B0604020202020204" pitchFamily="34" charset="0"/>
                  <a:buChar char="•"/>
                </a:pPr>
                <a:r>
                  <a:rPr lang="en-US" sz="2800" dirty="0"/>
                  <a:t>Appeared only in the grid selection.</a:t>
                </a:r>
              </a:p>
              <a:p>
                <a:pPr marL="800100" lvl="1" indent="-342900">
                  <a:buFont typeface="Arial" panose="020B0604020202020204" pitchFamily="34" charset="0"/>
                  <a:buChar char="•"/>
                </a:pPr>
                <a:r>
                  <a:rPr lang="en-US" sz="2800" dirty="0"/>
                  <a:t>Generalize to general points, through a recursive partition of a bounding box.</a:t>
                </a:r>
              </a:p>
              <a:p>
                <a:pPr marL="800100" lvl="1" indent="-342900">
                  <a:buFont typeface="Arial" panose="020B0604020202020204" pitchFamily="34" charset="0"/>
                  <a:buChar char="•"/>
                </a:pPr>
                <a:endParaRPr lang="en-US" sz="2800" dirty="0"/>
              </a:p>
              <a:p>
                <a:pPr marL="342900" indent="-34290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m:t>
                    </m:r>
                  </m:oMath>
                </a14:m>
                <a:r>
                  <a:rPr lang="en-US" sz="2800" dirty="0"/>
                  <a:t> New polynomial time algorithms for Euclidean TSP with </a:t>
                </a:r>
                <a14:m>
                  <m:oMath xmlns:m="http://schemas.openxmlformats.org/officeDocument/2006/math">
                    <m:r>
                      <a:rPr lang="en-US" sz="2800" b="0" i="1" smtClean="0">
                        <a:latin typeface="Cambria Math" panose="02040503050406030204" pitchFamily="18" charset="0"/>
                      </a:rPr>
                      <m:t>1+</m:t>
                    </m:r>
                    <m:r>
                      <a:rPr lang="en-US" sz="2800" b="0" i="1" smtClean="0">
                        <a:latin typeface="Cambria Math" panose="02040503050406030204" pitchFamily="18" charset="0"/>
                      </a:rPr>
                      <m:t>𝜖</m:t>
                    </m:r>
                  </m:oMath>
                </a14:m>
                <a:r>
                  <a:rPr lang="en-US" sz="2800" dirty="0"/>
                  <a:t> approximation.</a:t>
                </a:r>
              </a:p>
              <a:p>
                <a:pPr marL="342900" indent="-342900">
                  <a:buFont typeface="Arial" panose="020B0604020202020204" pitchFamily="34" charset="0"/>
                  <a:buChar char="•"/>
                </a:pPr>
                <a:endParaRPr lang="en-US" sz="20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7" y="1815353"/>
                <a:ext cx="8490582" cy="3847207"/>
              </a:xfrm>
              <a:prstGeom prst="rect">
                <a:avLst/>
              </a:prstGeom>
              <a:blipFill>
                <a:blip r:embed="rId2"/>
                <a:stretch>
                  <a:fillRect l="-1292" t="-1743"/>
                </a:stretch>
              </a:blipFill>
            </p:spPr>
            <p:txBody>
              <a:bodyPr/>
              <a:lstStyle/>
              <a:p>
                <a:r>
                  <a:rPr lang="en-IL">
                    <a:noFill/>
                  </a:rPr>
                  <a:t> </a:t>
                </a:r>
              </a:p>
            </p:txBody>
          </p:sp>
        </mc:Fallback>
      </mc:AlternateContent>
      <p:graphicFrame>
        <p:nvGraphicFramePr>
          <p:cNvPr id="4" name="Table 8">
            <a:extLst>
              <a:ext uri="{FF2B5EF4-FFF2-40B4-BE49-F238E27FC236}">
                <a16:creationId xmlns:a16="http://schemas.microsoft.com/office/drawing/2014/main" id="{4D8B4DE5-5F9F-2DD0-568E-06B33F7DF95A}"/>
              </a:ext>
            </a:extLst>
          </p:cNvPr>
          <p:cNvGraphicFramePr>
            <a:graphicFrameLocks noGrp="1"/>
          </p:cNvGraphicFramePr>
          <p:nvPr>
            <p:extLst>
              <p:ext uri="{D42A27DB-BD31-4B8C-83A1-F6EECF244321}">
                <p14:modId xmlns:p14="http://schemas.microsoft.com/office/powerpoint/2010/main" val="1067408733"/>
              </p:ext>
            </p:extLst>
          </p:nvPr>
        </p:nvGraphicFramePr>
        <p:xfrm>
          <a:off x="8941952" y="1668761"/>
          <a:ext cx="2877322" cy="2807784"/>
        </p:xfrm>
        <a:graphic>
          <a:graphicData uri="http://schemas.openxmlformats.org/drawingml/2006/table">
            <a:tbl>
              <a:tblPr firstRow="1" bandRow="1">
                <a:tableStyleId>{5C22544A-7EE6-4342-B048-85BDC9FD1C3A}</a:tableStyleId>
              </a:tblPr>
              <a:tblGrid>
                <a:gridCol w="411046">
                  <a:extLst>
                    <a:ext uri="{9D8B030D-6E8A-4147-A177-3AD203B41FA5}">
                      <a16:colId xmlns:a16="http://schemas.microsoft.com/office/drawing/2014/main" val="1320155958"/>
                    </a:ext>
                  </a:extLst>
                </a:gridCol>
                <a:gridCol w="411046">
                  <a:extLst>
                    <a:ext uri="{9D8B030D-6E8A-4147-A177-3AD203B41FA5}">
                      <a16:colId xmlns:a16="http://schemas.microsoft.com/office/drawing/2014/main" val="1865418420"/>
                    </a:ext>
                  </a:extLst>
                </a:gridCol>
                <a:gridCol w="411046">
                  <a:extLst>
                    <a:ext uri="{9D8B030D-6E8A-4147-A177-3AD203B41FA5}">
                      <a16:colId xmlns:a16="http://schemas.microsoft.com/office/drawing/2014/main" val="83259460"/>
                    </a:ext>
                  </a:extLst>
                </a:gridCol>
                <a:gridCol w="411046">
                  <a:extLst>
                    <a:ext uri="{9D8B030D-6E8A-4147-A177-3AD203B41FA5}">
                      <a16:colId xmlns:a16="http://schemas.microsoft.com/office/drawing/2014/main" val="686068971"/>
                    </a:ext>
                  </a:extLst>
                </a:gridCol>
                <a:gridCol w="411046">
                  <a:extLst>
                    <a:ext uri="{9D8B030D-6E8A-4147-A177-3AD203B41FA5}">
                      <a16:colId xmlns:a16="http://schemas.microsoft.com/office/drawing/2014/main" val="1039102794"/>
                    </a:ext>
                  </a:extLst>
                </a:gridCol>
                <a:gridCol w="411046">
                  <a:extLst>
                    <a:ext uri="{9D8B030D-6E8A-4147-A177-3AD203B41FA5}">
                      <a16:colId xmlns:a16="http://schemas.microsoft.com/office/drawing/2014/main" val="2538554820"/>
                    </a:ext>
                  </a:extLst>
                </a:gridCol>
                <a:gridCol w="411046">
                  <a:extLst>
                    <a:ext uri="{9D8B030D-6E8A-4147-A177-3AD203B41FA5}">
                      <a16:colId xmlns:a16="http://schemas.microsoft.com/office/drawing/2014/main" val="1587436778"/>
                    </a:ext>
                  </a:extLst>
                </a:gridCol>
              </a:tblGrid>
              <a:tr h="401112">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tc>
                  <a:txBody>
                    <a:bodyPr/>
                    <a:lstStyle/>
                    <a:p>
                      <a:endParaRPr lang="en-IL"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93196"/>
                  </a:ext>
                </a:extLst>
              </a:tr>
              <a:tr h="401112">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a:p>
                  </a:txBody>
                  <a:tcPr>
                    <a:lnT w="12700" cap="flat" cmpd="sng" algn="ctr">
                      <a:solidFill>
                        <a:schemeClr val="tx1"/>
                      </a:solidFill>
                      <a:prstDash val="solid"/>
                      <a:round/>
                      <a:headEnd type="none" w="med" len="med"/>
                      <a:tailEnd type="none" w="med" len="med"/>
                    </a:lnT>
                    <a:noFill/>
                  </a:tcPr>
                </a:tc>
                <a:tc>
                  <a:txBody>
                    <a:bodyPr/>
                    <a:lstStyle/>
                    <a:p>
                      <a:endParaRPr lang="en-IL"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671465"/>
                  </a:ext>
                </a:extLst>
              </a:tr>
              <a:tr h="401112">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4142109570"/>
                  </a:ext>
                </a:extLst>
              </a:tr>
              <a:tr h="401112">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extLst>
                  <a:ext uri="{0D108BD9-81ED-4DB2-BD59-A6C34878D82A}">
                    <a16:rowId xmlns:a16="http://schemas.microsoft.com/office/drawing/2014/main" val="2551161755"/>
                  </a:ext>
                </a:extLst>
              </a:tr>
              <a:tr h="401112">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tc>
                  <a:txBody>
                    <a:bodyPr/>
                    <a:lstStyle/>
                    <a:p>
                      <a:endParaRPr lang="en-IL"/>
                    </a:p>
                  </a:txBody>
                  <a:tcPr>
                    <a:noFill/>
                  </a:tcPr>
                </a:tc>
                <a:extLst>
                  <a:ext uri="{0D108BD9-81ED-4DB2-BD59-A6C34878D82A}">
                    <a16:rowId xmlns:a16="http://schemas.microsoft.com/office/drawing/2014/main" val="3941924326"/>
                  </a:ext>
                </a:extLst>
              </a:tr>
              <a:tr h="401112">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a:p>
                  </a:txBody>
                  <a:tcPr>
                    <a:noFill/>
                  </a:tcPr>
                </a:tc>
                <a:extLst>
                  <a:ext uri="{0D108BD9-81ED-4DB2-BD59-A6C34878D82A}">
                    <a16:rowId xmlns:a16="http://schemas.microsoft.com/office/drawing/2014/main" val="1828448103"/>
                  </a:ext>
                </a:extLst>
              </a:tr>
              <a:tr h="401112">
                <a:tc>
                  <a:txBody>
                    <a:bodyPr/>
                    <a:lstStyle/>
                    <a:p>
                      <a:endParaRPr lang="en-IL"/>
                    </a:p>
                  </a:txBody>
                  <a:tcPr>
                    <a:noFill/>
                  </a:tcPr>
                </a:tc>
                <a:tc>
                  <a:txBody>
                    <a:bodyPr/>
                    <a:lstStyle/>
                    <a:p>
                      <a:endParaRPr lang="en-IL"/>
                    </a:p>
                  </a:txBody>
                  <a:tcPr>
                    <a:noFill/>
                  </a:tcPr>
                </a:tc>
                <a:tc>
                  <a:txBody>
                    <a:bodyPr/>
                    <a:lstStyle/>
                    <a:p>
                      <a:endParaRPr lang="en-IL" dirty="0"/>
                    </a:p>
                  </a:txBody>
                  <a:tcPr>
                    <a:noFill/>
                  </a:tcPr>
                </a:tc>
                <a:tc>
                  <a:txBody>
                    <a:bodyPr/>
                    <a:lstStyle/>
                    <a:p>
                      <a:endParaRPr lang="en-IL"/>
                    </a:p>
                  </a:txBody>
                  <a:tcPr>
                    <a:noFill/>
                  </a:tcPr>
                </a:tc>
                <a:tc>
                  <a:txBody>
                    <a:bodyPr/>
                    <a:lstStyle/>
                    <a:p>
                      <a:endParaRPr lang="en-IL" dirty="0"/>
                    </a:p>
                  </a:txBody>
                  <a:tcPr>
                    <a:noFill/>
                  </a:tcPr>
                </a:tc>
                <a:tc>
                  <a:txBody>
                    <a:bodyPr/>
                    <a:lstStyle/>
                    <a:p>
                      <a:endParaRPr lang="en-IL" dirty="0"/>
                    </a:p>
                  </a:txBody>
                  <a:tcPr>
                    <a:noFill/>
                  </a:tcPr>
                </a:tc>
                <a:tc>
                  <a:txBody>
                    <a:bodyPr/>
                    <a:lstStyle/>
                    <a:p>
                      <a:endParaRPr lang="en-IL" dirty="0"/>
                    </a:p>
                  </a:txBody>
                  <a:tcPr>
                    <a:noFill/>
                  </a:tcPr>
                </a:tc>
                <a:extLst>
                  <a:ext uri="{0D108BD9-81ED-4DB2-BD59-A6C34878D82A}">
                    <a16:rowId xmlns:a16="http://schemas.microsoft.com/office/drawing/2014/main" val="3283577446"/>
                  </a:ext>
                </a:extLst>
              </a:tr>
            </a:tbl>
          </a:graphicData>
        </a:graphic>
      </p:graphicFrame>
      <p:sp>
        <p:nvSpPr>
          <p:cNvPr id="5" name="Oval 4">
            <a:extLst>
              <a:ext uri="{FF2B5EF4-FFF2-40B4-BE49-F238E27FC236}">
                <a16:creationId xmlns:a16="http://schemas.microsoft.com/office/drawing/2014/main" id="{CE1C5DC4-D2C3-8F77-E819-4212C4D60D12}"/>
              </a:ext>
            </a:extLst>
          </p:cNvPr>
          <p:cNvSpPr/>
          <p:nvPr/>
        </p:nvSpPr>
        <p:spPr>
          <a:xfrm flipV="1">
            <a:off x="10380613" y="1668761"/>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Oval 5">
            <a:extLst>
              <a:ext uri="{FF2B5EF4-FFF2-40B4-BE49-F238E27FC236}">
                <a16:creationId xmlns:a16="http://schemas.microsoft.com/office/drawing/2014/main" id="{FB105396-98AB-47AF-4E62-8E3F2DF25111}"/>
              </a:ext>
            </a:extLst>
          </p:cNvPr>
          <p:cNvSpPr/>
          <p:nvPr/>
        </p:nvSpPr>
        <p:spPr>
          <a:xfrm flipV="1">
            <a:off x="10214038" y="2036231"/>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001E5805-0C64-6926-0153-11B26DC31DF7}"/>
              </a:ext>
            </a:extLst>
          </p:cNvPr>
          <p:cNvSpPr/>
          <p:nvPr/>
        </p:nvSpPr>
        <p:spPr>
          <a:xfrm flipV="1">
            <a:off x="9924940" y="2592004"/>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43A239B1-40CB-EB2F-7FE4-889A136543C0}"/>
              </a:ext>
            </a:extLst>
          </p:cNvPr>
          <p:cNvSpPr/>
          <p:nvPr/>
        </p:nvSpPr>
        <p:spPr>
          <a:xfrm flipV="1">
            <a:off x="8941952" y="3136911"/>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Oval 8">
            <a:extLst>
              <a:ext uri="{FF2B5EF4-FFF2-40B4-BE49-F238E27FC236}">
                <a16:creationId xmlns:a16="http://schemas.microsoft.com/office/drawing/2014/main" id="{A3AF607D-DD5D-A86D-01B9-D7AA8A774822}"/>
              </a:ext>
            </a:extLst>
          </p:cNvPr>
          <p:cNvSpPr/>
          <p:nvPr/>
        </p:nvSpPr>
        <p:spPr>
          <a:xfrm flipV="1">
            <a:off x="10107923" y="3199160"/>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Oval 9">
            <a:extLst>
              <a:ext uri="{FF2B5EF4-FFF2-40B4-BE49-F238E27FC236}">
                <a16:creationId xmlns:a16="http://schemas.microsoft.com/office/drawing/2014/main" id="{810EA793-792D-EF94-0854-AB38FCC425C8}"/>
              </a:ext>
            </a:extLst>
          </p:cNvPr>
          <p:cNvSpPr/>
          <p:nvPr/>
        </p:nvSpPr>
        <p:spPr>
          <a:xfrm flipV="1">
            <a:off x="10664745" y="3653305"/>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Oval 10">
            <a:extLst>
              <a:ext uri="{FF2B5EF4-FFF2-40B4-BE49-F238E27FC236}">
                <a16:creationId xmlns:a16="http://schemas.microsoft.com/office/drawing/2014/main" id="{D242BFC8-DF71-D007-2D56-B22E27718E37}"/>
              </a:ext>
            </a:extLst>
          </p:cNvPr>
          <p:cNvSpPr/>
          <p:nvPr/>
        </p:nvSpPr>
        <p:spPr>
          <a:xfrm flipV="1">
            <a:off x="10313298" y="3631447"/>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08B2F4CD-0A38-CD22-704A-7E422888716E}"/>
              </a:ext>
            </a:extLst>
          </p:cNvPr>
          <p:cNvSpPr/>
          <p:nvPr/>
        </p:nvSpPr>
        <p:spPr>
          <a:xfrm flipV="1">
            <a:off x="9751244" y="3595147"/>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Oval 12">
            <a:extLst>
              <a:ext uri="{FF2B5EF4-FFF2-40B4-BE49-F238E27FC236}">
                <a16:creationId xmlns:a16="http://schemas.microsoft.com/office/drawing/2014/main" id="{872C8005-CC0C-D4B7-8286-0494F0B4D2ED}"/>
              </a:ext>
            </a:extLst>
          </p:cNvPr>
          <p:cNvSpPr/>
          <p:nvPr/>
        </p:nvSpPr>
        <p:spPr>
          <a:xfrm flipV="1">
            <a:off x="10740945" y="4092076"/>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Oval 13">
            <a:extLst>
              <a:ext uri="{FF2B5EF4-FFF2-40B4-BE49-F238E27FC236}">
                <a16:creationId xmlns:a16="http://schemas.microsoft.com/office/drawing/2014/main" id="{52EB95EB-261D-7275-76C2-7E302AE0F910}"/>
              </a:ext>
            </a:extLst>
          </p:cNvPr>
          <p:cNvSpPr/>
          <p:nvPr/>
        </p:nvSpPr>
        <p:spPr>
          <a:xfrm flipV="1">
            <a:off x="11751959" y="2580846"/>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Oval 14">
            <a:extLst>
              <a:ext uri="{FF2B5EF4-FFF2-40B4-BE49-F238E27FC236}">
                <a16:creationId xmlns:a16="http://schemas.microsoft.com/office/drawing/2014/main" id="{80924DA6-9A95-8A7F-4BA4-0812E038B7C1}"/>
              </a:ext>
            </a:extLst>
          </p:cNvPr>
          <p:cNvSpPr/>
          <p:nvPr/>
        </p:nvSpPr>
        <p:spPr>
          <a:xfrm flipV="1">
            <a:off x="11195925" y="4414296"/>
            <a:ext cx="67315" cy="622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9805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iting an appointment on a paper agenda">
            <a:extLst>
              <a:ext uri="{FF2B5EF4-FFF2-40B4-BE49-F238E27FC236}">
                <a16:creationId xmlns:a16="http://schemas.microsoft.com/office/drawing/2014/main" id="{69619708-0E76-7DBC-B558-BBFFFA1D9685}"/>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1370693" y="1769540"/>
            <a:ext cx="9440034" cy="1828801"/>
          </a:xfrm>
        </p:spPr>
        <p:txBody>
          <a:bodyPr vert="horz" lIns="91440" tIns="45720" rIns="91440" bIns="45720" rtlCol="0" anchor="b">
            <a:normAutofit/>
          </a:bodyPr>
          <a:lstStyle/>
          <a:p>
            <a:r>
              <a:rPr lang="en-US" sz="5400" dirty="0"/>
              <a:t>How to Select the Distribution for a Problem?</a:t>
            </a:r>
          </a:p>
        </p:txBody>
      </p:sp>
    </p:spTree>
    <p:extLst>
      <p:ext uri="{BB962C8B-B14F-4D97-AF65-F5344CB8AC3E}">
        <p14:creationId xmlns:p14="http://schemas.microsoft.com/office/powerpoint/2010/main" val="3133688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Random Graphs and Planted Models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9460005"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t>How to design distributions for Distributional Analysis?</a:t>
                </a:r>
              </a:p>
              <a:p>
                <a:pPr marL="342900" indent="-342900">
                  <a:buFont typeface="Arial" panose="020B0604020202020204" pitchFamily="34" charset="0"/>
                  <a:buChar char="•"/>
                </a:pPr>
                <a:r>
                  <a:rPr lang="en-US" sz="2800" dirty="0"/>
                  <a:t>Consider an NP-hard </a:t>
                </a:r>
                <a:r>
                  <a:rPr lang="en-US" sz="2800" b="1" dirty="0"/>
                  <a:t>optimization</a:t>
                </a:r>
                <a:r>
                  <a:rPr lang="en-US" sz="2800" dirty="0"/>
                  <a:t> problem (Minimum Bisection), and design a distribution (over graphs) which:</a:t>
                </a:r>
              </a:p>
              <a:p>
                <a:pPr marL="914400" lvl="1" indent="-457200">
                  <a:buFont typeface="+mj-lt"/>
                  <a:buAutoNum type="alphaUcPeriod"/>
                </a:pPr>
                <a:r>
                  <a:rPr lang="en-US" sz="2800" dirty="0"/>
                  <a:t>Enables finding new algorithms for the problem over the distribution.</a:t>
                </a:r>
              </a:p>
              <a:p>
                <a:pPr marL="914400" lvl="1" indent="-457200">
                  <a:buFont typeface="+mj-lt"/>
                  <a:buAutoNum type="alphaUcPeriod"/>
                </a:pPr>
                <a:r>
                  <a:rPr lang="en-US" sz="2800" dirty="0"/>
                  <a:t>Allows to quantify how good an algorithm is.</a:t>
                </a:r>
              </a:p>
              <a:p>
                <a:pPr marL="914400" lvl="1" indent="-457200">
                  <a:buFont typeface="+mj-lt"/>
                  <a:buAutoNum type="alphaUcPeriod"/>
                </a:pPr>
                <a:r>
                  <a:rPr lang="en-US" sz="2800" dirty="0"/>
                  <a:t>Is a good proxy for the distribution in reality </a:t>
                </a:r>
                <a14:m>
                  <m:oMath xmlns:m="http://schemas.openxmlformats.org/officeDocument/2006/math">
                    <m:r>
                      <a:rPr lang="en-US" sz="2800" b="0" i="1" smtClean="0">
                        <a:latin typeface="Cambria Math" panose="02040503050406030204" pitchFamily="18" charset="0"/>
                      </a:rPr>
                      <m:t>⇒</m:t>
                    </m:r>
                  </m:oMath>
                </a14:m>
                <a:r>
                  <a:rPr lang="en-US" sz="2800" dirty="0"/>
                  <a:t> practical.</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9460005" cy="3108543"/>
              </a:xfrm>
              <a:prstGeom prst="rect">
                <a:avLst/>
              </a:prstGeom>
              <a:blipFill>
                <a:blip r:embed="rId2"/>
                <a:stretch>
                  <a:fillRect l="-1160" t="-2157" b="-4510"/>
                </a:stretch>
              </a:blipFill>
            </p:spPr>
            <p:txBody>
              <a:bodyPr/>
              <a:lstStyle/>
              <a:p>
                <a:r>
                  <a:rPr lang="en-IL">
                    <a:noFill/>
                  </a:rPr>
                  <a:t> </a:t>
                </a:r>
              </a:p>
            </p:txBody>
          </p:sp>
        </mc:Fallback>
      </mc:AlternateContent>
    </p:spTree>
    <p:extLst>
      <p:ext uri="{BB962C8B-B14F-4D97-AF65-F5344CB8AC3E}">
        <p14:creationId xmlns:p14="http://schemas.microsoft.com/office/powerpoint/2010/main" val="291779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lstStyle/>
          <a:p>
            <a:r>
              <a:rPr lang="en-US" dirty="0"/>
              <a:t>Distributional Analysis – Pros and Cons</a:t>
            </a:r>
            <a:endParaRPr lang="en-IL" dirty="0"/>
          </a:p>
        </p:txBody>
      </p:sp>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3539430"/>
          </a:xfrm>
          <a:prstGeom prst="rect">
            <a:avLst/>
          </a:prstGeom>
          <a:noFill/>
        </p:spPr>
        <p:txBody>
          <a:bodyPr wrap="square" rtlCol="0">
            <a:spAutoFit/>
          </a:bodyPr>
          <a:lstStyle/>
          <a:p>
            <a:r>
              <a:rPr lang="en-US" sz="3200" dirty="0"/>
              <a:t>Pros:</a:t>
            </a:r>
          </a:p>
          <a:p>
            <a:pPr marL="457200" indent="-457200">
              <a:buFont typeface="Arial" panose="020B0604020202020204" pitchFamily="34" charset="0"/>
              <a:buChar char="•"/>
            </a:pPr>
            <a:r>
              <a:rPr lang="en-US" sz="3200" dirty="0"/>
              <a:t>Better analysis for existing algorithms (given real distribution).</a:t>
            </a:r>
          </a:p>
          <a:p>
            <a:pPr marL="457200" indent="-457200">
              <a:buFont typeface="Arial" panose="020B0604020202020204" pitchFamily="34" charset="0"/>
              <a:buChar char="•"/>
            </a:pPr>
            <a:r>
              <a:rPr lang="en-US" sz="3200" dirty="0"/>
              <a:t>Gap between empirical and worst-case performance =&gt; approximate “non pathological” inputs. </a:t>
            </a:r>
          </a:p>
          <a:p>
            <a:pPr marL="457200" indent="-457200">
              <a:buFont typeface="Arial" panose="020B0604020202020204" pitchFamily="34" charset="0"/>
              <a:buChar char="•"/>
            </a:pPr>
            <a:r>
              <a:rPr lang="en-US" sz="3200" dirty="0"/>
              <a:t>New distribution-dependent algorithms can perhaps be useful more broadly.</a:t>
            </a:r>
          </a:p>
        </p:txBody>
      </p:sp>
      <p:pic>
        <p:nvPicPr>
          <p:cNvPr id="39938" name="Picture 2" descr="smiley from en.wikipedia.org">
            <a:extLst>
              <a:ext uri="{FF2B5EF4-FFF2-40B4-BE49-F238E27FC236}">
                <a16:creationId xmlns:a16="http://schemas.microsoft.com/office/drawing/2014/main" id="{B97B7D7A-3253-A409-38FD-2915551B0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581" y="147917"/>
            <a:ext cx="788898" cy="78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4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The Minimum Bisection Problem</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9460005" cy="2246769"/>
              </a:xfrm>
              <a:prstGeom prst="rect">
                <a:avLst/>
              </a:prstGeom>
              <a:noFill/>
            </p:spPr>
            <p:txBody>
              <a:bodyPr wrap="square" rtlCol="0">
                <a:spAutoFit/>
              </a:bodyPr>
              <a:lstStyle/>
              <a:p>
                <a:pPr marL="342900" indent="-342900">
                  <a:buFont typeface="Arial" panose="020B0604020202020204" pitchFamily="34" charset="0"/>
                  <a:buChar char="•"/>
                </a:pPr>
                <a:r>
                  <a:rPr lang="en-US" sz="2800" b="1" dirty="0"/>
                  <a:t>Input</a:t>
                </a:r>
                <a:r>
                  <a:rPr lang="en-US" sz="2800" dirty="0"/>
                  <a:t>: An undirected graph </a:t>
                </a:r>
                <a14:m>
                  <m:oMath xmlns:m="http://schemas.openxmlformats.org/officeDocument/2006/math">
                    <m:r>
                      <a:rPr lang="en-US" sz="2800" b="0" i="1" smtClean="0">
                        <a:latin typeface="Cambria Math" panose="02040503050406030204" pitchFamily="18" charset="0"/>
                      </a:rPr>
                      <m:t>𝐺</m:t>
                    </m:r>
                    <m:r>
                      <a:rPr lang="en-US" sz="2800" b="0" i="1" smtClean="0">
                        <a:latin typeface="Cambria Math" panose="02040503050406030204" pitchFamily="18" charset="0"/>
                      </a:rPr>
                      <m:t>=(</m:t>
                    </m:r>
                    <m:r>
                      <a:rPr lang="en-US" sz="2800" b="0" i="1" smtClean="0">
                        <a:latin typeface="Cambria Math" panose="02040503050406030204" pitchFamily="18" charset="0"/>
                      </a:rPr>
                      <m:t>𝑉</m:t>
                    </m:r>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m:t>
                    </m:r>
                  </m:oMath>
                </a14:m>
                <a:r>
                  <a:rPr lang="en-US" sz="2800" b="1" dirty="0"/>
                  <a:t> </a:t>
                </a:r>
                <a:r>
                  <a:rPr lang="en-US" sz="2800" dirty="0"/>
                  <a:t>where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𝑉</m:t>
                    </m:r>
                    <m:r>
                      <a:rPr lang="en-US" sz="2800" b="0" i="1" smtClean="0">
                        <a:latin typeface="Cambria Math" panose="02040503050406030204" pitchFamily="18" charset="0"/>
                      </a:rPr>
                      <m:t>|</m:t>
                    </m:r>
                  </m:oMath>
                </a14:m>
                <a:r>
                  <a:rPr lang="en-US" sz="2800" dirty="0"/>
                  <a:t> is even.</a:t>
                </a:r>
                <a:r>
                  <a:rPr lang="en-US" sz="2800" b="1" dirty="0"/>
                  <a:t> </a:t>
                </a:r>
              </a:p>
              <a:p>
                <a:pPr marL="342900" indent="-342900">
                  <a:buFont typeface="Arial" panose="020B0604020202020204" pitchFamily="34" charset="0"/>
                  <a:buChar char="•"/>
                </a:pPr>
                <a:r>
                  <a:rPr lang="en-US" sz="2800" b="1" dirty="0"/>
                  <a:t>Output</a:t>
                </a:r>
                <a:r>
                  <a:rPr lang="en-US" sz="2800" dirty="0"/>
                  <a:t>: A partition of </a:t>
                </a:r>
                <a14:m>
                  <m:oMath xmlns:m="http://schemas.openxmlformats.org/officeDocument/2006/math">
                    <m:r>
                      <a:rPr lang="en-US" sz="2800" b="0" i="1" smtClean="0">
                        <a:latin typeface="Cambria Math" panose="02040503050406030204" pitchFamily="18" charset="0"/>
                      </a:rPr>
                      <m:t>𝑉</m:t>
                    </m:r>
                  </m:oMath>
                </a14:m>
                <a:r>
                  <a:rPr lang="en-US" sz="2800" b="1" dirty="0"/>
                  <a:t> </a:t>
                </a:r>
                <a:r>
                  <a:rPr lang="en-US" sz="2800" dirty="0"/>
                  <a:t>to two equal size sets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𝑆</m:t>
                    </m:r>
                  </m:oMath>
                </a14:m>
                <a:r>
                  <a:rPr lang="en-US" sz="2800" b="1" dirty="0"/>
                  <a:t>   (</a:t>
                </a:r>
                <a14:m>
                  <m:oMath xmlns:m="http://schemas.openxmlformats.org/officeDocument/2006/math">
                    <m:r>
                      <a:rPr lang="en-US" sz="2800" b="0" i="1" dirty="0" smtClean="0">
                        <a:latin typeface="Cambria Math" panose="02040503050406030204" pitchFamily="18" charset="0"/>
                      </a:rPr>
                      <m:t>𝑇</m:t>
                    </m:r>
                    <m:r>
                      <a:rPr lang="en-US" sz="2800" b="0" i="1" dirty="0" smtClean="0">
                        <a:latin typeface="Cambria Math" panose="02040503050406030204" pitchFamily="18" charset="0"/>
                      </a:rPr>
                      <m:t>∪</m:t>
                    </m:r>
                    <m:r>
                      <a:rPr lang="en-US" sz="2800" b="0" i="1" dirty="0" smtClean="0">
                        <a:latin typeface="Cambria Math" panose="02040503050406030204" pitchFamily="18" charset="0"/>
                      </a:rPr>
                      <m:t>𝑆</m:t>
                    </m:r>
                    <m:r>
                      <a:rPr lang="en-US" sz="2800" b="0" i="1" dirty="0" smtClean="0">
                        <a:latin typeface="Cambria Math" panose="02040503050406030204" pitchFamily="18" charset="0"/>
                      </a:rPr>
                      <m:t>=</m:t>
                    </m:r>
                    <m:r>
                      <a:rPr lang="en-US" sz="2800" b="0" i="1" dirty="0" smtClean="0">
                        <a:latin typeface="Cambria Math" panose="02040503050406030204" pitchFamily="18" charset="0"/>
                      </a:rPr>
                      <m:t>𝑉</m:t>
                    </m:r>
                    <m:r>
                      <a:rPr lang="en-US" sz="2800" b="0" i="1" dirty="0" smtClean="0">
                        <a:latin typeface="Cambria Math" panose="02040503050406030204" pitchFamily="18" charset="0"/>
                      </a:rPr>
                      <m:t>,</m:t>
                    </m:r>
                    <m:r>
                      <a:rPr lang="en-US" sz="2800" b="0" i="1" dirty="0" smtClean="0">
                        <a:latin typeface="Cambria Math" panose="02040503050406030204" pitchFamily="18" charset="0"/>
                      </a:rPr>
                      <m:t>𝑇</m:t>
                    </m:r>
                    <m:r>
                      <a:rPr lang="en-US" sz="2800" b="0" i="1" dirty="0" smtClean="0">
                        <a:latin typeface="Cambria Math" panose="02040503050406030204" pitchFamily="18" charset="0"/>
                      </a:rPr>
                      <m:t>∩</m:t>
                    </m:r>
                    <m:r>
                      <a:rPr lang="en-US" sz="2800" b="0" i="1" dirty="0" smtClean="0">
                        <a:latin typeface="Cambria Math" panose="02040503050406030204" pitchFamily="18" charset="0"/>
                      </a:rPr>
                      <m:t>𝑆</m:t>
                    </m:r>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𝑇</m:t>
                        </m:r>
                      </m:e>
                    </m:d>
                    <m:r>
                      <a:rPr lang="en-US" sz="2800" b="0" i="1" dirty="0" smtClean="0">
                        <a:latin typeface="Cambria Math" panose="02040503050406030204" pitchFamily="18" charset="0"/>
                      </a:rPr>
                      <m:t>=|</m:t>
                    </m:r>
                    <m:r>
                      <a:rPr lang="en-US" sz="2800" b="0" i="1" dirty="0" smtClean="0">
                        <a:latin typeface="Cambria Math" panose="02040503050406030204" pitchFamily="18" charset="0"/>
                      </a:rPr>
                      <m:t>𝑆</m:t>
                    </m:r>
                    <m:r>
                      <a:rPr lang="en-US" sz="2800" b="0" i="1" dirty="0" smtClean="0">
                        <a:latin typeface="Cambria Math" panose="02040503050406030204" pitchFamily="18" charset="0"/>
                      </a:rPr>
                      <m:t>|</m:t>
                    </m:r>
                  </m:oMath>
                </a14:m>
                <a:r>
                  <a:rPr lang="en-US" sz="2800" b="1" dirty="0"/>
                  <a:t>).</a:t>
                </a:r>
              </a:p>
              <a:p>
                <a:pPr marL="342900" indent="-342900">
                  <a:buFont typeface="Arial" panose="020B0604020202020204" pitchFamily="34" charset="0"/>
                  <a:buChar char="•"/>
                </a:pPr>
                <a:r>
                  <a:rPr lang="en-US" sz="2800" b="1" dirty="0"/>
                  <a:t>Objective</a:t>
                </a:r>
                <a:r>
                  <a:rPr lang="en-US" sz="2800" dirty="0"/>
                  <a:t>: Minimize the size of the cut (the total number of crossing edges in the partition).</a:t>
                </a:r>
                <a:endParaRPr lang="en-US" sz="2000" b="1"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9460005" cy="2246769"/>
              </a:xfrm>
              <a:prstGeom prst="rect">
                <a:avLst/>
              </a:prstGeom>
              <a:blipFill>
                <a:blip r:embed="rId2"/>
                <a:stretch>
                  <a:fillRect l="-1160" t="-2989" b="-6793"/>
                </a:stretch>
              </a:blipFill>
            </p:spPr>
            <p:txBody>
              <a:bodyPr/>
              <a:lstStyle/>
              <a:p>
                <a:r>
                  <a:rPr lang="en-IL">
                    <a:noFill/>
                  </a:rPr>
                  <a:t> </a:t>
                </a:r>
              </a:p>
            </p:txBody>
          </p:sp>
        </mc:Fallback>
      </mc:AlternateContent>
      <p:pic>
        <p:nvPicPr>
          <p:cNvPr id="5" name="Picture 4">
            <a:extLst>
              <a:ext uri="{FF2B5EF4-FFF2-40B4-BE49-F238E27FC236}">
                <a16:creationId xmlns:a16="http://schemas.microsoft.com/office/drawing/2014/main" id="{37C1A3A1-F8EA-4248-59AF-347EA64DD070}"/>
              </a:ext>
            </a:extLst>
          </p:cNvPr>
          <p:cNvPicPr>
            <a:picLocks noChangeAspect="1"/>
          </p:cNvPicPr>
          <p:nvPr/>
        </p:nvPicPr>
        <p:blipFill>
          <a:blip r:embed="rId3"/>
          <a:stretch>
            <a:fillRect/>
          </a:stretch>
        </p:blipFill>
        <p:spPr>
          <a:xfrm>
            <a:off x="1087345" y="4001631"/>
            <a:ext cx="9748075" cy="2246769"/>
          </a:xfrm>
          <a:prstGeom prst="rect">
            <a:avLst/>
          </a:prstGeom>
        </p:spPr>
      </p:pic>
      <p:sp>
        <p:nvSpPr>
          <p:cNvPr id="6" name="TextBox 5">
            <a:extLst>
              <a:ext uri="{FF2B5EF4-FFF2-40B4-BE49-F238E27FC236}">
                <a16:creationId xmlns:a16="http://schemas.microsoft.com/office/drawing/2014/main" id="{DD5F7D35-EFED-1875-6DF9-CE6056D8A778}"/>
              </a:ext>
            </a:extLst>
          </p:cNvPr>
          <p:cNvSpPr txBox="1"/>
          <p:nvPr/>
        </p:nvSpPr>
        <p:spPr>
          <a:xfrm>
            <a:off x="1304143" y="6263189"/>
            <a:ext cx="9963413" cy="523220"/>
          </a:xfrm>
          <a:prstGeom prst="rect">
            <a:avLst/>
          </a:prstGeom>
          <a:noFill/>
        </p:spPr>
        <p:txBody>
          <a:bodyPr wrap="square">
            <a:spAutoFit/>
          </a:bodyPr>
          <a:lstStyle/>
          <a:p>
            <a:r>
              <a:rPr lang="en-US" sz="2800" b="1" dirty="0"/>
              <a:t>Input graph             Bisection of size 7              Bisection of size 5 </a:t>
            </a:r>
            <a:endParaRPr lang="en-IL" sz="2800" dirty="0"/>
          </a:p>
        </p:txBody>
      </p:sp>
      <p:sp>
        <p:nvSpPr>
          <p:cNvPr id="7" name="Rectangle 6">
            <a:extLst>
              <a:ext uri="{FF2B5EF4-FFF2-40B4-BE49-F238E27FC236}">
                <a16:creationId xmlns:a16="http://schemas.microsoft.com/office/drawing/2014/main" id="{F5EF2656-0F5F-DC7D-64AC-272136462651}"/>
              </a:ext>
            </a:extLst>
          </p:cNvPr>
          <p:cNvSpPr/>
          <p:nvPr/>
        </p:nvSpPr>
        <p:spPr>
          <a:xfrm>
            <a:off x="4446514" y="4064800"/>
            <a:ext cx="2554198" cy="2248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n>
                <a:solidFill>
                  <a:schemeClr val="tx1"/>
                </a:solidFill>
              </a:ln>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970AC4-7051-64FA-58C2-E155410CD625}"/>
                  </a:ext>
                </a:extLst>
              </p:cNvPr>
              <p:cNvSpPr txBox="1"/>
              <p:nvPr/>
            </p:nvSpPr>
            <p:spPr>
              <a:xfrm>
                <a:off x="4464852" y="3988525"/>
                <a:ext cx="32041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rPr>
                        <m:t>𝑺</m:t>
                      </m:r>
                    </m:oMath>
                  </m:oMathPara>
                </a14:m>
                <a:endParaRPr lang="en-IL" sz="2400" b="1" dirty="0">
                  <a:solidFill>
                    <a:schemeClr val="bg1"/>
                  </a:solidFill>
                </a:endParaRPr>
              </a:p>
            </p:txBody>
          </p:sp>
        </mc:Choice>
        <mc:Fallback xmlns="">
          <p:sp>
            <p:nvSpPr>
              <p:cNvPr id="8" name="TextBox 7">
                <a:extLst>
                  <a:ext uri="{FF2B5EF4-FFF2-40B4-BE49-F238E27FC236}">
                    <a16:creationId xmlns:a16="http://schemas.microsoft.com/office/drawing/2014/main" id="{7B970AC4-7051-64FA-58C2-E155410CD625}"/>
                  </a:ext>
                </a:extLst>
              </p:cNvPr>
              <p:cNvSpPr txBox="1">
                <a:spLocks noRot="1" noChangeAspect="1" noMove="1" noResize="1" noEditPoints="1" noAdjustHandles="1" noChangeArrowheads="1" noChangeShapeType="1" noTextEdit="1"/>
              </p:cNvSpPr>
              <p:nvPr/>
            </p:nvSpPr>
            <p:spPr>
              <a:xfrm>
                <a:off x="4464852" y="3988525"/>
                <a:ext cx="320414" cy="461665"/>
              </a:xfrm>
              <a:prstGeom prst="rect">
                <a:avLst/>
              </a:prstGeom>
              <a:blipFill>
                <a:blip r:embed="rId4"/>
                <a:stretch>
                  <a:fillRect l="-3774" r="-15094"/>
                </a:stretch>
              </a:blipFill>
            </p:spPr>
            <p:txBody>
              <a:bodyPr/>
              <a:lstStyle/>
              <a:p>
                <a:r>
                  <a:rPr lang="en-IL">
                    <a:noFill/>
                  </a:rPr>
                  <a:t> </a:t>
                </a:r>
              </a:p>
            </p:txBody>
          </p:sp>
        </mc:Fallback>
      </mc:AlternateContent>
      <p:sp>
        <p:nvSpPr>
          <p:cNvPr id="4" name="TextBox 3">
            <a:extLst>
              <a:ext uri="{FF2B5EF4-FFF2-40B4-BE49-F238E27FC236}">
                <a16:creationId xmlns:a16="http://schemas.microsoft.com/office/drawing/2014/main" id="{3073C423-2D47-1669-7C18-A585B121B7D8}"/>
              </a:ext>
            </a:extLst>
          </p:cNvPr>
          <p:cNvSpPr txBox="1"/>
          <p:nvPr/>
        </p:nvSpPr>
        <p:spPr>
          <a:xfrm>
            <a:off x="6382206" y="4001631"/>
            <a:ext cx="320414" cy="461665"/>
          </a:xfrm>
          <a:prstGeom prst="rect">
            <a:avLst/>
          </a:prstGeom>
          <a:noFill/>
        </p:spPr>
        <p:txBody>
          <a:bodyPr wrap="square">
            <a:spAutoFit/>
          </a:bodyPr>
          <a:lstStyle/>
          <a:p>
            <a:r>
              <a:rPr lang="en-US" sz="2400" b="1" dirty="0">
                <a:solidFill>
                  <a:schemeClr val="bg1"/>
                </a:solidFill>
              </a:rPr>
              <a:t>T</a:t>
            </a:r>
            <a:endParaRPr lang="en-IL" sz="2400" b="1" dirty="0">
              <a:solidFill>
                <a:schemeClr val="bg1"/>
              </a:solidFill>
            </a:endParaRPr>
          </a:p>
        </p:txBody>
      </p:sp>
      <p:sp>
        <p:nvSpPr>
          <p:cNvPr id="9" name="Rectangle 8">
            <a:extLst>
              <a:ext uri="{FF2B5EF4-FFF2-40B4-BE49-F238E27FC236}">
                <a16:creationId xmlns:a16="http://schemas.microsoft.com/office/drawing/2014/main" id="{9D3BCFA6-113C-71F6-CA05-CB68883F5ECE}"/>
              </a:ext>
            </a:extLst>
          </p:cNvPr>
          <p:cNvSpPr/>
          <p:nvPr/>
        </p:nvSpPr>
        <p:spPr>
          <a:xfrm>
            <a:off x="8013921" y="4011920"/>
            <a:ext cx="2554198" cy="2248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n>
                <a:solidFill>
                  <a:schemeClr val="tx1"/>
                </a:solidFill>
              </a:ln>
              <a:solidFill>
                <a:schemeClr val="tx1"/>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7D6F55E-B6F6-CC35-E6A5-9AD56781D777}"/>
                  </a:ext>
                </a:extLst>
              </p:cNvPr>
              <p:cNvSpPr txBox="1"/>
              <p:nvPr/>
            </p:nvSpPr>
            <p:spPr>
              <a:xfrm>
                <a:off x="8032259" y="3935645"/>
                <a:ext cx="32041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rPr>
                        <m:t>𝑺</m:t>
                      </m:r>
                    </m:oMath>
                  </m:oMathPara>
                </a14:m>
                <a:endParaRPr lang="en-IL" sz="2400" b="1" dirty="0">
                  <a:solidFill>
                    <a:schemeClr val="bg1"/>
                  </a:solidFill>
                </a:endParaRPr>
              </a:p>
            </p:txBody>
          </p:sp>
        </mc:Choice>
        <mc:Fallback xmlns="">
          <p:sp>
            <p:nvSpPr>
              <p:cNvPr id="10" name="TextBox 9">
                <a:extLst>
                  <a:ext uri="{FF2B5EF4-FFF2-40B4-BE49-F238E27FC236}">
                    <a16:creationId xmlns:a16="http://schemas.microsoft.com/office/drawing/2014/main" id="{67D6F55E-B6F6-CC35-E6A5-9AD56781D777}"/>
                  </a:ext>
                </a:extLst>
              </p:cNvPr>
              <p:cNvSpPr txBox="1">
                <a:spLocks noRot="1" noChangeAspect="1" noMove="1" noResize="1" noEditPoints="1" noAdjustHandles="1" noChangeArrowheads="1" noChangeShapeType="1" noTextEdit="1"/>
              </p:cNvSpPr>
              <p:nvPr/>
            </p:nvSpPr>
            <p:spPr>
              <a:xfrm>
                <a:off x="8032259" y="3935645"/>
                <a:ext cx="320414" cy="461665"/>
              </a:xfrm>
              <a:prstGeom prst="rect">
                <a:avLst/>
              </a:prstGeom>
              <a:blipFill>
                <a:blip r:embed="rId5"/>
                <a:stretch>
                  <a:fillRect l="-5769" r="-15385"/>
                </a:stretch>
              </a:blipFill>
            </p:spPr>
            <p:txBody>
              <a:bodyPr/>
              <a:lstStyle/>
              <a:p>
                <a:r>
                  <a:rPr lang="en-IL">
                    <a:noFill/>
                  </a:rPr>
                  <a:t> </a:t>
                </a:r>
              </a:p>
            </p:txBody>
          </p:sp>
        </mc:Fallback>
      </mc:AlternateContent>
      <p:sp>
        <p:nvSpPr>
          <p:cNvPr id="11" name="TextBox 10">
            <a:extLst>
              <a:ext uri="{FF2B5EF4-FFF2-40B4-BE49-F238E27FC236}">
                <a16:creationId xmlns:a16="http://schemas.microsoft.com/office/drawing/2014/main" id="{82B8850B-7726-4892-9981-CF4222782644}"/>
              </a:ext>
            </a:extLst>
          </p:cNvPr>
          <p:cNvSpPr txBox="1"/>
          <p:nvPr/>
        </p:nvSpPr>
        <p:spPr>
          <a:xfrm>
            <a:off x="9949613" y="3948751"/>
            <a:ext cx="320414" cy="461665"/>
          </a:xfrm>
          <a:prstGeom prst="rect">
            <a:avLst/>
          </a:prstGeom>
          <a:noFill/>
        </p:spPr>
        <p:txBody>
          <a:bodyPr wrap="square">
            <a:spAutoFit/>
          </a:bodyPr>
          <a:lstStyle/>
          <a:p>
            <a:r>
              <a:rPr lang="en-US" sz="2400" b="1" dirty="0">
                <a:solidFill>
                  <a:schemeClr val="bg1"/>
                </a:solidFill>
              </a:rPr>
              <a:t>T</a:t>
            </a:r>
            <a:endParaRPr lang="en-IL" sz="2400" b="1" dirty="0">
              <a:solidFill>
                <a:schemeClr val="bg1"/>
              </a:solidFill>
            </a:endParaRPr>
          </a:p>
        </p:txBody>
      </p:sp>
    </p:spTree>
    <p:extLst>
      <p:ext uri="{BB962C8B-B14F-4D97-AF65-F5344CB8AC3E}">
        <p14:creationId xmlns:p14="http://schemas.microsoft.com/office/powerpoint/2010/main" val="1997242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Random Graphs and Planted Models for Minimum Bisection</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5" y="1815353"/>
                <a:ext cx="10484829" cy="3108543"/>
              </a:xfrm>
              <a:prstGeom prst="rect">
                <a:avLst/>
              </a:prstGeom>
              <a:noFill/>
            </p:spPr>
            <p:txBody>
              <a:bodyPr wrap="square" rtlCol="0">
                <a:spAutoFit/>
              </a:bodyPr>
              <a:lstStyle/>
              <a:p>
                <a:r>
                  <a:rPr lang="en-US" sz="2800" dirty="0"/>
                  <a:t>We study two distribution models:</a:t>
                </a:r>
              </a:p>
              <a:p>
                <a:pPr marL="342900" indent="-342900">
                  <a:buFont typeface="Arial" panose="020B0604020202020204" pitchFamily="34" charset="0"/>
                  <a:buChar char="•"/>
                </a:pPr>
                <a:r>
                  <a:rPr lang="en-US" sz="2800" dirty="0"/>
                  <a:t>Erdos-Rényi Random Graphs:</a:t>
                </a:r>
              </a:p>
              <a:p>
                <a:pPr marL="800100" lvl="1" indent="-342900">
                  <a:buFont typeface="Arial" panose="020B0604020202020204" pitchFamily="34" charset="0"/>
                  <a:buChar char="•"/>
                </a:pPr>
                <a:r>
                  <a:rPr lang="en-US" sz="2800" dirty="0">
                    <a:solidFill>
                      <a:srgbClr val="922E2E"/>
                    </a:solidFill>
                  </a:rPr>
                  <a:t>For almost all random graphs, all bisections have </a:t>
                </a:r>
                <a14:m>
                  <m:oMath xmlns:m="http://schemas.openxmlformats.org/officeDocument/2006/math">
                    <m:r>
                      <a:rPr lang="en-US" sz="2800" b="0" i="1" smtClean="0">
                        <a:solidFill>
                          <a:srgbClr val="922E2E"/>
                        </a:solidFill>
                        <a:latin typeface="Cambria Math" panose="02040503050406030204" pitchFamily="18" charset="0"/>
                      </a:rPr>
                      <m:t>≈</m:t>
                    </m:r>
                  </m:oMath>
                </a14:m>
                <a:r>
                  <a:rPr lang="en-US" sz="2800" dirty="0">
                    <a:solidFill>
                      <a:srgbClr val="922E2E"/>
                    </a:solidFill>
                  </a:rPr>
                  <a:t> same size.</a:t>
                </a:r>
                <a:br>
                  <a:rPr lang="en-US" sz="2800" dirty="0"/>
                </a:br>
                <a14:m>
                  <m:oMath xmlns:m="http://schemas.openxmlformats.org/officeDocument/2006/math">
                    <m:r>
                      <a:rPr lang="en-US" sz="2800" b="0" i="1" smtClean="0">
                        <a:latin typeface="Cambria Math" panose="02040503050406030204" pitchFamily="18" charset="0"/>
                      </a:rPr>
                      <m:t>⇒</m:t>
                    </m:r>
                  </m:oMath>
                </a14:m>
                <a:r>
                  <a:rPr lang="en-US" sz="2800" dirty="0"/>
                  <a:t> Good and bad algorithms return roughly the same bisection size.</a:t>
                </a:r>
              </a:p>
              <a:p>
                <a:pPr marL="342900" indent="-342900">
                  <a:buFont typeface="Arial" panose="020B0604020202020204" pitchFamily="34" charset="0"/>
                  <a:buChar char="•"/>
                </a:pPr>
                <a:r>
                  <a:rPr lang="en-US" sz="2800" dirty="0"/>
                  <a:t>Planted Models:</a:t>
                </a:r>
              </a:p>
              <a:p>
                <a:pPr marL="800100" lvl="1" indent="-342900">
                  <a:buFont typeface="Arial" panose="020B0604020202020204" pitchFamily="34" charset="0"/>
                  <a:buChar char="•"/>
                </a:pPr>
                <a:r>
                  <a:rPr lang="en-US" sz="2800" dirty="0">
                    <a:solidFill>
                      <a:srgbClr val="00B050"/>
                    </a:solidFill>
                  </a:rPr>
                  <a:t>We “plant” a clearly optimal bisection in each graph.</a:t>
                </a:r>
                <a:br>
                  <a:rPr lang="en-US" sz="2800" dirty="0"/>
                </a:br>
                <a14:m>
                  <m:oMath xmlns:m="http://schemas.openxmlformats.org/officeDocument/2006/math">
                    <m:r>
                      <a:rPr lang="en-US" sz="2800" b="0" i="1" smtClean="0">
                        <a:latin typeface="Cambria Math" panose="02040503050406030204" pitchFamily="18" charset="0"/>
                      </a:rPr>
                      <m:t>⇒</m:t>
                    </m:r>
                  </m:oMath>
                </a14:m>
                <a:r>
                  <a:rPr lang="en-US" sz="2800" dirty="0"/>
                  <a:t> Quantify if an algorithm is good if it returned this bisection.</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5" y="1815353"/>
                <a:ext cx="10484829" cy="3108543"/>
              </a:xfrm>
              <a:prstGeom prst="rect">
                <a:avLst/>
              </a:prstGeom>
              <a:blipFill>
                <a:blip r:embed="rId2"/>
                <a:stretch>
                  <a:fillRect l="-1163" t="-2157" r="-814" b="-4510"/>
                </a:stretch>
              </a:blipFill>
            </p:spPr>
            <p:txBody>
              <a:bodyPr/>
              <a:lstStyle/>
              <a:p>
                <a:r>
                  <a:rPr lang="en-IL">
                    <a:noFill/>
                  </a:rPr>
                  <a:t> </a:t>
                </a:r>
              </a:p>
            </p:txBody>
          </p:sp>
        </mc:Fallback>
      </mc:AlternateContent>
    </p:spTree>
    <p:extLst>
      <p:ext uri="{BB962C8B-B14F-4D97-AF65-F5344CB8AC3E}">
        <p14:creationId xmlns:p14="http://schemas.microsoft.com/office/powerpoint/2010/main" val="2684548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sz="4800" b="1" dirty="0"/>
              <a:t>Erdos-Rényi Random Graphs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9519857" cy="3251083"/>
              </a:xfrm>
              <a:prstGeom prst="rect">
                <a:avLst/>
              </a:prstGeom>
              <a:noFill/>
            </p:spPr>
            <p:txBody>
              <a:bodyPr wrap="square" rtlCol="0">
                <a:spAutoFit/>
              </a:bodyPr>
              <a:lstStyle/>
              <a:p>
                <a:r>
                  <a:rPr lang="en-US" sz="2800" b="1" dirty="0"/>
                  <a:t>Definition: </a:t>
                </a:r>
                <a:r>
                  <a:rPr lang="en-US" sz="2800" dirty="0"/>
                  <a:t>A family of distributions </a:t>
                </a:r>
                <a14:m>
                  <m:oMath xmlns:m="http://schemas.openxmlformats.org/officeDocument/2006/math">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sub>
                    </m:sSub>
                    <m:r>
                      <a:rPr lang="en-US" sz="2800" b="0" i="1" smtClean="0">
                        <a:latin typeface="Cambria Math" panose="02040503050406030204" pitchFamily="18" charset="0"/>
                      </a:rPr>
                      <m:t>}</m:t>
                    </m:r>
                  </m:oMath>
                </a14:m>
                <a:r>
                  <a:rPr lang="en-US" sz="2800" dirty="0"/>
                  <a:t> over undirected graphs with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ℕ</m:t>
                    </m:r>
                  </m:oMath>
                </a14:m>
                <a:r>
                  <a:rPr lang="en-US" sz="2800" dirty="0"/>
                  <a:t> vertices, and edge density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∈[0,1]</m:t>
                    </m:r>
                  </m:oMath>
                </a14:m>
                <a:r>
                  <a:rPr lang="en-US" sz="2800" dirty="0"/>
                  <a:t>.</a:t>
                </a:r>
              </a:p>
              <a:p>
                <a:br>
                  <a:rPr lang="en-US" sz="2800" dirty="0"/>
                </a:br>
                <a:r>
                  <a:rPr lang="en-US" sz="2800" dirty="0"/>
                  <a:t>A random graph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sub>
                    </m:sSub>
                  </m:oMath>
                </a14:m>
                <a:r>
                  <a:rPr lang="en-US" sz="2800" dirty="0"/>
                  <a:t> is a result of the following process:</a:t>
                </a:r>
              </a:p>
              <a:p>
                <a:pPr marL="914400" lvl="1" indent="-457200">
                  <a:buFont typeface="+mj-lt"/>
                  <a:buAutoNum type="arabicPeriod"/>
                </a:pPr>
                <a:r>
                  <a:rPr lang="en-US" sz="2800" dirty="0"/>
                  <a:t>Create a graph over </a:t>
                </a:r>
                <a14:m>
                  <m:oMath xmlns:m="http://schemas.openxmlformats.org/officeDocument/2006/math">
                    <m:r>
                      <a:rPr lang="en-US" sz="2800" b="0" i="1" smtClean="0">
                        <a:latin typeface="Cambria Math" panose="02040503050406030204" pitchFamily="18" charset="0"/>
                      </a:rPr>
                      <m:t>𝑛</m:t>
                    </m:r>
                  </m:oMath>
                </a14:m>
                <a:r>
                  <a:rPr lang="en-US" sz="2800" dirty="0"/>
                  <a:t> vertices.</a:t>
                </a:r>
              </a:p>
              <a:p>
                <a:pPr marL="914400" lvl="1" indent="-457200">
                  <a:buFont typeface="+mj-lt"/>
                  <a:buAutoNum type="arabicPeriod"/>
                </a:pPr>
                <a:r>
                  <a:rPr lang="en-US" sz="2800" dirty="0"/>
                  <a:t>Include each of the potential </a:t>
                </a:r>
                <a14:m>
                  <m:oMath xmlns:m="http://schemas.openxmlformats.org/officeDocument/2006/math">
                    <m:d>
                      <m:dPr>
                        <m:ctrlPr>
                          <a:rPr lang="en-US" sz="2800" i="1" smtClean="0">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 </m:t>
                            </m:r>
                          </m:num>
                          <m:den>
                            <m:r>
                              <a:rPr lang="en-US" sz="2800" b="0" i="1" smtClean="0">
                                <a:latin typeface="Cambria Math" panose="02040503050406030204" pitchFamily="18" charset="0"/>
                              </a:rPr>
                              <m:t>2</m:t>
                            </m:r>
                          </m:den>
                        </m:f>
                      </m:e>
                    </m:d>
                  </m:oMath>
                </a14:m>
                <a:r>
                  <a:rPr lang="en-US" sz="2800" dirty="0"/>
                  <a:t> edges independently with probability </a:t>
                </a:r>
                <a14:m>
                  <m:oMath xmlns:m="http://schemas.openxmlformats.org/officeDocument/2006/math">
                    <m:r>
                      <a:rPr lang="en-US" sz="2800" b="0" i="1" smtClean="0">
                        <a:latin typeface="Cambria Math" panose="02040503050406030204" pitchFamily="18" charset="0"/>
                      </a:rPr>
                      <m:t>𝑝</m:t>
                    </m:r>
                  </m:oMath>
                </a14:m>
                <a:r>
                  <a:rPr lang="en-US" sz="28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9519857" cy="3251083"/>
              </a:xfrm>
              <a:prstGeom prst="rect">
                <a:avLst/>
              </a:prstGeom>
              <a:blipFill>
                <a:blip r:embed="rId2"/>
                <a:stretch>
                  <a:fillRect l="-1280" t="-2064" r="-1280" b="-4315"/>
                </a:stretch>
              </a:blipFill>
            </p:spPr>
            <p:txBody>
              <a:bodyPr/>
              <a:lstStyle/>
              <a:p>
                <a:r>
                  <a:rPr lang="en-IL">
                    <a:noFill/>
                  </a:rPr>
                  <a:t> </a:t>
                </a:r>
              </a:p>
            </p:txBody>
          </p:sp>
        </mc:Fallback>
      </mc:AlternateContent>
      <p:pic>
        <p:nvPicPr>
          <p:cNvPr id="5" name="Picture 4">
            <a:extLst>
              <a:ext uri="{FF2B5EF4-FFF2-40B4-BE49-F238E27FC236}">
                <a16:creationId xmlns:a16="http://schemas.microsoft.com/office/drawing/2014/main" id="{AECFB505-69C1-1BDA-2A83-1CB695EBE38A}"/>
              </a:ext>
            </a:extLst>
          </p:cNvPr>
          <p:cNvPicPr>
            <a:picLocks noChangeAspect="1"/>
          </p:cNvPicPr>
          <p:nvPr/>
        </p:nvPicPr>
        <p:blipFill>
          <a:blip r:embed="rId3"/>
          <a:stretch>
            <a:fillRect/>
          </a:stretch>
        </p:blipFill>
        <p:spPr>
          <a:xfrm>
            <a:off x="3372787" y="4991101"/>
            <a:ext cx="5844829" cy="1816072"/>
          </a:xfrm>
          <a:prstGeom prst="rect">
            <a:avLst/>
          </a:prstGeom>
        </p:spPr>
      </p:pic>
    </p:spTree>
    <p:extLst>
      <p:ext uri="{BB962C8B-B14F-4D97-AF65-F5344CB8AC3E}">
        <p14:creationId xmlns:p14="http://schemas.microsoft.com/office/powerpoint/2010/main" val="2667992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2F1F6-6E7B-4872-E8DE-77B40E9E799E}"/>
              </a:ext>
            </a:extLst>
          </p:cNvPr>
          <p:cNvPicPr>
            <a:picLocks noChangeAspect="1"/>
          </p:cNvPicPr>
          <p:nvPr/>
        </p:nvPicPr>
        <p:blipFill rotWithShape="1">
          <a:blip r:embed="rId2"/>
          <a:srcRect l="65584"/>
          <a:stretch/>
        </p:blipFill>
        <p:spPr>
          <a:xfrm>
            <a:off x="8349521" y="1482702"/>
            <a:ext cx="3889148" cy="2604554"/>
          </a:xfrm>
          <a:prstGeom prst="rect">
            <a:avLst/>
          </a:prstGeom>
        </p:spPr>
      </p:pic>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Why Erdos-Rényi Random Graphs are Bad for Minimum Bisection</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171286" y="1866900"/>
                <a:ext cx="11730428" cy="3915303"/>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a:t>Consider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𝑛</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ub>
                    </m:sSub>
                  </m:oMath>
                </a14:m>
                <a:r>
                  <a:rPr lang="en-US" sz="2800" dirty="0"/>
                  <a:t> over the vertices </a:t>
                </a:r>
                <a14:m>
                  <m:oMath xmlns:m="http://schemas.openxmlformats.org/officeDocument/2006/math">
                    <m:r>
                      <a:rPr lang="en-US" sz="2800" b="0" i="1" smtClean="0">
                        <a:latin typeface="Cambria Math" panose="02040503050406030204" pitchFamily="18" charset="0"/>
                      </a:rPr>
                      <m:t>𝑉</m:t>
                    </m:r>
                    <m:r>
                      <a:rPr lang="en-US" sz="2800" b="0" i="1" smtClean="0">
                        <a:latin typeface="Cambria Math" panose="02040503050406030204" pitchFamily="18" charset="0"/>
                      </a:rPr>
                      <m:t>={1,…,</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a:t>
                </a:r>
              </a:p>
              <a:p>
                <a:pPr marL="285750" indent="-285750" fontAlgn="base">
                  <a:buFont typeface="Arial" panose="020B0604020202020204" pitchFamily="34" charset="0"/>
                  <a:buChar char="•"/>
                </a:pPr>
                <a:r>
                  <a:rPr lang="en-US" sz="2800" dirty="0"/>
                  <a:t>Let the bisection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e>
                    </m:d>
                    <m:r>
                      <a:rPr lang="en-US" sz="2800" b="0" i="1" smtClean="0">
                        <a:latin typeface="Cambria Math" panose="02040503050406030204" pitchFamily="18" charset="0"/>
                      </a:rPr>
                      <m:t>, </m:t>
                    </m:r>
                    <m:r>
                      <a:rPr lang="en-US" sz="2800" b="0" i="1" smtClean="0">
                        <a:latin typeface="Cambria Math" panose="02040503050406030204" pitchFamily="18" charset="0"/>
                      </a:rPr>
                      <m:t>𝑇</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+1,…,</m:t>
                        </m:r>
                        <m:r>
                          <a:rPr lang="en-US" sz="2800" b="0" i="1" smtClean="0">
                            <a:latin typeface="Cambria Math" panose="02040503050406030204" pitchFamily="18" charset="0"/>
                          </a:rPr>
                          <m:t>𝑛</m:t>
                        </m:r>
                      </m:e>
                    </m:d>
                  </m:oMath>
                </a14:m>
                <a:r>
                  <a:rPr lang="en-US" sz="2800" dirty="0"/>
                  <a:t>.</a:t>
                </a:r>
              </a:p>
              <a:p>
                <a:pPr marL="285750" indent="-285750" fontAlgn="base">
                  <a:buFont typeface="Arial" panose="020B0604020202020204" pitchFamily="34" charset="0"/>
                  <a:buChar char="•"/>
                </a:pPr>
                <a:r>
                  <a:rPr lang="en-US" sz="2800" b="1" u="sng" dirty="0"/>
                  <a:t>Observe:</a:t>
                </a:r>
                <a:r>
                  <a:rPr lang="en-US" sz="2800" dirty="0"/>
                  <a: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𝐶𝑢𝑡</m:t>
                    </m:r>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𝑇</m:t>
                    </m:r>
                    <m:r>
                      <a:rPr lang="en-US" sz="2800" i="1">
                        <a:latin typeface="Cambria Math" panose="02040503050406030204" pitchFamily="18" charset="0"/>
                      </a:rPr>
                      <m:t>)|~</m:t>
                    </m:r>
                    <m:r>
                      <a:rPr lang="en-US" sz="2800" i="1" dirty="0">
                        <a:latin typeface="Cambria Math" panose="02040503050406030204" pitchFamily="18" charset="0"/>
                      </a:rPr>
                      <m:t>𝐵𝑖𝑛</m:t>
                    </m:r>
                    <m:d>
                      <m:dPr>
                        <m:ctrlPr>
                          <a:rPr lang="en-US" sz="2800" i="1" dirty="0">
                            <a:latin typeface="Cambria Math" panose="02040503050406030204" pitchFamily="18" charset="0"/>
                          </a:rPr>
                        </m:ctrlPr>
                      </m:dPr>
                      <m:e>
                        <m:sSup>
                          <m:sSupPr>
                            <m:ctrlPr>
                              <a:rPr lang="en-US" sz="2800" i="1" dirty="0">
                                <a:latin typeface="Cambria Math" panose="02040503050406030204" pitchFamily="18" charset="0"/>
                              </a:rPr>
                            </m:ctrlPr>
                          </m:sSupPr>
                          <m:e>
                            <m:d>
                              <m:dPr>
                                <m:ctrlPr>
                                  <a:rPr lang="en-US" sz="2800" i="1" dirty="0">
                                    <a:latin typeface="Cambria Math" panose="02040503050406030204" pitchFamily="18" charset="0"/>
                                  </a:rPr>
                                </m:ctrlPr>
                              </m:dPr>
                              <m:e>
                                <m:f>
                                  <m:fPr>
                                    <m:ctrlPr>
                                      <a:rPr lang="en-US" sz="2800" i="1" dirty="0">
                                        <a:latin typeface="Cambria Math" panose="02040503050406030204" pitchFamily="18" charset="0"/>
                                      </a:rPr>
                                    </m:ctrlPr>
                                  </m:fPr>
                                  <m:num>
                                    <m:r>
                                      <a:rPr lang="en-US" sz="2800" i="1" dirty="0">
                                        <a:latin typeface="Cambria Math" panose="02040503050406030204" pitchFamily="18" charset="0"/>
                                      </a:rPr>
                                      <m:t>𝑛</m:t>
                                    </m:r>
                                  </m:num>
                                  <m:den>
                                    <m:r>
                                      <a:rPr lang="en-US" sz="2800" i="1" dirty="0">
                                        <a:latin typeface="Cambria Math" panose="02040503050406030204" pitchFamily="18" charset="0"/>
                                      </a:rPr>
                                      <m:t>2</m:t>
                                    </m:r>
                                  </m:den>
                                </m:f>
                              </m:e>
                            </m:d>
                          </m:e>
                          <m:sup>
                            <m:r>
                              <a:rPr lang="en-US" sz="2800" i="1" dirty="0">
                                <a:latin typeface="Cambria Math" panose="02040503050406030204" pitchFamily="18" charset="0"/>
                              </a:rPr>
                              <m:t>2</m:t>
                            </m:r>
                          </m:sup>
                        </m:sSup>
                        <m:r>
                          <a:rPr lang="en-US" sz="2800" i="1" dirty="0">
                            <a:latin typeface="Cambria Math" panose="02040503050406030204" pitchFamily="18" charset="0"/>
                          </a:rPr>
                          <m:t>,</m:t>
                        </m:r>
                        <m:f>
                          <m:fPr>
                            <m:ctrlPr>
                              <a:rPr lang="en-US" sz="2800" i="1" dirty="0">
                                <a:latin typeface="Cambria Math" panose="02040503050406030204" pitchFamily="18" charset="0"/>
                              </a:rPr>
                            </m:ctrlPr>
                          </m:fPr>
                          <m:num>
                            <m:r>
                              <a:rPr lang="en-US" sz="2800" i="1" dirty="0">
                                <a:latin typeface="Cambria Math" panose="02040503050406030204" pitchFamily="18" charset="0"/>
                              </a:rPr>
                              <m:t>1</m:t>
                            </m:r>
                          </m:num>
                          <m:den>
                            <m:r>
                              <a:rPr lang="en-US" sz="2800" i="1" dirty="0">
                                <a:latin typeface="Cambria Math" panose="02040503050406030204" pitchFamily="18" charset="0"/>
                              </a:rPr>
                              <m:t>2</m:t>
                            </m:r>
                          </m:den>
                        </m:f>
                      </m:e>
                    </m:d>
                  </m:oMath>
                </a14:m>
                <a:r>
                  <a:rPr lang="en-US" sz="2800" dirty="0"/>
                  <a:t> over </a:t>
                </a:r>
                <a14:m>
                  <m:oMath xmlns:m="http://schemas.openxmlformats.org/officeDocument/2006/math">
                    <m:r>
                      <a:rPr lang="en-US" sz="2800" i="1">
                        <a:latin typeface="Cambria Math" panose="02040503050406030204" pitchFamily="18" charset="0"/>
                      </a:rPr>
                      <m:t>𝐺</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𝐺</m:t>
                        </m:r>
                      </m:e>
                      <m:sub>
                        <m:r>
                          <a:rPr lang="en-US" sz="2800" i="1">
                            <a:latin typeface="Cambria Math" panose="02040503050406030204" pitchFamily="18" charset="0"/>
                          </a:rPr>
                          <m:t>𝑛</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sub>
                    </m:sSub>
                  </m:oMath>
                </a14:m>
                <a:r>
                  <a:rPr lang="en-US" sz="2800" dirty="0"/>
                  <a:t>.</a:t>
                </a:r>
              </a:p>
              <a:p>
                <a:pPr marL="285750" indent="-285750" fontAlgn="base">
                  <a:buFont typeface="Arial" panose="020B0604020202020204" pitchFamily="34" charset="0"/>
                  <a:buChar char="•"/>
                </a:pPr>
                <a:r>
                  <a:rPr lang="en-US" sz="2800" dirty="0"/>
                  <a:t>Chernoff </a:t>
                </a:r>
                <a14:m>
                  <m:oMath xmlns:m="http://schemas.openxmlformats.org/officeDocument/2006/math">
                    <m:r>
                      <a:rPr lang="en-US" sz="2800" b="0" i="1" smtClean="0">
                        <a:solidFill>
                          <a:srgbClr val="00B0F0"/>
                        </a:solidFill>
                        <a:latin typeface="Cambria Math" panose="02040503050406030204" pitchFamily="18" charset="0"/>
                      </a:rPr>
                      <m: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𝐶𝑢𝑡</m:t>
                        </m:r>
                        <m:d>
                          <m:dPr>
                            <m:ctrlPr>
                              <a:rPr lang="en-US" sz="2800" i="1">
                                <a:latin typeface="Cambria Math" panose="02040503050406030204" pitchFamily="18" charset="0"/>
                              </a:rPr>
                            </m:ctrlPr>
                          </m:dPr>
                          <m:e>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𝑇</m:t>
                            </m:r>
                          </m:e>
                        </m:d>
                      </m:e>
                    </m:d>
                    <m:r>
                      <a:rPr lang="en-US" sz="2800" b="0" i="1" smtClean="0">
                        <a:latin typeface="Cambria Math" panose="02040503050406030204" pitchFamily="18" charset="0"/>
                      </a:rPr>
                      <m:t>≈</m:t>
                    </m:r>
                    <m:d>
                      <m:dPr>
                        <m:ctrlPr>
                          <a:rPr lang="en-US" sz="2800" i="1" dirty="0">
                            <a:latin typeface="Cambria Math" panose="02040503050406030204" pitchFamily="18" charset="0"/>
                          </a:rPr>
                        </m:ctrlPr>
                      </m:dPr>
                      <m:e>
                        <m:r>
                          <a:rPr lang="en-US" sz="2800" i="1" dirty="0">
                            <a:latin typeface="Cambria Math" panose="02040503050406030204" pitchFamily="18" charset="0"/>
                          </a:rPr>
                          <m:t>1±</m:t>
                        </m:r>
                        <m:r>
                          <a:rPr lang="en-US" sz="2800" i="1" dirty="0">
                            <a:latin typeface="Cambria Math" panose="02040503050406030204" pitchFamily="18" charset="0"/>
                          </a:rPr>
                          <m:t>𝑜</m:t>
                        </m:r>
                        <m:d>
                          <m:dPr>
                            <m:ctrlPr>
                              <a:rPr lang="en-US" sz="2800" i="1" dirty="0">
                                <a:latin typeface="Cambria Math" panose="02040503050406030204" pitchFamily="18" charset="0"/>
                              </a:rPr>
                            </m:ctrlPr>
                          </m:dPr>
                          <m:e>
                            <m:r>
                              <a:rPr lang="en-US" sz="2800" i="1" dirty="0">
                                <a:latin typeface="Cambria Math" panose="02040503050406030204" pitchFamily="18" charset="0"/>
                              </a:rPr>
                              <m:t>1</m:t>
                            </m:r>
                          </m:e>
                        </m:d>
                      </m:e>
                    </m:d>
                    <m:r>
                      <a:rPr lang="en-US" sz="2800" i="1" dirty="0">
                        <a:latin typeface="Cambria Math" panose="02040503050406030204" pitchFamily="18" charset="0"/>
                      </a:rPr>
                      <m:t>⋅</m:t>
                    </m:r>
                    <m:r>
                      <m:rPr>
                        <m:nor/>
                      </m:rPr>
                      <a:rPr lang="en-US" sz="2800" dirty="0"/>
                      <m:t> </m:t>
                    </m:r>
                    <m:sSup>
                      <m:sSupPr>
                        <m:ctrlPr>
                          <a:rPr lang="en-US" sz="2800" i="1" dirty="0">
                            <a:latin typeface="Cambria Math" panose="02040503050406030204" pitchFamily="18" charset="0"/>
                          </a:rPr>
                        </m:ctrlPr>
                      </m:sSupPr>
                      <m:e>
                        <m:d>
                          <m:dPr>
                            <m:ctrlPr>
                              <a:rPr lang="en-US" sz="2800" i="1" dirty="0">
                                <a:latin typeface="Cambria Math" panose="02040503050406030204" pitchFamily="18" charset="0"/>
                              </a:rPr>
                            </m:ctrlPr>
                          </m:dPr>
                          <m:e>
                            <m:f>
                              <m:fPr>
                                <m:ctrlPr>
                                  <a:rPr lang="en-US" sz="2800" i="1" dirty="0">
                                    <a:latin typeface="Cambria Math" panose="02040503050406030204" pitchFamily="18" charset="0"/>
                                  </a:rPr>
                                </m:ctrlPr>
                              </m:fPr>
                              <m:num>
                                <m:r>
                                  <a:rPr lang="en-US" sz="2800" i="1" dirty="0">
                                    <a:latin typeface="Cambria Math" panose="02040503050406030204" pitchFamily="18" charset="0"/>
                                  </a:rPr>
                                  <m:t>𝑛</m:t>
                                </m:r>
                              </m:num>
                              <m:den>
                                <m:r>
                                  <a:rPr lang="en-US" sz="2800" i="1" dirty="0">
                                    <a:latin typeface="Cambria Math" panose="02040503050406030204" pitchFamily="18" charset="0"/>
                                  </a:rPr>
                                  <m:t>2</m:t>
                                </m:r>
                              </m:den>
                            </m:f>
                          </m:e>
                        </m:d>
                      </m:e>
                      <m:sup>
                        <m:r>
                          <a:rPr lang="en-US" sz="2800" i="1" dirty="0">
                            <a:latin typeface="Cambria Math" panose="02040503050406030204" pitchFamily="18" charset="0"/>
                          </a:rPr>
                          <m:t>2</m:t>
                        </m:r>
                      </m:sup>
                    </m:sSup>
                    <m:r>
                      <a:rPr lang="en-US" sz="2800" i="1" dirty="0">
                        <a:latin typeface="Cambria Math" panose="02040503050406030204" pitchFamily="18" charset="0"/>
                      </a:rPr>
                      <m:t>⋅</m:t>
                    </m:r>
                    <m:f>
                      <m:fPr>
                        <m:ctrlPr>
                          <a:rPr lang="en-US" sz="2800" i="1" dirty="0">
                            <a:latin typeface="Cambria Math" panose="02040503050406030204" pitchFamily="18" charset="0"/>
                          </a:rPr>
                        </m:ctrlPr>
                      </m:fPr>
                      <m:num>
                        <m:r>
                          <a:rPr lang="en-US" sz="2800" i="1" dirty="0">
                            <a:latin typeface="Cambria Math" panose="02040503050406030204" pitchFamily="18" charset="0"/>
                          </a:rPr>
                          <m:t>1</m:t>
                        </m:r>
                      </m:num>
                      <m:den>
                        <m:r>
                          <a:rPr lang="en-US" sz="2800" i="1" dirty="0">
                            <a:latin typeface="Cambria Math" panose="02040503050406030204" pitchFamily="18" charset="0"/>
                          </a:rPr>
                          <m:t>2</m:t>
                        </m:r>
                      </m:den>
                    </m:f>
                    <m:r>
                      <a:rPr lang="en-US" sz="2800" i="1">
                        <a:latin typeface="Cambria Math" panose="02040503050406030204" pitchFamily="18" charset="0"/>
                      </a:rPr>
                      <m:t>≈</m:t>
                    </m:r>
                    <m:d>
                      <m:dPr>
                        <m:ctrlPr>
                          <a:rPr lang="en-US" sz="2800" i="1" dirty="0">
                            <a:latin typeface="Cambria Math" panose="02040503050406030204" pitchFamily="18" charset="0"/>
                          </a:rPr>
                        </m:ctrlPr>
                      </m:dPr>
                      <m:e>
                        <m:r>
                          <a:rPr lang="en-US" sz="2800" i="1" dirty="0">
                            <a:latin typeface="Cambria Math" panose="02040503050406030204" pitchFamily="18" charset="0"/>
                          </a:rPr>
                          <m:t>1±</m:t>
                        </m:r>
                        <m:r>
                          <a:rPr lang="en-US" sz="2800" i="1" dirty="0">
                            <a:latin typeface="Cambria Math" panose="02040503050406030204" pitchFamily="18" charset="0"/>
                          </a:rPr>
                          <m:t>𝑜</m:t>
                        </m:r>
                        <m:d>
                          <m:dPr>
                            <m:ctrlPr>
                              <a:rPr lang="en-US" sz="2800" i="1" dirty="0">
                                <a:latin typeface="Cambria Math" panose="02040503050406030204" pitchFamily="18" charset="0"/>
                              </a:rPr>
                            </m:ctrlPr>
                          </m:dPr>
                          <m:e>
                            <m:r>
                              <a:rPr lang="en-US" sz="2800" i="1" dirty="0">
                                <a:latin typeface="Cambria Math" panose="02040503050406030204" pitchFamily="18" charset="0"/>
                              </a:rPr>
                              <m:t>1</m:t>
                            </m:r>
                          </m:e>
                        </m:d>
                      </m:e>
                    </m:d>
                    <m:f>
                      <m:fPr>
                        <m:ctrlPr>
                          <a:rPr lang="en-US" sz="2800" b="0" i="1" dirty="0" smtClean="0">
                            <a:latin typeface="Cambria Math" panose="02040503050406030204" pitchFamily="18" charset="0"/>
                          </a:rPr>
                        </m:ctrlPr>
                      </m:fPr>
                      <m:num>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num>
                      <m:den>
                        <m:r>
                          <a:rPr lang="en-US" sz="2800" b="0" i="1" dirty="0" smtClean="0">
                            <a:latin typeface="Cambria Math" panose="02040503050406030204" pitchFamily="18" charset="0"/>
                          </a:rPr>
                          <m:t>8</m:t>
                        </m:r>
                      </m:den>
                    </m:f>
                  </m:oMath>
                </a14:m>
                <a:r>
                  <a:rPr lang="en-US" sz="2800" dirty="0"/>
                  <a:t> </a:t>
                </a:r>
                <a:br>
                  <a:rPr lang="en-US" sz="2800" dirty="0"/>
                </a:br>
                <a:r>
                  <a:rPr lang="en-US" sz="2800" dirty="0"/>
                  <a:t>whp as </a:t>
                </a:r>
                <a14:m>
                  <m:oMath xmlns:m="http://schemas.openxmlformats.org/officeDocument/2006/math">
                    <m:r>
                      <a:rPr lang="en-US" sz="2800" i="1" dirty="0" smtClean="0">
                        <a:latin typeface="Cambria Math" panose="02040503050406030204" pitchFamily="18" charset="0"/>
                      </a:rPr>
                      <m:t>𝑛</m:t>
                    </m:r>
                    <m:r>
                      <a:rPr lang="en-US" sz="2800" b="0" i="1" dirty="0" smtClean="0">
                        <a:latin typeface="Cambria Math" panose="02040503050406030204" pitchFamily="18" charset="0"/>
                      </a:rPr>
                      <m:t>→∞</m:t>
                    </m:r>
                  </m:oMath>
                </a14:m>
                <a:r>
                  <a:rPr lang="en-US" sz="2800" dirty="0"/>
                  <a:t>.</a:t>
                </a:r>
              </a:p>
              <a:p>
                <a:pPr marL="285750" indent="-285750" fontAlgn="base">
                  <a:buFont typeface="Arial" panose="020B0604020202020204" pitchFamily="34" charset="0"/>
                  <a:buChar char="•"/>
                </a:pPr>
                <a:r>
                  <a:rPr lang="en-US" sz="2800" dirty="0"/>
                  <a:t>Union bound </a:t>
                </a:r>
                <a14:m>
                  <m:oMath xmlns:m="http://schemas.openxmlformats.org/officeDocument/2006/math">
                    <m:r>
                      <a:rPr lang="en-US" sz="2800" i="1" smtClean="0">
                        <a:solidFill>
                          <a:srgbClr val="00B0F0"/>
                        </a:solidFill>
                        <a:latin typeface="Cambria Math" panose="02040503050406030204" pitchFamily="18" charset="0"/>
                      </a:rPr>
                      <m:t>⇒</m:t>
                    </m:r>
                    <m:r>
                      <a:rPr lang="en-US" sz="2800" i="1" smtClean="0">
                        <a:solidFill>
                          <a:srgbClr val="FF0000"/>
                        </a:solidFill>
                        <a:latin typeface="Cambria Math" panose="02040503050406030204" pitchFamily="18" charset="0"/>
                      </a:rPr>
                      <m:t> </m:t>
                    </m:r>
                  </m:oMath>
                </a14:m>
                <a:r>
                  <a:rPr lang="en-US" sz="2800" dirty="0"/>
                  <a:t>This is true over </a:t>
                </a:r>
                <a:r>
                  <a:rPr lang="en-US" sz="2800" dirty="0">
                    <a:solidFill>
                      <a:srgbClr val="00B0F0"/>
                    </a:solidFill>
                  </a:rPr>
                  <a:t>all</a:t>
                </a:r>
                <a:r>
                  <a:rPr lang="en-US" sz="2800" dirty="0"/>
                  <a:t> graph bisections as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171286" y="1866900"/>
                <a:ext cx="11730428" cy="3915303"/>
              </a:xfrm>
              <a:prstGeom prst="rect">
                <a:avLst/>
              </a:prstGeom>
              <a:blipFill>
                <a:blip r:embed="rId3"/>
                <a:stretch>
                  <a:fillRect l="-936" t="-1555" b="-3266"/>
                </a:stretch>
              </a:blipFill>
            </p:spPr>
            <p:txBody>
              <a:bodyPr/>
              <a:lstStyle/>
              <a:p>
                <a:r>
                  <a:rPr lang="en-IL">
                    <a:noFill/>
                  </a:rPr>
                  <a:t> </a:t>
                </a:r>
              </a:p>
            </p:txBody>
          </p:sp>
        </mc:Fallback>
      </mc:AlternateContent>
      <p:sp>
        <p:nvSpPr>
          <p:cNvPr id="7" name="Rectangle 6">
            <a:extLst>
              <a:ext uri="{FF2B5EF4-FFF2-40B4-BE49-F238E27FC236}">
                <a16:creationId xmlns:a16="http://schemas.microsoft.com/office/drawing/2014/main" id="{90D8E993-2B31-D0FA-02E8-49AA33C97EC1}"/>
              </a:ext>
            </a:extLst>
          </p:cNvPr>
          <p:cNvSpPr/>
          <p:nvPr/>
        </p:nvSpPr>
        <p:spPr>
          <a:xfrm>
            <a:off x="9093159" y="1558977"/>
            <a:ext cx="2554198" cy="2248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n>
                <a:solidFill>
                  <a:schemeClr val="tx1"/>
                </a:solidFill>
              </a:ln>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051D65-C4E9-6CE0-6079-C8427CC310EC}"/>
                  </a:ext>
                </a:extLst>
              </p:cNvPr>
              <p:cNvSpPr txBox="1"/>
              <p:nvPr/>
            </p:nvSpPr>
            <p:spPr>
              <a:xfrm>
                <a:off x="9111497" y="1482702"/>
                <a:ext cx="32041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rPr>
                        <m:t>𝑺</m:t>
                      </m:r>
                    </m:oMath>
                  </m:oMathPara>
                </a14:m>
                <a:endParaRPr lang="en-IL" sz="2400" b="1" dirty="0">
                  <a:solidFill>
                    <a:schemeClr val="bg1"/>
                  </a:solidFill>
                </a:endParaRPr>
              </a:p>
            </p:txBody>
          </p:sp>
        </mc:Choice>
        <mc:Fallback xmlns="">
          <p:sp>
            <p:nvSpPr>
              <p:cNvPr id="6" name="TextBox 5">
                <a:extLst>
                  <a:ext uri="{FF2B5EF4-FFF2-40B4-BE49-F238E27FC236}">
                    <a16:creationId xmlns:a16="http://schemas.microsoft.com/office/drawing/2014/main" id="{80051D65-C4E9-6CE0-6079-C8427CC310EC}"/>
                  </a:ext>
                </a:extLst>
              </p:cNvPr>
              <p:cNvSpPr txBox="1">
                <a:spLocks noRot="1" noChangeAspect="1" noMove="1" noResize="1" noEditPoints="1" noAdjustHandles="1" noChangeArrowheads="1" noChangeShapeType="1" noTextEdit="1"/>
              </p:cNvSpPr>
              <p:nvPr/>
            </p:nvSpPr>
            <p:spPr>
              <a:xfrm>
                <a:off x="9111497" y="1482702"/>
                <a:ext cx="320414" cy="461665"/>
              </a:xfrm>
              <a:prstGeom prst="rect">
                <a:avLst/>
              </a:prstGeom>
              <a:blipFill>
                <a:blip r:embed="rId4"/>
                <a:stretch>
                  <a:fillRect l="-5769" r="-15385"/>
                </a:stretch>
              </a:blipFill>
            </p:spPr>
            <p:txBody>
              <a:bodyPr/>
              <a:lstStyle/>
              <a:p>
                <a:r>
                  <a:rPr lang="en-IL">
                    <a:noFill/>
                  </a:rPr>
                  <a:t> </a:t>
                </a:r>
              </a:p>
            </p:txBody>
          </p:sp>
        </mc:Fallback>
      </mc:AlternateContent>
      <p:sp>
        <p:nvSpPr>
          <p:cNvPr id="5" name="Rectangle 4">
            <a:extLst>
              <a:ext uri="{FF2B5EF4-FFF2-40B4-BE49-F238E27FC236}">
                <a16:creationId xmlns:a16="http://schemas.microsoft.com/office/drawing/2014/main" id="{028D5332-2BFE-A32A-F52F-2E43F7AE5745}"/>
              </a:ext>
            </a:extLst>
          </p:cNvPr>
          <p:cNvSpPr/>
          <p:nvPr/>
        </p:nvSpPr>
        <p:spPr>
          <a:xfrm>
            <a:off x="9093159" y="1557820"/>
            <a:ext cx="2554198" cy="2248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n>
                <a:solidFill>
                  <a:schemeClr val="tx1"/>
                </a:solidFill>
              </a:ln>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B71AF49-0E9A-FA60-C820-77A9E2EFF983}"/>
                  </a:ext>
                </a:extLst>
              </p:cNvPr>
              <p:cNvSpPr txBox="1"/>
              <p:nvPr/>
            </p:nvSpPr>
            <p:spPr>
              <a:xfrm>
                <a:off x="9111497" y="1481545"/>
                <a:ext cx="32041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rPr>
                        <m:t>𝑺</m:t>
                      </m:r>
                    </m:oMath>
                  </m:oMathPara>
                </a14:m>
                <a:endParaRPr lang="en-IL" sz="2400" b="1" dirty="0">
                  <a:solidFill>
                    <a:schemeClr val="bg1"/>
                  </a:solidFill>
                </a:endParaRPr>
              </a:p>
            </p:txBody>
          </p:sp>
        </mc:Choice>
        <mc:Fallback xmlns="">
          <p:sp>
            <p:nvSpPr>
              <p:cNvPr id="8" name="TextBox 7">
                <a:extLst>
                  <a:ext uri="{FF2B5EF4-FFF2-40B4-BE49-F238E27FC236}">
                    <a16:creationId xmlns:a16="http://schemas.microsoft.com/office/drawing/2014/main" id="{0B71AF49-0E9A-FA60-C820-77A9E2EFF983}"/>
                  </a:ext>
                </a:extLst>
              </p:cNvPr>
              <p:cNvSpPr txBox="1">
                <a:spLocks noRot="1" noChangeAspect="1" noMove="1" noResize="1" noEditPoints="1" noAdjustHandles="1" noChangeArrowheads="1" noChangeShapeType="1" noTextEdit="1"/>
              </p:cNvSpPr>
              <p:nvPr/>
            </p:nvSpPr>
            <p:spPr>
              <a:xfrm>
                <a:off x="9111497" y="1481545"/>
                <a:ext cx="320414" cy="461665"/>
              </a:xfrm>
              <a:prstGeom prst="rect">
                <a:avLst/>
              </a:prstGeom>
              <a:blipFill>
                <a:blip r:embed="rId5"/>
                <a:stretch>
                  <a:fillRect l="-5769" r="-15385"/>
                </a:stretch>
              </a:blipFill>
            </p:spPr>
            <p:txBody>
              <a:bodyPr/>
              <a:lstStyle/>
              <a:p>
                <a:r>
                  <a:rPr lang="en-IL">
                    <a:noFill/>
                  </a:rPr>
                  <a:t> </a:t>
                </a:r>
              </a:p>
            </p:txBody>
          </p:sp>
        </mc:Fallback>
      </mc:AlternateContent>
      <p:sp>
        <p:nvSpPr>
          <p:cNvPr id="9" name="TextBox 8">
            <a:extLst>
              <a:ext uri="{FF2B5EF4-FFF2-40B4-BE49-F238E27FC236}">
                <a16:creationId xmlns:a16="http://schemas.microsoft.com/office/drawing/2014/main" id="{12B5009A-D07D-83D2-E5AB-23C9EAC59146}"/>
              </a:ext>
            </a:extLst>
          </p:cNvPr>
          <p:cNvSpPr txBox="1"/>
          <p:nvPr/>
        </p:nvSpPr>
        <p:spPr>
          <a:xfrm>
            <a:off x="11236870" y="1479862"/>
            <a:ext cx="320414" cy="461665"/>
          </a:xfrm>
          <a:prstGeom prst="rect">
            <a:avLst/>
          </a:prstGeom>
          <a:noFill/>
        </p:spPr>
        <p:txBody>
          <a:bodyPr wrap="square">
            <a:spAutoFit/>
          </a:bodyPr>
          <a:lstStyle/>
          <a:p>
            <a:r>
              <a:rPr lang="en-US" sz="2400" b="1" dirty="0">
                <a:solidFill>
                  <a:schemeClr val="bg1"/>
                </a:solidFill>
              </a:rPr>
              <a:t>T</a:t>
            </a:r>
            <a:endParaRPr lang="en-IL" sz="2400" b="1" dirty="0">
              <a:solidFill>
                <a:schemeClr val="bg1"/>
              </a:solidFill>
            </a:endParaRPr>
          </a:p>
        </p:txBody>
      </p:sp>
    </p:spTree>
    <p:extLst>
      <p:ext uri="{BB962C8B-B14F-4D97-AF65-F5344CB8AC3E}">
        <p14:creationId xmlns:p14="http://schemas.microsoft.com/office/powerpoint/2010/main" val="3906277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sz="4800" b="1" dirty="0"/>
              <a:t>Why Erdos-Rényi Random Graphs are Bad for Minimum Bisection</a:t>
            </a:r>
            <a:endParaRPr lang="en-IL" dirty="0"/>
          </a:p>
        </p:txBody>
      </p:sp>
      <p:sp>
        <p:nvSpPr>
          <p:cNvPr id="3" name="TextBox 2">
            <a:extLst>
              <a:ext uri="{FF2B5EF4-FFF2-40B4-BE49-F238E27FC236}">
                <a16:creationId xmlns:a16="http://schemas.microsoft.com/office/drawing/2014/main" id="{D861A584-772B-59B8-E5F4-17DE6392E038}"/>
              </a:ext>
            </a:extLst>
          </p:cNvPr>
          <p:cNvSpPr txBox="1"/>
          <p:nvPr/>
        </p:nvSpPr>
        <p:spPr>
          <a:xfrm>
            <a:off x="793377" y="1815353"/>
            <a:ext cx="9379324" cy="2062103"/>
          </a:xfrm>
          <a:prstGeom prst="rect">
            <a:avLst/>
          </a:prstGeom>
          <a:noFill/>
        </p:spPr>
        <p:txBody>
          <a:bodyPr wrap="square" rtlCol="0">
            <a:spAutoFit/>
          </a:bodyPr>
          <a:lstStyle/>
          <a:p>
            <a:pPr fontAlgn="base"/>
            <a:r>
              <a:rPr lang="en-US" sz="3200" dirty="0"/>
              <a:t>Problem:</a:t>
            </a:r>
          </a:p>
          <a:p>
            <a:pPr marL="342900" indent="-342900" fontAlgn="base">
              <a:buFont typeface="Arial" panose="020B0604020202020204" pitchFamily="34" charset="0"/>
              <a:buChar char="•"/>
            </a:pPr>
            <a:r>
              <a:rPr lang="en-US" sz="3200" dirty="0"/>
              <a:t>All bisections are roughly the same size.</a:t>
            </a:r>
          </a:p>
          <a:p>
            <a:pPr marL="342900" indent="-342900" fontAlgn="base">
              <a:buFont typeface="Arial" panose="020B0604020202020204" pitchFamily="34" charset="0"/>
              <a:buChar char="•"/>
            </a:pPr>
            <a:r>
              <a:rPr lang="en-US" sz="3200" dirty="0"/>
              <a:t>Even the algorithm which computes a </a:t>
            </a:r>
            <a:r>
              <a:rPr lang="en-US" sz="3200" b="1" dirty="0"/>
              <a:t>maximum bisection</a:t>
            </a:r>
            <a:r>
              <a:rPr lang="en-US" sz="3200" dirty="0"/>
              <a:t> is almost optimal.</a:t>
            </a:r>
          </a:p>
        </p:txBody>
      </p:sp>
    </p:spTree>
    <p:extLst>
      <p:ext uri="{BB962C8B-B14F-4D97-AF65-F5344CB8AC3E}">
        <p14:creationId xmlns:p14="http://schemas.microsoft.com/office/powerpoint/2010/main" val="2830277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Planted Graph Models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494676" y="1815353"/>
                <a:ext cx="11392524" cy="4401205"/>
              </a:xfrm>
              <a:prstGeom prst="rect">
                <a:avLst/>
              </a:prstGeom>
              <a:noFill/>
            </p:spPr>
            <p:txBody>
              <a:bodyPr wrap="square" rtlCol="0">
                <a:spAutoFit/>
              </a:bodyPr>
              <a:lstStyle/>
              <a:p>
                <a:pPr marL="342900" indent="-342900">
                  <a:buFont typeface="Arial" panose="020B0604020202020204" pitchFamily="34" charset="0"/>
                  <a:buChar char="•"/>
                </a:pPr>
                <a:r>
                  <a:rPr lang="en-US" sz="3200" dirty="0"/>
                  <a:t>Build a graph distribution </a:t>
                </a:r>
                <a14:m>
                  <m:oMath xmlns:m="http://schemas.openxmlformats.org/officeDocument/2006/math">
                    <m:r>
                      <a:rPr lang="en-US" sz="3200" b="0" i="1" smtClean="0">
                        <a:latin typeface="Cambria Math" panose="02040503050406030204" pitchFamily="18" charset="0"/>
                      </a:rPr>
                      <m:t>𝐷</m:t>
                    </m:r>
                  </m:oMath>
                </a14:m>
                <a:r>
                  <a:rPr lang="en-US" sz="3200" dirty="0"/>
                  <a:t> such that:</a:t>
                </a:r>
              </a:p>
              <a:p>
                <a:pPr marL="800100" lvl="1" indent="-342900">
                  <a:buFont typeface="Arial" panose="020B0604020202020204" pitchFamily="34" charset="0"/>
                  <a:buChar char="•"/>
                </a:pPr>
                <a14:m>
                  <m:oMath xmlns:m="http://schemas.openxmlformats.org/officeDocument/2006/math">
                    <m:r>
                      <a:rPr lang="en-US" sz="3200" b="0" i="1" smtClean="0">
                        <a:latin typeface="Cambria Math" panose="02040503050406030204" pitchFamily="18" charset="0"/>
                      </a:rPr>
                      <m:t>𝐷</m:t>
                    </m:r>
                  </m:oMath>
                </a14:m>
                <a:r>
                  <a:rPr lang="en-US" sz="3200" dirty="0"/>
                  <a:t> is as general as possible.</a:t>
                </a:r>
              </a:p>
              <a:p>
                <a:pPr marL="800100" lvl="1" indent="-342900">
                  <a:buFont typeface="Arial" panose="020B0604020202020204" pitchFamily="34" charset="0"/>
                  <a:buChar char="•"/>
                </a:pPr>
                <a14:m>
                  <m:oMath xmlns:m="http://schemas.openxmlformats.org/officeDocument/2006/math">
                    <m:r>
                      <a:rPr lang="en-US" sz="3200" b="0" i="1" smtClean="0">
                        <a:latin typeface="Cambria Math" panose="02040503050406030204" pitchFamily="18" charset="0"/>
                      </a:rPr>
                      <m:t>𝐷</m:t>
                    </m:r>
                  </m:oMath>
                </a14:m>
                <a:r>
                  <a:rPr lang="en-US" sz="3200" dirty="0"/>
                  <a:t> allows for good algorithms (polynomial, optimal </a:t>
                </a:r>
                <a:r>
                  <a:rPr lang="en-US" sz="3200" dirty="0" err="1"/>
                  <a:t>whp</a:t>
                </a:r>
                <a:r>
                  <a:rPr lang="en-US" sz="3200" dirty="0"/>
                  <a:t>).</a:t>
                </a:r>
              </a:p>
              <a:p>
                <a:pPr marL="800100" lvl="1" indent="-342900">
                  <a:buFont typeface="Arial" panose="020B0604020202020204" pitchFamily="34" charset="0"/>
                  <a:buChar char="•"/>
                </a:pPr>
                <a:r>
                  <a:rPr lang="en-US" sz="3200" dirty="0"/>
                  <a:t>We “plant” a specific bisection which is </a:t>
                </a:r>
                <a14:m>
                  <m:oMath xmlns:m="http://schemas.openxmlformats.org/officeDocument/2006/math">
                    <m:r>
                      <a:rPr lang="en-US" sz="3200" b="0" i="1" smtClean="0">
                        <a:latin typeface="Cambria Math" panose="02040503050406030204" pitchFamily="18" charset="0"/>
                      </a:rPr>
                      <m:t>≪</m:t>
                    </m:r>
                  </m:oMath>
                </a14:m>
                <a:r>
                  <a:rPr lang="en-US" sz="3200" dirty="0"/>
                  <a:t> others in each </a:t>
                </a:r>
                <a14:m>
                  <m:oMath xmlns:m="http://schemas.openxmlformats.org/officeDocument/2006/math">
                    <m:r>
                      <m:rPr>
                        <m:sty m:val="p"/>
                      </m:rPr>
                      <a:rPr lang="en-US" sz="3200" b="0" i="0" smtClean="0">
                        <a:latin typeface="Cambria Math" panose="02040503050406030204" pitchFamily="18" charset="0"/>
                      </a:rPr>
                      <m:t>d</m:t>
                    </m:r>
                    <m:r>
                      <a:rPr lang="en-US" sz="3200" b="0" i="1" smtClean="0">
                        <a:latin typeface="Cambria Math" panose="02040503050406030204" pitchFamily="18" charset="0"/>
                      </a:rPr>
                      <m:t>∼</m:t>
                    </m:r>
                    <m:r>
                      <a:rPr lang="en-US" sz="3200" b="0" i="1" smtClean="0">
                        <a:latin typeface="Cambria Math" panose="02040503050406030204" pitchFamily="18" charset="0"/>
                      </a:rPr>
                      <m:t>𝐷</m:t>
                    </m:r>
                  </m:oMath>
                </a14:m>
                <a:r>
                  <a:rPr lang="en-US" sz="3200" dirty="0"/>
                  <a:t>.</a:t>
                </a:r>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3200" dirty="0"/>
              </a:p>
              <a:p>
                <a14:m>
                  <m:oMath xmlns:m="http://schemas.openxmlformats.org/officeDocument/2006/math">
                    <m:r>
                      <a:rPr lang="en-US" sz="3200" b="0" i="1" smtClean="0">
                        <a:latin typeface="Cambria Math" panose="02040503050406030204" pitchFamily="18" charset="0"/>
                      </a:rPr>
                      <m:t>⇒</m:t>
                    </m:r>
                  </m:oMath>
                </a14:m>
                <a:r>
                  <a:rPr lang="en-US" sz="3200" dirty="0"/>
                  <a:t> A good algorithm finds the “planted” bisection in a random </a:t>
                </a:r>
                <a14:m>
                  <m:oMath xmlns:m="http://schemas.openxmlformats.org/officeDocument/2006/math">
                    <m:r>
                      <a:rPr lang="en-US" sz="3200" b="0" i="1" smtClean="0">
                        <a:latin typeface="Cambria Math" panose="02040503050406030204" pitchFamily="18" charset="0"/>
                      </a:rPr>
                      <m:t>𝑑</m:t>
                    </m:r>
                    <m:r>
                      <a:rPr lang="en-US" sz="3200" b="0" i="1" smtClean="0">
                        <a:latin typeface="Cambria Math" panose="02040503050406030204" pitchFamily="18" charset="0"/>
                      </a:rPr>
                      <m:t>∼</m:t>
                    </m:r>
                    <m:r>
                      <m:rPr>
                        <m:sty m:val="p"/>
                      </m:rPr>
                      <a:rPr lang="en-US" sz="3200" b="0" i="1" smtClean="0">
                        <a:latin typeface="Cambria Math" panose="02040503050406030204" pitchFamily="18" charset="0"/>
                      </a:rPr>
                      <m:t>D</m:t>
                    </m:r>
                  </m:oMath>
                </a14:m>
                <a:r>
                  <a:rPr lang="en-US" sz="3200" dirty="0"/>
                  <a:t> whp.</a:t>
                </a:r>
              </a:p>
              <a:p>
                <a:pPr marL="342900" indent="-342900">
                  <a:buFont typeface="Arial" panose="020B0604020202020204" pitchFamily="34" charset="0"/>
                  <a:buChar char="•"/>
                </a:pPr>
                <a:endParaRPr lang="en-US" sz="24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494676" y="1815353"/>
                <a:ext cx="11392524" cy="4401205"/>
              </a:xfrm>
              <a:prstGeom prst="rect">
                <a:avLst/>
              </a:prstGeom>
              <a:blipFill>
                <a:blip r:embed="rId2"/>
                <a:stretch>
                  <a:fillRect l="-1338" t="-1801" r="-749"/>
                </a:stretch>
              </a:blipFill>
            </p:spPr>
            <p:txBody>
              <a:bodyPr/>
              <a:lstStyle/>
              <a:p>
                <a:r>
                  <a:rPr lang="en-IL">
                    <a:noFill/>
                  </a:rPr>
                  <a:t> </a:t>
                </a:r>
              </a:p>
            </p:txBody>
          </p:sp>
        </mc:Fallback>
      </mc:AlternateContent>
    </p:spTree>
    <p:extLst>
      <p:ext uri="{BB962C8B-B14F-4D97-AF65-F5344CB8AC3E}">
        <p14:creationId xmlns:p14="http://schemas.microsoft.com/office/powerpoint/2010/main" val="3943650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Intuition</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9224683"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dirty="0"/>
                  <a:t>Idea</a:t>
                </a:r>
                <a:r>
                  <a:rPr lang="en-US" sz="2800" dirty="0"/>
                  <a:t>: </a:t>
                </a:r>
              </a:p>
              <a:p>
                <a:pPr marL="914400" lvl="1" indent="-457200">
                  <a:buFont typeface="+mj-lt"/>
                  <a:buAutoNum type="arabicPeriod"/>
                </a:pPr>
                <a:r>
                  <a:rPr lang="en-US" sz="2800" dirty="0"/>
                  <a:t>Divide vertices into 2 equal size sets </a:t>
                </a:r>
                <a14:m>
                  <m:oMath xmlns:m="http://schemas.openxmlformats.org/officeDocument/2006/math">
                    <m:r>
                      <a:rPr lang="en-US" sz="2800" b="0" i="1" smtClean="0">
                        <a:latin typeface="Cambria Math" panose="02040503050406030204" pitchFamily="18" charset="0"/>
                      </a:rPr>
                      <m:t>𝑆</m:t>
                    </m:r>
                  </m:oMath>
                </a14:m>
                <a:r>
                  <a:rPr lang="en-US" sz="2800" dirty="0"/>
                  <a:t> and </a:t>
                </a:r>
                <a14:m>
                  <m:oMath xmlns:m="http://schemas.openxmlformats.org/officeDocument/2006/math">
                    <m:r>
                      <a:rPr lang="en-US" sz="2800" b="0" i="1" smtClean="0">
                        <a:latin typeface="Cambria Math" panose="02040503050406030204" pitchFamily="18" charset="0"/>
                      </a:rPr>
                      <m:t>𝑇</m:t>
                    </m:r>
                  </m:oMath>
                </a14:m>
                <a:r>
                  <a:rPr lang="en-US" sz="2800" dirty="0"/>
                  <a:t>.</a:t>
                </a:r>
              </a:p>
              <a:p>
                <a:pPr marL="914400" lvl="1" indent="-457200">
                  <a:buFont typeface="+mj-lt"/>
                  <a:buAutoNum type="arabicPeriod"/>
                </a:pPr>
                <a:r>
                  <a:rPr lang="en-US" sz="2800" dirty="0"/>
                  <a:t>Add a few edges crossing </a:t>
                </a:r>
                <a14:m>
                  <m:oMath xmlns:m="http://schemas.openxmlformats.org/officeDocument/2006/math">
                    <m:r>
                      <a:rPr lang="en-US" sz="2800" b="0" i="1" smtClean="0">
                        <a:latin typeface="Cambria Math" panose="02040503050406030204" pitchFamily="18" charset="0"/>
                      </a:rPr>
                      <m:t>𝑆</m:t>
                    </m:r>
                  </m:oMath>
                </a14:m>
                <a:r>
                  <a:rPr lang="en-US" sz="2800" dirty="0"/>
                  <a:t> and </a:t>
                </a:r>
                <a14:m>
                  <m:oMath xmlns:m="http://schemas.openxmlformats.org/officeDocument/2006/math">
                    <m:r>
                      <a:rPr lang="en-US" sz="2800" b="0" i="1" smtClean="0">
                        <a:latin typeface="Cambria Math" panose="02040503050406030204" pitchFamily="18" charset="0"/>
                      </a:rPr>
                      <m:t>𝑇</m:t>
                    </m:r>
                  </m:oMath>
                </a14:m>
                <a:r>
                  <a:rPr lang="en-US" sz="2800" dirty="0"/>
                  <a:t>.</a:t>
                </a:r>
              </a:p>
              <a:p>
                <a:pPr marL="914400" lvl="1" indent="-457200">
                  <a:buFont typeface="+mj-lt"/>
                  <a:buAutoNum type="arabicPeriod"/>
                </a:pPr>
                <a:r>
                  <a:rPr lang="en-US" sz="2800" dirty="0"/>
                  <a:t>Add many edges within </a:t>
                </a:r>
                <a14:m>
                  <m:oMath xmlns:m="http://schemas.openxmlformats.org/officeDocument/2006/math">
                    <m:r>
                      <a:rPr lang="en-US" sz="2800" b="0" i="1" smtClean="0">
                        <a:latin typeface="Cambria Math" panose="02040503050406030204" pitchFamily="18" charset="0"/>
                      </a:rPr>
                      <m:t>𝑆</m:t>
                    </m:r>
                  </m:oMath>
                </a14:m>
                <a:r>
                  <a:rPr lang="en-US" sz="2800" dirty="0"/>
                  <a:t> and within </a:t>
                </a:r>
                <a14:m>
                  <m:oMath xmlns:m="http://schemas.openxmlformats.org/officeDocument/2006/math">
                    <m:r>
                      <a:rPr lang="en-US" sz="2800" b="0" i="1" smtClean="0">
                        <a:latin typeface="Cambria Math" panose="02040503050406030204" pitchFamily="18" charset="0"/>
                      </a:rPr>
                      <m:t>𝑇</m:t>
                    </m:r>
                  </m:oMath>
                </a14:m>
                <a:r>
                  <a:rPr lang="en-US" sz="2800" dirty="0"/>
                  <a:t>.</a:t>
                </a:r>
              </a:p>
              <a:p>
                <a:pPr marL="914400" lvl="1" indent="-457200">
                  <a:buFont typeface="+mj-lt"/>
                  <a:buAutoNum type="arabicPeriod"/>
                </a:pPr>
                <a:r>
                  <a:rPr lang="en-US" sz="2800" dirty="0"/>
                  <a:t>Then, the “planted” minimum bisection is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with high probability, and any other bisection is large.</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9224683" cy="2677656"/>
              </a:xfrm>
              <a:prstGeom prst="rect">
                <a:avLst/>
              </a:prstGeom>
              <a:blipFill>
                <a:blip r:embed="rId2"/>
                <a:stretch>
                  <a:fillRect l="-1190" t="-2506" r="-1256" b="-5467"/>
                </a:stretch>
              </a:blipFill>
            </p:spPr>
            <p:txBody>
              <a:bodyPr/>
              <a:lstStyle/>
              <a:p>
                <a:r>
                  <a:rPr lang="en-IL">
                    <a:noFill/>
                  </a:rPr>
                  <a:t> </a:t>
                </a:r>
              </a:p>
            </p:txBody>
          </p:sp>
        </mc:Fallback>
      </mc:AlternateContent>
      <p:sp>
        <p:nvSpPr>
          <p:cNvPr id="4" name="Oval 3">
            <a:extLst>
              <a:ext uri="{FF2B5EF4-FFF2-40B4-BE49-F238E27FC236}">
                <a16:creationId xmlns:a16="http://schemas.microsoft.com/office/drawing/2014/main" id="{241B5772-EE17-06CD-1BDB-8555A75DBA26}"/>
              </a:ext>
            </a:extLst>
          </p:cNvPr>
          <p:cNvSpPr/>
          <p:nvPr/>
        </p:nvSpPr>
        <p:spPr>
          <a:xfrm>
            <a:off x="4706467" y="5116606"/>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Oval 5">
            <a:extLst>
              <a:ext uri="{FF2B5EF4-FFF2-40B4-BE49-F238E27FC236}">
                <a16:creationId xmlns:a16="http://schemas.microsoft.com/office/drawing/2014/main" id="{F71D2C43-EBE4-0B2F-9043-A90CB909A31B}"/>
              </a:ext>
            </a:extLst>
          </p:cNvPr>
          <p:cNvSpPr/>
          <p:nvPr/>
        </p:nvSpPr>
        <p:spPr>
          <a:xfrm>
            <a:off x="4429683" y="5504329"/>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A05957E5-E58E-72F4-83AB-C3B12C9CD60F}"/>
              </a:ext>
            </a:extLst>
          </p:cNvPr>
          <p:cNvSpPr/>
          <p:nvPr/>
        </p:nvSpPr>
        <p:spPr>
          <a:xfrm>
            <a:off x="4824128" y="5739652"/>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3CD2721D-E05F-BD4E-719E-BAE04928D33E}"/>
              </a:ext>
            </a:extLst>
          </p:cNvPr>
          <p:cNvSpPr/>
          <p:nvPr/>
        </p:nvSpPr>
        <p:spPr>
          <a:xfrm>
            <a:off x="4399427" y="6025652"/>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Oval 8">
            <a:extLst>
              <a:ext uri="{FF2B5EF4-FFF2-40B4-BE49-F238E27FC236}">
                <a16:creationId xmlns:a16="http://schemas.microsoft.com/office/drawing/2014/main" id="{54A99BC2-FE34-C430-C60F-CFD7D1D9B411}"/>
              </a:ext>
            </a:extLst>
          </p:cNvPr>
          <p:cNvSpPr/>
          <p:nvPr/>
        </p:nvSpPr>
        <p:spPr>
          <a:xfrm>
            <a:off x="7298222" y="5060017"/>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Oval 9">
            <a:extLst>
              <a:ext uri="{FF2B5EF4-FFF2-40B4-BE49-F238E27FC236}">
                <a16:creationId xmlns:a16="http://schemas.microsoft.com/office/drawing/2014/main" id="{A95FB399-177D-2AD4-FC05-06D05F464FBD}"/>
              </a:ext>
            </a:extLst>
          </p:cNvPr>
          <p:cNvSpPr/>
          <p:nvPr/>
        </p:nvSpPr>
        <p:spPr>
          <a:xfrm>
            <a:off x="6942357" y="5247298"/>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Oval 10">
            <a:extLst>
              <a:ext uri="{FF2B5EF4-FFF2-40B4-BE49-F238E27FC236}">
                <a16:creationId xmlns:a16="http://schemas.microsoft.com/office/drawing/2014/main" id="{B1C937E0-B189-57D1-A93C-317BAD097EA1}"/>
              </a:ext>
            </a:extLst>
          </p:cNvPr>
          <p:cNvSpPr/>
          <p:nvPr/>
        </p:nvSpPr>
        <p:spPr>
          <a:xfrm>
            <a:off x="7403675" y="5470426"/>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0C3D6F83-3238-2C30-0B7D-5895B70E75DF}"/>
              </a:ext>
            </a:extLst>
          </p:cNvPr>
          <p:cNvSpPr/>
          <p:nvPr/>
        </p:nvSpPr>
        <p:spPr>
          <a:xfrm>
            <a:off x="7429449" y="6104272"/>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Oval 12">
            <a:extLst>
              <a:ext uri="{FF2B5EF4-FFF2-40B4-BE49-F238E27FC236}">
                <a16:creationId xmlns:a16="http://schemas.microsoft.com/office/drawing/2014/main" id="{EC027CCE-9DBA-E4F6-1FD6-CDDF8C3329CF}"/>
              </a:ext>
            </a:extLst>
          </p:cNvPr>
          <p:cNvSpPr/>
          <p:nvPr/>
        </p:nvSpPr>
        <p:spPr>
          <a:xfrm>
            <a:off x="7033928" y="6401919"/>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Oval 13">
            <a:extLst>
              <a:ext uri="{FF2B5EF4-FFF2-40B4-BE49-F238E27FC236}">
                <a16:creationId xmlns:a16="http://schemas.microsoft.com/office/drawing/2014/main" id="{C58E0541-A84A-81BE-DABD-FFAD23C6F69B}"/>
              </a:ext>
            </a:extLst>
          </p:cNvPr>
          <p:cNvSpPr/>
          <p:nvPr/>
        </p:nvSpPr>
        <p:spPr>
          <a:xfrm>
            <a:off x="4801884" y="6277533"/>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Oval 14">
            <a:extLst>
              <a:ext uri="{FF2B5EF4-FFF2-40B4-BE49-F238E27FC236}">
                <a16:creationId xmlns:a16="http://schemas.microsoft.com/office/drawing/2014/main" id="{B4A60B2E-1290-456C-49D7-9B40D733BB65}"/>
              </a:ext>
            </a:extLst>
          </p:cNvPr>
          <p:cNvSpPr/>
          <p:nvPr/>
        </p:nvSpPr>
        <p:spPr>
          <a:xfrm>
            <a:off x="4312021" y="5094479"/>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7" name="Straight Connector 16">
            <a:extLst>
              <a:ext uri="{FF2B5EF4-FFF2-40B4-BE49-F238E27FC236}">
                <a16:creationId xmlns:a16="http://schemas.microsoft.com/office/drawing/2014/main" id="{0B60EDB8-2B7E-FC37-DDA8-8EE8A7B39F6F}"/>
              </a:ext>
            </a:extLst>
          </p:cNvPr>
          <p:cNvCxnSpPr>
            <a:stCxn id="15" idx="6"/>
            <a:endCxn id="4" idx="2"/>
          </p:cNvCxnSpPr>
          <p:nvPr/>
        </p:nvCxnSpPr>
        <p:spPr>
          <a:xfrm>
            <a:off x="4547344" y="5212141"/>
            <a:ext cx="159123" cy="2212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1AF858A0-47B0-E168-0A1C-D4F64A43C1A0}"/>
              </a:ext>
            </a:extLst>
          </p:cNvPr>
          <p:cNvCxnSpPr>
            <a:cxnSpLocks/>
            <a:stCxn id="4" idx="4"/>
            <a:endCxn id="8" idx="0"/>
          </p:cNvCxnSpPr>
          <p:nvPr/>
        </p:nvCxnSpPr>
        <p:spPr>
          <a:xfrm flipH="1">
            <a:off x="4517089" y="5351929"/>
            <a:ext cx="307040" cy="67372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587C9052-B8D1-8695-C083-C5CED5611721}"/>
              </a:ext>
            </a:extLst>
          </p:cNvPr>
          <p:cNvCxnSpPr>
            <a:cxnSpLocks/>
            <a:stCxn id="6" idx="6"/>
            <a:endCxn id="7" idx="1"/>
          </p:cNvCxnSpPr>
          <p:nvPr/>
        </p:nvCxnSpPr>
        <p:spPr>
          <a:xfrm>
            <a:off x="4665006" y="5621991"/>
            <a:ext cx="193584" cy="15212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7B895495-2E4A-73C0-7406-4039D1FD025D}"/>
              </a:ext>
            </a:extLst>
          </p:cNvPr>
          <p:cNvCxnSpPr>
            <a:cxnSpLocks/>
            <a:stCxn id="14" idx="0"/>
            <a:endCxn id="4" idx="4"/>
          </p:cNvCxnSpPr>
          <p:nvPr/>
        </p:nvCxnSpPr>
        <p:spPr>
          <a:xfrm flipH="1" flipV="1">
            <a:off x="4824129" y="5351929"/>
            <a:ext cx="95417" cy="925604"/>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41F1C994-0E75-D908-5E3E-4CBB92540F11}"/>
              </a:ext>
            </a:extLst>
          </p:cNvPr>
          <p:cNvCxnSpPr>
            <a:cxnSpLocks/>
            <a:stCxn id="15" idx="3"/>
            <a:endCxn id="8" idx="0"/>
          </p:cNvCxnSpPr>
          <p:nvPr/>
        </p:nvCxnSpPr>
        <p:spPr>
          <a:xfrm>
            <a:off x="4346483" y="5295340"/>
            <a:ext cx="170606" cy="730312"/>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772083B2-F688-385C-6CA7-BAF94B1A1FB6}"/>
              </a:ext>
            </a:extLst>
          </p:cNvPr>
          <p:cNvCxnSpPr>
            <a:cxnSpLocks/>
            <a:stCxn id="6" idx="4"/>
            <a:endCxn id="14" idx="1"/>
          </p:cNvCxnSpPr>
          <p:nvPr/>
        </p:nvCxnSpPr>
        <p:spPr>
          <a:xfrm>
            <a:off x="4547345" y="5739652"/>
            <a:ext cx="289001" cy="57234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9C0E692D-A96E-4EE2-9679-641A404E2DD0}"/>
              </a:ext>
            </a:extLst>
          </p:cNvPr>
          <p:cNvCxnSpPr>
            <a:cxnSpLocks/>
            <a:stCxn id="9" idx="3"/>
            <a:endCxn id="10" idx="7"/>
          </p:cNvCxnSpPr>
          <p:nvPr/>
        </p:nvCxnSpPr>
        <p:spPr>
          <a:xfrm flipH="1">
            <a:off x="7143218" y="5260878"/>
            <a:ext cx="189466" cy="20882"/>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151DF23A-786F-9B4D-F847-C9093283DB6E}"/>
              </a:ext>
            </a:extLst>
          </p:cNvPr>
          <p:cNvCxnSpPr>
            <a:cxnSpLocks/>
            <a:stCxn id="9" idx="4"/>
            <a:endCxn id="13" idx="0"/>
          </p:cNvCxnSpPr>
          <p:nvPr/>
        </p:nvCxnSpPr>
        <p:spPr>
          <a:xfrm flipH="1">
            <a:off x="7151590" y="5295340"/>
            <a:ext cx="264294" cy="1106579"/>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F7BE2E61-82EB-9841-722C-5CBC534B959D}"/>
              </a:ext>
            </a:extLst>
          </p:cNvPr>
          <p:cNvCxnSpPr>
            <a:cxnSpLocks/>
            <a:stCxn id="48" idx="6"/>
            <a:endCxn id="11" idx="3"/>
          </p:cNvCxnSpPr>
          <p:nvPr/>
        </p:nvCxnSpPr>
        <p:spPr>
          <a:xfrm flipV="1">
            <a:off x="7117293" y="5671287"/>
            <a:ext cx="320844" cy="25805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A9077D22-5F70-DC64-A23B-1009BEEB2E08}"/>
              </a:ext>
            </a:extLst>
          </p:cNvPr>
          <p:cNvCxnSpPr>
            <a:cxnSpLocks/>
            <a:stCxn id="12" idx="1"/>
            <a:endCxn id="9" idx="4"/>
          </p:cNvCxnSpPr>
          <p:nvPr/>
        </p:nvCxnSpPr>
        <p:spPr>
          <a:xfrm flipH="1" flipV="1">
            <a:off x="7415884" y="5295340"/>
            <a:ext cx="48027" cy="843394"/>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58BC64EF-F391-8ECE-5FB6-A74DB7EEC223}"/>
              </a:ext>
            </a:extLst>
          </p:cNvPr>
          <p:cNvCxnSpPr>
            <a:cxnSpLocks/>
            <a:stCxn id="13" idx="0"/>
            <a:endCxn id="10" idx="4"/>
          </p:cNvCxnSpPr>
          <p:nvPr/>
        </p:nvCxnSpPr>
        <p:spPr>
          <a:xfrm flipH="1" flipV="1">
            <a:off x="7060019" y="5482621"/>
            <a:ext cx="91571" cy="91929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48" name="Oval 47">
            <a:extLst>
              <a:ext uri="{FF2B5EF4-FFF2-40B4-BE49-F238E27FC236}">
                <a16:creationId xmlns:a16="http://schemas.microsoft.com/office/drawing/2014/main" id="{C5ABA481-33CB-C05B-6CFA-371168343FF3}"/>
              </a:ext>
            </a:extLst>
          </p:cNvPr>
          <p:cNvSpPr/>
          <p:nvPr/>
        </p:nvSpPr>
        <p:spPr>
          <a:xfrm>
            <a:off x="6881970" y="5811675"/>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60" name="Straight Connector 59">
            <a:extLst>
              <a:ext uri="{FF2B5EF4-FFF2-40B4-BE49-F238E27FC236}">
                <a16:creationId xmlns:a16="http://schemas.microsoft.com/office/drawing/2014/main" id="{2AA1C0F1-203D-867A-D02B-01905E3EB498}"/>
              </a:ext>
            </a:extLst>
          </p:cNvPr>
          <p:cNvCxnSpPr>
            <a:cxnSpLocks/>
            <a:stCxn id="7" idx="6"/>
            <a:endCxn id="10" idx="2"/>
          </p:cNvCxnSpPr>
          <p:nvPr/>
        </p:nvCxnSpPr>
        <p:spPr>
          <a:xfrm flipV="1">
            <a:off x="5059451" y="5364960"/>
            <a:ext cx="1882906" cy="492354"/>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3" name="Straight Connector 62">
            <a:extLst>
              <a:ext uri="{FF2B5EF4-FFF2-40B4-BE49-F238E27FC236}">
                <a16:creationId xmlns:a16="http://schemas.microsoft.com/office/drawing/2014/main" id="{6B29E36E-55CE-D932-56E6-7C7D633D1AE1}"/>
              </a:ext>
            </a:extLst>
          </p:cNvPr>
          <p:cNvCxnSpPr>
            <a:cxnSpLocks/>
            <a:stCxn id="4" idx="6"/>
            <a:endCxn id="12" idx="2"/>
          </p:cNvCxnSpPr>
          <p:nvPr/>
        </p:nvCxnSpPr>
        <p:spPr>
          <a:xfrm>
            <a:off x="4941790" y="5234268"/>
            <a:ext cx="2487659" cy="987666"/>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7" name="Straight Connector 66">
            <a:extLst>
              <a:ext uri="{FF2B5EF4-FFF2-40B4-BE49-F238E27FC236}">
                <a16:creationId xmlns:a16="http://schemas.microsoft.com/office/drawing/2014/main" id="{0B5BAE19-214B-AF3C-1E45-1245CCFB0F5F}"/>
              </a:ext>
            </a:extLst>
          </p:cNvPr>
          <p:cNvCxnSpPr>
            <a:cxnSpLocks/>
            <a:stCxn id="6" idx="7"/>
            <a:endCxn id="4" idx="3"/>
          </p:cNvCxnSpPr>
          <p:nvPr/>
        </p:nvCxnSpPr>
        <p:spPr>
          <a:xfrm flipV="1">
            <a:off x="4630544" y="5317467"/>
            <a:ext cx="110385" cy="221324"/>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70" name="Straight Connector 69">
            <a:extLst>
              <a:ext uri="{FF2B5EF4-FFF2-40B4-BE49-F238E27FC236}">
                <a16:creationId xmlns:a16="http://schemas.microsoft.com/office/drawing/2014/main" id="{98DD0CA6-FCAA-8823-170B-0A3A0C111F57}"/>
              </a:ext>
            </a:extLst>
          </p:cNvPr>
          <p:cNvCxnSpPr>
            <a:cxnSpLocks/>
            <a:stCxn id="12" idx="2"/>
            <a:endCxn id="10" idx="5"/>
          </p:cNvCxnSpPr>
          <p:nvPr/>
        </p:nvCxnSpPr>
        <p:spPr>
          <a:xfrm flipH="1" flipV="1">
            <a:off x="7143218" y="5448159"/>
            <a:ext cx="286231" cy="773775"/>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73" name="TextBox 72">
            <a:extLst>
              <a:ext uri="{FF2B5EF4-FFF2-40B4-BE49-F238E27FC236}">
                <a16:creationId xmlns:a16="http://schemas.microsoft.com/office/drawing/2014/main" id="{3C5E9259-1BF7-F065-AF5E-BF56CED24E47}"/>
              </a:ext>
            </a:extLst>
          </p:cNvPr>
          <p:cNvSpPr txBox="1"/>
          <p:nvPr/>
        </p:nvSpPr>
        <p:spPr>
          <a:xfrm>
            <a:off x="3945428" y="5429458"/>
            <a:ext cx="366593" cy="523220"/>
          </a:xfrm>
          <a:prstGeom prst="rect">
            <a:avLst/>
          </a:prstGeom>
          <a:noFill/>
        </p:spPr>
        <p:txBody>
          <a:bodyPr wrap="square" rtlCol="0">
            <a:spAutoFit/>
          </a:bodyPr>
          <a:lstStyle/>
          <a:p>
            <a:r>
              <a:rPr lang="en-US" sz="2800" b="1" dirty="0"/>
              <a:t>S</a:t>
            </a:r>
            <a:endParaRPr lang="en-IL" sz="2800" b="1" dirty="0"/>
          </a:p>
        </p:txBody>
      </p:sp>
      <p:sp>
        <p:nvSpPr>
          <p:cNvPr id="74" name="TextBox 73">
            <a:extLst>
              <a:ext uri="{FF2B5EF4-FFF2-40B4-BE49-F238E27FC236}">
                <a16:creationId xmlns:a16="http://schemas.microsoft.com/office/drawing/2014/main" id="{445600EF-3199-7DC6-D77E-82D26448AA44}"/>
              </a:ext>
            </a:extLst>
          </p:cNvPr>
          <p:cNvSpPr txBox="1"/>
          <p:nvPr/>
        </p:nvSpPr>
        <p:spPr>
          <a:xfrm>
            <a:off x="7756708" y="5531785"/>
            <a:ext cx="366593" cy="523220"/>
          </a:xfrm>
          <a:prstGeom prst="rect">
            <a:avLst/>
          </a:prstGeom>
          <a:noFill/>
        </p:spPr>
        <p:txBody>
          <a:bodyPr wrap="square" rtlCol="0">
            <a:spAutoFit/>
          </a:bodyPr>
          <a:lstStyle/>
          <a:p>
            <a:r>
              <a:rPr lang="en-US" sz="2800" b="1" dirty="0"/>
              <a:t>T</a:t>
            </a:r>
            <a:endParaRPr lang="en-IL" sz="2800" b="1" dirty="0"/>
          </a:p>
        </p:txBody>
      </p:sp>
    </p:spTree>
    <p:extLst>
      <p:ext uri="{BB962C8B-B14F-4D97-AF65-F5344CB8AC3E}">
        <p14:creationId xmlns:p14="http://schemas.microsoft.com/office/powerpoint/2010/main" val="3488350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Formally</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9224683"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Let </a:t>
                </a:r>
                <a14:m>
                  <m:oMath xmlns:m="http://schemas.openxmlformats.org/officeDocument/2006/math">
                    <m:r>
                      <a:rPr lang="en-US" sz="2400" b="0" i="1" smtClean="0">
                        <a:solidFill>
                          <a:srgbClr val="FF0000"/>
                        </a:solidFill>
                        <a:latin typeface="Cambria Math" panose="02040503050406030204" pitchFamily="18" charset="0"/>
                      </a:rPr>
                      <m:t>𝑝</m:t>
                    </m:r>
                    <m:r>
                      <a:rPr lang="en-US" sz="2400" b="0" i="1" smtClean="0">
                        <a:solidFill>
                          <a:schemeClr val="tx1"/>
                        </a:solidFill>
                        <a:latin typeface="Cambria Math" panose="02040503050406030204" pitchFamily="18" charset="0"/>
                      </a:rPr>
                      <m:t>&gt;</m:t>
                    </m:r>
                    <m:r>
                      <a:rPr lang="en-US" sz="2400" b="0" i="1" smtClean="0">
                        <a:solidFill>
                          <a:srgbClr val="00B0F0"/>
                        </a:solidFill>
                        <a:latin typeface="Cambria Math" panose="02040503050406030204" pitchFamily="18" charset="0"/>
                      </a:rPr>
                      <m:t>𝑞</m:t>
                    </m:r>
                  </m:oMath>
                </a14:m>
                <a:r>
                  <a:rPr lang="en-US" sz="2400" dirty="0">
                    <a:solidFill>
                      <a:schemeClr val="tx1"/>
                    </a:solidFill>
                  </a:rPr>
                  <a:t> </a:t>
                </a:r>
                <a:r>
                  <a:rPr lang="en-US" sz="2400" dirty="0"/>
                  <a:t>where </a:t>
                </a:r>
                <a14:m>
                  <m:oMath xmlns:m="http://schemas.openxmlformats.org/officeDocument/2006/math">
                    <m:r>
                      <a:rPr lang="en-US" sz="2400" b="0" i="1" smtClean="0">
                        <a:solidFill>
                          <a:srgbClr val="FF0000"/>
                        </a:solidFill>
                        <a:latin typeface="Cambria Math" panose="02040503050406030204" pitchFamily="18" charset="0"/>
                      </a:rPr>
                      <m:t>𝑝</m:t>
                    </m:r>
                    <m:r>
                      <a:rPr lang="en-US" sz="2400" b="0" i="1" smtClean="0">
                        <a:latin typeface="Cambria Math" panose="02040503050406030204" pitchFamily="18" charset="0"/>
                      </a:rPr>
                      <m:t>,</m:t>
                    </m:r>
                    <m:r>
                      <a:rPr lang="en-US" sz="2400" i="1">
                        <a:solidFill>
                          <a:srgbClr val="00B0F0"/>
                        </a:solidFill>
                        <a:latin typeface="Cambria Math" panose="02040503050406030204" pitchFamily="18" charset="0"/>
                      </a:rPr>
                      <m:t>𝑞</m:t>
                    </m:r>
                    <m:r>
                      <a:rPr lang="en-US" sz="2400" b="0" i="1" smtClean="0">
                        <a:latin typeface="Cambria Math" panose="02040503050406030204" pitchFamily="18" charset="0"/>
                      </a:rPr>
                      <m:t>∈[0,1]</m:t>
                    </m:r>
                  </m:oMath>
                </a14:m>
                <a:r>
                  <a:rPr lang="en-US" sz="2400" dirty="0"/>
                  <a:t>, and let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r>
                      <a:rPr lang="en-US" sz="2400" b="0" i="1" smtClean="0">
                        <a:latin typeface="Cambria Math" panose="02040503050406030204" pitchFamily="18" charset="0"/>
                      </a:rPr>
                      <m:t>=2</m:t>
                    </m:r>
                    <m:r>
                      <a:rPr lang="en-US" sz="2400" b="0" i="1" smtClean="0">
                        <a:latin typeface="Cambria Math" panose="02040503050406030204" pitchFamily="18" charset="0"/>
                      </a:rPr>
                      <m:t>𝑛</m:t>
                    </m:r>
                  </m:oMath>
                </a14:m>
                <a:r>
                  <a:rPr lang="en-US" sz="2400" dirty="0"/>
                  <a:t>.</a:t>
                </a:r>
              </a:p>
              <a:p>
                <a:pPr marL="342900" indent="-342900">
                  <a:buFont typeface="Arial" panose="020B0604020202020204" pitchFamily="34" charset="0"/>
                  <a:buChar char="•"/>
                </a:pPr>
                <a:r>
                  <a:rPr lang="en-US" sz="2400" dirty="0"/>
                  <a:t>Create a random graph:</a:t>
                </a:r>
              </a:p>
              <a:p>
                <a:pPr marL="914400" lvl="1" indent="-457200">
                  <a:buFont typeface="+mj-lt"/>
                  <a:buAutoNum type="arabicPeriod"/>
                </a:pPr>
                <a:r>
                  <a:rPr lang="en-US" sz="2400" dirty="0"/>
                  <a:t>Bisect </a:t>
                </a:r>
                <a14:m>
                  <m:oMath xmlns:m="http://schemas.openxmlformats.org/officeDocument/2006/math">
                    <m:r>
                      <a:rPr lang="en-US" sz="2400" b="0" i="1" smtClean="0">
                        <a:latin typeface="Cambria Math" panose="02040503050406030204" pitchFamily="18" charset="0"/>
                      </a:rPr>
                      <m:t>𝑉</m:t>
                    </m:r>
                  </m:oMath>
                </a14:m>
                <a:r>
                  <a:rPr lang="en-US" sz="2400" dirty="0"/>
                  <a:t> randomly into </a:t>
                </a:r>
                <a14:m>
                  <m:oMath xmlns:m="http://schemas.openxmlformats.org/officeDocument/2006/math">
                    <m:r>
                      <a:rPr lang="en-US" sz="2400" i="1">
                        <a:latin typeface="Cambria Math" panose="02040503050406030204" pitchFamily="18" charset="0"/>
                      </a:rPr>
                      <m:t>𝑇</m:t>
                    </m:r>
                    <m:r>
                      <a:rPr lang="en-US" sz="2400" i="1">
                        <a:latin typeface="Cambria Math" panose="02040503050406030204" pitchFamily="18" charset="0"/>
                      </a:rPr>
                      <m:t>,</m:t>
                    </m:r>
                    <m:r>
                      <a:rPr lang="en-US" sz="2400" i="1" smtClean="0">
                        <a:latin typeface="Cambria Math" panose="02040503050406030204" pitchFamily="18" charset="0"/>
                      </a:rPr>
                      <m:t>𝑆</m:t>
                    </m:r>
                  </m:oMath>
                </a14:m>
                <a:r>
                  <a:rPr lang="en-US" sz="2400" dirty="0"/>
                  <a:t> (</a:t>
                </a:r>
                <a14:m>
                  <m:oMath xmlns:m="http://schemas.openxmlformats.org/officeDocument/2006/math">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𝑇</m:t>
                        </m:r>
                      </m:e>
                    </m:d>
                    <m:r>
                      <a:rPr lang="en-US" sz="2400" b="0" i="1" dirty="0" smtClean="0">
                        <a:latin typeface="Cambria Math" panose="02040503050406030204" pitchFamily="18" charset="0"/>
                      </a:rPr>
                      <m:t>=</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𝑆</m:t>
                        </m:r>
                      </m:e>
                    </m:d>
                    <m:r>
                      <a:rPr lang="en-US" sz="2400" b="0" i="1" dirty="0" smtClean="0">
                        <a:latin typeface="Cambria Math" panose="02040503050406030204" pitchFamily="18" charset="0"/>
                      </a:rPr>
                      <m:t>=</m:t>
                    </m:r>
                    <m:r>
                      <a:rPr lang="en-US" sz="2400" b="0" i="1" dirty="0" smtClean="0">
                        <a:latin typeface="Cambria Math" panose="02040503050406030204" pitchFamily="18" charset="0"/>
                      </a:rPr>
                      <m:t>𝑛</m:t>
                    </m:r>
                  </m:oMath>
                </a14:m>
                <a:r>
                  <a:rPr lang="en-US" sz="2400" dirty="0"/>
                  <a:t>).</a:t>
                </a:r>
              </a:p>
              <a:p>
                <a:pPr marL="914400" lvl="1" indent="-457200">
                  <a:buFont typeface="+mj-lt"/>
                  <a:buAutoNum type="arabicPeriod"/>
                </a:pPr>
                <a:r>
                  <a:rPr lang="en-US" sz="2400" dirty="0"/>
                  <a:t>For each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oMath>
                </a14:m>
                <a:r>
                  <a:rPr lang="en-US" sz="2400" dirty="0"/>
                  <a:t>:</a:t>
                </a:r>
              </a:p>
              <a:p>
                <a:pPr lvl="2"/>
                <a:r>
                  <a:rPr lang="en-US" sz="2400" dirty="0"/>
                  <a:t>If (</a:t>
                </a:r>
                <a14:m>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𝑇</m:t>
                    </m:r>
                  </m:oMath>
                </a14:m>
                <a:r>
                  <a:rPr lang="en-US" sz="2400" dirty="0"/>
                  <a:t> and </a:t>
                </a:r>
                <a14:m>
                  <m:oMath xmlns:m="http://schemas.openxmlformats.org/officeDocument/2006/math">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𝑆</m:t>
                    </m:r>
                  </m:oMath>
                </a14:m>
                <a:r>
                  <a:rPr lang="en-US" sz="2400" dirty="0"/>
                  <a:t>) or (</a:t>
                </a:r>
                <a14:m>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𝑆</m:t>
                    </m:r>
                  </m:oMath>
                </a14:m>
                <a:r>
                  <a:rPr lang="en-US" sz="2400" dirty="0"/>
                  <a:t> and </a:t>
                </a:r>
                <a14:m>
                  <m:oMath xmlns:m="http://schemas.openxmlformats.org/officeDocument/2006/math">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𝑇</m:t>
                    </m:r>
                  </m:oMath>
                </a14:m>
                <a:r>
                  <a:rPr lang="en-US" sz="2400" dirty="0"/>
                  <a:t>):     [crossing edge]</a:t>
                </a:r>
              </a:p>
              <a:p>
                <a:pPr lvl="3"/>
                <a:r>
                  <a:rPr lang="en-US" sz="2400" dirty="0"/>
                  <a:t>Include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oMath>
                </a14:m>
                <a:r>
                  <a:rPr lang="en-US" sz="2400" dirty="0"/>
                  <a:t> with probability </a:t>
                </a:r>
                <a14:m>
                  <m:oMath xmlns:m="http://schemas.openxmlformats.org/officeDocument/2006/math">
                    <m:r>
                      <a:rPr lang="en-US" sz="2400" i="1">
                        <a:solidFill>
                          <a:srgbClr val="00B0F0"/>
                        </a:solidFill>
                        <a:latin typeface="Cambria Math" panose="02040503050406030204" pitchFamily="18" charset="0"/>
                      </a:rPr>
                      <m:t>𝑞</m:t>
                    </m:r>
                  </m:oMath>
                </a14:m>
                <a:r>
                  <a:rPr lang="en-US" sz="2400" dirty="0"/>
                  <a:t>.</a:t>
                </a:r>
              </a:p>
              <a:p>
                <a:pPr lvl="2"/>
                <a:r>
                  <a:rPr lang="en-US" sz="2400" dirty="0"/>
                  <a:t>Else:                                                                  [internal edge]</a:t>
                </a:r>
              </a:p>
              <a:p>
                <a:pPr lvl="3"/>
                <a:r>
                  <a:rPr lang="en-US" sz="2400" dirty="0"/>
                  <a:t>Include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oMath>
                </a14:m>
                <a:r>
                  <a:rPr lang="en-US" sz="2400" dirty="0"/>
                  <a:t> with probability </a:t>
                </a:r>
                <a14:m>
                  <m:oMath xmlns:m="http://schemas.openxmlformats.org/officeDocument/2006/math">
                    <m:r>
                      <a:rPr lang="en-US" sz="2400" b="0" i="1" smtClean="0">
                        <a:solidFill>
                          <a:srgbClr val="FF0000"/>
                        </a:solidFill>
                        <a:latin typeface="Cambria Math" panose="02040503050406030204" pitchFamily="18" charset="0"/>
                      </a:rPr>
                      <m:t>𝑝</m:t>
                    </m:r>
                  </m:oMath>
                </a14:m>
                <a:r>
                  <a:rPr lang="en-US" sz="2400" dirty="0"/>
                  <a:t>.</a:t>
                </a:r>
                <a:endParaRPr lang="en-US" sz="2400" dirty="0">
                  <a:solidFill>
                    <a:srgbClr val="FFC000"/>
                  </a:solidFill>
                </a:endParaRP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9224683" cy="3046988"/>
              </a:xfrm>
              <a:prstGeom prst="rect">
                <a:avLst/>
              </a:prstGeom>
              <a:blipFill>
                <a:blip r:embed="rId2"/>
                <a:stretch>
                  <a:fillRect l="-859" t="-1600" b="-3600"/>
                </a:stretch>
              </a:blipFill>
            </p:spPr>
            <p:txBody>
              <a:bodyPr/>
              <a:lstStyle/>
              <a:p>
                <a:r>
                  <a:rPr lang="en-IL">
                    <a:noFill/>
                  </a:rPr>
                  <a:t> </a:t>
                </a:r>
              </a:p>
            </p:txBody>
          </p:sp>
        </mc:Fallback>
      </mc:AlternateContent>
      <p:sp>
        <p:nvSpPr>
          <p:cNvPr id="4" name="Oval 3">
            <a:extLst>
              <a:ext uri="{FF2B5EF4-FFF2-40B4-BE49-F238E27FC236}">
                <a16:creationId xmlns:a16="http://schemas.microsoft.com/office/drawing/2014/main" id="{18D609CD-8016-46F7-11C0-654F2264F79C}"/>
              </a:ext>
            </a:extLst>
          </p:cNvPr>
          <p:cNvSpPr/>
          <p:nvPr/>
        </p:nvSpPr>
        <p:spPr>
          <a:xfrm>
            <a:off x="6135965" y="5357147"/>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Oval 5">
            <a:extLst>
              <a:ext uri="{FF2B5EF4-FFF2-40B4-BE49-F238E27FC236}">
                <a16:creationId xmlns:a16="http://schemas.microsoft.com/office/drawing/2014/main" id="{F62AB08D-8209-BC7B-3280-48B239E6C6F4}"/>
              </a:ext>
            </a:extLst>
          </p:cNvPr>
          <p:cNvSpPr/>
          <p:nvPr/>
        </p:nvSpPr>
        <p:spPr>
          <a:xfrm>
            <a:off x="5792373" y="5652247"/>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C15CC006-D10C-8897-5112-2AA07484F02E}"/>
              </a:ext>
            </a:extLst>
          </p:cNvPr>
          <p:cNvSpPr/>
          <p:nvPr/>
        </p:nvSpPr>
        <p:spPr>
          <a:xfrm>
            <a:off x="6186818" y="5887570"/>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02FD8AE0-0187-1B43-E171-8B021C5CE2F9}"/>
              </a:ext>
            </a:extLst>
          </p:cNvPr>
          <p:cNvSpPr/>
          <p:nvPr/>
        </p:nvSpPr>
        <p:spPr>
          <a:xfrm>
            <a:off x="5762117" y="6173570"/>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Oval 8">
            <a:extLst>
              <a:ext uri="{FF2B5EF4-FFF2-40B4-BE49-F238E27FC236}">
                <a16:creationId xmlns:a16="http://schemas.microsoft.com/office/drawing/2014/main" id="{001DE870-B875-2D65-71CE-68BC837BD60C}"/>
              </a:ext>
            </a:extLst>
          </p:cNvPr>
          <p:cNvSpPr/>
          <p:nvPr/>
        </p:nvSpPr>
        <p:spPr>
          <a:xfrm>
            <a:off x="8660912" y="5207935"/>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Oval 9">
            <a:extLst>
              <a:ext uri="{FF2B5EF4-FFF2-40B4-BE49-F238E27FC236}">
                <a16:creationId xmlns:a16="http://schemas.microsoft.com/office/drawing/2014/main" id="{DCF2C951-82D9-1D25-D44C-9D3B0A00F792}"/>
              </a:ext>
            </a:extLst>
          </p:cNvPr>
          <p:cNvSpPr/>
          <p:nvPr/>
        </p:nvSpPr>
        <p:spPr>
          <a:xfrm>
            <a:off x="8305047" y="5395216"/>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Oval 10">
            <a:extLst>
              <a:ext uri="{FF2B5EF4-FFF2-40B4-BE49-F238E27FC236}">
                <a16:creationId xmlns:a16="http://schemas.microsoft.com/office/drawing/2014/main" id="{C129A5C4-D32B-5819-BFC1-5AA80C9B2AE0}"/>
              </a:ext>
            </a:extLst>
          </p:cNvPr>
          <p:cNvSpPr/>
          <p:nvPr/>
        </p:nvSpPr>
        <p:spPr>
          <a:xfrm>
            <a:off x="8766365" y="5618344"/>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D223A881-BEB4-15CD-3D7D-CE3EF18B42CF}"/>
              </a:ext>
            </a:extLst>
          </p:cNvPr>
          <p:cNvSpPr/>
          <p:nvPr/>
        </p:nvSpPr>
        <p:spPr>
          <a:xfrm>
            <a:off x="8792139" y="6252190"/>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Oval 12">
            <a:extLst>
              <a:ext uri="{FF2B5EF4-FFF2-40B4-BE49-F238E27FC236}">
                <a16:creationId xmlns:a16="http://schemas.microsoft.com/office/drawing/2014/main" id="{F4F10178-766C-9D33-D4A9-43001CE74277}"/>
              </a:ext>
            </a:extLst>
          </p:cNvPr>
          <p:cNvSpPr/>
          <p:nvPr/>
        </p:nvSpPr>
        <p:spPr>
          <a:xfrm>
            <a:off x="8396618" y="6527421"/>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Oval 13">
            <a:extLst>
              <a:ext uri="{FF2B5EF4-FFF2-40B4-BE49-F238E27FC236}">
                <a16:creationId xmlns:a16="http://schemas.microsoft.com/office/drawing/2014/main" id="{03B35A46-13D3-B669-C26F-AAF96EBBA8DF}"/>
              </a:ext>
            </a:extLst>
          </p:cNvPr>
          <p:cNvSpPr/>
          <p:nvPr/>
        </p:nvSpPr>
        <p:spPr>
          <a:xfrm>
            <a:off x="6164574" y="6425451"/>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Oval 14">
            <a:extLst>
              <a:ext uri="{FF2B5EF4-FFF2-40B4-BE49-F238E27FC236}">
                <a16:creationId xmlns:a16="http://schemas.microsoft.com/office/drawing/2014/main" id="{940F7BC5-64B6-A3DC-41F0-5EF70E7BCE3F}"/>
              </a:ext>
            </a:extLst>
          </p:cNvPr>
          <p:cNvSpPr/>
          <p:nvPr/>
        </p:nvSpPr>
        <p:spPr>
          <a:xfrm>
            <a:off x="5713291" y="5287779"/>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21" name="Straight Connector 20">
            <a:extLst>
              <a:ext uri="{FF2B5EF4-FFF2-40B4-BE49-F238E27FC236}">
                <a16:creationId xmlns:a16="http://schemas.microsoft.com/office/drawing/2014/main" id="{8DBF7132-C333-E7C4-948C-535178FCD1B3}"/>
              </a:ext>
            </a:extLst>
          </p:cNvPr>
          <p:cNvCxnSpPr>
            <a:cxnSpLocks/>
            <a:stCxn id="6" idx="4"/>
            <a:endCxn id="14" idx="1"/>
          </p:cNvCxnSpPr>
          <p:nvPr/>
        </p:nvCxnSpPr>
        <p:spPr>
          <a:xfrm>
            <a:off x="5910035" y="5887570"/>
            <a:ext cx="289001" cy="57234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Oval 26">
            <a:extLst>
              <a:ext uri="{FF2B5EF4-FFF2-40B4-BE49-F238E27FC236}">
                <a16:creationId xmlns:a16="http://schemas.microsoft.com/office/drawing/2014/main" id="{59B4892B-F393-34AD-6319-327D87BC8DF5}"/>
              </a:ext>
            </a:extLst>
          </p:cNvPr>
          <p:cNvSpPr/>
          <p:nvPr/>
        </p:nvSpPr>
        <p:spPr>
          <a:xfrm>
            <a:off x="8244660" y="5959593"/>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28" name="Straight Connector 27">
            <a:extLst>
              <a:ext uri="{FF2B5EF4-FFF2-40B4-BE49-F238E27FC236}">
                <a16:creationId xmlns:a16="http://schemas.microsoft.com/office/drawing/2014/main" id="{E17CCCB6-C8E8-CCB0-6C4E-C87F5C032885}"/>
              </a:ext>
            </a:extLst>
          </p:cNvPr>
          <p:cNvCxnSpPr>
            <a:cxnSpLocks/>
            <a:stCxn id="7" idx="6"/>
            <a:endCxn id="10" idx="2"/>
          </p:cNvCxnSpPr>
          <p:nvPr/>
        </p:nvCxnSpPr>
        <p:spPr>
          <a:xfrm flipV="1">
            <a:off x="6422141" y="5512878"/>
            <a:ext cx="1882906" cy="492354"/>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F832A44E-27BD-E4EB-DFD3-7E7649B06E62}"/>
              </a:ext>
            </a:extLst>
          </p:cNvPr>
          <p:cNvSpPr txBox="1"/>
          <p:nvPr/>
        </p:nvSpPr>
        <p:spPr>
          <a:xfrm>
            <a:off x="5303953" y="5549920"/>
            <a:ext cx="366593" cy="523220"/>
          </a:xfrm>
          <a:prstGeom prst="rect">
            <a:avLst/>
          </a:prstGeom>
          <a:noFill/>
        </p:spPr>
        <p:txBody>
          <a:bodyPr wrap="square" rtlCol="0">
            <a:spAutoFit/>
          </a:bodyPr>
          <a:lstStyle/>
          <a:p>
            <a:r>
              <a:rPr lang="en-US" sz="2800" b="1" dirty="0"/>
              <a:t>S</a:t>
            </a:r>
            <a:endParaRPr lang="en-IL" sz="2800" b="1" dirty="0"/>
          </a:p>
        </p:txBody>
      </p:sp>
      <p:sp>
        <p:nvSpPr>
          <p:cNvPr id="33" name="TextBox 32">
            <a:extLst>
              <a:ext uri="{FF2B5EF4-FFF2-40B4-BE49-F238E27FC236}">
                <a16:creationId xmlns:a16="http://schemas.microsoft.com/office/drawing/2014/main" id="{C7E08787-BCB5-C492-69A8-DA6BF3A109E9}"/>
              </a:ext>
            </a:extLst>
          </p:cNvPr>
          <p:cNvSpPr txBox="1"/>
          <p:nvPr/>
        </p:nvSpPr>
        <p:spPr>
          <a:xfrm>
            <a:off x="9115233" y="5652247"/>
            <a:ext cx="366593" cy="523220"/>
          </a:xfrm>
          <a:prstGeom prst="rect">
            <a:avLst/>
          </a:prstGeom>
          <a:noFill/>
        </p:spPr>
        <p:txBody>
          <a:bodyPr wrap="square" rtlCol="0">
            <a:spAutoFit/>
          </a:bodyPr>
          <a:lstStyle/>
          <a:p>
            <a:r>
              <a:rPr lang="en-US" sz="2800" b="1" dirty="0"/>
              <a:t>T</a:t>
            </a:r>
            <a:endParaRPr lang="en-IL" sz="2800" b="1" dirty="0"/>
          </a:p>
        </p:txBody>
      </p:sp>
      <p:cxnSp>
        <p:nvCxnSpPr>
          <p:cNvPr id="36" name="Straight Connector 35">
            <a:extLst>
              <a:ext uri="{FF2B5EF4-FFF2-40B4-BE49-F238E27FC236}">
                <a16:creationId xmlns:a16="http://schemas.microsoft.com/office/drawing/2014/main" id="{5961D376-605C-6C13-E229-3369951951E3}"/>
              </a:ext>
            </a:extLst>
          </p:cNvPr>
          <p:cNvCxnSpPr>
            <a:cxnSpLocks/>
            <a:stCxn id="9" idx="4"/>
            <a:endCxn id="13" idx="0"/>
          </p:cNvCxnSpPr>
          <p:nvPr/>
        </p:nvCxnSpPr>
        <p:spPr>
          <a:xfrm flipH="1">
            <a:off x="8514280" y="5443258"/>
            <a:ext cx="264294" cy="108416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E6DCC790-904D-E29B-1EC4-3FE1C6D10C23}"/>
              </a:ext>
            </a:extLst>
          </p:cNvPr>
          <p:cNvCxnSpPr>
            <a:cxnSpLocks/>
          </p:cNvCxnSpPr>
          <p:nvPr/>
        </p:nvCxnSpPr>
        <p:spPr>
          <a:xfrm flipH="1">
            <a:off x="2391755" y="6005231"/>
            <a:ext cx="61579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B4F8386C-88E9-6DE2-DBFC-72C7E7CFBA64}"/>
              </a:ext>
            </a:extLst>
          </p:cNvPr>
          <p:cNvCxnSpPr>
            <a:cxnSpLocks/>
          </p:cNvCxnSpPr>
          <p:nvPr/>
        </p:nvCxnSpPr>
        <p:spPr>
          <a:xfrm>
            <a:off x="2388004" y="6369851"/>
            <a:ext cx="609992" cy="0"/>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CCB2D25-B400-DA8F-8A85-79905823AF73}"/>
                  </a:ext>
                </a:extLst>
              </p:cNvPr>
              <p:cNvSpPr txBox="1"/>
              <p:nvPr/>
            </p:nvSpPr>
            <p:spPr>
              <a:xfrm>
                <a:off x="2997996" y="5723729"/>
                <a:ext cx="154711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𝑩𝒆𝒓</m:t>
                      </m:r>
                      <m:r>
                        <a:rPr lang="en-US" sz="2800" b="1" i="1" dirty="0" smtClean="0">
                          <a:latin typeface="Cambria Math" panose="02040503050406030204" pitchFamily="18" charset="0"/>
                        </a:rPr>
                        <m:t>(</m:t>
                      </m:r>
                      <m:r>
                        <a:rPr lang="en-US" sz="2800" b="1" i="1" dirty="0" smtClean="0">
                          <a:solidFill>
                            <a:srgbClr val="FF0000"/>
                          </a:solidFill>
                          <a:latin typeface="Cambria Math" panose="02040503050406030204" pitchFamily="18" charset="0"/>
                        </a:rPr>
                        <m:t>𝒑</m:t>
                      </m:r>
                      <m:r>
                        <a:rPr lang="en-US" sz="2800" b="1" i="1" dirty="0" smtClean="0">
                          <a:latin typeface="Cambria Math" panose="02040503050406030204" pitchFamily="18" charset="0"/>
                        </a:rPr>
                        <m:t>)</m:t>
                      </m:r>
                    </m:oMath>
                  </m:oMathPara>
                </a14:m>
                <a:endParaRPr lang="en-IL" sz="2800" b="1" dirty="0"/>
              </a:p>
            </p:txBody>
          </p:sp>
        </mc:Choice>
        <mc:Fallback xmlns="">
          <p:sp>
            <p:nvSpPr>
              <p:cNvPr id="44" name="TextBox 43">
                <a:extLst>
                  <a:ext uri="{FF2B5EF4-FFF2-40B4-BE49-F238E27FC236}">
                    <a16:creationId xmlns:a16="http://schemas.microsoft.com/office/drawing/2014/main" id="{1CCB2D25-B400-DA8F-8A85-79905823AF73}"/>
                  </a:ext>
                </a:extLst>
              </p:cNvPr>
              <p:cNvSpPr txBox="1">
                <a:spLocks noRot="1" noChangeAspect="1" noMove="1" noResize="1" noEditPoints="1" noAdjustHandles="1" noChangeArrowheads="1" noChangeShapeType="1" noTextEdit="1"/>
              </p:cNvSpPr>
              <p:nvPr/>
            </p:nvSpPr>
            <p:spPr>
              <a:xfrm>
                <a:off x="2997996" y="5723729"/>
                <a:ext cx="1547112" cy="523220"/>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8B1F486-431D-C650-D895-AC9C16699884}"/>
                  </a:ext>
                </a:extLst>
              </p:cNvPr>
              <p:cNvSpPr txBox="1"/>
              <p:nvPr/>
            </p:nvSpPr>
            <p:spPr>
              <a:xfrm>
                <a:off x="2983909" y="6111084"/>
                <a:ext cx="154711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𝑩𝒆𝒓</m:t>
                      </m:r>
                      <m:r>
                        <a:rPr lang="en-US" sz="2800" b="1" i="1" dirty="0" smtClean="0">
                          <a:latin typeface="Cambria Math" panose="02040503050406030204" pitchFamily="18" charset="0"/>
                        </a:rPr>
                        <m:t>(</m:t>
                      </m:r>
                      <m:r>
                        <a:rPr lang="en-US" sz="2800" b="1" i="1" dirty="0" smtClean="0">
                          <a:solidFill>
                            <a:srgbClr val="00B0F0"/>
                          </a:solidFill>
                          <a:latin typeface="Cambria Math" panose="02040503050406030204" pitchFamily="18" charset="0"/>
                        </a:rPr>
                        <m:t>𝒒</m:t>
                      </m:r>
                      <m:r>
                        <a:rPr lang="en-US" sz="2800" b="1" i="1" dirty="0" smtClean="0">
                          <a:latin typeface="Cambria Math" panose="02040503050406030204" pitchFamily="18" charset="0"/>
                        </a:rPr>
                        <m:t>)</m:t>
                      </m:r>
                    </m:oMath>
                  </m:oMathPara>
                </a14:m>
                <a:endParaRPr lang="en-IL" sz="2800" b="1" dirty="0"/>
              </a:p>
            </p:txBody>
          </p:sp>
        </mc:Choice>
        <mc:Fallback xmlns="">
          <p:sp>
            <p:nvSpPr>
              <p:cNvPr id="46" name="TextBox 45">
                <a:extLst>
                  <a:ext uri="{FF2B5EF4-FFF2-40B4-BE49-F238E27FC236}">
                    <a16:creationId xmlns:a16="http://schemas.microsoft.com/office/drawing/2014/main" id="{C8B1F486-431D-C650-D895-AC9C16699884}"/>
                  </a:ext>
                </a:extLst>
              </p:cNvPr>
              <p:cNvSpPr txBox="1">
                <a:spLocks noRot="1" noChangeAspect="1" noMove="1" noResize="1" noEditPoints="1" noAdjustHandles="1" noChangeArrowheads="1" noChangeShapeType="1" noTextEdit="1"/>
              </p:cNvSpPr>
              <p:nvPr/>
            </p:nvSpPr>
            <p:spPr>
              <a:xfrm>
                <a:off x="2983909" y="6111084"/>
                <a:ext cx="1547112" cy="523220"/>
              </a:xfrm>
              <a:prstGeom prst="rect">
                <a:avLst/>
              </a:prstGeom>
              <a:blipFill>
                <a:blip r:embed="rId4"/>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1412133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which p and q are good?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913795" y="1876780"/>
                <a:ext cx="9460005" cy="3539430"/>
              </a:xfrm>
              <a:prstGeom prst="rect">
                <a:avLst/>
              </a:prstGeom>
              <a:noFill/>
            </p:spPr>
            <p:txBody>
              <a:bodyPr wrap="square" rtlCol="0">
                <a:spAutoFit/>
              </a:bodyPr>
              <a:lstStyle/>
              <a:p>
                <a:pPr marL="342900" indent="-342900">
                  <a:buFont typeface="Arial" panose="020B0604020202020204" pitchFamily="34" charset="0"/>
                  <a:buChar char="•"/>
                </a:pPr>
                <a:r>
                  <a:rPr lang="en-US" sz="2800" b="1" u="sng" dirty="0"/>
                  <a:t>Try #1:</a:t>
                </a:r>
                <a:r>
                  <a:rPr lang="en-US" sz="2800" dirty="0"/>
                  <a:t> If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=1</m:t>
                    </m:r>
                  </m:oMath>
                </a14:m>
                <a:r>
                  <a:rPr lang="en-US" sz="2800" dirty="0"/>
                  <a:t> and </a:t>
                </a:r>
                <a14:m>
                  <m:oMath xmlns:m="http://schemas.openxmlformats.org/officeDocument/2006/math">
                    <m:r>
                      <a:rPr lang="en-US" sz="2800" b="0" i="1" smtClean="0">
                        <a:latin typeface="Cambria Math" panose="02040503050406030204" pitchFamily="18" charset="0"/>
                      </a:rPr>
                      <m:t>𝑞</m:t>
                    </m:r>
                    <m:r>
                      <a:rPr lang="en-US" sz="2800" b="0" i="1" smtClean="0">
                        <a:latin typeface="Cambria Math" panose="02040503050406030204" pitchFamily="18" charset="0"/>
                      </a:rPr>
                      <m:t>=0</m:t>
                    </m:r>
                  </m:oMath>
                </a14:m>
                <a:r>
                  <a:rPr lang="en-US" sz="2800" dirty="0"/>
                  <a:t>:</a:t>
                </a:r>
                <a:endParaRPr lang="en-US" sz="2800" dirty="0">
                  <a:solidFill>
                    <a:srgbClr val="FF0000"/>
                  </a:solidFill>
                </a:endParaRPr>
              </a:p>
              <a:p>
                <a:pPr marL="800100" lvl="1" indent="-34290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𝐺</m:t>
                    </m:r>
                    <m:r>
                      <a:rPr lang="en-US" sz="2800" b="0" i="1" smtClean="0">
                        <a:latin typeface="Cambria Math" panose="02040503050406030204" pitchFamily="18" charset="0"/>
                      </a:rPr>
                      <m:t>=</m:t>
                    </m:r>
                  </m:oMath>
                </a14:m>
                <a:r>
                  <a:rPr lang="en-US" sz="2800" dirty="0"/>
                  <a:t> two cliques </a:t>
                </a:r>
                <a14:m>
                  <m:oMath xmlns:m="http://schemas.openxmlformats.org/officeDocument/2006/math">
                    <m:r>
                      <a:rPr lang="en-US" sz="2800" b="0" i="1" smtClean="0">
                        <a:latin typeface="Cambria Math" panose="02040503050406030204" pitchFamily="18" charset="0"/>
                      </a:rPr>
                      <m:t>⇒</m:t>
                    </m:r>
                  </m:oMath>
                </a14:m>
                <a:r>
                  <a:rPr lang="en-US" sz="2800" dirty="0"/>
                  <a:t> recover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using DFS.</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endParaRPr lang="en-US" sz="2800" dirty="0"/>
              </a:p>
              <a:p>
                <a:pPr lvl="1"/>
                <a:endParaRPr lang="en-US" sz="2800" dirty="0"/>
              </a:p>
              <a:p>
                <a:pPr lvl="1"/>
                <a:endParaRPr lang="en-US" sz="2800" dirty="0"/>
              </a:p>
              <a:p>
                <a:pPr lvl="1"/>
                <a:r>
                  <a:rPr lang="en-US" sz="2800" dirty="0"/>
                  <a:t>Too easy </a:t>
                </a:r>
                <a14:m>
                  <m:oMath xmlns:m="http://schemas.openxmlformats.org/officeDocument/2006/math">
                    <m:r>
                      <a:rPr lang="en-US" sz="2800" b="0" i="1" smtClean="0">
                        <a:latin typeface="Cambria Math" panose="02040503050406030204" pitchFamily="18" charset="0"/>
                      </a:rPr>
                      <m:t>⇒</m:t>
                    </m:r>
                  </m:oMath>
                </a14:m>
                <a:r>
                  <a:rPr lang="en-US" sz="2800" dirty="0"/>
                  <a:t> Not useful for Minimum Bisection in general.</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913795" y="1876780"/>
                <a:ext cx="9460005" cy="3539430"/>
              </a:xfrm>
              <a:prstGeom prst="rect">
                <a:avLst/>
              </a:prstGeom>
              <a:blipFill>
                <a:blip r:embed="rId2"/>
                <a:stretch>
                  <a:fillRect l="-1160" t="-1897" b="-3966"/>
                </a:stretch>
              </a:blipFill>
            </p:spPr>
            <p:txBody>
              <a:bodyPr/>
              <a:lstStyle/>
              <a:p>
                <a:r>
                  <a:rPr lang="en-IL">
                    <a:noFill/>
                  </a:rPr>
                  <a:t> </a:t>
                </a:r>
              </a:p>
            </p:txBody>
          </p:sp>
        </mc:Fallback>
      </mc:AlternateContent>
      <p:sp>
        <p:nvSpPr>
          <p:cNvPr id="38" name="Oval 37">
            <a:extLst>
              <a:ext uri="{FF2B5EF4-FFF2-40B4-BE49-F238E27FC236}">
                <a16:creationId xmlns:a16="http://schemas.microsoft.com/office/drawing/2014/main" id="{6CDC3729-2469-66CB-5791-957AFF31ED27}"/>
              </a:ext>
            </a:extLst>
          </p:cNvPr>
          <p:cNvSpPr/>
          <p:nvPr/>
        </p:nvSpPr>
        <p:spPr>
          <a:xfrm>
            <a:off x="4420370" y="2881994"/>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9" name="Oval 38">
            <a:extLst>
              <a:ext uri="{FF2B5EF4-FFF2-40B4-BE49-F238E27FC236}">
                <a16:creationId xmlns:a16="http://schemas.microsoft.com/office/drawing/2014/main" id="{9A64DBAB-230C-BE98-EA9B-37837395383E}"/>
              </a:ext>
            </a:extLst>
          </p:cNvPr>
          <p:cNvSpPr/>
          <p:nvPr/>
        </p:nvSpPr>
        <p:spPr>
          <a:xfrm>
            <a:off x="4143586" y="3269717"/>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0" name="Oval 39">
            <a:extLst>
              <a:ext uri="{FF2B5EF4-FFF2-40B4-BE49-F238E27FC236}">
                <a16:creationId xmlns:a16="http://schemas.microsoft.com/office/drawing/2014/main" id="{E387976C-4D34-826C-F6DA-5615EC885BA6}"/>
              </a:ext>
            </a:extLst>
          </p:cNvPr>
          <p:cNvSpPr/>
          <p:nvPr/>
        </p:nvSpPr>
        <p:spPr>
          <a:xfrm>
            <a:off x="4538031" y="3505040"/>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Oval 40">
            <a:extLst>
              <a:ext uri="{FF2B5EF4-FFF2-40B4-BE49-F238E27FC236}">
                <a16:creationId xmlns:a16="http://schemas.microsoft.com/office/drawing/2014/main" id="{1A29D584-3EE8-ABAB-E77C-7E9FB7F0D4E2}"/>
              </a:ext>
            </a:extLst>
          </p:cNvPr>
          <p:cNvSpPr/>
          <p:nvPr/>
        </p:nvSpPr>
        <p:spPr>
          <a:xfrm>
            <a:off x="4113330" y="3791040"/>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5" name="Oval 44">
            <a:extLst>
              <a:ext uri="{FF2B5EF4-FFF2-40B4-BE49-F238E27FC236}">
                <a16:creationId xmlns:a16="http://schemas.microsoft.com/office/drawing/2014/main" id="{BB2FD1D1-C692-844F-6A7B-CCEEBF87A503}"/>
              </a:ext>
            </a:extLst>
          </p:cNvPr>
          <p:cNvSpPr/>
          <p:nvPr/>
        </p:nvSpPr>
        <p:spPr>
          <a:xfrm>
            <a:off x="4515787" y="4042921"/>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6" name="Oval 45">
            <a:extLst>
              <a:ext uri="{FF2B5EF4-FFF2-40B4-BE49-F238E27FC236}">
                <a16:creationId xmlns:a16="http://schemas.microsoft.com/office/drawing/2014/main" id="{133AAA89-DBCB-CE00-92E0-3B0CA6E877A1}"/>
              </a:ext>
            </a:extLst>
          </p:cNvPr>
          <p:cNvSpPr/>
          <p:nvPr/>
        </p:nvSpPr>
        <p:spPr>
          <a:xfrm>
            <a:off x="4025924" y="2859867"/>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9" name="TextBox 48">
            <a:extLst>
              <a:ext uri="{FF2B5EF4-FFF2-40B4-BE49-F238E27FC236}">
                <a16:creationId xmlns:a16="http://schemas.microsoft.com/office/drawing/2014/main" id="{8F6B2041-CD9B-4525-B19E-7A08117C5F1C}"/>
              </a:ext>
            </a:extLst>
          </p:cNvPr>
          <p:cNvSpPr txBox="1"/>
          <p:nvPr/>
        </p:nvSpPr>
        <p:spPr>
          <a:xfrm>
            <a:off x="3655166" y="3167390"/>
            <a:ext cx="366593" cy="523220"/>
          </a:xfrm>
          <a:prstGeom prst="rect">
            <a:avLst/>
          </a:prstGeom>
          <a:noFill/>
        </p:spPr>
        <p:txBody>
          <a:bodyPr wrap="square" rtlCol="0">
            <a:spAutoFit/>
          </a:bodyPr>
          <a:lstStyle/>
          <a:p>
            <a:r>
              <a:rPr lang="en-US" sz="2800" b="1" dirty="0"/>
              <a:t>S</a:t>
            </a:r>
            <a:endParaRPr lang="en-IL" sz="2800" b="1" dirty="0"/>
          </a:p>
        </p:txBody>
      </p:sp>
      <p:sp>
        <p:nvSpPr>
          <p:cNvPr id="50" name="TextBox 49">
            <a:extLst>
              <a:ext uri="{FF2B5EF4-FFF2-40B4-BE49-F238E27FC236}">
                <a16:creationId xmlns:a16="http://schemas.microsoft.com/office/drawing/2014/main" id="{B1567331-68AD-90FC-DF70-9396908AB072}"/>
              </a:ext>
            </a:extLst>
          </p:cNvPr>
          <p:cNvSpPr txBox="1"/>
          <p:nvPr/>
        </p:nvSpPr>
        <p:spPr>
          <a:xfrm>
            <a:off x="7466446" y="3269717"/>
            <a:ext cx="366593" cy="523220"/>
          </a:xfrm>
          <a:prstGeom prst="rect">
            <a:avLst/>
          </a:prstGeom>
          <a:noFill/>
        </p:spPr>
        <p:txBody>
          <a:bodyPr wrap="square" rtlCol="0">
            <a:spAutoFit/>
          </a:bodyPr>
          <a:lstStyle/>
          <a:p>
            <a:r>
              <a:rPr lang="en-US" sz="2800" b="1" dirty="0"/>
              <a:t>T</a:t>
            </a:r>
            <a:endParaRPr lang="en-IL" sz="2800" b="1" dirty="0"/>
          </a:p>
        </p:txBody>
      </p:sp>
      <p:cxnSp>
        <p:nvCxnSpPr>
          <p:cNvPr id="58" name="Straight Connector 57">
            <a:extLst>
              <a:ext uri="{FF2B5EF4-FFF2-40B4-BE49-F238E27FC236}">
                <a16:creationId xmlns:a16="http://schemas.microsoft.com/office/drawing/2014/main" id="{F9FBD202-FDB0-BFD5-54BB-0390CCB01686}"/>
              </a:ext>
            </a:extLst>
          </p:cNvPr>
          <p:cNvCxnSpPr>
            <a:cxnSpLocks/>
            <a:stCxn id="40" idx="0"/>
            <a:endCxn id="38" idx="4"/>
          </p:cNvCxnSpPr>
          <p:nvPr/>
        </p:nvCxnSpPr>
        <p:spPr>
          <a:xfrm flipH="1" flipV="1">
            <a:off x="4538032" y="3117317"/>
            <a:ext cx="117661" cy="38772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Connector 60">
            <a:extLst>
              <a:ext uri="{FF2B5EF4-FFF2-40B4-BE49-F238E27FC236}">
                <a16:creationId xmlns:a16="http://schemas.microsoft.com/office/drawing/2014/main" id="{6D2DA869-D1B3-D7F7-B862-B582984A060D}"/>
              </a:ext>
            </a:extLst>
          </p:cNvPr>
          <p:cNvCxnSpPr>
            <a:cxnSpLocks/>
            <a:stCxn id="45" idx="0"/>
            <a:endCxn id="38" idx="4"/>
          </p:cNvCxnSpPr>
          <p:nvPr/>
        </p:nvCxnSpPr>
        <p:spPr>
          <a:xfrm flipH="1" flipV="1">
            <a:off x="4538032" y="3117317"/>
            <a:ext cx="95417" cy="92560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Connector 63">
            <a:extLst>
              <a:ext uri="{FF2B5EF4-FFF2-40B4-BE49-F238E27FC236}">
                <a16:creationId xmlns:a16="http://schemas.microsoft.com/office/drawing/2014/main" id="{3C6B1EAC-5E26-1E4D-BAF3-BD9DC636EDE1}"/>
              </a:ext>
            </a:extLst>
          </p:cNvPr>
          <p:cNvCxnSpPr>
            <a:cxnSpLocks/>
            <a:stCxn id="41" idx="7"/>
            <a:endCxn id="38" idx="3"/>
          </p:cNvCxnSpPr>
          <p:nvPr/>
        </p:nvCxnSpPr>
        <p:spPr>
          <a:xfrm flipV="1">
            <a:off x="4314191" y="3082855"/>
            <a:ext cx="140641" cy="74264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Straight Connector 66">
            <a:extLst>
              <a:ext uri="{FF2B5EF4-FFF2-40B4-BE49-F238E27FC236}">
                <a16:creationId xmlns:a16="http://schemas.microsoft.com/office/drawing/2014/main" id="{322FFEA3-805A-524B-ED94-C0E45C9E6DDC}"/>
              </a:ext>
            </a:extLst>
          </p:cNvPr>
          <p:cNvCxnSpPr>
            <a:cxnSpLocks/>
            <a:stCxn id="39" idx="7"/>
            <a:endCxn id="38" idx="3"/>
          </p:cNvCxnSpPr>
          <p:nvPr/>
        </p:nvCxnSpPr>
        <p:spPr>
          <a:xfrm flipV="1">
            <a:off x="4344447" y="3082855"/>
            <a:ext cx="110385" cy="22132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8B6129F2-A4A7-64B9-1AF3-5BDA0B608CC1}"/>
              </a:ext>
            </a:extLst>
          </p:cNvPr>
          <p:cNvCxnSpPr>
            <a:cxnSpLocks/>
            <a:stCxn id="46" idx="5"/>
            <a:endCxn id="38" idx="2"/>
          </p:cNvCxnSpPr>
          <p:nvPr/>
        </p:nvCxnSpPr>
        <p:spPr>
          <a:xfrm flipV="1">
            <a:off x="4226785" y="2999656"/>
            <a:ext cx="193585" cy="6107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Straight Connector 72">
            <a:extLst>
              <a:ext uri="{FF2B5EF4-FFF2-40B4-BE49-F238E27FC236}">
                <a16:creationId xmlns:a16="http://schemas.microsoft.com/office/drawing/2014/main" id="{B84DCB9F-35B6-0077-4C0F-BFEBFE018D80}"/>
              </a:ext>
            </a:extLst>
          </p:cNvPr>
          <p:cNvCxnSpPr>
            <a:cxnSpLocks/>
            <a:stCxn id="40" idx="1"/>
            <a:endCxn id="46" idx="5"/>
          </p:cNvCxnSpPr>
          <p:nvPr/>
        </p:nvCxnSpPr>
        <p:spPr>
          <a:xfrm flipH="1" flipV="1">
            <a:off x="4226785" y="3060728"/>
            <a:ext cx="345708" cy="47877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Straight Connector 75">
            <a:extLst>
              <a:ext uri="{FF2B5EF4-FFF2-40B4-BE49-F238E27FC236}">
                <a16:creationId xmlns:a16="http://schemas.microsoft.com/office/drawing/2014/main" id="{987653C4-4116-0115-59D6-5F81B1E8F0F6}"/>
              </a:ext>
            </a:extLst>
          </p:cNvPr>
          <p:cNvCxnSpPr>
            <a:cxnSpLocks/>
            <a:stCxn id="45" idx="0"/>
            <a:endCxn id="46" idx="5"/>
          </p:cNvCxnSpPr>
          <p:nvPr/>
        </p:nvCxnSpPr>
        <p:spPr>
          <a:xfrm flipH="1" flipV="1">
            <a:off x="4226785" y="3060728"/>
            <a:ext cx="406664" cy="98219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Straight Connector 78">
            <a:extLst>
              <a:ext uri="{FF2B5EF4-FFF2-40B4-BE49-F238E27FC236}">
                <a16:creationId xmlns:a16="http://schemas.microsoft.com/office/drawing/2014/main" id="{0E551646-154C-7CB9-D512-C8EB8CEE9812}"/>
              </a:ext>
            </a:extLst>
          </p:cNvPr>
          <p:cNvCxnSpPr>
            <a:cxnSpLocks/>
            <a:stCxn id="41" idx="0"/>
            <a:endCxn id="46" idx="4"/>
          </p:cNvCxnSpPr>
          <p:nvPr/>
        </p:nvCxnSpPr>
        <p:spPr>
          <a:xfrm flipH="1" flipV="1">
            <a:off x="4143586" y="3095190"/>
            <a:ext cx="87406" cy="69585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Straight Connector 81">
            <a:extLst>
              <a:ext uri="{FF2B5EF4-FFF2-40B4-BE49-F238E27FC236}">
                <a16:creationId xmlns:a16="http://schemas.microsoft.com/office/drawing/2014/main" id="{1FF323C1-8DA5-A8C7-F88B-41B0B046A09E}"/>
              </a:ext>
            </a:extLst>
          </p:cNvPr>
          <p:cNvCxnSpPr>
            <a:cxnSpLocks/>
            <a:stCxn id="39" idx="1"/>
            <a:endCxn id="46" idx="4"/>
          </p:cNvCxnSpPr>
          <p:nvPr/>
        </p:nvCxnSpPr>
        <p:spPr>
          <a:xfrm flipH="1" flipV="1">
            <a:off x="4143586" y="3095190"/>
            <a:ext cx="34462" cy="208989"/>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Straight Connector 84">
            <a:extLst>
              <a:ext uri="{FF2B5EF4-FFF2-40B4-BE49-F238E27FC236}">
                <a16:creationId xmlns:a16="http://schemas.microsoft.com/office/drawing/2014/main" id="{66BB6180-4A06-F4C6-B125-0EF6D60581BA}"/>
              </a:ext>
            </a:extLst>
          </p:cNvPr>
          <p:cNvCxnSpPr>
            <a:cxnSpLocks/>
            <a:stCxn id="40" idx="1"/>
            <a:endCxn id="39" idx="6"/>
          </p:cNvCxnSpPr>
          <p:nvPr/>
        </p:nvCxnSpPr>
        <p:spPr>
          <a:xfrm flipH="1" flipV="1">
            <a:off x="4378909" y="3387379"/>
            <a:ext cx="193584" cy="15212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018A8226-3B87-EE78-8BF3-AF92155C3B12}"/>
              </a:ext>
            </a:extLst>
          </p:cNvPr>
          <p:cNvCxnSpPr>
            <a:cxnSpLocks/>
            <a:stCxn id="45" idx="0"/>
            <a:endCxn id="39" idx="5"/>
          </p:cNvCxnSpPr>
          <p:nvPr/>
        </p:nvCxnSpPr>
        <p:spPr>
          <a:xfrm flipH="1" flipV="1">
            <a:off x="4344447" y="3470578"/>
            <a:ext cx="289002" cy="57234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1" name="Straight Connector 90">
            <a:extLst>
              <a:ext uri="{FF2B5EF4-FFF2-40B4-BE49-F238E27FC236}">
                <a16:creationId xmlns:a16="http://schemas.microsoft.com/office/drawing/2014/main" id="{998D812A-D8DA-958B-9D91-F853BB2B9678}"/>
              </a:ext>
            </a:extLst>
          </p:cNvPr>
          <p:cNvCxnSpPr>
            <a:cxnSpLocks/>
            <a:stCxn id="41" idx="0"/>
            <a:endCxn id="39" idx="4"/>
          </p:cNvCxnSpPr>
          <p:nvPr/>
        </p:nvCxnSpPr>
        <p:spPr>
          <a:xfrm flipV="1">
            <a:off x="4230992" y="3505040"/>
            <a:ext cx="30256" cy="28600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traight Connector 93">
            <a:extLst>
              <a:ext uri="{FF2B5EF4-FFF2-40B4-BE49-F238E27FC236}">
                <a16:creationId xmlns:a16="http://schemas.microsoft.com/office/drawing/2014/main" id="{ED54218C-351E-13EA-29BF-BFCCCAE8DD63}"/>
              </a:ext>
            </a:extLst>
          </p:cNvPr>
          <p:cNvCxnSpPr>
            <a:cxnSpLocks/>
            <a:stCxn id="41" idx="7"/>
            <a:endCxn id="40" idx="3"/>
          </p:cNvCxnSpPr>
          <p:nvPr/>
        </p:nvCxnSpPr>
        <p:spPr>
          <a:xfrm flipV="1">
            <a:off x="4314191" y="3705901"/>
            <a:ext cx="258302" cy="119601"/>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Straight Connector 96">
            <a:extLst>
              <a:ext uri="{FF2B5EF4-FFF2-40B4-BE49-F238E27FC236}">
                <a16:creationId xmlns:a16="http://schemas.microsoft.com/office/drawing/2014/main" id="{53D07B24-2458-CA8C-6832-234CB1E07074}"/>
              </a:ext>
            </a:extLst>
          </p:cNvPr>
          <p:cNvCxnSpPr>
            <a:cxnSpLocks/>
            <a:stCxn id="45" idx="0"/>
            <a:endCxn id="40" idx="4"/>
          </p:cNvCxnSpPr>
          <p:nvPr/>
        </p:nvCxnSpPr>
        <p:spPr>
          <a:xfrm flipV="1">
            <a:off x="4633449" y="3740363"/>
            <a:ext cx="22244" cy="30255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0" name="Straight Connector 99">
            <a:extLst>
              <a:ext uri="{FF2B5EF4-FFF2-40B4-BE49-F238E27FC236}">
                <a16:creationId xmlns:a16="http://schemas.microsoft.com/office/drawing/2014/main" id="{7620F686-786A-3885-D8CF-30564BE5447F}"/>
              </a:ext>
            </a:extLst>
          </p:cNvPr>
          <p:cNvCxnSpPr>
            <a:cxnSpLocks/>
            <a:stCxn id="45" idx="1"/>
            <a:endCxn id="41" idx="5"/>
          </p:cNvCxnSpPr>
          <p:nvPr/>
        </p:nvCxnSpPr>
        <p:spPr>
          <a:xfrm flipH="1" flipV="1">
            <a:off x="4314191" y="3991901"/>
            <a:ext cx="236058" cy="8548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3" name="Oval 102">
            <a:extLst>
              <a:ext uri="{FF2B5EF4-FFF2-40B4-BE49-F238E27FC236}">
                <a16:creationId xmlns:a16="http://schemas.microsoft.com/office/drawing/2014/main" id="{D2FF7EEB-04DA-F390-272F-2C26E18CF2EB}"/>
              </a:ext>
            </a:extLst>
          </p:cNvPr>
          <p:cNvSpPr/>
          <p:nvPr/>
        </p:nvSpPr>
        <p:spPr>
          <a:xfrm>
            <a:off x="6765385" y="2979770"/>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4" name="Oval 103">
            <a:extLst>
              <a:ext uri="{FF2B5EF4-FFF2-40B4-BE49-F238E27FC236}">
                <a16:creationId xmlns:a16="http://schemas.microsoft.com/office/drawing/2014/main" id="{A5FC1456-B54F-144B-DC49-309AF34FE5F6}"/>
              </a:ext>
            </a:extLst>
          </p:cNvPr>
          <p:cNvSpPr/>
          <p:nvPr/>
        </p:nvSpPr>
        <p:spPr>
          <a:xfrm>
            <a:off x="6268239" y="3406731"/>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5" name="Oval 104">
            <a:extLst>
              <a:ext uri="{FF2B5EF4-FFF2-40B4-BE49-F238E27FC236}">
                <a16:creationId xmlns:a16="http://schemas.microsoft.com/office/drawing/2014/main" id="{03B78345-C024-E12A-1625-D25FA2F9CB4B}"/>
              </a:ext>
            </a:extLst>
          </p:cNvPr>
          <p:cNvSpPr/>
          <p:nvPr/>
        </p:nvSpPr>
        <p:spPr>
          <a:xfrm>
            <a:off x="7057817" y="3705901"/>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6" name="Oval 105">
            <a:extLst>
              <a:ext uri="{FF2B5EF4-FFF2-40B4-BE49-F238E27FC236}">
                <a16:creationId xmlns:a16="http://schemas.microsoft.com/office/drawing/2014/main" id="{550ECD00-0172-E6E5-641A-ED86D606881E}"/>
              </a:ext>
            </a:extLst>
          </p:cNvPr>
          <p:cNvSpPr/>
          <p:nvPr/>
        </p:nvSpPr>
        <p:spPr>
          <a:xfrm>
            <a:off x="6368704" y="3963102"/>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7" name="Oval 106">
            <a:extLst>
              <a:ext uri="{FF2B5EF4-FFF2-40B4-BE49-F238E27FC236}">
                <a16:creationId xmlns:a16="http://schemas.microsoft.com/office/drawing/2014/main" id="{A8FAA278-849B-44B8-C848-6A34E63DE05B}"/>
              </a:ext>
            </a:extLst>
          </p:cNvPr>
          <p:cNvSpPr/>
          <p:nvPr/>
        </p:nvSpPr>
        <p:spPr>
          <a:xfrm>
            <a:off x="6860802" y="4140697"/>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08" name="Straight Connector 107">
            <a:extLst>
              <a:ext uri="{FF2B5EF4-FFF2-40B4-BE49-F238E27FC236}">
                <a16:creationId xmlns:a16="http://schemas.microsoft.com/office/drawing/2014/main" id="{299C91C0-8FEB-2828-16BB-3634742FFE40}"/>
              </a:ext>
            </a:extLst>
          </p:cNvPr>
          <p:cNvCxnSpPr>
            <a:cxnSpLocks/>
            <a:stCxn id="105" idx="0"/>
            <a:endCxn id="103" idx="4"/>
          </p:cNvCxnSpPr>
          <p:nvPr/>
        </p:nvCxnSpPr>
        <p:spPr>
          <a:xfrm flipH="1" flipV="1">
            <a:off x="6883047" y="3215093"/>
            <a:ext cx="292432" cy="49080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9" name="Straight Connector 108">
            <a:extLst>
              <a:ext uri="{FF2B5EF4-FFF2-40B4-BE49-F238E27FC236}">
                <a16:creationId xmlns:a16="http://schemas.microsoft.com/office/drawing/2014/main" id="{AE48F3BE-64DE-B72F-FF62-084123E1B7F8}"/>
              </a:ext>
            </a:extLst>
          </p:cNvPr>
          <p:cNvCxnSpPr>
            <a:cxnSpLocks/>
            <a:stCxn id="107" idx="0"/>
            <a:endCxn id="103" idx="4"/>
          </p:cNvCxnSpPr>
          <p:nvPr/>
        </p:nvCxnSpPr>
        <p:spPr>
          <a:xfrm flipH="1" flipV="1">
            <a:off x="6883047" y="3215093"/>
            <a:ext cx="95417" cy="92560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0" name="Straight Connector 109">
            <a:extLst>
              <a:ext uri="{FF2B5EF4-FFF2-40B4-BE49-F238E27FC236}">
                <a16:creationId xmlns:a16="http://schemas.microsoft.com/office/drawing/2014/main" id="{03C5B0EA-F3F7-968D-70BB-6174A17F7859}"/>
              </a:ext>
            </a:extLst>
          </p:cNvPr>
          <p:cNvCxnSpPr>
            <a:cxnSpLocks/>
            <a:stCxn id="106" idx="7"/>
            <a:endCxn id="103" idx="3"/>
          </p:cNvCxnSpPr>
          <p:nvPr/>
        </p:nvCxnSpPr>
        <p:spPr>
          <a:xfrm flipV="1">
            <a:off x="6569565" y="3180631"/>
            <a:ext cx="230282" cy="81693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1" name="Straight Connector 110">
            <a:extLst>
              <a:ext uri="{FF2B5EF4-FFF2-40B4-BE49-F238E27FC236}">
                <a16:creationId xmlns:a16="http://schemas.microsoft.com/office/drawing/2014/main" id="{FC284777-090A-C948-3BC2-EA8CED388CCF}"/>
              </a:ext>
            </a:extLst>
          </p:cNvPr>
          <p:cNvCxnSpPr>
            <a:cxnSpLocks/>
            <a:stCxn id="104" idx="7"/>
            <a:endCxn id="103" idx="3"/>
          </p:cNvCxnSpPr>
          <p:nvPr/>
        </p:nvCxnSpPr>
        <p:spPr>
          <a:xfrm flipV="1">
            <a:off x="6469100" y="3180631"/>
            <a:ext cx="330747" cy="26056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2" name="Straight Connector 111">
            <a:extLst>
              <a:ext uri="{FF2B5EF4-FFF2-40B4-BE49-F238E27FC236}">
                <a16:creationId xmlns:a16="http://schemas.microsoft.com/office/drawing/2014/main" id="{92B2DB68-AF6E-9801-2AC9-67C0D3DB9CE5}"/>
              </a:ext>
            </a:extLst>
          </p:cNvPr>
          <p:cNvCxnSpPr>
            <a:cxnSpLocks/>
            <a:endCxn id="103" idx="2"/>
          </p:cNvCxnSpPr>
          <p:nvPr/>
        </p:nvCxnSpPr>
        <p:spPr>
          <a:xfrm flipV="1">
            <a:off x="6571800" y="3097432"/>
            <a:ext cx="193585" cy="6107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3" name="Straight Connector 112">
            <a:extLst>
              <a:ext uri="{FF2B5EF4-FFF2-40B4-BE49-F238E27FC236}">
                <a16:creationId xmlns:a16="http://schemas.microsoft.com/office/drawing/2014/main" id="{7D4A5C08-5C9E-8C52-9F23-6D6DE5A83C85}"/>
              </a:ext>
            </a:extLst>
          </p:cNvPr>
          <p:cNvCxnSpPr>
            <a:cxnSpLocks/>
            <a:stCxn id="105" idx="1"/>
            <a:endCxn id="123" idx="4"/>
          </p:cNvCxnSpPr>
          <p:nvPr/>
        </p:nvCxnSpPr>
        <p:spPr>
          <a:xfrm flipH="1" flipV="1">
            <a:off x="6488601" y="3214457"/>
            <a:ext cx="603678" cy="525906"/>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4" name="Straight Connector 113">
            <a:extLst>
              <a:ext uri="{FF2B5EF4-FFF2-40B4-BE49-F238E27FC236}">
                <a16:creationId xmlns:a16="http://schemas.microsoft.com/office/drawing/2014/main" id="{B868DB9A-B5D8-68A7-B08E-ECE14181A00D}"/>
              </a:ext>
            </a:extLst>
          </p:cNvPr>
          <p:cNvCxnSpPr>
            <a:cxnSpLocks/>
            <a:stCxn id="107" idx="0"/>
          </p:cNvCxnSpPr>
          <p:nvPr/>
        </p:nvCxnSpPr>
        <p:spPr>
          <a:xfrm flipH="1" flipV="1">
            <a:off x="6571800" y="3158504"/>
            <a:ext cx="406664" cy="98219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5" name="Straight Connector 114">
            <a:extLst>
              <a:ext uri="{FF2B5EF4-FFF2-40B4-BE49-F238E27FC236}">
                <a16:creationId xmlns:a16="http://schemas.microsoft.com/office/drawing/2014/main" id="{FCB405FF-308A-0854-5DFA-C9122765B926}"/>
              </a:ext>
            </a:extLst>
          </p:cNvPr>
          <p:cNvCxnSpPr>
            <a:cxnSpLocks/>
            <a:stCxn id="106" idx="0"/>
            <a:endCxn id="123" idx="4"/>
          </p:cNvCxnSpPr>
          <p:nvPr/>
        </p:nvCxnSpPr>
        <p:spPr>
          <a:xfrm flipV="1">
            <a:off x="6486366" y="3214457"/>
            <a:ext cx="2235" cy="748645"/>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6" name="Straight Connector 115">
            <a:extLst>
              <a:ext uri="{FF2B5EF4-FFF2-40B4-BE49-F238E27FC236}">
                <a16:creationId xmlns:a16="http://schemas.microsoft.com/office/drawing/2014/main" id="{9B61C540-1F06-BA4E-9AE3-0F460004A124}"/>
              </a:ext>
            </a:extLst>
          </p:cNvPr>
          <p:cNvCxnSpPr>
            <a:cxnSpLocks/>
            <a:stCxn id="104" idx="1"/>
            <a:endCxn id="123" idx="4"/>
          </p:cNvCxnSpPr>
          <p:nvPr/>
        </p:nvCxnSpPr>
        <p:spPr>
          <a:xfrm flipV="1">
            <a:off x="6302701" y="3214457"/>
            <a:ext cx="185900" cy="226736"/>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7" name="Straight Connector 116">
            <a:extLst>
              <a:ext uri="{FF2B5EF4-FFF2-40B4-BE49-F238E27FC236}">
                <a16:creationId xmlns:a16="http://schemas.microsoft.com/office/drawing/2014/main" id="{14BC76D5-D325-1AC6-2E29-D445FF999AEB}"/>
              </a:ext>
            </a:extLst>
          </p:cNvPr>
          <p:cNvCxnSpPr>
            <a:cxnSpLocks/>
            <a:stCxn id="105" idx="1"/>
            <a:endCxn id="104" idx="6"/>
          </p:cNvCxnSpPr>
          <p:nvPr/>
        </p:nvCxnSpPr>
        <p:spPr>
          <a:xfrm flipH="1" flipV="1">
            <a:off x="6503562" y="3524393"/>
            <a:ext cx="588717" cy="21597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8" name="Straight Connector 117">
            <a:extLst>
              <a:ext uri="{FF2B5EF4-FFF2-40B4-BE49-F238E27FC236}">
                <a16:creationId xmlns:a16="http://schemas.microsoft.com/office/drawing/2014/main" id="{6773C4BC-9C6B-9D7E-15AE-7F3367D36CFB}"/>
              </a:ext>
            </a:extLst>
          </p:cNvPr>
          <p:cNvCxnSpPr>
            <a:cxnSpLocks/>
            <a:stCxn id="107" idx="0"/>
            <a:endCxn id="104" idx="5"/>
          </p:cNvCxnSpPr>
          <p:nvPr/>
        </p:nvCxnSpPr>
        <p:spPr>
          <a:xfrm flipH="1" flipV="1">
            <a:off x="6469100" y="3607592"/>
            <a:ext cx="509364" cy="533105"/>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9" name="Straight Connector 118">
            <a:extLst>
              <a:ext uri="{FF2B5EF4-FFF2-40B4-BE49-F238E27FC236}">
                <a16:creationId xmlns:a16="http://schemas.microsoft.com/office/drawing/2014/main" id="{9171AD4B-41C9-6C57-C7FA-9193F8C7EA5A}"/>
              </a:ext>
            </a:extLst>
          </p:cNvPr>
          <p:cNvCxnSpPr>
            <a:cxnSpLocks/>
            <a:stCxn id="106" idx="0"/>
            <a:endCxn id="104" idx="4"/>
          </p:cNvCxnSpPr>
          <p:nvPr/>
        </p:nvCxnSpPr>
        <p:spPr>
          <a:xfrm flipH="1" flipV="1">
            <a:off x="6385901" y="3642054"/>
            <a:ext cx="100465" cy="32104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6171048-4105-023F-7B5A-EED98377B387}"/>
              </a:ext>
            </a:extLst>
          </p:cNvPr>
          <p:cNvCxnSpPr>
            <a:cxnSpLocks/>
            <a:stCxn id="106" idx="7"/>
            <a:endCxn id="105" idx="3"/>
          </p:cNvCxnSpPr>
          <p:nvPr/>
        </p:nvCxnSpPr>
        <p:spPr>
          <a:xfrm flipV="1">
            <a:off x="6569565" y="3906762"/>
            <a:ext cx="522714" cy="9080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8A1CCFC-51AB-791E-E5E6-BFE9CF9E0D16}"/>
              </a:ext>
            </a:extLst>
          </p:cNvPr>
          <p:cNvCxnSpPr>
            <a:cxnSpLocks/>
            <a:stCxn id="107" idx="0"/>
            <a:endCxn id="105" idx="4"/>
          </p:cNvCxnSpPr>
          <p:nvPr/>
        </p:nvCxnSpPr>
        <p:spPr>
          <a:xfrm flipV="1">
            <a:off x="6978464" y="3941224"/>
            <a:ext cx="197015" cy="19947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2" name="Straight Connector 121">
            <a:extLst>
              <a:ext uri="{FF2B5EF4-FFF2-40B4-BE49-F238E27FC236}">
                <a16:creationId xmlns:a16="http://schemas.microsoft.com/office/drawing/2014/main" id="{E9C4A363-81E7-CB67-6DF5-9727C8D73E65}"/>
              </a:ext>
            </a:extLst>
          </p:cNvPr>
          <p:cNvCxnSpPr>
            <a:cxnSpLocks/>
            <a:stCxn id="107" idx="1"/>
            <a:endCxn id="106" idx="5"/>
          </p:cNvCxnSpPr>
          <p:nvPr/>
        </p:nvCxnSpPr>
        <p:spPr>
          <a:xfrm flipH="1" flipV="1">
            <a:off x="6569565" y="4163963"/>
            <a:ext cx="325699" cy="11196"/>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3" name="Oval 122">
            <a:extLst>
              <a:ext uri="{FF2B5EF4-FFF2-40B4-BE49-F238E27FC236}">
                <a16:creationId xmlns:a16="http://schemas.microsoft.com/office/drawing/2014/main" id="{99544911-DD71-D37E-5936-E02EB4006A85}"/>
              </a:ext>
            </a:extLst>
          </p:cNvPr>
          <p:cNvSpPr/>
          <p:nvPr/>
        </p:nvSpPr>
        <p:spPr>
          <a:xfrm>
            <a:off x="6370939" y="2979134"/>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925619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which p and q are good?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913795" y="1872724"/>
                <a:ext cx="9460005" cy="3539430"/>
              </a:xfrm>
              <a:prstGeom prst="rect">
                <a:avLst/>
              </a:prstGeom>
              <a:noFill/>
            </p:spPr>
            <p:txBody>
              <a:bodyPr wrap="square" rtlCol="0">
                <a:spAutoFit/>
              </a:bodyPr>
              <a:lstStyle/>
              <a:p>
                <a:pPr marL="342900" indent="-342900">
                  <a:buFont typeface="Arial" panose="020B0604020202020204" pitchFamily="34" charset="0"/>
                  <a:buChar char="•"/>
                </a:pPr>
                <a:r>
                  <a:rPr lang="en-US" sz="2800" b="1" u="sng" dirty="0"/>
                  <a:t>Try #2:</a:t>
                </a:r>
                <a:r>
                  <a:rPr lang="en-US" sz="2800" dirty="0"/>
                  <a:t> If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oMath>
                </a14:m>
                <a:r>
                  <a:rPr lang="en-US" sz="2800" dirty="0"/>
                  <a:t>:</a:t>
                </a:r>
                <a:endParaRPr lang="en-US" sz="2800" dirty="0">
                  <a:solidFill>
                    <a:srgbClr val="FF0000"/>
                  </a:solidFill>
                </a:endParaRPr>
              </a:p>
              <a:p>
                <a:pPr marL="800100" lvl="1" indent="-342900">
                  <a:buFont typeface="Arial" panose="020B0604020202020204" pitchFamily="34" charset="0"/>
                  <a:buChar char="•"/>
                </a:pPr>
                <a:r>
                  <a:rPr lang="en-US" sz="2800" dirty="0"/>
                  <a:t>All edges appear with probability </a:t>
                </a:r>
                <a14:m>
                  <m:oMath xmlns:m="http://schemas.openxmlformats.org/officeDocument/2006/math">
                    <m:r>
                      <a:rPr lang="en-US" sz="2800" i="1">
                        <a:latin typeface="Cambria Math" panose="02040503050406030204" pitchFamily="18" charset="0"/>
                      </a:rPr>
                      <m:t>𝑝</m:t>
                    </m:r>
                  </m:oMath>
                </a14:m>
                <a:r>
                  <a:rPr lang="en-US" sz="2800" dirty="0"/>
                  <a:t>. </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endParaRPr lang="en-US" sz="2800" dirty="0"/>
              </a:p>
              <a:p>
                <a:pPr lvl="1"/>
                <a:endParaRPr lang="en-US" sz="2800" dirty="0"/>
              </a:p>
              <a:p>
                <a:pPr lvl="1"/>
                <a:endParaRPr lang="en-US" sz="2800" dirty="0"/>
              </a:p>
              <a:p>
                <a:pPr lvl="1"/>
                <a:endParaRPr lang="en-US" sz="2800" dirty="0"/>
              </a:p>
              <a:p>
                <a:pPr lvl="1"/>
                <a:r>
                  <a:rPr lang="en-US" sz="2800" dirty="0"/>
                  <a:t>The random graphs discard </a:t>
                </a:r>
                <a14:m>
                  <m:oMath xmlns:m="http://schemas.openxmlformats.org/officeDocument/2006/math">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𝑇</m:t>
                    </m:r>
                  </m:oMath>
                </a14:m>
                <a:r>
                  <a:rPr lang="en-US" sz="2800" dirty="0"/>
                  <a:t> </a:t>
                </a:r>
                <a14:m>
                  <m:oMath xmlns:m="http://schemas.openxmlformats.org/officeDocument/2006/math">
                    <m:r>
                      <a:rPr lang="en-US" sz="2800" i="1" dirty="0">
                        <a:latin typeface="Cambria Math" panose="02040503050406030204" pitchFamily="18" charset="0"/>
                      </a:rPr>
                      <m:t>⇒</m:t>
                    </m:r>
                  </m:oMath>
                </a14:m>
                <a:r>
                  <a:rPr lang="en-US" sz="2800" dirty="0"/>
                  <a:t> Impossible to recover S,T.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913795" y="1872724"/>
                <a:ext cx="9460005" cy="3539430"/>
              </a:xfrm>
              <a:prstGeom prst="rect">
                <a:avLst/>
              </a:prstGeom>
              <a:blipFill>
                <a:blip r:embed="rId2"/>
                <a:stretch>
                  <a:fillRect l="-1160" t="-1721" b="-3787"/>
                </a:stretch>
              </a:blipFill>
            </p:spPr>
            <p:txBody>
              <a:bodyPr/>
              <a:lstStyle/>
              <a:p>
                <a:r>
                  <a:rPr lang="en-IL">
                    <a:noFill/>
                  </a:rPr>
                  <a:t> </a:t>
                </a:r>
              </a:p>
            </p:txBody>
          </p:sp>
        </mc:Fallback>
      </mc:AlternateContent>
      <p:sp>
        <p:nvSpPr>
          <p:cNvPr id="4" name="Oval 3">
            <a:extLst>
              <a:ext uri="{FF2B5EF4-FFF2-40B4-BE49-F238E27FC236}">
                <a16:creationId xmlns:a16="http://schemas.microsoft.com/office/drawing/2014/main" id="{5BE4794C-D7E7-AF46-1379-539ACF1C1CE1}"/>
              </a:ext>
            </a:extLst>
          </p:cNvPr>
          <p:cNvSpPr/>
          <p:nvPr/>
        </p:nvSpPr>
        <p:spPr>
          <a:xfrm>
            <a:off x="4801563" y="2809575"/>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Oval 4">
            <a:extLst>
              <a:ext uri="{FF2B5EF4-FFF2-40B4-BE49-F238E27FC236}">
                <a16:creationId xmlns:a16="http://schemas.microsoft.com/office/drawing/2014/main" id="{2A32CC60-926F-C935-C8C1-4E4FE8FA1031}"/>
              </a:ext>
            </a:extLst>
          </p:cNvPr>
          <p:cNvSpPr/>
          <p:nvPr/>
        </p:nvSpPr>
        <p:spPr>
          <a:xfrm>
            <a:off x="4524779" y="3197298"/>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Oval 5">
            <a:extLst>
              <a:ext uri="{FF2B5EF4-FFF2-40B4-BE49-F238E27FC236}">
                <a16:creationId xmlns:a16="http://schemas.microsoft.com/office/drawing/2014/main" id="{10020773-2136-D734-5513-89367C7007CC}"/>
              </a:ext>
            </a:extLst>
          </p:cNvPr>
          <p:cNvSpPr/>
          <p:nvPr/>
        </p:nvSpPr>
        <p:spPr>
          <a:xfrm>
            <a:off x="4919224" y="3432621"/>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EA7BCBF0-9F9A-F6D5-A3D8-1CEA2B8A2AD7}"/>
              </a:ext>
            </a:extLst>
          </p:cNvPr>
          <p:cNvSpPr/>
          <p:nvPr/>
        </p:nvSpPr>
        <p:spPr>
          <a:xfrm>
            <a:off x="4494523" y="3718621"/>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3CCEBDC8-85EE-8D1D-C1F9-23A2C8BAB40E}"/>
              </a:ext>
            </a:extLst>
          </p:cNvPr>
          <p:cNvSpPr/>
          <p:nvPr/>
        </p:nvSpPr>
        <p:spPr>
          <a:xfrm>
            <a:off x="7037453" y="2940267"/>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Oval 8">
            <a:extLst>
              <a:ext uri="{FF2B5EF4-FFF2-40B4-BE49-F238E27FC236}">
                <a16:creationId xmlns:a16="http://schemas.microsoft.com/office/drawing/2014/main" id="{820AB032-9301-9676-3CEF-F4A1C1017A3A}"/>
              </a:ext>
            </a:extLst>
          </p:cNvPr>
          <p:cNvSpPr/>
          <p:nvPr/>
        </p:nvSpPr>
        <p:spPr>
          <a:xfrm>
            <a:off x="7498771" y="3163395"/>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Oval 9">
            <a:extLst>
              <a:ext uri="{FF2B5EF4-FFF2-40B4-BE49-F238E27FC236}">
                <a16:creationId xmlns:a16="http://schemas.microsoft.com/office/drawing/2014/main" id="{A2077D1D-6466-F7C0-FB94-DFD189367A3A}"/>
              </a:ext>
            </a:extLst>
          </p:cNvPr>
          <p:cNvSpPr/>
          <p:nvPr/>
        </p:nvSpPr>
        <p:spPr>
          <a:xfrm>
            <a:off x="7533233" y="3769641"/>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Oval 10">
            <a:extLst>
              <a:ext uri="{FF2B5EF4-FFF2-40B4-BE49-F238E27FC236}">
                <a16:creationId xmlns:a16="http://schemas.microsoft.com/office/drawing/2014/main" id="{EA71D80A-909A-101F-2242-5CDC2B45CDEF}"/>
              </a:ext>
            </a:extLst>
          </p:cNvPr>
          <p:cNvSpPr/>
          <p:nvPr/>
        </p:nvSpPr>
        <p:spPr>
          <a:xfrm>
            <a:off x="4896980" y="3970502"/>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B6867F52-8B37-4A27-5835-E6BEC6FCC8A5}"/>
              </a:ext>
            </a:extLst>
          </p:cNvPr>
          <p:cNvSpPr/>
          <p:nvPr/>
        </p:nvSpPr>
        <p:spPr>
          <a:xfrm>
            <a:off x="4407117" y="2787448"/>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Oval 12">
            <a:extLst>
              <a:ext uri="{FF2B5EF4-FFF2-40B4-BE49-F238E27FC236}">
                <a16:creationId xmlns:a16="http://schemas.microsoft.com/office/drawing/2014/main" id="{7B9553A0-E066-7A4C-5973-143BE36F8890}"/>
              </a:ext>
            </a:extLst>
          </p:cNvPr>
          <p:cNvSpPr/>
          <p:nvPr/>
        </p:nvSpPr>
        <p:spPr>
          <a:xfrm>
            <a:off x="6977066" y="3504644"/>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4" name="Straight Connector 13">
            <a:extLst>
              <a:ext uri="{FF2B5EF4-FFF2-40B4-BE49-F238E27FC236}">
                <a16:creationId xmlns:a16="http://schemas.microsoft.com/office/drawing/2014/main" id="{00B507AD-3304-3BB6-51B8-9E15AF72FF04}"/>
              </a:ext>
            </a:extLst>
          </p:cNvPr>
          <p:cNvCxnSpPr>
            <a:cxnSpLocks/>
            <a:stCxn id="6" idx="6"/>
            <a:endCxn id="8" idx="2"/>
          </p:cNvCxnSpPr>
          <p:nvPr/>
        </p:nvCxnSpPr>
        <p:spPr>
          <a:xfrm flipV="1">
            <a:off x="5154547" y="3057929"/>
            <a:ext cx="1882906" cy="492354"/>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0D7EC999-8074-EA7D-5458-5516FF57CC93}"/>
              </a:ext>
            </a:extLst>
          </p:cNvPr>
          <p:cNvSpPr txBox="1"/>
          <p:nvPr/>
        </p:nvSpPr>
        <p:spPr>
          <a:xfrm>
            <a:off x="4036359" y="3094971"/>
            <a:ext cx="366593" cy="523220"/>
          </a:xfrm>
          <a:prstGeom prst="rect">
            <a:avLst/>
          </a:prstGeom>
          <a:noFill/>
        </p:spPr>
        <p:txBody>
          <a:bodyPr wrap="square" rtlCol="0">
            <a:spAutoFit/>
          </a:bodyPr>
          <a:lstStyle/>
          <a:p>
            <a:r>
              <a:rPr lang="en-US" sz="2800" b="1" dirty="0"/>
              <a:t>S</a:t>
            </a:r>
            <a:endParaRPr lang="en-IL" sz="2800" b="1" dirty="0"/>
          </a:p>
        </p:txBody>
      </p:sp>
      <p:sp>
        <p:nvSpPr>
          <p:cNvPr id="16" name="TextBox 15">
            <a:extLst>
              <a:ext uri="{FF2B5EF4-FFF2-40B4-BE49-F238E27FC236}">
                <a16:creationId xmlns:a16="http://schemas.microsoft.com/office/drawing/2014/main" id="{2163ACE8-57BE-0304-CBEC-EA4A678C475A}"/>
              </a:ext>
            </a:extLst>
          </p:cNvPr>
          <p:cNvSpPr txBox="1"/>
          <p:nvPr/>
        </p:nvSpPr>
        <p:spPr>
          <a:xfrm>
            <a:off x="7847639" y="3197298"/>
            <a:ext cx="366593" cy="523220"/>
          </a:xfrm>
          <a:prstGeom prst="rect">
            <a:avLst/>
          </a:prstGeom>
          <a:noFill/>
        </p:spPr>
        <p:txBody>
          <a:bodyPr wrap="square" rtlCol="0">
            <a:spAutoFit/>
          </a:bodyPr>
          <a:lstStyle/>
          <a:p>
            <a:r>
              <a:rPr lang="en-US" sz="2800" b="1" dirty="0"/>
              <a:t>T</a:t>
            </a:r>
            <a:endParaRPr lang="en-IL" sz="2800" b="1" dirty="0"/>
          </a:p>
        </p:txBody>
      </p:sp>
      <p:cxnSp>
        <p:nvCxnSpPr>
          <p:cNvPr id="17" name="Straight Connector 16">
            <a:extLst>
              <a:ext uri="{FF2B5EF4-FFF2-40B4-BE49-F238E27FC236}">
                <a16:creationId xmlns:a16="http://schemas.microsoft.com/office/drawing/2014/main" id="{5E988B4C-5FB5-D5FE-E302-D1FF01D07209}"/>
              </a:ext>
            </a:extLst>
          </p:cNvPr>
          <p:cNvCxnSpPr>
            <a:cxnSpLocks/>
            <a:stCxn id="10" idx="1"/>
            <a:endCxn id="8" idx="3"/>
          </p:cNvCxnSpPr>
          <p:nvPr/>
        </p:nvCxnSpPr>
        <p:spPr>
          <a:xfrm flipH="1" flipV="1">
            <a:off x="7071915" y="3141128"/>
            <a:ext cx="495780" cy="662975"/>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Oval 17">
            <a:extLst>
              <a:ext uri="{FF2B5EF4-FFF2-40B4-BE49-F238E27FC236}">
                <a16:creationId xmlns:a16="http://schemas.microsoft.com/office/drawing/2014/main" id="{167566F1-DA4F-D8B3-8CCC-770F261532A0}"/>
              </a:ext>
            </a:extLst>
          </p:cNvPr>
          <p:cNvSpPr/>
          <p:nvPr/>
        </p:nvSpPr>
        <p:spPr>
          <a:xfrm>
            <a:off x="6975193" y="4014463"/>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Oval 18">
            <a:extLst>
              <a:ext uri="{FF2B5EF4-FFF2-40B4-BE49-F238E27FC236}">
                <a16:creationId xmlns:a16="http://schemas.microsoft.com/office/drawing/2014/main" id="{2D73C3C4-0DF7-6A41-902B-79FF214E648E}"/>
              </a:ext>
            </a:extLst>
          </p:cNvPr>
          <p:cNvSpPr/>
          <p:nvPr/>
        </p:nvSpPr>
        <p:spPr>
          <a:xfrm>
            <a:off x="7478327" y="4160543"/>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20" name="Straight Connector 19">
            <a:extLst>
              <a:ext uri="{FF2B5EF4-FFF2-40B4-BE49-F238E27FC236}">
                <a16:creationId xmlns:a16="http://schemas.microsoft.com/office/drawing/2014/main" id="{996FC503-6C8F-473E-EFFA-0A30074C9784}"/>
              </a:ext>
            </a:extLst>
          </p:cNvPr>
          <p:cNvCxnSpPr>
            <a:cxnSpLocks/>
            <a:stCxn id="18" idx="7"/>
            <a:endCxn id="9" idx="3"/>
          </p:cNvCxnSpPr>
          <p:nvPr/>
        </p:nvCxnSpPr>
        <p:spPr>
          <a:xfrm flipV="1">
            <a:off x="7176054" y="3364256"/>
            <a:ext cx="357179" cy="684669"/>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066FA341-7050-E8A1-81D9-82922A814939}"/>
              </a:ext>
            </a:extLst>
          </p:cNvPr>
          <p:cNvCxnSpPr>
            <a:cxnSpLocks/>
            <a:stCxn id="18" idx="1"/>
            <a:endCxn id="4" idx="5"/>
          </p:cNvCxnSpPr>
          <p:nvPr/>
        </p:nvCxnSpPr>
        <p:spPr>
          <a:xfrm flipH="1" flipV="1">
            <a:off x="5002424" y="3010436"/>
            <a:ext cx="2007231" cy="1038489"/>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3755C3D6-B6CA-BEE3-263A-B5C1D7AD1FB0}"/>
              </a:ext>
            </a:extLst>
          </p:cNvPr>
          <p:cNvCxnSpPr>
            <a:cxnSpLocks/>
            <a:stCxn id="11" idx="0"/>
            <a:endCxn id="5" idx="5"/>
          </p:cNvCxnSpPr>
          <p:nvPr/>
        </p:nvCxnSpPr>
        <p:spPr>
          <a:xfrm flipH="1" flipV="1">
            <a:off x="4725640" y="3398159"/>
            <a:ext cx="289002" cy="572343"/>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270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43015" name="Rectangle 43014">
            <a:extLst>
              <a:ext uri="{FF2B5EF4-FFF2-40B4-BE49-F238E27FC236}">
                <a16:creationId xmlns:a16="http://schemas.microsoft.com/office/drawing/2014/main" id="{766CDA4A-6CAA-4FED-A424-FF9D363E9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a:xfrm>
            <a:off x="1370693" y="4243997"/>
            <a:ext cx="9440034" cy="1059644"/>
          </a:xfrm>
        </p:spPr>
        <p:txBody>
          <a:bodyPr vert="horz" lIns="91440" tIns="45720" rIns="91440" bIns="45720" rtlCol="0" anchor="b">
            <a:normAutofit/>
          </a:bodyPr>
          <a:lstStyle/>
          <a:p>
            <a:r>
              <a:rPr lang="en-US" sz="3700"/>
              <a:t>What can go wrong with Distributional Analysis?</a:t>
            </a:r>
          </a:p>
        </p:txBody>
      </p:sp>
      <p:pic>
        <p:nvPicPr>
          <p:cNvPr id="43017" name="Picture 43016">
            <a:extLst>
              <a:ext uri="{FF2B5EF4-FFF2-40B4-BE49-F238E27FC236}">
                <a16:creationId xmlns:a16="http://schemas.microsoft.com/office/drawing/2014/main" id="{9B0DB875-49E3-4B9D-8AAE-D81A127B66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982468" y="559759"/>
            <a:ext cx="6227064" cy="3419856"/>
          </a:xfrm>
          <a:prstGeom prst="rect">
            <a:avLst/>
          </a:prstGeom>
        </p:spPr>
      </p:pic>
      <p:pic>
        <p:nvPicPr>
          <p:cNvPr id="43010" name="Picture 2" descr="What Could Go Wrong?">
            <a:extLst>
              <a:ext uri="{FF2B5EF4-FFF2-40B4-BE49-F238E27FC236}">
                <a16:creationId xmlns:a16="http://schemas.microsoft.com/office/drawing/2014/main" id="{159B6CBA-BA90-5146-4D89-BCD469AABC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89" r="-1" b="3916"/>
          <a:stretch/>
        </p:blipFill>
        <p:spPr bwMode="auto">
          <a:xfrm>
            <a:off x="2697749" y="356132"/>
            <a:ext cx="6511783" cy="415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1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3010"/>
                                        </p:tgtEl>
                                      </p:cBhvr>
                                    </p:animEffect>
                                    <p:anim calcmode="lin" valueType="num">
                                      <p:cBhvr>
                                        <p:cTn id="7" dur="1822" tmFilter="0,0; 0.14,0.31; 0.43,0.73; 0.71,0.91; 1.0,1.0">
                                          <p:stCondLst>
                                            <p:cond delay="0"/>
                                          </p:stCondLst>
                                        </p:cTn>
                                        <p:tgtEl>
                                          <p:spTgt spid="43010"/>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3010"/>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30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30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30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30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3010"/>
                                        </p:tgtEl>
                                        <p:attrNameLst>
                                          <p:attrName>ppt_y</p:attrName>
                                        </p:attrNameLst>
                                      </p:cBhvr>
                                      <p:tavLst>
                                        <p:tav tm="0">
                                          <p:val>
                                            <p:strVal val="ppt_y"/>
                                          </p:val>
                                        </p:tav>
                                        <p:tav tm="100000">
                                          <p:val>
                                            <p:strVal val="ppt_y+ppt_h"/>
                                          </p:val>
                                        </p:tav>
                                      </p:tavLst>
                                    </p:anim>
                                    <p:animScale>
                                      <p:cBhvr>
                                        <p:cTn id="14" dur="26">
                                          <p:stCondLst>
                                            <p:cond delay="620"/>
                                          </p:stCondLst>
                                        </p:cTn>
                                        <p:tgtEl>
                                          <p:spTgt spid="43010"/>
                                        </p:tgtEl>
                                      </p:cBhvr>
                                      <p:to x="100000" y="60000"/>
                                    </p:animScale>
                                    <p:animScale>
                                      <p:cBhvr>
                                        <p:cTn id="15" dur="166" decel="50000">
                                          <p:stCondLst>
                                            <p:cond delay="646"/>
                                          </p:stCondLst>
                                        </p:cTn>
                                        <p:tgtEl>
                                          <p:spTgt spid="43010"/>
                                        </p:tgtEl>
                                      </p:cBhvr>
                                      <p:to x="100000" y="100000"/>
                                    </p:animScale>
                                    <p:animScale>
                                      <p:cBhvr>
                                        <p:cTn id="16" dur="26">
                                          <p:stCondLst>
                                            <p:cond delay="1312"/>
                                          </p:stCondLst>
                                        </p:cTn>
                                        <p:tgtEl>
                                          <p:spTgt spid="43010"/>
                                        </p:tgtEl>
                                      </p:cBhvr>
                                      <p:to x="100000" y="80000"/>
                                    </p:animScale>
                                    <p:animScale>
                                      <p:cBhvr>
                                        <p:cTn id="17" dur="166" decel="50000">
                                          <p:stCondLst>
                                            <p:cond delay="1338"/>
                                          </p:stCondLst>
                                        </p:cTn>
                                        <p:tgtEl>
                                          <p:spTgt spid="43010"/>
                                        </p:tgtEl>
                                      </p:cBhvr>
                                      <p:to x="100000" y="100000"/>
                                    </p:animScale>
                                    <p:animScale>
                                      <p:cBhvr>
                                        <p:cTn id="18" dur="26">
                                          <p:stCondLst>
                                            <p:cond delay="1642"/>
                                          </p:stCondLst>
                                        </p:cTn>
                                        <p:tgtEl>
                                          <p:spTgt spid="43010"/>
                                        </p:tgtEl>
                                      </p:cBhvr>
                                      <p:to x="100000" y="90000"/>
                                    </p:animScale>
                                    <p:animScale>
                                      <p:cBhvr>
                                        <p:cTn id="19" dur="166" decel="50000">
                                          <p:stCondLst>
                                            <p:cond delay="1668"/>
                                          </p:stCondLst>
                                        </p:cTn>
                                        <p:tgtEl>
                                          <p:spTgt spid="43010"/>
                                        </p:tgtEl>
                                      </p:cBhvr>
                                      <p:to x="100000" y="100000"/>
                                    </p:animScale>
                                    <p:animScale>
                                      <p:cBhvr>
                                        <p:cTn id="20" dur="26">
                                          <p:stCondLst>
                                            <p:cond delay="1808"/>
                                          </p:stCondLst>
                                        </p:cTn>
                                        <p:tgtEl>
                                          <p:spTgt spid="43010"/>
                                        </p:tgtEl>
                                      </p:cBhvr>
                                      <p:to x="100000" y="95000"/>
                                    </p:animScale>
                                    <p:animScale>
                                      <p:cBhvr>
                                        <p:cTn id="21" dur="166" decel="50000">
                                          <p:stCondLst>
                                            <p:cond delay="1834"/>
                                          </p:stCondLst>
                                        </p:cTn>
                                        <p:tgtEl>
                                          <p:spTgt spid="43010"/>
                                        </p:tgtEl>
                                      </p:cBhvr>
                                      <p:to x="100000" y="100000"/>
                                    </p:animScale>
                                    <p:set>
                                      <p:cBhvr>
                                        <p:cTn id="22" dur="1" fill="hold">
                                          <p:stCondLst>
                                            <p:cond delay="1999"/>
                                          </p:stCondLst>
                                        </p:cTn>
                                        <p:tgtEl>
                                          <p:spTgt spid="43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which p and q are good?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484829" cy="2850267"/>
              </a:xfrm>
              <a:prstGeom prst="rect">
                <a:avLst/>
              </a:prstGeom>
              <a:noFill/>
            </p:spPr>
            <p:txBody>
              <a:bodyPr wrap="square" rtlCol="0">
                <a:spAutoFit/>
              </a:bodyPr>
              <a:lstStyle/>
              <a:p>
                <a:pPr marL="342900" indent="-342900">
                  <a:buFont typeface="Arial" panose="020B0604020202020204" pitchFamily="34" charset="0"/>
                  <a:buChar char="•"/>
                </a:pPr>
                <a:r>
                  <a:rPr lang="en-US" sz="2800" b="1" u="sng" dirty="0"/>
                  <a:t>Try #3:</a:t>
                </a:r>
                <a:r>
                  <a:rPr lang="en-US" sz="2800" dirty="0"/>
                  <a:t> </a:t>
                </a:r>
                <a:r>
                  <a:rPr lang="en-US" sz="2800" b="1" dirty="0"/>
                  <a:t>I</a:t>
                </a:r>
                <a:r>
                  <a:rPr lang="en-US" sz="2800" dirty="0"/>
                  <a:t>f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𝑐</m:t>
                    </m:r>
                  </m:oMath>
                </a14:m>
                <a:r>
                  <a:rPr lang="en-US" sz="2800" dirty="0"/>
                  <a:t> where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&gt;0</m:t>
                    </m:r>
                  </m:oMath>
                </a14:m>
                <a:r>
                  <a:rPr lang="en-US" sz="2800" dirty="0"/>
                  <a:t> is a constant independent of </a:t>
                </a:r>
                <a14:m>
                  <m:oMath xmlns:m="http://schemas.openxmlformats.org/officeDocument/2006/math">
                    <m:r>
                      <a:rPr lang="en-US" sz="2800" b="0" i="1" smtClean="0">
                        <a:latin typeface="Cambria Math" panose="02040503050406030204" pitchFamily="18" charset="0"/>
                      </a:rPr>
                      <m:t>𝑛</m:t>
                    </m:r>
                  </m:oMath>
                </a14:m>
                <a:r>
                  <a:rPr lang="en-US" sz="2800" dirty="0"/>
                  <a:t>. </a:t>
                </a:r>
              </a:p>
              <a:p>
                <a:pPr marL="342900" indent="-342900">
                  <a:buFont typeface="Arial" panose="020B0604020202020204" pitchFamily="34" charset="0"/>
                  <a:buChar char="•"/>
                </a:pPr>
                <a:r>
                  <a:rPr lang="en-US" sz="2800" b="1" u="sng" dirty="0"/>
                  <a:t>Algorithm:</a:t>
                </a:r>
              </a:p>
              <a:p>
                <a:pPr marL="800100" lvl="1" indent="-342900">
                  <a:buFont typeface="Arial" panose="020B0604020202020204" pitchFamily="34" charset="0"/>
                  <a:buChar char="•"/>
                </a:pPr>
                <a:r>
                  <a:rPr lang="en-US" sz="2800" dirty="0"/>
                  <a:t>Select a random vertex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r>
                      <a:rPr lang="en-US" sz="2800" b="0" i="1" smtClean="0">
                        <a:latin typeface="Cambria Math" panose="02040503050406030204" pitchFamily="18" charset="0"/>
                      </a:rPr>
                      <m:t>𝑉</m:t>
                    </m:r>
                  </m:oMath>
                </a14:m>
                <a:r>
                  <a:rPr lang="en-US" sz="2800" dirty="0"/>
                  <a:t>.</a:t>
                </a:r>
              </a:p>
              <a:p>
                <a:pPr marL="800100" lvl="1" indent="-342900">
                  <a:buFont typeface="Arial" panose="020B0604020202020204" pitchFamily="34" charset="0"/>
                  <a:buChar char="•"/>
                </a:pPr>
                <a:r>
                  <a:rPr lang="en-US" sz="2800" dirty="0"/>
                  <a:t>Sort all other vertices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1</m:t>
                        </m:r>
                      </m:sub>
                    </m:sSub>
                    <m:r>
                      <a:rPr lang="en-US" sz="2800" b="0" i="1" smtClean="0">
                        <a:latin typeface="Cambria Math" panose="02040503050406030204" pitchFamily="18" charset="0"/>
                      </a:rPr>
                      <m:t>≥</m:t>
                    </m:r>
                    <m:r>
                      <a:rPr lang="en-US" sz="2800" i="1">
                        <a:latin typeface="Cambria Math" panose="02040503050406030204" pitchFamily="18" charset="0"/>
                      </a:rPr>
                      <m:t>…</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𝑛</m:t>
                        </m:r>
                        <m:r>
                          <a:rPr lang="en-US" sz="2800" i="1">
                            <a:latin typeface="Cambria Math" panose="02040503050406030204" pitchFamily="18" charset="0"/>
                          </a:rPr>
                          <m:t>−1</m:t>
                        </m:r>
                      </m:sub>
                    </m:sSub>
                    <m:r>
                      <a:rPr lang="en-US" sz="2800" i="1">
                        <a:latin typeface="Cambria Math" panose="02040503050406030204" pitchFamily="18" charset="0"/>
                      </a:rPr>
                      <m:t> </m:t>
                    </m:r>
                  </m:oMath>
                </a14:m>
                <a:r>
                  <a:rPr lang="en-US" sz="2800" dirty="0"/>
                  <a:t>by decreasing number of common neighbors with </a:t>
                </a:r>
                <a14:m>
                  <m:oMath xmlns:m="http://schemas.openxmlformats.org/officeDocument/2006/math">
                    <m:r>
                      <a:rPr lang="en-US" sz="2800" b="0" i="1" smtClean="0">
                        <a:latin typeface="Cambria Math" panose="02040503050406030204" pitchFamily="18" charset="0"/>
                      </a:rPr>
                      <m:t>𝑣</m:t>
                    </m:r>
                  </m:oMath>
                </a14:m>
                <a:r>
                  <a:rPr lang="en-US" sz="2800" dirty="0"/>
                  <a:t>.</a:t>
                </a:r>
              </a:p>
              <a:p>
                <a:pPr marL="800100" lvl="1" indent="-342900">
                  <a:buFont typeface="Arial" panose="020B0604020202020204" pitchFamily="34" charset="0"/>
                  <a:buChar char="•"/>
                </a:pPr>
                <a:r>
                  <a:rPr lang="en-US" sz="2800" b="0" dirty="0"/>
                  <a:t>Return the bisection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𝑣</m:t>
                        </m:r>
                      </m:e>
                    </m:d>
                    <m:r>
                      <a:rPr lang="en-US" sz="2800" b="0" i="1" smtClean="0">
                        <a:latin typeface="Cambria Math" panose="02040503050406030204" pitchFamily="18" charset="0"/>
                      </a:rPr>
                      <m: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2</m:t>
                            </m:r>
                          </m:den>
                        </m:f>
                        <m:r>
                          <a:rPr lang="en-US" sz="2800" i="1">
                            <a:latin typeface="Cambria Math" panose="02040503050406030204" pitchFamily="18" charset="0"/>
                          </a:rPr>
                          <m:t>−1</m:t>
                        </m:r>
                      </m:sub>
                    </m:sSub>
                    <m:r>
                      <a:rPr lang="en-US" sz="2800" i="1">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𝑇</m:t>
                    </m:r>
                    <m:r>
                      <a:rPr lang="en-US" sz="2800" b="0" i="1" dirty="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2</m:t>
                            </m:r>
                          </m:den>
                        </m:f>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r>
                      <a:rPr lang="en-US" sz="2800" i="1">
                        <a:latin typeface="Cambria Math" panose="02040503050406030204" pitchFamily="18" charset="0"/>
                      </a:rPr>
                      <m:t>}</m:t>
                    </m:r>
                  </m:oMath>
                </a14:m>
                <a:r>
                  <a:rPr lang="en-US" sz="28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484829" cy="2850267"/>
              </a:xfrm>
              <a:prstGeom prst="rect">
                <a:avLst/>
              </a:prstGeom>
              <a:blipFill>
                <a:blip r:embed="rId2"/>
                <a:stretch>
                  <a:fillRect l="-1047" t="-2355" r="-1686"/>
                </a:stretch>
              </a:blipFill>
            </p:spPr>
            <p:txBody>
              <a:bodyPr/>
              <a:lstStyle/>
              <a:p>
                <a:r>
                  <a:rPr lang="en-IL">
                    <a:noFill/>
                  </a:rPr>
                  <a:t> </a:t>
                </a:r>
              </a:p>
            </p:txBody>
          </p:sp>
        </mc:Fallback>
      </mc:AlternateContent>
      <p:sp>
        <p:nvSpPr>
          <p:cNvPr id="5" name="Oval 4">
            <a:extLst>
              <a:ext uri="{FF2B5EF4-FFF2-40B4-BE49-F238E27FC236}">
                <a16:creationId xmlns:a16="http://schemas.microsoft.com/office/drawing/2014/main" id="{6E369347-2921-6EA6-22BF-00E1CB7FEB8F}"/>
              </a:ext>
            </a:extLst>
          </p:cNvPr>
          <p:cNvSpPr/>
          <p:nvPr/>
        </p:nvSpPr>
        <p:spPr>
          <a:xfrm>
            <a:off x="5067818" y="4733483"/>
            <a:ext cx="308370" cy="3083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Oval 5">
            <a:extLst>
              <a:ext uri="{FF2B5EF4-FFF2-40B4-BE49-F238E27FC236}">
                <a16:creationId xmlns:a16="http://schemas.microsoft.com/office/drawing/2014/main" id="{B5C13EF8-11E2-F3F3-DECE-9A8A6FA5C399}"/>
              </a:ext>
            </a:extLst>
          </p:cNvPr>
          <p:cNvSpPr/>
          <p:nvPr/>
        </p:nvSpPr>
        <p:spPr>
          <a:xfrm>
            <a:off x="4624387" y="5120336"/>
            <a:ext cx="308370" cy="30837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en-IL" sz="2400" b="1" dirty="0"/>
          </a:p>
        </p:txBody>
      </p:sp>
      <p:sp>
        <p:nvSpPr>
          <p:cNvPr id="7" name="Oval 6">
            <a:extLst>
              <a:ext uri="{FF2B5EF4-FFF2-40B4-BE49-F238E27FC236}">
                <a16:creationId xmlns:a16="http://schemas.microsoft.com/office/drawing/2014/main" id="{E62B49D5-C200-10B8-CC29-ED1C3E5D3CCB}"/>
              </a:ext>
            </a:extLst>
          </p:cNvPr>
          <p:cNvSpPr/>
          <p:nvPr/>
        </p:nvSpPr>
        <p:spPr>
          <a:xfrm>
            <a:off x="5340867" y="5420846"/>
            <a:ext cx="308370" cy="30837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en-IL" sz="2400" b="1" dirty="0"/>
          </a:p>
        </p:txBody>
      </p:sp>
      <p:sp>
        <p:nvSpPr>
          <p:cNvPr id="8" name="Oval 7">
            <a:extLst>
              <a:ext uri="{FF2B5EF4-FFF2-40B4-BE49-F238E27FC236}">
                <a16:creationId xmlns:a16="http://schemas.microsoft.com/office/drawing/2014/main" id="{6F11CE72-E42B-088D-74B2-D8BE68E54431}"/>
              </a:ext>
            </a:extLst>
          </p:cNvPr>
          <p:cNvSpPr/>
          <p:nvPr/>
        </p:nvSpPr>
        <p:spPr>
          <a:xfrm>
            <a:off x="4503862" y="5751363"/>
            <a:ext cx="308370" cy="30837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en-IL" sz="2400" b="1" dirty="0"/>
          </a:p>
        </p:txBody>
      </p:sp>
      <p:sp>
        <p:nvSpPr>
          <p:cNvPr id="9" name="Oval 8">
            <a:extLst>
              <a:ext uri="{FF2B5EF4-FFF2-40B4-BE49-F238E27FC236}">
                <a16:creationId xmlns:a16="http://schemas.microsoft.com/office/drawing/2014/main" id="{5F5038CC-EB93-FA26-3EE0-3E854ED3B22D}"/>
              </a:ext>
            </a:extLst>
          </p:cNvPr>
          <p:cNvSpPr/>
          <p:nvPr/>
        </p:nvSpPr>
        <p:spPr>
          <a:xfrm>
            <a:off x="7687724" y="4675537"/>
            <a:ext cx="308370" cy="308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endParaRPr lang="en-IL" sz="2400" b="1" dirty="0"/>
          </a:p>
        </p:txBody>
      </p:sp>
      <p:sp>
        <p:nvSpPr>
          <p:cNvPr id="10" name="Oval 9">
            <a:extLst>
              <a:ext uri="{FF2B5EF4-FFF2-40B4-BE49-F238E27FC236}">
                <a16:creationId xmlns:a16="http://schemas.microsoft.com/office/drawing/2014/main" id="{D15688C9-5532-AB5B-5908-71C13BBD2B46}"/>
              </a:ext>
            </a:extLst>
          </p:cNvPr>
          <p:cNvSpPr/>
          <p:nvPr/>
        </p:nvSpPr>
        <p:spPr>
          <a:xfrm>
            <a:off x="7113937" y="4799856"/>
            <a:ext cx="308370" cy="308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endParaRPr lang="en-IL" b="1" dirty="0"/>
          </a:p>
        </p:txBody>
      </p:sp>
      <p:sp>
        <p:nvSpPr>
          <p:cNvPr id="11" name="Oval 10">
            <a:extLst>
              <a:ext uri="{FF2B5EF4-FFF2-40B4-BE49-F238E27FC236}">
                <a16:creationId xmlns:a16="http://schemas.microsoft.com/office/drawing/2014/main" id="{A135EB80-1D97-0362-9D79-4DA3F81C3D4B}"/>
              </a:ext>
            </a:extLst>
          </p:cNvPr>
          <p:cNvSpPr/>
          <p:nvPr/>
        </p:nvSpPr>
        <p:spPr>
          <a:xfrm>
            <a:off x="7764209" y="5242080"/>
            <a:ext cx="308370" cy="308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a:t>
            </a:r>
            <a:endParaRPr lang="en-IL" sz="2400" b="1" dirty="0"/>
          </a:p>
        </p:txBody>
      </p:sp>
      <p:sp>
        <p:nvSpPr>
          <p:cNvPr id="12" name="Oval 11">
            <a:extLst>
              <a:ext uri="{FF2B5EF4-FFF2-40B4-BE49-F238E27FC236}">
                <a16:creationId xmlns:a16="http://schemas.microsoft.com/office/drawing/2014/main" id="{E8E34AF1-088A-187F-7F47-28AF780E3F01}"/>
              </a:ext>
            </a:extLst>
          </p:cNvPr>
          <p:cNvSpPr/>
          <p:nvPr/>
        </p:nvSpPr>
        <p:spPr>
          <a:xfrm>
            <a:off x="7803059" y="5877963"/>
            <a:ext cx="308370" cy="308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a:t>
            </a:r>
            <a:endParaRPr lang="en-IL" sz="2400" b="1" dirty="0"/>
          </a:p>
        </p:txBody>
      </p:sp>
      <p:sp>
        <p:nvSpPr>
          <p:cNvPr id="13" name="Oval 12">
            <a:extLst>
              <a:ext uri="{FF2B5EF4-FFF2-40B4-BE49-F238E27FC236}">
                <a16:creationId xmlns:a16="http://schemas.microsoft.com/office/drawing/2014/main" id="{FEB417B0-0DDE-2AEB-C17E-CFC27183BB83}"/>
              </a:ext>
            </a:extLst>
          </p:cNvPr>
          <p:cNvSpPr/>
          <p:nvPr/>
        </p:nvSpPr>
        <p:spPr>
          <a:xfrm>
            <a:off x="7259911" y="6059733"/>
            <a:ext cx="308370" cy="308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a:t>
            </a:r>
            <a:endParaRPr lang="en-IL" sz="2400" b="1" dirty="0"/>
          </a:p>
        </p:txBody>
      </p:sp>
      <p:sp>
        <p:nvSpPr>
          <p:cNvPr id="14" name="Oval 13">
            <a:extLst>
              <a:ext uri="{FF2B5EF4-FFF2-40B4-BE49-F238E27FC236}">
                <a16:creationId xmlns:a16="http://schemas.microsoft.com/office/drawing/2014/main" id="{6D66CFA5-2478-BFE4-8B39-DA85A6E48D0C}"/>
              </a:ext>
            </a:extLst>
          </p:cNvPr>
          <p:cNvSpPr/>
          <p:nvPr/>
        </p:nvSpPr>
        <p:spPr>
          <a:xfrm>
            <a:off x="5071520" y="6048324"/>
            <a:ext cx="308370" cy="30837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en-IL" sz="2400" b="1" dirty="0"/>
          </a:p>
        </p:txBody>
      </p:sp>
      <p:sp>
        <p:nvSpPr>
          <p:cNvPr id="15" name="Oval 14">
            <a:extLst>
              <a:ext uri="{FF2B5EF4-FFF2-40B4-BE49-F238E27FC236}">
                <a16:creationId xmlns:a16="http://schemas.microsoft.com/office/drawing/2014/main" id="{DD5C52AA-2033-8C0B-3B8F-50B9A1415B17}"/>
              </a:ext>
            </a:extLst>
          </p:cNvPr>
          <p:cNvSpPr/>
          <p:nvPr/>
        </p:nvSpPr>
        <p:spPr>
          <a:xfrm>
            <a:off x="4403632" y="4665620"/>
            <a:ext cx="308370" cy="30837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en-IL" sz="2400" b="1" dirty="0"/>
          </a:p>
        </p:txBody>
      </p:sp>
      <p:cxnSp>
        <p:nvCxnSpPr>
          <p:cNvPr id="16" name="Straight Connector 15">
            <a:extLst>
              <a:ext uri="{FF2B5EF4-FFF2-40B4-BE49-F238E27FC236}">
                <a16:creationId xmlns:a16="http://schemas.microsoft.com/office/drawing/2014/main" id="{378F961E-AB24-4650-646C-0A14D8329826}"/>
              </a:ext>
            </a:extLst>
          </p:cNvPr>
          <p:cNvCxnSpPr>
            <a:cxnSpLocks/>
            <a:stCxn id="15" idx="6"/>
            <a:endCxn id="5" idx="2"/>
          </p:cNvCxnSpPr>
          <p:nvPr/>
        </p:nvCxnSpPr>
        <p:spPr>
          <a:xfrm>
            <a:off x="4712002" y="4819805"/>
            <a:ext cx="355816" cy="6786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D8D33EA0-902C-5393-7EA7-248169100CEC}"/>
              </a:ext>
            </a:extLst>
          </p:cNvPr>
          <p:cNvCxnSpPr>
            <a:cxnSpLocks/>
            <a:stCxn id="5" idx="4"/>
            <a:endCxn id="8" idx="0"/>
          </p:cNvCxnSpPr>
          <p:nvPr/>
        </p:nvCxnSpPr>
        <p:spPr>
          <a:xfrm flipH="1">
            <a:off x="4658047" y="5041853"/>
            <a:ext cx="563956" cy="70951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5256806A-146F-502C-75FF-8B54D4DCA1D6}"/>
              </a:ext>
            </a:extLst>
          </p:cNvPr>
          <p:cNvCxnSpPr>
            <a:cxnSpLocks/>
            <a:stCxn id="6" idx="6"/>
            <a:endCxn id="7" idx="1"/>
          </p:cNvCxnSpPr>
          <p:nvPr/>
        </p:nvCxnSpPr>
        <p:spPr>
          <a:xfrm>
            <a:off x="4932757" y="5274521"/>
            <a:ext cx="453270" cy="191485"/>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C9189A2F-B7B2-80A2-C5B2-DE5056F5170B}"/>
              </a:ext>
            </a:extLst>
          </p:cNvPr>
          <p:cNvCxnSpPr>
            <a:cxnSpLocks/>
            <a:stCxn id="14" idx="0"/>
            <a:endCxn id="5" idx="4"/>
          </p:cNvCxnSpPr>
          <p:nvPr/>
        </p:nvCxnSpPr>
        <p:spPr>
          <a:xfrm flipH="1" flipV="1">
            <a:off x="5222003" y="5041853"/>
            <a:ext cx="3702" cy="1006471"/>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80ACE751-90C9-893A-BC35-A3C21C3C214A}"/>
              </a:ext>
            </a:extLst>
          </p:cNvPr>
          <p:cNvCxnSpPr>
            <a:cxnSpLocks/>
            <a:stCxn id="15" idx="3"/>
            <a:endCxn id="8" idx="0"/>
          </p:cNvCxnSpPr>
          <p:nvPr/>
        </p:nvCxnSpPr>
        <p:spPr>
          <a:xfrm>
            <a:off x="4448792" y="4928830"/>
            <a:ext cx="209255" cy="82253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1B85160E-4055-DC1E-5AA8-399BD121EFA8}"/>
              </a:ext>
            </a:extLst>
          </p:cNvPr>
          <p:cNvCxnSpPr>
            <a:cxnSpLocks/>
            <a:stCxn id="6" idx="4"/>
            <a:endCxn id="14" idx="1"/>
          </p:cNvCxnSpPr>
          <p:nvPr/>
        </p:nvCxnSpPr>
        <p:spPr>
          <a:xfrm>
            <a:off x="4778572" y="5428706"/>
            <a:ext cx="338108" cy="66477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E3500AC-79CA-B5C0-47F2-24CDB20D30DA}"/>
              </a:ext>
            </a:extLst>
          </p:cNvPr>
          <p:cNvCxnSpPr>
            <a:cxnSpLocks/>
            <a:stCxn id="9" idx="3"/>
            <a:endCxn id="10" idx="7"/>
          </p:cNvCxnSpPr>
          <p:nvPr/>
        </p:nvCxnSpPr>
        <p:spPr>
          <a:xfrm flipH="1" flipV="1">
            <a:off x="7377147" y="4845016"/>
            <a:ext cx="355737" cy="93731"/>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855D33FB-5113-333D-4954-EC7C8BE7154B}"/>
              </a:ext>
            </a:extLst>
          </p:cNvPr>
          <p:cNvCxnSpPr>
            <a:cxnSpLocks/>
            <a:stCxn id="9" idx="4"/>
            <a:endCxn id="13" idx="0"/>
          </p:cNvCxnSpPr>
          <p:nvPr/>
        </p:nvCxnSpPr>
        <p:spPr>
          <a:xfrm flipH="1">
            <a:off x="7414096" y="4983907"/>
            <a:ext cx="427813" cy="1075826"/>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B022CD25-DB07-C884-1770-23FAF8B9FB4D}"/>
              </a:ext>
            </a:extLst>
          </p:cNvPr>
          <p:cNvCxnSpPr>
            <a:cxnSpLocks/>
            <a:stCxn id="27" idx="6"/>
            <a:endCxn id="11" idx="3"/>
          </p:cNvCxnSpPr>
          <p:nvPr/>
        </p:nvCxnSpPr>
        <p:spPr>
          <a:xfrm>
            <a:off x="7259911" y="5436639"/>
            <a:ext cx="549458" cy="68651"/>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77B79283-7DAB-EB90-B636-11D9474D849D}"/>
              </a:ext>
            </a:extLst>
          </p:cNvPr>
          <p:cNvCxnSpPr>
            <a:cxnSpLocks/>
            <a:stCxn id="12" idx="1"/>
            <a:endCxn id="9" idx="4"/>
          </p:cNvCxnSpPr>
          <p:nvPr/>
        </p:nvCxnSpPr>
        <p:spPr>
          <a:xfrm flipH="1" flipV="1">
            <a:off x="7841909" y="4983907"/>
            <a:ext cx="6310" cy="939216"/>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9F8594A8-E13A-DD9E-722E-25E8AE0657FF}"/>
              </a:ext>
            </a:extLst>
          </p:cNvPr>
          <p:cNvCxnSpPr>
            <a:cxnSpLocks/>
            <a:stCxn id="13" idx="0"/>
            <a:endCxn id="10" idx="4"/>
          </p:cNvCxnSpPr>
          <p:nvPr/>
        </p:nvCxnSpPr>
        <p:spPr>
          <a:xfrm flipH="1" flipV="1">
            <a:off x="7268122" y="5108226"/>
            <a:ext cx="145974" cy="95150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7" name="Oval 26">
            <a:extLst>
              <a:ext uri="{FF2B5EF4-FFF2-40B4-BE49-F238E27FC236}">
                <a16:creationId xmlns:a16="http://schemas.microsoft.com/office/drawing/2014/main" id="{4345070A-F315-8544-E8B4-B595F777B3A1}"/>
              </a:ext>
            </a:extLst>
          </p:cNvPr>
          <p:cNvSpPr/>
          <p:nvPr/>
        </p:nvSpPr>
        <p:spPr>
          <a:xfrm>
            <a:off x="6951541" y="5282454"/>
            <a:ext cx="308370" cy="308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a:t>
            </a:r>
            <a:endParaRPr lang="en-IL" sz="2400" b="1" dirty="0"/>
          </a:p>
        </p:txBody>
      </p:sp>
      <p:cxnSp>
        <p:nvCxnSpPr>
          <p:cNvPr id="28" name="Straight Connector 27">
            <a:extLst>
              <a:ext uri="{FF2B5EF4-FFF2-40B4-BE49-F238E27FC236}">
                <a16:creationId xmlns:a16="http://schemas.microsoft.com/office/drawing/2014/main" id="{2CEA3157-372B-11EC-0D27-A1B9D0845E60}"/>
              </a:ext>
            </a:extLst>
          </p:cNvPr>
          <p:cNvCxnSpPr>
            <a:cxnSpLocks/>
            <a:stCxn id="7" idx="6"/>
            <a:endCxn id="10" idx="2"/>
          </p:cNvCxnSpPr>
          <p:nvPr/>
        </p:nvCxnSpPr>
        <p:spPr>
          <a:xfrm flipV="1">
            <a:off x="5649237" y="4954041"/>
            <a:ext cx="1464700" cy="62099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BA7528B9-5857-8015-A855-E5F75307D1FB}"/>
              </a:ext>
            </a:extLst>
          </p:cNvPr>
          <p:cNvCxnSpPr>
            <a:cxnSpLocks/>
            <a:stCxn id="5" idx="6"/>
            <a:endCxn id="12" idx="2"/>
          </p:cNvCxnSpPr>
          <p:nvPr/>
        </p:nvCxnSpPr>
        <p:spPr>
          <a:xfrm>
            <a:off x="5376188" y="4887668"/>
            <a:ext cx="2426871" cy="114448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09BE0CFF-82A7-CBA2-572C-218F70C5E00F}"/>
              </a:ext>
            </a:extLst>
          </p:cNvPr>
          <p:cNvCxnSpPr>
            <a:cxnSpLocks/>
            <a:stCxn id="6" idx="7"/>
            <a:endCxn id="5" idx="3"/>
          </p:cNvCxnSpPr>
          <p:nvPr/>
        </p:nvCxnSpPr>
        <p:spPr>
          <a:xfrm flipV="1">
            <a:off x="4887597" y="4996693"/>
            <a:ext cx="225381" cy="16880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92BFC9BF-3617-84D0-5F19-9F4411D78A21}"/>
              </a:ext>
            </a:extLst>
          </p:cNvPr>
          <p:cNvCxnSpPr>
            <a:cxnSpLocks/>
            <a:stCxn id="12" idx="2"/>
            <a:endCxn id="10" idx="5"/>
          </p:cNvCxnSpPr>
          <p:nvPr/>
        </p:nvCxnSpPr>
        <p:spPr>
          <a:xfrm flipH="1" flipV="1">
            <a:off x="7377147" y="5063066"/>
            <a:ext cx="425912" cy="969082"/>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32" name="TextBox 31">
            <a:extLst>
              <a:ext uri="{FF2B5EF4-FFF2-40B4-BE49-F238E27FC236}">
                <a16:creationId xmlns:a16="http://schemas.microsoft.com/office/drawing/2014/main" id="{654C5AD7-6C13-AFBC-76CD-06EACB2A224B}"/>
              </a:ext>
            </a:extLst>
          </p:cNvPr>
          <p:cNvSpPr txBox="1"/>
          <p:nvPr/>
        </p:nvSpPr>
        <p:spPr>
          <a:xfrm>
            <a:off x="4050953" y="4983907"/>
            <a:ext cx="480387" cy="523220"/>
          </a:xfrm>
          <a:prstGeom prst="rect">
            <a:avLst/>
          </a:prstGeom>
          <a:noFill/>
        </p:spPr>
        <p:txBody>
          <a:bodyPr wrap="square" rtlCol="0">
            <a:spAutoFit/>
          </a:bodyPr>
          <a:lstStyle/>
          <a:p>
            <a:r>
              <a:rPr lang="en-US" sz="2800" b="1" dirty="0"/>
              <a:t>S</a:t>
            </a:r>
            <a:endParaRPr lang="en-IL" sz="2800" b="1" dirty="0"/>
          </a:p>
        </p:txBody>
      </p:sp>
      <p:sp>
        <p:nvSpPr>
          <p:cNvPr id="33" name="TextBox 32">
            <a:extLst>
              <a:ext uri="{FF2B5EF4-FFF2-40B4-BE49-F238E27FC236}">
                <a16:creationId xmlns:a16="http://schemas.microsoft.com/office/drawing/2014/main" id="{CEC16536-B520-5331-51F5-975C2A342832}"/>
              </a:ext>
            </a:extLst>
          </p:cNvPr>
          <p:cNvSpPr txBox="1"/>
          <p:nvPr/>
        </p:nvSpPr>
        <p:spPr>
          <a:xfrm>
            <a:off x="8263306" y="5091259"/>
            <a:ext cx="480387" cy="523220"/>
          </a:xfrm>
          <a:prstGeom prst="rect">
            <a:avLst/>
          </a:prstGeom>
          <a:noFill/>
        </p:spPr>
        <p:txBody>
          <a:bodyPr wrap="square" rtlCol="0">
            <a:spAutoFit/>
          </a:bodyPr>
          <a:lstStyle/>
          <a:p>
            <a:r>
              <a:rPr lang="en-US" sz="2800" b="1" dirty="0"/>
              <a:t>T</a:t>
            </a:r>
            <a:endParaRPr lang="en-IL" sz="2800" b="1" dirty="0"/>
          </a:p>
        </p:txBody>
      </p:sp>
      <p:sp>
        <p:nvSpPr>
          <p:cNvPr id="34" name="TextBox 33">
            <a:extLst>
              <a:ext uri="{FF2B5EF4-FFF2-40B4-BE49-F238E27FC236}">
                <a16:creationId xmlns:a16="http://schemas.microsoft.com/office/drawing/2014/main" id="{11775587-25FD-E6C9-8A25-627A7266AA9F}"/>
              </a:ext>
            </a:extLst>
          </p:cNvPr>
          <p:cNvSpPr txBox="1"/>
          <p:nvPr/>
        </p:nvSpPr>
        <p:spPr>
          <a:xfrm>
            <a:off x="5298841" y="4347940"/>
            <a:ext cx="366593" cy="584775"/>
          </a:xfrm>
          <a:prstGeom prst="rect">
            <a:avLst/>
          </a:prstGeom>
          <a:noFill/>
        </p:spPr>
        <p:txBody>
          <a:bodyPr wrap="square" rtlCol="0">
            <a:spAutoFit/>
          </a:bodyPr>
          <a:lstStyle/>
          <a:p>
            <a:r>
              <a:rPr lang="en-US" sz="3200" b="1" dirty="0"/>
              <a:t>v</a:t>
            </a:r>
            <a:endParaRPr lang="en-IL" sz="3200" b="1" dirty="0"/>
          </a:p>
        </p:txBody>
      </p:sp>
      <p:cxnSp>
        <p:nvCxnSpPr>
          <p:cNvPr id="35" name="Straight Connector 34">
            <a:extLst>
              <a:ext uri="{FF2B5EF4-FFF2-40B4-BE49-F238E27FC236}">
                <a16:creationId xmlns:a16="http://schemas.microsoft.com/office/drawing/2014/main" id="{6064CE3B-64CA-3F9F-6678-2A146E92222F}"/>
              </a:ext>
            </a:extLst>
          </p:cNvPr>
          <p:cNvCxnSpPr>
            <a:cxnSpLocks/>
            <a:stCxn id="8" idx="7"/>
            <a:endCxn id="7" idx="3"/>
          </p:cNvCxnSpPr>
          <p:nvPr/>
        </p:nvCxnSpPr>
        <p:spPr>
          <a:xfrm flipV="1">
            <a:off x="4767072" y="5684056"/>
            <a:ext cx="618955" cy="11246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5B23AEAB-2965-37C5-1A34-8336316A4BD0}"/>
              </a:ext>
            </a:extLst>
          </p:cNvPr>
          <p:cNvCxnSpPr>
            <a:cxnSpLocks/>
            <a:stCxn id="7" idx="0"/>
            <a:endCxn id="5" idx="5"/>
          </p:cNvCxnSpPr>
          <p:nvPr/>
        </p:nvCxnSpPr>
        <p:spPr>
          <a:xfrm flipH="1" flipV="1">
            <a:off x="5331028" y="4996693"/>
            <a:ext cx="164024" cy="42415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A7BCBB51-FB31-A253-1F76-AE8EBFBC89F9}"/>
              </a:ext>
            </a:extLst>
          </p:cNvPr>
          <p:cNvCxnSpPr>
            <a:cxnSpLocks/>
            <a:stCxn id="15" idx="5"/>
            <a:endCxn id="6" idx="0"/>
          </p:cNvCxnSpPr>
          <p:nvPr/>
        </p:nvCxnSpPr>
        <p:spPr>
          <a:xfrm>
            <a:off x="4666842" y="4928830"/>
            <a:ext cx="111730" cy="191506"/>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5D4E8813-2C1A-BE6D-6ED1-5C5C94524C75}"/>
              </a:ext>
            </a:extLst>
          </p:cNvPr>
          <p:cNvCxnSpPr>
            <a:cxnSpLocks/>
            <a:stCxn id="14" idx="1"/>
            <a:endCxn id="8" idx="5"/>
          </p:cNvCxnSpPr>
          <p:nvPr/>
        </p:nvCxnSpPr>
        <p:spPr>
          <a:xfrm flipH="1" flipV="1">
            <a:off x="4767072" y="6014573"/>
            <a:ext cx="349608" cy="78911"/>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B1D297D-76BF-9072-DD89-84CD610D716C}"/>
                  </a:ext>
                </a:extLst>
              </p:cNvPr>
              <p:cNvSpPr txBox="1"/>
              <p:nvPr/>
            </p:nvSpPr>
            <p:spPr>
              <a:xfrm>
                <a:off x="441937" y="6354805"/>
                <a:ext cx="11613857" cy="523220"/>
              </a:xfrm>
              <a:prstGeom prst="rect">
                <a:avLst/>
              </a:prstGeom>
              <a:noFill/>
            </p:spPr>
            <p:txBody>
              <a:bodyPr wrap="square">
                <a:spAutoFit/>
              </a:bodyPr>
              <a:lstStyle/>
              <a:p>
                <a:pPr algn="ctr"/>
                <a:r>
                  <a:rPr lang="en-US" sz="2800" b="1" dirty="0"/>
                  <a:t>Claim</a:t>
                </a:r>
                <a:r>
                  <a:rPr lang="en-US" sz="2800" dirty="0"/>
                  <a:t>: with high probability the algorithm recovers the planted </a:t>
                </a:r>
                <a14:m>
                  <m:oMath xmlns:m="http://schemas.openxmlformats.org/officeDocument/2006/math">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𝑇</m:t>
                    </m:r>
                  </m:oMath>
                </a14:m>
                <a:r>
                  <a:rPr lang="en-US" sz="2800" dirty="0"/>
                  <a:t> as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oMath>
                </a14:m>
                <a:r>
                  <a:rPr lang="en-US" sz="2800" dirty="0"/>
                  <a:t>!</a:t>
                </a:r>
              </a:p>
            </p:txBody>
          </p:sp>
        </mc:Choice>
        <mc:Fallback xmlns="">
          <p:sp>
            <p:nvSpPr>
              <p:cNvPr id="73" name="TextBox 72">
                <a:extLst>
                  <a:ext uri="{FF2B5EF4-FFF2-40B4-BE49-F238E27FC236}">
                    <a16:creationId xmlns:a16="http://schemas.microsoft.com/office/drawing/2014/main" id="{7B1D297D-76BF-9072-DD89-84CD610D716C}"/>
                  </a:ext>
                </a:extLst>
              </p:cNvPr>
              <p:cNvSpPr txBox="1">
                <a:spLocks noRot="1" noChangeAspect="1" noMove="1" noResize="1" noEditPoints="1" noAdjustHandles="1" noChangeArrowheads="1" noChangeShapeType="1" noTextEdit="1"/>
              </p:cNvSpPr>
              <p:nvPr/>
            </p:nvSpPr>
            <p:spPr>
              <a:xfrm>
                <a:off x="441937" y="6354805"/>
                <a:ext cx="11613857" cy="523220"/>
              </a:xfrm>
              <a:prstGeom prst="rect">
                <a:avLst/>
              </a:prstGeom>
              <a:blipFill>
                <a:blip r:embed="rId3"/>
                <a:stretch>
                  <a:fillRect t="-11628" b="-31395"/>
                </a:stretch>
              </a:blipFill>
            </p:spPr>
            <p:txBody>
              <a:bodyPr/>
              <a:lstStyle/>
              <a:p>
                <a:r>
                  <a:rPr lang="en-IL">
                    <a:noFill/>
                  </a:rPr>
                  <a:t> </a:t>
                </a:r>
              </a:p>
            </p:txBody>
          </p:sp>
        </mc:Fallback>
      </mc:AlternateContent>
      <p:cxnSp>
        <p:nvCxnSpPr>
          <p:cNvPr id="36" name="Straight Arrow Connector 35">
            <a:extLst>
              <a:ext uri="{FF2B5EF4-FFF2-40B4-BE49-F238E27FC236}">
                <a16:creationId xmlns:a16="http://schemas.microsoft.com/office/drawing/2014/main" id="{F6DD957A-F206-EB23-BDEC-8F59BA520BB7}"/>
              </a:ext>
            </a:extLst>
          </p:cNvPr>
          <p:cNvCxnSpPr>
            <a:cxnSpLocks/>
            <a:endCxn id="6" idx="1"/>
          </p:cNvCxnSpPr>
          <p:nvPr/>
        </p:nvCxnSpPr>
        <p:spPr>
          <a:xfrm>
            <a:off x="2846328" y="4733483"/>
            <a:ext cx="1823219" cy="43201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55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5"/>
                                        </p:tgtEl>
                                        <p:attrNameLst>
                                          <p:attrName>style.color</p:attrName>
                                        </p:attrNameLst>
                                      </p:cBhvr>
                                      <p:to>
                                        <a:schemeClr val="bg1"/>
                                      </p:to>
                                    </p:animClr>
                                    <p:animClr clrSpc="rgb" dir="cw">
                                      <p:cBhvr>
                                        <p:cTn id="7" dur="250" autoRev="1" fill="remove"/>
                                        <p:tgtEl>
                                          <p:spTgt spid="15"/>
                                        </p:tgtEl>
                                        <p:attrNameLst>
                                          <p:attrName>fillcolor</p:attrName>
                                        </p:attrNameLst>
                                      </p:cBhvr>
                                      <p:to>
                                        <a:schemeClr val="bg1"/>
                                      </p:to>
                                    </p:animClr>
                                    <p:set>
                                      <p:cBhvr>
                                        <p:cTn id="8" dur="250" autoRev="1" fill="remove"/>
                                        <p:tgtEl>
                                          <p:spTgt spid="15"/>
                                        </p:tgtEl>
                                        <p:attrNameLst>
                                          <p:attrName>fill.type</p:attrName>
                                        </p:attrNameLst>
                                      </p:cBhvr>
                                      <p:to>
                                        <p:strVal val="solid"/>
                                      </p:to>
                                    </p:set>
                                    <p:set>
                                      <p:cBhvr>
                                        <p:cTn id="9" dur="250" autoRev="1" fill="remove"/>
                                        <p:tgtEl>
                                          <p:spTgt spid="1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14"/>
                                        </p:tgtEl>
                                        <p:attrNameLst>
                                          <p:attrName>style.color</p:attrName>
                                        </p:attrNameLst>
                                      </p:cBhvr>
                                      <p:to>
                                        <a:schemeClr val="bg1"/>
                                      </p:to>
                                    </p:animClr>
                                    <p:animClr clrSpc="rgb" dir="cw">
                                      <p:cBhvr>
                                        <p:cTn id="14" dur="250" autoRev="1" fill="remove"/>
                                        <p:tgtEl>
                                          <p:spTgt spid="14"/>
                                        </p:tgtEl>
                                        <p:attrNameLst>
                                          <p:attrName>fillcolor</p:attrName>
                                        </p:attrNameLst>
                                      </p:cBhvr>
                                      <p:to>
                                        <a:schemeClr val="bg1"/>
                                      </p:to>
                                    </p:animClr>
                                    <p:set>
                                      <p:cBhvr>
                                        <p:cTn id="15" dur="250" autoRev="1" fill="remove"/>
                                        <p:tgtEl>
                                          <p:spTgt spid="14"/>
                                        </p:tgtEl>
                                        <p:attrNameLst>
                                          <p:attrName>fill.type</p:attrName>
                                        </p:attrNameLst>
                                      </p:cBhvr>
                                      <p:to>
                                        <p:strVal val="solid"/>
                                      </p:to>
                                    </p:set>
                                    <p:set>
                                      <p:cBhvr>
                                        <p:cTn id="16" dur="250" autoRev="1" fill="remove"/>
                                        <p:tgtEl>
                                          <p:spTgt spid="14"/>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7"/>
                                        </p:tgtEl>
                                        <p:attrNameLst>
                                          <p:attrName>style.color</p:attrName>
                                        </p:attrNameLst>
                                      </p:cBhvr>
                                      <p:to>
                                        <a:schemeClr val="bg1"/>
                                      </p:to>
                                    </p:animClr>
                                    <p:animClr clrSpc="rgb" dir="cw">
                                      <p:cBhvr>
                                        <p:cTn id="21" dur="250" autoRev="1" fill="remove"/>
                                        <p:tgtEl>
                                          <p:spTgt spid="7"/>
                                        </p:tgtEl>
                                        <p:attrNameLst>
                                          <p:attrName>fillcolor</p:attrName>
                                        </p:attrNameLst>
                                      </p:cBhvr>
                                      <p:to>
                                        <a:schemeClr val="bg1"/>
                                      </p:to>
                                    </p:animClr>
                                    <p:set>
                                      <p:cBhvr>
                                        <p:cTn id="22" dur="250" autoRev="1" fill="remove"/>
                                        <p:tgtEl>
                                          <p:spTgt spid="7"/>
                                        </p:tgtEl>
                                        <p:attrNameLst>
                                          <p:attrName>fill.type</p:attrName>
                                        </p:attrNameLst>
                                      </p:cBhvr>
                                      <p:to>
                                        <p:strVal val="solid"/>
                                      </p:to>
                                    </p:set>
                                    <p:set>
                                      <p:cBhvr>
                                        <p:cTn id="23"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1" name="Straight Arrow Connector 100">
            <a:extLst>
              <a:ext uri="{FF2B5EF4-FFF2-40B4-BE49-F238E27FC236}">
                <a16:creationId xmlns:a16="http://schemas.microsoft.com/office/drawing/2014/main" id="{E1FF94AA-108F-FC7C-F493-B3FEDD2E906F}"/>
              </a:ext>
            </a:extLst>
          </p:cNvPr>
          <p:cNvCxnSpPr>
            <a:cxnSpLocks/>
            <a:endCxn id="32" idx="1"/>
          </p:cNvCxnSpPr>
          <p:nvPr/>
        </p:nvCxnSpPr>
        <p:spPr>
          <a:xfrm flipV="1">
            <a:off x="9105900" y="2468936"/>
            <a:ext cx="396575" cy="465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88AAE94-A901-26E5-7E86-DBDB6B478982}"/>
              </a:ext>
            </a:extLst>
          </p:cNvPr>
          <p:cNvCxnSpPr>
            <a:cxnSpLocks/>
            <a:endCxn id="71" idx="1"/>
          </p:cNvCxnSpPr>
          <p:nvPr/>
        </p:nvCxnSpPr>
        <p:spPr>
          <a:xfrm>
            <a:off x="4305300" y="3162300"/>
            <a:ext cx="5238483" cy="2901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9F1456CE-6DFE-1DF5-FB67-D93F8E646C3F}"/>
              </a:ext>
            </a:extLst>
          </p:cNvPr>
          <p:cNvCxnSpPr>
            <a:cxnSpLocks/>
          </p:cNvCxnSpPr>
          <p:nvPr/>
        </p:nvCxnSpPr>
        <p:spPr>
          <a:xfrm>
            <a:off x="9258300" y="3851068"/>
            <a:ext cx="465995" cy="1799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which p and q are good?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8537807" cy="5740739"/>
              </a:xfrm>
              <a:prstGeom prst="rect">
                <a:avLst/>
              </a:prstGeom>
              <a:noFill/>
            </p:spPr>
            <p:txBody>
              <a:bodyPr wrap="square" rtlCol="0">
                <a:spAutoFit/>
              </a:bodyPr>
              <a:lstStyle/>
              <a:p>
                <a:pPr marL="342900" indent="-342900">
                  <a:buFont typeface="Arial" panose="020B0604020202020204" pitchFamily="34" charset="0"/>
                  <a:buChar char="•"/>
                </a:pPr>
                <a:r>
                  <a:rPr lang="en-US" sz="1900" b="1" dirty="0"/>
                  <a:t>Claim</a:t>
                </a:r>
                <a:r>
                  <a:rPr lang="en-US" sz="1900" dirty="0"/>
                  <a:t>: with high probability the algorithm recovers the planted </a:t>
                </a:r>
                <a14:m>
                  <m:oMath xmlns:m="http://schemas.openxmlformats.org/officeDocument/2006/math">
                    <m:r>
                      <a:rPr lang="en-US" sz="1900" i="1">
                        <a:latin typeface="Cambria Math" panose="02040503050406030204" pitchFamily="18" charset="0"/>
                      </a:rPr>
                      <m:t>𝑆</m:t>
                    </m:r>
                    <m:r>
                      <a:rPr lang="en-US" sz="1900" i="1">
                        <a:latin typeface="Cambria Math" panose="02040503050406030204" pitchFamily="18" charset="0"/>
                      </a:rPr>
                      <m:t>,</m:t>
                    </m:r>
                    <m:r>
                      <a:rPr lang="en-US" sz="1900" i="1">
                        <a:latin typeface="Cambria Math" panose="02040503050406030204" pitchFamily="18" charset="0"/>
                      </a:rPr>
                      <m:t>𝑇</m:t>
                    </m:r>
                  </m:oMath>
                </a14:m>
                <a:r>
                  <a:rPr lang="en-US" sz="1900" dirty="0"/>
                  <a:t> as </a:t>
                </a:r>
                <a14:m>
                  <m:oMath xmlns:m="http://schemas.openxmlformats.org/officeDocument/2006/math">
                    <m:r>
                      <a:rPr lang="en-US" sz="1900" i="1">
                        <a:latin typeface="Cambria Math" panose="02040503050406030204" pitchFamily="18" charset="0"/>
                      </a:rPr>
                      <m:t>𝑛</m:t>
                    </m:r>
                    <m:r>
                      <a:rPr lang="en-US" sz="1900" i="1">
                        <a:latin typeface="Cambria Math" panose="02040503050406030204" pitchFamily="18" charset="0"/>
                      </a:rPr>
                      <m:t>→∞</m:t>
                    </m:r>
                  </m:oMath>
                </a14:m>
                <a:r>
                  <a:rPr lang="en-US" sz="1900" dirty="0"/>
                  <a:t>.</a:t>
                </a:r>
              </a:p>
              <a:p>
                <a:pPr marL="342900" indent="-342900">
                  <a:buFont typeface="Arial" panose="020B0604020202020204" pitchFamily="34" charset="0"/>
                  <a:buChar char="•"/>
                </a:pPr>
                <a:r>
                  <a:rPr lang="en-US" sz="1900" b="1" dirty="0"/>
                  <a:t>Proof</a:t>
                </a:r>
                <a:r>
                  <a:rPr lang="en-US" sz="1900" dirty="0"/>
                  <a:t>: </a:t>
                </a:r>
              </a:p>
              <a:p>
                <a:pPr marL="800100" lvl="1" indent="-342900">
                  <a:buFont typeface="Arial" panose="020B0604020202020204" pitchFamily="34" charset="0"/>
                  <a:buChar char="•"/>
                </a:pPr>
                <a:r>
                  <a:rPr lang="en-US" sz="1900" dirty="0"/>
                  <a:t>WLOG </a:t>
                </a:r>
                <a14:m>
                  <m:oMath xmlns:m="http://schemas.openxmlformats.org/officeDocument/2006/math">
                    <m:r>
                      <a:rPr lang="en-US" sz="1900" b="0" i="1" smtClean="0">
                        <a:latin typeface="Cambria Math" panose="02040503050406030204" pitchFamily="18" charset="0"/>
                      </a:rPr>
                      <m:t>𝑣</m:t>
                    </m:r>
                    <m:r>
                      <a:rPr lang="en-US" sz="1900" b="0" i="1" smtClean="0">
                        <a:latin typeface="Cambria Math" panose="02040503050406030204" pitchFamily="18" charset="0"/>
                      </a:rPr>
                      <m:t>∈</m:t>
                    </m:r>
                    <m:r>
                      <a:rPr lang="en-US" sz="1900" b="0" i="1" smtClean="0">
                        <a:latin typeface="Cambria Math" panose="02040503050406030204" pitchFamily="18" charset="0"/>
                      </a:rPr>
                      <m:t>𝑇</m:t>
                    </m:r>
                  </m:oMath>
                </a14:m>
                <a:r>
                  <a:rPr lang="en-US" sz="1900" dirty="0"/>
                  <a:t>.</a:t>
                </a:r>
              </a:p>
              <a:p>
                <a:pPr marL="800100" lvl="1" indent="-342900">
                  <a:buFont typeface="Arial" panose="020B0604020202020204" pitchFamily="34" charset="0"/>
                  <a:buChar char="•"/>
                </a:pPr>
                <a:r>
                  <a:rPr lang="en-US" sz="1900" b="1" dirty="0">
                    <a:solidFill>
                      <a:srgbClr val="FF0000"/>
                    </a:solidFill>
                  </a:rPr>
                  <a:t>For any </a:t>
                </a:r>
                <a14:m>
                  <m:oMath xmlns:m="http://schemas.openxmlformats.org/officeDocument/2006/math">
                    <m:r>
                      <a:rPr lang="en-US" sz="1900" b="1" i="1" smtClean="0">
                        <a:solidFill>
                          <a:srgbClr val="FF0000"/>
                        </a:solidFill>
                        <a:latin typeface="Cambria Math" panose="02040503050406030204" pitchFamily="18" charset="0"/>
                      </a:rPr>
                      <m:t>𝒖</m:t>
                    </m:r>
                    <m:r>
                      <a:rPr lang="en-US" sz="1900" b="1" i="1" smtClean="0">
                        <a:solidFill>
                          <a:srgbClr val="FF0000"/>
                        </a:solidFill>
                        <a:latin typeface="Cambria Math" panose="02040503050406030204" pitchFamily="18" charset="0"/>
                      </a:rPr>
                      <m:t>∈</m:t>
                    </m:r>
                    <m:r>
                      <a:rPr lang="en-US" sz="1900" b="1" i="1" smtClean="0">
                        <a:solidFill>
                          <a:srgbClr val="FF0000"/>
                        </a:solidFill>
                        <a:latin typeface="Cambria Math" panose="02040503050406030204" pitchFamily="18" charset="0"/>
                      </a:rPr>
                      <m:t>𝑻</m:t>
                    </m:r>
                  </m:oMath>
                </a14:m>
                <a:r>
                  <a:rPr lang="en-US" sz="1900" dirty="0"/>
                  <a:t>, the probability a vertex </a:t>
                </a:r>
                <a14:m>
                  <m:oMath xmlns:m="http://schemas.openxmlformats.org/officeDocument/2006/math">
                    <m:r>
                      <a:rPr lang="en-US" sz="1900" b="0" i="1" smtClean="0">
                        <a:latin typeface="Cambria Math" panose="02040503050406030204" pitchFamily="18" charset="0"/>
                      </a:rPr>
                      <m:t>𝑥</m:t>
                    </m:r>
                    <m:r>
                      <a:rPr lang="en-US" sz="1900" b="0" i="1" smtClean="0">
                        <a:latin typeface="Cambria Math" panose="02040503050406030204" pitchFamily="18" charset="0"/>
                      </a:rPr>
                      <m:t>∉{</m:t>
                    </m:r>
                    <m:r>
                      <a:rPr lang="en-US" sz="1900" b="0" i="1" smtClean="0">
                        <a:latin typeface="Cambria Math" panose="02040503050406030204" pitchFamily="18" charset="0"/>
                      </a:rPr>
                      <m:t>𝑢</m:t>
                    </m:r>
                    <m:r>
                      <a:rPr lang="en-US" sz="1900" b="0" i="1" smtClean="0">
                        <a:latin typeface="Cambria Math" panose="02040503050406030204" pitchFamily="18" charset="0"/>
                      </a:rPr>
                      <m:t>,</m:t>
                    </m:r>
                    <m:r>
                      <a:rPr lang="en-US" sz="1900" b="0" i="1" smtClean="0">
                        <a:latin typeface="Cambria Math" panose="02040503050406030204" pitchFamily="18" charset="0"/>
                      </a:rPr>
                      <m:t>𝑣</m:t>
                    </m:r>
                    <m:r>
                      <a:rPr lang="en-US" sz="1900" b="0" i="1" smtClean="0">
                        <a:latin typeface="Cambria Math" panose="02040503050406030204" pitchFamily="18" charset="0"/>
                      </a:rPr>
                      <m:t>}</m:t>
                    </m:r>
                  </m:oMath>
                </a14:m>
                <a:r>
                  <a:rPr lang="en-US" sz="1900" dirty="0"/>
                  <a:t> is a common neighbor is </a:t>
                </a:r>
                <a14:m>
                  <m:oMath xmlns:m="http://schemas.openxmlformats.org/officeDocument/2006/math">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𝑝</m:t>
                        </m:r>
                      </m:e>
                      <m:sup>
                        <m:r>
                          <a:rPr lang="en-US" sz="1900" b="0" i="1" smtClean="0">
                            <a:latin typeface="Cambria Math" panose="02040503050406030204" pitchFamily="18" charset="0"/>
                          </a:rPr>
                          <m:t>2</m:t>
                        </m:r>
                      </m:sup>
                    </m:sSup>
                  </m:oMath>
                </a14:m>
                <a:r>
                  <a:rPr lang="en-US" sz="1900" dirty="0"/>
                  <a:t> if </a:t>
                </a:r>
                <a14:m>
                  <m:oMath xmlns:m="http://schemas.openxmlformats.org/officeDocument/2006/math">
                    <m:r>
                      <a:rPr lang="en-US" sz="1900" b="0" i="1" smtClean="0">
                        <a:latin typeface="Cambria Math" panose="02040503050406030204" pitchFamily="18" charset="0"/>
                      </a:rPr>
                      <m:t>𝑥</m:t>
                    </m:r>
                    <m:r>
                      <a:rPr lang="en-US" sz="1900" b="0" i="1" smtClean="0">
                        <a:latin typeface="Cambria Math" panose="02040503050406030204" pitchFamily="18" charset="0"/>
                      </a:rPr>
                      <m:t>∈</m:t>
                    </m:r>
                    <m:r>
                      <a:rPr lang="en-US" sz="1900" b="0" i="1" smtClean="0">
                        <a:latin typeface="Cambria Math" panose="02040503050406030204" pitchFamily="18" charset="0"/>
                      </a:rPr>
                      <m:t>𝑇</m:t>
                    </m:r>
                  </m:oMath>
                </a14:m>
                <a:r>
                  <a:rPr lang="en-US" sz="1900" dirty="0"/>
                  <a:t>, and otherwise </a:t>
                </a:r>
                <a14:m>
                  <m:oMath xmlns:m="http://schemas.openxmlformats.org/officeDocument/2006/math">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𝑞</m:t>
                        </m:r>
                      </m:e>
                      <m:sup>
                        <m:r>
                          <a:rPr lang="en-US" sz="1900" b="0" i="1" smtClean="0">
                            <a:latin typeface="Cambria Math" panose="02040503050406030204" pitchFamily="18" charset="0"/>
                          </a:rPr>
                          <m:t>2</m:t>
                        </m:r>
                      </m:sup>
                    </m:sSup>
                  </m:oMath>
                </a14:m>
                <a:r>
                  <a:rPr lang="en-US" sz="1900" dirty="0"/>
                  <a:t>. </a:t>
                </a:r>
                <a:br>
                  <a:rPr lang="en-US" sz="1900" dirty="0"/>
                </a:br>
                <a:r>
                  <a:rPr lang="en-US" sz="1900" dirty="0"/>
                  <a:t>Therefore, the </a:t>
                </a:r>
                <a14:m>
                  <m:oMath xmlns:m="http://schemas.openxmlformats.org/officeDocument/2006/math">
                    <m:r>
                      <a:rPr lang="en-US" sz="1900" i="1" dirty="0" smtClean="0">
                        <a:solidFill>
                          <a:srgbClr val="FF0000"/>
                        </a:solidFill>
                        <a:latin typeface="Cambria Math" panose="02040503050406030204" pitchFamily="18" charset="0"/>
                      </a:rPr>
                      <m:t>#</m:t>
                    </m:r>
                    <m:r>
                      <a:rPr lang="en-US" sz="1900" i="1" dirty="0" smtClean="0">
                        <a:solidFill>
                          <a:srgbClr val="FF0000"/>
                        </a:solidFill>
                        <a:latin typeface="Cambria Math" panose="02040503050406030204" pitchFamily="18" charset="0"/>
                      </a:rPr>
                      <m:t>𝑐𝑜𝑚𝑚𝑜𝑛</m:t>
                    </m:r>
                    <m:r>
                      <a:rPr lang="en-US" sz="1900" i="1" dirty="0" smtClean="0">
                        <a:solidFill>
                          <a:srgbClr val="FF0000"/>
                        </a:solidFill>
                        <a:latin typeface="Cambria Math" panose="02040503050406030204" pitchFamily="18" charset="0"/>
                      </a:rPr>
                      <m:t> </m:t>
                    </m:r>
                    <m:r>
                      <a:rPr lang="en-US" sz="1900" i="1" dirty="0" smtClean="0">
                        <a:solidFill>
                          <a:srgbClr val="FF0000"/>
                        </a:solidFill>
                        <a:latin typeface="Cambria Math" panose="02040503050406030204" pitchFamily="18" charset="0"/>
                      </a:rPr>
                      <m:t>𝑛𝑒𝑖𝑔h𝑏𝑜𝑟𝑠</m:t>
                    </m:r>
                    <m:r>
                      <a:rPr lang="en-US" sz="1900" b="0" i="1" dirty="0" smtClean="0">
                        <a:solidFill>
                          <a:srgbClr val="FF0000"/>
                        </a:solidFill>
                        <a:latin typeface="Cambria Math" panose="02040503050406030204" pitchFamily="18" charset="0"/>
                      </a:rPr>
                      <m:t>(</m:t>
                    </m:r>
                    <m:r>
                      <a:rPr lang="en-US" sz="1900" b="0" i="1" dirty="0" smtClean="0">
                        <a:solidFill>
                          <a:srgbClr val="FF0000"/>
                        </a:solidFill>
                        <a:latin typeface="Cambria Math" panose="02040503050406030204" pitchFamily="18" charset="0"/>
                      </a:rPr>
                      <m:t>𝑢</m:t>
                    </m:r>
                    <m:r>
                      <a:rPr lang="en-US" sz="1900" b="0" i="1" dirty="0" smtClean="0">
                        <a:solidFill>
                          <a:srgbClr val="FF0000"/>
                        </a:solidFill>
                        <a:latin typeface="Cambria Math" panose="02040503050406030204" pitchFamily="18" charset="0"/>
                      </a:rPr>
                      <m:t>,</m:t>
                    </m:r>
                    <m:r>
                      <a:rPr lang="en-US" sz="1900" b="0" i="1" dirty="0" smtClean="0">
                        <a:solidFill>
                          <a:srgbClr val="FF0000"/>
                        </a:solidFill>
                        <a:latin typeface="Cambria Math" panose="02040503050406030204" pitchFamily="18" charset="0"/>
                      </a:rPr>
                      <m:t>𝑣</m:t>
                    </m:r>
                    <m:r>
                      <a:rPr lang="en-US" sz="1900" b="0" i="1" dirty="0" smtClean="0">
                        <a:solidFill>
                          <a:srgbClr val="FF0000"/>
                        </a:solidFill>
                        <a:latin typeface="Cambria Math" panose="02040503050406030204" pitchFamily="18" charset="0"/>
                      </a:rPr>
                      <m:t>) ~</m:t>
                    </m:r>
                    <m:r>
                      <a:rPr lang="en-US" sz="1900" b="0" i="1" smtClean="0">
                        <a:solidFill>
                          <a:srgbClr val="FF0000"/>
                        </a:solidFill>
                        <a:latin typeface="Cambria Math" panose="02040503050406030204" pitchFamily="18" charset="0"/>
                      </a:rPr>
                      <m:t>𝐵𝑖𝑛</m:t>
                    </m:r>
                    <m:d>
                      <m:dPr>
                        <m:ctrlPr>
                          <a:rPr lang="en-US" sz="1900" b="0" i="1" smtClean="0">
                            <a:solidFill>
                              <a:srgbClr val="FF0000"/>
                            </a:solidFill>
                            <a:latin typeface="Cambria Math" panose="02040503050406030204" pitchFamily="18" charset="0"/>
                          </a:rPr>
                        </m:ctrlPr>
                      </m:dPr>
                      <m:e>
                        <m:f>
                          <m:fPr>
                            <m:ctrlPr>
                              <a:rPr lang="en-US" sz="1900" b="0" i="1" smtClean="0">
                                <a:solidFill>
                                  <a:srgbClr val="FF0000"/>
                                </a:solidFill>
                                <a:latin typeface="Cambria Math" panose="02040503050406030204" pitchFamily="18" charset="0"/>
                              </a:rPr>
                            </m:ctrlPr>
                          </m:fPr>
                          <m:num>
                            <m:r>
                              <a:rPr lang="en-US" sz="1900" b="0" i="1" smtClean="0">
                                <a:solidFill>
                                  <a:srgbClr val="FF0000"/>
                                </a:solidFill>
                                <a:latin typeface="Cambria Math" panose="02040503050406030204" pitchFamily="18" charset="0"/>
                              </a:rPr>
                              <m:t>𝑛</m:t>
                            </m:r>
                          </m:num>
                          <m:den>
                            <m:r>
                              <a:rPr lang="en-US" sz="1900" b="0" i="1" smtClean="0">
                                <a:solidFill>
                                  <a:srgbClr val="FF0000"/>
                                </a:solidFill>
                                <a:latin typeface="Cambria Math" panose="02040503050406030204" pitchFamily="18" charset="0"/>
                              </a:rPr>
                              <m:t>2</m:t>
                            </m:r>
                          </m:den>
                        </m:f>
                        <m:r>
                          <a:rPr lang="en-US" sz="1900" b="0" i="1" smtClean="0">
                            <a:solidFill>
                              <a:srgbClr val="FF0000"/>
                            </a:solidFill>
                            <a:latin typeface="Cambria Math" panose="02040503050406030204" pitchFamily="18" charset="0"/>
                          </a:rPr>
                          <m:t>−2,</m:t>
                        </m:r>
                        <m:sSup>
                          <m:sSupPr>
                            <m:ctrlPr>
                              <a:rPr lang="en-US" sz="1900" b="0" i="1" smtClean="0">
                                <a:solidFill>
                                  <a:srgbClr val="FF0000"/>
                                </a:solidFill>
                                <a:latin typeface="Cambria Math" panose="02040503050406030204" pitchFamily="18" charset="0"/>
                              </a:rPr>
                            </m:ctrlPr>
                          </m:sSupPr>
                          <m:e>
                            <m:r>
                              <a:rPr lang="en-US" sz="1900" b="0" i="1" smtClean="0">
                                <a:solidFill>
                                  <a:srgbClr val="FF0000"/>
                                </a:solidFill>
                                <a:latin typeface="Cambria Math" panose="02040503050406030204" pitchFamily="18" charset="0"/>
                              </a:rPr>
                              <m:t>𝑝</m:t>
                            </m:r>
                          </m:e>
                          <m:sup>
                            <m:r>
                              <a:rPr lang="en-US" sz="1900" b="0" i="1" smtClean="0">
                                <a:solidFill>
                                  <a:srgbClr val="FF0000"/>
                                </a:solidFill>
                                <a:latin typeface="Cambria Math" panose="02040503050406030204" pitchFamily="18" charset="0"/>
                              </a:rPr>
                              <m:t>2</m:t>
                            </m:r>
                          </m:sup>
                        </m:sSup>
                      </m:e>
                    </m:d>
                    <m:r>
                      <a:rPr lang="en-US" sz="1900" b="0" i="1" smtClean="0">
                        <a:solidFill>
                          <a:srgbClr val="FF0000"/>
                        </a:solidFill>
                        <a:latin typeface="Cambria Math" panose="02040503050406030204" pitchFamily="18" charset="0"/>
                      </a:rPr>
                      <m:t>+</m:t>
                    </m:r>
                    <m:r>
                      <a:rPr lang="en-US" sz="1900" b="0" i="1" smtClean="0">
                        <a:solidFill>
                          <a:srgbClr val="FF0000"/>
                        </a:solidFill>
                        <a:latin typeface="Cambria Math" panose="02040503050406030204" pitchFamily="18" charset="0"/>
                      </a:rPr>
                      <m:t>𝐵𝑖𝑛</m:t>
                    </m:r>
                    <m:d>
                      <m:dPr>
                        <m:ctrlPr>
                          <a:rPr lang="en-US" sz="1900" b="0" i="1" smtClean="0">
                            <a:solidFill>
                              <a:srgbClr val="FF0000"/>
                            </a:solidFill>
                            <a:latin typeface="Cambria Math" panose="02040503050406030204" pitchFamily="18" charset="0"/>
                          </a:rPr>
                        </m:ctrlPr>
                      </m:dPr>
                      <m:e>
                        <m:f>
                          <m:fPr>
                            <m:ctrlPr>
                              <a:rPr lang="en-US" sz="1900" b="0" i="1" smtClean="0">
                                <a:solidFill>
                                  <a:srgbClr val="FF0000"/>
                                </a:solidFill>
                                <a:latin typeface="Cambria Math" panose="02040503050406030204" pitchFamily="18" charset="0"/>
                              </a:rPr>
                            </m:ctrlPr>
                          </m:fPr>
                          <m:num>
                            <m:r>
                              <a:rPr lang="en-US" sz="1900" b="0" i="1" smtClean="0">
                                <a:solidFill>
                                  <a:srgbClr val="FF0000"/>
                                </a:solidFill>
                                <a:latin typeface="Cambria Math" panose="02040503050406030204" pitchFamily="18" charset="0"/>
                              </a:rPr>
                              <m:t>𝑛</m:t>
                            </m:r>
                          </m:num>
                          <m:den>
                            <m:r>
                              <a:rPr lang="en-US" sz="1900" b="0" i="1" smtClean="0">
                                <a:solidFill>
                                  <a:srgbClr val="FF0000"/>
                                </a:solidFill>
                                <a:latin typeface="Cambria Math" panose="02040503050406030204" pitchFamily="18" charset="0"/>
                              </a:rPr>
                              <m:t>2</m:t>
                            </m:r>
                          </m:den>
                        </m:f>
                        <m:r>
                          <a:rPr lang="en-US" sz="1900" b="0" i="1" smtClean="0">
                            <a:solidFill>
                              <a:srgbClr val="FF0000"/>
                            </a:solidFill>
                            <a:latin typeface="Cambria Math" panose="02040503050406030204" pitchFamily="18" charset="0"/>
                          </a:rPr>
                          <m:t>,</m:t>
                        </m:r>
                        <m:sSup>
                          <m:sSupPr>
                            <m:ctrlPr>
                              <a:rPr lang="en-US" sz="1900" b="0" i="1" smtClean="0">
                                <a:solidFill>
                                  <a:srgbClr val="FF0000"/>
                                </a:solidFill>
                                <a:latin typeface="Cambria Math" panose="02040503050406030204" pitchFamily="18" charset="0"/>
                              </a:rPr>
                            </m:ctrlPr>
                          </m:sSupPr>
                          <m:e>
                            <m:r>
                              <a:rPr lang="en-US" sz="1900" b="0" i="1" smtClean="0">
                                <a:solidFill>
                                  <a:srgbClr val="FF0000"/>
                                </a:solidFill>
                                <a:latin typeface="Cambria Math" panose="02040503050406030204" pitchFamily="18" charset="0"/>
                              </a:rPr>
                              <m:t>𝑞</m:t>
                            </m:r>
                          </m:e>
                          <m:sup>
                            <m:r>
                              <a:rPr lang="en-US" sz="1900" b="0" i="1" smtClean="0">
                                <a:solidFill>
                                  <a:srgbClr val="FF0000"/>
                                </a:solidFill>
                                <a:latin typeface="Cambria Math" panose="02040503050406030204" pitchFamily="18" charset="0"/>
                              </a:rPr>
                              <m:t>2</m:t>
                            </m:r>
                          </m:sup>
                        </m:sSup>
                      </m:e>
                    </m:d>
                  </m:oMath>
                </a14:m>
                <a:r>
                  <a:rPr lang="en-US" sz="1900" dirty="0"/>
                  <a:t>.</a:t>
                </a:r>
              </a:p>
              <a:p>
                <a:pPr marL="800100" lvl="1" indent="-342900">
                  <a:buFont typeface="Arial" panose="020B0604020202020204" pitchFamily="34" charset="0"/>
                  <a:buChar char="•"/>
                </a:pPr>
                <a:r>
                  <a:rPr lang="en-US" sz="1900" b="1" dirty="0">
                    <a:solidFill>
                      <a:srgbClr val="FF0000"/>
                    </a:solidFill>
                  </a:rPr>
                  <a:t>For any </a:t>
                </a:r>
                <a14:m>
                  <m:oMath xmlns:m="http://schemas.openxmlformats.org/officeDocument/2006/math">
                    <m:r>
                      <a:rPr lang="en-US" sz="1900" b="1" i="1" smtClean="0">
                        <a:solidFill>
                          <a:srgbClr val="FF0000"/>
                        </a:solidFill>
                        <a:latin typeface="Cambria Math" panose="02040503050406030204" pitchFamily="18" charset="0"/>
                      </a:rPr>
                      <m:t>𝒖</m:t>
                    </m:r>
                    <m:r>
                      <a:rPr lang="en-US" sz="1900" b="1" i="1" smtClean="0">
                        <a:solidFill>
                          <a:srgbClr val="FF0000"/>
                        </a:solidFill>
                        <a:latin typeface="Cambria Math" panose="02040503050406030204" pitchFamily="18" charset="0"/>
                      </a:rPr>
                      <m:t>∈</m:t>
                    </m:r>
                    <m:r>
                      <a:rPr lang="en-US" sz="1900" b="1" i="1" smtClean="0">
                        <a:solidFill>
                          <a:srgbClr val="FF0000"/>
                        </a:solidFill>
                        <a:latin typeface="Cambria Math" panose="02040503050406030204" pitchFamily="18" charset="0"/>
                      </a:rPr>
                      <m:t>𝑺</m:t>
                    </m:r>
                  </m:oMath>
                </a14:m>
                <a:r>
                  <a:rPr lang="en-US" sz="1900" dirty="0"/>
                  <a:t>, the probability a vertex </a:t>
                </a:r>
                <a14:m>
                  <m:oMath xmlns:m="http://schemas.openxmlformats.org/officeDocument/2006/math">
                    <m:r>
                      <a:rPr lang="en-US" sz="1900" i="1">
                        <a:latin typeface="Cambria Math" panose="02040503050406030204" pitchFamily="18" charset="0"/>
                      </a:rPr>
                      <m:t>𝑥</m:t>
                    </m:r>
                    <m:r>
                      <a:rPr lang="en-US" sz="1900" b="0" i="1" smtClean="0">
                        <a:latin typeface="Cambria Math" panose="02040503050406030204" pitchFamily="18" charset="0"/>
                      </a:rPr>
                      <m:t>∉{</m:t>
                    </m:r>
                    <m:r>
                      <a:rPr lang="en-US" sz="1900" i="1">
                        <a:latin typeface="Cambria Math" panose="02040503050406030204" pitchFamily="18" charset="0"/>
                      </a:rPr>
                      <m:t>𝑢</m:t>
                    </m:r>
                    <m:r>
                      <a:rPr lang="en-US" sz="1900" i="1">
                        <a:latin typeface="Cambria Math" panose="02040503050406030204" pitchFamily="18" charset="0"/>
                      </a:rPr>
                      <m:t>,</m:t>
                    </m:r>
                    <m:r>
                      <a:rPr lang="en-US" sz="1900" i="1">
                        <a:latin typeface="Cambria Math" panose="02040503050406030204" pitchFamily="18" charset="0"/>
                      </a:rPr>
                      <m:t>𝑣</m:t>
                    </m:r>
                    <m:r>
                      <a:rPr lang="en-US" sz="1900" b="0" i="1" smtClean="0">
                        <a:latin typeface="Cambria Math" panose="02040503050406030204" pitchFamily="18" charset="0"/>
                      </a:rPr>
                      <m:t>}</m:t>
                    </m:r>
                  </m:oMath>
                </a14:m>
                <a:r>
                  <a:rPr lang="en-US" sz="1900" dirty="0"/>
                  <a:t> is a common neighbor is </a:t>
                </a:r>
                <a14:m>
                  <m:oMath xmlns:m="http://schemas.openxmlformats.org/officeDocument/2006/math">
                    <m:r>
                      <a:rPr lang="en-US" sz="1900" b="0" i="1" smtClean="0">
                        <a:latin typeface="Cambria Math" panose="02040503050406030204" pitchFamily="18" charset="0"/>
                      </a:rPr>
                      <m:t>𝑝𝑞</m:t>
                    </m:r>
                  </m:oMath>
                </a14:m>
                <a:r>
                  <a:rPr lang="en-US" sz="1900" dirty="0"/>
                  <a:t>. </a:t>
                </a:r>
                <a:br>
                  <a:rPr lang="en-US" sz="1900" dirty="0"/>
                </a:br>
                <a:r>
                  <a:rPr lang="en-US" sz="1900" dirty="0"/>
                  <a:t>Therefore, the </a:t>
                </a:r>
                <a14:m>
                  <m:oMath xmlns:m="http://schemas.openxmlformats.org/officeDocument/2006/math">
                    <m:r>
                      <a:rPr lang="en-US" sz="1900" i="1" dirty="0" smtClean="0">
                        <a:solidFill>
                          <a:srgbClr val="FF0000"/>
                        </a:solidFill>
                        <a:latin typeface="Cambria Math" panose="02040503050406030204" pitchFamily="18" charset="0"/>
                      </a:rPr>
                      <m:t>#</m:t>
                    </m:r>
                    <m:r>
                      <a:rPr lang="en-US" sz="1900" i="1" dirty="0" smtClean="0">
                        <a:solidFill>
                          <a:srgbClr val="FF0000"/>
                        </a:solidFill>
                        <a:latin typeface="Cambria Math" panose="02040503050406030204" pitchFamily="18" charset="0"/>
                      </a:rPr>
                      <m:t>𝑐𝑜𝑚𝑚𝑜𝑛</m:t>
                    </m:r>
                    <m:r>
                      <a:rPr lang="en-US" sz="1900" i="1" dirty="0" smtClean="0">
                        <a:solidFill>
                          <a:srgbClr val="FF0000"/>
                        </a:solidFill>
                        <a:latin typeface="Cambria Math" panose="02040503050406030204" pitchFamily="18" charset="0"/>
                      </a:rPr>
                      <m:t> </m:t>
                    </m:r>
                    <m:r>
                      <a:rPr lang="en-US" sz="1900" i="1" dirty="0" smtClean="0">
                        <a:solidFill>
                          <a:srgbClr val="FF0000"/>
                        </a:solidFill>
                        <a:latin typeface="Cambria Math" panose="02040503050406030204" pitchFamily="18" charset="0"/>
                      </a:rPr>
                      <m:t>𝑛𝑒𝑖𝑔h𝑏𝑜𝑟𝑠</m:t>
                    </m:r>
                    <m:r>
                      <a:rPr lang="en-US" sz="1900" b="0" i="1" dirty="0" smtClean="0">
                        <a:solidFill>
                          <a:srgbClr val="FF0000"/>
                        </a:solidFill>
                        <a:latin typeface="Cambria Math" panose="02040503050406030204" pitchFamily="18" charset="0"/>
                      </a:rPr>
                      <m:t>(</m:t>
                    </m:r>
                    <m:r>
                      <a:rPr lang="en-US" sz="1900" b="0" i="1" dirty="0" smtClean="0">
                        <a:solidFill>
                          <a:srgbClr val="FF0000"/>
                        </a:solidFill>
                        <a:latin typeface="Cambria Math" panose="02040503050406030204" pitchFamily="18" charset="0"/>
                      </a:rPr>
                      <m:t>𝑢</m:t>
                    </m:r>
                    <m:r>
                      <a:rPr lang="en-US" sz="1900" b="0" i="1" dirty="0" smtClean="0">
                        <a:solidFill>
                          <a:srgbClr val="FF0000"/>
                        </a:solidFill>
                        <a:latin typeface="Cambria Math" panose="02040503050406030204" pitchFamily="18" charset="0"/>
                      </a:rPr>
                      <m:t>,</m:t>
                    </m:r>
                    <m:r>
                      <a:rPr lang="en-US" sz="1900" b="0" i="1" dirty="0" smtClean="0">
                        <a:solidFill>
                          <a:srgbClr val="FF0000"/>
                        </a:solidFill>
                        <a:latin typeface="Cambria Math" panose="02040503050406030204" pitchFamily="18" charset="0"/>
                      </a:rPr>
                      <m:t>𝑣</m:t>
                    </m:r>
                    <m:r>
                      <a:rPr lang="en-US" sz="1900" b="0" i="1" dirty="0" smtClean="0">
                        <a:solidFill>
                          <a:srgbClr val="FF0000"/>
                        </a:solidFill>
                        <a:latin typeface="Cambria Math" panose="02040503050406030204" pitchFamily="18" charset="0"/>
                      </a:rPr>
                      <m:t>) ~</m:t>
                    </m:r>
                    <m:r>
                      <a:rPr lang="en-US" sz="1900" i="1">
                        <a:solidFill>
                          <a:srgbClr val="FF0000"/>
                        </a:solidFill>
                        <a:latin typeface="Cambria Math" panose="02040503050406030204" pitchFamily="18" charset="0"/>
                      </a:rPr>
                      <m:t>𝐵𝑖𝑛</m:t>
                    </m:r>
                    <m:d>
                      <m:dPr>
                        <m:ctrlPr>
                          <a:rPr lang="en-US" sz="1900" i="1">
                            <a:solidFill>
                              <a:srgbClr val="FF0000"/>
                            </a:solidFill>
                            <a:latin typeface="Cambria Math" panose="02040503050406030204" pitchFamily="18" charset="0"/>
                          </a:rPr>
                        </m:ctrlPr>
                      </m:dPr>
                      <m:e>
                        <m:r>
                          <a:rPr lang="en-US" sz="1900" b="0" i="1" smtClean="0">
                            <a:solidFill>
                              <a:srgbClr val="FF0000"/>
                            </a:solidFill>
                            <a:latin typeface="Cambria Math" panose="02040503050406030204" pitchFamily="18" charset="0"/>
                          </a:rPr>
                          <m:t>𝑛</m:t>
                        </m:r>
                        <m:r>
                          <a:rPr lang="en-US" sz="1900" i="1">
                            <a:solidFill>
                              <a:srgbClr val="FF0000"/>
                            </a:solidFill>
                            <a:latin typeface="Cambria Math" panose="02040503050406030204" pitchFamily="18" charset="0"/>
                          </a:rPr>
                          <m:t>−2,</m:t>
                        </m:r>
                        <m:r>
                          <a:rPr lang="en-US" sz="1900" b="0" i="1" smtClean="0">
                            <a:solidFill>
                              <a:srgbClr val="FF0000"/>
                            </a:solidFill>
                            <a:latin typeface="Cambria Math" panose="02040503050406030204" pitchFamily="18" charset="0"/>
                          </a:rPr>
                          <m:t>𝑝𝑞</m:t>
                        </m:r>
                      </m:e>
                    </m:d>
                  </m:oMath>
                </a14:m>
                <a:r>
                  <a:rPr lang="en-US" sz="1900" dirty="0"/>
                  <a:t>.</a:t>
                </a:r>
              </a:p>
              <a:p>
                <a:pPr marL="800100" lvl="1" indent="-342900">
                  <a:buFont typeface="Arial" panose="020B0604020202020204" pitchFamily="34" charset="0"/>
                  <a:buChar char="•"/>
                </a:pPr>
                <a:r>
                  <a:rPr lang="en-US" sz="1900" dirty="0"/>
                  <a:t>By Chernoff, as </a:t>
                </a:r>
                <a14:m>
                  <m:oMath xmlns:m="http://schemas.openxmlformats.org/officeDocument/2006/math">
                    <m:r>
                      <a:rPr lang="en-US" sz="1900" b="0" i="1" smtClean="0">
                        <a:latin typeface="Cambria Math" panose="02040503050406030204" pitchFamily="18" charset="0"/>
                      </a:rPr>
                      <m:t>𝑛</m:t>
                    </m:r>
                    <m:r>
                      <a:rPr lang="en-US" sz="1900" b="0" i="1" smtClean="0">
                        <a:latin typeface="Cambria Math" panose="02040503050406030204" pitchFamily="18" charset="0"/>
                      </a:rPr>
                      <m:t>→∞</m:t>
                    </m:r>
                  </m:oMath>
                </a14:m>
                <a:r>
                  <a:rPr lang="en-US" sz="1900" dirty="0"/>
                  <a:t>,</a:t>
                </a:r>
                <a:br>
                  <a:rPr lang="en-US" sz="1900" dirty="0"/>
                </a:br>
                <a14:m>
                  <m:oMath xmlns:m="http://schemas.openxmlformats.org/officeDocument/2006/math">
                    <m:r>
                      <a:rPr lang="en-US" sz="1900" i="1">
                        <a:latin typeface="Cambria Math" panose="02040503050406030204" pitchFamily="18" charset="0"/>
                      </a:rPr>
                      <m:t>𝐵𝑖𝑛</m:t>
                    </m:r>
                    <m:d>
                      <m:dPr>
                        <m:ctrlPr>
                          <a:rPr lang="en-US" sz="1900" i="1">
                            <a:latin typeface="Cambria Math" panose="02040503050406030204" pitchFamily="18" charset="0"/>
                          </a:rPr>
                        </m:ctrlPr>
                      </m:dPr>
                      <m:e>
                        <m:f>
                          <m:fPr>
                            <m:ctrlPr>
                              <a:rPr lang="en-US" sz="1900" i="1">
                                <a:latin typeface="Cambria Math" panose="02040503050406030204" pitchFamily="18" charset="0"/>
                              </a:rPr>
                            </m:ctrlPr>
                          </m:fPr>
                          <m:num>
                            <m:r>
                              <a:rPr lang="en-US" sz="1900" i="1">
                                <a:latin typeface="Cambria Math" panose="02040503050406030204" pitchFamily="18" charset="0"/>
                              </a:rPr>
                              <m:t>𝑛</m:t>
                            </m:r>
                          </m:num>
                          <m:den>
                            <m:r>
                              <a:rPr lang="en-US" sz="1900" i="1">
                                <a:latin typeface="Cambria Math" panose="02040503050406030204" pitchFamily="18" charset="0"/>
                              </a:rPr>
                              <m:t>2</m:t>
                            </m:r>
                          </m:den>
                        </m:f>
                        <m:r>
                          <a:rPr lang="en-US" sz="1900" i="1">
                            <a:latin typeface="Cambria Math" panose="02040503050406030204" pitchFamily="18" charset="0"/>
                          </a:rPr>
                          <m:t>−2,</m:t>
                        </m:r>
                        <m:sSup>
                          <m:sSupPr>
                            <m:ctrlPr>
                              <a:rPr lang="en-US" sz="1900" i="1">
                                <a:latin typeface="Cambria Math" panose="02040503050406030204" pitchFamily="18" charset="0"/>
                              </a:rPr>
                            </m:ctrlPr>
                          </m:sSupPr>
                          <m:e>
                            <m:r>
                              <a:rPr lang="en-US" sz="1900" i="1">
                                <a:latin typeface="Cambria Math" panose="02040503050406030204" pitchFamily="18" charset="0"/>
                              </a:rPr>
                              <m:t>𝑝</m:t>
                            </m:r>
                          </m:e>
                          <m:sup>
                            <m:r>
                              <a:rPr lang="en-US" sz="1900" i="1">
                                <a:latin typeface="Cambria Math" panose="02040503050406030204" pitchFamily="18" charset="0"/>
                              </a:rPr>
                              <m:t>2</m:t>
                            </m:r>
                          </m:sup>
                        </m:sSup>
                      </m:e>
                    </m:d>
                    <m:r>
                      <a:rPr lang="en-US" sz="1900" i="1">
                        <a:latin typeface="Cambria Math" panose="02040503050406030204" pitchFamily="18" charset="0"/>
                      </a:rPr>
                      <m:t>+</m:t>
                    </m:r>
                    <m:r>
                      <a:rPr lang="en-US" sz="1900" i="1">
                        <a:latin typeface="Cambria Math" panose="02040503050406030204" pitchFamily="18" charset="0"/>
                      </a:rPr>
                      <m:t>𝐵𝑖𝑛</m:t>
                    </m:r>
                    <m:d>
                      <m:dPr>
                        <m:ctrlPr>
                          <a:rPr lang="en-US" sz="1900" i="1">
                            <a:latin typeface="Cambria Math" panose="02040503050406030204" pitchFamily="18" charset="0"/>
                          </a:rPr>
                        </m:ctrlPr>
                      </m:dPr>
                      <m:e>
                        <m:f>
                          <m:fPr>
                            <m:ctrlPr>
                              <a:rPr lang="en-US" sz="1900" i="1">
                                <a:latin typeface="Cambria Math" panose="02040503050406030204" pitchFamily="18" charset="0"/>
                              </a:rPr>
                            </m:ctrlPr>
                          </m:fPr>
                          <m:num>
                            <m:r>
                              <a:rPr lang="en-US" sz="1900" i="1">
                                <a:latin typeface="Cambria Math" panose="02040503050406030204" pitchFamily="18" charset="0"/>
                              </a:rPr>
                              <m:t>𝑛</m:t>
                            </m:r>
                          </m:num>
                          <m:den>
                            <m:r>
                              <a:rPr lang="en-US" sz="1900" i="1">
                                <a:latin typeface="Cambria Math" panose="02040503050406030204" pitchFamily="18" charset="0"/>
                              </a:rPr>
                              <m:t>2</m:t>
                            </m:r>
                          </m:den>
                        </m:f>
                        <m:r>
                          <a:rPr lang="en-US" sz="1900" i="1">
                            <a:latin typeface="Cambria Math" panose="02040503050406030204" pitchFamily="18" charset="0"/>
                          </a:rPr>
                          <m:t>,</m:t>
                        </m:r>
                        <m:sSup>
                          <m:sSupPr>
                            <m:ctrlPr>
                              <a:rPr lang="en-US" sz="1900" i="1">
                                <a:latin typeface="Cambria Math" panose="02040503050406030204" pitchFamily="18" charset="0"/>
                              </a:rPr>
                            </m:ctrlPr>
                          </m:sSupPr>
                          <m:e>
                            <m:r>
                              <a:rPr lang="en-US" sz="1900" i="1">
                                <a:latin typeface="Cambria Math" panose="02040503050406030204" pitchFamily="18" charset="0"/>
                              </a:rPr>
                              <m:t>𝑞</m:t>
                            </m:r>
                          </m:e>
                          <m:sup>
                            <m:r>
                              <a:rPr lang="en-US" sz="1900" i="1">
                                <a:latin typeface="Cambria Math" panose="02040503050406030204" pitchFamily="18" charset="0"/>
                              </a:rPr>
                              <m:t>2</m:t>
                            </m:r>
                          </m:sup>
                        </m:sSup>
                      </m:e>
                    </m:d>
                    <m:r>
                      <a:rPr lang="en-US" sz="1900" b="0" i="1" smtClean="0">
                        <a:latin typeface="Cambria Math" panose="02040503050406030204" pitchFamily="18" charset="0"/>
                      </a:rPr>
                      <m:t>≈</m:t>
                    </m:r>
                    <m:r>
                      <a:rPr lang="en-US" sz="1900" b="0" i="1" smtClean="0">
                        <a:latin typeface="Cambria Math" panose="02040503050406030204" pitchFamily="18" charset="0"/>
                      </a:rPr>
                      <m:t>𝑛</m:t>
                    </m:r>
                    <m:d>
                      <m:dPr>
                        <m:ctrlPr>
                          <a:rPr lang="en-US" sz="1900" b="0" i="1" smtClean="0">
                            <a:latin typeface="Cambria Math" panose="02040503050406030204" pitchFamily="18" charset="0"/>
                          </a:rPr>
                        </m:ctrlPr>
                      </m:dPr>
                      <m:e>
                        <m:f>
                          <m:fPr>
                            <m:ctrlPr>
                              <a:rPr lang="en-US" sz="1900" b="0" i="1" smtClean="0">
                                <a:latin typeface="Cambria Math" panose="02040503050406030204" pitchFamily="18" charset="0"/>
                              </a:rPr>
                            </m:ctrlPr>
                          </m:fPr>
                          <m:num>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𝑝</m:t>
                                </m:r>
                              </m:e>
                              <m:sup>
                                <m:r>
                                  <a:rPr lang="en-US" sz="1900" b="0" i="1" smtClean="0">
                                    <a:latin typeface="Cambria Math" panose="02040503050406030204" pitchFamily="18" charset="0"/>
                                  </a:rPr>
                                  <m:t>2</m:t>
                                </m:r>
                              </m:sup>
                            </m:sSup>
                          </m:num>
                          <m:den>
                            <m:r>
                              <a:rPr lang="en-US" sz="1900" b="0" i="1" smtClean="0">
                                <a:latin typeface="Cambria Math" panose="02040503050406030204" pitchFamily="18" charset="0"/>
                              </a:rPr>
                              <m:t>2</m:t>
                            </m:r>
                          </m:den>
                        </m:f>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𝑞</m:t>
                                </m:r>
                              </m:e>
                              <m:sup>
                                <m:r>
                                  <a:rPr lang="en-US" sz="1900" b="0" i="1" smtClean="0">
                                    <a:latin typeface="Cambria Math" panose="02040503050406030204" pitchFamily="18" charset="0"/>
                                  </a:rPr>
                                  <m:t>2</m:t>
                                </m:r>
                              </m:sup>
                            </m:sSup>
                          </m:num>
                          <m:den>
                            <m:r>
                              <a:rPr lang="en-US" sz="1900" b="0" i="1" smtClean="0">
                                <a:latin typeface="Cambria Math" panose="02040503050406030204" pitchFamily="18" charset="0"/>
                              </a:rPr>
                              <m:t>2</m:t>
                            </m:r>
                          </m:den>
                        </m:f>
                      </m:e>
                    </m:d>
                    <m:r>
                      <a:rPr lang="en-US" sz="1900" b="0" i="1" smtClean="0">
                        <a:latin typeface="Cambria Math" panose="02040503050406030204" pitchFamily="18" charset="0"/>
                      </a:rPr>
                      <m:t>=</m:t>
                    </m:r>
                    <m:r>
                      <a:rPr lang="en-US" sz="1900" i="1">
                        <a:latin typeface="Cambria Math" panose="02040503050406030204" pitchFamily="18" charset="0"/>
                      </a:rPr>
                      <m:t>𝑛</m:t>
                    </m:r>
                    <m:d>
                      <m:dPr>
                        <m:ctrlPr>
                          <a:rPr lang="en-US" sz="1900" i="1">
                            <a:latin typeface="Cambria Math" panose="02040503050406030204" pitchFamily="18" charset="0"/>
                          </a:rPr>
                        </m:ctrlPr>
                      </m:dPr>
                      <m:e>
                        <m:f>
                          <m:fPr>
                            <m:ctrlPr>
                              <a:rPr lang="en-US" sz="1900" i="1">
                                <a:latin typeface="Cambria Math" panose="02040503050406030204" pitchFamily="18" charset="0"/>
                              </a:rPr>
                            </m:ctrlPr>
                          </m:fPr>
                          <m:num>
                            <m:sSup>
                              <m:sSupPr>
                                <m:ctrlPr>
                                  <a:rPr lang="en-US" sz="1900" i="1">
                                    <a:latin typeface="Cambria Math" panose="02040503050406030204" pitchFamily="18" charset="0"/>
                                  </a:rPr>
                                </m:ctrlPr>
                              </m:sSupPr>
                              <m:e>
                                <m:d>
                                  <m:dPr>
                                    <m:ctrlPr>
                                      <a:rPr lang="en-US" sz="1900" b="0" i="1" smtClean="0">
                                        <a:latin typeface="Cambria Math" panose="02040503050406030204" pitchFamily="18" charset="0"/>
                                      </a:rPr>
                                    </m:ctrlPr>
                                  </m:dPr>
                                  <m:e>
                                    <m:r>
                                      <a:rPr lang="en-US" sz="1900" i="1">
                                        <a:latin typeface="Cambria Math" panose="02040503050406030204" pitchFamily="18" charset="0"/>
                                      </a:rPr>
                                      <m:t>𝑝</m:t>
                                    </m:r>
                                    <m:r>
                                      <a:rPr lang="en-US" sz="1900" b="0" i="1" smtClean="0">
                                        <a:latin typeface="Cambria Math" panose="02040503050406030204" pitchFamily="18" charset="0"/>
                                      </a:rPr>
                                      <m:t>−</m:t>
                                    </m:r>
                                    <m:r>
                                      <a:rPr lang="en-US" sz="1900" b="0" i="1" smtClean="0">
                                        <a:latin typeface="Cambria Math" panose="02040503050406030204" pitchFamily="18" charset="0"/>
                                      </a:rPr>
                                      <m:t>𝑞</m:t>
                                    </m:r>
                                  </m:e>
                                </m:d>
                              </m:e>
                              <m:sup>
                                <m:r>
                                  <a:rPr lang="en-US" sz="1900" i="1">
                                    <a:latin typeface="Cambria Math" panose="02040503050406030204" pitchFamily="18" charset="0"/>
                                  </a:rPr>
                                  <m:t>2</m:t>
                                </m:r>
                              </m:sup>
                            </m:sSup>
                          </m:num>
                          <m:den>
                            <m:r>
                              <a:rPr lang="en-US" sz="1900" i="1">
                                <a:latin typeface="Cambria Math" panose="02040503050406030204" pitchFamily="18" charset="0"/>
                              </a:rPr>
                              <m:t>2</m:t>
                            </m:r>
                          </m:den>
                        </m:f>
                        <m:r>
                          <a:rPr lang="en-US" sz="1900" i="1">
                            <a:latin typeface="Cambria Math" panose="02040503050406030204" pitchFamily="18" charset="0"/>
                          </a:rPr>
                          <m:t>+</m:t>
                        </m:r>
                        <m:r>
                          <a:rPr lang="en-US" sz="1900" b="0" i="1" smtClean="0">
                            <a:latin typeface="Cambria Math" panose="02040503050406030204" pitchFamily="18" charset="0"/>
                          </a:rPr>
                          <m:t>𝑝𝑞</m:t>
                        </m:r>
                      </m:e>
                    </m:d>
                  </m:oMath>
                </a14:m>
                <a:br>
                  <a:rPr lang="en-US" sz="1900" dirty="0"/>
                </a:br>
                <a14:m>
                  <m:oMath xmlns:m="http://schemas.openxmlformats.org/officeDocument/2006/math">
                    <m:r>
                      <a:rPr lang="en-US" sz="1900" i="1" smtClean="0">
                        <a:latin typeface="Cambria Math" panose="02040503050406030204" pitchFamily="18" charset="0"/>
                      </a:rPr>
                      <m:t>≥</m:t>
                    </m:r>
                    <m:f>
                      <m:fPr>
                        <m:ctrlPr>
                          <a:rPr lang="en-US" sz="1900" b="0" i="1" smtClean="0">
                            <a:latin typeface="Cambria Math" panose="02040503050406030204" pitchFamily="18" charset="0"/>
                          </a:rPr>
                        </m:ctrlPr>
                      </m:fPr>
                      <m:num>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𝑐</m:t>
                            </m:r>
                          </m:e>
                          <m:sup>
                            <m:r>
                              <a:rPr lang="en-US" sz="1900" b="0" i="1" smtClean="0">
                                <a:latin typeface="Cambria Math" panose="02040503050406030204" pitchFamily="18" charset="0"/>
                              </a:rPr>
                              <m:t>2</m:t>
                            </m:r>
                          </m:sup>
                        </m:sSup>
                      </m:num>
                      <m:den>
                        <m:r>
                          <a:rPr lang="en-US" sz="1900" b="0" i="1" smtClean="0">
                            <a:latin typeface="Cambria Math" panose="02040503050406030204" pitchFamily="18" charset="0"/>
                          </a:rPr>
                          <m:t>2</m:t>
                        </m:r>
                      </m:den>
                    </m:f>
                    <m:r>
                      <a:rPr lang="en-US" sz="1900" b="0" i="1" smtClean="0">
                        <a:latin typeface="Cambria Math" panose="02040503050406030204" pitchFamily="18" charset="0"/>
                      </a:rPr>
                      <m:t>𝑛</m:t>
                    </m:r>
                    <m:r>
                      <a:rPr lang="en-US" sz="1900" b="0" i="1" smtClean="0">
                        <a:latin typeface="Cambria Math" panose="02040503050406030204" pitchFamily="18" charset="0"/>
                      </a:rPr>
                      <m:t>+</m:t>
                    </m:r>
                    <m:r>
                      <a:rPr lang="en-US" sz="1900" b="0" i="1" smtClean="0">
                        <a:latin typeface="Cambria Math" panose="02040503050406030204" pitchFamily="18" charset="0"/>
                      </a:rPr>
                      <m:t>𝑛𝑝𝑞</m:t>
                    </m:r>
                    <m:r>
                      <a:rPr lang="en-US" sz="1900" b="0" i="1" smtClean="0">
                        <a:solidFill>
                          <a:srgbClr val="FF0000"/>
                        </a:solidFill>
                        <a:latin typeface="Cambria Math" panose="02040503050406030204" pitchFamily="18" charset="0"/>
                      </a:rPr>
                      <m:t>≫</m:t>
                    </m:r>
                    <m:r>
                      <a:rPr lang="en-US" sz="1900" b="0" i="1" smtClean="0">
                        <a:latin typeface="Cambria Math" panose="02040503050406030204" pitchFamily="18" charset="0"/>
                      </a:rPr>
                      <m:t>𝑛𝑝𝑞</m:t>
                    </m:r>
                    <m:r>
                      <a:rPr lang="en-US" sz="1900" b="0" i="1" smtClean="0">
                        <a:latin typeface="Cambria Math" panose="02040503050406030204" pitchFamily="18" charset="0"/>
                      </a:rPr>
                      <m:t>≈</m:t>
                    </m:r>
                    <m:r>
                      <a:rPr lang="en-US" sz="1900" i="1">
                        <a:latin typeface="Cambria Math" panose="02040503050406030204" pitchFamily="18" charset="0"/>
                      </a:rPr>
                      <m:t>𝐵𝑖𝑛</m:t>
                    </m:r>
                    <m:d>
                      <m:dPr>
                        <m:ctrlPr>
                          <a:rPr lang="en-US" sz="1900" i="1">
                            <a:latin typeface="Cambria Math" panose="02040503050406030204" pitchFamily="18" charset="0"/>
                          </a:rPr>
                        </m:ctrlPr>
                      </m:dPr>
                      <m:e>
                        <m:r>
                          <a:rPr lang="en-US" sz="1900" i="1">
                            <a:latin typeface="Cambria Math" panose="02040503050406030204" pitchFamily="18" charset="0"/>
                          </a:rPr>
                          <m:t>𝑛</m:t>
                        </m:r>
                        <m:r>
                          <a:rPr lang="en-US" sz="1900" i="1">
                            <a:latin typeface="Cambria Math" panose="02040503050406030204" pitchFamily="18" charset="0"/>
                          </a:rPr>
                          <m:t>−2,</m:t>
                        </m:r>
                        <m:r>
                          <a:rPr lang="en-US" sz="1900" i="1">
                            <a:latin typeface="Cambria Math" panose="02040503050406030204" pitchFamily="18" charset="0"/>
                          </a:rPr>
                          <m:t>𝑝𝑞</m:t>
                        </m:r>
                      </m:e>
                    </m:d>
                  </m:oMath>
                </a14:m>
                <a:r>
                  <a:rPr lang="en-US" sz="1900" dirty="0"/>
                  <a:t>.</a:t>
                </a:r>
              </a:p>
              <a:p>
                <a:pPr marL="800100" lvl="1" indent="-342900">
                  <a:buFont typeface="Arial" panose="020B0604020202020204" pitchFamily="34" charset="0"/>
                  <a:buChar char="•"/>
                </a:pPr>
                <a:r>
                  <a:rPr lang="en-US" sz="1900" dirty="0"/>
                  <a:t>Therefore, </a:t>
                </a:r>
                <a14:m>
                  <m:oMath xmlns:m="http://schemas.openxmlformats.org/officeDocument/2006/math">
                    <m:r>
                      <a:rPr lang="en-US" sz="1900" b="0" i="1" smtClean="0">
                        <a:latin typeface="Cambria Math" panose="02040503050406030204" pitchFamily="18" charset="0"/>
                      </a:rPr>
                      <m:t>∀</m:t>
                    </m:r>
                    <m:r>
                      <a:rPr lang="en-US" sz="1900" b="0" i="1" smtClean="0">
                        <a:latin typeface="Cambria Math" panose="02040503050406030204" pitchFamily="18" charset="0"/>
                      </a:rPr>
                      <m:t>𝑢</m:t>
                    </m:r>
                    <m:r>
                      <a:rPr lang="en-US" sz="1900" b="0" i="1" smtClean="0">
                        <a:latin typeface="Cambria Math" panose="02040503050406030204" pitchFamily="18" charset="0"/>
                      </a:rPr>
                      <m:t>∈</m:t>
                    </m:r>
                    <m:r>
                      <a:rPr lang="en-US" sz="1900" b="0" i="1" smtClean="0">
                        <a:latin typeface="Cambria Math" panose="02040503050406030204" pitchFamily="18" charset="0"/>
                      </a:rPr>
                      <m:t>𝑇</m:t>
                    </m:r>
                  </m:oMath>
                </a14:m>
                <a:r>
                  <a:rPr lang="en-US" sz="1900" dirty="0"/>
                  <a:t>, the number of common neighbors with </a:t>
                </a:r>
                <a14:m>
                  <m:oMath xmlns:m="http://schemas.openxmlformats.org/officeDocument/2006/math">
                    <m:r>
                      <a:rPr lang="en-US" sz="1900" b="0" i="1" smtClean="0">
                        <a:latin typeface="Cambria Math" panose="02040503050406030204" pitchFamily="18" charset="0"/>
                      </a:rPr>
                      <m:t>𝑣</m:t>
                    </m:r>
                  </m:oMath>
                </a14:m>
                <a:r>
                  <a:rPr lang="en-US" sz="1900" dirty="0"/>
                  <a:t> </a:t>
                </a:r>
                <a:br>
                  <a:rPr lang="en-US" sz="1900" dirty="0"/>
                </a:br>
                <a:r>
                  <a:rPr lang="en-US" sz="1900" dirty="0"/>
                  <a:t>is substantially more than for any </a:t>
                </a:r>
                <a14:m>
                  <m:oMath xmlns:m="http://schemas.openxmlformats.org/officeDocument/2006/math">
                    <m:r>
                      <a:rPr lang="en-US" sz="1900" b="0" i="1" smtClean="0">
                        <a:latin typeface="Cambria Math" panose="02040503050406030204" pitchFamily="18" charset="0"/>
                      </a:rPr>
                      <m:t>𝑢</m:t>
                    </m:r>
                    <m:r>
                      <a:rPr lang="en-US" sz="1900" b="0" i="1" smtClean="0">
                        <a:latin typeface="Cambria Math" panose="02040503050406030204" pitchFamily="18" charset="0"/>
                      </a:rPr>
                      <m:t>′∈</m:t>
                    </m:r>
                    <m:r>
                      <a:rPr lang="en-US" sz="1900" b="0" i="1" smtClean="0">
                        <a:latin typeface="Cambria Math" panose="02040503050406030204" pitchFamily="18" charset="0"/>
                      </a:rPr>
                      <m:t>𝑆</m:t>
                    </m:r>
                  </m:oMath>
                </a14:m>
                <a:r>
                  <a:rPr lang="en-US" sz="1900" dirty="0"/>
                  <a:t>. </a:t>
                </a:r>
                <a:br>
                  <a:rPr lang="en-US" sz="1900" dirty="0"/>
                </a:br>
                <a14:m>
                  <m:oMath xmlns:m="http://schemas.openxmlformats.org/officeDocument/2006/math">
                    <m:r>
                      <a:rPr lang="en-US" sz="1900" b="0" i="1" smtClean="0">
                        <a:solidFill>
                          <a:srgbClr val="FF0000"/>
                        </a:solidFill>
                        <a:latin typeface="Cambria Math" panose="02040503050406030204" pitchFamily="18" charset="0"/>
                      </a:rPr>
                      <m:t>⇒</m:t>
                    </m:r>
                  </m:oMath>
                </a14:m>
                <a:r>
                  <a:rPr lang="en-US" sz="1900" dirty="0"/>
                  <a:t> Top half of vertices with most common neighbors with </a:t>
                </a:r>
                <a14:m>
                  <m:oMath xmlns:m="http://schemas.openxmlformats.org/officeDocument/2006/math">
                    <m:r>
                      <a:rPr lang="en-US" sz="1900" b="0" i="1" smtClean="0">
                        <a:latin typeface="Cambria Math" panose="02040503050406030204" pitchFamily="18" charset="0"/>
                      </a:rPr>
                      <m:t>𝑣</m:t>
                    </m:r>
                  </m:oMath>
                </a14:m>
                <a:r>
                  <a:rPr lang="en-US" sz="1900" dirty="0"/>
                  <a:t> is </a:t>
                </a:r>
                <a14:m>
                  <m:oMath xmlns:m="http://schemas.openxmlformats.org/officeDocument/2006/math">
                    <m:r>
                      <a:rPr lang="en-US" sz="1900" b="0" i="1" smtClean="0">
                        <a:latin typeface="Cambria Math" panose="02040503050406030204" pitchFamily="18" charset="0"/>
                      </a:rPr>
                      <m:t>𝑇</m:t>
                    </m:r>
                    <m:r>
                      <a:rPr lang="en-US" sz="1900" b="0" i="1" smtClean="0">
                        <a:latin typeface="Cambria Math" panose="02040503050406030204" pitchFamily="18" charset="0"/>
                      </a:rPr>
                      <m:t>∖{</m:t>
                    </m:r>
                    <m:r>
                      <a:rPr lang="en-US" sz="1900" b="0" i="1" smtClean="0">
                        <a:latin typeface="Cambria Math" panose="02040503050406030204" pitchFamily="18" charset="0"/>
                      </a:rPr>
                      <m:t>𝑣</m:t>
                    </m:r>
                    <m:r>
                      <a:rPr lang="en-US" sz="1900" b="0" i="1" smtClean="0">
                        <a:latin typeface="Cambria Math" panose="02040503050406030204" pitchFamily="18" charset="0"/>
                      </a:rPr>
                      <m:t>}</m:t>
                    </m:r>
                  </m:oMath>
                </a14:m>
                <a:r>
                  <a:rPr lang="en-US" sz="1900" dirty="0"/>
                  <a:t> whp. </a:t>
                </a:r>
                <a:br>
                  <a:rPr lang="en-US" sz="1900" dirty="0"/>
                </a:br>
                <a14:m>
                  <m:oMath xmlns:m="http://schemas.openxmlformats.org/officeDocument/2006/math">
                    <m:r>
                      <a:rPr lang="en-US" sz="1900" b="0" i="1" smtClean="0">
                        <a:solidFill>
                          <a:srgbClr val="FF0000"/>
                        </a:solidFill>
                        <a:latin typeface="Cambria Math" panose="02040503050406030204" pitchFamily="18" charset="0"/>
                      </a:rPr>
                      <m:t>⇒</m:t>
                    </m:r>
                  </m:oMath>
                </a14:m>
                <a:r>
                  <a:rPr lang="en-US" sz="1900" dirty="0"/>
                  <a:t> The algorithm recovers </a:t>
                </a:r>
                <a14:m>
                  <m:oMath xmlns:m="http://schemas.openxmlformats.org/officeDocument/2006/math">
                    <m:r>
                      <a:rPr lang="en-US" sz="1900" b="0" i="1" smtClean="0">
                        <a:latin typeface="Cambria Math" panose="02040503050406030204" pitchFamily="18" charset="0"/>
                      </a:rPr>
                      <m:t>𝑆</m:t>
                    </m:r>
                    <m:r>
                      <a:rPr lang="en-US" sz="1900" b="0" i="1" smtClean="0">
                        <a:latin typeface="Cambria Math" panose="02040503050406030204" pitchFamily="18" charset="0"/>
                      </a:rPr>
                      <m:t>,</m:t>
                    </m:r>
                    <m:r>
                      <a:rPr lang="en-US" sz="1900" b="0" i="1" smtClean="0">
                        <a:latin typeface="Cambria Math" panose="02040503050406030204" pitchFamily="18" charset="0"/>
                      </a:rPr>
                      <m:t>𝑇</m:t>
                    </m:r>
                  </m:oMath>
                </a14:m>
                <a:r>
                  <a:rPr lang="en-US" sz="1900" dirty="0"/>
                  <a:t> whp.</a:t>
                </a:r>
              </a:p>
              <a:p>
                <a:pPr marL="800100" lvl="1" indent="-342900">
                  <a:buFont typeface="Arial" panose="020B0604020202020204" pitchFamily="34" charset="0"/>
                  <a:buChar char="•"/>
                </a:pPr>
                <a:endParaRPr lang="en-US" sz="1900" dirty="0"/>
              </a:p>
              <a:p>
                <a:pPr lvl="1"/>
                <a:endParaRPr lang="en-US" sz="1900" b="1"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8537807" cy="5740739"/>
              </a:xfrm>
              <a:prstGeom prst="rect">
                <a:avLst/>
              </a:prstGeom>
              <a:blipFill>
                <a:blip r:embed="rId2"/>
                <a:stretch>
                  <a:fillRect l="-500" t="-637" r="-85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F8F8B2D1-6335-28DA-F673-C8BB3BEA6BFD}"/>
                  </a:ext>
                </a:extLst>
              </p:cNvPr>
              <p:cNvSpPr/>
              <p:nvPr/>
            </p:nvSpPr>
            <p:spPr>
              <a:xfrm>
                <a:off x="9881390" y="2055441"/>
                <a:ext cx="235323" cy="2353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IL" dirty="0"/>
              </a:p>
            </p:txBody>
          </p:sp>
        </mc:Choice>
        <mc:Fallback xmlns="">
          <p:sp>
            <p:nvSpPr>
              <p:cNvPr id="5" name="Oval 4">
                <a:extLst>
                  <a:ext uri="{FF2B5EF4-FFF2-40B4-BE49-F238E27FC236}">
                    <a16:creationId xmlns:a16="http://schemas.microsoft.com/office/drawing/2014/main" id="{F8F8B2D1-6335-28DA-F673-C8BB3BEA6BFD}"/>
                  </a:ext>
                </a:extLst>
              </p:cNvPr>
              <p:cNvSpPr>
                <a:spLocks noRot="1" noChangeAspect="1" noMove="1" noResize="1" noEditPoints="1" noAdjustHandles="1" noChangeArrowheads="1" noChangeShapeType="1" noTextEdit="1"/>
              </p:cNvSpPr>
              <p:nvPr/>
            </p:nvSpPr>
            <p:spPr>
              <a:xfrm>
                <a:off x="9881390" y="2055441"/>
                <a:ext cx="235323" cy="235323"/>
              </a:xfrm>
              <a:prstGeom prst="ellipse">
                <a:avLst/>
              </a:prstGeom>
              <a:blipFill>
                <a:blip r:embed="rId3"/>
                <a:stretch>
                  <a:fillRect l="-11905" b="-2381"/>
                </a:stretch>
              </a:blipFill>
              <a:ln>
                <a:solidFill>
                  <a:srgbClr val="FF000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91B387C-424C-5B00-3290-A64B13158AF8}"/>
                  </a:ext>
                </a:extLst>
              </p:cNvPr>
              <p:cNvSpPr/>
              <p:nvPr/>
            </p:nvSpPr>
            <p:spPr>
              <a:xfrm>
                <a:off x="10211652" y="2290764"/>
                <a:ext cx="235323" cy="235323"/>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IL" dirty="0"/>
              </a:p>
            </p:txBody>
          </p:sp>
        </mc:Choice>
        <mc:Fallback xmlns="">
          <p:sp>
            <p:nvSpPr>
              <p:cNvPr id="6" name="Oval 5">
                <a:extLst>
                  <a:ext uri="{FF2B5EF4-FFF2-40B4-BE49-F238E27FC236}">
                    <a16:creationId xmlns:a16="http://schemas.microsoft.com/office/drawing/2014/main" id="{A91B387C-424C-5B00-3290-A64B13158AF8}"/>
                  </a:ext>
                </a:extLst>
              </p:cNvPr>
              <p:cNvSpPr>
                <a:spLocks noRot="1" noChangeAspect="1" noMove="1" noResize="1" noEditPoints="1" noAdjustHandles="1" noChangeArrowheads="1" noChangeShapeType="1" noTextEdit="1"/>
              </p:cNvSpPr>
              <p:nvPr/>
            </p:nvSpPr>
            <p:spPr>
              <a:xfrm>
                <a:off x="10211652" y="2290764"/>
                <a:ext cx="235323" cy="235323"/>
              </a:xfrm>
              <a:prstGeom prst="ellipse">
                <a:avLst/>
              </a:prstGeom>
              <a:blipFill>
                <a:blip r:embed="rId4"/>
                <a:stretch>
                  <a:fillRect l="-11905" b="-4878"/>
                </a:stretch>
              </a:blipFill>
              <a:ln>
                <a:solidFill>
                  <a:srgbClr val="00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61167994-3B32-B7C8-977A-C886434A7BB5}"/>
                  </a:ext>
                </a:extLst>
              </p:cNvPr>
              <p:cNvSpPr/>
              <p:nvPr/>
            </p:nvSpPr>
            <p:spPr>
              <a:xfrm>
                <a:off x="9922698" y="2698937"/>
                <a:ext cx="235323" cy="235323"/>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IL" dirty="0"/>
              </a:p>
            </p:txBody>
          </p:sp>
        </mc:Choice>
        <mc:Fallback xmlns="">
          <p:sp>
            <p:nvSpPr>
              <p:cNvPr id="8" name="Oval 7">
                <a:extLst>
                  <a:ext uri="{FF2B5EF4-FFF2-40B4-BE49-F238E27FC236}">
                    <a16:creationId xmlns:a16="http://schemas.microsoft.com/office/drawing/2014/main" id="{61167994-3B32-B7C8-977A-C886434A7BB5}"/>
                  </a:ext>
                </a:extLst>
              </p:cNvPr>
              <p:cNvSpPr>
                <a:spLocks noRot="1" noChangeAspect="1" noMove="1" noResize="1" noEditPoints="1" noAdjustHandles="1" noChangeArrowheads="1" noChangeShapeType="1" noTextEdit="1"/>
              </p:cNvSpPr>
              <p:nvPr/>
            </p:nvSpPr>
            <p:spPr>
              <a:xfrm>
                <a:off x="9922698" y="2698937"/>
                <a:ext cx="235323" cy="235323"/>
              </a:xfrm>
              <a:prstGeom prst="ellipse">
                <a:avLst/>
              </a:prstGeom>
              <a:blipFill>
                <a:blip r:embed="rId5"/>
                <a:stretch>
                  <a:fillRect l="-14634" b="-4878"/>
                </a:stretch>
              </a:blipFill>
              <a:ln>
                <a:solidFill>
                  <a:srgbClr val="00B050"/>
                </a:solidFill>
              </a:ln>
            </p:spPr>
            <p:txBody>
              <a:bodyPr/>
              <a:lstStyle/>
              <a:p>
                <a:r>
                  <a:rPr lang="en-IL">
                    <a:noFill/>
                  </a:rPr>
                  <a:t> </a:t>
                </a:r>
              </a:p>
            </p:txBody>
          </p:sp>
        </mc:Fallback>
      </mc:AlternateContent>
      <p:sp>
        <p:nvSpPr>
          <p:cNvPr id="10" name="Oval 9">
            <a:extLst>
              <a:ext uri="{FF2B5EF4-FFF2-40B4-BE49-F238E27FC236}">
                <a16:creationId xmlns:a16="http://schemas.microsoft.com/office/drawing/2014/main" id="{6C86A3DF-AE2D-FC3D-2D69-D3A04DD6315D}"/>
              </a:ext>
            </a:extLst>
          </p:cNvPr>
          <p:cNvSpPr/>
          <p:nvPr/>
        </p:nvSpPr>
        <p:spPr>
          <a:xfrm>
            <a:off x="11113677" y="2103602"/>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27" name="Oval 26">
            <a:extLst>
              <a:ext uri="{FF2B5EF4-FFF2-40B4-BE49-F238E27FC236}">
                <a16:creationId xmlns:a16="http://schemas.microsoft.com/office/drawing/2014/main" id="{40D8CA0F-2D97-4D37-8556-EEC3B8FC4296}"/>
              </a:ext>
            </a:extLst>
          </p:cNvPr>
          <p:cNvSpPr/>
          <p:nvPr/>
        </p:nvSpPr>
        <p:spPr>
          <a:xfrm>
            <a:off x="11150008" y="2581276"/>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32" name="TextBox 31">
            <a:extLst>
              <a:ext uri="{FF2B5EF4-FFF2-40B4-BE49-F238E27FC236}">
                <a16:creationId xmlns:a16="http://schemas.microsoft.com/office/drawing/2014/main" id="{3AB46FA0-76D4-96F2-09D4-FD75D97002B1}"/>
              </a:ext>
            </a:extLst>
          </p:cNvPr>
          <p:cNvSpPr txBox="1"/>
          <p:nvPr/>
        </p:nvSpPr>
        <p:spPr>
          <a:xfrm>
            <a:off x="9502475" y="2207326"/>
            <a:ext cx="366593" cy="523220"/>
          </a:xfrm>
          <a:prstGeom prst="rect">
            <a:avLst/>
          </a:prstGeom>
          <a:noFill/>
        </p:spPr>
        <p:txBody>
          <a:bodyPr wrap="square" rtlCol="0">
            <a:spAutoFit/>
          </a:bodyPr>
          <a:lstStyle/>
          <a:p>
            <a:r>
              <a:rPr lang="en-US" sz="2800" b="1" dirty="0"/>
              <a:t>T</a:t>
            </a:r>
            <a:endParaRPr lang="en-IL" sz="2800" b="1" dirty="0"/>
          </a:p>
        </p:txBody>
      </p:sp>
      <p:sp>
        <p:nvSpPr>
          <p:cNvPr id="33" name="TextBox 32">
            <a:extLst>
              <a:ext uri="{FF2B5EF4-FFF2-40B4-BE49-F238E27FC236}">
                <a16:creationId xmlns:a16="http://schemas.microsoft.com/office/drawing/2014/main" id="{5167031E-AE82-2B1E-7CEB-68DC0ADE4F81}"/>
              </a:ext>
            </a:extLst>
          </p:cNvPr>
          <p:cNvSpPr txBox="1"/>
          <p:nvPr/>
        </p:nvSpPr>
        <p:spPr>
          <a:xfrm>
            <a:off x="11478984" y="2207326"/>
            <a:ext cx="366593" cy="523220"/>
          </a:xfrm>
          <a:prstGeom prst="rect">
            <a:avLst/>
          </a:prstGeom>
          <a:noFill/>
        </p:spPr>
        <p:txBody>
          <a:bodyPr wrap="square" rtlCol="0">
            <a:spAutoFit/>
          </a:bodyPr>
          <a:lstStyle/>
          <a:p>
            <a:r>
              <a:rPr lang="en-US" sz="2800" b="1" dirty="0"/>
              <a:t>S</a:t>
            </a:r>
            <a:endParaRPr lang="en-IL" sz="2800" b="1" dirty="0"/>
          </a:p>
        </p:txBody>
      </p:sp>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B44025B7-0710-256C-310A-0941A9FC592E}"/>
                  </a:ext>
                </a:extLst>
              </p:cNvPr>
              <p:cNvSpPr/>
              <p:nvPr/>
            </p:nvSpPr>
            <p:spPr>
              <a:xfrm>
                <a:off x="9922698" y="3802907"/>
                <a:ext cx="235323" cy="2353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IL" dirty="0"/>
              </a:p>
            </p:txBody>
          </p:sp>
        </mc:Choice>
        <mc:Fallback xmlns="">
          <p:sp>
            <p:nvSpPr>
              <p:cNvPr id="38" name="Oval 37">
                <a:extLst>
                  <a:ext uri="{FF2B5EF4-FFF2-40B4-BE49-F238E27FC236}">
                    <a16:creationId xmlns:a16="http://schemas.microsoft.com/office/drawing/2014/main" id="{B44025B7-0710-256C-310A-0941A9FC592E}"/>
                  </a:ext>
                </a:extLst>
              </p:cNvPr>
              <p:cNvSpPr>
                <a:spLocks noRot="1" noChangeAspect="1" noMove="1" noResize="1" noEditPoints="1" noAdjustHandles="1" noChangeArrowheads="1" noChangeShapeType="1" noTextEdit="1"/>
              </p:cNvSpPr>
              <p:nvPr/>
            </p:nvSpPr>
            <p:spPr>
              <a:xfrm>
                <a:off x="9922698" y="3802907"/>
                <a:ext cx="235323" cy="235323"/>
              </a:xfrm>
              <a:prstGeom prst="ellipse">
                <a:avLst/>
              </a:prstGeom>
              <a:blipFill>
                <a:blip r:embed="rId6"/>
                <a:stretch>
                  <a:fillRect l="-12195" b="-4878"/>
                </a:stretch>
              </a:blipFill>
              <a:ln>
                <a:solidFill>
                  <a:srgbClr val="FF0000"/>
                </a:solidFill>
              </a:ln>
            </p:spPr>
            <p:txBody>
              <a:bodyPr/>
              <a:lstStyle/>
              <a:p>
                <a:r>
                  <a:rPr lang="en-IL">
                    <a:noFill/>
                  </a:rPr>
                  <a:t> </a:t>
                </a:r>
              </a:p>
            </p:txBody>
          </p:sp>
        </mc:Fallback>
      </mc:AlternateContent>
      <p:sp>
        <p:nvSpPr>
          <p:cNvPr id="39" name="Oval 38">
            <a:extLst>
              <a:ext uri="{FF2B5EF4-FFF2-40B4-BE49-F238E27FC236}">
                <a16:creationId xmlns:a16="http://schemas.microsoft.com/office/drawing/2014/main" id="{25022691-AD1B-EF91-55C4-74D36C30906A}"/>
              </a:ext>
            </a:extLst>
          </p:cNvPr>
          <p:cNvSpPr/>
          <p:nvPr/>
        </p:nvSpPr>
        <p:spPr>
          <a:xfrm>
            <a:off x="10252960" y="4038230"/>
            <a:ext cx="235323" cy="235323"/>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8AA4AD7D-E548-1B7E-0263-6EDB02E6C20E}"/>
                  </a:ext>
                </a:extLst>
              </p:cNvPr>
              <p:cNvSpPr/>
              <p:nvPr/>
            </p:nvSpPr>
            <p:spPr>
              <a:xfrm>
                <a:off x="9964006" y="4446403"/>
                <a:ext cx="235323" cy="235323"/>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IL" dirty="0"/>
              </a:p>
            </p:txBody>
          </p:sp>
        </mc:Choice>
        <mc:Fallback xmlns="">
          <p:sp>
            <p:nvSpPr>
              <p:cNvPr id="40" name="Oval 39">
                <a:extLst>
                  <a:ext uri="{FF2B5EF4-FFF2-40B4-BE49-F238E27FC236}">
                    <a16:creationId xmlns:a16="http://schemas.microsoft.com/office/drawing/2014/main" id="{8AA4AD7D-E548-1B7E-0263-6EDB02E6C20E}"/>
                  </a:ext>
                </a:extLst>
              </p:cNvPr>
              <p:cNvSpPr>
                <a:spLocks noRot="1" noChangeAspect="1" noMove="1" noResize="1" noEditPoints="1" noAdjustHandles="1" noChangeArrowheads="1" noChangeShapeType="1" noTextEdit="1"/>
              </p:cNvSpPr>
              <p:nvPr/>
            </p:nvSpPr>
            <p:spPr>
              <a:xfrm>
                <a:off x="9964006" y="4446403"/>
                <a:ext cx="235323" cy="235323"/>
              </a:xfrm>
              <a:prstGeom prst="ellipse">
                <a:avLst/>
              </a:prstGeom>
              <a:blipFill>
                <a:blip r:embed="rId7"/>
                <a:stretch>
                  <a:fillRect l="-14634" b="-2381"/>
                </a:stretch>
              </a:blipFill>
              <a:ln>
                <a:solidFill>
                  <a:srgbClr val="00B050"/>
                </a:solidFill>
              </a:ln>
            </p:spPr>
            <p:txBody>
              <a:bodyPr/>
              <a:lstStyle/>
              <a:p>
                <a:r>
                  <a:rPr lang="en-IL">
                    <a:noFill/>
                  </a:rPr>
                  <a:t> </a:t>
                </a:r>
              </a:p>
            </p:txBody>
          </p:sp>
        </mc:Fallback>
      </mc:AlternateContent>
      <p:sp>
        <p:nvSpPr>
          <p:cNvPr id="41" name="Oval 40">
            <a:extLst>
              <a:ext uri="{FF2B5EF4-FFF2-40B4-BE49-F238E27FC236}">
                <a16:creationId xmlns:a16="http://schemas.microsoft.com/office/drawing/2014/main" id="{696F3EDF-4FBF-F62D-E95D-452D3C7F36CE}"/>
              </a:ext>
            </a:extLst>
          </p:cNvPr>
          <p:cNvSpPr/>
          <p:nvPr/>
        </p:nvSpPr>
        <p:spPr>
          <a:xfrm>
            <a:off x="11154985" y="3851068"/>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7EA6268C-9414-6951-A5FA-A1759EB27205}"/>
                  </a:ext>
                </a:extLst>
              </p:cNvPr>
              <p:cNvSpPr/>
              <p:nvPr/>
            </p:nvSpPr>
            <p:spPr>
              <a:xfrm>
                <a:off x="11191316" y="4328742"/>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IL" dirty="0"/>
              </a:p>
            </p:txBody>
          </p:sp>
        </mc:Choice>
        <mc:Fallback xmlns="">
          <p:sp>
            <p:nvSpPr>
              <p:cNvPr id="42" name="Oval 41">
                <a:extLst>
                  <a:ext uri="{FF2B5EF4-FFF2-40B4-BE49-F238E27FC236}">
                    <a16:creationId xmlns:a16="http://schemas.microsoft.com/office/drawing/2014/main" id="{7EA6268C-9414-6951-A5FA-A1759EB27205}"/>
                  </a:ext>
                </a:extLst>
              </p:cNvPr>
              <p:cNvSpPr>
                <a:spLocks noRot="1" noChangeAspect="1" noMove="1" noResize="1" noEditPoints="1" noAdjustHandles="1" noChangeArrowheads="1" noChangeShapeType="1" noTextEdit="1"/>
              </p:cNvSpPr>
              <p:nvPr/>
            </p:nvSpPr>
            <p:spPr>
              <a:xfrm>
                <a:off x="11191316" y="4328742"/>
                <a:ext cx="235323" cy="235323"/>
              </a:xfrm>
              <a:prstGeom prst="ellipse">
                <a:avLst/>
              </a:prstGeom>
              <a:blipFill>
                <a:blip r:embed="rId8"/>
                <a:stretch>
                  <a:fillRect l="-12195" b="-2381"/>
                </a:stretch>
              </a:blipFill>
            </p:spPr>
            <p:txBody>
              <a:bodyPr/>
              <a:lstStyle/>
              <a:p>
                <a:r>
                  <a:rPr lang="en-IL">
                    <a:noFill/>
                  </a:rPr>
                  <a:t> </a:t>
                </a:r>
              </a:p>
            </p:txBody>
          </p:sp>
        </mc:Fallback>
      </mc:AlternateContent>
      <p:sp>
        <p:nvSpPr>
          <p:cNvPr id="43" name="TextBox 42">
            <a:extLst>
              <a:ext uri="{FF2B5EF4-FFF2-40B4-BE49-F238E27FC236}">
                <a16:creationId xmlns:a16="http://schemas.microsoft.com/office/drawing/2014/main" id="{BC12304C-7CAC-AFC0-33E6-76CD25CC425D}"/>
              </a:ext>
            </a:extLst>
          </p:cNvPr>
          <p:cNvSpPr txBox="1"/>
          <p:nvPr/>
        </p:nvSpPr>
        <p:spPr>
          <a:xfrm>
            <a:off x="9543783" y="3954792"/>
            <a:ext cx="366593" cy="523220"/>
          </a:xfrm>
          <a:prstGeom prst="rect">
            <a:avLst/>
          </a:prstGeom>
          <a:noFill/>
        </p:spPr>
        <p:txBody>
          <a:bodyPr wrap="square" rtlCol="0">
            <a:spAutoFit/>
          </a:bodyPr>
          <a:lstStyle/>
          <a:p>
            <a:r>
              <a:rPr lang="en-US" sz="2800" b="1" dirty="0"/>
              <a:t>T</a:t>
            </a:r>
            <a:endParaRPr lang="en-IL" sz="2800" b="1" dirty="0"/>
          </a:p>
        </p:txBody>
      </p:sp>
      <p:sp>
        <p:nvSpPr>
          <p:cNvPr id="44" name="TextBox 43">
            <a:extLst>
              <a:ext uri="{FF2B5EF4-FFF2-40B4-BE49-F238E27FC236}">
                <a16:creationId xmlns:a16="http://schemas.microsoft.com/office/drawing/2014/main" id="{536D0FE1-E4A9-7915-E2F1-FED81A7F62EE}"/>
              </a:ext>
            </a:extLst>
          </p:cNvPr>
          <p:cNvSpPr txBox="1"/>
          <p:nvPr/>
        </p:nvSpPr>
        <p:spPr>
          <a:xfrm>
            <a:off x="11520292" y="3954792"/>
            <a:ext cx="366593" cy="523220"/>
          </a:xfrm>
          <a:prstGeom prst="rect">
            <a:avLst/>
          </a:prstGeom>
          <a:noFill/>
        </p:spPr>
        <p:txBody>
          <a:bodyPr wrap="square" rtlCol="0">
            <a:spAutoFit/>
          </a:bodyPr>
          <a:lstStyle/>
          <a:p>
            <a:r>
              <a:rPr lang="en-US" sz="2800" b="1" dirty="0"/>
              <a:t>S</a:t>
            </a:r>
            <a:endParaRPr lang="en-IL" sz="2800" b="1" dirty="0"/>
          </a:p>
        </p:txBody>
      </p:sp>
      <mc:AlternateContent xmlns:mc="http://schemas.openxmlformats.org/markup-compatibility/2006" xmlns:a14="http://schemas.microsoft.com/office/drawing/2010/main">
        <mc:Choice Requires="a14">
          <p:sp>
            <p:nvSpPr>
              <p:cNvPr id="66" name="Oval 65">
                <a:extLst>
                  <a:ext uri="{FF2B5EF4-FFF2-40B4-BE49-F238E27FC236}">
                    <a16:creationId xmlns:a16="http://schemas.microsoft.com/office/drawing/2014/main" id="{0825DD7F-7256-5F69-5BAE-80931C5517AF}"/>
                  </a:ext>
                </a:extLst>
              </p:cNvPr>
              <p:cNvSpPr/>
              <p:nvPr/>
            </p:nvSpPr>
            <p:spPr>
              <a:xfrm>
                <a:off x="9922698" y="5650414"/>
                <a:ext cx="235323" cy="2353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IL" dirty="0"/>
              </a:p>
            </p:txBody>
          </p:sp>
        </mc:Choice>
        <mc:Fallback xmlns="">
          <p:sp>
            <p:nvSpPr>
              <p:cNvPr id="66" name="Oval 65">
                <a:extLst>
                  <a:ext uri="{FF2B5EF4-FFF2-40B4-BE49-F238E27FC236}">
                    <a16:creationId xmlns:a16="http://schemas.microsoft.com/office/drawing/2014/main" id="{0825DD7F-7256-5F69-5BAE-80931C5517AF}"/>
                  </a:ext>
                </a:extLst>
              </p:cNvPr>
              <p:cNvSpPr>
                <a:spLocks noRot="1" noChangeAspect="1" noMove="1" noResize="1" noEditPoints="1" noAdjustHandles="1" noChangeArrowheads="1" noChangeShapeType="1" noTextEdit="1"/>
              </p:cNvSpPr>
              <p:nvPr/>
            </p:nvSpPr>
            <p:spPr>
              <a:xfrm>
                <a:off x="9922698" y="5650414"/>
                <a:ext cx="235323" cy="235323"/>
              </a:xfrm>
              <a:prstGeom prst="ellipse">
                <a:avLst/>
              </a:prstGeom>
              <a:blipFill>
                <a:blip r:embed="rId9"/>
                <a:stretch>
                  <a:fillRect l="-12195" b="-2381"/>
                </a:stretch>
              </a:blipFill>
              <a:ln>
                <a:solidFill>
                  <a:srgbClr val="FF0000"/>
                </a:solidFill>
              </a:ln>
            </p:spPr>
            <p:txBody>
              <a:bodyPr/>
              <a:lstStyle/>
              <a:p>
                <a:r>
                  <a:rPr lang="en-IL">
                    <a:noFill/>
                  </a:rPr>
                  <a:t> </a:t>
                </a:r>
              </a:p>
            </p:txBody>
          </p:sp>
        </mc:Fallback>
      </mc:AlternateContent>
      <p:sp>
        <p:nvSpPr>
          <p:cNvPr id="67" name="Oval 66">
            <a:extLst>
              <a:ext uri="{FF2B5EF4-FFF2-40B4-BE49-F238E27FC236}">
                <a16:creationId xmlns:a16="http://schemas.microsoft.com/office/drawing/2014/main" id="{8585E3E9-A930-2F4B-2F44-62038D5100FD}"/>
              </a:ext>
            </a:extLst>
          </p:cNvPr>
          <p:cNvSpPr/>
          <p:nvPr/>
        </p:nvSpPr>
        <p:spPr>
          <a:xfrm>
            <a:off x="10252960" y="5885737"/>
            <a:ext cx="235323" cy="235323"/>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mc:AlternateContent xmlns:mc="http://schemas.openxmlformats.org/markup-compatibility/2006" xmlns:a14="http://schemas.microsoft.com/office/drawing/2010/main">
        <mc:Choice Requires="a14">
          <p:sp>
            <p:nvSpPr>
              <p:cNvPr id="68" name="Oval 67">
                <a:extLst>
                  <a:ext uri="{FF2B5EF4-FFF2-40B4-BE49-F238E27FC236}">
                    <a16:creationId xmlns:a16="http://schemas.microsoft.com/office/drawing/2014/main" id="{2D3AE25B-2DC4-AD32-FF75-F86FDBFDC62B}"/>
                  </a:ext>
                </a:extLst>
              </p:cNvPr>
              <p:cNvSpPr/>
              <p:nvPr/>
            </p:nvSpPr>
            <p:spPr>
              <a:xfrm>
                <a:off x="9964006" y="6293910"/>
                <a:ext cx="235323" cy="235323"/>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IL" dirty="0"/>
              </a:p>
            </p:txBody>
          </p:sp>
        </mc:Choice>
        <mc:Fallback xmlns="">
          <p:sp>
            <p:nvSpPr>
              <p:cNvPr id="68" name="Oval 67">
                <a:extLst>
                  <a:ext uri="{FF2B5EF4-FFF2-40B4-BE49-F238E27FC236}">
                    <a16:creationId xmlns:a16="http://schemas.microsoft.com/office/drawing/2014/main" id="{2D3AE25B-2DC4-AD32-FF75-F86FDBFDC62B}"/>
                  </a:ext>
                </a:extLst>
              </p:cNvPr>
              <p:cNvSpPr>
                <a:spLocks noRot="1" noChangeAspect="1" noMove="1" noResize="1" noEditPoints="1" noAdjustHandles="1" noChangeArrowheads="1" noChangeShapeType="1" noTextEdit="1"/>
              </p:cNvSpPr>
              <p:nvPr/>
            </p:nvSpPr>
            <p:spPr>
              <a:xfrm>
                <a:off x="9964006" y="6293910"/>
                <a:ext cx="235323" cy="235323"/>
              </a:xfrm>
              <a:prstGeom prst="ellipse">
                <a:avLst/>
              </a:prstGeom>
              <a:blipFill>
                <a:blip r:embed="rId10"/>
                <a:stretch>
                  <a:fillRect l="-12195" b="-2381"/>
                </a:stretch>
              </a:blipFill>
              <a:ln>
                <a:solidFill>
                  <a:srgbClr val="00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9" name="Oval 68">
                <a:extLst>
                  <a:ext uri="{FF2B5EF4-FFF2-40B4-BE49-F238E27FC236}">
                    <a16:creationId xmlns:a16="http://schemas.microsoft.com/office/drawing/2014/main" id="{B7B3F165-3996-106D-7EA6-0A2493B21DF9}"/>
                  </a:ext>
                </a:extLst>
              </p:cNvPr>
              <p:cNvSpPr/>
              <p:nvPr/>
            </p:nvSpPr>
            <p:spPr>
              <a:xfrm>
                <a:off x="11154985" y="5698575"/>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IL" dirty="0"/>
              </a:p>
            </p:txBody>
          </p:sp>
        </mc:Choice>
        <mc:Fallback xmlns="">
          <p:sp>
            <p:nvSpPr>
              <p:cNvPr id="69" name="Oval 68">
                <a:extLst>
                  <a:ext uri="{FF2B5EF4-FFF2-40B4-BE49-F238E27FC236}">
                    <a16:creationId xmlns:a16="http://schemas.microsoft.com/office/drawing/2014/main" id="{B7B3F165-3996-106D-7EA6-0A2493B21DF9}"/>
                  </a:ext>
                </a:extLst>
              </p:cNvPr>
              <p:cNvSpPr>
                <a:spLocks noRot="1" noChangeAspect="1" noMove="1" noResize="1" noEditPoints="1" noAdjustHandles="1" noChangeArrowheads="1" noChangeShapeType="1" noTextEdit="1"/>
              </p:cNvSpPr>
              <p:nvPr/>
            </p:nvSpPr>
            <p:spPr>
              <a:xfrm>
                <a:off x="11154985" y="5698575"/>
                <a:ext cx="235323" cy="235323"/>
              </a:xfrm>
              <a:prstGeom prst="ellipse">
                <a:avLst/>
              </a:prstGeom>
              <a:blipFill>
                <a:blip r:embed="rId11"/>
                <a:stretch>
                  <a:fillRect l="-12195" b="-487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0" name="Oval 69">
                <a:extLst>
                  <a:ext uri="{FF2B5EF4-FFF2-40B4-BE49-F238E27FC236}">
                    <a16:creationId xmlns:a16="http://schemas.microsoft.com/office/drawing/2014/main" id="{C623BAFC-D9CA-7764-6F02-686110AF4481}"/>
                  </a:ext>
                </a:extLst>
              </p:cNvPr>
              <p:cNvSpPr/>
              <p:nvPr/>
            </p:nvSpPr>
            <p:spPr>
              <a:xfrm>
                <a:off x="11191316" y="6176249"/>
                <a:ext cx="235323" cy="23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IL" dirty="0"/>
              </a:p>
            </p:txBody>
          </p:sp>
        </mc:Choice>
        <mc:Fallback xmlns="">
          <p:sp>
            <p:nvSpPr>
              <p:cNvPr id="70" name="Oval 69">
                <a:extLst>
                  <a:ext uri="{FF2B5EF4-FFF2-40B4-BE49-F238E27FC236}">
                    <a16:creationId xmlns:a16="http://schemas.microsoft.com/office/drawing/2014/main" id="{C623BAFC-D9CA-7764-6F02-686110AF4481}"/>
                  </a:ext>
                </a:extLst>
              </p:cNvPr>
              <p:cNvSpPr>
                <a:spLocks noRot="1" noChangeAspect="1" noMove="1" noResize="1" noEditPoints="1" noAdjustHandles="1" noChangeArrowheads="1" noChangeShapeType="1" noTextEdit="1"/>
              </p:cNvSpPr>
              <p:nvPr/>
            </p:nvSpPr>
            <p:spPr>
              <a:xfrm>
                <a:off x="11191316" y="6176249"/>
                <a:ext cx="235323" cy="235323"/>
              </a:xfrm>
              <a:prstGeom prst="ellipse">
                <a:avLst/>
              </a:prstGeom>
              <a:blipFill>
                <a:blip r:embed="rId12"/>
                <a:stretch>
                  <a:fillRect l="-14634" b="-2381"/>
                </a:stretch>
              </a:blipFill>
            </p:spPr>
            <p:txBody>
              <a:bodyPr/>
              <a:lstStyle/>
              <a:p>
                <a:r>
                  <a:rPr lang="en-IL">
                    <a:noFill/>
                  </a:rPr>
                  <a:t> </a:t>
                </a:r>
              </a:p>
            </p:txBody>
          </p:sp>
        </mc:Fallback>
      </mc:AlternateContent>
      <p:sp>
        <p:nvSpPr>
          <p:cNvPr id="71" name="TextBox 70">
            <a:extLst>
              <a:ext uri="{FF2B5EF4-FFF2-40B4-BE49-F238E27FC236}">
                <a16:creationId xmlns:a16="http://schemas.microsoft.com/office/drawing/2014/main" id="{EE6261B3-FAC0-0AE8-537A-3720CA6C2BB2}"/>
              </a:ext>
            </a:extLst>
          </p:cNvPr>
          <p:cNvSpPr txBox="1"/>
          <p:nvPr/>
        </p:nvSpPr>
        <p:spPr>
          <a:xfrm>
            <a:off x="9543783" y="5802299"/>
            <a:ext cx="366593" cy="523220"/>
          </a:xfrm>
          <a:prstGeom prst="rect">
            <a:avLst/>
          </a:prstGeom>
          <a:noFill/>
        </p:spPr>
        <p:txBody>
          <a:bodyPr wrap="square" rtlCol="0">
            <a:spAutoFit/>
          </a:bodyPr>
          <a:lstStyle/>
          <a:p>
            <a:r>
              <a:rPr lang="en-US" sz="2800" b="1" dirty="0"/>
              <a:t>T</a:t>
            </a:r>
            <a:endParaRPr lang="en-IL" sz="2800" b="1" dirty="0"/>
          </a:p>
        </p:txBody>
      </p:sp>
      <p:sp>
        <p:nvSpPr>
          <p:cNvPr id="72" name="TextBox 71">
            <a:extLst>
              <a:ext uri="{FF2B5EF4-FFF2-40B4-BE49-F238E27FC236}">
                <a16:creationId xmlns:a16="http://schemas.microsoft.com/office/drawing/2014/main" id="{6A11A34E-198C-AFF0-E597-52C4CD73B971}"/>
              </a:ext>
            </a:extLst>
          </p:cNvPr>
          <p:cNvSpPr txBox="1"/>
          <p:nvPr/>
        </p:nvSpPr>
        <p:spPr>
          <a:xfrm>
            <a:off x="11520292" y="5802299"/>
            <a:ext cx="366593" cy="523220"/>
          </a:xfrm>
          <a:prstGeom prst="rect">
            <a:avLst/>
          </a:prstGeom>
          <a:noFill/>
        </p:spPr>
        <p:txBody>
          <a:bodyPr wrap="square" rtlCol="0">
            <a:spAutoFit/>
          </a:bodyPr>
          <a:lstStyle/>
          <a:p>
            <a:r>
              <a:rPr lang="en-US" sz="2800" b="1" dirty="0"/>
              <a:t>S</a:t>
            </a:r>
            <a:endParaRPr lang="en-IL" sz="2800" b="1" dirty="0"/>
          </a:p>
        </p:txBody>
      </p:sp>
      <p:cxnSp>
        <p:nvCxnSpPr>
          <p:cNvPr id="73" name="Straight Connector 72">
            <a:extLst>
              <a:ext uri="{FF2B5EF4-FFF2-40B4-BE49-F238E27FC236}">
                <a16:creationId xmlns:a16="http://schemas.microsoft.com/office/drawing/2014/main" id="{7FA976AB-B814-D36F-41C7-F58927261A32}"/>
              </a:ext>
            </a:extLst>
          </p:cNvPr>
          <p:cNvCxnSpPr>
            <a:cxnSpLocks/>
            <a:stCxn id="6" idx="1"/>
            <a:endCxn id="5" idx="5"/>
          </p:cNvCxnSpPr>
          <p:nvPr/>
        </p:nvCxnSpPr>
        <p:spPr>
          <a:xfrm flipH="1" flipV="1">
            <a:off x="10082251" y="2256302"/>
            <a:ext cx="163863" cy="6892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Straight Connector 75">
            <a:extLst>
              <a:ext uri="{FF2B5EF4-FFF2-40B4-BE49-F238E27FC236}">
                <a16:creationId xmlns:a16="http://schemas.microsoft.com/office/drawing/2014/main" id="{1ACCB673-07B2-CBE3-D71C-207B4AFADC50}"/>
              </a:ext>
            </a:extLst>
          </p:cNvPr>
          <p:cNvCxnSpPr>
            <a:cxnSpLocks/>
            <a:stCxn id="8" idx="7"/>
            <a:endCxn id="6" idx="3"/>
          </p:cNvCxnSpPr>
          <p:nvPr/>
        </p:nvCxnSpPr>
        <p:spPr>
          <a:xfrm flipV="1">
            <a:off x="10123559" y="2491625"/>
            <a:ext cx="122555" cy="24177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Straight Connector 78">
            <a:extLst>
              <a:ext uri="{FF2B5EF4-FFF2-40B4-BE49-F238E27FC236}">
                <a16:creationId xmlns:a16="http://schemas.microsoft.com/office/drawing/2014/main" id="{A224A8E7-0FCC-CFA1-EC73-05F8AEC313EB}"/>
              </a:ext>
            </a:extLst>
          </p:cNvPr>
          <p:cNvCxnSpPr>
            <a:cxnSpLocks/>
            <a:stCxn id="38" idx="6"/>
            <a:endCxn id="42" idx="2"/>
          </p:cNvCxnSpPr>
          <p:nvPr/>
        </p:nvCxnSpPr>
        <p:spPr>
          <a:xfrm>
            <a:off x="10158021" y="3920569"/>
            <a:ext cx="1033295" cy="525835"/>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Straight Connector 81">
            <a:extLst>
              <a:ext uri="{FF2B5EF4-FFF2-40B4-BE49-F238E27FC236}">
                <a16:creationId xmlns:a16="http://schemas.microsoft.com/office/drawing/2014/main" id="{925CD06B-050F-2EFC-4CB6-A977C415104C}"/>
              </a:ext>
            </a:extLst>
          </p:cNvPr>
          <p:cNvCxnSpPr>
            <a:cxnSpLocks/>
            <a:stCxn id="40" idx="6"/>
            <a:endCxn id="42" idx="2"/>
          </p:cNvCxnSpPr>
          <p:nvPr/>
        </p:nvCxnSpPr>
        <p:spPr>
          <a:xfrm flipV="1">
            <a:off x="10199329" y="4446404"/>
            <a:ext cx="991987" cy="117661"/>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F164982D-1026-3D53-3FD1-151AC57EB7C9}"/>
                  </a:ext>
                </a:extLst>
              </p:cNvPr>
              <p:cNvSpPr txBox="1"/>
              <p:nvPr/>
            </p:nvSpPr>
            <p:spPr>
              <a:xfrm>
                <a:off x="10446975" y="1657240"/>
                <a:ext cx="366593" cy="53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𝒑</m:t>
                          </m:r>
                        </m:e>
                        <m:sup>
                          <m:r>
                            <a:rPr lang="en-US" sz="2800" b="1" i="1" smtClean="0">
                              <a:latin typeface="Cambria Math" panose="02040503050406030204" pitchFamily="18" charset="0"/>
                            </a:rPr>
                            <m:t>𝟐</m:t>
                          </m:r>
                        </m:sup>
                      </m:sSup>
                    </m:oMath>
                  </m:oMathPara>
                </a14:m>
                <a:endParaRPr lang="en-IL" sz="2800" b="1" dirty="0"/>
              </a:p>
            </p:txBody>
          </p:sp>
        </mc:Choice>
        <mc:Fallback xmlns="">
          <p:sp>
            <p:nvSpPr>
              <p:cNvPr id="85" name="TextBox 84">
                <a:extLst>
                  <a:ext uri="{FF2B5EF4-FFF2-40B4-BE49-F238E27FC236}">
                    <a16:creationId xmlns:a16="http://schemas.microsoft.com/office/drawing/2014/main" id="{F164982D-1026-3D53-3FD1-151AC57EB7C9}"/>
                  </a:ext>
                </a:extLst>
              </p:cNvPr>
              <p:cNvSpPr txBox="1">
                <a:spLocks noRot="1" noChangeAspect="1" noMove="1" noResize="1" noEditPoints="1" noAdjustHandles="1" noChangeArrowheads="1" noChangeShapeType="1" noTextEdit="1"/>
              </p:cNvSpPr>
              <p:nvPr/>
            </p:nvSpPr>
            <p:spPr>
              <a:xfrm>
                <a:off x="10446975" y="1657240"/>
                <a:ext cx="366593" cy="532966"/>
              </a:xfrm>
              <a:prstGeom prst="rect">
                <a:avLst/>
              </a:prstGeom>
              <a:blipFill>
                <a:blip r:embed="rId13"/>
                <a:stretch>
                  <a:fillRect r="-2166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331D8E6D-3DC2-761A-F33B-5F3B17683573}"/>
                  </a:ext>
                </a:extLst>
              </p:cNvPr>
              <p:cNvSpPr txBox="1"/>
              <p:nvPr/>
            </p:nvSpPr>
            <p:spPr>
              <a:xfrm>
                <a:off x="10458916" y="3418764"/>
                <a:ext cx="366593" cy="53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𝒒</m:t>
                          </m:r>
                        </m:e>
                        <m:sup>
                          <m:r>
                            <a:rPr lang="en-US" sz="2800" b="1" i="1" smtClean="0">
                              <a:latin typeface="Cambria Math" panose="02040503050406030204" pitchFamily="18" charset="0"/>
                            </a:rPr>
                            <m:t>𝟐</m:t>
                          </m:r>
                        </m:sup>
                      </m:sSup>
                    </m:oMath>
                  </m:oMathPara>
                </a14:m>
                <a:endParaRPr lang="en-IL" sz="2800" b="1" dirty="0"/>
              </a:p>
            </p:txBody>
          </p:sp>
        </mc:Choice>
        <mc:Fallback xmlns="">
          <p:sp>
            <p:nvSpPr>
              <p:cNvPr id="86" name="TextBox 85">
                <a:extLst>
                  <a:ext uri="{FF2B5EF4-FFF2-40B4-BE49-F238E27FC236}">
                    <a16:creationId xmlns:a16="http://schemas.microsoft.com/office/drawing/2014/main" id="{331D8E6D-3DC2-761A-F33B-5F3B17683573}"/>
                  </a:ext>
                </a:extLst>
              </p:cNvPr>
              <p:cNvSpPr txBox="1">
                <a:spLocks noRot="1" noChangeAspect="1" noMove="1" noResize="1" noEditPoints="1" noAdjustHandles="1" noChangeArrowheads="1" noChangeShapeType="1" noTextEdit="1"/>
              </p:cNvSpPr>
              <p:nvPr/>
            </p:nvSpPr>
            <p:spPr>
              <a:xfrm>
                <a:off x="10458916" y="3418764"/>
                <a:ext cx="366593" cy="532966"/>
              </a:xfrm>
              <a:prstGeom prst="rect">
                <a:avLst/>
              </a:prstGeom>
              <a:blipFill>
                <a:blip r:embed="rId14"/>
                <a:stretch>
                  <a:fillRect r="-200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63128CD-6AAD-2D8D-AA45-19BE007923CB}"/>
                  </a:ext>
                </a:extLst>
              </p:cNvPr>
              <p:cNvSpPr txBox="1"/>
              <p:nvPr/>
            </p:nvSpPr>
            <p:spPr>
              <a:xfrm>
                <a:off x="10466564" y="5310843"/>
                <a:ext cx="36659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𝒑𝒒</m:t>
                      </m:r>
                    </m:oMath>
                  </m:oMathPara>
                </a14:m>
                <a:endParaRPr lang="en-IL" sz="2800" b="1" dirty="0"/>
              </a:p>
            </p:txBody>
          </p:sp>
        </mc:Choice>
        <mc:Fallback xmlns="">
          <p:sp>
            <p:nvSpPr>
              <p:cNvPr id="87" name="TextBox 86">
                <a:extLst>
                  <a:ext uri="{FF2B5EF4-FFF2-40B4-BE49-F238E27FC236}">
                    <a16:creationId xmlns:a16="http://schemas.microsoft.com/office/drawing/2014/main" id="{663128CD-6AAD-2D8D-AA45-19BE007923CB}"/>
                  </a:ext>
                </a:extLst>
              </p:cNvPr>
              <p:cNvSpPr txBox="1">
                <a:spLocks noRot="1" noChangeAspect="1" noMove="1" noResize="1" noEditPoints="1" noAdjustHandles="1" noChangeArrowheads="1" noChangeShapeType="1" noTextEdit="1"/>
              </p:cNvSpPr>
              <p:nvPr/>
            </p:nvSpPr>
            <p:spPr>
              <a:xfrm>
                <a:off x="10466564" y="5310843"/>
                <a:ext cx="366593" cy="523220"/>
              </a:xfrm>
              <a:prstGeom prst="rect">
                <a:avLst/>
              </a:prstGeom>
              <a:blipFill>
                <a:blip r:embed="rId15"/>
                <a:stretch>
                  <a:fillRect r="-40000"/>
                </a:stretch>
              </a:blipFill>
            </p:spPr>
            <p:txBody>
              <a:bodyPr/>
              <a:lstStyle/>
              <a:p>
                <a:r>
                  <a:rPr lang="en-IL">
                    <a:noFill/>
                  </a:rPr>
                  <a:t> </a:t>
                </a:r>
              </a:p>
            </p:txBody>
          </p:sp>
        </mc:Fallback>
      </mc:AlternateContent>
      <p:cxnSp>
        <p:nvCxnSpPr>
          <p:cNvPr id="88" name="Straight Connector 87">
            <a:extLst>
              <a:ext uri="{FF2B5EF4-FFF2-40B4-BE49-F238E27FC236}">
                <a16:creationId xmlns:a16="http://schemas.microsoft.com/office/drawing/2014/main" id="{DAB98B9B-0106-93CA-07E7-DEBD1018EB87}"/>
              </a:ext>
            </a:extLst>
          </p:cNvPr>
          <p:cNvCxnSpPr>
            <a:cxnSpLocks/>
            <a:stCxn id="68" idx="0"/>
            <a:endCxn id="66" idx="4"/>
          </p:cNvCxnSpPr>
          <p:nvPr/>
        </p:nvCxnSpPr>
        <p:spPr>
          <a:xfrm flipH="1" flipV="1">
            <a:off x="10040360" y="5885737"/>
            <a:ext cx="41308" cy="40817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1" name="Straight Connector 90">
            <a:extLst>
              <a:ext uri="{FF2B5EF4-FFF2-40B4-BE49-F238E27FC236}">
                <a16:creationId xmlns:a16="http://schemas.microsoft.com/office/drawing/2014/main" id="{D3FB0AC4-1AAB-B546-9454-EF9FC966156B}"/>
              </a:ext>
            </a:extLst>
          </p:cNvPr>
          <p:cNvCxnSpPr>
            <a:cxnSpLocks/>
            <a:stCxn id="70" idx="0"/>
            <a:endCxn id="69" idx="4"/>
          </p:cNvCxnSpPr>
          <p:nvPr/>
        </p:nvCxnSpPr>
        <p:spPr>
          <a:xfrm flipH="1" flipV="1">
            <a:off x="11272647" y="5933898"/>
            <a:ext cx="36331" cy="242351"/>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traight Connector 93">
            <a:extLst>
              <a:ext uri="{FF2B5EF4-FFF2-40B4-BE49-F238E27FC236}">
                <a16:creationId xmlns:a16="http://schemas.microsoft.com/office/drawing/2014/main" id="{402538DA-2CBC-F682-4BC4-693958CB2D36}"/>
              </a:ext>
            </a:extLst>
          </p:cNvPr>
          <p:cNvCxnSpPr>
            <a:cxnSpLocks/>
            <a:stCxn id="66" idx="6"/>
            <a:endCxn id="69" idx="2"/>
          </p:cNvCxnSpPr>
          <p:nvPr/>
        </p:nvCxnSpPr>
        <p:spPr>
          <a:xfrm>
            <a:off x="10158021" y="5768076"/>
            <a:ext cx="996964" cy="48161"/>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Straight Connector 96">
            <a:extLst>
              <a:ext uri="{FF2B5EF4-FFF2-40B4-BE49-F238E27FC236}">
                <a16:creationId xmlns:a16="http://schemas.microsoft.com/office/drawing/2014/main" id="{57BF3169-ACCC-B78B-1191-0606280138EC}"/>
              </a:ext>
            </a:extLst>
          </p:cNvPr>
          <p:cNvCxnSpPr>
            <a:cxnSpLocks/>
            <a:stCxn id="68" idx="6"/>
            <a:endCxn id="70" idx="2"/>
          </p:cNvCxnSpPr>
          <p:nvPr/>
        </p:nvCxnSpPr>
        <p:spPr>
          <a:xfrm flipV="1">
            <a:off x="10199329" y="6293911"/>
            <a:ext cx="991987" cy="117661"/>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70385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39BD271C-0A4C-9440-910A-9260A47BDA95}"/>
              </a:ext>
            </a:extLst>
          </p:cNvPr>
          <p:cNvCxnSpPr>
            <a:cxnSpLocks/>
          </p:cNvCxnSpPr>
          <p:nvPr/>
        </p:nvCxnSpPr>
        <p:spPr>
          <a:xfrm flipH="1">
            <a:off x="10254931" y="3567659"/>
            <a:ext cx="1317042" cy="126671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Straight Arrow Connector 24">
            <a:extLst>
              <a:ext uri="{FF2B5EF4-FFF2-40B4-BE49-F238E27FC236}">
                <a16:creationId xmlns:a16="http://schemas.microsoft.com/office/drawing/2014/main" id="{9284E650-E17A-E5F4-1B72-E1F4B8A1902D}"/>
              </a:ext>
            </a:extLst>
          </p:cNvPr>
          <p:cNvCxnSpPr>
            <a:cxnSpLocks/>
          </p:cNvCxnSpPr>
          <p:nvPr/>
        </p:nvCxnSpPr>
        <p:spPr>
          <a:xfrm flipH="1">
            <a:off x="3730330" y="3169827"/>
            <a:ext cx="7841643" cy="16003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which p and q are good?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344774" y="1800129"/>
                <a:ext cx="12291935" cy="3696909"/>
              </a:xfrm>
              <a:prstGeom prst="rect">
                <a:avLst/>
              </a:prstGeom>
              <a:noFill/>
            </p:spPr>
            <p:txBody>
              <a:bodyPr wrap="square" rtlCol="0">
                <a:spAutoFit/>
              </a:bodyPr>
              <a:lstStyle/>
              <a:p>
                <a:r>
                  <a:rPr lang="en-US" sz="2800" b="1" u="sng" dirty="0"/>
                  <a:t>Proof:</a:t>
                </a:r>
                <a:br>
                  <a:rPr lang="en-US" sz="2800" dirty="0"/>
                </a:br>
                <a:r>
                  <a:rPr lang="en-US" sz="2800" dirty="0"/>
                  <a:t>WLOG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a:t>
                </a:r>
                <a:r>
                  <a:rPr lang="en-US" sz="2800" dirty="0">
                    <a:solidFill>
                      <a:schemeClr val="tx1"/>
                    </a:solidFill>
                  </a:rPr>
                  <a:t>For any </a:t>
                </a:r>
                <a14:m>
                  <m:oMath xmlns:m="http://schemas.openxmlformats.org/officeDocument/2006/math">
                    <m:r>
                      <a:rPr lang="en-US" sz="2800" b="0" i="1" smtClean="0">
                        <a:solidFill>
                          <a:srgbClr val="00B0F0"/>
                        </a:solidFill>
                        <a:latin typeface="Cambria Math" panose="02040503050406030204" pitchFamily="18" charset="0"/>
                      </a:rPr>
                      <m:t>𝑢</m:t>
                    </m:r>
                    <m:r>
                      <a:rPr lang="en-US" sz="2800" b="0" i="1" smtClean="0">
                        <a:solidFill>
                          <a:srgbClr val="00B0F0"/>
                        </a:solidFill>
                        <a:latin typeface="Cambria Math" panose="02040503050406030204" pitchFamily="18" charset="0"/>
                      </a:rPr>
                      <m:t>∈</m:t>
                    </m:r>
                    <m:r>
                      <a:rPr lang="en-US" sz="2800" b="0" i="1" smtClean="0">
                        <a:solidFill>
                          <a:srgbClr val="00B0F0"/>
                        </a:solidFill>
                        <a:latin typeface="Cambria Math" panose="02040503050406030204" pitchFamily="18" charset="0"/>
                      </a:rPr>
                      <m:t>𝑇</m:t>
                    </m:r>
                  </m:oMath>
                </a14:m>
                <a:r>
                  <a:rPr lang="en-US" sz="2800" dirty="0"/>
                  <a:t>, </a:t>
                </a:r>
                <a:br>
                  <a:rPr lang="en-US" sz="2800" i="1" dirty="0">
                    <a:latin typeface="Cambria Math" panose="02040503050406030204" pitchFamily="18" charset="0"/>
                  </a:rPr>
                </a:b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𝐺</m:t>
                        </m:r>
                      </m:sub>
                    </m:sSub>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𝑖𝑠</m:t>
                        </m:r>
                        <m:r>
                          <a:rPr lang="en-US" sz="2800" b="0" i="1" smtClean="0">
                            <a:latin typeface="Cambria Math" panose="02040503050406030204" pitchFamily="18" charset="0"/>
                          </a:rPr>
                          <m:t> </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𝑐𝑜𝑚𝑚𝑜𝑛</m:t>
                        </m:r>
                        <m:r>
                          <a:rPr lang="en-US" sz="2800" b="0" i="1" smtClean="0">
                            <a:latin typeface="Cambria Math" panose="02040503050406030204" pitchFamily="18" charset="0"/>
                          </a:rPr>
                          <m:t> </m:t>
                        </m:r>
                        <m:r>
                          <a:rPr lang="en-US" sz="2800" b="0" i="1" smtClean="0">
                            <a:latin typeface="Cambria Math" panose="02040503050406030204" pitchFamily="18" charset="0"/>
                          </a:rPr>
                          <m:t>𝑛𝑒𝑖𝑔h𝑏𝑜𝑟</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𝐺</m:t>
                        </m:r>
                      </m:sub>
                    </m:sSub>
                    <m:d>
                      <m:dPr>
                        <m:begChr m:val="["/>
                        <m:endChr m:val="]"/>
                        <m:ctrlPr>
                          <a:rPr lang="en-US" sz="2800" b="0" i="1" smtClean="0">
                            <a:latin typeface="Cambria Math" panose="02040503050406030204" pitchFamily="18" charset="0"/>
                          </a:rPr>
                        </m:ctrlPr>
                      </m:d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𝑣</m:t>
                            </m:r>
                            <m:r>
                              <a:rPr lang="en-US" sz="2800" b="0" i="1" smtClean="0">
                                <a:latin typeface="Cambria Math" panose="02040503050406030204" pitchFamily="18" charset="0"/>
                              </a:rPr>
                              <m:t>,</m:t>
                            </m:r>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𝐸</m:t>
                        </m:r>
                      </m:e>
                    </m:d>
                    <m:r>
                      <a:rPr lang="en-US" sz="2800" b="0" i="1" smtClean="0">
                        <a:latin typeface="Cambria Math" panose="02040503050406030204" pitchFamily="18" charset="0"/>
                      </a:rPr>
                      <m:t>= </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m>
                              <m:mPr>
                                <m:mcs>
                                  <m:mc>
                                    <m:mcPr>
                                      <m:count m:val="2"/>
                                      <m:mcJc m:val="center"/>
                                    </m:mcPr>
                                  </m:mc>
                                </m:mcs>
                                <m:ctrlPr>
                                  <a:rPr lang="en-US" sz="2800" b="0" i="1" smtClean="0">
                                    <a:latin typeface="Cambria Math" panose="02040503050406030204" pitchFamily="18" charset="0"/>
                                  </a:rPr>
                                </m:ctrlPr>
                              </m:mPr>
                              <m:m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𝑞</m:t>
                                      </m:r>
                                    </m:e>
                                    <m:sup>
                                      <m:r>
                                        <m:rPr>
                                          <m:brk m:alnAt="7"/>
                                        </m:rPr>
                                        <a:rPr lang="en-US" sz="2800" b="0" i="1" smtClean="0">
                                          <a:latin typeface="Cambria Math" panose="02040503050406030204" pitchFamily="18" charset="0"/>
                                        </a:rPr>
                                        <m:t>2</m:t>
                                      </m:r>
                                    </m:sup>
                                  </m:sSup>
                                </m:e>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𝑆</m:t>
                                  </m:r>
                                </m:e>
                              </m:mr>
                            </m:m>
                          </m:e>
                          <m:e>
                            <m:m>
                              <m:mPr>
                                <m:mcs>
                                  <m:mc>
                                    <m:mcPr>
                                      <m:count m:val="2"/>
                                      <m:mcJc m:val="center"/>
                                    </m:mcPr>
                                  </m:mc>
                                </m:mcs>
                                <m:ctrlPr>
                                  <a:rPr lang="en-US" sz="2800" b="0" i="1" smtClean="0">
                                    <a:latin typeface="Cambria Math" panose="02040503050406030204" pitchFamily="18" charset="0"/>
                                  </a:rPr>
                                </m:ctrlPr>
                              </m:mPr>
                              <m:m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m:rPr>
                                          <m:brk m:alnAt="7"/>
                                        </m:rPr>
                                        <a:rPr lang="en-US" sz="2800" b="0" i="1" smtClean="0">
                                          <a:latin typeface="Cambria Math" panose="02040503050406030204" pitchFamily="18" charset="0"/>
                                        </a:rPr>
                                        <m:t>2</m:t>
                                      </m:r>
                                    </m:sup>
                                  </m:sSup>
                                </m:e>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𝑇</m:t>
                                  </m:r>
                                </m:e>
                              </m:mr>
                            </m:m>
                          </m:e>
                        </m:eqArr>
                      </m:e>
                    </m:d>
                  </m:oMath>
                </a14:m>
                <a:r>
                  <a:rPr lang="en-US" sz="2800" dirty="0"/>
                  <a:t>. </a:t>
                </a:r>
              </a:p>
              <a:p>
                <a:r>
                  <a:rPr lang="en-US" sz="2800" dirty="0"/>
                  <a:t> </a:t>
                </a:r>
                <a14:m>
                  <m:oMath xmlns:m="http://schemas.openxmlformats.org/officeDocument/2006/math">
                    <m:r>
                      <a:rPr lang="en-US" sz="2800" b="0" i="0" smtClean="0">
                        <a:solidFill>
                          <a:srgbClr val="00B0F0"/>
                        </a:solidFill>
                        <a:latin typeface="Cambria Math" panose="02040503050406030204" pitchFamily="18" charset="0"/>
                      </a:rPr>
                      <m:t>#</m:t>
                    </m:r>
                    <m:r>
                      <m:rPr>
                        <m:sty m:val="p"/>
                      </m:rPr>
                      <a:rPr lang="en-US" sz="2800" b="0" i="0" smtClean="0">
                        <a:solidFill>
                          <a:srgbClr val="00B0F0"/>
                        </a:solidFill>
                        <a:latin typeface="Cambria Math" panose="02040503050406030204" pitchFamily="18" charset="0"/>
                      </a:rPr>
                      <m:t>common</m:t>
                    </m:r>
                    <m:r>
                      <a:rPr lang="en-US" sz="2800" b="0" i="0" smtClean="0">
                        <a:solidFill>
                          <a:srgbClr val="00B0F0"/>
                        </a:solidFill>
                        <a:latin typeface="Cambria Math" panose="02040503050406030204" pitchFamily="18" charset="0"/>
                      </a:rPr>
                      <m:t> </m:t>
                    </m:r>
                    <m:r>
                      <m:rPr>
                        <m:sty m:val="p"/>
                      </m:rPr>
                      <a:rPr lang="en-US" sz="2800" b="0" i="0" smtClean="0">
                        <a:solidFill>
                          <a:srgbClr val="00B0F0"/>
                        </a:solidFill>
                        <a:latin typeface="Cambria Math" panose="02040503050406030204" pitchFamily="18" charset="0"/>
                      </a:rPr>
                      <m:t>neighbors</m:t>
                    </m:r>
                    <m:r>
                      <a:rPr lang="en-US" sz="2800" b="0" i="1" smtClean="0">
                        <a:solidFill>
                          <a:srgbClr val="00B0F0"/>
                        </a:solidFill>
                        <a:latin typeface="Cambria Math" panose="02040503050406030204" pitchFamily="18" charset="0"/>
                      </a:rPr>
                      <m:t>∼</m:t>
                    </m:r>
                    <m:r>
                      <a:rPr lang="en-US" sz="2800" i="1">
                        <a:solidFill>
                          <a:srgbClr val="00B0F0"/>
                        </a:solidFill>
                        <a:latin typeface="Cambria Math" panose="02040503050406030204" pitchFamily="18" charset="0"/>
                      </a:rPr>
                      <m:t>𝐵𝑖𝑛</m:t>
                    </m:r>
                    <m:d>
                      <m:dPr>
                        <m:ctrlPr>
                          <a:rPr lang="en-US" sz="2800" i="1">
                            <a:solidFill>
                              <a:srgbClr val="00B0F0"/>
                            </a:solidFill>
                            <a:latin typeface="Cambria Math" panose="02040503050406030204" pitchFamily="18" charset="0"/>
                          </a:rPr>
                        </m:ctrlPr>
                      </m:dPr>
                      <m:e>
                        <m:f>
                          <m:fPr>
                            <m:ctrlPr>
                              <a:rPr lang="en-US" sz="2800" i="1">
                                <a:solidFill>
                                  <a:srgbClr val="00B0F0"/>
                                </a:solidFill>
                                <a:latin typeface="Cambria Math" panose="02040503050406030204" pitchFamily="18" charset="0"/>
                              </a:rPr>
                            </m:ctrlPr>
                          </m:fPr>
                          <m:num>
                            <m:r>
                              <a:rPr lang="en-US" sz="2800" i="1">
                                <a:solidFill>
                                  <a:srgbClr val="00B0F0"/>
                                </a:solidFill>
                                <a:latin typeface="Cambria Math" panose="02040503050406030204" pitchFamily="18" charset="0"/>
                              </a:rPr>
                              <m:t>𝑛</m:t>
                            </m:r>
                          </m:num>
                          <m:den>
                            <m:r>
                              <a:rPr lang="en-US" sz="2800" i="1">
                                <a:solidFill>
                                  <a:srgbClr val="00B0F0"/>
                                </a:solidFill>
                                <a:latin typeface="Cambria Math" panose="02040503050406030204" pitchFamily="18" charset="0"/>
                              </a:rPr>
                              <m:t>2</m:t>
                            </m:r>
                          </m:den>
                        </m:f>
                        <m:r>
                          <a:rPr lang="en-US" sz="2800" i="1">
                            <a:solidFill>
                              <a:srgbClr val="00B0F0"/>
                            </a:solidFill>
                            <a:latin typeface="Cambria Math" panose="02040503050406030204" pitchFamily="18" charset="0"/>
                          </a:rPr>
                          <m:t>,</m:t>
                        </m:r>
                        <m:sSup>
                          <m:sSupPr>
                            <m:ctrlPr>
                              <a:rPr lang="en-US" sz="2800" i="1">
                                <a:solidFill>
                                  <a:srgbClr val="00B0F0"/>
                                </a:solidFill>
                                <a:latin typeface="Cambria Math" panose="02040503050406030204" pitchFamily="18" charset="0"/>
                              </a:rPr>
                            </m:ctrlPr>
                          </m:sSupPr>
                          <m:e>
                            <m:r>
                              <a:rPr lang="en-US" sz="2800" i="1">
                                <a:solidFill>
                                  <a:srgbClr val="00B0F0"/>
                                </a:solidFill>
                                <a:latin typeface="Cambria Math" panose="02040503050406030204" pitchFamily="18" charset="0"/>
                              </a:rPr>
                              <m:t>𝑞</m:t>
                            </m:r>
                          </m:e>
                          <m:sup>
                            <m:r>
                              <a:rPr lang="en-US" sz="2800" i="1">
                                <a:solidFill>
                                  <a:srgbClr val="00B0F0"/>
                                </a:solidFill>
                                <a:latin typeface="Cambria Math" panose="02040503050406030204" pitchFamily="18" charset="0"/>
                              </a:rPr>
                              <m:t>2</m:t>
                            </m:r>
                          </m:sup>
                        </m:sSup>
                      </m:e>
                    </m:d>
                    <m:r>
                      <a:rPr lang="en-US" sz="2800" b="0" i="1" smtClean="0">
                        <a:solidFill>
                          <a:srgbClr val="00B0F0"/>
                        </a:solidFill>
                        <a:latin typeface="Cambria Math" panose="02040503050406030204" pitchFamily="18" charset="0"/>
                      </a:rPr>
                      <m:t>+</m:t>
                    </m:r>
                    <m:r>
                      <a:rPr lang="en-US" sz="2800" i="1">
                        <a:solidFill>
                          <a:srgbClr val="00B0F0"/>
                        </a:solidFill>
                        <a:latin typeface="Cambria Math" panose="02040503050406030204" pitchFamily="18" charset="0"/>
                      </a:rPr>
                      <m:t>𝐵𝑖𝑛</m:t>
                    </m:r>
                    <m:d>
                      <m:dPr>
                        <m:ctrlPr>
                          <a:rPr lang="en-US" sz="2800" b="0" i="1" smtClean="0">
                            <a:solidFill>
                              <a:srgbClr val="00B0F0"/>
                            </a:solidFill>
                            <a:latin typeface="Cambria Math" panose="02040503050406030204" pitchFamily="18" charset="0"/>
                          </a:rPr>
                        </m:ctrlPr>
                      </m:dPr>
                      <m:e>
                        <m:f>
                          <m:fPr>
                            <m:ctrlPr>
                              <a:rPr lang="en-US" sz="2800" b="0" i="1" smtClean="0">
                                <a:solidFill>
                                  <a:srgbClr val="00B0F0"/>
                                </a:solidFill>
                                <a:latin typeface="Cambria Math" panose="02040503050406030204" pitchFamily="18" charset="0"/>
                              </a:rPr>
                            </m:ctrlPr>
                          </m:fPr>
                          <m:num>
                            <m:r>
                              <a:rPr lang="en-US" sz="2800" b="0" i="1" smtClean="0">
                                <a:solidFill>
                                  <a:srgbClr val="00B0F0"/>
                                </a:solidFill>
                                <a:latin typeface="Cambria Math" panose="02040503050406030204" pitchFamily="18" charset="0"/>
                              </a:rPr>
                              <m:t>𝑛</m:t>
                            </m:r>
                          </m:num>
                          <m:den>
                            <m:r>
                              <a:rPr lang="en-US" sz="2800" b="0" i="1" smtClean="0">
                                <a:solidFill>
                                  <a:srgbClr val="00B0F0"/>
                                </a:solidFill>
                                <a:latin typeface="Cambria Math" panose="02040503050406030204" pitchFamily="18" charset="0"/>
                              </a:rPr>
                              <m:t>2</m:t>
                            </m:r>
                          </m:den>
                        </m:f>
                        <m:r>
                          <a:rPr lang="en-US" sz="2800" b="0" i="1" smtClean="0">
                            <a:solidFill>
                              <a:srgbClr val="00B0F0"/>
                            </a:solidFill>
                            <a:latin typeface="Cambria Math" panose="02040503050406030204" pitchFamily="18" charset="0"/>
                          </a:rPr>
                          <m:t>−2,</m:t>
                        </m:r>
                        <m:sSup>
                          <m:sSupPr>
                            <m:ctrlPr>
                              <a:rPr lang="en-US" sz="2800" b="0" i="1" smtClean="0">
                                <a:solidFill>
                                  <a:srgbClr val="00B0F0"/>
                                </a:solidFill>
                                <a:latin typeface="Cambria Math" panose="02040503050406030204" pitchFamily="18" charset="0"/>
                              </a:rPr>
                            </m:ctrlPr>
                          </m:sSupPr>
                          <m:e>
                            <m:r>
                              <a:rPr lang="en-US" sz="2800" b="0" i="1" smtClean="0">
                                <a:solidFill>
                                  <a:srgbClr val="00B0F0"/>
                                </a:solidFill>
                                <a:latin typeface="Cambria Math" panose="02040503050406030204" pitchFamily="18" charset="0"/>
                              </a:rPr>
                              <m:t>𝑝</m:t>
                            </m:r>
                          </m:e>
                          <m:sup>
                            <m:r>
                              <a:rPr lang="en-US" sz="2800" b="0" i="1" smtClean="0">
                                <a:solidFill>
                                  <a:srgbClr val="00B0F0"/>
                                </a:solidFill>
                                <a:latin typeface="Cambria Math" panose="02040503050406030204" pitchFamily="18" charset="0"/>
                              </a:rPr>
                              <m:t>2</m:t>
                            </m:r>
                          </m:sup>
                        </m:sSup>
                      </m:e>
                    </m:d>
                    <m:r>
                      <a:rPr lang="en-US" sz="2800" i="1" smtClean="0">
                        <a:solidFill>
                          <a:srgbClr val="00B0F0"/>
                        </a:solidFill>
                        <a:latin typeface="Cambria Math" panose="02040503050406030204" pitchFamily="18" charset="0"/>
                      </a:rPr>
                      <m:t>≈</m:t>
                    </m:r>
                    <m:r>
                      <a:rPr lang="en-US" sz="2800" i="1" smtClean="0">
                        <a:solidFill>
                          <a:srgbClr val="00B0F0"/>
                        </a:solidFill>
                        <a:latin typeface="Cambria Math" panose="02040503050406030204" pitchFamily="18" charset="0"/>
                      </a:rPr>
                      <m:t>𝑛</m:t>
                    </m:r>
                    <m:d>
                      <m:dPr>
                        <m:ctrlPr>
                          <a:rPr lang="en-US" sz="2800" i="1">
                            <a:solidFill>
                              <a:srgbClr val="00B0F0"/>
                            </a:solidFill>
                            <a:latin typeface="Cambria Math" panose="02040503050406030204" pitchFamily="18" charset="0"/>
                          </a:rPr>
                        </m:ctrlPr>
                      </m:dPr>
                      <m:e>
                        <m:f>
                          <m:fPr>
                            <m:ctrlPr>
                              <a:rPr lang="en-US" sz="2800" i="1">
                                <a:solidFill>
                                  <a:srgbClr val="00B0F0"/>
                                </a:solidFill>
                                <a:latin typeface="Cambria Math" panose="02040503050406030204" pitchFamily="18" charset="0"/>
                              </a:rPr>
                            </m:ctrlPr>
                          </m:fPr>
                          <m:num>
                            <m:sSup>
                              <m:sSupPr>
                                <m:ctrlPr>
                                  <a:rPr lang="en-US" sz="2800" i="1">
                                    <a:solidFill>
                                      <a:srgbClr val="00B0F0"/>
                                    </a:solidFill>
                                    <a:latin typeface="Cambria Math" panose="02040503050406030204" pitchFamily="18" charset="0"/>
                                  </a:rPr>
                                </m:ctrlPr>
                              </m:sSupPr>
                              <m:e>
                                <m:r>
                                  <a:rPr lang="en-US" sz="2800" i="1">
                                    <a:solidFill>
                                      <a:srgbClr val="00B0F0"/>
                                    </a:solidFill>
                                    <a:latin typeface="Cambria Math" panose="02040503050406030204" pitchFamily="18" charset="0"/>
                                  </a:rPr>
                                  <m:t>𝑝</m:t>
                                </m:r>
                              </m:e>
                              <m:sup>
                                <m:r>
                                  <a:rPr lang="en-US" sz="2800" i="1">
                                    <a:solidFill>
                                      <a:srgbClr val="00B0F0"/>
                                    </a:solidFill>
                                    <a:latin typeface="Cambria Math" panose="02040503050406030204" pitchFamily="18" charset="0"/>
                                  </a:rPr>
                                  <m:t>2</m:t>
                                </m:r>
                              </m:sup>
                            </m:sSup>
                          </m:num>
                          <m:den>
                            <m:r>
                              <a:rPr lang="en-US" sz="2800" i="1">
                                <a:solidFill>
                                  <a:srgbClr val="00B0F0"/>
                                </a:solidFill>
                                <a:latin typeface="Cambria Math" panose="02040503050406030204" pitchFamily="18" charset="0"/>
                              </a:rPr>
                              <m:t>2</m:t>
                            </m:r>
                          </m:den>
                        </m:f>
                        <m:r>
                          <a:rPr lang="en-US" sz="2800" i="1">
                            <a:solidFill>
                              <a:srgbClr val="00B0F0"/>
                            </a:solidFill>
                            <a:latin typeface="Cambria Math" panose="02040503050406030204" pitchFamily="18" charset="0"/>
                          </a:rPr>
                          <m:t>+</m:t>
                        </m:r>
                        <m:f>
                          <m:fPr>
                            <m:ctrlPr>
                              <a:rPr lang="en-US" sz="2800" i="1">
                                <a:solidFill>
                                  <a:srgbClr val="00B0F0"/>
                                </a:solidFill>
                                <a:latin typeface="Cambria Math" panose="02040503050406030204" pitchFamily="18" charset="0"/>
                              </a:rPr>
                            </m:ctrlPr>
                          </m:fPr>
                          <m:num>
                            <m:sSup>
                              <m:sSupPr>
                                <m:ctrlPr>
                                  <a:rPr lang="en-US" sz="2800" i="1">
                                    <a:solidFill>
                                      <a:srgbClr val="00B0F0"/>
                                    </a:solidFill>
                                    <a:latin typeface="Cambria Math" panose="02040503050406030204" pitchFamily="18" charset="0"/>
                                  </a:rPr>
                                </m:ctrlPr>
                              </m:sSupPr>
                              <m:e>
                                <m:r>
                                  <a:rPr lang="en-US" sz="2800" i="1">
                                    <a:solidFill>
                                      <a:srgbClr val="00B0F0"/>
                                    </a:solidFill>
                                    <a:latin typeface="Cambria Math" panose="02040503050406030204" pitchFamily="18" charset="0"/>
                                  </a:rPr>
                                  <m:t>𝑞</m:t>
                                </m:r>
                              </m:e>
                              <m:sup>
                                <m:r>
                                  <a:rPr lang="en-US" sz="2800" i="1">
                                    <a:solidFill>
                                      <a:srgbClr val="00B0F0"/>
                                    </a:solidFill>
                                    <a:latin typeface="Cambria Math" panose="02040503050406030204" pitchFamily="18" charset="0"/>
                                  </a:rPr>
                                  <m:t>2</m:t>
                                </m:r>
                              </m:sup>
                            </m:sSup>
                          </m:num>
                          <m:den>
                            <m:r>
                              <a:rPr lang="en-US" sz="2800" i="1">
                                <a:solidFill>
                                  <a:srgbClr val="00B0F0"/>
                                </a:solidFill>
                                <a:latin typeface="Cambria Math" panose="02040503050406030204" pitchFamily="18" charset="0"/>
                              </a:rPr>
                              <m:t>2</m:t>
                            </m:r>
                          </m:den>
                        </m:f>
                      </m:e>
                    </m:d>
                  </m:oMath>
                </a14:m>
                <a:r>
                  <a:rPr lang="en-US" sz="2800" dirty="0">
                    <a:solidFill>
                      <a:schemeClr val="tx1"/>
                    </a:solidFill>
                  </a:rPr>
                  <a:t>.</a:t>
                </a:r>
              </a:p>
              <a:p>
                <a:pPr lvl="1"/>
                <a:endParaRPr lang="en-US" sz="2800" dirty="0">
                  <a:solidFill>
                    <a:schemeClr val="tx1"/>
                  </a:solidFill>
                </a:endParaRPr>
              </a:p>
              <a:p>
                <a:pPr lvl="1"/>
                <a:endParaRPr lang="en-US" sz="2800" b="1"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344774" y="1800129"/>
                <a:ext cx="12291935" cy="3696909"/>
              </a:xfrm>
              <a:prstGeom prst="rect">
                <a:avLst/>
              </a:prstGeom>
              <a:blipFill>
                <a:blip r:embed="rId2"/>
                <a:stretch>
                  <a:fillRect l="-1042" t="-164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F8F8B2D1-6335-28DA-F673-C8BB3BEA6BFD}"/>
                  </a:ext>
                </a:extLst>
              </p:cNvPr>
              <p:cNvSpPr/>
              <p:nvPr/>
            </p:nvSpPr>
            <p:spPr>
              <a:xfrm>
                <a:off x="8451079" y="5053123"/>
                <a:ext cx="343832" cy="343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𝒗</m:t>
                      </m:r>
                    </m:oMath>
                  </m:oMathPara>
                </a14:m>
                <a:endParaRPr lang="en-IL" sz="2400" b="1" dirty="0"/>
              </a:p>
            </p:txBody>
          </p:sp>
        </mc:Choice>
        <mc:Fallback xmlns="">
          <p:sp>
            <p:nvSpPr>
              <p:cNvPr id="5" name="Oval 4">
                <a:extLst>
                  <a:ext uri="{FF2B5EF4-FFF2-40B4-BE49-F238E27FC236}">
                    <a16:creationId xmlns:a16="http://schemas.microsoft.com/office/drawing/2014/main" id="{F8F8B2D1-6335-28DA-F673-C8BB3BEA6BFD}"/>
                  </a:ext>
                </a:extLst>
              </p:cNvPr>
              <p:cNvSpPr>
                <a:spLocks noRot="1" noChangeAspect="1" noMove="1" noResize="1" noEditPoints="1" noAdjustHandles="1" noChangeArrowheads="1" noChangeShapeType="1" noTextEdit="1"/>
              </p:cNvSpPr>
              <p:nvPr/>
            </p:nvSpPr>
            <p:spPr>
              <a:xfrm>
                <a:off x="8451079" y="5053123"/>
                <a:ext cx="343832" cy="343832"/>
              </a:xfrm>
              <a:prstGeom prst="ellipse">
                <a:avLst/>
              </a:prstGeom>
              <a:blipFill>
                <a:blip r:embed="rId3"/>
                <a:stretch>
                  <a:fillRect l="-8333" b="-3390"/>
                </a:stretch>
              </a:blipFill>
              <a:ln>
                <a:solidFill>
                  <a:srgbClr val="FF000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91B387C-424C-5B00-3290-A64B13158AF8}"/>
                  </a:ext>
                </a:extLst>
              </p:cNvPr>
              <p:cNvSpPr/>
              <p:nvPr/>
            </p:nvSpPr>
            <p:spPr>
              <a:xfrm>
                <a:off x="9085500" y="5558427"/>
                <a:ext cx="343832" cy="343832"/>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oMath>
                  </m:oMathPara>
                </a14:m>
                <a:endParaRPr lang="en-IL" sz="2400" b="1" dirty="0"/>
              </a:p>
            </p:txBody>
          </p:sp>
        </mc:Choice>
        <mc:Fallback xmlns="">
          <p:sp>
            <p:nvSpPr>
              <p:cNvPr id="6" name="Oval 5">
                <a:extLst>
                  <a:ext uri="{FF2B5EF4-FFF2-40B4-BE49-F238E27FC236}">
                    <a16:creationId xmlns:a16="http://schemas.microsoft.com/office/drawing/2014/main" id="{A91B387C-424C-5B00-3290-A64B13158AF8}"/>
                  </a:ext>
                </a:extLst>
              </p:cNvPr>
              <p:cNvSpPr>
                <a:spLocks noRot="1" noChangeAspect="1" noMove="1" noResize="1" noEditPoints="1" noAdjustHandles="1" noChangeArrowheads="1" noChangeShapeType="1" noTextEdit="1"/>
              </p:cNvSpPr>
              <p:nvPr/>
            </p:nvSpPr>
            <p:spPr>
              <a:xfrm>
                <a:off x="9085500" y="5558427"/>
                <a:ext cx="343832" cy="343832"/>
              </a:xfrm>
              <a:prstGeom prst="ellipse">
                <a:avLst/>
              </a:prstGeom>
              <a:blipFill>
                <a:blip r:embed="rId4"/>
                <a:stretch>
                  <a:fillRect l="-6667"/>
                </a:stretch>
              </a:blipFill>
              <a:ln>
                <a:solidFill>
                  <a:srgbClr val="00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61167994-3B32-B7C8-977A-C886434A7BB5}"/>
                  </a:ext>
                </a:extLst>
              </p:cNvPr>
              <p:cNvSpPr/>
              <p:nvPr/>
            </p:nvSpPr>
            <p:spPr>
              <a:xfrm>
                <a:off x="8397645" y="6322821"/>
                <a:ext cx="343832" cy="343832"/>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oMath>
                  </m:oMathPara>
                </a14:m>
                <a:endParaRPr lang="en-IL" sz="2400" b="1" dirty="0"/>
              </a:p>
            </p:txBody>
          </p:sp>
        </mc:Choice>
        <mc:Fallback xmlns="">
          <p:sp>
            <p:nvSpPr>
              <p:cNvPr id="8" name="Oval 7">
                <a:extLst>
                  <a:ext uri="{FF2B5EF4-FFF2-40B4-BE49-F238E27FC236}">
                    <a16:creationId xmlns:a16="http://schemas.microsoft.com/office/drawing/2014/main" id="{61167994-3B32-B7C8-977A-C886434A7BB5}"/>
                  </a:ext>
                </a:extLst>
              </p:cNvPr>
              <p:cNvSpPr>
                <a:spLocks noRot="1" noChangeAspect="1" noMove="1" noResize="1" noEditPoints="1" noAdjustHandles="1" noChangeArrowheads="1" noChangeShapeType="1" noTextEdit="1"/>
              </p:cNvSpPr>
              <p:nvPr/>
            </p:nvSpPr>
            <p:spPr>
              <a:xfrm>
                <a:off x="8397645" y="6322821"/>
                <a:ext cx="343832" cy="343832"/>
              </a:xfrm>
              <a:prstGeom prst="ellipse">
                <a:avLst/>
              </a:prstGeom>
              <a:blipFill>
                <a:blip r:embed="rId5"/>
                <a:stretch>
                  <a:fillRect l="-11864"/>
                </a:stretch>
              </a:blipFill>
              <a:ln>
                <a:solidFill>
                  <a:srgbClr val="00B050"/>
                </a:solidFill>
              </a:ln>
            </p:spPr>
            <p:txBody>
              <a:bodyPr/>
              <a:lstStyle/>
              <a:p>
                <a:r>
                  <a:rPr lang="en-IL">
                    <a:noFill/>
                  </a:rPr>
                  <a:t> </a:t>
                </a:r>
              </a:p>
            </p:txBody>
          </p:sp>
        </mc:Fallback>
      </mc:AlternateContent>
      <p:sp>
        <p:nvSpPr>
          <p:cNvPr id="10" name="Oval 9">
            <a:extLst>
              <a:ext uri="{FF2B5EF4-FFF2-40B4-BE49-F238E27FC236}">
                <a16:creationId xmlns:a16="http://schemas.microsoft.com/office/drawing/2014/main" id="{6C86A3DF-AE2D-FC3D-2D69-D3A04DD6315D}"/>
              </a:ext>
            </a:extLst>
          </p:cNvPr>
          <p:cNvSpPr/>
          <p:nvPr/>
        </p:nvSpPr>
        <p:spPr>
          <a:xfrm>
            <a:off x="10570946" y="5266025"/>
            <a:ext cx="343832" cy="343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dirty="0"/>
          </a:p>
        </p:txBody>
      </p:sp>
      <p:sp>
        <p:nvSpPr>
          <p:cNvPr id="27" name="Oval 26">
            <a:extLst>
              <a:ext uri="{FF2B5EF4-FFF2-40B4-BE49-F238E27FC236}">
                <a16:creationId xmlns:a16="http://schemas.microsoft.com/office/drawing/2014/main" id="{40D8CA0F-2D97-4D37-8556-EEC3B8FC4296}"/>
              </a:ext>
            </a:extLst>
          </p:cNvPr>
          <p:cNvSpPr/>
          <p:nvPr/>
        </p:nvSpPr>
        <p:spPr>
          <a:xfrm>
            <a:off x="10614882" y="6188364"/>
            <a:ext cx="343832" cy="343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dirty="0"/>
          </a:p>
        </p:txBody>
      </p:sp>
      <p:sp>
        <p:nvSpPr>
          <p:cNvPr id="32" name="TextBox 31">
            <a:extLst>
              <a:ext uri="{FF2B5EF4-FFF2-40B4-BE49-F238E27FC236}">
                <a16:creationId xmlns:a16="http://schemas.microsoft.com/office/drawing/2014/main" id="{3AB46FA0-76D4-96F2-09D4-FD75D97002B1}"/>
              </a:ext>
            </a:extLst>
          </p:cNvPr>
          <p:cNvSpPr txBox="1"/>
          <p:nvPr/>
        </p:nvSpPr>
        <p:spPr>
          <a:xfrm>
            <a:off x="7873648" y="5407178"/>
            <a:ext cx="535632" cy="646331"/>
          </a:xfrm>
          <a:prstGeom prst="rect">
            <a:avLst/>
          </a:prstGeom>
          <a:noFill/>
        </p:spPr>
        <p:txBody>
          <a:bodyPr wrap="square" rtlCol="0">
            <a:spAutoFit/>
          </a:bodyPr>
          <a:lstStyle/>
          <a:p>
            <a:r>
              <a:rPr lang="en-US" sz="3600" b="1" dirty="0"/>
              <a:t>T</a:t>
            </a:r>
            <a:endParaRPr lang="en-IL" sz="3600" b="1" dirty="0"/>
          </a:p>
        </p:txBody>
      </p:sp>
      <p:sp>
        <p:nvSpPr>
          <p:cNvPr id="33" name="TextBox 32">
            <a:extLst>
              <a:ext uri="{FF2B5EF4-FFF2-40B4-BE49-F238E27FC236}">
                <a16:creationId xmlns:a16="http://schemas.microsoft.com/office/drawing/2014/main" id="{5167031E-AE82-2B1E-7CEB-68DC0ADE4F81}"/>
              </a:ext>
            </a:extLst>
          </p:cNvPr>
          <p:cNvSpPr txBox="1"/>
          <p:nvPr/>
        </p:nvSpPr>
        <p:spPr>
          <a:xfrm>
            <a:off x="11036341" y="5503908"/>
            <a:ext cx="535632" cy="646331"/>
          </a:xfrm>
          <a:prstGeom prst="rect">
            <a:avLst/>
          </a:prstGeom>
          <a:noFill/>
        </p:spPr>
        <p:txBody>
          <a:bodyPr wrap="square" rtlCol="0">
            <a:spAutoFit/>
          </a:bodyPr>
          <a:lstStyle/>
          <a:p>
            <a:r>
              <a:rPr lang="en-US" sz="3600" b="1" dirty="0"/>
              <a:t>S</a:t>
            </a:r>
            <a:endParaRPr lang="en-IL" sz="3600" b="1" dirty="0"/>
          </a:p>
        </p:txBody>
      </p:sp>
      <mc:AlternateContent xmlns:mc="http://schemas.openxmlformats.org/markup-compatibility/2006" xmlns:a14="http://schemas.microsoft.com/office/drawing/2010/main">
        <mc:Choice Requires="a14">
          <p:sp>
            <p:nvSpPr>
              <p:cNvPr id="66" name="Oval 65">
                <a:extLst>
                  <a:ext uri="{FF2B5EF4-FFF2-40B4-BE49-F238E27FC236}">
                    <a16:creationId xmlns:a16="http://schemas.microsoft.com/office/drawing/2014/main" id="{0825DD7F-7256-5F69-5BAE-80931C5517AF}"/>
                  </a:ext>
                </a:extLst>
              </p:cNvPr>
              <p:cNvSpPr/>
              <p:nvPr/>
            </p:nvSpPr>
            <p:spPr>
              <a:xfrm>
                <a:off x="1821222" y="4861679"/>
                <a:ext cx="336561" cy="33656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𝒗</m:t>
                      </m:r>
                    </m:oMath>
                  </m:oMathPara>
                </a14:m>
                <a:endParaRPr lang="en-IL" sz="2400" b="1" dirty="0"/>
              </a:p>
            </p:txBody>
          </p:sp>
        </mc:Choice>
        <mc:Fallback xmlns="">
          <p:sp>
            <p:nvSpPr>
              <p:cNvPr id="66" name="Oval 65">
                <a:extLst>
                  <a:ext uri="{FF2B5EF4-FFF2-40B4-BE49-F238E27FC236}">
                    <a16:creationId xmlns:a16="http://schemas.microsoft.com/office/drawing/2014/main" id="{0825DD7F-7256-5F69-5BAE-80931C5517AF}"/>
                  </a:ext>
                </a:extLst>
              </p:cNvPr>
              <p:cNvSpPr>
                <a:spLocks noRot="1" noChangeAspect="1" noMove="1" noResize="1" noEditPoints="1" noAdjustHandles="1" noChangeArrowheads="1" noChangeShapeType="1" noTextEdit="1"/>
              </p:cNvSpPr>
              <p:nvPr/>
            </p:nvSpPr>
            <p:spPr>
              <a:xfrm>
                <a:off x="1821222" y="4861679"/>
                <a:ext cx="336561" cy="336561"/>
              </a:xfrm>
              <a:prstGeom prst="ellipse">
                <a:avLst/>
              </a:prstGeom>
              <a:blipFill>
                <a:blip r:embed="rId6"/>
                <a:stretch>
                  <a:fillRect l="-10345" b="-3448"/>
                </a:stretch>
              </a:blipFill>
              <a:ln>
                <a:solidFill>
                  <a:srgbClr val="FF0000"/>
                </a:solidFill>
              </a:ln>
            </p:spPr>
            <p:txBody>
              <a:bodyPr/>
              <a:lstStyle/>
              <a:p>
                <a:r>
                  <a:rPr lang="en-IL">
                    <a:noFill/>
                  </a:rPr>
                  <a:t> </a:t>
                </a:r>
              </a:p>
            </p:txBody>
          </p:sp>
        </mc:Fallback>
      </mc:AlternateContent>
      <p:sp>
        <p:nvSpPr>
          <p:cNvPr id="67" name="Oval 66">
            <a:extLst>
              <a:ext uri="{FF2B5EF4-FFF2-40B4-BE49-F238E27FC236}">
                <a16:creationId xmlns:a16="http://schemas.microsoft.com/office/drawing/2014/main" id="{8585E3E9-A930-2F4B-2F44-62038D5100FD}"/>
              </a:ext>
            </a:extLst>
          </p:cNvPr>
          <p:cNvSpPr/>
          <p:nvPr/>
        </p:nvSpPr>
        <p:spPr>
          <a:xfrm>
            <a:off x="2219014" y="5582611"/>
            <a:ext cx="336561" cy="336561"/>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dirty="0"/>
          </a:p>
        </p:txBody>
      </p:sp>
      <mc:AlternateContent xmlns:mc="http://schemas.openxmlformats.org/markup-compatibility/2006" xmlns:a14="http://schemas.microsoft.com/office/drawing/2010/main">
        <mc:Choice Requires="a14">
          <p:sp>
            <p:nvSpPr>
              <p:cNvPr id="68" name="Oval 67">
                <a:extLst>
                  <a:ext uri="{FF2B5EF4-FFF2-40B4-BE49-F238E27FC236}">
                    <a16:creationId xmlns:a16="http://schemas.microsoft.com/office/drawing/2014/main" id="{2D3AE25B-2DC4-AD32-FF75-F86FDBFDC62B}"/>
                  </a:ext>
                </a:extLst>
              </p:cNvPr>
              <p:cNvSpPr/>
              <p:nvPr/>
            </p:nvSpPr>
            <p:spPr>
              <a:xfrm>
                <a:off x="1819683" y="6224810"/>
                <a:ext cx="336561" cy="336561"/>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oMath>
                  </m:oMathPara>
                </a14:m>
                <a:endParaRPr lang="en-IL" sz="2400" b="1" dirty="0"/>
              </a:p>
            </p:txBody>
          </p:sp>
        </mc:Choice>
        <mc:Fallback xmlns="">
          <p:sp>
            <p:nvSpPr>
              <p:cNvPr id="68" name="Oval 67">
                <a:extLst>
                  <a:ext uri="{FF2B5EF4-FFF2-40B4-BE49-F238E27FC236}">
                    <a16:creationId xmlns:a16="http://schemas.microsoft.com/office/drawing/2014/main" id="{2D3AE25B-2DC4-AD32-FF75-F86FDBFDC62B}"/>
                  </a:ext>
                </a:extLst>
              </p:cNvPr>
              <p:cNvSpPr>
                <a:spLocks noRot="1" noChangeAspect="1" noMove="1" noResize="1" noEditPoints="1" noAdjustHandles="1" noChangeArrowheads="1" noChangeShapeType="1" noTextEdit="1"/>
              </p:cNvSpPr>
              <p:nvPr/>
            </p:nvSpPr>
            <p:spPr>
              <a:xfrm>
                <a:off x="1819683" y="6224810"/>
                <a:ext cx="336561" cy="336561"/>
              </a:xfrm>
              <a:prstGeom prst="ellipse">
                <a:avLst/>
              </a:prstGeom>
              <a:blipFill>
                <a:blip r:embed="rId7"/>
                <a:stretch>
                  <a:fillRect l="-12069" b="-1724"/>
                </a:stretch>
              </a:blipFill>
              <a:ln>
                <a:solidFill>
                  <a:srgbClr val="00B05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9" name="Oval 68">
                <a:extLst>
                  <a:ext uri="{FF2B5EF4-FFF2-40B4-BE49-F238E27FC236}">
                    <a16:creationId xmlns:a16="http://schemas.microsoft.com/office/drawing/2014/main" id="{B7B3F165-3996-106D-7EA6-0A2493B21DF9}"/>
                  </a:ext>
                </a:extLst>
              </p:cNvPr>
              <p:cNvSpPr/>
              <p:nvPr/>
            </p:nvSpPr>
            <p:spPr>
              <a:xfrm>
                <a:off x="4253967" y="5011982"/>
                <a:ext cx="336561" cy="33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oMath>
                  </m:oMathPara>
                </a14:m>
                <a:endParaRPr lang="en-IL" sz="2400" b="1" dirty="0"/>
              </a:p>
            </p:txBody>
          </p:sp>
        </mc:Choice>
        <mc:Fallback xmlns="">
          <p:sp>
            <p:nvSpPr>
              <p:cNvPr id="69" name="Oval 68">
                <a:extLst>
                  <a:ext uri="{FF2B5EF4-FFF2-40B4-BE49-F238E27FC236}">
                    <a16:creationId xmlns:a16="http://schemas.microsoft.com/office/drawing/2014/main" id="{B7B3F165-3996-106D-7EA6-0A2493B21DF9}"/>
                  </a:ext>
                </a:extLst>
              </p:cNvPr>
              <p:cNvSpPr>
                <a:spLocks noRot="1" noChangeAspect="1" noMove="1" noResize="1" noEditPoints="1" noAdjustHandles="1" noChangeArrowheads="1" noChangeShapeType="1" noTextEdit="1"/>
              </p:cNvSpPr>
              <p:nvPr/>
            </p:nvSpPr>
            <p:spPr>
              <a:xfrm>
                <a:off x="4253967" y="5011982"/>
                <a:ext cx="336561" cy="336561"/>
              </a:xfrm>
              <a:prstGeom prst="ellipse">
                <a:avLst/>
              </a:prstGeom>
              <a:blipFill>
                <a:blip r:embed="rId8"/>
                <a:stretch>
                  <a:fillRect l="-8621" b="-1724"/>
                </a:stretch>
              </a:blipFill>
            </p:spPr>
            <p:txBody>
              <a:bodyPr/>
              <a:lstStyle/>
              <a:p>
                <a:r>
                  <a:rPr lang="en-IL">
                    <a:noFill/>
                  </a:rPr>
                  <a:t> </a:t>
                </a:r>
              </a:p>
            </p:txBody>
          </p:sp>
        </mc:Fallback>
      </mc:AlternateContent>
      <p:sp>
        <p:nvSpPr>
          <p:cNvPr id="71" name="TextBox 70">
            <a:extLst>
              <a:ext uri="{FF2B5EF4-FFF2-40B4-BE49-F238E27FC236}">
                <a16:creationId xmlns:a16="http://schemas.microsoft.com/office/drawing/2014/main" id="{EE6261B3-FAC0-0AE8-537A-3720CA6C2BB2}"/>
              </a:ext>
            </a:extLst>
          </p:cNvPr>
          <p:cNvSpPr txBox="1"/>
          <p:nvPr/>
        </p:nvSpPr>
        <p:spPr>
          <a:xfrm>
            <a:off x="1135885" y="5312212"/>
            <a:ext cx="524305" cy="646331"/>
          </a:xfrm>
          <a:prstGeom prst="rect">
            <a:avLst/>
          </a:prstGeom>
          <a:noFill/>
        </p:spPr>
        <p:txBody>
          <a:bodyPr wrap="square" rtlCol="0">
            <a:spAutoFit/>
          </a:bodyPr>
          <a:lstStyle/>
          <a:p>
            <a:r>
              <a:rPr lang="en-US" sz="3600" b="1" dirty="0"/>
              <a:t>T</a:t>
            </a:r>
            <a:endParaRPr lang="en-IL" sz="3600" b="1" dirty="0"/>
          </a:p>
        </p:txBody>
      </p:sp>
      <p:sp>
        <p:nvSpPr>
          <p:cNvPr id="72" name="TextBox 71">
            <a:extLst>
              <a:ext uri="{FF2B5EF4-FFF2-40B4-BE49-F238E27FC236}">
                <a16:creationId xmlns:a16="http://schemas.microsoft.com/office/drawing/2014/main" id="{6A11A34E-198C-AFF0-E597-52C4CD73B971}"/>
              </a:ext>
            </a:extLst>
          </p:cNvPr>
          <p:cNvSpPr txBox="1"/>
          <p:nvPr/>
        </p:nvSpPr>
        <p:spPr>
          <a:xfrm>
            <a:off x="4737268" y="5120464"/>
            <a:ext cx="524305" cy="646331"/>
          </a:xfrm>
          <a:prstGeom prst="rect">
            <a:avLst/>
          </a:prstGeom>
          <a:noFill/>
        </p:spPr>
        <p:txBody>
          <a:bodyPr wrap="square" rtlCol="0">
            <a:spAutoFit/>
          </a:bodyPr>
          <a:lstStyle/>
          <a:p>
            <a:r>
              <a:rPr lang="en-US" sz="3600" b="1" dirty="0"/>
              <a:t>S</a:t>
            </a:r>
            <a:endParaRPr lang="en-IL" sz="3600" b="1" dirty="0"/>
          </a:p>
        </p:txBody>
      </p:sp>
      <p:cxnSp>
        <p:nvCxnSpPr>
          <p:cNvPr id="73" name="Straight Connector 72">
            <a:extLst>
              <a:ext uri="{FF2B5EF4-FFF2-40B4-BE49-F238E27FC236}">
                <a16:creationId xmlns:a16="http://schemas.microsoft.com/office/drawing/2014/main" id="{7FA976AB-B814-D36F-41C7-F58927261A32}"/>
              </a:ext>
            </a:extLst>
          </p:cNvPr>
          <p:cNvCxnSpPr>
            <a:cxnSpLocks/>
            <a:stCxn id="6" idx="1"/>
            <a:endCxn id="5" idx="5"/>
          </p:cNvCxnSpPr>
          <p:nvPr/>
        </p:nvCxnSpPr>
        <p:spPr>
          <a:xfrm flipH="1" flipV="1">
            <a:off x="8744558" y="5346602"/>
            <a:ext cx="391295" cy="26217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Straight Connector 75">
            <a:extLst>
              <a:ext uri="{FF2B5EF4-FFF2-40B4-BE49-F238E27FC236}">
                <a16:creationId xmlns:a16="http://schemas.microsoft.com/office/drawing/2014/main" id="{1ACCB673-07B2-CBE3-D71C-207B4AFADC50}"/>
              </a:ext>
            </a:extLst>
          </p:cNvPr>
          <p:cNvCxnSpPr>
            <a:cxnSpLocks/>
            <a:stCxn id="8" idx="7"/>
            <a:endCxn id="6" idx="3"/>
          </p:cNvCxnSpPr>
          <p:nvPr/>
        </p:nvCxnSpPr>
        <p:spPr>
          <a:xfrm flipV="1">
            <a:off x="8691124" y="5851906"/>
            <a:ext cx="444729" cy="52126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F164982D-1026-3D53-3FD1-151AC57EB7C9}"/>
                  </a:ext>
                </a:extLst>
              </p:cNvPr>
              <p:cNvSpPr txBox="1"/>
              <p:nvPr/>
            </p:nvSpPr>
            <p:spPr>
              <a:xfrm>
                <a:off x="9583886" y="4607127"/>
                <a:ext cx="535632" cy="658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b="1" i="1" smtClean="0">
                              <a:latin typeface="Cambria Math" panose="02040503050406030204" pitchFamily="18" charset="0"/>
                            </a:rPr>
                          </m:ctrlPr>
                        </m:sSupPr>
                        <m:e>
                          <m:r>
                            <a:rPr lang="en-US" sz="3600" b="1" i="1" smtClean="0">
                              <a:latin typeface="Cambria Math" panose="02040503050406030204" pitchFamily="18" charset="0"/>
                            </a:rPr>
                            <m:t>𝒑</m:t>
                          </m:r>
                        </m:e>
                        <m:sup>
                          <m:r>
                            <a:rPr lang="en-US" sz="3600" b="1" i="1" smtClean="0">
                              <a:latin typeface="Cambria Math" panose="02040503050406030204" pitchFamily="18" charset="0"/>
                            </a:rPr>
                            <m:t>𝟐</m:t>
                          </m:r>
                        </m:sup>
                      </m:sSup>
                    </m:oMath>
                  </m:oMathPara>
                </a14:m>
                <a:endParaRPr lang="en-IL" sz="3600" b="1" dirty="0"/>
              </a:p>
            </p:txBody>
          </p:sp>
        </mc:Choice>
        <mc:Fallback xmlns="">
          <p:sp>
            <p:nvSpPr>
              <p:cNvPr id="85" name="TextBox 84">
                <a:extLst>
                  <a:ext uri="{FF2B5EF4-FFF2-40B4-BE49-F238E27FC236}">
                    <a16:creationId xmlns:a16="http://schemas.microsoft.com/office/drawing/2014/main" id="{F164982D-1026-3D53-3FD1-151AC57EB7C9}"/>
                  </a:ext>
                </a:extLst>
              </p:cNvPr>
              <p:cNvSpPr txBox="1">
                <a:spLocks noRot="1" noChangeAspect="1" noMove="1" noResize="1" noEditPoints="1" noAdjustHandles="1" noChangeArrowheads="1" noChangeShapeType="1" noTextEdit="1"/>
              </p:cNvSpPr>
              <p:nvPr/>
            </p:nvSpPr>
            <p:spPr>
              <a:xfrm>
                <a:off x="9583886" y="4607127"/>
                <a:ext cx="535632" cy="658898"/>
              </a:xfrm>
              <a:prstGeom prst="rect">
                <a:avLst/>
              </a:prstGeom>
              <a:blipFill>
                <a:blip r:embed="rId9"/>
                <a:stretch>
                  <a:fillRect r="-340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63128CD-6AAD-2D8D-AA45-19BE007923CB}"/>
                  </a:ext>
                </a:extLst>
              </p:cNvPr>
              <p:cNvSpPr txBox="1"/>
              <p:nvPr/>
            </p:nvSpPr>
            <p:spPr>
              <a:xfrm>
                <a:off x="3016749" y="4362073"/>
                <a:ext cx="524305" cy="658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b="1" i="1" smtClean="0">
                              <a:latin typeface="Cambria Math" panose="02040503050406030204" pitchFamily="18" charset="0"/>
                            </a:rPr>
                          </m:ctrlPr>
                        </m:sSupPr>
                        <m:e>
                          <m:r>
                            <a:rPr lang="en-US" sz="3600" b="1" i="1" smtClean="0">
                              <a:latin typeface="Cambria Math" panose="02040503050406030204" pitchFamily="18" charset="0"/>
                            </a:rPr>
                            <m:t>𝒒</m:t>
                          </m:r>
                        </m:e>
                        <m:sup>
                          <m:r>
                            <a:rPr lang="en-US" sz="3600" b="1" i="1" smtClean="0">
                              <a:latin typeface="Cambria Math" panose="02040503050406030204" pitchFamily="18" charset="0"/>
                            </a:rPr>
                            <m:t>𝟐</m:t>
                          </m:r>
                        </m:sup>
                      </m:sSup>
                    </m:oMath>
                  </m:oMathPara>
                </a14:m>
                <a:endParaRPr lang="en-IL" sz="3600" b="1" dirty="0"/>
              </a:p>
            </p:txBody>
          </p:sp>
        </mc:Choice>
        <mc:Fallback xmlns="">
          <p:sp>
            <p:nvSpPr>
              <p:cNvPr id="87" name="TextBox 86">
                <a:extLst>
                  <a:ext uri="{FF2B5EF4-FFF2-40B4-BE49-F238E27FC236}">
                    <a16:creationId xmlns:a16="http://schemas.microsoft.com/office/drawing/2014/main" id="{663128CD-6AAD-2D8D-AA45-19BE007923CB}"/>
                  </a:ext>
                </a:extLst>
              </p:cNvPr>
              <p:cNvSpPr txBox="1">
                <a:spLocks noRot="1" noChangeAspect="1" noMove="1" noResize="1" noEditPoints="1" noAdjustHandles="1" noChangeArrowheads="1" noChangeShapeType="1" noTextEdit="1"/>
              </p:cNvSpPr>
              <p:nvPr/>
            </p:nvSpPr>
            <p:spPr>
              <a:xfrm>
                <a:off x="3016749" y="4362073"/>
                <a:ext cx="524305" cy="658898"/>
              </a:xfrm>
              <a:prstGeom prst="rect">
                <a:avLst/>
              </a:prstGeom>
              <a:blipFill>
                <a:blip r:embed="rId10"/>
                <a:stretch>
                  <a:fillRect r="-3488"/>
                </a:stretch>
              </a:blipFill>
            </p:spPr>
            <p:txBody>
              <a:bodyPr/>
              <a:lstStyle/>
              <a:p>
                <a:r>
                  <a:rPr lang="en-IL">
                    <a:noFill/>
                  </a:rPr>
                  <a:t> </a:t>
                </a:r>
              </a:p>
            </p:txBody>
          </p:sp>
        </mc:Fallback>
      </mc:AlternateContent>
      <p:cxnSp>
        <p:nvCxnSpPr>
          <p:cNvPr id="94" name="Straight Connector 93">
            <a:extLst>
              <a:ext uri="{FF2B5EF4-FFF2-40B4-BE49-F238E27FC236}">
                <a16:creationId xmlns:a16="http://schemas.microsoft.com/office/drawing/2014/main" id="{402538DA-2CBC-F682-4BC4-693958CB2D36}"/>
              </a:ext>
            </a:extLst>
          </p:cNvPr>
          <p:cNvCxnSpPr>
            <a:cxnSpLocks/>
            <a:stCxn id="66" idx="6"/>
            <a:endCxn id="69" idx="2"/>
          </p:cNvCxnSpPr>
          <p:nvPr/>
        </p:nvCxnSpPr>
        <p:spPr>
          <a:xfrm>
            <a:off x="2157783" y="5029960"/>
            <a:ext cx="2096184" cy="150303"/>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Straight Connector 96">
            <a:extLst>
              <a:ext uri="{FF2B5EF4-FFF2-40B4-BE49-F238E27FC236}">
                <a16:creationId xmlns:a16="http://schemas.microsoft.com/office/drawing/2014/main" id="{57BF3169-ACCC-B78B-1191-0606280138EC}"/>
              </a:ext>
            </a:extLst>
          </p:cNvPr>
          <p:cNvCxnSpPr>
            <a:cxnSpLocks/>
            <a:stCxn id="68" idx="6"/>
            <a:endCxn id="69" idx="2"/>
          </p:cNvCxnSpPr>
          <p:nvPr/>
        </p:nvCxnSpPr>
        <p:spPr>
          <a:xfrm flipV="1">
            <a:off x="2156244" y="5180263"/>
            <a:ext cx="2097723" cy="1212828"/>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0967C487-CA80-EFF7-3AB2-79FB542651A9}"/>
              </a:ext>
            </a:extLst>
          </p:cNvPr>
          <p:cNvSpPr/>
          <p:nvPr/>
        </p:nvSpPr>
        <p:spPr>
          <a:xfrm>
            <a:off x="4150072" y="6113391"/>
            <a:ext cx="336561" cy="33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b="1" dirty="0"/>
          </a:p>
        </p:txBody>
      </p:sp>
      <p:sp>
        <p:nvSpPr>
          <p:cNvPr id="7" name="Oval 6">
            <a:extLst>
              <a:ext uri="{FF2B5EF4-FFF2-40B4-BE49-F238E27FC236}">
                <a16:creationId xmlns:a16="http://schemas.microsoft.com/office/drawing/2014/main" id="{8BD8BA0B-468D-20D6-6B4A-F425C94E2555}"/>
              </a:ext>
            </a:extLst>
          </p:cNvPr>
          <p:cNvSpPr/>
          <p:nvPr/>
        </p:nvSpPr>
        <p:spPr>
          <a:xfrm>
            <a:off x="4150072" y="5523917"/>
            <a:ext cx="336561" cy="33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b="1" dirty="0"/>
          </a:p>
        </p:txBody>
      </p:sp>
      <p:sp>
        <p:nvSpPr>
          <p:cNvPr id="9" name="Oval 8">
            <a:extLst>
              <a:ext uri="{FF2B5EF4-FFF2-40B4-BE49-F238E27FC236}">
                <a16:creationId xmlns:a16="http://schemas.microsoft.com/office/drawing/2014/main" id="{CB1D33BD-4E17-118F-F7F8-2F7FC9645DFB}"/>
              </a:ext>
            </a:extLst>
          </p:cNvPr>
          <p:cNvSpPr/>
          <p:nvPr/>
        </p:nvSpPr>
        <p:spPr>
          <a:xfrm>
            <a:off x="10569209" y="5750891"/>
            <a:ext cx="336561" cy="33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b="1" dirty="0"/>
          </a:p>
        </p:txBody>
      </p:sp>
    </p:spTree>
    <p:extLst>
      <p:ext uri="{BB962C8B-B14F-4D97-AF65-F5344CB8AC3E}">
        <p14:creationId xmlns:p14="http://schemas.microsoft.com/office/powerpoint/2010/main" val="620968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39BD271C-0A4C-9440-910A-9260A47BDA95}"/>
              </a:ext>
            </a:extLst>
          </p:cNvPr>
          <p:cNvCxnSpPr>
            <a:cxnSpLocks/>
          </p:cNvCxnSpPr>
          <p:nvPr/>
        </p:nvCxnSpPr>
        <p:spPr>
          <a:xfrm flipH="1">
            <a:off x="9583886" y="3444722"/>
            <a:ext cx="1906075" cy="153519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Straight Arrow Connector 24">
            <a:extLst>
              <a:ext uri="{FF2B5EF4-FFF2-40B4-BE49-F238E27FC236}">
                <a16:creationId xmlns:a16="http://schemas.microsoft.com/office/drawing/2014/main" id="{9284E650-E17A-E5F4-1B72-E1F4B8A1902D}"/>
              </a:ext>
            </a:extLst>
          </p:cNvPr>
          <p:cNvCxnSpPr>
            <a:cxnSpLocks/>
          </p:cNvCxnSpPr>
          <p:nvPr/>
        </p:nvCxnSpPr>
        <p:spPr>
          <a:xfrm flipH="1">
            <a:off x="3730330" y="2942580"/>
            <a:ext cx="7841643" cy="182757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which p and q are good?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319462" y="1811936"/>
                <a:ext cx="11422505" cy="2777042"/>
              </a:xfrm>
              <a:prstGeom prst="rect">
                <a:avLst/>
              </a:prstGeom>
              <a:noFill/>
            </p:spPr>
            <p:txBody>
              <a:bodyPr wrap="square" rtlCol="0">
                <a:spAutoFit/>
              </a:bodyPr>
              <a:lstStyle/>
              <a:p>
                <a:pPr/>
                <a:r>
                  <a:rPr lang="en-US" sz="2800" b="1" u="sng" dirty="0"/>
                  <a:t>Proof:</a:t>
                </a:r>
                <a:br>
                  <a:rPr lang="en-US" sz="2800" dirty="0"/>
                </a:br>
                <a:r>
                  <a:rPr lang="en-US" sz="2800" dirty="0"/>
                  <a:t>WLOG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a:t>
                </a:r>
                <a:r>
                  <a:rPr lang="en-US" sz="2800" dirty="0">
                    <a:solidFill>
                      <a:schemeClr val="tx1"/>
                    </a:solidFill>
                  </a:rPr>
                  <a:t>For any </a:t>
                </a:r>
                <a14:m>
                  <m:oMath xmlns:m="http://schemas.openxmlformats.org/officeDocument/2006/math">
                    <m:r>
                      <a:rPr lang="en-US" sz="2800" b="0" i="1" smtClean="0">
                        <a:solidFill>
                          <a:srgbClr val="00B0F0"/>
                        </a:solidFill>
                        <a:latin typeface="Cambria Math" panose="02040503050406030204" pitchFamily="18" charset="0"/>
                      </a:rPr>
                      <m:t>𝑢</m:t>
                    </m:r>
                    <m:r>
                      <a:rPr lang="en-US" sz="2800" b="0" i="1" smtClean="0">
                        <a:solidFill>
                          <a:srgbClr val="00B0F0"/>
                        </a:solidFill>
                        <a:latin typeface="Cambria Math" panose="02040503050406030204" pitchFamily="18" charset="0"/>
                      </a:rPr>
                      <m:t>∈</m:t>
                    </m:r>
                    <m:r>
                      <a:rPr lang="en-US" sz="2800" b="0" i="1" smtClean="0">
                        <a:solidFill>
                          <a:srgbClr val="00B0F0"/>
                        </a:solidFill>
                        <a:latin typeface="Cambria Math" panose="02040503050406030204" pitchFamily="18" charset="0"/>
                      </a:rPr>
                      <m:t>𝑆</m:t>
                    </m:r>
                  </m:oMath>
                </a14:m>
                <a:r>
                  <a:rPr lang="en-US" sz="2800" dirty="0"/>
                  <a:t>, </a:t>
                </a:r>
                <a:br>
                  <a:rPr lang="en-US" sz="2800" dirty="0"/>
                </a:b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𝐺</m:t>
                        </m:r>
                      </m:sub>
                    </m:sSub>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𝑖𝑠</m:t>
                        </m:r>
                        <m:r>
                          <a:rPr lang="en-US" sz="2800" b="0" i="1" smtClean="0">
                            <a:latin typeface="Cambria Math" panose="02040503050406030204" pitchFamily="18" charset="0"/>
                          </a:rPr>
                          <m:t> </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𝑐𝑜𝑚𝑚𝑜𝑛</m:t>
                        </m:r>
                        <m:r>
                          <a:rPr lang="en-US" sz="2800" b="0" i="1" smtClean="0">
                            <a:latin typeface="Cambria Math" panose="02040503050406030204" pitchFamily="18" charset="0"/>
                          </a:rPr>
                          <m:t> </m:t>
                        </m:r>
                        <m:r>
                          <a:rPr lang="en-US" sz="2800" b="0" i="1" smtClean="0">
                            <a:latin typeface="Cambria Math" panose="02040503050406030204" pitchFamily="18" charset="0"/>
                          </a:rPr>
                          <m:t>𝑛𝑒𝑖𝑔h𝑏𝑜𝑟</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𝐺</m:t>
                        </m:r>
                      </m:sub>
                    </m:sSub>
                    <m:d>
                      <m:dPr>
                        <m:begChr m:val="["/>
                        <m:endChr m:val="]"/>
                        <m:ctrlPr>
                          <a:rPr lang="en-US" sz="2800" b="0" i="1" smtClean="0">
                            <a:latin typeface="Cambria Math" panose="02040503050406030204" pitchFamily="18" charset="0"/>
                          </a:rPr>
                        </m:ctrlPr>
                      </m:d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𝑣</m:t>
                            </m:r>
                            <m:r>
                              <a:rPr lang="en-US" sz="2800" b="0" i="1" smtClean="0">
                                <a:latin typeface="Cambria Math" panose="02040503050406030204" pitchFamily="18" charset="0"/>
                              </a:rPr>
                              <m:t>,</m:t>
                            </m:r>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𝐸</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m>
                              <m:mPr>
                                <m:mcs>
                                  <m:mc>
                                    <m:mcPr>
                                      <m:count m:val="2"/>
                                      <m:mcJc m:val="center"/>
                                    </m:mcPr>
                                  </m:mc>
                                </m:mcs>
                                <m:ctrlPr>
                                  <a:rPr lang="en-US" sz="2800" b="0" i="1" smtClean="0">
                                    <a:latin typeface="Cambria Math" panose="02040503050406030204" pitchFamily="18" charset="0"/>
                                  </a:rPr>
                                </m:ctrlPr>
                              </m:mPr>
                              <m:mr>
                                <m:e>
                                  <m:r>
                                    <a:rPr lang="en-US" sz="2800" b="0" i="1" smtClean="0">
                                      <a:latin typeface="Cambria Math" panose="02040503050406030204" pitchFamily="18" charset="0"/>
                                    </a:rPr>
                                    <m:t>𝑝𝑞</m:t>
                                  </m:r>
                                </m:e>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𝑆</m:t>
                                  </m:r>
                                </m:e>
                              </m:mr>
                            </m:m>
                          </m:e>
                          <m:e>
                            <m:m>
                              <m:mPr>
                                <m:mcs>
                                  <m:mc>
                                    <m:mcPr>
                                      <m:count m:val="2"/>
                                      <m:mcJc m:val="center"/>
                                    </m:mcPr>
                                  </m:mc>
                                </m:mcs>
                                <m:ctrlPr>
                                  <a:rPr lang="en-US" sz="2800" b="0" i="1" smtClean="0">
                                    <a:latin typeface="Cambria Math" panose="02040503050406030204" pitchFamily="18" charset="0"/>
                                  </a:rPr>
                                </m:ctrlPr>
                              </m:mPr>
                              <m:mr>
                                <m:e>
                                  <m:r>
                                    <a:rPr lang="en-US" sz="2800" b="0" i="1" smtClean="0">
                                      <a:latin typeface="Cambria Math" panose="02040503050406030204" pitchFamily="18" charset="0"/>
                                    </a:rPr>
                                    <m:t>𝑝𝑞</m:t>
                                  </m:r>
                                </m:e>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𝑇</m:t>
                                  </m:r>
                                </m:e>
                              </m:mr>
                            </m:m>
                          </m:e>
                        </m:eqArr>
                      </m:e>
                    </m:d>
                  </m:oMath>
                </a14:m>
                <a:r>
                  <a:rPr lang="en-US" sz="2800" dirty="0"/>
                  <a:t>. </a:t>
                </a:r>
                <a:br>
                  <a:rPr lang="en-US" sz="2800" dirty="0">
                    <a:solidFill>
                      <a:srgbClr val="FF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sz="2800" b="0" i="1" smtClean="0">
                          <a:solidFill>
                            <a:srgbClr val="00B0F0"/>
                          </a:solidFill>
                          <a:latin typeface="Cambria Math" panose="02040503050406030204" pitchFamily="18" charset="0"/>
                        </a:rPr>
                        <m:t>#</m:t>
                      </m:r>
                      <m:r>
                        <a:rPr lang="en-US" sz="2800" b="0" i="1" smtClean="0">
                          <a:solidFill>
                            <a:srgbClr val="00B0F0"/>
                          </a:solidFill>
                          <a:latin typeface="Cambria Math" panose="02040503050406030204" pitchFamily="18" charset="0"/>
                        </a:rPr>
                        <m:t>𝑐𝑜𝑚𝑚𝑜𝑛</m:t>
                      </m:r>
                      <m:r>
                        <a:rPr lang="en-US" sz="2800" b="0" i="1" smtClean="0">
                          <a:solidFill>
                            <a:srgbClr val="00B0F0"/>
                          </a:solidFill>
                          <a:latin typeface="Cambria Math" panose="02040503050406030204" pitchFamily="18" charset="0"/>
                        </a:rPr>
                        <m:t> </m:t>
                      </m:r>
                      <m:r>
                        <a:rPr lang="en-US" sz="2800" b="0" i="1" smtClean="0">
                          <a:solidFill>
                            <a:srgbClr val="00B0F0"/>
                          </a:solidFill>
                          <a:latin typeface="Cambria Math" panose="02040503050406030204" pitchFamily="18" charset="0"/>
                        </a:rPr>
                        <m:t>𝑛𝑒𝑖𝑔h𝑏𝑜𝑟𝑠</m:t>
                      </m:r>
                      <m:r>
                        <a:rPr lang="en-US" sz="2800" b="0" i="1" smtClean="0">
                          <a:solidFill>
                            <a:srgbClr val="00B0F0"/>
                          </a:solidFill>
                          <a:latin typeface="Cambria Math" panose="02040503050406030204" pitchFamily="18" charset="0"/>
                        </a:rPr>
                        <m:t>∼</m:t>
                      </m:r>
                      <m:r>
                        <a:rPr lang="en-US" sz="2800" b="0" i="1" smtClean="0">
                          <a:solidFill>
                            <a:srgbClr val="00B0F0"/>
                          </a:solidFill>
                          <a:latin typeface="Cambria Math" panose="02040503050406030204" pitchFamily="18" charset="0"/>
                        </a:rPr>
                        <m:t>𝐵𝑖𝑛</m:t>
                      </m:r>
                      <m:d>
                        <m:dPr>
                          <m:ctrlPr>
                            <a:rPr lang="en-US" sz="2800" b="0" i="1" smtClean="0">
                              <a:solidFill>
                                <a:srgbClr val="00B0F0"/>
                              </a:solidFill>
                              <a:latin typeface="Cambria Math" panose="02040503050406030204" pitchFamily="18" charset="0"/>
                            </a:rPr>
                          </m:ctrlPr>
                        </m:dPr>
                        <m:e>
                          <m:r>
                            <a:rPr lang="en-US" sz="2800" b="0" i="1" smtClean="0">
                              <a:solidFill>
                                <a:srgbClr val="00B0F0"/>
                              </a:solidFill>
                              <a:latin typeface="Cambria Math" panose="02040503050406030204" pitchFamily="18" charset="0"/>
                            </a:rPr>
                            <m:t>𝑛</m:t>
                          </m:r>
                          <m:r>
                            <a:rPr lang="en-US" sz="2800" b="0" i="1" smtClean="0">
                              <a:solidFill>
                                <a:srgbClr val="00B0F0"/>
                              </a:solidFill>
                              <a:latin typeface="Cambria Math" panose="02040503050406030204" pitchFamily="18" charset="0"/>
                            </a:rPr>
                            <m:t>−2,</m:t>
                          </m:r>
                          <m:r>
                            <a:rPr lang="en-US" sz="2800" b="0" i="1" smtClean="0">
                              <a:solidFill>
                                <a:srgbClr val="00B0F0"/>
                              </a:solidFill>
                              <a:latin typeface="Cambria Math" panose="02040503050406030204" pitchFamily="18" charset="0"/>
                            </a:rPr>
                            <m:t>𝑝𝑞</m:t>
                          </m:r>
                        </m:e>
                      </m:d>
                      <m:r>
                        <a:rPr lang="en-US" sz="2800" b="0" i="1" smtClean="0">
                          <a:solidFill>
                            <a:srgbClr val="00B0F0"/>
                          </a:solidFill>
                          <a:latin typeface="Cambria Math" panose="02040503050406030204" pitchFamily="18" charset="0"/>
                        </a:rPr>
                        <m:t>≈</m:t>
                      </m:r>
                      <m:r>
                        <a:rPr lang="en-US" sz="2800" b="0" i="1" smtClean="0">
                          <a:solidFill>
                            <a:srgbClr val="00B0F0"/>
                          </a:solidFill>
                          <a:latin typeface="Cambria Math" panose="02040503050406030204" pitchFamily="18" charset="0"/>
                        </a:rPr>
                        <m:t>𝑛𝑝𝑞</m:t>
                      </m:r>
                    </m:oMath>
                  </m:oMathPara>
                </a14:m>
                <a:endParaRPr lang="en-US" sz="2800" dirty="0">
                  <a:solidFill>
                    <a:schemeClr val="tx1"/>
                  </a:solidFill>
                </a:endParaRPr>
              </a:p>
              <a:p>
                <a:pPr lvl="1"/>
                <a:endParaRPr lang="en-US" sz="2800" b="1"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319462" y="1811936"/>
                <a:ext cx="11422505" cy="2777042"/>
              </a:xfrm>
              <a:prstGeom prst="rect">
                <a:avLst/>
              </a:prstGeom>
              <a:blipFill>
                <a:blip r:embed="rId2"/>
                <a:stretch>
                  <a:fillRect l="-1067" t="-2193" r="-160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F8F8B2D1-6335-28DA-F673-C8BB3BEA6BFD}"/>
                  </a:ext>
                </a:extLst>
              </p:cNvPr>
              <p:cNvSpPr/>
              <p:nvPr/>
            </p:nvSpPr>
            <p:spPr>
              <a:xfrm>
                <a:off x="8451079" y="5053123"/>
                <a:ext cx="343832" cy="343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𝒗</m:t>
                      </m:r>
                    </m:oMath>
                  </m:oMathPara>
                </a14:m>
                <a:endParaRPr lang="en-IL" sz="2400" b="1" dirty="0"/>
              </a:p>
            </p:txBody>
          </p:sp>
        </mc:Choice>
        <mc:Fallback xmlns="">
          <p:sp>
            <p:nvSpPr>
              <p:cNvPr id="5" name="Oval 4">
                <a:extLst>
                  <a:ext uri="{FF2B5EF4-FFF2-40B4-BE49-F238E27FC236}">
                    <a16:creationId xmlns:a16="http://schemas.microsoft.com/office/drawing/2014/main" id="{F8F8B2D1-6335-28DA-F673-C8BB3BEA6BFD}"/>
                  </a:ext>
                </a:extLst>
              </p:cNvPr>
              <p:cNvSpPr>
                <a:spLocks noRot="1" noChangeAspect="1" noMove="1" noResize="1" noEditPoints="1" noAdjustHandles="1" noChangeArrowheads="1" noChangeShapeType="1" noTextEdit="1"/>
              </p:cNvSpPr>
              <p:nvPr/>
            </p:nvSpPr>
            <p:spPr>
              <a:xfrm>
                <a:off x="8451079" y="5053123"/>
                <a:ext cx="343832" cy="343832"/>
              </a:xfrm>
              <a:prstGeom prst="ellipse">
                <a:avLst/>
              </a:prstGeom>
              <a:blipFill>
                <a:blip r:embed="rId3"/>
                <a:stretch>
                  <a:fillRect l="-8333" b="-3390"/>
                </a:stretch>
              </a:blipFill>
              <a:ln>
                <a:solidFill>
                  <a:srgbClr val="FF0000"/>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91B387C-424C-5B00-3290-A64B13158AF8}"/>
                  </a:ext>
                </a:extLst>
              </p:cNvPr>
              <p:cNvSpPr/>
              <p:nvPr/>
            </p:nvSpPr>
            <p:spPr>
              <a:xfrm>
                <a:off x="9085500" y="5558427"/>
                <a:ext cx="343832" cy="343832"/>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oMath>
                  </m:oMathPara>
                </a14:m>
                <a:endParaRPr lang="en-IL" sz="2400" b="1" dirty="0"/>
              </a:p>
            </p:txBody>
          </p:sp>
        </mc:Choice>
        <mc:Fallback xmlns="">
          <p:sp>
            <p:nvSpPr>
              <p:cNvPr id="6" name="Oval 5">
                <a:extLst>
                  <a:ext uri="{FF2B5EF4-FFF2-40B4-BE49-F238E27FC236}">
                    <a16:creationId xmlns:a16="http://schemas.microsoft.com/office/drawing/2014/main" id="{A91B387C-424C-5B00-3290-A64B13158AF8}"/>
                  </a:ext>
                </a:extLst>
              </p:cNvPr>
              <p:cNvSpPr>
                <a:spLocks noRot="1" noChangeAspect="1" noMove="1" noResize="1" noEditPoints="1" noAdjustHandles="1" noChangeArrowheads="1" noChangeShapeType="1" noTextEdit="1"/>
              </p:cNvSpPr>
              <p:nvPr/>
            </p:nvSpPr>
            <p:spPr>
              <a:xfrm>
                <a:off x="9085500" y="5558427"/>
                <a:ext cx="343832" cy="343832"/>
              </a:xfrm>
              <a:prstGeom prst="ellipse">
                <a:avLst/>
              </a:prstGeom>
              <a:blipFill>
                <a:blip r:embed="rId4"/>
                <a:stretch>
                  <a:fillRect l="-6667"/>
                </a:stretch>
              </a:blipFill>
              <a:ln>
                <a:solidFill>
                  <a:srgbClr val="00B050"/>
                </a:solidFill>
              </a:ln>
            </p:spPr>
            <p:txBody>
              <a:bodyPr/>
              <a:lstStyle/>
              <a:p>
                <a:r>
                  <a:rPr lang="en-IL">
                    <a:noFill/>
                  </a:rPr>
                  <a:t> </a:t>
                </a:r>
              </a:p>
            </p:txBody>
          </p:sp>
        </mc:Fallback>
      </mc:AlternateContent>
      <p:sp>
        <p:nvSpPr>
          <p:cNvPr id="8" name="Oval 7">
            <a:extLst>
              <a:ext uri="{FF2B5EF4-FFF2-40B4-BE49-F238E27FC236}">
                <a16:creationId xmlns:a16="http://schemas.microsoft.com/office/drawing/2014/main" id="{61167994-3B32-B7C8-977A-C886434A7BB5}"/>
              </a:ext>
            </a:extLst>
          </p:cNvPr>
          <p:cNvSpPr/>
          <p:nvPr/>
        </p:nvSpPr>
        <p:spPr>
          <a:xfrm>
            <a:off x="8397645" y="6322821"/>
            <a:ext cx="343832" cy="343832"/>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b="1" dirty="0"/>
          </a:p>
        </p:txBody>
      </p:sp>
      <p:sp>
        <p:nvSpPr>
          <p:cNvPr id="10" name="Oval 9">
            <a:extLst>
              <a:ext uri="{FF2B5EF4-FFF2-40B4-BE49-F238E27FC236}">
                <a16:creationId xmlns:a16="http://schemas.microsoft.com/office/drawing/2014/main" id="{6C86A3DF-AE2D-FC3D-2D69-D3A04DD6315D}"/>
              </a:ext>
            </a:extLst>
          </p:cNvPr>
          <p:cNvSpPr/>
          <p:nvPr/>
        </p:nvSpPr>
        <p:spPr>
          <a:xfrm>
            <a:off x="10570946" y="5266025"/>
            <a:ext cx="343832" cy="343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b="1" dirty="0"/>
          </a:p>
        </p:txBody>
      </p:sp>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40D8CA0F-2D97-4D37-8556-EEC3B8FC4296}"/>
                  </a:ext>
                </a:extLst>
              </p:cNvPr>
              <p:cNvSpPr/>
              <p:nvPr/>
            </p:nvSpPr>
            <p:spPr>
              <a:xfrm>
                <a:off x="10614882" y="6188364"/>
                <a:ext cx="343832" cy="343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𝒖</m:t>
                      </m:r>
                    </m:oMath>
                  </m:oMathPara>
                </a14:m>
                <a:endParaRPr lang="en-IL" sz="2400" b="1" dirty="0"/>
              </a:p>
            </p:txBody>
          </p:sp>
        </mc:Choice>
        <mc:Fallback xmlns="">
          <p:sp>
            <p:nvSpPr>
              <p:cNvPr id="27" name="Oval 26">
                <a:extLst>
                  <a:ext uri="{FF2B5EF4-FFF2-40B4-BE49-F238E27FC236}">
                    <a16:creationId xmlns:a16="http://schemas.microsoft.com/office/drawing/2014/main" id="{40D8CA0F-2D97-4D37-8556-EEC3B8FC4296}"/>
                  </a:ext>
                </a:extLst>
              </p:cNvPr>
              <p:cNvSpPr>
                <a:spLocks noRot="1" noChangeAspect="1" noMove="1" noResize="1" noEditPoints="1" noAdjustHandles="1" noChangeArrowheads="1" noChangeShapeType="1" noTextEdit="1"/>
              </p:cNvSpPr>
              <p:nvPr/>
            </p:nvSpPr>
            <p:spPr>
              <a:xfrm>
                <a:off x="10614882" y="6188364"/>
                <a:ext cx="343832" cy="343832"/>
              </a:xfrm>
              <a:prstGeom prst="ellipse">
                <a:avLst/>
              </a:prstGeom>
              <a:blipFill>
                <a:blip r:embed="rId5"/>
                <a:stretch>
                  <a:fillRect l="-10000"/>
                </a:stretch>
              </a:blipFill>
            </p:spPr>
            <p:txBody>
              <a:bodyPr/>
              <a:lstStyle/>
              <a:p>
                <a:r>
                  <a:rPr lang="en-IL">
                    <a:noFill/>
                  </a:rPr>
                  <a:t> </a:t>
                </a:r>
              </a:p>
            </p:txBody>
          </p:sp>
        </mc:Fallback>
      </mc:AlternateContent>
      <p:sp>
        <p:nvSpPr>
          <p:cNvPr id="32" name="TextBox 31">
            <a:extLst>
              <a:ext uri="{FF2B5EF4-FFF2-40B4-BE49-F238E27FC236}">
                <a16:creationId xmlns:a16="http://schemas.microsoft.com/office/drawing/2014/main" id="{3AB46FA0-76D4-96F2-09D4-FD75D97002B1}"/>
              </a:ext>
            </a:extLst>
          </p:cNvPr>
          <p:cNvSpPr txBox="1"/>
          <p:nvPr/>
        </p:nvSpPr>
        <p:spPr>
          <a:xfrm>
            <a:off x="7873648" y="5407178"/>
            <a:ext cx="535632" cy="646331"/>
          </a:xfrm>
          <a:prstGeom prst="rect">
            <a:avLst/>
          </a:prstGeom>
          <a:noFill/>
        </p:spPr>
        <p:txBody>
          <a:bodyPr wrap="square" rtlCol="0">
            <a:spAutoFit/>
          </a:bodyPr>
          <a:lstStyle/>
          <a:p>
            <a:r>
              <a:rPr lang="en-US" sz="3600" b="1" dirty="0"/>
              <a:t>T</a:t>
            </a:r>
            <a:endParaRPr lang="en-IL" sz="3600" b="1" dirty="0"/>
          </a:p>
        </p:txBody>
      </p:sp>
      <p:sp>
        <p:nvSpPr>
          <p:cNvPr id="33" name="TextBox 32">
            <a:extLst>
              <a:ext uri="{FF2B5EF4-FFF2-40B4-BE49-F238E27FC236}">
                <a16:creationId xmlns:a16="http://schemas.microsoft.com/office/drawing/2014/main" id="{5167031E-AE82-2B1E-7CEB-68DC0ADE4F81}"/>
              </a:ext>
            </a:extLst>
          </p:cNvPr>
          <p:cNvSpPr txBox="1"/>
          <p:nvPr/>
        </p:nvSpPr>
        <p:spPr>
          <a:xfrm>
            <a:off x="11036341" y="5503908"/>
            <a:ext cx="535632" cy="646331"/>
          </a:xfrm>
          <a:prstGeom prst="rect">
            <a:avLst/>
          </a:prstGeom>
          <a:noFill/>
        </p:spPr>
        <p:txBody>
          <a:bodyPr wrap="square" rtlCol="0">
            <a:spAutoFit/>
          </a:bodyPr>
          <a:lstStyle/>
          <a:p>
            <a:r>
              <a:rPr lang="en-US" sz="3600" b="1" dirty="0"/>
              <a:t>S</a:t>
            </a:r>
            <a:endParaRPr lang="en-IL" sz="3600" b="1" dirty="0"/>
          </a:p>
        </p:txBody>
      </p:sp>
      <mc:AlternateContent xmlns:mc="http://schemas.openxmlformats.org/markup-compatibility/2006" xmlns:a14="http://schemas.microsoft.com/office/drawing/2010/main">
        <mc:Choice Requires="a14">
          <p:sp>
            <p:nvSpPr>
              <p:cNvPr id="66" name="Oval 65">
                <a:extLst>
                  <a:ext uri="{FF2B5EF4-FFF2-40B4-BE49-F238E27FC236}">
                    <a16:creationId xmlns:a16="http://schemas.microsoft.com/office/drawing/2014/main" id="{0825DD7F-7256-5F69-5BAE-80931C5517AF}"/>
                  </a:ext>
                </a:extLst>
              </p:cNvPr>
              <p:cNvSpPr/>
              <p:nvPr/>
            </p:nvSpPr>
            <p:spPr>
              <a:xfrm>
                <a:off x="1821222" y="4861679"/>
                <a:ext cx="336561" cy="33656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𝒗</m:t>
                      </m:r>
                    </m:oMath>
                  </m:oMathPara>
                </a14:m>
                <a:endParaRPr lang="en-IL" sz="2400" b="1" dirty="0"/>
              </a:p>
            </p:txBody>
          </p:sp>
        </mc:Choice>
        <mc:Fallback xmlns="">
          <p:sp>
            <p:nvSpPr>
              <p:cNvPr id="66" name="Oval 65">
                <a:extLst>
                  <a:ext uri="{FF2B5EF4-FFF2-40B4-BE49-F238E27FC236}">
                    <a16:creationId xmlns:a16="http://schemas.microsoft.com/office/drawing/2014/main" id="{0825DD7F-7256-5F69-5BAE-80931C5517AF}"/>
                  </a:ext>
                </a:extLst>
              </p:cNvPr>
              <p:cNvSpPr>
                <a:spLocks noRot="1" noChangeAspect="1" noMove="1" noResize="1" noEditPoints="1" noAdjustHandles="1" noChangeArrowheads="1" noChangeShapeType="1" noTextEdit="1"/>
              </p:cNvSpPr>
              <p:nvPr/>
            </p:nvSpPr>
            <p:spPr>
              <a:xfrm>
                <a:off x="1821222" y="4861679"/>
                <a:ext cx="336561" cy="336561"/>
              </a:xfrm>
              <a:prstGeom prst="ellipse">
                <a:avLst/>
              </a:prstGeom>
              <a:blipFill>
                <a:blip r:embed="rId6"/>
                <a:stretch>
                  <a:fillRect l="-10345" b="-3448"/>
                </a:stretch>
              </a:blipFill>
              <a:ln>
                <a:solidFill>
                  <a:srgbClr val="FF0000"/>
                </a:solidFill>
              </a:ln>
            </p:spPr>
            <p:txBody>
              <a:bodyPr/>
              <a:lstStyle/>
              <a:p>
                <a:r>
                  <a:rPr lang="en-IL">
                    <a:noFill/>
                  </a:rPr>
                  <a:t> </a:t>
                </a:r>
              </a:p>
            </p:txBody>
          </p:sp>
        </mc:Fallback>
      </mc:AlternateContent>
      <p:sp>
        <p:nvSpPr>
          <p:cNvPr id="67" name="Oval 66">
            <a:extLst>
              <a:ext uri="{FF2B5EF4-FFF2-40B4-BE49-F238E27FC236}">
                <a16:creationId xmlns:a16="http://schemas.microsoft.com/office/drawing/2014/main" id="{8585E3E9-A930-2F4B-2F44-62038D5100FD}"/>
              </a:ext>
            </a:extLst>
          </p:cNvPr>
          <p:cNvSpPr/>
          <p:nvPr/>
        </p:nvSpPr>
        <p:spPr>
          <a:xfrm>
            <a:off x="2219014" y="5582611"/>
            <a:ext cx="336561" cy="336561"/>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dirty="0"/>
          </a:p>
        </p:txBody>
      </p:sp>
      <p:sp>
        <p:nvSpPr>
          <p:cNvPr id="68" name="Oval 67">
            <a:extLst>
              <a:ext uri="{FF2B5EF4-FFF2-40B4-BE49-F238E27FC236}">
                <a16:creationId xmlns:a16="http://schemas.microsoft.com/office/drawing/2014/main" id="{2D3AE25B-2DC4-AD32-FF75-F86FDBFDC62B}"/>
              </a:ext>
            </a:extLst>
          </p:cNvPr>
          <p:cNvSpPr/>
          <p:nvPr/>
        </p:nvSpPr>
        <p:spPr>
          <a:xfrm>
            <a:off x="1819683" y="6224810"/>
            <a:ext cx="336561" cy="336561"/>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b="1" dirty="0"/>
          </a:p>
        </p:txBody>
      </p:sp>
      <mc:AlternateContent xmlns:mc="http://schemas.openxmlformats.org/markup-compatibility/2006" xmlns:a14="http://schemas.microsoft.com/office/drawing/2010/main">
        <mc:Choice Requires="a14">
          <p:sp>
            <p:nvSpPr>
              <p:cNvPr id="69" name="Oval 68">
                <a:extLst>
                  <a:ext uri="{FF2B5EF4-FFF2-40B4-BE49-F238E27FC236}">
                    <a16:creationId xmlns:a16="http://schemas.microsoft.com/office/drawing/2014/main" id="{B7B3F165-3996-106D-7EA6-0A2493B21DF9}"/>
                  </a:ext>
                </a:extLst>
              </p:cNvPr>
              <p:cNvSpPr/>
              <p:nvPr/>
            </p:nvSpPr>
            <p:spPr>
              <a:xfrm>
                <a:off x="4253967" y="5011982"/>
                <a:ext cx="336561" cy="33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oMath>
                  </m:oMathPara>
                </a14:m>
                <a:endParaRPr lang="en-IL" sz="2400" b="1" dirty="0"/>
              </a:p>
            </p:txBody>
          </p:sp>
        </mc:Choice>
        <mc:Fallback xmlns="">
          <p:sp>
            <p:nvSpPr>
              <p:cNvPr id="69" name="Oval 68">
                <a:extLst>
                  <a:ext uri="{FF2B5EF4-FFF2-40B4-BE49-F238E27FC236}">
                    <a16:creationId xmlns:a16="http://schemas.microsoft.com/office/drawing/2014/main" id="{B7B3F165-3996-106D-7EA6-0A2493B21DF9}"/>
                  </a:ext>
                </a:extLst>
              </p:cNvPr>
              <p:cNvSpPr>
                <a:spLocks noRot="1" noChangeAspect="1" noMove="1" noResize="1" noEditPoints="1" noAdjustHandles="1" noChangeArrowheads="1" noChangeShapeType="1" noTextEdit="1"/>
              </p:cNvSpPr>
              <p:nvPr/>
            </p:nvSpPr>
            <p:spPr>
              <a:xfrm>
                <a:off x="4253967" y="5011982"/>
                <a:ext cx="336561" cy="336561"/>
              </a:xfrm>
              <a:prstGeom prst="ellipse">
                <a:avLst/>
              </a:prstGeom>
              <a:blipFill>
                <a:blip r:embed="rId7"/>
                <a:stretch>
                  <a:fillRect l="-8621" b="-172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0" name="Oval 69">
                <a:extLst>
                  <a:ext uri="{FF2B5EF4-FFF2-40B4-BE49-F238E27FC236}">
                    <a16:creationId xmlns:a16="http://schemas.microsoft.com/office/drawing/2014/main" id="{C623BAFC-D9CA-7764-6F02-686110AF4481}"/>
                  </a:ext>
                </a:extLst>
              </p:cNvPr>
              <p:cNvSpPr/>
              <p:nvPr/>
            </p:nvSpPr>
            <p:spPr>
              <a:xfrm>
                <a:off x="4150072" y="6020083"/>
                <a:ext cx="336561" cy="33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𝒖</m:t>
                      </m:r>
                    </m:oMath>
                  </m:oMathPara>
                </a14:m>
                <a:endParaRPr lang="en-IL" sz="2400" b="1" dirty="0"/>
              </a:p>
            </p:txBody>
          </p:sp>
        </mc:Choice>
        <mc:Fallback xmlns="">
          <p:sp>
            <p:nvSpPr>
              <p:cNvPr id="70" name="Oval 69">
                <a:extLst>
                  <a:ext uri="{FF2B5EF4-FFF2-40B4-BE49-F238E27FC236}">
                    <a16:creationId xmlns:a16="http://schemas.microsoft.com/office/drawing/2014/main" id="{C623BAFC-D9CA-7764-6F02-686110AF4481}"/>
                  </a:ext>
                </a:extLst>
              </p:cNvPr>
              <p:cNvSpPr>
                <a:spLocks noRot="1" noChangeAspect="1" noMove="1" noResize="1" noEditPoints="1" noAdjustHandles="1" noChangeArrowheads="1" noChangeShapeType="1" noTextEdit="1"/>
              </p:cNvSpPr>
              <p:nvPr/>
            </p:nvSpPr>
            <p:spPr>
              <a:xfrm>
                <a:off x="4150072" y="6020083"/>
                <a:ext cx="336561" cy="336561"/>
              </a:xfrm>
              <a:prstGeom prst="ellipse">
                <a:avLst/>
              </a:prstGeom>
              <a:blipFill>
                <a:blip r:embed="rId8"/>
                <a:stretch>
                  <a:fillRect l="-12069"/>
                </a:stretch>
              </a:blipFill>
            </p:spPr>
            <p:txBody>
              <a:bodyPr/>
              <a:lstStyle/>
              <a:p>
                <a:r>
                  <a:rPr lang="en-IL">
                    <a:noFill/>
                  </a:rPr>
                  <a:t> </a:t>
                </a:r>
              </a:p>
            </p:txBody>
          </p:sp>
        </mc:Fallback>
      </mc:AlternateContent>
      <p:sp>
        <p:nvSpPr>
          <p:cNvPr id="71" name="TextBox 70">
            <a:extLst>
              <a:ext uri="{FF2B5EF4-FFF2-40B4-BE49-F238E27FC236}">
                <a16:creationId xmlns:a16="http://schemas.microsoft.com/office/drawing/2014/main" id="{EE6261B3-FAC0-0AE8-537A-3720CA6C2BB2}"/>
              </a:ext>
            </a:extLst>
          </p:cNvPr>
          <p:cNvSpPr txBox="1"/>
          <p:nvPr/>
        </p:nvSpPr>
        <p:spPr>
          <a:xfrm>
            <a:off x="1135885" y="5312212"/>
            <a:ext cx="524305" cy="646331"/>
          </a:xfrm>
          <a:prstGeom prst="rect">
            <a:avLst/>
          </a:prstGeom>
          <a:noFill/>
        </p:spPr>
        <p:txBody>
          <a:bodyPr wrap="square" rtlCol="0">
            <a:spAutoFit/>
          </a:bodyPr>
          <a:lstStyle/>
          <a:p>
            <a:r>
              <a:rPr lang="en-US" sz="3600" b="1" dirty="0"/>
              <a:t>T</a:t>
            </a:r>
            <a:endParaRPr lang="en-IL" sz="3600" b="1" dirty="0"/>
          </a:p>
        </p:txBody>
      </p:sp>
      <p:sp>
        <p:nvSpPr>
          <p:cNvPr id="72" name="TextBox 71">
            <a:extLst>
              <a:ext uri="{FF2B5EF4-FFF2-40B4-BE49-F238E27FC236}">
                <a16:creationId xmlns:a16="http://schemas.microsoft.com/office/drawing/2014/main" id="{6A11A34E-198C-AFF0-E597-52C4CD73B971}"/>
              </a:ext>
            </a:extLst>
          </p:cNvPr>
          <p:cNvSpPr txBox="1"/>
          <p:nvPr/>
        </p:nvSpPr>
        <p:spPr>
          <a:xfrm>
            <a:off x="4737268" y="5120464"/>
            <a:ext cx="524305" cy="646331"/>
          </a:xfrm>
          <a:prstGeom prst="rect">
            <a:avLst/>
          </a:prstGeom>
          <a:noFill/>
        </p:spPr>
        <p:txBody>
          <a:bodyPr wrap="square" rtlCol="0">
            <a:spAutoFit/>
          </a:bodyPr>
          <a:lstStyle/>
          <a:p>
            <a:r>
              <a:rPr lang="en-US" sz="3600" b="1" dirty="0"/>
              <a:t>S</a:t>
            </a:r>
            <a:endParaRPr lang="en-IL" sz="3600" b="1" dirty="0"/>
          </a:p>
        </p:txBody>
      </p:sp>
      <p:cxnSp>
        <p:nvCxnSpPr>
          <p:cNvPr id="73" name="Straight Connector 72">
            <a:extLst>
              <a:ext uri="{FF2B5EF4-FFF2-40B4-BE49-F238E27FC236}">
                <a16:creationId xmlns:a16="http://schemas.microsoft.com/office/drawing/2014/main" id="{7FA976AB-B814-D36F-41C7-F58927261A32}"/>
              </a:ext>
            </a:extLst>
          </p:cNvPr>
          <p:cNvCxnSpPr>
            <a:cxnSpLocks/>
            <a:stCxn id="6" idx="1"/>
            <a:endCxn id="5" idx="5"/>
          </p:cNvCxnSpPr>
          <p:nvPr/>
        </p:nvCxnSpPr>
        <p:spPr>
          <a:xfrm flipH="1" flipV="1">
            <a:off x="8744558" y="5346602"/>
            <a:ext cx="391295" cy="26217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F164982D-1026-3D53-3FD1-151AC57EB7C9}"/>
                  </a:ext>
                </a:extLst>
              </p:cNvPr>
              <p:cNvSpPr txBox="1"/>
              <p:nvPr/>
            </p:nvSpPr>
            <p:spPr>
              <a:xfrm>
                <a:off x="9583886" y="4607127"/>
                <a:ext cx="53563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𝒑𝒒</m:t>
                      </m:r>
                    </m:oMath>
                  </m:oMathPara>
                </a14:m>
                <a:endParaRPr lang="en-IL" sz="3600" b="1" dirty="0"/>
              </a:p>
            </p:txBody>
          </p:sp>
        </mc:Choice>
        <mc:Fallback xmlns="">
          <p:sp>
            <p:nvSpPr>
              <p:cNvPr id="85" name="TextBox 84">
                <a:extLst>
                  <a:ext uri="{FF2B5EF4-FFF2-40B4-BE49-F238E27FC236}">
                    <a16:creationId xmlns:a16="http://schemas.microsoft.com/office/drawing/2014/main" id="{F164982D-1026-3D53-3FD1-151AC57EB7C9}"/>
                  </a:ext>
                </a:extLst>
              </p:cNvPr>
              <p:cNvSpPr txBox="1">
                <a:spLocks noRot="1" noChangeAspect="1" noMove="1" noResize="1" noEditPoints="1" noAdjustHandles="1" noChangeArrowheads="1" noChangeShapeType="1" noTextEdit="1"/>
              </p:cNvSpPr>
              <p:nvPr/>
            </p:nvSpPr>
            <p:spPr>
              <a:xfrm>
                <a:off x="9583886" y="4607127"/>
                <a:ext cx="535632" cy="646331"/>
              </a:xfrm>
              <a:prstGeom prst="rect">
                <a:avLst/>
              </a:prstGeom>
              <a:blipFill>
                <a:blip r:embed="rId9"/>
                <a:stretch>
                  <a:fillRect r="-1931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63128CD-6AAD-2D8D-AA45-19BE007923CB}"/>
                  </a:ext>
                </a:extLst>
              </p:cNvPr>
              <p:cNvSpPr txBox="1"/>
              <p:nvPr/>
            </p:nvSpPr>
            <p:spPr>
              <a:xfrm>
                <a:off x="3016749" y="4362073"/>
                <a:ext cx="524305" cy="658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𝒑𝒒</m:t>
                      </m:r>
                    </m:oMath>
                  </m:oMathPara>
                </a14:m>
                <a:endParaRPr lang="en-IL" sz="3600" b="1" dirty="0"/>
              </a:p>
            </p:txBody>
          </p:sp>
        </mc:Choice>
        <mc:Fallback xmlns="">
          <p:sp>
            <p:nvSpPr>
              <p:cNvPr id="87" name="TextBox 86">
                <a:extLst>
                  <a:ext uri="{FF2B5EF4-FFF2-40B4-BE49-F238E27FC236}">
                    <a16:creationId xmlns:a16="http://schemas.microsoft.com/office/drawing/2014/main" id="{663128CD-6AAD-2D8D-AA45-19BE007923CB}"/>
                  </a:ext>
                </a:extLst>
              </p:cNvPr>
              <p:cNvSpPr txBox="1">
                <a:spLocks noRot="1" noChangeAspect="1" noMove="1" noResize="1" noEditPoints="1" noAdjustHandles="1" noChangeArrowheads="1" noChangeShapeType="1" noTextEdit="1"/>
              </p:cNvSpPr>
              <p:nvPr/>
            </p:nvSpPr>
            <p:spPr>
              <a:xfrm>
                <a:off x="3016749" y="4362073"/>
                <a:ext cx="524305" cy="658898"/>
              </a:xfrm>
              <a:prstGeom prst="rect">
                <a:avLst/>
              </a:prstGeom>
              <a:blipFill>
                <a:blip r:embed="rId10"/>
                <a:stretch>
                  <a:fillRect r="-20930"/>
                </a:stretch>
              </a:blipFill>
            </p:spPr>
            <p:txBody>
              <a:bodyPr/>
              <a:lstStyle/>
              <a:p>
                <a:r>
                  <a:rPr lang="en-IL">
                    <a:noFill/>
                  </a:rPr>
                  <a:t> </a:t>
                </a:r>
              </a:p>
            </p:txBody>
          </p:sp>
        </mc:Fallback>
      </mc:AlternateContent>
      <p:cxnSp>
        <p:nvCxnSpPr>
          <p:cNvPr id="94" name="Straight Connector 93">
            <a:extLst>
              <a:ext uri="{FF2B5EF4-FFF2-40B4-BE49-F238E27FC236}">
                <a16:creationId xmlns:a16="http://schemas.microsoft.com/office/drawing/2014/main" id="{402538DA-2CBC-F682-4BC4-693958CB2D36}"/>
              </a:ext>
            </a:extLst>
          </p:cNvPr>
          <p:cNvCxnSpPr>
            <a:cxnSpLocks/>
            <a:stCxn id="66" idx="6"/>
            <a:endCxn id="69" idx="2"/>
          </p:cNvCxnSpPr>
          <p:nvPr/>
        </p:nvCxnSpPr>
        <p:spPr>
          <a:xfrm>
            <a:off x="2157783" y="5029960"/>
            <a:ext cx="2096184" cy="150303"/>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 name="Straight Connector 3">
            <a:extLst>
              <a:ext uri="{FF2B5EF4-FFF2-40B4-BE49-F238E27FC236}">
                <a16:creationId xmlns:a16="http://schemas.microsoft.com/office/drawing/2014/main" id="{F6A9302D-E356-8109-1C3C-26A4630E7AF8}"/>
              </a:ext>
            </a:extLst>
          </p:cNvPr>
          <p:cNvCxnSpPr>
            <a:cxnSpLocks/>
            <a:stCxn id="6" idx="6"/>
            <a:endCxn id="27" idx="1"/>
          </p:cNvCxnSpPr>
          <p:nvPr/>
        </p:nvCxnSpPr>
        <p:spPr>
          <a:xfrm>
            <a:off x="9429332" y="5730343"/>
            <a:ext cx="1235903" cy="508374"/>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D30B253C-A688-40E9-20CB-2CE22B0A53D9}"/>
              </a:ext>
            </a:extLst>
          </p:cNvPr>
          <p:cNvCxnSpPr>
            <a:cxnSpLocks/>
            <a:stCxn id="70" idx="0"/>
            <a:endCxn id="69" idx="4"/>
          </p:cNvCxnSpPr>
          <p:nvPr/>
        </p:nvCxnSpPr>
        <p:spPr>
          <a:xfrm flipV="1">
            <a:off x="4318353" y="5348543"/>
            <a:ext cx="103895" cy="67154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Oval 6">
            <a:extLst>
              <a:ext uri="{FF2B5EF4-FFF2-40B4-BE49-F238E27FC236}">
                <a16:creationId xmlns:a16="http://schemas.microsoft.com/office/drawing/2014/main" id="{73FFD927-6A37-B0C5-703E-43E6D00B0473}"/>
              </a:ext>
            </a:extLst>
          </p:cNvPr>
          <p:cNvSpPr/>
          <p:nvPr/>
        </p:nvSpPr>
        <p:spPr>
          <a:xfrm>
            <a:off x="3897651" y="5457949"/>
            <a:ext cx="336561" cy="33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b="1" dirty="0"/>
          </a:p>
        </p:txBody>
      </p:sp>
      <p:sp>
        <p:nvSpPr>
          <p:cNvPr id="9" name="Oval 8">
            <a:extLst>
              <a:ext uri="{FF2B5EF4-FFF2-40B4-BE49-F238E27FC236}">
                <a16:creationId xmlns:a16="http://schemas.microsoft.com/office/drawing/2014/main" id="{86982120-6E28-45F4-5CA3-78284A98E4B3}"/>
              </a:ext>
            </a:extLst>
          </p:cNvPr>
          <p:cNvSpPr/>
          <p:nvPr/>
        </p:nvSpPr>
        <p:spPr>
          <a:xfrm>
            <a:off x="10305412" y="5664658"/>
            <a:ext cx="336561" cy="33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400" b="1" dirty="0"/>
          </a:p>
        </p:txBody>
      </p:sp>
    </p:spTree>
    <p:extLst>
      <p:ext uri="{BB962C8B-B14F-4D97-AF65-F5344CB8AC3E}">
        <p14:creationId xmlns:p14="http://schemas.microsoft.com/office/powerpoint/2010/main" val="535528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which p and q are good?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266997" y="1783172"/>
                <a:ext cx="11422505" cy="6786858"/>
              </a:xfrm>
              <a:prstGeom prst="rect">
                <a:avLst/>
              </a:prstGeom>
              <a:noFill/>
            </p:spPr>
            <p:txBody>
              <a:bodyPr wrap="square" rtlCol="0">
                <a:spAutoFit/>
              </a:bodyPr>
              <a:lstStyle/>
              <a:p>
                <a:r>
                  <a:rPr lang="en-US" sz="2800" b="1" u="sng" dirty="0"/>
                  <a:t>Proof:</a:t>
                </a:r>
                <a:br>
                  <a:rPr lang="en-US" sz="2800" dirty="0"/>
                </a:br>
                <a:r>
                  <a:rPr lang="en-US" sz="2800" dirty="0"/>
                  <a:t>WLOG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We saw:</a:t>
                </a:r>
              </a:p>
              <a:p>
                <a:pPr marL="457200" indent="-457200">
                  <a:buFont typeface="Arial" panose="020B0604020202020204" pitchFamily="34" charset="0"/>
                  <a:buChar char="•"/>
                </a:pPr>
                <a:r>
                  <a:rPr lang="en-US" sz="2800" dirty="0">
                    <a:solidFill>
                      <a:schemeClr val="tx1"/>
                    </a:solidFill>
                  </a:rPr>
                  <a:t>For any </a:t>
                </a:r>
                <a14:m>
                  <m:oMath xmlns:m="http://schemas.openxmlformats.org/officeDocument/2006/math">
                    <m:r>
                      <a:rPr lang="en-US" sz="2800" b="0" i="1" smtClean="0">
                        <a:solidFill>
                          <a:srgbClr val="00B0F0"/>
                        </a:solidFill>
                        <a:latin typeface="Cambria Math" panose="02040503050406030204" pitchFamily="18" charset="0"/>
                      </a:rPr>
                      <m:t>𝑢</m:t>
                    </m:r>
                    <m:r>
                      <a:rPr lang="en-US" sz="2800" b="0" i="1" smtClean="0">
                        <a:solidFill>
                          <a:srgbClr val="00B0F0"/>
                        </a:solidFill>
                        <a:latin typeface="Cambria Math" panose="02040503050406030204" pitchFamily="18" charset="0"/>
                      </a:rPr>
                      <m:t>∈</m:t>
                    </m:r>
                    <m:r>
                      <a:rPr lang="en-US" sz="2800" b="0" i="1" smtClean="0">
                        <a:solidFill>
                          <a:srgbClr val="00B0F0"/>
                        </a:solidFill>
                        <a:latin typeface="Cambria Math" panose="02040503050406030204" pitchFamily="18" charset="0"/>
                      </a:rPr>
                      <m:t>𝑇</m:t>
                    </m:r>
                  </m:oMath>
                </a14:m>
                <a:r>
                  <a:rPr lang="en-US" sz="2800" dirty="0"/>
                  <a:t>, </a:t>
                </a:r>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𝑐𝑜𝑚𝑚𝑜𝑛</m:t>
                    </m:r>
                    <m:r>
                      <a:rPr lang="en-US" sz="2800" i="1" dirty="0">
                        <a:latin typeface="Cambria Math" panose="02040503050406030204" pitchFamily="18" charset="0"/>
                      </a:rPr>
                      <m:t> </m:t>
                    </m:r>
                    <m:r>
                      <a:rPr lang="en-US" sz="2800" i="1" dirty="0">
                        <a:latin typeface="Cambria Math" panose="02040503050406030204" pitchFamily="18" charset="0"/>
                      </a:rPr>
                      <m:t>𝑛𝑒𝑖𝑔h𝑏𝑜𝑟𝑠</m:t>
                    </m:r>
                    <m:r>
                      <a:rPr lang="en-US" sz="2800" i="1" dirty="0">
                        <a:latin typeface="Cambria Math" panose="02040503050406030204" pitchFamily="18" charset="0"/>
                      </a:rPr>
                      <m:t>(</m:t>
                    </m:r>
                    <m:r>
                      <a:rPr lang="en-US" sz="2800" i="1" dirty="0">
                        <a:latin typeface="Cambria Math" panose="02040503050406030204" pitchFamily="18" charset="0"/>
                      </a:rPr>
                      <m:t>𝑢</m:t>
                    </m:r>
                    <m:r>
                      <a:rPr lang="en-US" sz="2800" i="1" dirty="0">
                        <a:latin typeface="Cambria Math" panose="02040503050406030204" pitchFamily="18" charset="0"/>
                      </a:rPr>
                      <m:t>,</m:t>
                    </m:r>
                    <m:r>
                      <a:rPr lang="en-US" sz="2800" i="1" dirty="0">
                        <a:latin typeface="Cambria Math" panose="02040503050406030204" pitchFamily="18" charset="0"/>
                      </a:rPr>
                      <m:t>𝑣</m:t>
                    </m:r>
                    <m:r>
                      <a:rPr lang="en-US" sz="2800" i="1" dirty="0">
                        <a:latin typeface="Cambria Math" panose="02040503050406030204" pitchFamily="18" charset="0"/>
                      </a:rPr>
                      <m:t>)≈</m:t>
                    </m:r>
                    <m:r>
                      <a:rPr lang="en-US" sz="2800" i="1">
                        <a:latin typeface="Cambria Math" panose="02040503050406030204" pitchFamily="18" charset="0"/>
                      </a:rPr>
                      <m:t>𝑛</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2</m:t>
                                </m:r>
                              </m:sup>
                            </m:sSup>
                          </m:num>
                          <m:den>
                            <m:r>
                              <a:rPr lang="en-US" sz="2800" i="1">
                                <a:latin typeface="Cambria Math" panose="02040503050406030204" pitchFamily="18" charset="0"/>
                              </a:rPr>
                              <m:t>2</m:t>
                            </m:r>
                          </m:den>
                        </m:f>
                        <m:r>
                          <a:rPr lang="en-US" sz="2800" i="1">
                            <a:latin typeface="Cambria Math" panose="02040503050406030204" pitchFamily="18" charset="0"/>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𝑞</m:t>
                                </m:r>
                              </m:e>
                              <m:sup>
                                <m:r>
                                  <a:rPr lang="en-US" sz="2800" i="1">
                                    <a:latin typeface="Cambria Math" panose="02040503050406030204" pitchFamily="18" charset="0"/>
                                  </a:rPr>
                                  <m:t>2</m:t>
                                </m:r>
                              </m:sup>
                            </m:sSup>
                          </m:num>
                          <m:den>
                            <m:r>
                              <a:rPr lang="en-US" sz="2800" i="1">
                                <a:latin typeface="Cambria Math" panose="02040503050406030204" pitchFamily="18" charset="0"/>
                              </a:rPr>
                              <m:t>2</m:t>
                            </m:r>
                          </m:den>
                        </m:f>
                      </m:e>
                    </m:d>
                  </m:oMath>
                </a14:m>
                <a:br>
                  <a:rPr lang="en-US" sz="2800" i="1" dirty="0">
                    <a:latin typeface="Cambria Math" panose="02040503050406030204" pitchFamily="18" charset="0"/>
                  </a:rPr>
                </a:b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𝑛</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smtClean="0">
                                        <a:solidFill>
                                          <a:srgbClr val="00B050"/>
                                        </a:solidFill>
                                        <a:latin typeface="Cambria Math" panose="02040503050406030204" pitchFamily="18" charset="0"/>
                                      </a:rPr>
                                      <m:t>𝑝</m:t>
                                    </m:r>
                                    <m:r>
                                      <a:rPr lang="en-US" sz="2800" i="1">
                                        <a:solidFill>
                                          <a:srgbClr val="00B050"/>
                                        </a:solidFill>
                                        <a:latin typeface="Cambria Math" panose="02040503050406030204" pitchFamily="18" charset="0"/>
                                      </a:rPr>
                                      <m:t>−</m:t>
                                    </m:r>
                                    <m:r>
                                      <a:rPr lang="en-US" sz="2800" i="1">
                                        <a:solidFill>
                                          <a:srgbClr val="00B050"/>
                                        </a:solidFill>
                                        <a:latin typeface="Cambria Math" panose="02040503050406030204" pitchFamily="18" charset="0"/>
                                      </a:rPr>
                                      <m:t>𝑞</m:t>
                                    </m:r>
                                  </m:e>
                                </m:d>
                              </m:e>
                              <m:sup>
                                <m:r>
                                  <a:rPr lang="en-US" sz="2800" i="1">
                                    <a:latin typeface="Cambria Math" panose="02040503050406030204" pitchFamily="18" charset="0"/>
                                  </a:rPr>
                                  <m:t>2</m:t>
                                </m:r>
                              </m:sup>
                            </m:sSup>
                          </m:num>
                          <m:den>
                            <m:r>
                              <a:rPr lang="en-US" sz="2800" i="1">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𝑝𝑞</m:t>
                        </m:r>
                      </m:e>
                    </m:d>
                    <m:r>
                      <a:rPr lang="en-US" sz="2800" i="1">
                        <a:latin typeface="Cambria Math" panose="02040503050406030204" pitchFamily="18" charset="0"/>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smtClean="0">
                                <a:solidFill>
                                  <a:srgbClr val="00B050"/>
                                </a:solidFill>
                                <a:latin typeface="Cambria Math" panose="02040503050406030204" pitchFamily="18" charset="0"/>
                              </a:rPr>
                              <m:t>𝑐</m:t>
                            </m:r>
                          </m:e>
                          <m:sup>
                            <m:r>
                              <a:rPr lang="en-US" sz="2800" i="1">
                                <a:latin typeface="Cambria Math" panose="02040503050406030204" pitchFamily="18" charset="0"/>
                              </a:rPr>
                              <m:t>2</m:t>
                            </m:r>
                          </m:sup>
                        </m:sSup>
                      </m:num>
                      <m:den>
                        <m:r>
                          <a:rPr lang="en-US" sz="2800" i="1">
                            <a:latin typeface="Cambria Math" panose="02040503050406030204" pitchFamily="18" charset="0"/>
                          </a:rPr>
                          <m:t>2</m:t>
                        </m:r>
                      </m:den>
                    </m:f>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𝑛𝑝𝑞</m:t>
                    </m:r>
                  </m:oMath>
                </a14:m>
                <a:r>
                  <a:rPr lang="en-US" sz="2800" dirty="0"/>
                  <a:t>.</a:t>
                </a:r>
              </a:p>
              <a:p>
                <a:pPr marL="457200" indent="-457200">
                  <a:buFont typeface="Arial" panose="020B0604020202020204" pitchFamily="34" charset="0"/>
                  <a:buChar char="•"/>
                </a:pPr>
                <a:r>
                  <a:rPr lang="en-US" sz="2800" dirty="0"/>
                  <a:t>For any </a:t>
                </a:r>
                <a14:m>
                  <m:oMath xmlns:m="http://schemas.openxmlformats.org/officeDocument/2006/math">
                    <m:r>
                      <a:rPr lang="en-US" sz="2800" i="1">
                        <a:solidFill>
                          <a:srgbClr val="00B0F0"/>
                        </a:solidFill>
                        <a:latin typeface="Cambria Math" panose="02040503050406030204" pitchFamily="18" charset="0"/>
                      </a:rPr>
                      <m:t>𝑢</m:t>
                    </m:r>
                    <m:r>
                      <a:rPr lang="en-US" sz="2800" i="1">
                        <a:solidFill>
                          <a:srgbClr val="00B0F0"/>
                        </a:solidFill>
                        <a:latin typeface="Cambria Math" panose="02040503050406030204" pitchFamily="18" charset="0"/>
                      </a:rPr>
                      <m:t>∈</m:t>
                    </m:r>
                    <m:r>
                      <a:rPr lang="en-US" sz="2800" b="0" i="1" smtClean="0">
                        <a:solidFill>
                          <a:srgbClr val="00B0F0"/>
                        </a:solidFill>
                        <a:latin typeface="Cambria Math" panose="02040503050406030204" pitchFamily="18" charset="0"/>
                      </a:rPr>
                      <m:t>𝑆</m:t>
                    </m:r>
                  </m:oMath>
                </a14:m>
                <a:r>
                  <a:rPr lang="en-US" sz="2800" dirty="0"/>
                  <a:t>, </a:t>
                </a:r>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𝑐𝑜𝑚𝑚𝑜𝑛</m:t>
                    </m:r>
                    <m:r>
                      <a:rPr lang="en-US" sz="2800" i="1" dirty="0">
                        <a:latin typeface="Cambria Math" panose="02040503050406030204" pitchFamily="18" charset="0"/>
                      </a:rPr>
                      <m:t> </m:t>
                    </m:r>
                    <m:r>
                      <a:rPr lang="en-US" sz="2800" i="1" dirty="0">
                        <a:latin typeface="Cambria Math" panose="02040503050406030204" pitchFamily="18" charset="0"/>
                      </a:rPr>
                      <m:t>𝑛𝑒𝑖𝑔h𝑏𝑜𝑟𝑠</m:t>
                    </m:r>
                    <m:r>
                      <a:rPr lang="en-US" sz="2800" i="1" dirty="0">
                        <a:latin typeface="Cambria Math" panose="02040503050406030204" pitchFamily="18" charset="0"/>
                      </a:rPr>
                      <m:t>(</m:t>
                    </m:r>
                    <m:r>
                      <a:rPr lang="en-US" sz="2800" i="1" dirty="0">
                        <a:latin typeface="Cambria Math" panose="02040503050406030204" pitchFamily="18" charset="0"/>
                      </a:rPr>
                      <m:t>𝑢</m:t>
                    </m:r>
                    <m:r>
                      <a:rPr lang="en-US" sz="2800" i="1" dirty="0">
                        <a:latin typeface="Cambria Math" panose="02040503050406030204" pitchFamily="18" charset="0"/>
                      </a:rPr>
                      <m:t>,</m:t>
                    </m:r>
                    <m:r>
                      <a:rPr lang="en-US" sz="2800" i="1" dirty="0">
                        <a:latin typeface="Cambria Math" panose="02040503050406030204" pitchFamily="18" charset="0"/>
                      </a:rPr>
                      <m:t>𝑣</m:t>
                    </m:r>
                    <m:r>
                      <a:rPr lang="en-US" sz="2800" i="1" dirty="0">
                        <a:latin typeface="Cambria Math" panose="02040503050406030204" pitchFamily="18" charset="0"/>
                      </a:rPr>
                      <m:t>)≈</m:t>
                    </m:r>
                    <m:r>
                      <a:rPr lang="en-US" sz="2800" i="1">
                        <a:latin typeface="Cambria Math" panose="02040503050406030204" pitchFamily="18" charset="0"/>
                      </a:rPr>
                      <m:t>𝑛</m:t>
                    </m:r>
                    <m:r>
                      <a:rPr lang="en-US" sz="2800" b="0" i="1" smtClean="0">
                        <a:latin typeface="Cambria Math" panose="02040503050406030204" pitchFamily="18" charset="0"/>
                      </a:rPr>
                      <m:t>𝑝𝑞</m:t>
                    </m:r>
                  </m:oMath>
                </a14:m>
                <a:r>
                  <a:rPr lang="en-US" sz="2800" dirty="0"/>
                  <a:t>.</a:t>
                </a:r>
              </a:p>
              <a:p>
                <a:pPr marL="457200" indent="-457200">
                  <a:buFont typeface="Arial" panose="020B0604020202020204" pitchFamily="34" charset="0"/>
                  <a:buChar char="•"/>
                </a:pPr>
                <a:r>
                  <a:rPr lang="en-US" sz="2800" dirty="0"/>
                  <a:t>Therefore,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the number of common neighbors with </a:t>
                </a:r>
                <a14:m>
                  <m:oMath xmlns:m="http://schemas.openxmlformats.org/officeDocument/2006/math">
                    <m:r>
                      <a:rPr lang="en-US" sz="2800" b="0" i="1" smtClean="0">
                        <a:latin typeface="Cambria Math" panose="02040503050406030204" pitchFamily="18" charset="0"/>
                      </a:rPr>
                      <m:t>𝑣</m:t>
                    </m:r>
                  </m:oMath>
                </a14:m>
                <a:r>
                  <a:rPr lang="en-US" sz="2800" dirty="0"/>
                  <a:t> </a:t>
                </a:r>
                <a:br>
                  <a:rPr lang="en-US" sz="2800" dirty="0"/>
                </a:br>
                <a:r>
                  <a:rPr lang="en-US" sz="2800" dirty="0"/>
                  <a:t>is substantially more than for any </a:t>
                </a:r>
                <a14:m>
                  <m:oMath xmlns:m="http://schemas.openxmlformats.org/officeDocument/2006/math">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𝑆</m:t>
                    </m:r>
                  </m:oMath>
                </a14:m>
                <a:r>
                  <a:rPr lang="en-US" sz="2800" dirty="0"/>
                  <a:t>. </a:t>
                </a:r>
                <a:br>
                  <a:rPr lang="en-US" sz="2800" dirty="0"/>
                </a:br>
                <a14:m>
                  <m:oMath xmlns:m="http://schemas.openxmlformats.org/officeDocument/2006/math">
                    <m:r>
                      <a:rPr lang="en-US" sz="2800" b="0" i="1" smtClean="0">
                        <a:solidFill>
                          <a:srgbClr val="FF0000"/>
                        </a:solidFill>
                        <a:latin typeface="Cambria Math" panose="02040503050406030204" pitchFamily="18" charset="0"/>
                      </a:rPr>
                      <m:t>⇒</m:t>
                    </m:r>
                  </m:oMath>
                </a14:m>
                <a:r>
                  <a:rPr lang="en-US" sz="2800" dirty="0"/>
                  <a:t> Top half of vertices with most common neighbors with </a:t>
                </a:r>
                <a14:m>
                  <m:oMath xmlns:m="http://schemas.openxmlformats.org/officeDocument/2006/math">
                    <m:r>
                      <a:rPr lang="en-US" sz="2800" b="0" i="1" smtClean="0">
                        <a:latin typeface="Cambria Math" panose="02040503050406030204" pitchFamily="18" charset="0"/>
                      </a:rPr>
                      <m:t>𝑣</m:t>
                    </m:r>
                  </m:oMath>
                </a14:m>
                <a:r>
                  <a:rPr lang="en-US" sz="2800" dirty="0"/>
                  <a:t> is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𝑣</m:t>
                    </m:r>
                    <m:r>
                      <a:rPr lang="en-US" sz="2800" b="0" i="1" smtClean="0">
                        <a:latin typeface="Cambria Math" panose="02040503050406030204" pitchFamily="18" charset="0"/>
                      </a:rPr>
                      <m:t>}</m:t>
                    </m:r>
                  </m:oMath>
                </a14:m>
                <a:r>
                  <a:rPr lang="en-US" sz="2800" dirty="0"/>
                  <a:t> whp. </a:t>
                </a:r>
                <a:br>
                  <a:rPr lang="en-US" sz="2800" dirty="0"/>
                </a:br>
                <a14:m>
                  <m:oMath xmlns:m="http://schemas.openxmlformats.org/officeDocument/2006/math">
                    <m:r>
                      <a:rPr lang="en-US" sz="2800" b="0" i="1" smtClean="0">
                        <a:solidFill>
                          <a:srgbClr val="FF0000"/>
                        </a:solidFill>
                        <a:latin typeface="Cambria Math" panose="02040503050406030204" pitchFamily="18" charset="0"/>
                      </a:rPr>
                      <m:t>⇒</m:t>
                    </m:r>
                  </m:oMath>
                </a14:m>
                <a:r>
                  <a:rPr lang="en-US" sz="2800" dirty="0"/>
                  <a:t> The algorithm recovers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whp.</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solidFill>
                    <a:schemeClr val="tx1"/>
                  </a:solidFill>
                </a:endParaRPr>
              </a:p>
              <a:p>
                <a:pPr lvl="1"/>
                <a:endParaRPr lang="en-US" sz="2800" b="1"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266997" y="1783172"/>
                <a:ext cx="11422505" cy="6786858"/>
              </a:xfrm>
              <a:prstGeom prst="rect">
                <a:avLst/>
              </a:prstGeom>
              <a:blipFill>
                <a:blip r:embed="rId2"/>
                <a:stretch>
                  <a:fillRect l="-1121" t="-988" r="-160"/>
                </a:stretch>
              </a:blipFill>
            </p:spPr>
            <p:txBody>
              <a:bodyPr/>
              <a:lstStyle/>
              <a:p>
                <a:r>
                  <a:rPr lang="en-IL">
                    <a:noFill/>
                  </a:rPr>
                  <a:t> </a:t>
                </a:r>
              </a:p>
            </p:txBody>
          </p:sp>
        </mc:Fallback>
      </mc:AlternateContent>
      <p:pic>
        <p:nvPicPr>
          <p:cNvPr id="7" name="Picture 2" descr="Yellow Square Smiley Emoticon Glad Happy Stock Vector (Royalty Free)  1262287132 | Shutterstock">
            <a:extLst>
              <a:ext uri="{FF2B5EF4-FFF2-40B4-BE49-F238E27FC236}">
                <a16:creationId xmlns:a16="http://schemas.microsoft.com/office/drawing/2014/main" id="{87AF5216-1523-0384-1057-A8797715E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249" y="5923696"/>
            <a:ext cx="470326" cy="5065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90B58F0-BFD4-8F89-EF34-46811EA228DB}"/>
                  </a:ext>
                </a:extLst>
              </p:cNvPr>
              <p:cNvSpPr txBox="1"/>
              <p:nvPr/>
            </p:nvSpPr>
            <p:spPr>
              <a:xfrm>
                <a:off x="3222172" y="3149992"/>
                <a:ext cx="1190171" cy="369332"/>
              </a:xfrm>
              <a:prstGeom prst="rect">
                <a:avLst/>
              </a:prstGeom>
              <a:noFill/>
            </p:spPr>
            <p:txBody>
              <a:bodyPr wrap="square">
                <a:spAutoFit/>
              </a:bodyPr>
              <a:lstStyle/>
              <a:p>
                <a14:m>
                  <m:oMath xmlns:m="http://schemas.openxmlformats.org/officeDocument/2006/math">
                    <m:r>
                      <a:rPr lang="en-US" sz="1800" b="0" i="1" smtClean="0">
                        <a:solidFill>
                          <a:srgbClr val="00B050"/>
                        </a:solidFill>
                        <a:latin typeface="Cambria Math" panose="02040503050406030204" pitchFamily="18" charset="0"/>
                      </a:rPr>
                      <m:t>𝑝</m:t>
                    </m:r>
                    <m:r>
                      <a:rPr lang="en-US" sz="1800" b="0" i="1" smtClean="0">
                        <a:solidFill>
                          <a:srgbClr val="00B050"/>
                        </a:solidFill>
                        <a:latin typeface="Cambria Math" panose="02040503050406030204" pitchFamily="18" charset="0"/>
                      </a:rPr>
                      <m:t>−</m:t>
                    </m:r>
                    <m:r>
                      <a:rPr lang="en-US" sz="1800" b="0" i="1" smtClean="0">
                        <a:solidFill>
                          <a:srgbClr val="00B050"/>
                        </a:solidFill>
                        <a:latin typeface="Cambria Math" panose="02040503050406030204" pitchFamily="18" charset="0"/>
                      </a:rPr>
                      <m:t>𝑞</m:t>
                    </m:r>
                    <m:r>
                      <a:rPr lang="en-US" sz="1800" b="0" i="1" smtClean="0">
                        <a:solidFill>
                          <a:srgbClr val="00B050"/>
                        </a:solidFill>
                        <a:latin typeface="Cambria Math" panose="02040503050406030204" pitchFamily="18" charset="0"/>
                      </a:rPr>
                      <m:t>≥</m:t>
                    </m:r>
                    <m:r>
                      <a:rPr lang="en-US" sz="1800" b="0" i="1" smtClean="0">
                        <a:solidFill>
                          <a:srgbClr val="00B050"/>
                        </a:solidFill>
                        <a:latin typeface="Cambria Math" panose="02040503050406030204" pitchFamily="18" charset="0"/>
                      </a:rPr>
                      <m:t>𝑐</m:t>
                    </m:r>
                  </m:oMath>
                </a14:m>
                <a:r>
                  <a:rPr lang="en-US" sz="1800" dirty="0">
                    <a:solidFill>
                      <a:srgbClr val="00B050"/>
                    </a:solidFill>
                  </a:rPr>
                  <a:t> </a:t>
                </a:r>
                <a:endParaRPr lang="en-IL" dirty="0">
                  <a:solidFill>
                    <a:srgbClr val="00B050"/>
                  </a:solidFill>
                </a:endParaRPr>
              </a:p>
            </p:txBody>
          </p:sp>
        </mc:Choice>
        <mc:Fallback xmlns="">
          <p:sp>
            <p:nvSpPr>
              <p:cNvPr id="12" name="TextBox 11">
                <a:extLst>
                  <a:ext uri="{FF2B5EF4-FFF2-40B4-BE49-F238E27FC236}">
                    <a16:creationId xmlns:a16="http://schemas.microsoft.com/office/drawing/2014/main" id="{090B58F0-BFD4-8F89-EF34-46811EA228DB}"/>
                  </a:ext>
                </a:extLst>
              </p:cNvPr>
              <p:cNvSpPr txBox="1">
                <a:spLocks noRot="1" noChangeAspect="1" noMove="1" noResize="1" noEditPoints="1" noAdjustHandles="1" noChangeArrowheads="1" noChangeShapeType="1" noTextEdit="1"/>
              </p:cNvSpPr>
              <p:nvPr/>
            </p:nvSpPr>
            <p:spPr>
              <a:xfrm>
                <a:off x="3222172" y="3149992"/>
                <a:ext cx="1190171" cy="369332"/>
              </a:xfrm>
              <a:prstGeom prst="rect">
                <a:avLst/>
              </a:prstGeom>
              <a:blipFill>
                <a:blip r:embed="rId4"/>
                <a:stretch>
                  <a:fillRect b="-6667"/>
                </a:stretch>
              </a:blipFill>
            </p:spPr>
            <p:txBody>
              <a:bodyPr/>
              <a:lstStyle/>
              <a:p>
                <a:r>
                  <a:rPr lang="en-IL">
                    <a:noFill/>
                  </a:rPr>
                  <a:t> </a:t>
                </a:r>
              </a:p>
            </p:txBody>
          </p:sp>
        </mc:Fallback>
      </mc:AlternateContent>
      <p:cxnSp>
        <p:nvCxnSpPr>
          <p:cNvPr id="14" name="Straight Arrow Connector 13">
            <a:extLst>
              <a:ext uri="{FF2B5EF4-FFF2-40B4-BE49-F238E27FC236}">
                <a16:creationId xmlns:a16="http://schemas.microsoft.com/office/drawing/2014/main" id="{FE37CD0E-1A02-ABEB-56C7-6C6FCE2BCB46}"/>
              </a:ext>
            </a:extLst>
          </p:cNvPr>
          <p:cNvCxnSpPr/>
          <p:nvPr/>
        </p:nvCxnSpPr>
        <p:spPr>
          <a:xfrm>
            <a:off x="3737429" y="3519714"/>
            <a:ext cx="0" cy="19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39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which p and q are good?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9460005" cy="2923877"/>
              </a:xfrm>
              <a:prstGeom prst="rect">
                <a:avLst/>
              </a:prstGeom>
              <a:noFill/>
            </p:spPr>
            <p:txBody>
              <a:bodyPr wrap="square" rtlCol="0">
                <a:spAutoFit/>
              </a:bodyPr>
              <a:lstStyle/>
              <a:p>
                <a:r>
                  <a:rPr lang="en-US" sz="2800" b="1" dirty="0"/>
                  <a:t>Unfortunately</a:t>
                </a:r>
                <a:r>
                  <a:rPr lang="en-US" sz="2800" dirty="0"/>
                  <a:t>: the algorithm does not work well in practice.</a:t>
                </a:r>
              </a:p>
              <a:p>
                <a:pPr marL="800100" lvl="1" indent="-342900">
                  <a:buFont typeface="Arial" panose="020B0604020202020204" pitchFamily="34" charset="0"/>
                  <a:buChar char="•"/>
                </a:pPr>
                <a:r>
                  <a:rPr lang="en-US" sz="2800" dirty="0"/>
                  <a:t>Hence our distribution is not realistic. Specifically, the edge probability should tend to </a:t>
                </a:r>
                <a14:m>
                  <m:oMath xmlns:m="http://schemas.openxmlformats.org/officeDocument/2006/math">
                    <m:r>
                      <a:rPr lang="en-US" sz="2800" b="0" i="1" smtClean="0">
                        <a:latin typeface="Cambria Math" panose="02040503050406030204" pitchFamily="18" charset="0"/>
                      </a:rPr>
                      <m:t>0</m:t>
                    </m:r>
                  </m:oMath>
                </a14:m>
                <a:r>
                  <a:rPr lang="en-US" sz="2800" dirty="0"/>
                  <a:t> as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e>
                    </m:d>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as in reality.</a:t>
                </a:r>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lvl="1"/>
                <a:endParaRPr lang="en-US" sz="2000" dirty="0"/>
              </a:p>
              <a:p>
                <a:pPr lvl="1"/>
                <a:endParaRPr lang="en-US" sz="2000" b="1"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9460005" cy="2923877"/>
              </a:xfrm>
              <a:prstGeom prst="rect">
                <a:avLst/>
              </a:prstGeom>
              <a:blipFill>
                <a:blip r:embed="rId2"/>
                <a:stretch>
                  <a:fillRect l="-1289" t="-2296" r="-773"/>
                </a:stretch>
              </a:blipFill>
            </p:spPr>
            <p:txBody>
              <a:bodyPr/>
              <a:lstStyle/>
              <a:p>
                <a:r>
                  <a:rPr lang="en-IL">
                    <a:noFill/>
                  </a:rPr>
                  <a:t> </a:t>
                </a:r>
              </a:p>
            </p:txBody>
          </p:sp>
        </mc:Fallback>
      </mc:AlternateContent>
    </p:spTree>
    <p:extLst>
      <p:ext uri="{BB962C8B-B14F-4D97-AF65-F5344CB8AC3E}">
        <p14:creationId xmlns:p14="http://schemas.microsoft.com/office/powerpoint/2010/main" val="1666873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Planted Graph Model for Minimum Bisection – which p and q are good?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314794" y="1815353"/>
                <a:ext cx="11632368" cy="5183920"/>
              </a:xfrm>
              <a:prstGeom prst="rect">
                <a:avLst/>
              </a:prstGeom>
              <a:noFill/>
            </p:spPr>
            <p:txBody>
              <a:bodyPr wrap="square" rtlCol="0">
                <a:spAutoFit/>
              </a:bodyPr>
              <a:lstStyle/>
              <a:p>
                <a:pPr marL="342900" indent="-342900">
                  <a:buFont typeface="Arial" panose="020B0604020202020204" pitchFamily="34" charset="0"/>
                  <a:buChar char="•"/>
                </a:pPr>
                <a:r>
                  <a:rPr lang="en-US" sz="2800" b="1" u="sng" dirty="0"/>
                  <a:t>Try #4 [works!]:</a:t>
                </a:r>
                <a:r>
                  <a:rPr lang="en-US" sz="2800" dirty="0"/>
                  <a:t> </a:t>
                </a:r>
                <a:r>
                  <a:rPr lang="en-US" sz="2800" b="1" dirty="0"/>
                  <a:t>Consider</a:t>
                </a:r>
                <a:r>
                  <a:rPr lang="en-US" sz="2800" dirty="0"/>
                  <a:t>: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→0</m:t>
                    </m:r>
                  </m:oMath>
                </a14:m>
                <a:r>
                  <a:rPr lang="en-US" sz="2800" dirty="0"/>
                  <a:t> as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a:t>
                </a:r>
              </a:p>
              <a:p>
                <a:pPr marL="342900" indent="-342900">
                  <a:buFont typeface="Arial" panose="020B0604020202020204" pitchFamily="34" charset="0"/>
                  <a:buChar char="•"/>
                </a:pPr>
                <a:r>
                  <a:rPr lang="en-US" sz="2800" u="sng" dirty="0"/>
                  <a:t>Theorem (Abbe et al., 2016; Hajek et al., 2016): </a:t>
                </a:r>
                <a:br>
                  <a:rPr lang="en-US" sz="2800" dirty="0"/>
                </a:br>
                <a:r>
                  <a:rPr lang="en-US" sz="2800" dirty="0"/>
                  <a:t>If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𝛼</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𝑛</m:t>
                            </m:r>
                          </m:e>
                        </m:func>
                      </m:num>
                      <m:den>
                        <m:r>
                          <a:rPr lang="en-US" sz="2800" b="0" i="1" smtClean="0">
                            <a:latin typeface="Cambria Math" panose="02040503050406030204" pitchFamily="18" charset="0"/>
                          </a:rPr>
                          <m:t>𝑛</m:t>
                        </m:r>
                      </m:den>
                    </m:f>
                  </m:oMath>
                </a14:m>
                <a:r>
                  <a:rPr lang="en-US" sz="2800" dirty="0"/>
                  <a:t> and </a:t>
                </a:r>
                <a14:m>
                  <m:oMath xmlns:m="http://schemas.openxmlformats.org/officeDocument/2006/math">
                    <m:r>
                      <a:rPr lang="en-US" sz="2800" b="0" i="1" smtClean="0">
                        <a:latin typeface="Cambria Math" panose="02040503050406030204" pitchFamily="18" charset="0"/>
                      </a:rPr>
                      <m:t>𝑞</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𝛽</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r>
                              <a:rPr lang="en-US" sz="2800" b="0" i="1" smtClean="0">
                                <a:latin typeface="Cambria Math" panose="02040503050406030204" pitchFamily="18" charset="0"/>
                              </a:rPr>
                              <m:t>𝑛</m:t>
                            </m:r>
                          </m:e>
                        </m:func>
                      </m:num>
                      <m:den>
                        <m:r>
                          <a:rPr lang="en-US" sz="2800" b="0" i="1" smtClean="0">
                            <a:latin typeface="Cambria Math" panose="02040503050406030204" pitchFamily="18" charset="0"/>
                          </a:rPr>
                          <m:t>𝑛</m:t>
                        </m:r>
                      </m:den>
                    </m:f>
                  </m:oMath>
                </a14:m>
                <a:r>
                  <a:rPr lang="en-US" sz="2800" dirty="0"/>
                  <a:t> with </a:t>
                </a:r>
                <a14:m>
                  <m:oMath xmlns:m="http://schemas.openxmlformats.org/officeDocument/2006/math">
                    <m:r>
                      <a:rPr lang="en-US" sz="2800" b="0" i="1" smtClean="0">
                        <a:latin typeface="Cambria Math" panose="02040503050406030204" pitchFamily="18" charset="0"/>
                      </a:rPr>
                      <m:t>𝛼</m:t>
                    </m:r>
                    <m:r>
                      <a:rPr lang="en-US" sz="2800" b="0" i="1" smtClean="0">
                        <a:latin typeface="Cambria Math" panose="02040503050406030204" pitchFamily="18" charset="0"/>
                      </a:rPr>
                      <m:t>&gt;</m:t>
                    </m:r>
                    <m:r>
                      <a:rPr lang="en-US" sz="2800" b="0" i="1" smtClean="0">
                        <a:latin typeface="Cambria Math" panose="02040503050406030204" pitchFamily="18" charset="0"/>
                      </a:rPr>
                      <m:t>𝛽</m:t>
                    </m:r>
                  </m:oMath>
                </a14:m>
                <a:r>
                  <a:rPr lang="en-US" sz="2800" dirty="0"/>
                  <a:t>, then:</a:t>
                </a:r>
              </a:p>
              <a:p>
                <a:pPr marL="914400" lvl="1" indent="-457200">
                  <a:buFont typeface="+mj-lt"/>
                  <a:buAutoNum type="alphaUcPeriod"/>
                </a:pPr>
                <a:r>
                  <a:rPr lang="en-US" sz="2800" dirty="0"/>
                  <a:t>If </a:t>
                </a:r>
                <a14:m>
                  <m:oMath xmlns:m="http://schemas.openxmlformats.org/officeDocument/2006/math">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𝛼</m:t>
                        </m:r>
                      </m:e>
                    </m:rad>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𝛽</m:t>
                        </m:r>
                      </m:e>
                    </m:rad>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m:t>
                        </m:r>
                      </m:e>
                    </m:rad>
                  </m:oMath>
                </a14:m>
                <a:r>
                  <a:rPr lang="en-US" sz="2800" dirty="0"/>
                  <a:t>, </a:t>
                </a:r>
                <a:r>
                  <a:rPr lang="en-US" sz="2800" dirty="0">
                    <a:solidFill>
                      <a:srgbClr val="FF0000"/>
                    </a:solidFill>
                  </a:rPr>
                  <a:t>there is a </a:t>
                </a:r>
                <a:r>
                  <a:rPr lang="en-US" sz="2800" dirty="0"/>
                  <a:t>polynomial-time algorithm that recovers the planted bisection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with probability </a:t>
                </a:r>
                <a14:m>
                  <m:oMath xmlns:m="http://schemas.openxmlformats.org/officeDocument/2006/math">
                    <m:r>
                      <a:rPr lang="en-US" sz="2800" b="0" i="1" smtClean="0">
                        <a:latin typeface="Cambria Math" panose="02040503050406030204" pitchFamily="18" charset="0"/>
                      </a:rPr>
                      <m:t>1−</m:t>
                    </m:r>
                    <m:r>
                      <a:rPr lang="en-US" sz="2800" b="0" i="1" smtClean="0">
                        <a:latin typeface="Cambria Math" panose="02040503050406030204" pitchFamily="18" charset="0"/>
                      </a:rPr>
                      <m:t>𝑜</m:t>
                    </m:r>
                    <m:r>
                      <a:rPr lang="en-US" sz="2800" b="0" i="1" smtClean="0">
                        <a:latin typeface="Cambria Math" panose="02040503050406030204" pitchFamily="18" charset="0"/>
                      </a:rPr>
                      <m:t>(1)</m:t>
                    </m:r>
                  </m:oMath>
                </a14:m>
                <a:r>
                  <a:rPr lang="en-US" sz="2800" dirty="0"/>
                  <a:t> as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a:t>
                </a:r>
              </a:p>
              <a:p>
                <a:pPr marL="914400" lvl="1" indent="-457200">
                  <a:buFont typeface="+mj-lt"/>
                  <a:buAutoNum type="alphaUcPeriod"/>
                </a:pPr>
                <a:r>
                  <a:rPr lang="en-US" sz="2800" dirty="0"/>
                  <a:t>If </a:t>
                </a:r>
                <a14:m>
                  <m:oMath xmlns:m="http://schemas.openxmlformats.org/officeDocument/2006/math">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𝛼</m:t>
                        </m:r>
                      </m:e>
                    </m:rad>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𝛽</m:t>
                        </m:r>
                      </m:e>
                    </m:rad>
                    <m:r>
                      <a:rPr lang="en-US" sz="2800" b="0" i="1" smtClean="0">
                        <a:latin typeface="Cambria Math" panose="02040503050406030204" pitchFamily="18" charset="0"/>
                      </a:rPr>
                      <m:t>&lt;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m:t>
                        </m:r>
                      </m:e>
                    </m:rad>
                  </m:oMath>
                </a14:m>
                <a:r>
                  <a:rPr lang="en-US" sz="2800" dirty="0"/>
                  <a:t>, </a:t>
                </a:r>
                <a:r>
                  <a:rPr lang="en-US" sz="2800" dirty="0">
                    <a:solidFill>
                      <a:srgbClr val="FF0000"/>
                    </a:solidFill>
                  </a:rPr>
                  <a:t>then no </a:t>
                </a:r>
                <a:r>
                  <a:rPr lang="en-US" sz="2800" dirty="0"/>
                  <a:t>polynomial-time algorithm recovers the planted bisection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a:t>
                </a:r>
                <a:r>
                  <a:rPr lang="en-US" sz="2800" dirty="0">
                    <a:solidFill>
                      <a:srgbClr val="FF0000"/>
                    </a:solidFill>
                  </a:rPr>
                  <a:t>with constant probability </a:t>
                </a:r>
                <a:r>
                  <a:rPr lang="en-US" sz="2800" dirty="0"/>
                  <a:t>as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a:t>
                </a:r>
              </a:p>
              <a:p>
                <a:r>
                  <a:rPr lang="en-US" sz="2400" dirty="0"/>
                  <a:t>[Relax to a Semi-Definite Program (polynomial!) over the nodes (mapped to vectors), and the bisection size is a quadratic function of the vectors.]</a:t>
                </a:r>
              </a:p>
              <a:p>
                <a:pPr marL="342900" indent="-342900">
                  <a:buFont typeface="Arial" panose="020B0604020202020204" pitchFamily="34" charset="0"/>
                  <a:buChar char="•"/>
                </a:pPr>
                <a:r>
                  <a:rPr lang="en-US" sz="2800" dirty="0"/>
                  <a:t>The algorithm above for </a:t>
                </a:r>
                <a14:m>
                  <m:oMath xmlns:m="http://schemas.openxmlformats.org/officeDocument/2006/math">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𝛼</m:t>
                        </m:r>
                      </m:e>
                    </m:rad>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𝛽</m:t>
                        </m:r>
                      </m:e>
                    </m:rad>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m:t>
                        </m:r>
                      </m:e>
                    </m:rad>
                  </m:oMath>
                </a14:m>
                <a:r>
                  <a:rPr lang="en-US" sz="2800" dirty="0"/>
                  <a:t> is information-theoretically optimal, and is found to work well in practice! </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314794" y="1815353"/>
                <a:ext cx="11632368" cy="5183920"/>
              </a:xfrm>
              <a:prstGeom prst="rect">
                <a:avLst/>
              </a:prstGeom>
              <a:blipFill>
                <a:blip r:embed="rId2"/>
                <a:stretch>
                  <a:fillRect l="-943" t="-1294" b="-2353"/>
                </a:stretch>
              </a:blipFill>
            </p:spPr>
            <p:txBody>
              <a:bodyPr/>
              <a:lstStyle/>
              <a:p>
                <a:r>
                  <a:rPr lang="en-IL">
                    <a:noFill/>
                  </a:rPr>
                  <a:t> </a:t>
                </a:r>
              </a:p>
            </p:txBody>
          </p:sp>
        </mc:Fallback>
      </mc:AlternateContent>
    </p:spTree>
    <p:extLst>
      <p:ext uri="{BB962C8B-B14F-4D97-AF65-F5344CB8AC3E}">
        <p14:creationId xmlns:p14="http://schemas.microsoft.com/office/powerpoint/2010/main" val="2260971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iting an appointment on a paper agenda">
            <a:extLst>
              <a:ext uri="{FF2B5EF4-FFF2-40B4-BE49-F238E27FC236}">
                <a16:creationId xmlns:a16="http://schemas.microsoft.com/office/drawing/2014/main" id="{69619708-0E76-7DBC-B558-BBFFFA1D9685}"/>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1243277" y="2893802"/>
            <a:ext cx="9440034" cy="1828801"/>
          </a:xfrm>
        </p:spPr>
        <p:txBody>
          <a:bodyPr vert="horz" lIns="91440" tIns="45720" rIns="91440" bIns="45720" rtlCol="0" anchor="b">
            <a:normAutofit/>
          </a:bodyPr>
          <a:lstStyle/>
          <a:p>
            <a:r>
              <a:rPr lang="en-US" sz="5400" dirty="0"/>
              <a:t>Thank You!</a:t>
            </a:r>
            <a:br>
              <a:rPr lang="en-US" sz="5400" dirty="0"/>
            </a:br>
            <a:r>
              <a:rPr lang="en-US" sz="5400" dirty="0"/>
              <a:t>Questions?</a:t>
            </a:r>
          </a:p>
        </p:txBody>
      </p:sp>
    </p:spTree>
    <p:extLst>
      <p:ext uri="{BB962C8B-B14F-4D97-AF65-F5344CB8AC3E}">
        <p14:creationId xmlns:p14="http://schemas.microsoft.com/office/powerpoint/2010/main" val="3541224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1243277" y="2893802"/>
            <a:ext cx="9440034" cy="1828801"/>
          </a:xfrm>
        </p:spPr>
        <p:txBody>
          <a:bodyPr vert="horz" lIns="91440" tIns="45720" rIns="91440" bIns="45720" rtlCol="0" anchor="b">
            <a:normAutofit/>
          </a:bodyPr>
          <a:lstStyle/>
          <a:p>
            <a:endParaRPr lang="en-US" sz="5400" dirty="0"/>
          </a:p>
        </p:txBody>
      </p:sp>
    </p:spTree>
    <p:extLst>
      <p:ext uri="{BB962C8B-B14F-4D97-AF65-F5344CB8AC3E}">
        <p14:creationId xmlns:p14="http://schemas.microsoft.com/office/powerpoint/2010/main" val="145557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1243277" y="2893802"/>
            <a:ext cx="9440034" cy="1828801"/>
          </a:xfrm>
        </p:spPr>
        <p:txBody>
          <a:bodyPr vert="horz" lIns="91440" tIns="45720" rIns="91440" bIns="45720" rtlCol="0" anchor="b">
            <a:normAutofit/>
          </a:bodyPr>
          <a:lstStyle/>
          <a:p>
            <a:endParaRPr lang="en-US" sz="5400" dirty="0"/>
          </a:p>
        </p:txBody>
      </p:sp>
    </p:spTree>
    <p:extLst>
      <p:ext uri="{BB962C8B-B14F-4D97-AF65-F5344CB8AC3E}">
        <p14:creationId xmlns:p14="http://schemas.microsoft.com/office/powerpoint/2010/main" val="64910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lstStyle/>
          <a:p>
            <a:r>
              <a:rPr lang="en-US" dirty="0"/>
              <a:t>Distributional Analysis –Cons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2308324"/>
              </a:xfrm>
              <a:prstGeom prst="rect">
                <a:avLst/>
              </a:prstGeom>
              <a:noFill/>
            </p:spPr>
            <p:txBody>
              <a:bodyPr wrap="square" rtlCol="0">
                <a:spAutoFit/>
              </a:bodyPr>
              <a:lstStyle/>
              <a:p>
                <a:pPr marL="457200" indent="-457200">
                  <a:buFont typeface="Arial" panose="020B0604020202020204" pitchFamily="34" charset="0"/>
                  <a:buChar char="•"/>
                </a:pPr>
                <a:r>
                  <a:rPr lang="en-US" sz="3600" dirty="0"/>
                  <a:t>Hard to design algorithms for complicated distributions (compute-wise). </a:t>
                </a:r>
                <a:br>
                  <a:rPr lang="en-US" sz="3600" dirty="0"/>
                </a:br>
                <a:r>
                  <a:rPr lang="en-US" sz="3600" dirty="0"/>
                  <a:t>	</a:t>
                </a:r>
                <a14:m>
                  <m:oMath xmlns:m="http://schemas.openxmlformats.org/officeDocument/2006/math">
                    <m:r>
                      <a:rPr lang="en-US" sz="3600" b="0" i="1" smtClean="0">
                        <a:latin typeface="Cambria Math" panose="02040503050406030204" pitchFamily="18" charset="0"/>
                      </a:rPr>
                      <m:t>⇒</m:t>
                    </m:r>
                  </m:oMath>
                </a14:m>
                <a:r>
                  <a:rPr lang="en-US" sz="3600" dirty="0"/>
                  <a:t> Consider only simple distributions.</a:t>
                </a:r>
              </a:p>
              <a:p>
                <a:pPr marL="457200" indent="-457200">
                  <a:buFont typeface="Arial" panose="020B0604020202020204" pitchFamily="34" charset="0"/>
                  <a:buChar char="•"/>
                </a:pPr>
                <a:r>
                  <a:rPr lang="en-US" sz="3600" dirty="0"/>
                  <a:t>Possibly “overfit” to input distribution.</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2308324"/>
              </a:xfrm>
              <a:prstGeom prst="rect">
                <a:avLst/>
              </a:prstGeom>
              <a:blipFill>
                <a:blip r:embed="rId2"/>
                <a:stretch>
                  <a:fillRect l="-1589" t="-4233" b="-9259"/>
                </a:stretch>
              </a:blipFill>
            </p:spPr>
            <p:txBody>
              <a:bodyPr/>
              <a:lstStyle/>
              <a:p>
                <a:r>
                  <a:rPr lang="en-IL">
                    <a:noFill/>
                  </a:rPr>
                  <a:t> </a:t>
                </a:r>
              </a:p>
            </p:txBody>
          </p:sp>
        </mc:Fallback>
      </mc:AlternateContent>
      <p:pic>
        <p:nvPicPr>
          <p:cNvPr id="41988" name="Picture 4" descr="Image result for smiley sad">
            <a:extLst>
              <a:ext uri="{FF2B5EF4-FFF2-40B4-BE49-F238E27FC236}">
                <a16:creationId xmlns:a16="http://schemas.microsoft.com/office/drawing/2014/main" id="{C6073E44-37AB-4D60-C1AC-EEB91CE95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41" y="68652"/>
            <a:ext cx="1091413" cy="88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655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1243277" y="2893802"/>
            <a:ext cx="9440034" cy="1828801"/>
          </a:xfrm>
        </p:spPr>
        <p:txBody>
          <a:bodyPr vert="horz" lIns="91440" tIns="45720" rIns="91440" bIns="45720" rtlCol="0" anchor="b">
            <a:normAutofit/>
          </a:bodyPr>
          <a:lstStyle/>
          <a:p>
            <a:endParaRPr lang="en-US" sz="5400" dirty="0"/>
          </a:p>
        </p:txBody>
      </p:sp>
    </p:spTree>
    <p:extLst>
      <p:ext uri="{BB962C8B-B14F-4D97-AF65-F5344CB8AC3E}">
        <p14:creationId xmlns:p14="http://schemas.microsoft.com/office/powerpoint/2010/main" val="2597358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1243277" y="2893802"/>
            <a:ext cx="9440034" cy="1828801"/>
          </a:xfrm>
        </p:spPr>
        <p:txBody>
          <a:bodyPr vert="horz" lIns="91440" tIns="45720" rIns="91440" bIns="45720" rtlCol="0" anchor="b">
            <a:normAutofit/>
          </a:bodyPr>
          <a:lstStyle/>
          <a:p>
            <a:endParaRPr lang="en-US" sz="5400" dirty="0"/>
          </a:p>
        </p:txBody>
      </p:sp>
    </p:spTree>
    <p:extLst>
      <p:ext uri="{BB962C8B-B14F-4D97-AF65-F5344CB8AC3E}">
        <p14:creationId xmlns:p14="http://schemas.microsoft.com/office/powerpoint/2010/main" val="73747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iting an appointment on a paper agenda">
            <a:extLst>
              <a:ext uri="{FF2B5EF4-FFF2-40B4-BE49-F238E27FC236}">
                <a16:creationId xmlns:a16="http://schemas.microsoft.com/office/drawing/2014/main" id="{69619708-0E76-7DBC-B558-BBFFFA1D9685}"/>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1370693" y="1769540"/>
            <a:ext cx="9440034" cy="1828801"/>
          </a:xfrm>
        </p:spPr>
        <p:txBody>
          <a:bodyPr vert="horz" lIns="91440" tIns="45720" rIns="91440" bIns="45720" rtlCol="0" anchor="b">
            <a:normAutofit/>
          </a:bodyPr>
          <a:lstStyle/>
          <a:p>
            <a:r>
              <a:rPr lang="en-US" sz="5400" dirty="0"/>
              <a:t>Design an Algorithm for a Distribution</a:t>
            </a:r>
          </a:p>
        </p:txBody>
      </p:sp>
    </p:spTree>
    <p:extLst>
      <p:ext uri="{BB962C8B-B14F-4D97-AF65-F5344CB8AC3E}">
        <p14:creationId xmlns:p14="http://schemas.microsoft.com/office/powerpoint/2010/main" val="259323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lstStyle/>
          <a:p>
            <a:r>
              <a:rPr lang="en-US" dirty="0"/>
              <a:t>Optimal Stopping Problem</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4031873"/>
              </a:xfrm>
              <a:prstGeom prst="rect">
                <a:avLst/>
              </a:prstGeom>
              <a:noFill/>
            </p:spPr>
            <p:txBody>
              <a:bodyPr wrap="square" rtlCol="0">
                <a:spAutoFit/>
              </a:bodyPr>
              <a:lstStyle/>
              <a:p>
                <a:r>
                  <a:rPr lang="en-US" sz="3200" b="1" dirty="0"/>
                  <a:t>Setting:</a:t>
                </a:r>
              </a:p>
              <a:p>
                <a:pPr marL="800100" lvl="1" indent="-342900">
                  <a:buFont typeface="Arial" panose="020B0604020202020204" pitchFamily="34" charset="0"/>
                  <a:buChar char="•"/>
                </a:pPr>
                <a:r>
                  <a:rPr lang="en-US" sz="3200" dirty="0"/>
                  <a:t>Let </a:t>
                </a:r>
                <a14:m>
                  <m:oMath xmlns:m="http://schemas.openxmlformats.org/officeDocument/2006/math">
                    <m:r>
                      <a:rPr lang="en-US" sz="3200" b="0" i="1" smtClean="0">
                        <a:latin typeface="Cambria Math" panose="02040503050406030204" pitchFamily="18" charset="0"/>
                      </a:rPr>
                      <m:t>𝑛</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ℕ</m:t>
                    </m:r>
                  </m:oMath>
                </a14:m>
                <a:r>
                  <a:rPr lang="en-US" sz="3200" dirty="0"/>
                  <a:t> be a known number of rounds, and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𝑛</m:t>
                        </m:r>
                      </m:sub>
                    </m:sSub>
                  </m:oMath>
                </a14:m>
                <a:r>
                  <a:rPr lang="en-US" sz="3200" dirty="0"/>
                  <a:t> be </a:t>
                </a:r>
                <a:r>
                  <a:rPr lang="en-US" sz="3200" dirty="0">
                    <a:solidFill>
                      <a:srgbClr val="92D050"/>
                    </a:solidFill>
                  </a:rPr>
                  <a:t>known</a:t>
                </a:r>
                <a:r>
                  <a:rPr lang="en-US" sz="3200" dirty="0"/>
                  <a:t> </a:t>
                </a:r>
                <a:r>
                  <a:rPr lang="en-US" sz="3200" dirty="0">
                    <a:solidFill>
                      <a:srgbClr val="92D050"/>
                    </a:solidFill>
                  </a:rPr>
                  <a:t>distributions</a:t>
                </a:r>
                <a:r>
                  <a:rPr lang="en-US" sz="3200" dirty="0"/>
                  <a:t> over </a:t>
                </a:r>
                <a14:m>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ℝ</m:t>
                        </m:r>
                      </m:e>
                      <m:sub>
                        <m:r>
                          <a:rPr lang="en-US" sz="3200" b="0" i="1" smtClean="0">
                            <a:latin typeface="Cambria Math" panose="02040503050406030204" pitchFamily="18" charset="0"/>
                            <a:ea typeface="Cambria Math" panose="02040503050406030204" pitchFamily="18" charset="0"/>
                          </a:rPr>
                          <m:t>+</m:t>
                        </m:r>
                      </m:sub>
                    </m:sSub>
                    <m:r>
                      <a:rPr lang="en-US" sz="3200" b="0" i="0" smtClean="0">
                        <a:latin typeface="Cambria Math" panose="02040503050406030204" pitchFamily="18" charset="0"/>
                        <a:ea typeface="Cambria Math" panose="02040503050406030204" pitchFamily="18" charset="0"/>
                      </a:rPr>
                      <m:t>.</m:t>
                    </m:r>
                  </m:oMath>
                </a14:m>
                <a:endParaRPr lang="en-US" sz="3200" dirty="0"/>
              </a:p>
              <a:p>
                <a:pPr marL="800100" lvl="1" indent="-342900">
                  <a:buFont typeface="Arial" panose="020B0604020202020204" pitchFamily="34" charset="0"/>
                  <a:buChar char="•"/>
                </a:pPr>
                <a:r>
                  <a:rPr lang="en-US" sz="3200" dirty="0"/>
                  <a:t>For each stage </a:t>
                </a:r>
                <a14:m>
                  <m:oMath xmlns:m="http://schemas.openxmlformats.org/officeDocument/2006/math">
                    <m:r>
                      <a:rPr lang="en-US" sz="3200" b="0" i="1" smtClean="0">
                        <a:latin typeface="Cambria Math" panose="02040503050406030204" pitchFamily="18" charset="0"/>
                      </a:rPr>
                      <m:t>𝑖</m:t>
                    </m:r>
                    <m:r>
                      <a:rPr lang="en-US" sz="3200" b="0" i="1" smtClean="0">
                        <a:latin typeface="Cambria Math" panose="02040503050406030204" pitchFamily="18" charset="0"/>
                      </a:rPr>
                      <m:t>=1,…,</m:t>
                    </m:r>
                    <m:r>
                      <a:rPr lang="en-US" sz="3200" b="0" i="1" smtClean="0">
                        <a:latin typeface="Cambria Math" panose="02040503050406030204" pitchFamily="18" charset="0"/>
                      </a:rPr>
                      <m:t>𝑛</m:t>
                    </m:r>
                  </m:oMath>
                </a14:m>
                <a:r>
                  <a:rPr lang="en-US" sz="3200" dirty="0"/>
                  <a:t>:</a:t>
                </a:r>
              </a:p>
              <a:p>
                <a:pPr marL="1257300" lvl="2" indent="-342900">
                  <a:buFont typeface="Arial" panose="020B0604020202020204" pitchFamily="34" charset="0"/>
                  <a:buChar char="•"/>
                </a:pPr>
                <a:r>
                  <a:rPr lang="en-US" sz="3200" dirty="0"/>
                  <a:t>Sample independent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𝑖</m:t>
                        </m:r>
                      </m:sub>
                    </m:sSub>
                  </m:oMath>
                </a14:m>
                <a:r>
                  <a:rPr lang="en-US" sz="3200" dirty="0"/>
                  <a:t>.</a:t>
                </a:r>
              </a:p>
              <a:p>
                <a:pPr marL="1257300" lvl="2" indent="-342900">
                  <a:buFont typeface="Arial" panose="020B0604020202020204" pitchFamily="34" charset="0"/>
                  <a:buChar char="•"/>
                </a:pPr>
                <a:r>
                  <a:rPr lang="en-US" sz="3200" dirty="0"/>
                  <a:t>Decide between </a:t>
                </a:r>
              </a:p>
              <a:p>
                <a:pPr marL="1828800" lvl="3" indent="-457200">
                  <a:buFont typeface="+mj-lt"/>
                  <a:buAutoNum type="alphaUcPeriod"/>
                </a:pPr>
                <a:r>
                  <a:rPr lang="en-US" sz="3200" b="1" dirty="0"/>
                  <a:t>T</a:t>
                </a:r>
                <a:r>
                  <a:rPr lang="en-US" sz="3200" dirty="0"/>
                  <a:t>ake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oMath>
                </a14:m>
                <a:r>
                  <a:rPr lang="en-US" sz="3200" dirty="0"/>
                  <a:t>, and stop (with score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oMath>
                </a14:m>
                <a:r>
                  <a:rPr lang="en-US" sz="3200" dirty="0"/>
                  <a:t>), or </a:t>
                </a:r>
              </a:p>
              <a:p>
                <a:pPr marL="1828800" lvl="3" indent="-457200">
                  <a:buFont typeface="+mj-lt"/>
                  <a:buAutoNum type="alphaUcPeriod"/>
                </a:pPr>
                <a:r>
                  <a:rPr lang="en-US" sz="3200" dirty="0"/>
                  <a:t>Continue to the next stage </a:t>
                </a:r>
                <a14:m>
                  <m:oMath xmlns:m="http://schemas.openxmlformats.org/officeDocument/2006/math">
                    <m:r>
                      <a:rPr lang="en-US" sz="3200" b="0" i="1" smtClean="0">
                        <a:latin typeface="Cambria Math" panose="02040503050406030204" pitchFamily="18" charset="0"/>
                      </a:rPr>
                      <m:t>𝑖</m:t>
                    </m:r>
                    <m:r>
                      <a:rPr lang="en-US" sz="3200" b="0" i="1" smtClean="0">
                        <a:latin typeface="Cambria Math" panose="02040503050406030204" pitchFamily="18" charset="0"/>
                      </a:rPr>
                      <m:t>+1</m:t>
                    </m:r>
                  </m:oMath>
                </a14:m>
                <a:r>
                  <a:rPr lang="en-US" sz="3200" dirty="0"/>
                  <a:t>, and discard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oMath>
                </a14:m>
                <a:r>
                  <a:rPr lang="en-US" sz="32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4031873"/>
              </a:xfrm>
              <a:prstGeom prst="rect">
                <a:avLst/>
              </a:prstGeom>
              <a:blipFill>
                <a:blip r:embed="rId2"/>
                <a:stretch>
                  <a:fillRect l="-1471" t="-1967" b="-4085"/>
                </a:stretch>
              </a:blipFill>
            </p:spPr>
            <p:txBody>
              <a:bodyPr/>
              <a:lstStyle/>
              <a:p>
                <a:r>
                  <a:rPr lang="en-IL">
                    <a:noFill/>
                  </a:rPr>
                  <a:t> </a:t>
                </a:r>
              </a:p>
            </p:txBody>
          </p:sp>
        </mc:Fallback>
      </mc:AlternateContent>
    </p:spTree>
    <p:extLst>
      <p:ext uri="{BB962C8B-B14F-4D97-AF65-F5344CB8AC3E}">
        <p14:creationId xmlns:p14="http://schemas.microsoft.com/office/powerpoint/2010/main" val="3917011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lstStyle/>
          <a:p>
            <a:r>
              <a:rPr lang="en-US" dirty="0"/>
              <a:t>Optimal Stopping Problem - Example</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1614737"/>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a:rPr lang="en-US" sz="3200" b="0" i="1" smtClean="0">
                        <a:latin typeface="Cambria Math" panose="02040503050406030204" pitchFamily="18" charset="0"/>
                      </a:rPr>
                      <m:t>𝑛</m:t>
                    </m:r>
                    <m:r>
                      <a:rPr lang="en-US" sz="3200" b="0" i="1" smtClean="0">
                        <a:latin typeface="Cambria Math" panose="02040503050406030204" pitchFamily="18" charset="0"/>
                      </a:rPr>
                      <m:t>=6,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6</m:t>
                        </m:r>
                      </m:sub>
                    </m:sSub>
                    <m:r>
                      <a:rPr lang="en-US" sz="3200" b="0" i="1" smtClean="0">
                        <a:latin typeface="Cambria Math" panose="02040503050406030204" pitchFamily="18" charset="0"/>
                      </a:rPr>
                      <m:t> </m:t>
                    </m:r>
                  </m:oMath>
                </a14:m>
                <a:r>
                  <a:rPr lang="en-US" sz="3200" dirty="0"/>
                  <a:t>are below.</a:t>
                </a:r>
              </a:p>
              <a:p>
                <a:pPr marL="342900" indent="-342900">
                  <a:buFont typeface="Arial" panose="020B0604020202020204" pitchFamily="34" charset="0"/>
                  <a:buChar char="•"/>
                </a:pPr>
                <a:r>
                  <a:rPr lang="en-US" sz="3200" b="1" dirty="0"/>
                  <a:t>Algorithm</a:t>
                </a:r>
                <a:r>
                  <a:rPr lang="en-US" sz="3200" dirty="0"/>
                  <a:t>: Going through </a:t>
                </a:r>
                <a14:m>
                  <m:oMath xmlns:m="http://schemas.openxmlformats.org/officeDocument/2006/math">
                    <m:r>
                      <a:rPr lang="en-US" sz="3200" b="0" i="1" smtClean="0">
                        <a:latin typeface="Cambria Math" panose="02040503050406030204" pitchFamily="18" charset="0"/>
                      </a:rPr>
                      <m:t>𝑖</m:t>
                    </m:r>
                    <m:r>
                      <a:rPr lang="en-US" sz="3200" b="0" i="1" smtClean="0">
                        <a:latin typeface="Cambria Math" panose="02040503050406030204" pitchFamily="18" charset="0"/>
                      </a:rPr>
                      <m:t>=1,…,6</m:t>
                    </m:r>
                    <m:r>
                      <a:rPr lang="en-US" sz="3200" b="0" i="0" smtClean="0">
                        <a:latin typeface="Cambria Math" panose="02040503050406030204" pitchFamily="18" charset="0"/>
                      </a:rPr>
                      <m:t>,</m:t>
                    </m:r>
                  </m:oMath>
                </a14:m>
                <a:r>
                  <a:rPr lang="en-US" sz="3200" dirty="0"/>
                  <a:t> when to stop?</a:t>
                </a:r>
              </a:p>
              <a:p>
                <a:pPr marL="342900" indent="-342900">
                  <a:buFont typeface="Arial" panose="020B0604020202020204" pitchFamily="34" charset="0"/>
                  <a:buChar char="•"/>
                </a:pPr>
                <a:r>
                  <a:rPr lang="en-US" sz="3200" b="1" dirty="0"/>
                  <a:t>Objective</a:t>
                </a:r>
                <a:r>
                  <a:rPr lang="en-US" sz="3200" dirty="0"/>
                  <a:t>: maximize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𝐸</m:t>
                        </m:r>
                      </m:e>
                      <m: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6</m:t>
                            </m:r>
                          </m:sub>
                        </m:sSub>
                      </m:sub>
                    </m:sSub>
                    <m:r>
                      <a:rPr lang="en-US" sz="3200" b="0" i="1" smtClean="0">
                        <a:latin typeface="Cambria Math" panose="02040503050406030204" pitchFamily="18" charset="0"/>
                      </a:rPr>
                      <m:t>[</m:t>
                    </m:r>
                    <m:r>
                      <a:rPr lang="en-US" sz="3200" b="0" i="1" smtClean="0">
                        <a:latin typeface="Cambria Math" panose="02040503050406030204" pitchFamily="18" charset="0"/>
                      </a:rPr>
                      <m:t>𝑠𝑒𝑙𝑒𝑐𝑡𝑒𝑑</m:t>
                    </m:r>
                    <m:r>
                      <a:rPr lang="en-US" sz="3200" b="0" i="1" smtClean="0">
                        <a:latin typeface="Cambria Math" panose="02040503050406030204" pitchFamily="18" charset="0"/>
                      </a:rPr>
                      <m:t> </m:t>
                    </m:r>
                    <m:r>
                      <a:rPr lang="en-US" sz="3200" b="0" i="1" smtClean="0">
                        <a:latin typeface="Cambria Math" panose="02040503050406030204" pitchFamily="18" charset="0"/>
                      </a:rPr>
                      <m:t>𝑣𝑎𝑙𝑢𝑒</m:t>
                    </m:r>
                    <m:r>
                      <a:rPr lang="en-US" sz="3200" b="0" i="1" smtClean="0">
                        <a:latin typeface="Cambria Math" panose="02040503050406030204" pitchFamily="18" charset="0"/>
                      </a:rPr>
                      <m:t>]</m:t>
                    </m:r>
                  </m:oMath>
                </a14:m>
                <a:r>
                  <a:rPr lang="en-US" sz="32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1614737"/>
              </a:xfrm>
              <a:prstGeom prst="rect">
                <a:avLst/>
              </a:prstGeom>
              <a:blipFill>
                <a:blip r:embed="rId2"/>
                <a:stretch>
                  <a:fillRect l="-1354" t="-4906" b="-8679"/>
                </a:stretch>
              </a:blipFill>
            </p:spPr>
            <p:txBody>
              <a:bodyPr/>
              <a:lstStyle/>
              <a:p>
                <a:r>
                  <a:rPr lang="en-IL">
                    <a:noFill/>
                  </a:rPr>
                  <a:t> </a:t>
                </a:r>
              </a:p>
            </p:txBody>
          </p:sp>
        </mc:Fallback>
      </mc:AlternateContent>
      <p:pic>
        <p:nvPicPr>
          <p:cNvPr id="11" name="Picture 10">
            <a:extLst>
              <a:ext uri="{FF2B5EF4-FFF2-40B4-BE49-F238E27FC236}">
                <a16:creationId xmlns:a16="http://schemas.microsoft.com/office/drawing/2014/main" id="{4015F7F0-06E1-5040-3868-246F56565CD0}"/>
              </a:ext>
            </a:extLst>
          </p:cNvPr>
          <p:cNvPicPr>
            <a:picLocks noChangeAspect="1"/>
          </p:cNvPicPr>
          <p:nvPr/>
        </p:nvPicPr>
        <p:blipFill>
          <a:blip r:embed="rId3"/>
          <a:stretch>
            <a:fillRect/>
          </a:stretch>
        </p:blipFill>
        <p:spPr>
          <a:xfrm>
            <a:off x="974912" y="4301998"/>
            <a:ext cx="4995345" cy="1382504"/>
          </a:xfrm>
          <a:prstGeom prst="rect">
            <a:avLst/>
          </a:prstGeom>
        </p:spPr>
      </p:pic>
      <p:pic>
        <p:nvPicPr>
          <p:cNvPr id="13" name="Picture 12">
            <a:extLst>
              <a:ext uri="{FF2B5EF4-FFF2-40B4-BE49-F238E27FC236}">
                <a16:creationId xmlns:a16="http://schemas.microsoft.com/office/drawing/2014/main" id="{665A8159-D0B5-7F11-879A-C73EADD41D6C}"/>
              </a:ext>
            </a:extLst>
          </p:cNvPr>
          <p:cNvPicPr>
            <a:picLocks noChangeAspect="1"/>
          </p:cNvPicPr>
          <p:nvPr/>
        </p:nvPicPr>
        <p:blipFill>
          <a:blip r:embed="rId4"/>
          <a:stretch>
            <a:fillRect/>
          </a:stretch>
        </p:blipFill>
        <p:spPr>
          <a:xfrm>
            <a:off x="5970256" y="4309782"/>
            <a:ext cx="4842019" cy="1317812"/>
          </a:xfrm>
          <a:prstGeom prst="rect">
            <a:avLst/>
          </a:prstGeom>
        </p:spPr>
      </p:pic>
      <p:sp>
        <p:nvSpPr>
          <p:cNvPr id="14" name="TextBox 13">
            <a:extLst>
              <a:ext uri="{FF2B5EF4-FFF2-40B4-BE49-F238E27FC236}">
                <a16:creationId xmlns:a16="http://schemas.microsoft.com/office/drawing/2014/main" id="{31527615-FED8-C1A9-04D1-24F06CD21210}"/>
              </a:ext>
            </a:extLst>
          </p:cNvPr>
          <p:cNvSpPr txBox="1"/>
          <p:nvPr/>
        </p:nvSpPr>
        <p:spPr>
          <a:xfrm>
            <a:off x="266465" y="5690869"/>
            <a:ext cx="10353762" cy="523220"/>
          </a:xfrm>
          <a:prstGeom prst="rect">
            <a:avLst/>
          </a:prstGeom>
          <a:noFill/>
        </p:spPr>
        <p:txBody>
          <a:bodyPr wrap="square" rtlCol="0">
            <a:spAutoFit/>
          </a:bodyPr>
          <a:lstStyle/>
          <a:p>
            <a:r>
              <a:rPr lang="en-US" sz="2800" dirty="0"/>
              <a:t>              </a:t>
            </a:r>
            <a:r>
              <a:rPr lang="en-US" sz="2800" dirty="0" err="1"/>
              <a:t>i</a:t>
            </a:r>
            <a:r>
              <a:rPr lang="en-US" sz="2800" dirty="0"/>
              <a:t>=1              </a:t>
            </a:r>
            <a:r>
              <a:rPr lang="en-US" sz="2800" dirty="0" err="1"/>
              <a:t>i</a:t>
            </a:r>
            <a:r>
              <a:rPr lang="en-US" sz="2800" dirty="0"/>
              <a:t>=2              </a:t>
            </a:r>
            <a:r>
              <a:rPr lang="en-US" sz="2800" dirty="0" err="1"/>
              <a:t>i</a:t>
            </a:r>
            <a:r>
              <a:rPr lang="en-US" sz="2800" dirty="0"/>
              <a:t>=3            </a:t>
            </a:r>
            <a:r>
              <a:rPr lang="en-US" sz="2800" dirty="0" err="1"/>
              <a:t>i</a:t>
            </a:r>
            <a:r>
              <a:rPr lang="en-US" sz="2800" dirty="0"/>
              <a:t>=4              </a:t>
            </a:r>
            <a:r>
              <a:rPr lang="en-US" sz="2800" dirty="0" err="1"/>
              <a:t>i</a:t>
            </a:r>
            <a:r>
              <a:rPr lang="en-US" sz="2800" dirty="0"/>
              <a:t>=5             </a:t>
            </a:r>
            <a:r>
              <a:rPr lang="en-US" sz="2800" dirty="0" err="1"/>
              <a:t>i</a:t>
            </a:r>
            <a:r>
              <a:rPr lang="en-US" sz="2800" dirty="0"/>
              <a:t>=6</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AC00A38-0B80-D71A-E285-1919B0EC8615}"/>
                  </a:ext>
                </a:extLst>
              </p:cNvPr>
              <p:cNvSpPr txBox="1"/>
              <p:nvPr/>
            </p:nvSpPr>
            <p:spPr>
              <a:xfrm>
                <a:off x="1208407" y="3791209"/>
                <a:ext cx="1439675"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1</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i="1" dirty="0">
                        <a:latin typeface="Cambria Math" panose="02040503050406030204" pitchFamily="18" charset="0"/>
                      </a:rPr>
                      <m:t>2</m:t>
                    </m:r>
                  </m:oMath>
                </a14:m>
                <a:r>
                  <a:rPr lang="en-US" sz="2400" dirty="0"/>
                  <a:t> </a:t>
                </a:r>
                <a:endParaRPr lang="en-IL" sz="2400" dirty="0"/>
              </a:p>
            </p:txBody>
          </p:sp>
        </mc:Choice>
        <mc:Fallback xmlns="">
          <p:sp>
            <p:nvSpPr>
              <p:cNvPr id="21" name="TextBox 20">
                <a:extLst>
                  <a:ext uri="{FF2B5EF4-FFF2-40B4-BE49-F238E27FC236}">
                    <a16:creationId xmlns:a16="http://schemas.microsoft.com/office/drawing/2014/main" id="{7AC00A38-0B80-D71A-E285-1919B0EC8615}"/>
                  </a:ext>
                </a:extLst>
              </p:cNvPr>
              <p:cNvSpPr txBox="1">
                <a:spLocks noRot="1" noChangeAspect="1" noMove="1" noResize="1" noEditPoints="1" noAdjustHandles="1" noChangeArrowheads="1" noChangeShapeType="1" noTextEdit="1"/>
              </p:cNvSpPr>
              <p:nvPr/>
            </p:nvSpPr>
            <p:spPr>
              <a:xfrm>
                <a:off x="1208407" y="3791209"/>
                <a:ext cx="1439675" cy="461665"/>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92DDA7-962C-2AD4-72C4-6E69E3F6093F}"/>
                  </a:ext>
                </a:extLst>
              </p:cNvPr>
              <p:cNvSpPr txBox="1"/>
              <p:nvPr/>
            </p:nvSpPr>
            <p:spPr>
              <a:xfrm>
                <a:off x="2785641" y="3809401"/>
                <a:ext cx="14396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2</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8</m:t>
                      </m:r>
                    </m:oMath>
                  </m:oMathPara>
                </a14:m>
                <a:endParaRPr lang="en-IL" sz="2400" dirty="0"/>
              </a:p>
            </p:txBody>
          </p:sp>
        </mc:Choice>
        <mc:Fallback xmlns="">
          <p:sp>
            <p:nvSpPr>
              <p:cNvPr id="22" name="TextBox 21">
                <a:extLst>
                  <a:ext uri="{FF2B5EF4-FFF2-40B4-BE49-F238E27FC236}">
                    <a16:creationId xmlns:a16="http://schemas.microsoft.com/office/drawing/2014/main" id="{6A92DDA7-962C-2AD4-72C4-6E69E3F6093F}"/>
                  </a:ext>
                </a:extLst>
              </p:cNvPr>
              <p:cNvSpPr txBox="1">
                <a:spLocks noRot="1" noChangeAspect="1" noMove="1" noResize="1" noEditPoints="1" noAdjustHandles="1" noChangeArrowheads="1" noChangeShapeType="1" noTextEdit="1"/>
              </p:cNvSpPr>
              <p:nvPr/>
            </p:nvSpPr>
            <p:spPr>
              <a:xfrm>
                <a:off x="2785641" y="3809401"/>
                <a:ext cx="1439674" cy="461665"/>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A5DA4F7-B1E5-99C3-B878-57B52F0DC480}"/>
                  </a:ext>
                </a:extLst>
              </p:cNvPr>
              <p:cNvSpPr txBox="1"/>
              <p:nvPr/>
            </p:nvSpPr>
            <p:spPr>
              <a:xfrm>
                <a:off x="4502896" y="3796786"/>
                <a:ext cx="1880901"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3</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4</m:t>
                    </m:r>
                    <m:r>
                      <a:rPr lang="en-US" sz="2400" i="1" dirty="0">
                        <a:latin typeface="Cambria Math" panose="02040503050406030204" pitchFamily="18" charset="0"/>
                      </a:rPr>
                      <m:t>2</m:t>
                    </m:r>
                  </m:oMath>
                </a14:m>
                <a:r>
                  <a:rPr lang="en-US" sz="2400" dirty="0"/>
                  <a:t> </a:t>
                </a:r>
                <a:endParaRPr lang="en-IL" sz="2400" dirty="0"/>
              </a:p>
            </p:txBody>
          </p:sp>
        </mc:Choice>
        <mc:Fallback xmlns="">
          <p:sp>
            <p:nvSpPr>
              <p:cNvPr id="23" name="TextBox 22">
                <a:extLst>
                  <a:ext uri="{FF2B5EF4-FFF2-40B4-BE49-F238E27FC236}">
                    <a16:creationId xmlns:a16="http://schemas.microsoft.com/office/drawing/2014/main" id="{DA5DA4F7-B1E5-99C3-B878-57B52F0DC480}"/>
                  </a:ext>
                </a:extLst>
              </p:cNvPr>
              <p:cNvSpPr txBox="1">
                <a:spLocks noRot="1" noChangeAspect="1" noMove="1" noResize="1" noEditPoints="1" noAdjustHandles="1" noChangeArrowheads="1" noChangeShapeType="1" noTextEdit="1"/>
              </p:cNvSpPr>
              <p:nvPr/>
            </p:nvSpPr>
            <p:spPr>
              <a:xfrm>
                <a:off x="4502896" y="3796786"/>
                <a:ext cx="1880901" cy="461665"/>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09C137E-8863-7E03-9033-D35BD0063458}"/>
                  </a:ext>
                </a:extLst>
              </p:cNvPr>
              <p:cNvSpPr txBox="1"/>
              <p:nvPr/>
            </p:nvSpPr>
            <p:spPr>
              <a:xfrm>
                <a:off x="6031374" y="3784842"/>
                <a:ext cx="1498977"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4</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i="1" dirty="0">
                        <a:latin typeface="Cambria Math" panose="02040503050406030204" pitchFamily="18" charset="0"/>
                      </a:rPr>
                      <m:t>2</m:t>
                    </m:r>
                    <m:r>
                      <a:rPr lang="en-US" sz="2400" b="0" i="1" dirty="0" smtClean="0">
                        <a:latin typeface="Cambria Math" panose="02040503050406030204" pitchFamily="18" charset="0"/>
                      </a:rPr>
                      <m:t>1</m:t>
                    </m:r>
                  </m:oMath>
                </a14:m>
                <a:r>
                  <a:rPr lang="en-US" sz="2400" dirty="0"/>
                  <a:t> </a:t>
                </a:r>
                <a:endParaRPr lang="en-IL" sz="2400" dirty="0"/>
              </a:p>
            </p:txBody>
          </p:sp>
        </mc:Choice>
        <mc:Fallback xmlns="">
          <p:sp>
            <p:nvSpPr>
              <p:cNvPr id="24" name="TextBox 23">
                <a:extLst>
                  <a:ext uri="{FF2B5EF4-FFF2-40B4-BE49-F238E27FC236}">
                    <a16:creationId xmlns:a16="http://schemas.microsoft.com/office/drawing/2014/main" id="{B09C137E-8863-7E03-9033-D35BD0063458}"/>
                  </a:ext>
                </a:extLst>
              </p:cNvPr>
              <p:cNvSpPr txBox="1">
                <a:spLocks noRot="1" noChangeAspect="1" noMove="1" noResize="1" noEditPoints="1" noAdjustHandles="1" noChangeArrowheads="1" noChangeShapeType="1" noTextEdit="1"/>
              </p:cNvSpPr>
              <p:nvPr/>
            </p:nvSpPr>
            <p:spPr>
              <a:xfrm>
                <a:off x="6031374" y="3784842"/>
                <a:ext cx="1498977" cy="461665"/>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A0E2E04-23A8-63E3-BEEE-CCF1FDA080FB}"/>
                  </a:ext>
                </a:extLst>
              </p:cNvPr>
              <p:cNvSpPr txBox="1"/>
              <p:nvPr/>
            </p:nvSpPr>
            <p:spPr>
              <a:xfrm>
                <a:off x="7613443" y="3791209"/>
                <a:ext cx="1567130"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5</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8</m:t>
                    </m:r>
                    <m:r>
                      <a:rPr lang="en-US" sz="2400" i="1" dirty="0">
                        <a:latin typeface="Cambria Math" panose="02040503050406030204" pitchFamily="18" charset="0"/>
                      </a:rPr>
                      <m:t>2</m:t>
                    </m:r>
                  </m:oMath>
                </a14:m>
                <a:r>
                  <a:rPr lang="en-US" sz="2400" dirty="0"/>
                  <a:t> </a:t>
                </a:r>
                <a:endParaRPr lang="en-IL" sz="2400" dirty="0"/>
              </a:p>
            </p:txBody>
          </p:sp>
        </mc:Choice>
        <mc:Fallback xmlns="">
          <p:sp>
            <p:nvSpPr>
              <p:cNvPr id="25" name="TextBox 24">
                <a:extLst>
                  <a:ext uri="{FF2B5EF4-FFF2-40B4-BE49-F238E27FC236}">
                    <a16:creationId xmlns:a16="http://schemas.microsoft.com/office/drawing/2014/main" id="{FA0E2E04-23A8-63E3-BEEE-CCF1FDA080FB}"/>
                  </a:ext>
                </a:extLst>
              </p:cNvPr>
              <p:cNvSpPr txBox="1">
                <a:spLocks noRot="1" noChangeAspect="1" noMove="1" noResize="1" noEditPoints="1" noAdjustHandles="1" noChangeArrowheads="1" noChangeShapeType="1" noTextEdit="1"/>
              </p:cNvSpPr>
              <p:nvPr/>
            </p:nvSpPr>
            <p:spPr>
              <a:xfrm>
                <a:off x="7613443" y="3791209"/>
                <a:ext cx="1567130" cy="461665"/>
              </a:xfrm>
              <a:prstGeom prst="rect">
                <a:avLst/>
              </a:prstGeom>
              <a:blipFill>
                <a:blip r:embed="rId9"/>
                <a:stretch>
                  <a:fillRect b="-131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C521905-92EB-F3E3-9E41-2B4727622C93}"/>
                  </a:ext>
                </a:extLst>
              </p:cNvPr>
              <p:cNvSpPr txBox="1"/>
              <p:nvPr/>
            </p:nvSpPr>
            <p:spPr>
              <a:xfrm>
                <a:off x="9245145" y="3780688"/>
                <a:ext cx="1567130"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6</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34</m:t>
                    </m:r>
                  </m:oMath>
                </a14:m>
                <a:r>
                  <a:rPr lang="en-US" sz="2400" dirty="0"/>
                  <a:t> </a:t>
                </a:r>
                <a:endParaRPr lang="en-IL" sz="2400" dirty="0"/>
              </a:p>
            </p:txBody>
          </p:sp>
        </mc:Choice>
        <mc:Fallback xmlns="">
          <p:sp>
            <p:nvSpPr>
              <p:cNvPr id="26" name="TextBox 25">
                <a:extLst>
                  <a:ext uri="{FF2B5EF4-FFF2-40B4-BE49-F238E27FC236}">
                    <a16:creationId xmlns:a16="http://schemas.microsoft.com/office/drawing/2014/main" id="{6C521905-92EB-F3E3-9E41-2B4727622C93}"/>
                  </a:ext>
                </a:extLst>
              </p:cNvPr>
              <p:cNvSpPr txBox="1">
                <a:spLocks noRot="1" noChangeAspect="1" noMove="1" noResize="1" noEditPoints="1" noAdjustHandles="1" noChangeArrowheads="1" noChangeShapeType="1" noTextEdit="1"/>
              </p:cNvSpPr>
              <p:nvPr/>
            </p:nvSpPr>
            <p:spPr>
              <a:xfrm>
                <a:off x="9245145" y="3780688"/>
                <a:ext cx="1567130" cy="461665"/>
              </a:xfrm>
              <a:prstGeom prst="rect">
                <a:avLst/>
              </a:prstGeom>
              <a:blipFill>
                <a:blip r:embed="rId10"/>
                <a:stretch>
                  <a:fillRect b="-1316"/>
                </a:stretch>
              </a:blipFill>
            </p:spPr>
            <p:txBody>
              <a:bodyPr/>
              <a:lstStyle/>
              <a:p>
                <a:r>
                  <a:rPr lang="en-IL">
                    <a:noFill/>
                  </a:rPr>
                  <a:t> </a:t>
                </a:r>
              </a:p>
            </p:txBody>
          </p:sp>
        </mc:Fallback>
      </mc:AlternateContent>
    </p:spTree>
    <p:extLst>
      <p:ext uri="{BB962C8B-B14F-4D97-AF65-F5344CB8AC3E}">
        <p14:creationId xmlns:p14="http://schemas.microsoft.com/office/powerpoint/2010/main" val="25962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Optimal Stopping Problem – Optimal Algorithm</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2604367"/>
              </a:xfrm>
              <a:prstGeom prst="rect">
                <a:avLst/>
              </a:prstGeom>
              <a:noFill/>
            </p:spPr>
            <p:txBody>
              <a:bodyPr wrap="square" rtlCol="0">
                <a:spAutoFit/>
              </a:bodyPr>
              <a:lstStyle/>
              <a:p>
                <a:pPr marL="342900" indent="-342900">
                  <a:buFont typeface="Arial" panose="020B0604020202020204" pitchFamily="34" charset="0"/>
                  <a:buChar char="•"/>
                </a:pPr>
                <a:r>
                  <a:rPr lang="en-US" sz="3200" dirty="0"/>
                  <a:t>For </a:t>
                </a:r>
                <a14:m>
                  <m:oMath xmlns:m="http://schemas.openxmlformats.org/officeDocument/2006/math">
                    <m:r>
                      <a:rPr lang="en-US" sz="3200" i="1" dirty="0" smtClean="0">
                        <a:latin typeface="Cambria Math" panose="02040503050406030204" pitchFamily="18" charset="0"/>
                      </a:rPr>
                      <m:t>𝑖</m:t>
                    </m:r>
                    <m:r>
                      <a:rPr lang="en-US" sz="3200" i="1" dirty="0" smtClean="0">
                        <a:latin typeface="Cambria Math" panose="02040503050406030204" pitchFamily="18" charset="0"/>
                      </a:rPr>
                      <m:t>=</m:t>
                    </m:r>
                    <m:r>
                      <a:rPr lang="en-US" sz="3200" i="1" dirty="0" smtClean="0">
                        <a:latin typeface="Cambria Math" panose="02040503050406030204" pitchFamily="18" charset="0"/>
                      </a:rPr>
                      <m:t>𝑛</m:t>
                    </m:r>
                  </m:oMath>
                </a14:m>
                <a:r>
                  <a:rPr lang="en-US" sz="3200" dirty="0"/>
                  <a:t>,  since each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≥0</m:t>
                    </m:r>
                  </m:oMath>
                </a14:m>
                <a:r>
                  <a:rPr lang="en-US" sz="3200" dirty="0"/>
                  <a:t>, it’s always best to select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𝑛</m:t>
                        </m:r>
                      </m:sub>
                    </m:sSub>
                  </m:oMath>
                </a14:m>
                <a:r>
                  <a:rPr lang="en-US" sz="3200" dirty="0"/>
                  <a:t>.</a:t>
                </a:r>
              </a:p>
              <a:p>
                <a:pPr marL="342900" indent="-342900">
                  <a:buFont typeface="Arial" panose="020B0604020202020204" pitchFamily="34" charset="0"/>
                  <a:buChar char="•"/>
                </a:pPr>
                <a:r>
                  <a:rPr lang="en-US" sz="3200" dirty="0"/>
                  <a:t>For </a:t>
                </a:r>
                <a14:m>
                  <m:oMath xmlns:m="http://schemas.openxmlformats.org/officeDocument/2006/math">
                    <m:r>
                      <a:rPr lang="en-US" sz="3200" i="1" dirty="0" smtClean="0">
                        <a:latin typeface="Cambria Math" panose="02040503050406030204" pitchFamily="18" charset="0"/>
                      </a:rPr>
                      <m:t>𝑖</m:t>
                    </m:r>
                    <m:r>
                      <a:rPr lang="en-US" sz="3200" i="1" dirty="0" smtClean="0">
                        <a:latin typeface="Cambria Math" panose="02040503050406030204" pitchFamily="18" charset="0"/>
                      </a:rPr>
                      <m:t>&lt;</m:t>
                    </m:r>
                    <m:r>
                      <a:rPr lang="en-US" sz="3200" i="1" dirty="0" smtClean="0">
                        <a:latin typeface="Cambria Math" panose="02040503050406030204" pitchFamily="18" charset="0"/>
                      </a:rPr>
                      <m:t>𝑛</m:t>
                    </m:r>
                  </m:oMath>
                </a14:m>
                <a:r>
                  <a:rPr lang="en-US" sz="3200" dirty="0"/>
                  <a:t>: [assuming optimal algorithm for larger i’s]</a:t>
                </a:r>
              </a:p>
              <a:p>
                <a:pPr marL="800100" lvl="1" indent="-342900">
                  <a:buFont typeface="Arial" panose="020B0604020202020204" pitchFamily="34" charset="0"/>
                  <a:buChar char="•"/>
                </a:pPr>
                <a:r>
                  <a:rPr lang="en-US" sz="3200" dirty="0"/>
                  <a:t>Given a concrete sample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𝑖</m:t>
                        </m:r>
                      </m:sub>
                    </m:sSub>
                  </m:oMath>
                </a14:m>
                <a:r>
                  <a:rPr lang="en-US" sz="3200" dirty="0"/>
                  <a:t>:</a:t>
                </a:r>
              </a:p>
              <a:p>
                <a:pPr marL="1257300" lvl="2" indent="-342900">
                  <a:buFont typeface="Arial" panose="020B0604020202020204" pitchFamily="34" charset="0"/>
                  <a:buChar char="•"/>
                </a:pPr>
                <a:r>
                  <a:rPr lang="en-US" sz="3200" dirty="0"/>
                  <a:t>Either take it: </a:t>
                </a:r>
                <a14:m>
                  <m:oMath xmlns:m="http://schemas.openxmlformats.org/officeDocument/2006/math">
                    <m:r>
                      <a:rPr lang="en-US" sz="3200" b="0" i="1" smtClean="0">
                        <a:latin typeface="Cambria Math" panose="02040503050406030204" pitchFamily="18" charset="0"/>
                      </a:rPr>
                      <m:t>𝑠𝑒𝑙𝑒𝑐𝑡𝑒𝑑</m:t>
                    </m:r>
                    <m:r>
                      <a:rPr lang="en-US" sz="3200" b="0" i="1" smtClean="0">
                        <a:latin typeface="Cambria Math" panose="02040503050406030204" pitchFamily="18" charset="0"/>
                      </a:rPr>
                      <m:t> </m:t>
                    </m:r>
                    <m:r>
                      <a:rPr lang="en-US" sz="3200" b="0" i="1" smtClean="0">
                        <a:latin typeface="Cambria Math" panose="02040503050406030204" pitchFamily="18" charset="0"/>
                      </a:rPr>
                      <m:t>𝑣𝑎𝑙𝑢𝑒</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oMath>
                </a14:m>
                <a:r>
                  <a:rPr lang="en-US" sz="3200" dirty="0"/>
                  <a:t>. </a:t>
                </a:r>
              </a:p>
              <a:p>
                <a:pPr marL="1257300" lvl="2" indent="-342900">
                  <a:buFont typeface="Arial" panose="020B0604020202020204" pitchFamily="34" charset="0"/>
                  <a:buChar char="•"/>
                </a:pPr>
                <a:r>
                  <a:rPr lang="en-US" sz="3200" dirty="0"/>
                  <a:t>Or continue: </a:t>
                </a:r>
                <a14:m>
                  <m:oMath xmlns:m="http://schemas.openxmlformats.org/officeDocument/2006/math">
                    <m:r>
                      <a:rPr lang="en-US" sz="3200" b="0" i="1" smtClean="0">
                        <a:latin typeface="Cambria Math" panose="02040503050406030204" pitchFamily="18" charset="0"/>
                      </a:rPr>
                      <m:t>𝐸</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𝑠𝑒𝑙𝑒𝑐𝑡𝑒𝑑</m:t>
                        </m:r>
                        <m:r>
                          <a:rPr lang="en-US" sz="3200" b="0" i="1" smtClean="0">
                            <a:latin typeface="Cambria Math" panose="02040503050406030204" pitchFamily="18" charset="0"/>
                          </a:rPr>
                          <m:t> </m:t>
                        </m:r>
                        <m:r>
                          <a:rPr lang="en-US" sz="3200" b="0" i="1" smtClean="0">
                            <a:latin typeface="Cambria Math" panose="02040503050406030204" pitchFamily="18" charset="0"/>
                          </a:rPr>
                          <m:t>𝑣𝑎𝑙𝑢𝑒</m:t>
                        </m:r>
                      </m:e>
                    </m:d>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m:rPr>
                            <m:sty m:val="p"/>
                          </m:rPr>
                          <a:rPr lang="en-US" sz="3200">
                            <a:latin typeface="Cambria Math" panose="02040503050406030204" pitchFamily="18" charset="0"/>
                          </a:rPr>
                          <m:t>OPT</m:t>
                        </m:r>
                      </m:e>
                      <m:sub>
                        <m:r>
                          <a:rPr lang="en-US" sz="3200" i="1">
                            <a:latin typeface="Cambria Math" panose="02040503050406030204" pitchFamily="18" charset="0"/>
                          </a:rPr>
                          <m:t>𝑖</m:t>
                        </m:r>
                        <m:r>
                          <a:rPr lang="en-US" sz="3200" i="1">
                            <a:latin typeface="Cambria Math" panose="02040503050406030204" pitchFamily="18" charset="0"/>
                          </a:rPr>
                          <m:t>+1,…,</m:t>
                        </m:r>
                        <m:r>
                          <a:rPr lang="en-US" sz="3200" i="1">
                            <a:latin typeface="Cambria Math" panose="02040503050406030204" pitchFamily="18" charset="0"/>
                          </a:rPr>
                          <m:t>𝑛</m:t>
                        </m:r>
                      </m:sub>
                    </m:sSub>
                  </m:oMath>
                </a14:m>
                <a:r>
                  <a:rPr lang="en-US" sz="32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2604367"/>
              </a:xfrm>
              <a:prstGeom prst="rect">
                <a:avLst/>
              </a:prstGeom>
              <a:blipFill>
                <a:blip r:embed="rId2"/>
                <a:stretch>
                  <a:fillRect l="-1354" t="-3044" b="-4918"/>
                </a:stretch>
              </a:blipFill>
            </p:spPr>
            <p:txBody>
              <a:bodyPr/>
              <a:lstStyle/>
              <a:p>
                <a:r>
                  <a:rPr lang="en-IL">
                    <a:noFill/>
                  </a:rPr>
                  <a:t> </a:t>
                </a:r>
              </a:p>
            </p:txBody>
          </p:sp>
        </mc:Fallback>
      </mc:AlternateContent>
      <p:pic>
        <p:nvPicPr>
          <p:cNvPr id="13" name="Picture 12">
            <a:extLst>
              <a:ext uri="{FF2B5EF4-FFF2-40B4-BE49-F238E27FC236}">
                <a16:creationId xmlns:a16="http://schemas.microsoft.com/office/drawing/2014/main" id="{665A8159-D0B5-7F11-879A-C73EADD41D6C}"/>
              </a:ext>
            </a:extLst>
          </p:cNvPr>
          <p:cNvPicPr>
            <a:picLocks noChangeAspect="1"/>
          </p:cNvPicPr>
          <p:nvPr/>
        </p:nvPicPr>
        <p:blipFill rotWithShape="1">
          <a:blip r:embed="rId3"/>
          <a:srcRect l="65278"/>
          <a:stretch/>
        </p:blipFill>
        <p:spPr>
          <a:xfrm>
            <a:off x="6460801" y="4882510"/>
            <a:ext cx="1742552" cy="1365890"/>
          </a:xfrm>
          <a:prstGeom prst="rect">
            <a:avLst/>
          </a:prstGeom>
        </p:spPr>
      </p:pic>
      <p:sp>
        <p:nvSpPr>
          <p:cNvPr id="14" name="TextBox 13">
            <a:extLst>
              <a:ext uri="{FF2B5EF4-FFF2-40B4-BE49-F238E27FC236}">
                <a16:creationId xmlns:a16="http://schemas.microsoft.com/office/drawing/2014/main" id="{31527615-FED8-C1A9-04D1-24F06CD21210}"/>
              </a:ext>
            </a:extLst>
          </p:cNvPr>
          <p:cNvSpPr txBox="1"/>
          <p:nvPr/>
        </p:nvSpPr>
        <p:spPr>
          <a:xfrm>
            <a:off x="3517015" y="6248400"/>
            <a:ext cx="4759650" cy="523220"/>
          </a:xfrm>
          <a:prstGeom prst="rect">
            <a:avLst/>
          </a:prstGeom>
          <a:noFill/>
        </p:spPr>
        <p:txBody>
          <a:bodyPr wrap="square" rtlCol="0">
            <a:spAutoFit/>
          </a:bodyPr>
          <a:lstStyle/>
          <a:p>
            <a:r>
              <a:rPr lang="en-US" sz="2800" dirty="0" err="1"/>
              <a:t>i</a:t>
            </a:r>
            <a:r>
              <a:rPr lang="en-US" sz="2800" dirty="0"/>
              <a:t>=4               </a:t>
            </a:r>
            <a:r>
              <a:rPr lang="en-US" sz="2800" dirty="0" err="1"/>
              <a:t>i</a:t>
            </a:r>
            <a:r>
              <a:rPr lang="en-US" sz="2800" dirty="0"/>
              <a:t>=5              </a:t>
            </a:r>
            <a:r>
              <a:rPr lang="en-US" sz="2800" dirty="0" err="1"/>
              <a:t>i</a:t>
            </a:r>
            <a:r>
              <a:rPr lang="en-US" sz="2800" dirty="0"/>
              <a:t>=6</a:t>
            </a:r>
          </a:p>
        </p:txBody>
      </p:sp>
      <p:pic>
        <p:nvPicPr>
          <p:cNvPr id="4" name="Picture 3">
            <a:extLst>
              <a:ext uri="{FF2B5EF4-FFF2-40B4-BE49-F238E27FC236}">
                <a16:creationId xmlns:a16="http://schemas.microsoft.com/office/drawing/2014/main" id="{9B0B69B7-7BE4-31AB-B408-E5A8E72684B0}"/>
              </a:ext>
            </a:extLst>
          </p:cNvPr>
          <p:cNvPicPr>
            <a:picLocks noChangeAspect="1"/>
          </p:cNvPicPr>
          <p:nvPr/>
        </p:nvPicPr>
        <p:blipFill rotWithShape="1">
          <a:blip r:embed="rId3"/>
          <a:srcRect r="66886"/>
          <a:stretch/>
        </p:blipFill>
        <p:spPr>
          <a:xfrm>
            <a:off x="3086098" y="4882509"/>
            <a:ext cx="1661887" cy="1365889"/>
          </a:xfrm>
          <a:prstGeom prst="rect">
            <a:avLst/>
          </a:prstGeom>
        </p:spPr>
      </p:pic>
      <p:pic>
        <p:nvPicPr>
          <p:cNvPr id="5" name="Picture 4">
            <a:extLst>
              <a:ext uri="{FF2B5EF4-FFF2-40B4-BE49-F238E27FC236}">
                <a16:creationId xmlns:a16="http://schemas.microsoft.com/office/drawing/2014/main" id="{5EFC4BF7-1950-F464-D388-C5CD70FD4173}"/>
              </a:ext>
            </a:extLst>
          </p:cNvPr>
          <p:cNvPicPr>
            <a:picLocks noChangeAspect="1"/>
          </p:cNvPicPr>
          <p:nvPr/>
        </p:nvPicPr>
        <p:blipFill rotWithShape="1">
          <a:blip r:embed="rId3"/>
          <a:srcRect l="32426" r="34460"/>
          <a:stretch/>
        </p:blipFill>
        <p:spPr>
          <a:xfrm>
            <a:off x="4773449" y="4882509"/>
            <a:ext cx="1661887" cy="1365889"/>
          </a:xfrm>
          <a:prstGeom prst="rect">
            <a:avLst/>
          </a:prstGeom>
        </p:spPr>
      </p:pic>
      <p:sp>
        <p:nvSpPr>
          <p:cNvPr id="6" name="Oval 5">
            <a:extLst>
              <a:ext uri="{FF2B5EF4-FFF2-40B4-BE49-F238E27FC236}">
                <a16:creationId xmlns:a16="http://schemas.microsoft.com/office/drawing/2014/main" id="{94F19498-96F6-97D5-5F36-A4ECA6C99102}"/>
              </a:ext>
            </a:extLst>
          </p:cNvPr>
          <p:cNvSpPr/>
          <p:nvPr/>
        </p:nvSpPr>
        <p:spPr>
          <a:xfrm>
            <a:off x="3845859" y="6046693"/>
            <a:ext cx="127746" cy="1344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05587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Optimal Stopping Problem – Optimal Algorithm</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1591269"/>
              </a:xfrm>
              <a:prstGeom prst="rect">
                <a:avLst/>
              </a:prstGeom>
              <a:noFill/>
            </p:spPr>
            <p:txBody>
              <a:bodyPr wrap="square" rtlCol="0">
                <a:spAutoFit/>
              </a:bodyPr>
              <a:lstStyle/>
              <a:p>
                <a:pPr lvl="1"/>
                <a:r>
                  <a:rPr lang="en-US" sz="3200" dirty="0"/>
                  <a:t>Optimal Algorithm:</a:t>
                </a:r>
              </a:p>
              <a:p>
                <a:pPr marL="914400" lvl="1" indent="-457200">
                  <a:buFont typeface="Arial" panose="020B0604020202020204" pitchFamily="34" charset="0"/>
                  <a:buChar char="•"/>
                </a:pPr>
                <a:r>
                  <a:rPr lang="en-US" sz="3200" dirty="0"/>
                  <a:t>Define each </a:t>
                </a:r>
                <a14:m>
                  <m:oMath xmlns:m="http://schemas.openxmlformats.org/officeDocument/2006/math">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T</m:t>
                        </m:r>
                      </m:e>
                      <m:sub>
                        <m:r>
                          <m:rPr>
                            <m:sty m:val="p"/>
                          </m:rPr>
                          <a:rPr lang="en-US" sz="3200" b="0" i="0" smtClean="0">
                            <a:latin typeface="Cambria Math" panose="02040503050406030204" pitchFamily="18" charset="0"/>
                          </a:rPr>
                          <m:t>i</m:t>
                        </m:r>
                      </m:sub>
                    </m:sSub>
                    <m:r>
                      <a:rPr lang="en-US" sz="3200" b="0" i="0" smtClean="0">
                        <a:latin typeface="Cambria Math" panose="02040503050406030204" pitchFamily="18" charset="0"/>
                      </a:rPr>
                      <m:t>=</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OPT</m:t>
                        </m:r>
                      </m:e>
                      <m:sub>
                        <m:r>
                          <a:rPr lang="en-US" sz="3200" b="0" i="1" smtClean="0">
                            <a:latin typeface="Cambria Math" panose="02040503050406030204" pitchFamily="18" charset="0"/>
                          </a:rPr>
                          <m:t>𝑖</m:t>
                        </m:r>
                        <m:r>
                          <a:rPr lang="en-US" sz="3200" b="0" i="1" smtClean="0">
                            <a:latin typeface="Cambria Math" panose="02040503050406030204" pitchFamily="18" charset="0"/>
                          </a:rPr>
                          <m:t>+1,…,</m:t>
                        </m:r>
                        <m:r>
                          <a:rPr lang="en-US" sz="3200" b="0" i="1" smtClean="0">
                            <a:latin typeface="Cambria Math" panose="02040503050406030204" pitchFamily="18" charset="0"/>
                          </a:rPr>
                          <m:t>𝑛</m:t>
                        </m:r>
                      </m:sub>
                    </m:sSub>
                  </m:oMath>
                </a14:m>
                <a:endParaRPr lang="en-US" sz="3200" b="0" dirty="0"/>
              </a:p>
              <a:p>
                <a:pPr marL="914400" lvl="1" indent="-457200">
                  <a:buFont typeface="Arial" panose="020B0604020202020204" pitchFamily="34" charset="0"/>
                  <a:buChar char="•"/>
                </a:pPr>
                <a:r>
                  <a:rPr lang="en-US" sz="3200" dirty="0"/>
                  <a:t>At step </a:t>
                </a:r>
                <a14:m>
                  <m:oMath xmlns:m="http://schemas.openxmlformats.org/officeDocument/2006/math">
                    <m:r>
                      <a:rPr lang="en-US" sz="3200" b="0" i="1" smtClean="0">
                        <a:latin typeface="Cambria Math" panose="02040503050406030204" pitchFamily="18" charset="0"/>
                      </a:rPr>
                      <m:t>𝑖</m:t>
                    </m:r>
                  </m:oMath>
                </a14:m>
                <a:r>
                  <a:rPr lang="en-US" sz="3200" dirty="0"/>
                  <a:t>, stop with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oMath>
                </a14:m>
                <a:r>
                  <a:rPr lang="en-US" sz="3200" dirty="0"/>
                  <a:t> if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&gt;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𝑇</m:t>
                        </m:r>
                      </m:e>
                      <m:sub>
                        <m:r>
                          <a:rPr lang="en-US" sz="3200" b="0" i="1" smtClean="0">
                            <a:latin typeface="Cambria Math" panose="02040503050406030204" pitchFamily="18" charset="0"/>
                          </a:rPr>
                          <m:t>𝑖</m:t>
                        </m:r>
                      </m:sub>
                    </m:sSub>
                  </m:oMath>
                </a14:m>
                <a:r>
                  <a:rPr lang="en-US" sz="3200" dirty="0"/>
                  <a:t>, and otherwise continue.</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1591269"/>
              </a:xfrm>
              <a:prstGeom prst="rect">
                <a:avLst/>
              </a:prstGeom>
              <a:blipFill>
                <a:blip r:embed="rId2"/>
                <a:stretch>
                  <a:fillRect t="-4981" r="-1177" b="-11877"/>
                </a:stretch>
              </a:blipFill>
            </p:spPr>
            <p:txBody>
              <a:bodyPr/>
              <a:lstStyle/>
              <a:p>
                <a:r>
                  <a:rPr lang="en-IL">
                    <a:noFill/>
                  </a:rPr>
                  <a:t> </a:t>
                </a:r>
              </a:p>
            </p:txBody>
          </p:sp>
        </mc:Fallback>
      </mc:AlternateContent>
      <p:pic>
        <p:nvPicPr>
          <p:cNvPr id="13" name="Picture 12">
            <a:extLst>
              <a:ext uri="{FF2B5EF4-FFF2-40B4-BE49-F238E27FC236}">
                <a16:creationId xmlns:a16="http://schemas.microsoft.com/office/drawing/2014/main" id="{665A8159-D0B5-7F11-879A-C73EADD41D6C}"/>
              </a:ext>
            </a:extLst>
          </p:cNvPr>
          <p:cNvPicPr>
            <a:picLocks noChangeAspect="1"/>
          </p:cNvPicPr>
          <p:nvPr/>
        </p:nvPicPr>
        <p:blipFill rotWithShape="1">
          <a:blip r:embed="rId2"/>
          <a:srcRect l="65278"/>
          <a:stretch/>
        </p:blipFill>
        <p:spPr>
          <a:xfrm>
            <a:off x="6460801" y="4882510"/>
            <a:ext cx="1742552" cy="1365890"/>
          </a:xfrm>
          <a:prstGeom prst="rect">
            <a:avLst/>
          </a:prstGeom>
        </p:spPr>
      </p:pic>
      <p:sp>
        <p:nvSpPr>
          <p:cNvPr id="14" name="TextBox 13">
            <a:extLst>
              <a:ext uri="{FF2B5EF4-FFF2-40B4-BE49-F238E27FC236}">
                <a16:creationId xmlns:a16="http://schemas.microsoft.com/office/drawing/2014/main" id="{31527615-FED8-C1A9-04D1-24F06CD21210}"/>
              </a:ext>
            </a:extLst>
          </p:cNvPr>
          <p:cNvSpPr txBox="1"/>
          <p:nvPr/>
        </p:nvSpPr>
        <p:spPr>
          <a:xfrm>
            <a:off x="3517015" y="6248400"/>
            <a:ext cx="4759650" cy="523220"/>
          </a:xfrm>
          <a:prstGeom prst="rect">
            <a:avLst/>
          </a:prstGeom>
          <a:noFill/>
        </p:spPr>
        <p:txBody>
          <a:bodyPr wrap="square" rtlCol="0">
            <a:spAutoFit/>
          </a:bodyPr>
          <a:lstStyle/>
          <a:p>
            <a:r>
              <a:rPr lang="en-US" sz="2800" dirty="0" err="1"/>
              <a:t>i</a:t>
            </a:r>
            <a:r>
              <a:rPr lang="en-US" sz="2800" dirty="0"/>
              <a:t>=4               </a:t>
            </a:r>
            <a:r>
              <a:rPr lang="en-US" sz="2800" dirty="0" err="1"/>
              <a:t>i</a:t>
            </a:r>
            <a:r>
              <a:rPr lang="en-US" sz="2800" dirty="0"/>
              <a:t>=5              </a:t>
            </a:r>
            <a:r>
              <a:rPr lang="en-US" sz="2800" dirty="0" err="1"/>
              <a:t>i</a:t>
            </a:r>
            <a:r>
              <a:rPr lang="en-US" sz="2800" dirty="0"/>
              <a:t>=6</a:t>
            </a:r>
          </a:p>
        </p:txBody>
      </p:sp>
      <p:pic>
        <p:nvPicPr>
          <p:cNvPr id="4" name="Picture 3">
            <a:extLst>
              <a:ext uri="{FF2B5EF4-FFF2-40B4-BE49-F238E27FC236}">
                <a16:creationId xmlns:a16="http://schemas.microsoft.com/office/drawing/2014/main" id="{9B0B69B7-7BE4-31AB-B408-E5A8E72684B0}"/>
              </a:ext>
            </a:extLst>
          </p:cNvPr>
          <p:cNvPicPr>
            <a:picLocks noChangeAspect="1"/>
          </p:cNvPicPr>
          <p:nvPr/>
        </p:nvPicPr>
        <p:blipFill rotWithShape="1">
          <a:blip r:embed="rId2"/>
          <a:srcRect r="66886"/>
          <a:stretch/>
        </p:blipFill>
        <p:spPr>
          <a:xfrm>
            <a:off x="3086098" y="4882509"/>
            <a:ext cx="1661887" cy="1365889"/>
          </a:xfrm>
          <a:prstGeom prst="rect">
            <a:avLst/>
          </a:prstGeom>
        </p:spPr>
      </p:pic>
      <p:pic>
        <p:nvPicPr>
          <p:cNvPr id="5" name="Picture 4">
            <a:extLst>
              <a:ext uri="{FF2B5EF4-FFF2-40B4-BE49-F238E27FC236}">
                <a16:creationId xmlns:a16="http://schemas.microsoft.com/office/drawing/2014/main" id="{5EFC4BF7-1950-F464-D388-C5CD70FD4173}"/>
              </a:ext>
            </a:extLst>
          </p:cNvPr>
          <p:cNvPicPr>
            <a:picLocks noChangeAspect="1"/>
          </p:cNvPicPr>
          <p:nvPr/>
        </p:nvPicPr>
        <p:blipFill rotWithShape="1">
          <a:blip r:embed="rId2"/>
          <a:srcRect l="32426" r="34460"/>
          <a:stretch/>
        </p:blipFill>
        <p:spPr>
          <a:xfrm>
            <a:off x="4773449" y="4882509"/>
            <a:ext cx="1661887" cy="1365889"/>
          </a:xfrm>
          <a:prstGeom prst="rect">
            <a:avLst/>
          </a:prstGeom>
        </p:spPr>
      </p:pic>
      <p:sp>
        <p:nvSpPr>
          <p:cNvPr id="6" name="Oval 5">
            <a:extLst>
              <a:ext uri="{FF2B5EF4-FFF2-40B4-BE49-F238E27FC236}">
                <a16:creationId xmlns:a16="http://schemas.microsoft.com/office/drawing/2014/main" id="{94F19498-96F6-97D5-5F36-A4ECA6C99102}"/>
              </a:ext>
            </a:extLst>
          </p:cNvPr>
          <p:cNvSpPr/>
          <p:nvPr/>
        </p:nvSpPr>
        <p:spPr>
          <a:xfrm>
            <a:off x="3845859" y="6046693"/>
            <a:ext cx="127746" cy="1344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6119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Optimal Stopping Problem – Cons</a:t>
            </a:r>
            <a:endParaRPr lang="en-IL"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E63793-5EA8-DCC6-19A0-2CD2BF6A63A1}"/>
                  </a:ext>
                </a:extLst>
              </p:cNvPr>
              <p:cNvSpPr txBox="1"/>
              <p:nvPr/>
            </p:nvSpPr>
            <p:spPr>
              <a:xfrm>
                <a:off x="793376" y="1815353"/>
                <a:ext cx="10353762"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mj-lt"/>
                  </a:rPr>
                  <a:t>Complicated to compute the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𝑇</m:t>
                        </m:r>
                      </m:e>
                      <m:sub>
                        <m:r>
                          <a:rPr lang="en-US" sz="3200" b="0" i="1" smtClean="0">
                            <a:latin typeface="Cambria Math" panose="02040503050406030204" pitchFamily="18" charset="0"/>
                          </a:rPr>
                          <m:t>𝑖</m:t>
                        </m:r>
                      </m:sub>
                    </m:sSub>
                  </m:oMath>
                </a14:m>
                <a:r>
                  <a:rPr lang="en-US" sz="3200" dirty="0">
                    <a:latin typeface="+mj-lt"/>
                  </a:rPr>
                  <a:t>’s.</a:t>
                </a:r>
              </a:p>
              <a:p>
                <a:pPr marL="342900" indent="-342900">
                  <a:buFont typeface="Arial" panose="020B0604020202020204" pitchFamily="34" charset="0"/>
                  <a:buChar char="•"/>
                </a:pPr>
                <a:r>
                  <a:rPr lang="en-US" sz="3200" dirty="0">
                    <a:latin typeface="+mj-lt"/>
                  </a:rPr>
                  <a:t>Overfit: strong dependence in each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𝑖</m:t>
                        </m:r>
                      </m:sub>
                    </m:sSub>
                  </m:oMath>
                </a14:m>
                <a:r>
                  <a:rPr lang="en-US" sz="3200" dirty="0">
                    <a:latin typeface="+mj-lt"/>
                  </a:rPr>
                  <a:t> and </a:t>
                </a:r>
                <a14:m>
                  <m:oMath xmlns:m="http://schemas.openxmlformats.org/officeDocument/2006/math">
                    <m:r>
                      <a:rPr lang="en-US" sz="3200" i="1" dirty="0">
                        <a:latin typeface="Cambria Math" panose="02040503050406030204" pitchFamily="18" charset="0"/>
                      </a:rPr>
                      <m:t>𝑛</m:t>
                    </m:r>
                  </m:oMath>
                </a14:m>
                <a:r>
                  <a:rPr lang="en-US" sz="3200" dirty="0"/>
                  <a:t> thresholds</a:t>
                </a:r>
                <a:r>
                  <a:rPr lang="en-US" sz="3200" dirty="0">
                    <a:latin typeface="+mj-lt"/>
                  </a:rPr>
                  <a:t>. </a:t>
                </a:r>
              </a:p>
              <a:p>
                <a:pPr marL="342900" indent="-342900">
                  <a:buFont typeface="Arial" panose="020B0604020202020204" pitchFamily="34" charset="0"/>
                  <a:buChar char="•"/>
                </a:pPr>
                <a:r>
                  <a:rPr lang="en-US" sz="3200" dirty="0">
                    <a:latin typeface="+mj-lt"/>
                  </a:rPr>
                  <a:t>No broader novel idea (except “working backwards” in steps).</a:t>
                </a:r>
              </a:p>
            </p:txBody>
          </p:sp>
        </mc:Choice>
        <mc:Fallback xmlns="">
          <p:sp>
            <p:nvSpPr>
              <p:cNvPr id="4" name="TextBox 3">
                <a:extLst>
                  <a:ext uri="{FF2B5EF4-FFF2-40B4-BE49-F238E27FC236}">
                    <a16:creationId xmlns:a16="http://schemas.microsoft.com/office/drawing/2014/main" id="{B4E63793-5EA8-DCC6-19A0-2CD2BF6A63A1}"/>
                  </a:ext>
                </a:extLst>
              </p:cNvPr>
              <p:cNvSpPr txBox="1">
                <a:spLocks noRot="1" noChangeAspect="1" noMove="1" noResize="1" noEditPoints="1" noAdjustHandles="1" noChangeArrowheads="1" noChangeShapeType="1" noTextEdit="1"/>
              </p:cNvSpPr>
              <p:nvPr/>
            </p:nvSpPr>
            <p:spPr>
              <a:xfrm>
                <a:off x="793376" y="1815353"/>
                <a:ext cx="10353762" cy="1569660"/>
              </a:xfrm>
              <a:prstGeom prst="rect">
                <a:avLst/>
              </a:prstGeom>
              <a:blipFill>
                <a:blip r:embed="rId2"/>
                <a:stretch>
                  <a:fillRect l="-1354" t="-5058" r="-883" b="-12062"/>
                </a:stretch>
              </a:blipFill>
            </p:spPr>
            <p:txBody>
              <a:bodyPr/>
              <a:lstStyle/>
              <a:p>
                <a:r>
                  <a:rPr lang="en-IL">
                    <a:noFill/>
                  </a:rPr>
                  <a:t> </a:t>
                </a:r>
              </a:p>
            </p:txBody>
          </p:sp>
        </mc:Fallback>
      </mc:AlternateContent>
      <p:sp>
        <p:nvSpPr>
          <p:cNvPr id="5" name="TextBox 4">
            <a:extLst>
              <a:ext uri="{FF2B5EF4-FFF2-40B4-BE49-F238E27FC236}">
                <a16:creationId xmlns:a16="http://schemas.microsoft.com/office/drawing/2014/main" id="{E424FF42-4B95-BF41-3BEF-A4DD422CCB84}"/>
              </a:ext>
            </a:extLst>
          </p:cNvPr>
          <p:cNvSpPr txBox="1"/>
          <p:nvPr/>
        </p:nvSpPr>
        <p:spPr>
          <a:xfrm>
            <a:off x="913795" y="5585793"/>
            <a:ext cx="10353762" cy="954107"/>
          </a:xfrm>
          <a:prstGeom prst="rect">
            <a:avLst/>
          </a:prstGeom>
          <a:noFill/>
        </p:spPr>
        <p:txBody>
          <a:bodyPr wrap="square" rtlCol="0">
            <a:spAutoFit/>
          </a:bodyPr>
          <a:lstStyle/>
          <a:p>
            <a:pPr lvl="1" algn="ctr"/>
            <a:r>
              <a:rPr lang="en-US" sz="2800" dirty="0">
                <a:latin typeface="+mj-lt"/>
              </a:rPr>
              <a:t>Can we design a simpler algorithm with good guarantees which is more robust to distribution changes?</a:t>
            </a:r>
          </a:p>
        </p:txBody>
      </p:sp>
    </p:spTree>
    <p:extLst>
      <p:ext uri="{BB962C8B-B14F-4D97-AF65-F5344CB8AC3E}">
        <p14:creationId xmlns:p14="http://schemas.microsoft.com/office/powerpoint/2010/main" val="42394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Threshold Rules</a:t>
            </a:r>
            <a:endParaRPr lang="en-IL"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E63793-5EA8-DCC6-19A0-2CD2BF6A63A1}"/>
                  </a:ext>
                </a:extLst>
              </p:cNvPr>
              <p:cNvSpPr txBox="1"/>
              <p:nvPr/>
            </p:nvSpPr>
            <p:spPr>
              <a:xfrm>
                <a:off x="793376" y="1815353"/>
                <a:ext cx="10353762" cy="2062103"/>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mj-lt"/>
                  </a:rPr>
                  <a:t>A </a:t>
                </a:r>
                <a:r>
                  <a:rPr lang="en-US" sz="3200" b="1" dirty="0">
                    <a:latin typeface="+mj-lt"/>
                  </a:rPr>
                  <a:t>threshold rule </a:t>
                </a:r>
                <a:r>
                  <a:rPr lang="en-US" sz="3200" dirty="0">
                    <a:latin typeface="+mj-lt"/>
                  </a:rPr>
                  <a:t>is defined by a </a:t>
                </a:r>
                <a:r>
                  <a:rPr lang="en-US" sz="3200" dirty="0">
                    <a:solidFill>
                      <a:srgbClr val="00B0F0"/>
                    </a:solidFill>
                    <a:latin typeface="+mj-lt"/>
                  </a:rPr>
                  <a:t>single threshold</a:t>
                </a:r>
                <a14:m>
                  <m:oMath xmlns:m="http://schemas.openxmlformats.org/officeDocument/2006/math">
                    <m:r>
                      <a:rPr lang="en-US" sz="3200" i="1" dirty="0" smtClean="0">
                        <a:solidFill>
                          <a:srgbClr val="00B0F0"/>
                        </a:solidFill>
                        <a:latin typeface="Cambria Math" panose="02040503050406030204" pitchFamily="18" charset="0"/>
                      </a:rPr>
                      <m:t> </m:t>
                    </m:r>
                    <m:r>
                      <a:rPr lang="en-US" sz="3200" i="1" dirty="0" smtClean="0">
                        <a:latin typeface="Cambria Math" panose="02040503050406030204" pitchFamily="18" charset="0"/>
                      </a:rPr>
                      <m:t>𝑡</m:t>
                    </m:r>
                    <m:r>
                      <a:rPr lang="en-US" sz="3200" b="0" i="1" dirty="0" smtClean="0">
                        <a:latin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ℝ</m:t>
                    </m:r>
                    <m:r>
                      <a:rPr lang="en-US" sz="3200" b="0" i="0" dirty="0" smtClean="0">
                        <a:latin typeface="Cambria Math" panose="02040503050406030204" pitchFamily="18" charset="0"/>
                        <a:ea typeface="Cambria Math" panose="02040503050406030204" pitchFamily="18" charset="0"/>
                      </a:rPr>
                      <m:t>.</m:t>
                    </m:r>
                  </m:oMath>
                </a14:m>
                <a:endParaRPr lang="en-US" sz="3200" dirty="0">
                  <a:latin typeface="+mj-lt"/>
                </a:endParaRPr>
              </a:p>
              <a:p>
                <a:pPr marL="342900" indent="-342900">
                  <a:buFont typeface="Arial" panose="020B0604020202020204" pitchFamily="34" charset="0"/>
                  <a:buChar char="•"/>
                </a:pPr>
                <a:r>
                  <a:rPr lang="en-US" sz="3200" b="1" dirty="0">
                    <a:latin typeface="+mj-lt"/>
                  </a:rPr>
                  <a:t>Rule</a:t>
                </a:r>
                <a:r>
                  <a:rPr lang="en-US" sz="3200" dirty="0">
                    <a:latin typeface="+mj-lt"/>
                  </a:rPr>
                  <a:t>: stop at the first step </a:t>
                </a:r>
                <a14:m>
                  <m:oMath xmlns:m="http://schemas.openxmlformats.org/officeDocument/2006/math">
                    <m:r>
                      <a:rPr lang="en-US" sz="3200" b="0" i="1" smtClean="0">
                        <a:latin typeface="Cambria Math" panose="02040503050406030204" pitchFamily="18" charset="0"/>
                      </a:rPr>
                      <m:t>𝑖</m:t>
                    </m:r>
                  </m:oMath>
                </a14:m>
                <a:r>
                  <a:rPr lang="en-US" sz="3200" dirty="0">
                    <a:latin typeface="+mj-lt"/>
                  </a:rPr>
                  <a:t> with </a:t>
                </a:r>
                <a14:m>
                  <m:oMath xmlns:m="http://schemas.openxmlformats.org/officeDocument/2006/math">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𝑣</m:t>
                        </m:r>
                      </m:e>
                      <m:sub>
                        <m:r>
                          <a:rPr lang="en-US" sz="3200" b="0" i="1" dirty="0" smtClean="0">
                            <a:latin typeface="Cambria Math" panose="02040503050406030204" pitchFamily="18" charset="0"/>
                          </a:rPr>
                          <m:t>𝑖</m:t>
                        </m:r>
                      </m:sub>
                    </m:sSub>
                    <m:r>
                      <a:rPr lang="en-US" sz="3200" b="0" i="1" dirty="0" smtClean="0">
                        <a:latin typeface="Cambria Math" panose="02040503050406030204" pitchFamily="18" charset="0"/>
                      </a:rPr>
                      <m:t>≥</m:t>
                    </m:r>
                    <m:r>
                      <a:rPr lang="en-US" sz="3200" i="1" dirty="0" smtClean="0">
                        <a:latin typeface="Cambria Math" panose="02040503050406030204" pitchFamily="18" charset="0"/>
                      </a:rPr>
                      <m:t>𝑡</m:t>
                    </m:r>
                  </m:oMath>
                </a14:m>
                <a:r>
                  <a:rPr lang="en-US" sz="3200" dirty="0">
                    <a:latin typeface="+mj-lt"/>
                  </a:rPr>
                  <a:t>. [Receive no prize if </a:t>
                </a:r>
                <a14:m>
                  <m:oMath xmlns:m="http://schemas.openxmlformats.org/officeDocument/2006/math">
                    <m:r>
                      <a:rPr lang="en-US"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&lt;</m:t>
                    </m:r>
                    <m:r>
                      <a:rPr lang="en-US" sz="3200" b="0" i="1" smtClean="0">
                        <a:latin typeface="Cambria Math" panose="02040503050406030204" pitchFamily="18" charset="0"/>
                      </a:rPr>
                      <m:t>𝑡</m:t>
                    </m:r>
                  </m:oMath>
                </a14:m>
                <a:r>
                  <a:rPr lang="en-US" sz="3200" dirty="0">
                    <a:latin typeface="+mj-lt"/>
                  </a:rPr>
                  <a:t>]</a:t>
                </a:r>
              </a:p>
              <a:p>
                <a:pPr marL="342900" indent="-342900">
                  <a:buFont typeface="Arial" panose="020B0604020202020204" pitchFamily="34" charset="0"/>
                  <a:buChar char="•"/>
                </a:pPr>
                <a:r>
                  <a:rPr lang="en-US" sz="3200" dirty="0">
                    <a:latin typeface="+mj-lt"/>
                  </a:rPr>
                  <a:t>Non-optimal since we may never accept (if all </a:t>
                </a:r>
                <a14:m>
                  <m:oMath xmlns:m="http://schemas.openxmlformats.org/officeDocument/2006/math">
                    <m:sSub>
                      <m:sSubPr>
                        <m:ctrlPr>
                          <a:rPr lang="en-US" sz="3200" b="0" i="1" dirty="0" smtClean="0">
                            <a:latin typeface="Cambria Math" panose="02040503050406030204" pitchFamily="18" charset="0"/>
                          </a:rPr>
                        </m:ctrlPr>
                      </m:sSubPr>
                      <m:e>
                        <m:r>
                          <a:rPr lang="en-US" sz="3200" i="1" dirty="0" smtClean="0">
                            <a:latin typeface="Cambria Math" panose="02040503050406030204" pitchFamily="18" charset="0"/>
                          </a:rPr>
                          <m:t>𝑣</m:t>
                        </m:r>
                      </m:e>
                      <m:sub>
                        <m:r>
                          <a:rPr lang="en-US" sz="3200" i="1" dirty="0" smtClean="0">
                            <a:latin typeface="Cambria Math" panose="02040503050406030204" pitchFamily="18" charset="0"/>
                          </a:rPr>
                          <m:t>𝑖</m:t>
                        </m:r>
                      </m:sub>
                    </m:sSub>
                    <m:r>
                      <a:rPr lang="en-US" sz="3200" i="1" dirty="0" smtClean="0">
                        <a:latin typeface="Cambria Math" panose="02040503050406030204" pitchFamily="18" charset="0"/>
                      </a:rPr>
                      <m:t>&lt;</m:t>
                    </m:r>
                    <m:r>
                      <a:rPr lang="en-US" sz="3200" i="1" dirty="0" smtClean="0">
                        <a:latin typeface="Cambria Math" panose="02040503050406030204" pitchFamily="18" charset="0"/>
                      </a:rPr>
                      <m:t>𝑡</m:t>
                    </m:r>
                  </m:oMath>
                </a14:m>
                <a:r>
                  <a:rPr lang="en-US" sz="3200" dirty="0">
                    <a:latin typeface="+mj-lt"/>
                  </a:rPr>
                  <a:t>).</a:t>
                </a:r>
              </a:p>
            </p:txBody>
          </p:sp>
        </mc:Choice>
        <mc:Fallback xmlns="">
          <p:sp>
            <p:nvSpPr>
              <p:cNvPr id="4" name="TextBox 3">
                <a:extLst>
                  <a:ext uri="{FF2B5EF4-FFF2-40B4-BE49-F238E27FC236}">
                    <a16:creationId xmlns:a16="http://schemas.microsoft.com/office/drawing/2014/main" id="{B4E63793-5EA8-DCC6-19A0-2CD2BF6A63A1}"/>
                  </a:ext>
                </a:extLst>
              </p:cNvPr>
              <p:cNvSpPr txBox="1">
                <a:spLocks noRot="1" noChangeAspect="1" noMove="1" noResize="1" noEditPoints="1" noAdjustHandles="1" noChangeArrowheads="1" noChangeShapeType="1" noTextEdit="1"/>
              </p:cNvSpPr>
              <p:nvPr/>
            </p:nvSpPr>
            <p:spPr>
              <a:xfrm>
                <a:off x="793376" y="1815353"/>
                <a:ext cx="10353762" cy="2062103"/>
              </a:xfrm>
              <a:prstGeom prst="rect">
                <a:avLst/>
              </a:prstGeom>
              <a:blipFill>
                <a:blip r:embed="rId2"/>
                <a:stretch>
                  <a:fillRect l="-1354" t="-3846" b="-887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518C93C-4084-BEEB-3AFB-E4B8C6E52D5E}"/>
                  </a:ext>
                </a:extLst>
              </p:cNvPr>
              <p:cNvSpPr txBox="1"/>
              <p:nvPr/>
            </p:nvSpPr>
            <p:spPr>
              <a:xfrm>
                <a:off x="447285" y="5321102"/>
                <a:ext cx="13698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r>
                        <a:rPr lang="en-US" sz="2800" b="0" i="1" smtClean="0">
                          <a:latin typeface="Cambria Math" panose="02040503050406030204" pitchFamily="18" charset="0"/>
                        </a:rPr>
                        <m:t>=0.7</m:t>
                      </m:r>
                    </m:oMath>
                  </m:oMathPara>
                </a14:m>
                <a:endParaRPr lang="en-US" sz="2800" dirty="0"/>
              </a:p>
            </p:txBody>
          </p:sp>
        </mc:Choice>
        <mc:Fallback xmlns="">
          <p:sp>
            <p:nvSpPr>
              <p:cNvPr id="24" name="TextBox 23">
                <a:extLst>
                  <a:ext uri="{FF2B5EF4-FFF2-40B4-BE49-F238E27FC236}">
                    <a16:creationId xmlns:a16="http://schemas.microsoft.com/office/drawing/2014/main" id="{9518C93C-4084-BEEB-3AFB-E4B8C6E52D5E}"/>
                  </a:ext>
                </a:extLst>
              </p:cNvPr>
              <p:cNvSpPr txBox="1">
                <a:spLocks noRot="1" noChangeAspect="1" noMove="1" noResize="1" noEditPoints="1" noAdjustHandles="1" noChangeArrowheads="1" noChangeShapeType="1" noTextEdit="1"/>
              </p:cNvSpPr>
              <p:nvPr/>
            </p:nvSpPr>
            <p:spPr>
              <a:xfrm>
                <a:off x="447285" y="5321102"/>
                <a:ext cx="1369859" cy="523220"/>
              </a:xfrm>
              <a:prstGeom prst="rect">
                <a:avLst/>
              </a:prstGeom>
              <a:blipFill>
                <a:blip r:embed="rId3"/>
                <a:stretch>
                  <a:fillRect/>
                </a:stretch>
              </a:blipFill>
            </p:spPr>
            <p:txBody>
              <a:bodyPr/>
              <a:lstStyle/>
              <a:p>
                <a:r>
                  <a:rPr lang="en-IL">
                    <a:noFill/>
                  </a:rPr>
                  <a:t> </a:t>
                </a:r>
              </a:p>
            </p:txBody>
          </p:sp>
        </mc:Fallback>
      </mc:AlternateContent>
      <p:pic>
        <p:nvPicPr>
          <p:cNvPr id="25" name="Picture 24">
            <a:extLst>
              <a:ext uri="{FF2B5EF4-FFF2-40B4-BE49-F238E27FC236}">
                <a16:creationId xmlns:a16="http://schemas.microsoft.com/office/drawing/2014/main" id="{81A670D3-BF09-11DC-7EAA-8A3B6BD259AD}"/>
              </a:ext>
            </a:extLst>
          </p:cNvPr>
          <p:cNvPicPr>
            <a:picLocks noChangeAspect="1"/>
          </p:cNvPicPr>
          <p:nvPr/>
        </p:nvPicPr>
        <p:blipFill>
          <a:blip r:embed="rId4"/>
          <a:stretch>
            <a:fillRect/>
          </a:stretch>
        </p:blipFill>
        <p:spPr>
          <a:xfrm>
            <a:off x="1817144" y="4920566"/>
            <a:ext cx="4153113" cy="1149409"/>
          </a:xfrm>
          <a:prstGeom prst="rect">
            <a:avLst/>
          </a:prstGeom>
        </p:spPr>
      </p:pic>
      <p:pic>
        <p:nvPicPr>
          <p:cNvPr id="26" name="Picture 25">
            <a:extLst>
              <a:ext uri="{FF2B5EF4-FFF2-40B4-BE49-F238E27FC236}">
                <a16:creationId xmlns:a16="http://schemas.microsoft.com/office/drawing/2014/main" id="{90D7B53B-308F-5AF4-29A0-D1FDB4583176}"/>
              </a:ext>
            </a:extLst>
          </p:cNvPr>
          <p:cNvPicPr>
            <a:picLocks noChangeAspect="1"/>
          </p:cNvPicPr>
          <p:nvPr/>
        </p:nvPicPr>
        <p:blipFill>
          <a:blip r:embed="rId5"/>
          <a:stretch>
            <a:fillRect/>
          </a:stretch>
        </p:blipFill>
        <p:spPr>
          <a:xfrm>
            <a:off x="5970257" y="4928350"/>
            <a:ext cx="4223258" cy="1149409"/>
          </a:xfrm>
          <a:prstGeom prst="rect">
            <a:avLst/>
          </a:prstGeom>
        </p:spPr>
      </p:pic>
      <p:sp>
        <p:nvSpPr>
          <p:cNvPr id="27" name="TextBox 26">
            <a:extLst>
              <a:ext uri="{FF2B5EF4-FFF2-40B4-BE49-F238E27FC236}">
                <a16:creationId xmlns:a16="http://schemas.microsoft.com/office/drawing/2014/main" id="{8F344B05-ED28-0408-D623-DEDB69E9ACBE}"/>
              </a:ext>
            </a:extLst>
          </p:cNvPr>
          <p:cNvSpPr txBox="1"/>
          <p:nvPr/>
        </p:nvSpPr>
        <p:spPr>
          <a:xfrm>
            <a:off x="913794" y="6141888"/>
            <a:ext cx="10496035" cy="523220"/>
          </a:xfrm>
          <a:prstGeom prst="rect">
            <a:avLst/>
          </a:prstGeom>
          <a:noFill/>
        </p:spPr>
        <p:txBody>
          <a:bodyPr wrap="square" rtlCol="0">
            <a:spAutoFit/>
          </a:bodyPr>
          <a:lstStyle/>
          <a:p>
            <a:r>
              <a:rPr lang="en-US" sz="2800" dirty="0"/>
              <a:t>               </a:t>
            </a:r>
            <a:r>
              <a:rPr lang="en-US" sz="2800" dirty="0" err="1"/>
              <a:t>i</a:t>
            </a:r>
            <a:r>
              <a:rPr lang="en-US" sz="2800" dirty="0"/>
              <a:t>=1           </a:t>
            </a:r>
            <a:r>
              <a:rPr lang="en-US" sz="2800" dirty="0" err="1"/>
              <a:t>i</a:t>
            </a:r>
            <a:r>
              <a:rPr lang="en-US" sz="2800" dirty="0"/>
              <a:t>=2           </a:t>
            </a:r>
            <a:r>
              <a:rPr lang="en-US" sz="2800" dirty="0" err="1"/>
              <a:t>i</a:t>
            </a:r>
            <a:r>
              <a:rPr lang="en-US" sz="2800" dirty="0"/>
              <a:t>=3         </a:t>
            </a:r>
            <a:r>
              <a:rPr lang="en-US" sz="2800" dirty="0" err="1"/>
              <a:t>i</a:t>
            </a:r>
            <a:r>
              <a:rPr lang="en-US" sz="2800" dirty="0"/>
              <a:t>=4           </a:t>
            </a:r>
            <a:r>
              <a:rPr lang="en-US" sz="2800" dirty="0" err="1"/>
              <a:t>i</a:t>
            </a:r>
            <a:r>
              <a:rPr lang="en-US" sz="2800" dirty="0"/>
              <a:t>=5           </a:t>
            </a:r>
            <a:r>
              <a:rPr lang="en-US" sz="2800" dirty="0" err="1"/>
              <a:t>i</a:t>
            </a:r>
            <a:r>
              <a:rPr lang="en-US" sz="2800" dirty="0"/>
              <a:t>=6</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54AA8DF-2D8E-8C09-6490-A5FA1CA6D4CB}"/>
                  </a:ext>
                </a:extLst>
              </p:cNvPr>
              <p:cNvSpPr txBox="1"/>
              <p:nvPr/>
            </p:nvSpPr>
            <p:spPr>
              <a:xfrm>
                <a:off x="1850608" y="4386988"/>
                <a:ext cx="1422005"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1</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i="1" dirty="0">
                        <a:latin typeface="Cambria Math" panose="02040503050406030204" pitchFamily="18" charset="0"/>
                      </a:rPr>
                      <m:t>2</m:t>
                    </m:r>
                  </m:oMath>
                </a14:m>
                <a:r>
                  <a:rPr lang="en-US" sz="2400" dirty="0"/>
                  <a:t> </a:t>
                </a:r>
                <a:endParaRPr lang="en-IL" sz="2400" dirty="0"/>
              </a:p>
            </p:txBody>
          </p:sp>
        </mc:Choice>
        <mc:Fallback xmlns="">
          <p:sp>
            <p:nvSpPr>
              <p:cNvPr id="28" name="TextBox 27">
                <a:extLst>
                  <a:ext uri="{FF2B5EF4-FFF2-40B4-BE49-F238E27FC236}">
                    <a16:creationId xmlns:a16="http://schemas.microsoft.com/office/drawing/2014/main" id="{C54AA8DF-2D8E-8C09-6490-A5FA1CA6D4CB}"/>
                  </a:ext>
                </a:extLst>
              </p:cNvPr>
              <p:cNvSpPr txBox="1">
                <a:spLocks noRot="1" noChangeAspect="1" noMove="1" noResize="1" noEditPoints="1" noAdjustHandles="1" noChangeArrowheads="1" noChangeShapeType="1" noTextEdit="1"/>
              </p:cNvSpPr>
              <p:nvPr/>
            </p:nvSpPr>
            <p:spPr>
              <a:xfrm>
                <a:off x="1850608" y="4386988"/>
                <a:ext cx="1422005" cy="461665"/>
              </a:xfrm>
              <a:prstGeom prst="rect">
                <a:avLst/>
              </a:prstGeom>
              <a:blipFill>
                <a:blip r:embed="rId6"/>
                <a:stretch>
                  <a:fillRect b="-1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B67FA3D-25BC-3178-470D-F3D3F6BD134F}"/>
                  </a:ext>
                </a:extLst>
              </p:cNvPr>
              <p:cNvSpPr txBox="1"/>
              <p:nvPr/>
            </p:nvSpPr>
            <p:spPr>
              <a:xfrm>
                <a:off x="3267087" y="4393978"/>
                <a:ext cx="142200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2</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6</m:t>
                      </m:r>
                    </m:oMath>
                  </m:oMathPara>
                </a14:m>
                <a:endParaRPr lang="en-IL" sz="2400" dirty="0"/>
              </a:p>
            </p:txBody>
          </p:sp>
        </mc:Choice>
        <mc:Fallback xmlns="">
          <p:sp>
            <p:nvSpPr>
              <p:cNvPr id="29" name="TextBox 28">
                <a:extLst>
                  <a:ext uri="{FF2B5EF4-FFF2-40B4-BE49-F238E27FC236}">
                    <a16:creationId xmlns:a16="http://schemas.microsoft.com/office/drawing/2014/main" id="{1B67FA3D-25BC-3178-470D-F3D3F6BD134F}"/>
                  </a:ext>
                </a:extLst>
              </p:cNvPr>
              <p:cNvSpPr txBox="1">
                <a:spLocks noRot="1" noChangeAspect="1" noMove="1" noResize="1" noEditPoints="1" noAdjustHandles="1" noChangeArrowheads="1" noChangeShapeType="1" noTextEdit="1"/>
              </p:cNvSpPr>
              <p:nvPr/>
            </p:nvSpPr>
            <p:spPr>
              <a:xfrm>
                <a:off x="3267087" y="4393978"/>
                <a:ext cx="1422005" cy="461665"/>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A122795-9EB5-AD47-5F2F-F5EDC0C6B8EF}"/>
                  </a:ext>
                </a:extLst>
              </p:cNvPr>
              <p:cNvSpPr txBox="1"/>
              <p:nvPr/>
            </p:nvSpPr>
            <p:spPr>
              <a:xfrm>
                <a:off x="4569057" y="4374666"/>
                <a:ext cx="1565743"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3</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4</m:t>
                    </m:r>
                    <m:r>
                      <a:rPr lang="en-US" sz="2400" i="1" dirty="0">
                        <a:latin typeface="Cambria Math" panose="02040503050406030204" pitchFamily="18" charset="0"/>
                      </a:rPr>
                      <m:t>2</m:t>
                    </m:r>
                  </m:oMath>
                </a14:m>
                <a:r>
                  <a:rPr lang="en-US" sz="2400" dirty="0"/>
                  <a:t> </a:t>
                </a:r>
                <a:endParaRPr lang="en-IL" sz="2400" dirty="0"/>
              </a:p>
            </p:txBody>
          </p:sp>
        </mc:Choice>
        <mc:Fallback xmlns="">
          <p:sp>
            <p:nvSpPr>
              <p:cNvPr id="30" name="TextBox 29">
                <a:extLst>
                  <a:ext uri="{FF2B5EF4-FFF2-40B4-BE49-F238E27FC236}">
                    <a16:creationId xmlns:a16="http://schemas.microsoft.com/office/drawing/2014/main" id="{6A122795-9EB5-AD47-5F2F-F5EDC0C6B8EF}"/>
                  </a:ext>
                </a:extLst>
              </p:cNvPr>
              <p:cNvSpPr txBox="1">
                <a:spLocks noRot="1" noChangeAspect="1" noMove="1" noResize="1" noEditPoints="1" noAdjustHandles="1" noChangeArrowheads="1" noChangeShapeType="1" noTextEdit="1"/>
              </p:cNvSpPr>
              <p:nvPr/>
            </p:nvSpPr>
            <p:spPr>
              <a:xfrm>
                <a:off x="4569057" y="4374666"/>
                <a:ext cx="1565743" cy="461665"/>
              </a:xfrm>
              <a:prstGeom prst="rect">
                <a:avLst/>
              </a:prstGeom>
              <a:blipFill>
                <a:blip r:embed="rId8"/>
                <a:stretch>
                  <a:fillRect b="-1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0A07E7E-CAD8-62DE-FEF8-498B093ADFE9}"/>
                  </a:ext>
                </a:extLst>
              </p:cNvPr>
              <p:cNvSpPr txBox="1"/>
              <p:nvPr/>
            </p:nvSpPr>
            <p:spPr>
              <a:xfrm>
                <a:off x="5970257" y="4349567"/>
                <a:ext cx="1565744"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4</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i="1" dirty="0">
                        <a:latin typeface="Cambria Math" panose="02040503050406030204" pitchFamily="18" charset="0"/>
                      </a:rPr>
                      <m:t>2</m:t>
                    </m:r>
                    <m:r>
                      <a:rPr lang="en-US" sz="2400" b="0" i="1" dirty="0" smtClean="0">
                        <a:latin typeface="Cambria Math" panose="02040503050406030204" pitchFamily="18" charset="0"/>
                      </a:rPr>
                      <m:t>1</m:t>
                    </m:r>
                  </m:oMath>
                </a14:m>
                <a:r>
                  <a:rPr lang="en-US" sz="2400" dirty="0"/>
                  <a:t> </a:t>
                </a:r>
                <a:endParaRPr lang="en-IL" sz="2400" dirty="0"/>
              </a:p>
            </p:txBody>
          </p:sp>
        </mc:Choice>
        <mc:Fallback xmlns="">
          <p:sp>
            <p:nvSpPr>
              <p:cNvPr id="31" name="TextBox 30">
                <a:extLst>
                  <a:ext uri="{FF2B5EF4-FFF2-40B4-BE49-F238E27FC236}">
                    <a16:creationId xmlns:a16="http://schemas.microsoft.com/office/drawing/2014/main" id="{10A07E7E-CAD8-62DE-FEF8-498B093ADFE9}"/>
                  </a:ext>
                </a:extLst>
              </p:cNvPr>
              <p:cNvSpPr txBox="1">
                <a:spLocks noRot="1" noChangeAspect="1" noMove="1" noResize="1" noEditPoints="1" noAdjustHandles="1" noChangeArrowheads="1" noChangeShapeType="1" noTextEdit="1"/>
              </p:cNvSpPr>
              <p:nvPr/>
            </p:nvSpPr>
            <p:spPr>
              <a:xfrm>
                <a:off x="5970257" y="4349567"/>
                <a:ext cx="1565744" cy="461665"/>
              </a:xfrm>
              <a:prstGeom prst="rect">
                <a:avLst/>
              </a:prstGeom>
              <a:blipFill>
                <a:blip r:embed="rId9"/>
                <a:stretch>
                  <a:fillRect b="-1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5BCCF1C-B98D-FE69-D6F6-8EAB45DA35F5}"/>
                  </a:ext>
                </a:extLst>
              </p:cNvPr>
              <p:cNvSpPr txBox="1"/>
              <p:nvPr/>
            </p:nvSpPr>
            <p:spPr>
              <a:xfrm>
                <a:off x="7415965" y="4329389"/>
                <a:ext cx="1641478" cy="461665"/>
              </a:xfrm>
              <a:prstGeom prst="rect">
                <a:avLst/>
              </a:prstGeom>
              <a:noFill/>
            </p:spPr>
            <p:txBody>
              <a:bodyPr wrap="square">
                <a:spAutoFit/>
              </a:bodyPr>
              <a:lstStyle/>
              <a:p>
                <a14:m>
                  <m:oMath xmlns:m="http://schemas.openxmlformats.org/officeDocument/2006/math">
                    <m:sSub>
                      <m:sSubPr>
                        <m:ctrlPr>
                          <a:rPr lang="en-US" sz="2400" b="0" i="1" dirty="0" smtClean="0">
                            <a:solidFill>
                              <a:srgbClr val="92D050"/>
                            </a:solidFill>
                            <a:latin typeface="Cambria Math" panose="02040503050406030204" pitchFamily="18" charset="0"/>
                          </a:rPr>
                        </m:ctrlPr>
                      </m:sSubPr>
                      <m:e>
                        <m:r>
                          <m:rPr>
                            <m:sty m:val="p"/>
                          </m:rPr>
                          <a:rPr lang="en-US" sz="2400" b="0" i="0" dirty="0" smtClean="0">
                            <a:solidFill>
                              <a:srgbClr val="92D050"/>
                            </a:solidFill>
                            <a:latin typeface="Cambria Math" panose="02040503050406030204" pitchFamily="18" charset="0"/>
                          </a:rPr>
                          <m:t>v</m:t>
                        </m:r>
                      </m:e>
                      <m:sub>
                        <m:r>
                          <a:rPr lang="en-US" sz="2400" b="0" i="0" dirty="0" smtClean="0">
                            <a:solidFill>
                              <a:srgbClr val="92D050"/>
                            </a:solidFill>
                            <a:latin typeface="Cambria Math" panose="02040503050406030204" pitchFamily="18" charset="0"/>
                          </a:rPr>
                          <m:t>5</m:t>
                        </m:r>
                      </m:sub>
                    </m:sSub>
                    <m:r>
                      <a:rPr lang="en-US" sz="2400" b="0" i="0" dirty="0" smtClean="0">
                        <a:solidFill>
                          <a:srgbClr val="92D050"/>
                        </a:solidFill>
                        <a:latin typeface="Cambria Math" panose="02040503050406030204" pitchFamily="18" charset="0"/>
                      </a:rPr>
                      <m:t>=</m:t>
                    </m:r>
                    <m:r>
                      <a:rPr lang="en-US" sz="2400" i="1" dirty="0" smtClean="0">
                        <a:solidFill>
                          <a:srgbClr val="92D050"/>
                        </a:solidFill>
                        <a:latin typeface="Cambria Math" panose="02040503050406030204" pitchFamily="18" charset="0"/>
                      </a:rPr>
                      <m:t>0.</m:t>
                    </m:r>
                    <m:r>
                      <a:rPr lang="en-US" sz="2400" b="0" i="1" dirty="0" smtClean="0">
                        <a:solidFill>
                          <a:srgbClr val="92D050"/>
                        </a:solidFill>
                        <a:latin typeface="Cambria Math" panose="02040503050406030204" pitchFamily="18" charset="0"/>
                      </a:rPr>
                      <m:t>8</m:t>
                    </m:r>
                    <m:r>
                      <a:rPr lang="en-US" sz="2400" i="1" dirty="0">
                        <a:solidFill>
                          <a:srgbClr val="92D050"/>
                        </a:solidFill>
                        <a:latin typeface="Cambria Math" panose="02040503050406030204" pitchFamily="18" charset="0"/>
                      </a:rPr>
                      <m:t>2</m:t>
                    </m:r>
                  </m:oMath>
                </a14:m>
                <a:r>
                  <a:rPr lang="en-US" sz="2400" dirty="0">
                    <a:solidFill>
                      <a:srgbClr val="92D050"/>
                    </a:solidFill>
                  </a:rPr>
                  <a:t> </a:t>
                </a:r>
                <a:endParaRPr lang="en-IL" sz="2400" dirty="0">
                  <a:solidFill>
                    <a:srgbClr val="92D050"/>
                  </a:solidFill>
                </a:endParaRPr>
              </a:p>
            </p:txBody>
          </p:sp>
        </mc:Choice>
        <mc:Fallback xmlns="">
          <p:sp>
            <p:nvSpPr>
              <p:cNvPr id="32" name="TextBox 31">
                <a:extLst>
                  <a:ext uri="{FF2B5EF4-FFF2-40B4-BE49-F238E27FC236}">
                    <a16:creationId xmlns:a16="http://schemas.microsoft.com/office/drawing/2014/main" id="{75BCCF1C-B98D-FE69-D6F6-8EAB45DA35F5}"/>
                  </a:ext>
                </a:extLst>
              </p:cNvPr>
              <p:cNvSpPr txBox="1">
                <a:spLocks noRot="1" noChangeAspect="1" noMove="1" noResize="1" noEditPoints="1" noAdjustHandles="1" noChangeArrowheads="1" noChangeShapeType="1" noTextEdit="1"/>
              </p:cNvSpPr>
              <p:nvPr/>
            </p:nvSpPr>
            <p:spPr>
              <a:xfrm>
                <a:off x="7415965" y="4329389"/>
                <a:ext cx="1641478" cy="461665"/>
              </a:xfrm>
              <a:prstGeom prst="rect">
                <a:avLst/>
              </a:prstGeom>
              <a:blipFill>
                <a:blip r:embed="rId10"/>
                <a:stretch>
                  <a:fillRect b="-1316"/>
                </a:stretch>
              </a:blipFill>
            </p:spPr>
            <p:txBody>
              <a:bodyPr/>
              <a:lstStyle/>
              <a:p>
                <a:r>
                  <a:rPr lang="en-IL">
                    <a:noFill/>
                  </a:rPr>
                  <a:t> </a:t>
                </a:r>
              </a:p>
            </p:txBody>
          </p:sp>
        </mc:Fallback>
      </mc:AlternateContent>
    </p:spTree>
    <p:extLst>
      <p:ext uri="{BB962C8B-B14F-4D97-AF65-F5344CB8AC3E}">
        <p14:creationId xmlns:p14="http://schemas.microsoft.com/office/powerpoint/2010/main" val="60683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p:bldP spid="30" grpId="0"/>
      <p:bldP spid="31" grpId="0"/>
      <p:bldP spid="3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The Prophet Inequality</a:t>
            </a:r>
            <a:endParaRPr lang="en-IL"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E63793-5EA8-DCC6-19A0-2CD2BF6A63A1}"/>
                  </a:ext>
                </a:extLst>
              </p:cNvPr>
              <p:cNvSpPr txBox="1"/>
              <p:nvPr/>
            </p:nvSpPr>
            <p:spPr>
              <a:xfrm>
                <a:off x="793376" y="1828801"/>
                <a:ext cx="11033312" cy="2858090"/>
              </a:xfrm>
              <a:prstGeom prst="rect">
                <a:avLst/>
              </a:prstGeom>
              <a:noFill/>
            </p:spPr>
            <p:txBody>
              <a:bodyPr wrap="square" rtlCol="0">
                <a:spAutoFit/>
              </a:bodyPr>
              <a:lstStyle/>
              <a:p>
                <a:pPr marL="342900" indent="-342900">
                  <a:buFont typeface="Arial" panose="020B0604020202020204" pitchFamily="34" charset="0"/>
                  <a:buChar char="•"/>
                </a:pPr>
                <a:r>
                  <a:rPr lang="en-US" sz="3200" b="1" dirty="0">
                    <a:latin typeface="+mj-lt"/>
                  </a:rPr>
                  <a:t>Prophet</a:t>
                </a:r>
                <a:r>
                  <a:rPr lang="en-US" sz="3200" dirty="0">
                    <a:latin typeface="+mj-lt"/>
                  </a:rPr>
                  <a:t>: sees all the values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oMath>
                </a14:m>
                <a:r>
                  <a:rPr lang="en-US" sz="3200" dirty="0">
                    <a:latin typeface="+mj-lt"/>
                  </a:rPr>
                  <a:t> before the algorithm runs.</a:t>
                </a:r>
              </a:p>
              <a:p>
                <a:pPr marL="342900" indent="-342900">
                  <a:buFont typeface="Arial" panose="020B0604020202020204" pitchFamily="34" charset="0"/>
                  <a:buChar char="•"/>
                </a:pPr>
                <a:r>
                  <a:rPr lang="en-US" sz="3200" dirty="0">
                    <a:latin typeface="+mj-lt"/>
                  </a:rPr>
                  <a:t>For each run, can take </a:t>
                </a:r>
                <a14:m>
                  <m:oMath xmlns:m="http://schemas.openxmlformats.org/officeDocument/2006/math">
                    <m:func>
                      <m:funcPr>
                        <m:ctrlPr>
                          <a:rPr lang="en-US" sz="3200" i="1">
                            <a:latin typeface="Cambria Math" panose="02040503050406030204" pitchFamily="18" charset="0"/>
                          </a:rPr>
                        </m:ctrlPr>
                      </m:funcPr>
                      <m:fName>
                        <m:limLow>
                          <m:limLowPr>
                            <m:ctrlPr>
                              <a:rPr lang="en-US" sz="3200" i="1">
                                <a:latin typeface="Cambria Math" panose="02040503050406030204" pitchFamily="18" charset="0"/>
                              </a:rPr>
                            </m:ctrlPr>
                          </m:limLowPr>
                          <m:e>
                            <m:r>
                              <m:rPr>
                                <m:sty m:val="p"/>
                              </m:rPr>
                              <a:rPr lang="en-US" sz="3200">
                                <a:latin typeface="Cambria Math" panose="02040503050406030204" pitchFamily="18" charset="0"/>
                              </a:rPr>
                              <m:t>max</m:t>
                            </m:r>
                          </m:e>
                          <m:lim>
                            <m:r>
                              <a:rPr lang="en-US" sz="3200" i="1">
                                <a:latin typeface="Cambria Math" panose="02040503050406030204" pitchFamily="18" charset="0"/>
                              </a:rPr>
                              <m:t>𝑖</m:t>
                            </m:r>
                          </m:lim>
                        </m:limLow>
                      </m:fName>
                      <m:e>
                        <m:sSub>
                          <m:sSubPr>
                            <m:ctrlPr>
                              <a:rPr lang="en-US" sz="3200" i="1">
                                <a:latin typeface="Cambria Math" panose="02040503050406030204" pitchFamily="18" charset="0"/>
                              </a:rPr>
                            </m:ctrlPr>
                          </m:sSubPr>
                          <m:e>
                            <m:r>
                              <a:rPr lang="en-US" sz="3200" i="1">
                                <a:latin typeface="Cambria Math" panose="02040503050406030204" pitchFamily="18" charset="0"/>
                              </a:rPr>
                              <m:t>𝑣</m:t>
                            </m:r>
                          </m:e>
                          <m:sub>
                            <m:r>
                              <a:rPr lang="en-US" sz="3200" i="1">
                                <a:latin typeface="Cambria Math" panose="02040503050406030204" pitchFamily="18" charset="0"/>
                              </a:rPr>
                              <m:t>𝑖</m:t>
                            </m:r>
                          </m:sub>
                        </m:sSub>
                      </m:e>
                    </m:func>
                    <m:r>
                      <a:rPr lang="en-US" sz="3200" i="1">
                        <a:latin typeface="Cambria Math" panose="02040503050406030204" pitchFamily="18" charset="0"/>
                      </a:rPr>
                      <m:t> </m:t>
                    </m:r>
                  </m:oMath>
                </a14:m>
                <a:r>
                  <a:rPr lang="en-US" sz="3200" dirty="0">
                    <a:latin typeface="+mj-lt"/>
                  </a:rPr>
                  <a:t>:</a:t>
                </a:r>
                <a:br>
                  <a:rPr lang="en-US" sz="3200" dirty="0">
                    <a:latin typeface="+mj-lt"/>
                  </a:rPr>
                </a:br>
                <a14:m>
                  <m:oMath xmlns:m="http://schemas.openxmlformats.org/officeDocument/2006/math">
                    <m:r>
                      <a:rPr lang="en-US" sz="3200" b="0" i="1" smtClean="0">
                        <a:latin typeface="Cambria Math" panose="02040503050406030204" pitchFamily="18" charset="0"/>
                      </a:rPr>
                      <m:t>⇒</m:t>
                    </m:r>
                  </m:oMath>
                </a14:m>
                <a:r>
                  <a:rPr lang="en-US" sz="3200" dirty="0">
                    <a:latin typeface="+mj-lt"/>
                  </a:rPr>
                  <a:t> Expected value: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𝐸</m:t>
                        </m:r>
                      </m:e>
                      <m: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𝑛</m:t>
                            </m:r>
                          </m:sub>
                        </m:sSub>
                      </m:sub>
                    </m:sSub>
                    <m:r>
                      <a:rPr lang="en-US" sz="3200" b="0" i="1" smtClean="0">
                        <a:latin typeface="Cambria Math" panose="02040503050406030204" pitchFamily="18" charset="0"/>
                      </a:rPr>
                      <m:t>[</m:t>
                    </m:r>
                    <m:func>
                      <m:funcPr>
                        <m:ctrlPr>
                          <a:rPr lang="en-US" sz="3200" b="0" i="1" smtClean="0">
                            <a:latin typeface="Cambria Math" panose="02040503050406030204" pitchFamily="18" charset="0"/>
                          </a:rPr>
                        </m:ctrlPr>
                      </m:funcPr>
                      <m:fName>
                        <m:limLow>
                          <m:limLowPr>
                            <m:ctrlPr>
                              <a:rPr lang="en-US" sz="3200" b="0" i="1" smtClean="0">
                                <a:latin typeface="Cambria Math" panose="02040503050406030204" pitchFamily="18" charset="0"/>
                              </a:rPr>
                            </m:ctrlPr>
                          </m:limLowPr>
                          <m:e>
                            <m:r>
                              <m:rPr>
                                <m:sty m:val="p"/>
                              </m:rPr>
                              <a:rPr lang="en-US" sz="3200" b="0" i="0" smtClean="0">
                                <a:latin typeface="Cambria Math" panose="02040503050406030204" pitchFamily="18" charset="0"/>
                              </a:rPr>
                              <m:t>max</m:t>
                            </m:r>
                          </m:e>
                          <m:lim>
                            <m:r>
                              <a:rPr lang="en-US" sz="3200" b="0" i="1" smtClean="0">
                                <a:latin typeface="Cambria Math" panose="02040503050406030204" pitchFamily="18" charset="0"/>
                              </a:rPr>
                              <m:t>𝑖</m:t>
                            </m:r>
                          </m:lim>
                        </m:limLow>
                      </m:fName>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𝑖</m:t>
                            </m:r>
                          </m:sub>
                        </m:sSub>
                      </m:e>
                    </m:func>
                    <m:r>
                      <a:rPr lang="en-US" sz="3200" b="0" i="1" smtClean="0">
                        <a:latin typeface="Cambria Math" panose="02040503050406030204" pitchFamily="18" charset="0"/>
                      </a:rPr>
                      <m:t>]</m:t>
                    </m:r>
                  </m:oMath>
                </a14:m>
                <a:r>
                  <a:rPr lang="en-US" sz="3200" dirty="0">
                    <a:latin typeface="+mj-lt"/>
                  </a:rPr>
                  <a:t>.</a:t>
                </a:r>
              </a:p>
              <a:p>
                <a:pPr marL="342900" indent="-342900">
                  <a:buFont typeface="Arial" panose="020B0604020202020204" pitchFamily="34" charset="0"/>
                  <a:buChar char="•"/>
                </a:pPr>
                <a:r>
                  <a:rPr lang="en-US" sz="3200" b="1" dirty="0">
                    <a:latin typeface="+mj-lt"/>
                  </a:rPr>
                  <a:t>Observation</a:t>
                </a:r>
                <a:r>
                  <a:rPr lang="en-US" sz="3200" dirty="0">
                    <a:latin typeface="+mj-lt"/>
                  </a:rPr>
                  <a:t>: no algorithm can perform better than the prophet.</a:t>
                </a:r>
              </a:p>
              <a:p>
                <a:pPr marL="800100" lvl="1" indent="-342900">
                  <a:buFont typeface="Arial" panose="020B0604020202020204" pitchFamily="34" charset="0"/>
                  <a:buChar char="•"/>
                </a:pPr>
                <a:endParaRPr lang="en-US" sz="3200" dirty="0">
                  <a:latin typeface="+mj-lt"/>
                </a:endParaRPr>
              </a:p>
            </p:txBody>
          </p:sp>
        </mc:Choice>
        <mc:Fallback xmlns="">
          <p:sp>
            <p:nvSpPr>
              <p:cNvPr id="4" name="TextBox 3">
                <a:extLst>
                  <a:ext uri="{FF2B5EF4-FFF2-40B4-BE49-F238E27FC236}">
                    <a16:creationId xmlns:a16="http://schemas.microsoft.com/office/drawing/2014/main" id="{B4E63793-5EA8-DCC6-19A0-2CD2BF6A63A1}"/>
                  </a:ext>
                </a:extLst>
              </p:cNvPr>
              <p:cNvSpPr txBox="1">
                <a:spLocks noRot="1" noChangeAspect="1" noMove="1" noResize="1" noEditPoints="1" noAdjustHandles="1" noChangeArrowheads="1" noChangeShapeType="1" noTextEdit="1"/>
              </p:cNvSpPr>
              <p:nvPr/>
            </p:nvSpPr>
            <p:spPr>
              <a:xfrm>
                <a:off x="793376" y="1828801"/>
                <a:ext cx="11033312" cy="2858090"/>
              </a:xfrm>
              <a:prstGeom prst="rect">
                <a:avLst/>
              </a:prstGeom>
              <a:blipFill>
                <a:blip r:embed="rId2"/>
                <a:stretch>
                  <a:fillRect l="-1271" t="-277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A42480-FDE4-B5F2-1556-F7C0E8A1D3A4}"/>
                  </a:ext>
                </a:extLst>
              </p:cNvPr>
              <p:cNvSpPr txBox="1"/>
              <p:nvPr/>
            </p:nvSpPr>
            <p:spPr>
              <a:xfrm>
                <a:off x="447285" y="5321102"/>
                <a:ext cx="13698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r>
                        <a:rPr lang="en-US" sz="2800" b="0" i="1" smtClean="0">
                          <a:latin typeface="Cambria Math" panose="02040503050406030204" pitchFamily="18" charset="0"/>
                        </a:rPr>
                        <m:t>=0.7</m:t>
                      </m:r>
                    </m:oMath>
                  </m:oMathPara>
                </a14:m>
                <a:endParaRPr lang="en-US" sz="2800" dirty="0"/>
              </a:p>
            </p:txBody>
          </p:sp>
        </mc:Choice>
        <mc:Fallback xmlns="">
          <p:sp>
            <p:nvSpPr>
              <p:cNvPr id="13" name="TextBox 12">
                <a:extLst>
                  <a:ext uri="{FF2B5EF4-FFF2-40B4-BE49-F238E27FC236}">
                    <a16:creationId xmlns:a16="http://schemas.microsoft.com/office/drawing/2014/main" id="{D7A42480-FDE4-B5F2-1556-F7C0E8A1D3A4}"/>
                  </a:ext>
                </a:extLst>
              </p:cNvPr>
              <p:cNvSpPr txBox="1">
                <a:spLocks noRot="1" noChangeAspect="1" noMove="1" noResize="1" noEditPoints="1" noAdjustHandles="1" noChangeArrowheads="1" noChangeShapeType="1" noTextEdit="1"/>
              </p:cNvSpPr>
              <p:nvPr/>
            </p:nvSpPr>
            <p:spPr>
              <a:xfrm>
                <a:off x="447285" y="5321102"/>
                <a:ext cx="1369859" cy="523220"/>
              </a:xfrm>
              <a:prstGeom prst="rect">
                <a:avLst/>
              </a:prstGeom>
              <a:blipFill>
                <a:blip r:embed="rId3"/>
                <a:stretch>
                  <a:fillRect/>
                </a:stretch>
              </a:blipFill>
            </p:spPr>
            <p:txBody>
              <a:bodyPr/>
              <a:lstStyle/>
              <a:p>
                <a:r>
                  <a:rPr lang="en-IL">
                    <a:noFill/>
                  </a:rPr>
                  <a:t> </a:t>
                </a:r>
              </a:p>
            </p:txBody>
          </p:sp>
        </mc:Fallback>
      </mc:AlternateContent>
      <p:pic>
        <p:nvPicPr>
          <p:cNvPr id="14" name="Picture 13">
            <a:extLst>
              <a:ext uri="{FF2B5EF4-FFF2-40B4-BE49-F238E27FC236}">
                <a16:creationId xmlns:a16="http://schemas.microsoft.com/office/drawing/2014/main" id="{74B6DA22-7285-E783-B6A0-7C9B9C6AE7A4}"/>
              </a:ext>
            </a:extLst>
          </p:cNvPr>
          <p:cNvPicPr>
            <a:picLocks noChangeAspect="1"/>
          </p:cNvPicPr>
          <p:nvPr/>
        </p:nvPicPr>
        <p:blipFill>
          <a:blip r:embed="rId4"/>
          <a:stretch>
            <a:fillRect/>
          </a:stretch>
        </p:blipFill>
        <p:spPr>
          <a:xfrm>
            <a:off x="1817144" y="4920566"/>
            <a:ext cx="4153113" cy="1149409"/>
          </a:xfrm>
          <a:prstGeom prst="rect">
            <a:avLst/>
          </a:prstGeom>
        </p:spPr>
      </p:pic>
      <p:pic>
        <p:nvPicPr>
          <p:cNvPr id="15" name="Picture 14">
            <a:extLst>
              <a:ext uri="{FF2B5EF4-FFF2-40B4-BE49-F238E27FC236}">
                <a16:creationId xmlns:a16="http://schemas.microsoft.com/office/drawing/2014/main" id="{0002A346-DC7E-C8C2-7668-2D2C1C3D9136}"/>
              </a:ext>
            </a:extLst>
          </p:cNvPr>
          <p:cNvPicPr>
            <a:picLocks noChangeAspect="1"/>
          </p:cNvPicPr>
          <p:nvPr/>
        </p:nvPicPr>
        <p:blipFill>
          <a:blip r:embed="rId5"/>
          <a:stretch>
            <a:fillRect/>
          </a:stretch>
        </p:blipFill>
        <p:spPr>
          <a:xfrm>
            <a:off x="5970257" y="4928350"/>
            <a:ext cx="4223258" cy="1149409"/>
          </a:xfrm>
          <a:prstGeom prst="rect">
            <a:avLst/>
          </a:prstGeom>
        </p:spPr>
      </p:pic>
      <p:sp>
        <p:nvSpPr>
          <p:cNvPr id="16" name="TextBox 15">
            <a:extLst>
              <a:ext uri="{FF2B5EF4-FFF2-40B4-BE49-F238E27FC236}">
                <a16:creationId xmlns:a16="http://schemas.microsoft.com/office/drawing/2014/main" id="{B74DB1E3-EFF7-D3CC-3C56-65D60AD0AE9F}"/>
              </a:ext>
            </a:extLst>
          </p:cNvPr>
          <p:cNvSpPr txBox="1"/>
          <p:nvPr/>
        </p:nvSpPr>
        <p:spPr>
          <a:xfrm>
            <a:off x="913794" y="6141888"/>
            <a:ext cx="10496035" cy="523220"/>
          </a:xfrm>
          <a:prstGeom prst="rect">
            <a:avLst/>
          </a:prstGeom>
          <a:noFill/>
        </p:spPr>
        <p:txBody>
          <a:bodyPr wrap="square" rtlCol="0">
            <a:spAutoFit/>
          </a:bodyPr>
          <a:lstStyle/>
          <a:p>
            <a:r>
              <a:rPr lang="en-US" sz="2800" dirty="0"/>
              <a:t>               </a:t>
            </a:r>
            <a:r>
              <a:rPr lang="en-US" sz="2800" dirty="0" err="1"/>
              <a:t>i</a:t>
            </a:r>
            <a:r>
              <a:rPr lang="en-US" sz="2800" dirty="0"/>
              <a:t>=1           </a:t>
            </a:r>
            <a:r>
              <a:rPr lang="en-US" sz="2800" dirty="0" err="1"/>
              <a:t>i</a:t>
            </a:r>
            <a:r>
              <a:rPr lang="en-US" sz="2800" dirty="0"/>
              <a:t>=2           </a:t>
            </a:r>
            <a:r>
              <a:rPr lang="en-US" sz="2800" dirty="0" err="1"/>
              <a:t>i</a:t>
            </a:r>
            <a:r>
              <a:rPr lang="en-US" sz="2800" dirty="0"/>
              <a:t>=3         </a:t>
            </a:r>
            <a:r>
              <a:rPr lang="en-US" sz="2800" dirty="0" err="1"/>
              <a:t>i</a:t>
            </a:r>
            <a:r>
              <a:rPr lang="en-US" sz="2800" dirty="0"/>
              <a:t>=4           </a:t>
            </a:r>
            <a:r>
              <a:rPr lang="en-US" sz="2800" dirty="0" err="1"/>
              <a:t>i</a:t>
            </a:r>
            <a:r>
              <a:rPr lang="en-US" sz="2800" dirty="0"/>
              <a:t>=5           </a:t>
            </a:r>
            <a:r>
              <a:rPr lang="en-US" sz="2800" dirty="0" err="1"/>
              <a:t>i</a:t>
            </a:r>
            <a:r>
              <a:rPr lang="en-US" sz="2800" dirty="0"/>
              <a:t>=6</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4F7DD55-3D0F-F165-440E-F43087CCA49F}"/>
                  </a:ext>
                </a:extLst>
              </p:cNvPr>
              <p:cNvSpPr txBox="1"/>
              <p:nvPr/>
            </p:nvSpPr>
            <p:spPr>
              <a:xfrm>
                <a:off x="1850608" y="4386988"/>
                <a:ext cx="1422005"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1</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i="1" dirty="0">
                        <a:latin typeface="Cambria Math" panose="02040503050406030204" pitchFamily="18" charset="0"/>
                      </a:rPr>
                      <m:t>2</m:t>
                    </m:r>
                  </m:oMath>
                </a14:m>
                <a:r>
                  <a:rPr lang="en-US" sz="2400" dirty="0"/>
                  <a:t> </a:t>
                </a:r>
                <a:endParaRPr lang="en-IL" sz="2400" dirty="0"/>
              </a:p>
            </p:txBody>
          </p:sp>
        </mc:Choice>
        <mc:Fallback xmlns="">
          <p:sp>
            <p:nvSpPr>
              <p:cNvPr id="17" name="TextBox 16">
                <a:extLst>
                  <a:ext uri="{FF2B5EF4-FFF2-40B4-BE49-F238E27FC236}">
                    <a16:creationId xmlns:a16="http://schemas.microsoft.com/office/drawing/2014/main" id="{74F7DD55-3D0F-F165-440E-F43087CCA49F}"/>
                  </a:ext>
                </a:extLst>
              </p:cNvPr>
              <p:cNvSpPr txBox="1">
                <a:spLocks noRot="1" noChangeAspect="1" noMove="1" noResize="1" noEditPoints="1" noAdjustHandles="1" noChangeArrowheads="1" noChangeShapeType="1" noTextEdit="1"/>
              </p:cNvSpPr>
              <p:nvPr/>
            </p:nvSpPr>
            <p:spPr>
              <a:xfrm>
                <a:off x="1850608" y="4386988"/>
                <a:ext cx="1422005" cy="461665"/>
              </a:xfrm>
              <a:prstGeom prst="rect">
                <a:avLst/>
              </a:prstGeom>
              <a:blipFill>
                <a:blip r:embed="rId6"/>
                <a:stretch>
                  <a:fillRect b="-1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F71680-8FD7-60B2-4FA2-3EF0EBB257DA}"/>
                  </a:ext>
                </a:extLst>
              </p:cNvPr>
              <p:cNvSpPr txBox="1"/>
              <p:nvPr/>
            </p:nvSpPr>
            <p:spPr>
              <a:xfrm>
                <a:off x="3267087" y="4393978"/>
                <a:ext cx="142200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2</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6</m:t>
                      </m:r>
                    </m:oMath>
                  </m:oMathPara>
                </a14:m>
                <a:endParaRPr lang="en-IL" sz="2400" dirty="0"/>
              </a:p>
            </p:txBody>
          </p:sp>
        </mc:Choice>
        <mc:Fallback xmlns="">
          <p:sp>
            <p:nvSpPr>
              <p:cNvPr id="18" name="TextBox 17">
                <a:extLst>
                  <a:ext uri="{FF2B5EF4-FFF2-40B4-BE49-F238E27FC236}">
                    <a16:creationId xmlns:a16="http://schemas.microsoft.com/office/drawing/2014/main" id="{65F71680-8FD7-60B2-4FA2-3EF0EBB257DA}"/>
                  </a:ext>
                </a:extLst>
              </p:cNvPr>
              <p:cNvSpPr txBox="1">
                <a:spLocks noRot="1" noChangeAspect="1" noMove="1" noResize="1" noEditPoints="1" noAdjustHandles="1" noChangeArrowheads="1" noChangeShapeType="1" noTextEdit="1"/>
              </p:cNvSpPr>
              <p:nvPr/>
            </p:nvSpPr>
            <p:spPr>
              <a:xfrm>
                <a:off x="3267087" y="4393978"/>
                <a:ext cx="1422005" cy="461665"/>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76916D4-1539-4B1E-F5EE-B418D2262F1A}"/>
                  </a:ext>
                </a:extLst>
              </p:cNvPr>
              <p:cNvSpPr txBox="1"/>
              <p:nvPr/>
            </p:nvSpPr>
            <p:spPr>
              <a:xfrm>
                <a:off x="4569057" y="4374666"/>
                <a:ext cx="1565743"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3</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4</m:t>
                    </m:r>
                    <m:r>
                      <a:rPr lang="en-US" sz="2400" i="1" dirty="0">
                        <a:latin typeface="Cambria Math" panose="02040503050406030204" pitchFamily="18" charset="0"/>
                      </a:rPr>
                      <m:t>2</m:t>
                    </m:r>
                  </m:oMath>
                </a14:m>
                <a:r>
                  <a:rPr lang="en-US" sz="2400" dirty="0"/>
                  <a:t> </a:t>
                </a:r>
                <a:endParaRPr lang="en-IL" sz="2400" dirty="0"/>
              </a:p>
            </p:txBody>
          </p:sp>
        </mc:Choice>
        <mc:Fallback xmlns="">
          <p:sp>
            <p:nvSpPr>
              <p:cNvPr id="19" name="TextBox 18">
                <a:extLst>
                  <a:ext uri="{FF2B5EF4-FFF2-40B4-BE49-F238E27FC236}">
                    <a16:creationId xmlns:a16="http://schemas.microsoft.com/office/drawing/2014/main" id="{576916D4-1539-4B1E-F5EE-B418D2262F1A}"/>
                  </a:ext>
                </a:extLst>
              </p:cNvPr>
              <p:cNvSpPr txBox="1">
                <a:spLocks noRot="1" noChangeAspect="1" noMove="1" noResize="1" noEditPoints="1" noAdjustHandles="1" noChangeArrowheads="1" noChangeShapeType="1" noTextEdit="1"/>
              </p:cNvSpPr>
              <p:nvPr/>
            </p:nvSpPr>
            <p:spPr>
              <a:xfrm>
                <a:off x="4569057" y="4374666"/>
                <a:ext cx="1565743" cy="461665"/>
              </a:xfrm>
              <a:prstGeom prst="rect">
                <a:avLst/>
              </a:prstGeom>
              <a:blipFill>
                <a:blip r:embed="rId8"/>
                <a:stretch>
                  <a:fillRect b="-1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D12ED85-2FD5-5F66-1446-947C798A4B1B}"/>
                  </a:ext>
                </a:extLst>
              </p:cNvPr>
              <p:cNvSpPr txBox="1"/>
              <p:nvPr/>
            </p:nvSpPr>
            <p:spPr>
              <a:xfrm>
                <a:off x="5970257" y="4349567"/>
                <a:ext cx="1565744"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4</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i="1" dirty="0">
                        <a:latin typeface="Cambria Math" panose="02040503050406030204" pitchFamily="18" charset="0"/>
                      </a:rPr>
                      <m:t>2</m:t>
                    </m:r>
                    <m:r>
                      <a:rPr lang="en-US" sz="2400" b="0" i="1" dirty="0" smtClean="0">
                        <a:latin typeface="Cambria Math" panose="02040503050406030204" pitchFamily="18" charset="0"/>
                      </a:rPr>
                      <m:t>1</m:t>
                    </m:r>
                  </m:oMath>
                </a14:m>
                <a:r>
                  <a:rPr lang="en-US" sz="2400" dirty="0"/>
                  <a:t> </a:t>
                </a:r>
                <a:endParaRPr lang="en-IL" sz="2400" dirty="0"/>
              </a:p>
            </p:txBody>
          </p:sp>
        </mc:Choice>
        <mc:Fallback xmlns="">
          <p:sp>
            <p:nvSpPr>
              <p:cNvPr id="20" name="TextBox 19">
                <a:extLst>
                  <a:ext uri="{FF2B5EF4-FFF2-40B4-BE49-F238E27FC236}">
                    <a16:creationId xmlns:a16="http://schemas.microsoft.com/office/drawing/2014/main" id="{5D12ED85-2FD5-5F66-1446-947C798A4B1B}"/>
                  </a:ext>
                </a:extLst>
              </p:cNvPr>
              <p:cNvSpPr txBox="1">
                <a:spLocks noRot="1" noChangeAspect="1" noMove="1" noResize="1" noEditPoints="1" noAdjustHandles="1" noChangeArrowheads="1" noChangeShapeType="1" noTextEdit="1"/>
              </p:cNvSpPr>
              <p:nvPr/>
            </p:nvSpPr>
            <p:spPr>
              <a:xfrm>
                <a:off x="5970257" y="4349567"/>
                <a:ext cx="1565744" cy="461665"/>
              </a:xfrm>
              <a:prstGeom prst="rect">
                <a:avLst/>
              </a:prstGeom>
              <a:blipFill>
                <a:blip r:embed="rId9"/>
                <a:stretch>
                  <a:fillRect b="-133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FA579A3-B3CC-695D-7B0B-D02617E8FFAF}"/>
                  </a:ext>
                </a:extLst>
              </p:cNvPr>
              <p:cNvSpPr txBox="1"/>
              <p:nvPr/>
            </p:nvSpPr>
            <p:spPr>
              <a:xfrm>
                <a:off x="7415965" y="4329389"/>
                <a:ext cx="1641478"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5</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8</m:t>
                    </m:r>
                    <m:r>
                      <a:rPr lang="en-US" sz="2400" i="1" dirty="0">
                        <a:latin typeface="Cambria Math" panose="02040503050406030204" pitchFamily="18" charset="0"/>
                      </a:rPr>
                      <m:t>2</m:t>
                    </m:r>
                  </m:oMath>
                </a14:m>
                <a:r>
                  <a:rPr lang="en-US" sz="2400" dirty="0"/>
                  <a:t> </a:t>
                </a:r>
                <a:endParaRPr lang="en-IL" sz="2400" dirty="0"/>
              </a:p>
            </p:txBody>
          </p:sp>
        </mc:Choice>
        <mc:Fallback xmlns="">
          <p:sp>
            <p:nvSpPr>
              <p:cNvPr id="21" name="TextBox 20">
                <a:extLst>
                  <a:ext uri="{FF2B5EF4-FFF2-40B4-BE49-F238E27FC236}">
                    <a16:creationId xmlns:a16="http://schemas.microsoft.com/office/drawing/2014/main" id="{CFA579A3-B3CC-695D-7B0B-D02617E8FFAF}"/>
                  </a:ext>
                </a:extLst>
              </p:cNvPr>
              <p:cNvSpPr txBox="1">
                <a:spLocks noRot="1" noChangeAspect="1" noMove="1" noResize="1" noEditPoints="1" noAdjustHandles="1" noChangeArrowheads="1" noChangeShapeType="1" noTextEdit="1"/>
              </p:cNvSpPr>
              <p:nvPr/>
            </p:nvSpPr>
            <p:spPr>
              <a:xfrm>
                <a:off x="7415965" y="4329389"/>
                <a:ext cx="1641478" cy="461665"/>
              </a:xfrm>
              <a:prstGeom prst="rect">
                <a:avLst/>
              </a:prstGeom>
              <a:blipFill>
                <a:blip r:embed="rId10"/>
                <a:stretch>
                  <a:fillRect b="-1316"/>
                </a:stretch>
              </a:blipFill>
            </p:spPr>
            <p:txBody>
              <a:bodyPr/>
              <a:lstStyle/>
              <a:p>
                <a:r>
                  <a:rPr lang="en-IL">
                    <a:noFill/>
                  </a:rPr>
                  <a:t> </a:t>
                </a:r>
              </a:p>
            </p:txBody>
          </p:sp>
        </mc:Fallback>
      </mc:AlternateContent>
      <p:pic>
        <p:nvPicPr>
          <p:cNvPr id="44034" name="Picture 2" descr="Choosing Prophets | Jeff Nobbs">
            <a:extLst>
              <a:ext uri="{FF2B5EF4-FFF2-40B4-BE49-F238E27FC236}">
                <a16:creationId xmlns:a16="http://schemas.microsoft.com/office/drawing/2014/main" id="{0D4828BE-80D0-5541-9FC6-E68469D4D7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74060" y="0"/>
            <a:ext cx="1471537" cy="20232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2A1D3B-0EF6-58C4-CCED-53F95879354D}"/>
                  </a:ext>
                </a:extLst>
              </p:cNvPr>
              <p:cNvSpPr txBox="1"/>
              <p:nvPr/>
            </p:nvSpPr>
            <p:spPr>
              <a:xfrm>
                <a:off x="8817166" y="4309211"/>
                <a:ext cx="1542376" cy="461665"/>
              </a:xfrm>
              <a:prstGeom prst="rect">
                <a:avLst/>
              </a:prstGeom>
              <a:noFill/>
            </p:spPr>
            <p:txBody>
              <a:bodyPr wrap="square">
                <a:spAutoFit/>
              </a:bodyPr>
              <a:lstStyle/>
              <a:p>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v</m:t>
                        </m:r>
                      </m:e>
                      <m:sub>
                        <m:r>
                          <a:rPr lang="en-US" sz="2400" b="0" i="0" dirty="0" smtClean="0">
                            <a:latin typeface="Cambria Math" panose="02040503050406030204" pitchFamily="18" charset="0"/>
                          </a:rPr>
                          <m:t>6</m:t>
                        </m:r>
                      </m:sub>
                    </m:sSub>
                    <m:r>
                      <a:rPr lang="en-US" sz="2400" b="0" i="0" dirty="0" smtClean="0">
                        <a:latin typeface="Cambria Math" panose="02040503050406030204" pitchFamily="18" charset="0"/>
                      </a:rPr>
                      <m:t>=</m:t>
                    </m:r>
                    <m:r>
                      <a:rPr lang="en-US" sz="2400" i="1" dirty="0" smtClean="0">
                        <a:latin typeface="Cambria Math" panose="02040503050406030204" pitchFamily="18" charset="0"/>
                      </a:rPr>
                      <m:t>0.</m:t>
                    </m:r>
                    <m:r>
                      <a:rPr lang="en-US" sz="2400" b="0" i="1" dirty="0" smtClean="0">
                        <a:latin typeface="Cambria Math" panose="02040503050406030204" pitchFamily="18" charset="0"/>
                      </a:rPr>
                      <m:t>53</m:t>
                    </m:r>
                  </m:oMath>
                </a14:m>
                <a:r>
                  <a:rPr lang="en-US" sz="2400" dirty="0"/>
                  <a:t> </a:t>
                </a:r>
                <a:endParaRPr lang="en-IL" sz="2400" dirty="0"/>
              </a:p>
            </p:txBody>
          </p:sp>
        </mc:Choice>
        <mc:Fallback xmlns="">
          <p:sp>
            <p:nvSpPr>
              <p:cNvPr id="3" name="TextBox 2">
                <a:extLst>
                  <a:ext uri="{FF2B5EF4-FFF2-40B4-BE49-F238E27FC236}">
                    <a16:creationId xmlns:a16="http://schemas.microsoft.com/office/drawing/2014/main" id="{C12A1D3B-0EF6-58C4-CCED-53F95879354D}"/>
                  </a:ext>
                </a:extLst>
              </p:cNvPr>
              <p:cNvSpPr txBox="1">
                <a:spLocks noRot="1" noChangeAspect="1" noMove="1" noResize="1" noEditPoints="1" noAdjustHandles="1" noChangeArrowheads="1" noChangeShapeType="1" noTextEdit="1"/>
              </p:cNvSpPr>
              <p:nvPr/>
            </p:nvSpPr>
            <p:spPr>
              <a:xfrm>
                <a:off x="8817166" y="4309211"/>
                <a:ext cx="1542376" cy="461665"/>
              </a:xfrm>
              <a:prstGeom prst="rect">
                <a:avLst/>
              </a:prstGeom>
              <a:blipFill>
                <a:blip r:embed="rId12"/>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276144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iting an appointment on a paper agenda">
            <a:extLst>
              <a:ext uri="{FF2B5EF4-FFF2-40B4-BE49-F238E27FC236}">
                <a16:creationId xmlns:a16="http://schemas.microsoft.com/office/drawing/2014/main" id="{69619708-0E76-7DBC-B558-BBFFFA1D9685}"/>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DA38067-8332-612D-1107-000FFA54D30E}"/>
              </a:ext>
            </a:extLst>
          </p:cNvPr>
          <p:cNvSpPr>
            <a:spLocks noGrp="1"/>
          </p:cNvSpPr>
          <p:nvPr>
            <p:ph type="title"/>
          </p:nvPr>
        </p:nvSpPr>
        <p:spPr>
          <a:xfrm>
            <a:off x="1370693" y="1769540"/>
            <a:ext cx="9440034" cy="1828801"/>
          </a:xfrm>
        </p:spPr>
        <p:txBody>
          <a:bodyPr vert="horz" lIns="91440" tIns="45720" rIns="91440" bIns="45720" rtlCol="0" anchor="b">
            <a:normAutofit/>
          </a:bodyPr>
          <a:lstStyle/>
          <a:p>
            <a:r>
              <a:rPr lang="en-US" sz="5400" dirty="0"/>
              <a:t>Analyze a Classical Algorithm under a Distribution</a:t>
            </a:r>
          </a:p>
        </p:txBody>
      </p:sp>
    </p:spTree>
    <p:extLst>
      <p:ext uri="{BB962C8B-B14F-4D97-AF65-F5344CB8AC3E}">
        <p14:creationId xmlns:p14="http://schemas.microsoft.com/office/powerpoint/2010/main" val="30916452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886D4A05-AFD9-4D13-98E7-B23E4C9D7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a:xfrm>
                <a:off x="900953" y="4406537"/>
                <a:ext cx="10374406" cy="1088336"/>
              </a:xfrm>
            </p:spPr>
            <p:txBody>
              <a:bodyPr vert="horz" lIns="91440" tIns="45720" rIns="91440" bIns="45720" rtlCol="0" anchor="b">
                <a:normAutofit fontScale="90000"/>
              </a:bodyPr>
              <a:lstStyle/>
              <a:p>
                <a:r>
                  <a:rPr lang="en-US" sz="4100" dirty="0"/>
                  <a:t>Threshold rules give a </a:t>
                </a:r>
                <a14:m>
                  <m:oMath xmlns:m="http://schemas.openxmlformats.org/officeDocument/2006/math">
                    <m:f>
                      <m:fPr>
                        <m:ctrlPr>
                          <a:rPr lang="en-US" sz="4100" b="0" i="1" smtClean="0">
                            <a:latin typeface="Cambria Math" panose="02040503050406030204" pitchFamily="18" charset="0"/>
                          </a:rPr>
                        </m:ctrlPr>
                      </m:fPr>
                      <m:num>
                        <m:r>
                          <a:rPr lang="en-US" sz="4100" b="0" i="1" smtClean="0">
                            <a:latin typeface="Cambria Math" panose="02040503050406030204" pitchFamily="18" charset="0"/>
                          </a:rPr>
                          <m:t>1</m:t>
                        </m:r>
                      </m:num>
                      <m:den>
                        <m:r>
                          <a:rPr lang="en-US" sz="4100" b="0" i="1" smtClean="0">
                            <a:latin typeface="Cambria Math" panose="02040503050406030204" pitchFamily="18" charset="0"/>
                          </a:rPr>
                          <m:t>2</m:t>
                        </m:r>
                      </m:den>
                    </m:f>
                  </m:oMath>
                </a14:m>
                <a:r>
                  <a:rPr lang="en-US" sz="4100" dirty="0"/>
                  <a:t>-approximation for Prophets</a:t>
                </a:r>
              </a:p>
            </p:txBody>
          </p:sp>
        </mc:Choice>
        <mc:Fallback xmlns="">
          <p:sp>
            <p:nvSpPr>
              <p:cNvPr id="2" name="Title 1">
                <a:extLst>
                  <a:ext uri="{FF2B5EF4-FFF2-40B4-BE49-F238E27FC236}">
                    <a16:creationId xmlns:a16="http://schemas.microsoft.com/office/drawing/2014/main" id="{47C7C581-2984-B607-5ABE-948924E969AF}"/>
                  </a:ext>
                </a:extLst>
              </p:cNvPr>
              <p:cNvSpPr>
                <a:spLocks noGrp="1" noRot="1" noChangeAspect="1" noMove="1" noResize="1" noEditPoints="1" noAdjustHandles="1" noChangeArrowheads="1" noChangeShapeType="1" noTextEdit="1"/>
              </p:cNvSpPr>
              <p:nvPr>
                <p:ph type="title"/>
              </p:nvPr>
            </p:nvSpPr>
            <p:spPr>
              <a:xfrm>
                <a:off x="900953" y="4406537"/>
                <a:ext cx="10374406" cy="1088336"/>
              </a:xfrm>
              <a:blipFill>
                <a:blip r:embed="rId3"/>
                <a:stretch>
                  <a:fillRect/>
                </a:stretch>
              </a:blipFill>
            </p:spPr>
            <p:txBody>
              <a:bodyPr/>
              <a:lstStyle/>
              <a:p>
                <a:r>
                  <a:rPr lang="en-IL">
                    <a:noFill/>
                  </a:rPr>
                  <a:t> </a:t>
                </a:r>
              </a:p>
            </p:txBody>
          </p:sp>
        </mc:Fallback>
      </mc:AlternateContent>
      <p:pic>
        <p:nvPicPr>
          <p:cNvPr id="1026" name="Picture 2">
            <a:extLst>
              <a:ext uri="{FF2B5EF4-FFF2-40B4-BE49-F238E27FC236}">
                <a16:creationId xmlns:a16="http://schemas.microsoft.com/office/drawing/2014/main" id="{D4CF7FEE-528A-0E48-3D65-0A3D376ECA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338" y="2583561"/>
            <a:ext cx="10912112" cy="130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58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Prophet Inequality - Proof</a:t>
            </a:r>
            <a:endParaRPr lang="en-IL"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E63793-5EA8-DCC6-19A0-2CD2BF6A63A1}"/>
                  </a:ext>
                </a:extLst>
              </p:cNvPr>
              <p:cNvSpPr txBox="1"/>
              <p:nvPr/>
            </p:nvSpPr>
            <p:spPr>
              <a:xfrm>
                <a:off x="329453" y="1815353"/>
                <a:ext cx="11705665" cy="4490332"/>
              </a:xfrm>
              <a:prstGeom prst="rect">
                <a:avLst/>
              </a:prstGeom>
              <a:noFill/>
            </p:spPr>
            <p:txBody>
              <a:bodyPr wrap="square" rtlCol="0">
                <a:spAutoFit/>
              </a:bodyPr>
              <a:lstStyle/>
              <a:p>
                <a:pPr marL="800100" lvl="1" indent="-342900">
                  <a:buFont typeface="Arial" panose="020B0604020202020204" pitchFamily="34" charset="0"/>
                  <a:buChar char="•"/>
                </a:pPr>
                <a:r>
                  <a:rPr lang="en-US" sz="2000" b="1" dirty="0">
                    <a:latin typeface="+mj-lt"/>
                  </a:rPr>
                  <a:t>Recall</a:t>
                </a:r>
                <a:r>
                  <a:rPr lang="en-US" sz="2000" dirty="0">
                    <a:latin typeface="+mj-lt"/>
                  </a:rPr>
                  <a:t>: the threshold rule stops at the first step </a:t>
                </a:r>
                <a14:m>
                  <m:oMath xmlns:m="http://schemas.openxmlformats.org/officeDocument/2006/math">
                    <m:r>
                      <a:rPr lang="en-US" sz="2000" b="0" i="1" smtClean="0">
                        <a:latin typeface="Cambria Math" panose="02040503050406030204" pitchFamily="18" charset="0"/>
                      </a:rPr>
                      <m:t>𝑖</m:t>
                    </m:r>
                  </m:oMath>
                </a14:m>
                <a:r>
                  <a:rPr lang="en-US" sz="2000" dirty="0">
                    <a:latin typeface="+mj-lt"/>
                  </a:rPr>
                  <a:t> with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𝑣</m:t>
                        </m:r>
                      </m:e>
                      <m:sub>
                        <m:r>
                          <a:rPr lang="en-US" sz="2000" b="0" i="1" dirty="0" smtClean="0">
                            <a:latin typeface="Cambria Math" panose="02040503050406030204" pitchFamily="18" charset="0"/>
                          </a:rPr>
                          <m:t>𝑖</m:t>
                        </m:r>
                      </m:sub>
                    </m:sSub>
                    <m:r>
                      <a:rPr lang="en-US" sz="2000" b="0" i="1" dirty="0" smtClean="0">
                        <a:latin typeface="Cambria Math" panose="02040503050406030204" pitchFamily="18" charset="0"/>
                      </a:rPr>
                      <m:t>≥</m:t>
                    </m:r>
                    <m:r>
                      <a:rPr lang="en-US" sz="2000" i="1" dirty="0" smtClean="0">
                        <a:latin typeface="Cambria Math" panose="02040503050406030204" pitchFamily="18" charset="0"/>
                      </a:rPr>
                      <m:t>𝑡</m:t>
                    </m:r>
                  </m:oMath>
                </a14:m>
                <a:r>
                  <a:rPr lang="en-US" sz="2000" dirty="0">
                    <a:latin typeface="+mj-lt"/>
                  </a:rPr>
                  <a:t>.</a:t>
                </a:r>
              </a:p>
              <a:p>
                <a:pPr marL="800100" lvl="1" indent="-342900">
                  <a:buFont typeface="Arial" panose="020B0604020202020204" pitchFamily="34" charset="0"/>
                  <a:buChar char="•"/>
                </a:pPr>
                <a:r>
                  <a:rPr lang="en-US" sz="2000" b="1" dirty="0">
                    <a:latin typeface="+mj-lt"/>
                  </a:rPr>
                  <a:t>Objective</a:t>
                </a:r>
                <a:r>
                  <a:rPr lang="en-US" sz="2000" dirty="0">
                    <a:latin typeface="+mj-lt"/>
                  </a:rPr>
                  <a:t>: show existence of a good </a:t>
                </a:r>
                <a14:m>
                  <m:oMath xmlns:m="http://schemas.openxmlformats.org/officeDocument/2006/math">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ℝ</m:t>
                    </m:r>
                  </m:oMath>
                </a14:m>
                <a:r>
                  <a:rPr lang="en-US" sz="2000" b="1" dirty="0">
                    <a:latin typeface="+mj-lt"/>
                  </a:rPr>
                  <a:t>.</a:t>
                </a:r>
              </a:p>
              <a:p>
                <a:pPr marL="800100" lvl="1" indent="-342900">
                  <a:buFont typeface="Arial" panose="020B0604020202020204" pitchFamily="34" charset="0"/>
                  <a:buChar char="•"/>
                </a:pPr>
                <a:r>
                  <a:rPr lang="en-US" sz="2000" b="1" dirty="0">
                    <a:latin typeface="+mj-lt"/>
                  </a:rPr>
                  <a:t>Analysis</a:t>
                </a:r>
                <a:r>
                  <a:rPr lang="en-US" sz="2000" dirty="0">
                    <a:latin typeface="+mj-lt"/>
                  </a:rPr>
                  <a:t>:</a:t>
                </a:r>
              </a:p>
              <a:p>
                <a:pPr marL="1257300" lvl="2" indent="-342900">
                  <a:buFont typeface="Arial" panose="020B0604020202020204" pitchFamily="34" charset="0"/>
                  <a:buChar char="•"/>
                </a:pPr>
                <a:r>
                  <a:rPr lang="en-US" sz="2000" dirty="0">
                    <a:latin typeface="+mj-lt"/>
                  </a:rPr>
                  <a:t>The probability space is over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𝑛</m:t>
                        </m:r>
                      </m:sub>
                    </m:sSub>
                  </m:oMath>
                </a14:m>
                <a:r>
                  <a:rPr lang="en-US" sz="2000" dirty="0">
                    <a:latin typeface="+mj-lt"/>
                  </a:rPr>
                  <a:t>.</a:t>
                </a:r>
              </a:p>
              <a:p>
                <a:pPr marL="1257300" lvl="2" indent="-342900">
                  <a:buFont typeface="Arial" panose="020B0604020202020204" pitchFamily="34" charset="0"/>
                  <a:buChar char="•"/>
                </a:pPr>
                <a:r>
                  <a:rPr lang="en-US" sz="2000" dirty="0">
                    <a:latin typeface="+mj-lt"/>
                  </a:rPr>
                  <a:t>Let </a:t>
                </a:r>
                <a14:m>
                  <m:oMath xmlns:m="http://schemas.openxmlformats.org/officeDocument/2006/math">
                    <m:r>
                      <a:rPr lang="en-US" sz="2000" i="1">
                        <a:latin typeface="Cambria Math" panose="02040503050406030204" pitchFamily="18" charset="0"/>
                      </a:rPr>
                      <m:t>𝑞</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𝐷</m:t>
                        </m:r>
                      </m:sub>
                    </m:sSub>
                    <m:d>
                      <m:dPr>
                        <m:begChr m:val="["/>
                        <m:endChr m:val="]"/>
                        <m:ctrlPr>
                          <a:rPr lang="en-US" sz="2000" b="0" i="1" smtClean="0">
                            <a:latin typeface="Cambria Math" panose="02040503050406030204" pitchFamily="18" charset="0"/>
                          </a:rPr>
                        </m:ctrlPr>
                      </m:dPr>
                      <m:e>
                        <m:r>
                          <a:rPr lang="en-US" sz="2000" i="1">
                            <a:latin typeface="Cambria Math" panose="02040503050406030204" pitchFamily="18" charset="0"/>
                          </a:rPr>
                          <m:t>𝑎𝑡</m:t>
                        </m:r>
                        <m:r>
                          <a:rPr lang="en-US" sz="2000" i="1">
                            <a:latin typeface="Cambria Math" panose="02040503050406030204" pitchFamily="18" charset="0"/>
                          </a:rPr>
                          <m:t> </m:t>
                        </m:r>
                        <m:r>
                          <a:rPr lang="en-US" sz="2000" i="1">
                            <a:latin typeface="Cambria Math" panose="02040503050406030204" pitchFamily="18" charset="0"/>
                          </a:rPr>
                          <m:t>𝑙𝑒𝑎𝑠𝑡</m:t>
                        </m:r>
                        <m:r>
                          <a:rPr lang="en-US" sz="2000" i="1">
                            <a:latin typeface="Cambria Math" panose="02040503050406030204" pitchFamily="18" charset="0"/>
                          </a:rPr>
                          <m:t> </m:t>
                        </m:r>
                        <m:r>
                          <a:rPr lang="en-US" sz="2000" i="1">
                            <a:latin typeface="Cambria Math" panose="02040503050406030204" pitchFamily="18" charset="0"/>
                          </a:rPr>
                          <m:t>𝑜𝑛𝑒</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oMath>
                </a14:m>
                <a:r>
                  <a:rPr lang="en-US" sz="2000" dirty="0"/>
                  <a:t>, the probability that the rule receives any prize.</a:t>
                </a:r>
                <a:br>
                  <a:rPr lang="en-US" sz="2000" dirty="0"/>
                </a:br>
                <a:r>
                  <a:rPr lang="en-US" sz="2000" dirty="0">
                    <a:latin typeface="+mj-lt"/>
                  </a:rPr>
                  <a:t>Select </a:t>
                </a:r>
                <a14:m>
                  <m:oMath xmlns:m="http://schemas.openxmlformats.org/officeDocument/2006/math">
                    <m:r>
                      <a:rPr lang="en-US" sz="2000" i="1" dirty="0" smtClean="0">
                        <a:latin typeface="Cambria Math" panose="02040503050406030204" pitchFamily="18" charset="0"/>
                      </a:rPr>
                      <m:t>𝑡</m:t>
                    </m:r>
                  </m:oMath>
                </a14:m>
                <a:r>
                  <a:rPr lang="en-US" sz="2000" dirty="0">
                    <a:latin typeface="+mj-lt"/>
                  </a:rPr>
                  <a:t> such that </a:t>
                </a:r>
                <a14:m>
                  <m:oMath xmlns:m="http://schemas.openxmlformats.org/officeDocument/2006/math">
                    <m:r>
                      <a:rPr lang="en-US" sz="2000" b="0" i="1" smtClean="0">
                        <a:latin typeface="Cambria Math" panose="02040503050406030204" pitchFamily="18" charset="0"/>
                      </a:rPr>
                      <m:t>𝑞</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=0.5</m:t>
                    </m:r>
                  </m:oMath>
                </a14:m>
                <a:r>
                  <a:rPr lang="en-US" sz="2000" dirty="0">
                    <a:latin typeface="+mj-lt"/>
                  </a:rPr>
                  <a:t>. (For simplicity assume exists. </a:t>
                </a:r>
                <a14:m>
                  <m:oMath xmlns:m="http://schemas.openxmlformats.org/officeDocument/2006/math">
                    <m:r>
                      <a:rPr lang="en-US" sz="2000" b="0" i="1" smtClean="0">
                        <a:latin typeface="Cambria Math" panose="02040503050406030204" pitchFamily="18" charset="0"/>
                      </a:rPr>
                      <m:t>𝑞</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e>
                    </m:d>
                    <m:r>
                      <a:rPr lang="en-US" sz="2000" b="0" i="1" smtClean="0">
                        <a:latin typeface="Cambria Math" panose="02040503050406030204" pitchFamily="18" charset="0"/>
                      </a:rPr>
                      <m:t>=1, </m:t>
                    </m:r>
                    <m:r>
                      <a:rPr lang="en-US" sz="2000" b="0" i="1" smtClean="0">
                        <a:latin typeface="Cambria Math" panose="02040503050406030204" pitchFamily="18" charset="0"/>
                      </a:rPr>
                      <m:t>𝑞</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e>
                    </m:d>
                    <m:r>
                      <a:rPr lang="en-US" sz="2000" b="0" i="1" smtClean="0">
                        <a:latin typeface="Cambria Math" panose="02040503050406030204" pitchFamily="18" charset="0"/>
                      </a:rPr>
                      <m:t>=0</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q</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e>
                    </m:d>
                  </m:oMath>
                </a14:m>
                <a:r>
                  <a:rPr lang="en-US" sz="2000" dirty="0">
                    <a:latin typeface="+mj-lt"/>
                  </a:rPr>
                  <a:t> decreasing)</a:t>
                </a:r>
              </a:p>
              <a:p>
                <a:pPr marL="1257300" lvl="2"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𝑣𝑎𝑙𝑢𝑒</m:t>
                        </m:r>
                      </m:e>
                    </m:d>
                    <m:r>
                      <a:rPr lang="en-US" b="0" i="1" smtClean="0">
                        <a:solidFill>
                          <a:srgbClr val="FF0000"/>
                        </a:solidFill>
                        <a:latin typeface="Cambria Math" panose="02040503050406030204" pitchFamily="18" charset="0"/>
                      </a:rPr>
                      <m:t>=</m:t>
                    </m:r>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𝑙𝑎𝑤</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𝑜𝑓</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𝑡𝑜𝑡𝑎𝑙</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𝑒𝑥𝑝𝑒𝑐𝑡𝑎𝑡𝑖𝑜𝑛</m:t>
                        </m:r>
                      </m:e>
                    </m:d>
                  </m:oMath>
                </a14:m>
                <a:endParaRPr lang="en-US"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𝑣𝑎𝑙𝑢𝑒</m:t>
                        </m:r>
                        <m:r>
                          <a:rPr lang="en-US" i="1">
                            <a:latin typeface="Cambria Math" panose="02040503050406030204" pitchFamily="18" charset="0"/>
                          </a:rPr>
                          <m:t> </m:t>
                        </m:r>
                      </m:e>
                    </m:d>
                    <m:r>
                      <a:rPr lang="en-US" i="1">
                        <a:latin typeface="Cambria Math" panose="02040503050406030204" pitchFamily="18" charset="0"/>
                      </a:rPr>
                      <m:t>𝑒𝑥𝑎𝑐𝑡𝑙𝑦</m:t>
                    </m:r>
                    <m:r>
                      <a:rPr lang="en-US" i="1">
                        <a:latin typeface="Cambria Math" panose="02040503050406030204" pitchFamily="18" charset="0"/>
                      </a:rPr>
                      <m:t> </m:t>
                    </m:r>
                    <m:r>
                      <a:rPr lang="en-US" i="1">
                        <a:latin typeface="Cambria Math" panose="02040503050406030204" pitchFamily="18" charset="0"/>
                      </a:rPr>
                      <m:t>𝑜𝑛𝑒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𝑒𝑥𝑎𝑐𝑡𝑙𝑦</m:t>
                    </m:r>
                    <m:r>
                      <a:rPr lang="en-US" i="1">
                        <a:latin typeface="Cambria Math" panose="02040503050406030204" pitchFamily="18" charset="0"/>
                      </a:rPr>
                      <m:t> </m:t>
                    </m:r>
                    <m:r>
                      <a:rPr lang="en-US" i="1">
                        <a:latin typeface="Cambria Math" panose="02040503050406030204" pitchFamily="18" charset="0"/>
                      </a:rPr>
                      <m:t>𝑜𝑛𝑒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𝑣𝑎𝑙𝑢𝑒</m:t>
                        </m:r>
                        <m:r>
                          <a:rPr lang="en-US" b="0" i="1" smtClean="0">
                            <a:latin typeface="Cambria Math" panose="02040503050406030204" pitchFamily="18" charset="0"/>
                          </a:rPr>
                          <m:t> </m:t>
                        </m:r>
                      </m:e>
                    </m:d>
                    <m:r>
                      <a:rPr lang="en-US" b="0" i="1" smtClean="0">
                        <a:latin typeface="Cambria Math" panose="02040503050406030204" pitchFamily="18" charset="0"/>
                      </a:rPr>
                      <m:t>𝑚𝑜𝑟𝑒</m:t>
                    </m:r>
                    <m:r>
                      <a:rPr lang="en-US" b="0" i="1" smtClean="0">
                        <a:latin typeface="Cambria Math" panose="02040503050406030204" pitchFamily="18" charset="0"/>
                      </a:rPr>
                      <m:t> </m:t>
                    </m:r>
                    <m:r>
                      <a:rPr lang="en-US" b="0" i="1" smtClean="0">
                        <a:latin typeface="Cambria Math" panose="02040503050406030204" pitchFamily="18" charset="0"/>
                      </a:rPr>
                      <m:t>𝑡h𝑎𝑛</m:t>
                    </m:r>
                    <m:r>
                      <a:rPr lang="en-US" i="1">
                        <a:latin typeface="Cambria Math" panose="02040503050406030204" pitchFamily="18" charset="0"/>
                      </a:rPr>
                      <m:t> </m:t>
                    </m:r>
                    <m:r>
                      <a:rPr lang="en-US" i="1">
                        <a:latin typeface="Cambria Math" panose="02040503050406030204" pitchFamily="18" charset="0"/>
                      </a:rPr>
                      <m:t>𝑜𝑛𝑒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𝑚𝑜𝑟𝑒</m:t>
                    </m:r>
                    <m:r>
                      <a:rPr lang="en-US" i="1">
                        <a:latin typeface="Cambria Math" panose="02040503050406030204" pitchFamily="18" charset="0"/>
                      </a:rPr>
                      <m:t> </m:t>
                    </m:r>
                    <m:r>
                      <a:rPr lang="en-US" i="1">
                        <a:latin typeface="Cambria Math" panose="02040503050406030204" pitchFamily="18" charset="0"/>
                      </a:rPr>
                      <m:t>𝑡h𝑎𝑛</m:t>
                    </m:r>
                    <m:r>
                      <a:rPr lang="en-US" i="1">
                        <a:latin typeface="Cambria Math" panose="02040503050406030204" pitchFamily="18" charset="0"/>
                      </a:rPr>
                      <m:t> </m:t>
                    </m:r>
                    <m:r>
                      <a:rPr lang="en-US" i="1">
                        <a:latin typeface="Cambria Math" panose="02040503050406030204" pitchFamily="18" charset="0"/>
                      </a:rPr>
                      <m:t>𝑜𝑛𝑒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𝑣𝑎𝑙𝑢𝑒</m:t>
                        </m:r>
                        <m:r>
                          <a:rPr lang="en-US" i="1">
                            <a:latin typeface="Cambria Math" panose="02040503050406030204" pitchFamily="18" charset="0"/>
                          </a:rPr>
                          <m:t> </m:t>
                        </m:r>
                      </m:e>
                    </m:d>
                    <m:r>
                      <a:rPr lang="en-US" i="1">
                        <a:latin typeface="Cambria Math" panose="02040503050406030204" pitchFamily="18" charset="0"/>
                      </a:rPr>
                      <m:t> </m:t>
                    </m:r>
                    <m:r>
                      <a:rPr lang="en-US" b="0" i="1" smtClean="0">
                        <a:latin typeface="Cambria Math" panose="02040503050406030204" pitchFamily="18" charset="0"/>
                      </a:rPr>
                      <m:t>𝑛𝑜</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𝑛𝑜</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b="0" i="1" smtClean="0">
                        <a:solidFill>
                          <a:srgbClr val="FF0000"/>
                        </a:solidFill>
                        <a:latin typeface="Cambria Math" panose="02040503050406030204" pitchFamily="18" charset="0"/>
                      </a:rPr>
                      <m:t>𝐸𝑥𝑝𝑒𝑐𝑡𝑎𝑡𝑖𝑜𝑛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𝑖𝑠</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𝑏𝑜𝑢𝑛𝑑𝑒𝑑</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𝑏𝑦</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oMath>
                </a14:m>
                <a:endParaRPr lang="en-US"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𝑣𝑎𝑙𝑢𝑒</m:t>
                        </m:r>
                        <m:r>
                          <a:rPr lang="en-US" b="0" i="1" smtClean="0">
                            <a:latin typeface="Cambria Math" panose="02040503050406030204" pitchFamily="18" charset="0"/>
                          </a:rPr>
                          <m:t>−</m:t>
                        </m:r>
                        <m:r>
                          <a:rPr lang="en-US" b="0" i="1" smtClean="0">
                            <a:latin typeface="Cambria Math" panose="02040503050406030204" pitchFamily="18" charset="0"/>
                          </a:rPr>
                          <m:t>𝑡</m:t>
                        </m:r>
                        <m:r>
                          <a:rPr lang="en-US" i="1">
                            <a:latin typeface="Cambria Math" panose="02040503050406030204" pitchFamily="18" charset="0"/>
                          </a:rPr>
                          <m:t> </m:t>
                        </m:r>
                      </m:e>
                    </m:d>
                    <m:r>
                      <a:rPr lang="en-US" i="1">
                        <a:latin typeface="Cambria Math" panose="02040503050406030204" pitchFamily="18" charset="0"/>
                      </a:rPr>
                      <m:t>𝑒𝑥𝑎𝑐𝑡𝑙𝑦</m:t>
                    </m:r>
                    <m:r>
                      <a:rPr lang="en-US" i="1">
                        <a:latin typeface="Cambria Math" panose="02040503050406030204" pitchFamily="18" charset="0"/>
                      </a:rPr>
                      <m:t> </m:t>
                    </m:r>
                    <m:r>
                      <a:rPr lang="en-US" i="1">
                        <a:latin typeface="Cambria Math" panose="02040503050406030204" pitchFamily="18" charset="0"/>
                      </a:rPr>
                      <m:t>𝑜𝑛𝑒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𝑒𝑥𝑎𝑐𝑡𝑙𝑦</m:t>
                    </m:r>
                    <m:r>
                      <a:rPr lang="en-US" i="1">
                        <a:latin typeface="Cambria Math" panose="02040503050406030204" pitchFamily="18" charset="0"/>
                      </a:rPr>
                      <m:t> </m:t>
                    </m:r>
                    <m:r>
                      <a:rPr lang="en-US" i="1">
                        <a:latin typeface="Cambria Math" panose="02040503050406030204" pitchFamily="18" charset="0"/>
                      </a:rPr>
                      <m:t>𝑜𝑛𝑒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br>
                  <a:rPr lang="en-US" dirty="0">
                    <a:latin typeface="+mj-lt"/>
                  </a:rPr>
                </a:br>
                <a14:m>
                  <m:oMath xmlns:m="http://schemas.openxmlformats.org/officeDocument/2006/math">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𝑚𝑜𝑟𝑒</m:t>
                        </m:r>
                        <m:r>
                          <a:rPr lang="en-US" i="1">
                            <a:latin typeface="Cambria Math" panose="02040503050406030204" pitchFamily="18" charset="0"/>
                          </a:rPr>
                          <m:t> </m:t>
                        </m:r>
                        <m:r>
                          <a:rPr lang="en-US" i="1">
                            <a:latin typeface="Cambria Math" panose="02040503050406030204" pitchFamily="18" charset="0"/>
                          </a:rPr>
                          <m:t>𝑡h𝑎𝑛</m:t>
                        </m:r>
                        <m:r>
                          <a:rPr lang="en-US" i="1">
                            <a:latin typeface="Cambria Math" panose="02040503050406030204" pitchFamily="18" charset="0"/>
                          </a:rPr>
                          <m:t> </m:t>
                        </m:r>
                        <m:r>
                          <a:rPr lang="en-US" i="1">
                            <a:latin typeface="Cambria Math" panose="02040503050406030204" pitchFamily="18" charset="0"/>
                          </a:rPr>
                          <m:t>𝑜𝑛𝑒</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b="0" i="1" smtClean="0">
                        <a:latin typeface="Cambria Math" panose="02040503050406030204" pitchFamily="18" charset="0"/>
                      </a:rPr>
                      <m:t>0</m:t>
                    </m:r>
                    <m:r>
                      <a:rPr lang="en-US" b="0" i="1" smtClean="0">
                        <a:solidFill>
                          <a:srgbClr val="FF0000"/>
                        </a:solidFill>
                        <a:latin typeface="Cambria Math" panose="02040503050406030204" pitchFamily="18" charset="0"/>
                      </a:rPr>
                      <m:t>=</m:t>
                    </m:r>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𝑢𝑛𝑖𝑜𝑛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𝑜𝑓</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𝑑𝑖𝑠𝑗𝑜𝑖𝑛𝑡</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𝑒𝑣𝑒𝑛𝑡𝑠</m:t>
                        </m:r>
                      </m:e>
                    </m:d>
                  </m:oMath>
                </a14:m>
                <a:endParaRPr lang="en-US"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𝑙𝑒𝑎𝑠𝑡</m:t>
                        </m:r>
                        <m:r>
                          <a:rPr lang="en-US" b="0" i="1" smtClean="0">
                            <a:latin typeface="Cambria Math" panose="02040503050406030204" pitchFamily="18" charset="0"/>
                          </a:rPr>
                          <m:t> </m:t>
                        </m:r>
                        <m:r>
                          <a:rPr lang="en-US" b="0" i="1" smtClean="0">
                            <a:latin typeface="Cambria Math" panose="02040503050406030204" pitchFamily="18" charset="0"/>
                          </a:rPr>
                          <m:t>𝑜𝑛𝑒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𝑣𝑎𝑙𝑢𝑒</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e>
                    </m:d>
                    <m:r>
                      <a:rPr lang="en-US" b="0" i="1" smtClean="0">
                        <a:latin typeface="Cambria Math" panose="02040503050406030204" pitchFamily="18" charset="0"/>
                      </a:rPr>
                      <m:t>𝑒𝑥𝑎𝑐𝑡𝑙𝑦</m:t>
                    </m:r>
                    <m:r>
                      <a:rPr lang="en-US" b="0" i="1" smtClean="0">
                        <a:latin typeface="Cambria Math" panose="02040503050406030204" pitchFamily="18" charset="0"/>
                      </a:rPr>
                      <m:t> </m:t>
                    </m:r>
                    <m:r>
                      <a:rPr lang="en-US" b="0" i="1" smtClean="0">
                        <a:latin typeface="Cambria Math" panose="02040503050406030204" pitchFamily="18" charset="0"/>
                      </a:rPr>
                      <m:t>𝑜𝑛𝑒</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𝑒𝑥𝑎𝑐𝑡𝑙𝑦</m:t>
                    </m:r>
                    <m:r>
                      <a:rPr lang="en-US" i="1">
                        <a:latin typeface="Cambria Math" panose="02040503050406030204" pitchFamily="18" charset="0"/>
                      </a:rPr>
                      <m:t> </m:t>
                    </m:r>
                    <m:r>
                      <a:rPr lang="en-US" i="1">
                        <a:latin typeface="Cambria Math" panose="02040503050406030204" pitchFamily="18" charset="0"/>
                      </a:rPr>
                      <m:t>𝑜𝑛𝑒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b="0" i="1" smtClean="0">
                        <a:solidFill>
                          <a:srgbClr val="FF0000"/>
                        </a:solidFill>
                        <a:latin typeface="Cambria Math" panose="02040503050406030204" pitchFamily="18" charset="0"/>
                      </a:rPr>
                      <m:t>𝑞</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r>
                      <a:rPr lang="en-US" b="0" i="1" smtClean="0">
                        <a:solidFill>
                          <a:srgbClr val="FF0000"/>
                        </a:solidFill>
                        <a:latin typeface="Cambria Math" panose="02040503050406030204" pitchFamily="18" charset="0"/>
                      </a:rPr>
                      <m:t>=0.5,</m:t>
                    </m:r>
                    <m:r>
                      <a:rPr lang="en-US" b="0" i="1" smtClean="0">
                        <a:solidFill>
                          <a:srgbClr val="FF0000"/>
                        </a:solidFill>
                        <a:latin typeface="Cambria Math" panose="02040503050406030204" pitchFamily="18" charset="0"/>
                      </a:rPr>
                      <m:t>𝑙𝑡𝑒</m:t>
                    </m:r>
                    <m:r>
                      <a:rPr lang="en-US" b="0" i="1" smtClean="0">
                        <a:solidFill>
                          <a:srgbClr val="FF0000"/>
                        </a:solidFill>
                        <a:latin typeface="Cambria Math" panose="02040503050406030204" pitchFamily="18" charset="0"/>
                      </a:rPr>
                      <m:t>]</m:t>
                    </m:r>
                  </m:oMath>
                </a14:m>
                <a:endParaRPr lang="en-US"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0.5</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sub>
                      <m:sup/>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r>
                              <a:rPr lang="en-US" b="0" i="1" smtClean="0">
                                <a:latin typeface="Cambria Math" panose="02040503050406030204" pitchFamily="18" charset="0"/>
                              </a:rPr>
                              <m:t>&lt;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𝑃</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𝑗</m:t>
                            </m:r>
                          </m:sub>
                        </m:sSub>
                        <m:r>
                          <a:rPr lang="en-US" i="1">
                            <a:latin typeface="Cambria Math" panose="02040503050406030204" pitchFamily="18" charset="0"/>
                          </a:rPr>
                          <m:t>&lt;</m:t>
                        </m:r>
                        <m:r>
                          <a:rPr lang="en-US" i="1">
                            <a:latin typeface="Cambria Math" panose="02040503050406030204" pitchFamily="18" charset="0"/>
                          </a:rPr>
                          <m:t>𝑡</m:t>
                        </m:r>
                        <m:r>
                          <a:rPr lang="en-US" b="0" i="1" smtClean="0">
                            <a:latin typeface="Cambria Math" panose="02040503050406030204" pitchFamily="18" charset="0"/>
                          </a:rPr>
                          <m:t>]</m:t>
                        </m:r>
                      </m:e>
                    </m:nary>
                    <m:r>
                      <a:rPr lang="en-US" b="0" i="1" smtClean="0">
                        <a:solidFill>
                          <a:srgbClr val="FF0000"/>
                        </a:solidFill>
                        <a:latin typeface="Cambria Math" panose="02040503050406030204" pitchFamily="18" charset="0"/>
                      </a:rPr>
                      <m:t>≥</m:t>
                    </m:r>
                    <m:d>
                      <m:dPr>
                        <m:begChr m:val="["/>
                        <m:endChr m:val="]"/>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𝑣</m:t>
                            </m:r>
                          </m:e>
                          <m:sub>
                            <m:r>
                              <a:rPr lang="en-US" b="0" i="1" smtClean="0">
                                <a:solidFill>
                                  <a:srgbClr val="FF0000"/>
                                </a:solidFill>
                                <a:latin typeface="Cambria Math" panose="02040503050406030204" pitchFamily="18" charset="0"/>
                              </a:rPr>
                              <m:t>𝑖</m:t>
                            </m:r>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𝑣</m:t>
                            </m:r>
                          </m:e>
                          <m:sub>
                            <m:r>
                              <a:rPr lang="en-US" b="0" i="1" smtClean="0">
                                <a:solidFill>
                                  <a:srgbClr val="FF0000"/>
                                </a:solidFill>
                                <a:latin typeface="Cambria Math" panose="02040503050406030204" pitchFamily="18" charset="0"/>
                              </a:rPr>
                              <m:t>𝑗</m:t>
                            </m:r>
                          </m:sub>
                        </m:sSub>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𝑖𝑛𝑑</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𝑚𝑜𝑛𝑜</m:t>
                        </m:r>
                        <m:r>
                          <a:rPr lang="en-US" b="0" i="1" smtClean="0">
                            <a:solidFill>
                              <a:srgbClr val="FF0000"/>
                            </a:solidFill>
                            <a:latin typeface="Cambria Math" panose="02040503050406030204" pitchFamily="18" charset="0"/>
                          </a:rPr>
                          <m:t>.</m:t>
                        </m:r>
                      </m:e>
                    </m:d>
                  </m:oMath>
                </a14:m>
                <a:endParaRPr lang="en-US"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0.5</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𝑛</m:t>
                        </m:r>
                      </m:sub>
                      <m:sup/>
                      <m:e>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𝑗</m:t>
                            </m:r>
                          </m:sub>
                        </m:sSub>
                        <m:r>
                          <a:rPr lang="en-US" i="1">
                            <a:latin typeface="Cambria Math" panose="02040503050406030204" pitchFamily="18" charset="0"/>
                          </a:rPr>
                          <m:t>&lt;</m:t>
                        </m:r>
                        <m:r>
                          <a:rPr lang="en-US" i="1">
                            <a:latin typeface="Cambria Math" panose="02040503050406030204" pitchFamily="18" charset="0"/>
                          </a:rPr>
                          <m:t>𝑡</m:t>
                        </m:r>
                        <m:r>
                          <a:rPr lang="en-US" i="1">
                            <a:latin typeface="Cambria Math" panose="02040503050406030204" pitchFamily="18" charset="0"/>
                          </a:rPr>
                          <m:t>]</m:t>
                        </m:r>
                      </m:e>
                    </m:nary>
                  </m:oMath>
                </a14:m>
                <a:endParaRPr lang="en-US" dirty="0">
                  <a:latin typeface="+mj-lt"/>
                </a:endParaRPr>
              </a:p>
            </p:txBody>
          </p:sp>
        </mc:Choice>
        <mc:Fallback xmlns="">
          <p:sp>
            <p:nvSpPr>
              <p:cNvPr id="4" name="TextBox 3">
                <a:extLst>
                  <a:ext uri="{FF2B5EF4-FFF2-40B4-BE49-F238E27FC236}">
                    <a16:creationId xmlns:a16="http://schemas.microsoft.com/office/drawing/2014/main" id="{B4E63793-5EA8-DCC6-19A0-2CD2BF6A63A1}"/>
                  </a:ext>
                </a:extLst>
              </p:cNvPr>
              <p:cNvSpPr txBox="1">
                <a:spLocks noRot="1" noChangeAspect="1" noMove="1" noResize="1" noEditPoints="1" noAdjustHandles="1" noChangeArrowheads="1" noChangeShapeType="1" noTextEdit="1"/>
              </p:cNvSpPr>
              <p:nvPr/>
            </p:nvSpPr>
            <p:spPr>
              <a:xfrm>
                <a:off x="329453" y="1815353"/>
                <a:ext cx="11705665" cy="4490332"/>
              </a:xfrm>
              <a:prstGeom prst="rect">
                <a:avLst/>
              </a:prstGeom>
              <a:blipFill>
                <a:blip r:embed="rId2"/>
                <a:stretch>
                  <a:fillRect t="-815" b="-13995"/>
                </a:stretch>
              </a:blipFill>
            </p:spPr>
            <p:txBody>
              <a:bodyPr/>
              <a:lstStyle/>
              <a:p>
                <a:r>
                  <a:rPr lang="en-IL">
                    <a:noFill/>
                  </a:rPr>
                  <a:t> </a:t>
                </a:r>
              </a:p>
            </p:txBody>
          </p:sp>
        </mc:Fallback>
      </mc:AlternateContent>
    </p:spTree>
    <p:extLst>
      <p:ext uri="{BB962C8B-B14F-4D97-AF65-F5344CB8AC3E}">
        <p14:creationId xmlns:p14="http://schemas.microsoft.com/office/powerpoint/2010/main" val="4100337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Prophet Inequality – Proof Cont’d</a:t>
            </a:r>
            <a:endParaRPr lang="en-IL"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E63793-5EA8-DCC6-19A0-2CD2BF6A63A1}"/>
                  </a:ext>
                </a:extLst>
              </p:cNvPr>
              <p:cNvSpPr txBox="1"/>
              <p:nvPr/>
            </p:nvSpPr>
            <p:spPr>
              <a:xfrm>
                <a:off x="470647" y="1815353"/>
                <a:ext cx="11302253" cy="3848298"/>
              </a:xfrm>
              <a:prstGeom prst="rect">
                <a:avLst/>
              </a:prstGeom>
              <a:noFill/>
            </p:spPr>
            <p:txBody>
              <a:bodyPr wrap="square" rtlCol="0">
                <a:spAutoFit/>
              </a:bodyPr>
              <a:lstStyle/>
              <a:p>
                <a:pPr marL="800100" lvl="1" indent="-342900">
                  <a:buFont typeface="Arial" panose="020B0604020202020204" pitchFamily="34" charset="0"/>
                  <a:buChar char="•"/>
                </a:pPr>
                <a:r>
                  <a:rPr lang="en-US" sz="2000" b="1" dirty="0">
                    <a:latin typeface="+mj-lt"/>
                  </a:rPr>
                  <a:t>Recall</a:t>
                </a:r>
                <a:r>
                  <a:rPr lang="en-US" sz="2000" dirty="0">
                    <a:latin typeface="+mj-lt"/>
                  </a:rPr>
                  <a:t>: the threshold rule stops at the first step </a:t>
                </a:r>
                <a14:m>
                  <m:oMath xmlns:m="http://schemas.openxmlformats.org/officeDocument/2006/math">
                    <m:r>
                      <a:rPr lang="en-US" sz="2000" b="0" i="1" smtClean="0">
                        <a:latin typeface="Cambria Math" panose="02040503050406030204" pitchFamily="18" charset="0"/>
                      </a:rPr>
                      <m:t>𝑖</m:t>
                    </m:r>
                  </m:oMath>
                </a14:m>
                <a:r>
                  <a:rPr lang="en-US" sz="2000" dirty="0">
                    <a:latin typeface="+mj-lt"/>
                  </a:rPr>
                  <a:t> with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𝑣</m:t>
                        </m:r>
                      </m:e>
                      <m:sub>
                        <m:r>
                          <a:rPr lang="en-US" sz="2000" b="0" i="1" dirty="0" smtClean="0">
                            <a:latin typeface="Cambria Math" panose="02040503050406030204" pitchFamily="18" charset="0"/>
                          </a:rPr>
                          <m:t>𝑖</m:t>
                        </m:r>
                      </m:sub>
                    </m:sSub>
                    <m:r>
                      <a:rPr lang="en-US" sz="2000" b="0" i="1" dirty="0" smtClean="0">
                        <a:latin typeface="Cambria Math" panose="02040503050406030204" pitchFamily="18" charset="0"/>
                      </a:rPr>
                      <m:t>≥</m:t>
                    </m:r>
                    <m:r>
                      <a:rPr lang="en-US" sz="2000" i="1" dirty="0" smtClean="0">
                        <a:latin typeface="Cambria Math" panose="02040503050406030204" pitchFamily="18" charset="0"/>
                      </a:rPr>
                      <m:t>𝑡</m:t>
                    </m:r>
                  </m:oMath>
                </a14:m>
                <a:r>
                  <a:rPr lang="en-US" sz="2000" dirty="0">
                    <a:latin typeface="+mj-lt"/>
                  </a:rPr>
                  <a:t>.</a:t>
                </a:r>
              </a:p>
              <a:p>
                <a:pPr marL="800100" lvl="1" indent="-342900">
                  <a:buFont typeface="Arial" panose="020B0604020202020204" pitchFamily="34" charset="0"/>
                  <a:buChar char="•"/>
                </a:pPr>
                <a:r>
                  <a:rPr lang="en-US" sz="2000" b="1" dirty="0">
                    <a:latin typeface="+mj-lt"/>
                  </a:rPr>
                  <a:t>Objective</a:t>
                </a:r>
                <a:r>
                  <a:rPr lang="en-US" sz="2000" dirty="0">
                    <a:latin typeface="+mj-lt"/>
                  </a:rPr>
                  <a:t>: show exist a good </a:t>
                </a:r>
                <a14:m>
                  <m:oMath xmlns:m="http://schemas.openxmlformats.org/officeDocument/2006/math">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ℝ</m:t>
                    </m:r>
                  </m:oMath>
                </a14:m>
                <a:r>
                  <a:rPr lang="en-US" sz="2000" b="1" dirty="0">
                    <a:latin typeface="+mj-lt"/>
                  </a:rPr>
                  <a:t>.</a:t>
                </a:r>
              </a:p>
              <a:p>
                <a:pPr marL="800100" lvl="1" indent="-342900">
                  <a:buFont typeface="Arial" panose="020B0604020202020204" pitchFamily="34" charset="0"/>
                  <a:buChar char="•"/>
                </a:pPr>
                <a:r>
                  <a:rPr lang="en-US" sz="2000" b="1" dirty="0">
                    <a:latin typeface="+mj-lt"/>
                  </a:rPr>
                  <a:t>Analysis</a:t>
                </a:r>
                <a:r>
                  <a:rPr lang="en-US" sz="2000" dirty="0">
                    <a:latin typeface="+mj-lt"/>
                  </a:rPr>
                  <a:t>:</a:t>
                </a:r>
              </a:p>
              <a:p>
                <a:pPr marL="1257300" lvl="2" indent="-342900">
                  <a:buFont typeface="Arial" panose="020B0604020202020204" pitchFamily="34" charset="0"/>
                  <a:buChar char="•"/>
                </a:pPr>
                <a14:m>
                  <m:oMath xmlns:m="http://schemas.openxmlformats.org/officeDocument/2006/math">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𝑣𝑎𝑙𝑢𝑒</m:t>
                        </m:r>
                      </m:e>
                    </m:d>
                    <m:r>
                      <a:rPr lang="en-US" sz="2000" b="0" i="1" smtClean="0">
                        <a:solidFill>
                          <a:srgbClr val="FF0000"/>
                        </a:solidFill>
                        <a:latin typeface="Cambria Math" panose="02040503050406030204" pitchFamily="18" charset="0"/>
                      </a:rPr>
                      <m:t>≥</m:t>
                    </m:r>
                    <m:r>
                      <a:rPr lang="en-US" sz="2000" i="1">
                        <a:latin typeface="Cambria Math" panose="02040503050406030204" pitchFamily="18" charset="0"/>
                      </a:rPr>
                      <m:t> </m:t>
                    </m:r>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m:t>
                    </m:r>
                  </m:oMath>
                </a14:m>
                <a:endParaRPr lang="en-US" sz="2000"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0.5</m:t>
                    </m:r>
                    <m:r>
                      <a:rPr lang="en-US" sz="2000" b="0" i="1" smtClean="0">
                        <a:latin typeface="Cambria Math" panose="02040503050406030204" pitchFamily="18" charset="0"/>
                      </a:rPr>
                      <m:t>𝑡</m:t>
                    </m:r>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𝑛</m:t>
                        </m:r>
                      </m:sub>
                      <m:sup/>
                      <m:e>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𝑗</m:t>
                            </m:r>
                          </m:sub>
                        </m:sSub>
                        <m:r>
                          <a:rPr lang="en-US" sz="2000" i="1">
                            <a:latin typeface="Cambria Math" panose="02040503050406030204" pitchFamily="18" charset="0"/>
                          </a:rPr>
                          <m:t>&lt;</m:t>
                        </m:r>
                        <m:r>
                          <a:rPr lang="en-US" sz="2000" i="1">
                            <a:latin typeface="Cambria Math" panose="02040503050406030204" pitchFamily="18" charset="0"/>
                          </a:rPr>
                          <m:t>𝑡</m:t>
                        </m:r>
                        <m:r>
                          <a:rPr lang="en-US" sz="2000" i="1">
                            <a:latin typeface="Cambria Math" panose="02040503050406030204" pitchFamily="18" charset="0"/>
                          </a:rPr>
                          <m:t>]</m:t>
                        </m:r>
                      </m:e>
                    </m:nary>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𝑞</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𝑡</m:t>
                            </m:r>
                          </m:e>
                        </m:d>
                        <m:r>
                          <a:rPr lang="en-US" sz="2000" b="0" i="1" smtClean="0">
                            <a:solidFill>
                              <a:srgbClr val="FF0000"/>
                            </a:solidFill>
                            <a:latin typeface="Cambria Math" panose="02040503050406030204" pitchFamily="18" charset="0"/>
                          </a:rPr>
                          <m:t> </m:t>
                        </m:r>
                        <m:r>
                          <a:rPr lang="en-US" sz="2000" i="1">
                            <a:solidFill>
                              <a:srgbClr val="FF0000"/>
                            </a:solidFill>
                            <a:latin typeface="Cambria Math" panose="02040503050406030204" pitchFamily="18" charset="0"/>
                          </a:rPr>
                          <m:t>𝑑𝑒𝑓</m:t>
                        </m:r>
                      </m:e>
                    </m:d>
                  </m:oMath>
                </a14:m>
                <a:endParaRPr lang="en-US" sz="2000"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sz="2000" i="1">
                        <a:latin typeface="Cambria Math" panose="02040503050406030204" pitchFamily="18" charset="0"/>
                      </a:rPr>
                      <m:t>0.5</m:t>
                    </m:r>
                    <m:r>
                      <a:rPr lang="en-US" sz="2000" i="1">
                        <a:latin typeface="Cambria Math" panose="02040503050406030204" pitchFamily="18" charset="0"/>
                      </a:rPr>
                      <m:t>𝑡</m:t>
                    </m:r>
                    <m:r>
                      <a:rPr lang="en-US" sz="2000" i="1">
                        <a:latin typeface="Cambria Math" panose="02040503050406030204" pitchFamily="18" charset="0"/>
                      </a:rPr>
                      <m:t>+0.5</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𝑛</m:t>
                        </m:r>
                      </m:sub>
                      <m:sup/>
                      <m:e>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e>
                    </m:nary>
                    <m:r>
                      <a:rPr lang="en-US" sz="2000" i="1">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rPr>
                              <m:t>𝑎</m:t>
                            </m:r>
                          </m:e>
                          <m:sup>
                            <m:r>
                              <a:rPr lang="en-US" sz="2000" i="1">
                                <a:solidFill>
                                  <a:srgbClr val="FF0000"/>
                                </a:solidFill>
                                <a:latin typeface="Cambria Math" panose="02040503050406030204" pitchFamily="18" charset="0"/>
                              </a:rPr>
                              <m:t>+</m:t>
                            </m:r>
                          </m:sup>
                        </m:sSup>
                        <m:r>
                          <a:rPr lang="en-US" sz="2000" i="1">
                            <a:solidFill>
                              <a:srgbClr val="FF0000"/>
                            </a:solidFill>
                            <a:latin typeface="Cambria Math" panose="02040503050406030204" pitchFamily="18" charset="0"/>
                          </a:rPr>
                          <m:t>:=</m:t>
                        </m:r>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panose="02040503050406030204" pitchFamily="18" charset="0"/>
                              </a:rPr>
                              <m:t>max</m:t>
                            </m:r>
                          </m:fName>
                          <m:e>
                            <m:d>
                              <m:dPr>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𝑎</m:t>
                                </m:r>
                                <m:r>
                                  <a:rPr lang="en-US" sz="2000" i="1">
                                    <a:solidFill>
                                      <a:srgbClr val="FF0000"/>
                                    </a:solidFill>
                                    <a:latin typeface="Cambria Math" panose="02040503050406030204" pitchFamily="18" charset="0"/>
                                  </a:rPr>
                                  <m:t>,0</m:t>
                                </m:r>
                              </m:e>
                            </m:d>
                          </m:e>
                        </m:func>
                        <m:r>
                          <a:rPr lang="en-US" sz="2000" b="0" i="1" smtClean="0">
                            <a:solidFill>
                              <a:srgbClr val="FF0000"/>
                            </a:solidFill>
                            <a:latin typeface="Cambria Math" panose="02040503050406030204" pitchFamily="18" charset="0"/>
                          </a:rPr>
                          <m:t>, 2</m:t>
                        </m:r>
                        <m:r>
                          <a:rPr lang="en-US" sz="2000" b="0" i="1" smtClean="0">
                            <a:solidFill>
                              <a:srgbClr val="FF0000"/>
                            </a:solidFill>
                            <a:latin typeface="Cambria Math" panose="02040503050406030204" pitchFamily="18" charset="0"/>
                          </a:rPr>
                          <m:t>𝑛𝑑</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𝑡𝑒𝑟𝑚</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𝑖𝑠</m:t>
                        </m:r>
                        <m:r>
                          <a:rPr lang="en-US" sz="2000" b="0" i="1" smtClean="0">
                            <a:solidFill>
                              <a:srgbClr val="FF0000"/>
                            </a:solidFill>
                            <a:latin typeface="Cambria Math" panose="02040503050406030204" pitchFamily="18" charset="0"/>
                          </a:rPr>
                          <m:t> 0</m:t>
                        </m:r>
                      </m:e>
                    </m:d>
                  </m:oMath>
                </a14:m>
                <a:endParaRPr lang="en-US" sz="2000"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sz="2000" i="1">
                        <a:latin typeface="Cambria Math" panose="02040503050406030204" pitchFamily="18" charset="0"/>
                      </a:rPr>
                      <m:t>0.5</m:t>
                    </m:r>
                    <m:r>
                      <a:rPr lang="en-US" sz="2000" i="1">
                        <a:latin typeface="Cambria Math" panose="02040503050406030204" pitchFamily="18" charset="0"/>
                      </a:rPr>
                      <m:t>𝑡</m:t>
                    </m:r>
                    <m:r>
                      <a:rPr lang="en-US" sz="2000" i="1">
                        <a:latin typeface="Cambria Math" panose="02040503050406030204" pitchFamily="18" charset="0"/>
                      </a:rPr>
                      <m:t>+0.5</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𝑛</m:t>
                        </m:r>
                      </m:sub>
                      <m:sup/>
                      <m:e>
                        <m:r>
                          <a:rPr lang="en-US" sz="2000" b="0" i="1" smtClean="0">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e>
                              <m:sup>
                                <m:r>
                                  <a:rPr lang="en-US" sz="2000" b="0" i="1" smtClean="0">
                                    <a:latin typeface="Cambria Math" panose="02040503050406030204" pitchFamily="18" charset="0"/>
                                  </a:rPr>
                                  <m:t>+</m:t>
                                </m:r>
                              </m:sup>
                            </m:sSup>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r>
                          <a:rPr lang="en-US" sz="2000" b="0" i="1" smtClean="0">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e>
                              <m:sup>
                                <m:r>
                                  <a:rPr lang="en-US" sz="2000" i="1">
                                    <a:latin typeface="Cambria Math" panose="02040503050406030204" pitchFamily="18" charset="0"/>
                                  </a:rPr>
                                  <m:t>+</m:t>
                                </m:r>
                              </m:sup>
                            </m:sSup>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b="0" i="1" smtClean="0">
                                <a:latin typeface="Cambria Math" panose="02040503050406030204" pitchFamily="18" charset="0"/>
                              </a:rPr>
                              <m:t>&lt;</m:t>
                            </m:r>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b="0" i="1" smtClean="0">
                                <a:latin typeface="Cambria Math" panose="02040503050406030204" pitchFamily="18" charset="0"/>
                              </a:rPr>
                              <m:t>&lt;</m:t>
                            </m:r>
                            <m:r>
                              <a:rPr lang="en-US" sz="2000" i="1">
                                <a:latin typeface="Cambria Math" panose="02040503050406030204" pitchFamily="18" charset="0"/>
                              </a:rPr>
                              <m:t>𝑡</m:t>
                            </m:r>
                          </m:e>
                        </m:d>
                      </m:e>
                    </m:nary>
                    <m:r>
                      <a:rPr lang="en-US" sz="2000" b="0" i="1" smtClean="0">
                        <a:latin typeface="Cambria Math" panose="02040503050406030204" pitchFamily="18" charset="0"/>
                      </a:rPr>
                      <m:t>)</m:t>
                    </m:r>
                    <m:r>
                      <a:rPr lang="en-US" sz="2000" i="1">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𝑙𝑡𝑒</m:t>
                        </m:r>
                      </m:e>
                    </m:d>
                  </m:oMath>
                </a14:m>
                <a:endParaRPr lang="en-US" sz="2000"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sz="2000" i="1">
                        <a:latin typeface="Cambria Math" panose="02040503050406030204" pitchFamily="18" charset="0"/>
                      </a:rPr>
                      <m:t>0.5</m:t>
                    </m:r>
                    <m:r>
                      <a:rPr lang="en-US" sz="2000" i="1">
                        <a:latin typeface="Cambria Math" panose="02040503050406030204" pitchFamily="18" charset="0"/>
                      </a:rPr>
                      <m:t>𝑡</m:t>
                    </m:r>
                    <m:r>
                      <a:rPr lang="en-US" sz="2000" i="1">
                        <a:latin typeface="Cambria Math" panose="02040503050406030204" pitchFamily="18" charset="0"/>
                      </a:rPr>
                      <m:t>+0.5</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𝑛</m:t>
                        </m:r>
                      </m:sub>
                      <m:sup/>
                      <m:e>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e>
                              <m:sup>
                                <m:r>
                                  <a:rPr lang="en-US" sz="2000" b="0" i="1" smtClean="0">
                                    <a:latin typeface="Cambria Math" panose="02040503050406030204" pitchFamily="18" charset="0"/>
                                  </a:rPr>
                                  <m:t>+</m:t>
                                </m:r>
                              </m:sup>
                            </m:sSup>
                          </m:e>
                        </m:d>
                      </m:e>
                    </m:nary>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𝑙𝑖𝑛𝑒𝑎𝑟𝑖𝑡𝑦</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𝑜𝑓</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𝑒𝑥𝑝𝑒𝑐𝑡𝑎𝑡𝑖𝑜𝑛</m:t>
                    </m:r>
                    <m:r>
                      <a:rPr lang="en-US" sz="2000" b="0" i="1" smtClean="0">
                        <a:solidFill>
                          <a:srgbClr val="FF0000"/>
                        </a:solidFill>
                        <a:latin typeface="Cambria Math" panose="02040503050406030204" pitchFamily="18" charset="0"/>
                      </a:rPr>
                      <m:t>]</m:t>
                    </m:r>
                  </m:oMath>
                </a14:m>
                <a:endParaRPr lang="en-US" sz="2000"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sz="2000" i="1">
                        <a:latin typeface="Cambria Math" panose="02040503050406030204" pitchFamily="18" charset="0"/>
                      </a:rPr>
                      <m:t>0.5</m:t>
                    </m:r>
                    <m:r>
                      <a:rPr lang="en-US" sz="2000" i="1">
                        <a:latin typeface="Cambria Math" panose="02040503050406030204" pitchFamily="18" charset="0"/>
                      </a:rPr>
                      <m:t>𝑡</m:t>
                    </m:r>
                    <m:r>
                      <a:rPr lang="en-US" sz="2000" i="1">
                        <a:latin typeface="Cambria Math" panose="02040503050406030204" pitchFamily="18" charset="0"/>
                      </a:rPr>
                      <m:t>+0.5</m:t>
                    </m:r>
                    <m:r>
                      <a:rPr lang="en-US" sz="2000" b="0" i="1" smtClean="0">
                        <a:latin typeface="Cambria Math" panose="02040503050406030204" pitchFamily="18" charset="0"/>
                      </a:rPr>
                      <m:t>𝐸</m:t>
                    </m:r>
                    <m:d>
                      <m:dPr>
                        <m:begChr m:val="["/>
                        <m:endChr m:val="]"/>
                        <m:ctrlPr>
                          <a:rPr lang="en-US" sz="2000" b="0" i="1" smtClean="0">
                            <a:latin typeface="Cambria Math" panose="02040503050406030204" pitchFamily="18" charset="0"/>
                          </a:rPr>
                        </m:ctrlPr>
                      </m:dPr>
                      <m:e>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r>
                              <a:rPr lang="en-US" sz="2000" b="0" i="1" smtClean="0">
                                <a:latin typeface="Cambria Math" panose="02040503050406030204" pitchFamily="18" charset="0"/>
                              </a:rPr>
                              <m:t>𝑛</m:t>
                            </m:r>
                          </m:sub>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e>
                              <m:sup>
                                <m:r>
                                  <a:rPr lang="en-US" sz="2000" i="1">
                                    <a:latin typeface="Cambria Math" panose="02040503050406030204" pitchFamily="18" charset="0"/>
                                  </a:rPr>
                                  <m:t>+</m:t>
                                </m:r>
                              </m:sup>
                            </m:sSup>
                          </m:e>
                        </m:nary>
                      </m:e>
                    </m:d>
                    <m:r>
                      <a:rPr lang="en-US" sz="2000" i="1">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𝑠𝑢𝑚</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𝑜𝑓</m:t>
                        </m:r>
                        <m:r>
                          <a:rPr lang="en-US" sz="2000" b="0" i="1" smtClean="0">
                            <a:solidFill>
                              <a:srgbClr val="FF0000"/>
                            </a:solidFill>
                            <a:latin typeface="Cambria Math" panose="02040503050406030204" pitchFamily="18" charset="0"/>
                          </a:rPr>
                          <m:t> </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𝑖</m:t>
                            </m:r>
                          </m:sub>
                        </m:sSub>
                        <m:r>
                          <a:rPr lang="en-US" sz="2000" b="0" i="1" smtClean="0">
                            <a:solidFill>
                              <a:srgbClr val="FF0000"/>
                            </a:solidFill>
                            <a:latin typeface="Cambria Math" panose="02040503050406030204" pitchFamily="18" charset="0"/>
                          </a:rPr>
                          <m:t>≥0 </m:t>
                        </m:r>
                        <m:r>
                          <a:rPr lang="en-US" sz="2000" b="0" i="1" smtClean="0">
                            <a:solidFill>
                              <a:srgbClr val="FF0000"/>
                            </a:solidFill>
                            <a:latin typeface="Cambria Math" panose="02040503050406030204" pitchFamily="18" charset="0"/>
                          </a:rPr>
                          <m:t>𝑖𝑠</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𝑚𝑎𝑥</m:t>
                        </m:r>
                        <m:r>
                          <a:rPr lang="en-US" sz="2000" b="0" i="1" smtClean="0">
                            <a:solidFill>
                              <a:srgbClr val="FF0000"/>
                            </a:solidFill>
                            <a:latin typeface="Cambria Math" panose="02040503050406030204" pitchFamily="18" charset="0"/>
                          </a:rPr>
                          <m:t> </m:t>
                        </m:r>
                      </m:e>
                    </m:d>
                  </m:oMath>
                </a14:m>
                <a:endParaRPr lang="en-US" sz="2000"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sz="2000" i="1">
                        <a:latin typeface="Cambria Math" panose="02040503050406030204" pitchFamily="18" charset="0"/>
                      </a:rPr>
                      <m:t>0.5</m:t>
                    </m:r>
                    <m:r>
                      <a:rPr lang="en-US" sz="2000" i="1">
                        <a:latin typeface="Cambria Math" panose="02040503050406030204" pitchFamily="18" charset="0"/>
                      </a:rPr>
                      <m:t>𝑡</m:t>
                    </m:r>
                    <m:r>
                      <a:rPr lang="en-US" sz="2000" i="1">
                        <a:latin typeface="Cambria Math" panose="02040503050406030204" pitchFamily="18" charset="0"/>
                      </a:rPr>
                      <m:t>+0.5 </m:t>
                    </m:r>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i="1">
                                <a:latin typeface="Cambria Math" panose="02040503050406030204" pitchFamily="18" charset="0"/>
                              </a:rPr>
                              <m:t>𝑖</m:t>
                            </m:r>
                          </m:lim>
                        </m:limLow>
                        <m:sSup>
                          <m:sSupPr>
                            <m:ctrlPr>
                              <a:rPr lang="en-US" sz="2000" b="0" i="1" smtClean="0">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e>
                          <m:sup>
                            <m:r>
                              <a:rPr lang="en-US" sz="2000" b="0" i="1" smtClean="0">
                                <a:latin typeface="Cambria Math" panose="02040503050406030204" pitchFamily="18" charset="0"/>
                              </a:rPr>
                              <m:t>+</m:t>
                            </m:r>
                          </m:sup>
                        </m:sSup>
                      </m:e>
                    </m:d>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𝑙𝑖𝑛𝑒𝑎𝑟𝑖𝑡𝑦</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𝑜𝑓</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𝑒𝑥𝑝𝑒𝑐𝑡𝑎𝑡𝑖𝑜𝑛</m:t>
                        </m:r>
                      </m:e>
                    </m:d>
                    <m:r>
                      <a:rPr lang="en-US" sz="2000" b="0" i="1" smtClean="0">
                        <a:solidFill>
                          <a:srgbClr val="FF0000"/>
                        </a:solidFill>
                        <a:latin typeface="Cambria Math" panose="02040503050406030204" pitchFamily="18" charset="0"/>
                      </a:rPr>
                      <m:t> </m:t>
                    </m:r>
                  </m:oMath>
                </a14:m>
                <a:endParaRPr lang="en-US" sz="2000"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sz="2000" i="1">
                        <a:latin typeface="Cambria Math" panose="02040503050406030204" pitchFamily="18" charset="0"/>
                      </a:rPr>
                      <m:t>0.5 </m:t>
                    </m:r>
                    <m:r>
                      <a:rPr lang="en-US" sz="2000" i="1">
                        <a:latin typeface="Cambria Math" panose="02040503050406030204" pitchFamily="18" charset="0"/>
                      </a:rPr>
                      <m:t>𝐸</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m:t>
                        </m:r>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i="1">
                                <a:latin typeface="Cambria Math" panose="02040503050406030204" pitchFamily="18" charset="0"/>
                              </a:rPr>
                              <m:t>𝑖</m:t>
                            </m:r>
                          </m:lim>
                        </m:limLow>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𝑡</m:t>
                            </m:r>
                          </m:e>
                        </m:d>
                      </m:e>
                    </m:d>
                    <m:r>
                      <a:rPr lang="en-US" sz="2000" b="0" i="1" smtClean="0">
                        <a:solidFill>
                          <a:srgbClr val="FF0000"/>
                        </a:solidFill>
                        <a:latin typeface="Cambria Math" panose="02040503050406030204" pitchFamily="18" charset="0"/>
                      </a:rPr>
                      <m:t>=</m:t>
                    </m:r>
                    <m:r>
                      <a:rPr lang="en-US" sz="2000" b="0" i="1" smtClean="0">
                        <a:latin typeface="Cambria Math" panose="02040503050406030204" pitchFamily="18" charset="0"/>
                      </a:rPr>
                      <m:t>0.5 </m:t>
                    </m:r>
                    <m:r>
                      <a:rPr lang="en-US" sz="2000" b="0" i="1" smtClean="0">
                        <a:latin typeface="Cambria Math" panose="02040503050406030204" pitchFamily="18" charset="0"/>
                      </a:rPr>
                      <m:t>𝐸</m:t>
                    </m:r>
                    <m:r>
                      <a:rPr lang="en-US" sz="2000" b="0" i="1" smtClean="0">
                        <a:latin typeface="Cambria Math" panose="02040503050406030204" pitchFamily="18" charset="0"/>
                      </a:rPr>
                      <m:t>[</m:t>
                    </m:r>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i="1">
                            <a:latin typeface="Cambria Math" panose="02040503050406030204" pitchFamily="18" charset="0"/>
                          </a:rPr>
                          <m:t>𝑖</m:t>
                        </m:r>
                      </m:lim>
                    </m:limLow>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b="0" i="1" smtClean="0">
                        <a:latin typeface="Cambria Math" panose="02040503050406030204" pitchFamily="18" charset="0"/>
                      </a:rPr>
                      <m:t>]</m:t>
                    </m:r>
                  </m:oMath>
                </a14:m>
                <a:endParaRPr lang="en-US" sz="2000" b="0" dirty="0">
                  <a:latin typeface="+mj-lt"/>
                </a:endParaRPr>
              </a:p>
            </p:txBody>
          </p:sp>
        </mc:Choice>
        <mc:Fallback xmlns="">
          <p:sp>
            <p:nvSpPr>
              <p:cNvPr id="4" name="TextBox 3">
                <a:extLst>
                  <a:ext uri="{FF2B5EF4-FFF2-40B4-BE49-F238E27FC236}">
                    <a16:creationId xmlns:a16="http://schemas.microsoft.com/office/drawing/2014/main" id="{B4E63793-5EA8-DCC6-19A0-2CD2BF6A63A1}"/>
                  </a:ext>
                </a:extLst>
              </p:cNvPr>
              <p:cNvSpPr txBox="1">
                <a:spLocks noRot="1" noChangeAspect="1" noMove="1" noResize="1" noEditPoints="1" noAdjustHandles="1" noChangeArrowheads="1" noChangeShapeType="1" noTextEdit="1"/>
              </p:cNvSpPr>
              <p:nvPr/>
            </p:nvSpPr>
            <p:spPr>
              <a:xfrm>
                <a:off x="470647" y="1815353"/>
                <a:ext cx="11302253" cy="3848298"/>
              </a:xfrm>
              <a:prstGeom prst="rect">
                <a:avLst/>
              </a:prstGeom>
              <a:blipFill>
                <a:blip r:embed="rId2"/>
                <a:stretch>
                  <a:fillRect t="-951"/>
                </a:stretch>
              </a:blipFill>
            </p:spPr>
            <p:txBody>
              <a:bodyPr/>
              <a:lstStyle/>
              <a:p>
                <a:r>
                  <a:rPr lang="en-IL">
                    <a:noFill/>
                  </a:rPr>
                  <a:t> </a:t>
                </a:r>
              </a:p>
            </p:txBody>
          </p:sp>
        </mc:Fallback>
      </mc:AlternateContent>
      <p:pic>
        <p:nvPicPr>
          <p:cNvPr id="45058" name="Picture 2" descr="Yellow Square Smiley Emoticon Glad Happy Stock Vector (Royalty Free)  1262287132 | Shutterstock">
            <a:extLst>
              <a:ext uri="{FF2B5EF4-FFF2-40B4-BE49-F238E27FC236}">
                <a16:creationId xmlns:a16="http://schemas.microsoft.com/office/drawing/2014/main" id="{8286E9A1-908D-9542-BA20-06924FDD7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359" y="5157146"/>
            <a:ext cx="470326" cy="50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5058"/>
                                        </p:tgtEl>
                                        <p:attrNameLst>
                                          <p:attrName>style.visibility</p:attrName>
                                        </p:attrNameLst>
                                      </p:cBhvr>
                                      <p:to>
                                        <p:strVal val="visible"/>
                                      </p:to>
                                    </p:set>
                                    <p:anim calcmode="lin" valueType="num">
                                      <p:cBhvr>
                                        <p:cTn id="37" dur="500" fill="hold"/>
                                        <p:tgtEl>
                                          <p:spTgt spid="45058"/>
                                        </p:tgtEl>
                                        <p:attrNameLst>
                                          <p:attrName>ppt_w</p:attrName>
                                        </p:attrNameLst>
                                      </p:cBhvr>
                                      <p:tavLst>
                                        <p:tav tm="0">
                                          <p:val>
                                            <p:fltVal val="0"/>
                                          </p:val>
                                        </p:tav>
                                        <p:tav tm="100000">
                                          <p:val>
                                            <p:strVal val="#ppt_w"/>
                                          </p:val>
                                        </p:tav>
                                      </p:tavLst>
                                    </p:anim>
                                    <p:anim calcmode="lin" valueType="num">
                                      <p:cBhvr>
                                        <p:cTn id="38" dur="500" fill="hold"/>
                                        <p:tgtEl>
                                          <p:spTgt spid="45058"/>
                                        </p:tgtEl>
                                        <p:attrNameLst>
                                          <p:attrName>ppt_h</p:attrName>
                                        </p:attrNameLst>
                                      </p:cBhvr>
                                      <p:tavLst>
                                        <p:tav tm="0">
                                          <p:val>
                                            <p:fltVal val="0"/>
                                          </p:val>
                                        </p:tav>
                                        <p:tav tm="100000">
                                          <p:val>
                                            <p:strVal val="#ppt_h"/>
                                          </p:val>
                                        </p:tav>
                                      </p:tavLst>
                                    </p:anim>
                                    <p:animEffect transition="in" filter="fade">
                                      <p:cBhvr>
                                        <p:cTn id="39"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Prophet Inequality - Proof</a:t>
            </a:r>
            <a:endParaRPr lang="en-IL"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E63793-5EA8-DCC6-19A0-2CD2BF6A63A1}"/>
                  </a:ext>
                </a:extLst>
              </p:cNvPr>
              <p:cNvSpPr txBox="1"/>
              <p:nvPr/>
            </p:nvSpPr>
            <p:spPr>
              <a:xfrm>
                <a:off x="329453" y="1815353"/>
                <a:ext cx="11705665" cy="2057230"/>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mj-lt"/>
                  </a:rPr>
                  <a:t>The probability space is over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𝑛</m:t>
                        </m:r>
                      </m:sub>
                    </m:sSub>
                  </m:oMath>
                </a14:m>
                <a:r>
                  <a:rPr lang="en-US" sz="2800" dirty="0">
                    <a:latin typeface="+mj-lt"/>
                  </a:rPr>
                  <a:t>.</a:t>
                </a:r>
              </a:p>
              <a:p>
                <a:pPr marL="342900" indent="-342900">
                  <a:buFont typeface="Arial" panose="020B0604020202020204" pitchFamily="34" charset="0"/>
                  <a:buChar char="•"/>
                </a:pPr>
                <a:r>
                  <a:rPr lang="en-US" sz="2800" dirty="0">
                    <a:latin typeface="+mj-lt"/>
                  </a:rPr>
                  <a:t>Let </a:t>
                </a:r>
                <a14:m>
                  <m:oMath xmlns:m="http://schemas.openxmlformats.org/officeDocument/2006/math">
                    <m:r>
                      <a:rPr lang="en-US" sz="2800" i="1">
                        <a:latin typeface="Cambria Math" panose="02040503050406030204" pitchFamily="18" charset="0"/>
                      </a:rPr>
                      <m:t>𝑞</m:t>
                    </m:r>
                    <m:d>
                      <m:dPr>
                        <m:ctrlPr>
                          <a:rPr lang="en-US" sz="2800" i="1">
                            <a:latin typeface="Cambria Math" panose="02040503050406030204" pitchFamily="18" charset="0"/>
                          </a:rPr>
                        </m:ctrlPr>
                      </m:dPr>
                      <m:e>
                        <m:r>
                          <a:rPr lang="en-US" sz="2800" i="1">
                            <a:latin typeface="Cambria Math" panose="02040503050406030204" pitchFamily="18" charset="0"/>
                          </a:rPr>
                          <m:t>𝑡</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𝐷</m:t>
                        </m:r>
                      </m:sub>
                    </m:sSub>
                    <m:d>
                      <m:dPr>
                        <m:begChr m:val="["/>
                        <m:endChr m:val="]"/>
                        <m:ctrlPr>
                          <a:rPr lang="en-US" sz="2800" b="0" i="1" smtClean="0">
                            <a:latin typeface="Cambria Math" panose="02040503050406030204" pitchFamily="18" charset="0"/>
                          </a:rPr>
                        </m:ctrlPr>
                      </m:dPr>
                      <m:e>
                        <m:r>
                          <a:rPr lang="en-US" sz="2800" i="1">
                            <a:latin typeface="Cambria Math" panose="02040503050406030204" pitchFamily="18" charset="0"/>
                          </a:rPr>
                          <m:t>𝑎𝑡</m:t>
                        </m:r>
                        <m:r>
                          <a:rPr lang="en-US" sz="2800" i="1">
                            <a:latin typeface="Cambria Math" panose="02040503050406030204" pitchFamily="18" charset="0"/>
                          </a:rPr>
                          <m:t> </m:t>
                        </m:r>
                        <m:r>
                          <a:rPr lang="en-US" sz="2800" i="1">
                            <a:latin typeface="Cambria Math" panose="02040503050406030204" pitchFamily="18" charset="0"/>
                          </a:rPr>
                          <m:t>𝑙𝑒𝑎𝑠𝑡</m:t>
                        </m:r>
                        <m:r>
                          <a:rPr lang="en-US" sz="2800" i="1">
                            <a:latin typeface="Cambria Math" panose="02040503050406030204" pitchFamily="18" charset="0"/>
                          </a:rPr>
                          <m:t> </m:t>
                        </m:r>
                        <m:r>
                          <a:rPr lang="en-US" sz="2800" i="1">
                            <a:latin typeface="Cambria Math" panose="02040503050406030204" pitchFamily="18" charset="0"/>
                          </a:rPr>
                          <m:t>𝑜𝑛𝑒</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𝑡</m:t>
                        </m:r>
                      </m:e>
                    </m:d>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𝐷</m:t>
                        </m:r>
                      </m:sub>
                    </m:sSub>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max</m:t>
                                </m:r>
                              </m:e>
                              <m:lim>
                                <m:r>
                                  <a:rPr lang="en-US" sz="2800" i="1">
                                    <a:latin typeface="Cambria Math" panose="02040503050406030204" pitchFamily="18" charset="0"/>
                                  </a:rPr>
                                  <m:t>𝑖</m:t>
                                </m:r>
                              </m:lim>
                            </m:limLow>
                          </m:fName>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𝑖</m:t>
                                </m:r>
                              </m:sub>
                            </m:sSub>
                          </m:e>
                        </m:func>
                        <m:r>
                          <a:rPr lang="en-US" sz="2800" i="1">
                            <a:latin typeface="Cambria Math" panose="02040503050406030204" pitchFamily="18" charset="0"/>
                          </a:rPr>
                          <m:t>≥</m:t>
                        </m:r>
                        <m:r>
                          <a:rPr lang="en-US" sz="2800" i="1">
                            <a:latin typeface="Cambria Math" panose="02040503050406030204" pitchFamily="18" charset="0"/>
                          </a:rPr>
                          <m:t>𝑡</m:t>
                        </m:r>
                      </m:e>
                    </m:d>
                  </m:oMath>
                </a14:m>
                <a:r>
                  <a:rPr lang="en-US" sz="2800" dirty="0"/>
                  <a:t>, the probability that the rule receives any prize.</a:t>
                </a:r>
              </a:p>
              <a:p>
                <a:pPr marL="342900" indent="-342900">
                  <a:buFont typeface="Arial" panose="020B0604020202020204" pitchFamily="34" charset="0"/>
                  <a:buChar char="•"/>
                </a:pPr>
                <a:r>
                  <a:rPr lang="en-US" sz="2800" dirty="0">
                    <a:latin typeface="+mj-lt"/>
                  </a:rPr>
                  <a:t>Select </a:t>
                </a:r>
                <a14:m>
                  <m:oMath xmlns:m="http://schemas.openxmlformats.org/officeDocument/2006/math">
                    <m:r>
                      <a:rPr lang="en-US" sz="2800" i="1" dirty="0" smtClean="0">
                        <a:latin typeface="Cambria Math" panose="02040503050406030204" pitchFamily="18" charset="0"/>
                      </a:rPr>
                      <m:t>𝑡</m:t>
                    </m:r>
                  </m:oMath>
                </a14:m>
                <a:r>
                  <a:rPr lang="en-US" sz="2800" dirty="0">
                    <a:latin typeface="+mj-lt"/>
                  </a:rPr>
                  <a:t> such that </a:t>
                </a:r>
                <a14:m>
                  <m:oMath xmlns:m="http://schemas.openxmlformats.org/officeDocument/2006/math">
                    <m:r>
                      <a:rPr lang="en-US" sz="2800" b="0" i="1" smtClean="0">
                        <a:latin typeface="Cambria Math" panose="02040503050406030204" pitchFamily="18" charset="0"/>
                      </a:rPr>
                      <m:t>𝑞</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=0.5</m:t>
                    </m:r>
                  </m:oMath>
                </a14:m>
                <a:r>
                  <a:rPr lang="en-US" sz="2800" dirty="0">
                    <a:latin typeface="+mj-lt"/>
                  </a:rPr>
                  <a:t>.</a:t>
                </a:r>
              </a:p>
            </p:txBody>
          </p:sp>
        </mc:Choice>
        <mc:Fallback xmlns="">
          <p:sp>
            <p:nvSpPr>
              <p:cNvPr id="4" name="TextBox 3">
                <a:extLst>
                  <a:ext uri="{FF2B5EF4-FFF2-40B4-BE49-F238E27FC236}">
                    <a16:creationId xmlns:a16="http://schemas.microsoft.com/office/drawing/2014/main" id="{B4E63793-5EA8-DCC6-19A0-2CD2BF6A63A1}"/>
                  </a:ext>
                </a:extLst>
              </p:cNvPr>
              <p:cNvSpPr txBox="1">
                <a:spLocks noRot="1" noChangeAspect="1" noMove="1" noResize="1" noEditPoints="1" noAdjustHandles="1" noChangeArrowheads="1" noChangeShapeType="1" noTextEdit="1"/>
              </p:cNvSpPr>
              <p:nvPr/>
            </p:nvSpPr>
            <p:spPr>
              <a:xfrm>
                <a:off x="329453" y="1815353"/>
                <a:ext cx="11705665" cy="2057230"/>
              </a:xfrm>
              <a:prstGeom prst="rect">
                <a:avLst/>
              </a:prstGeom>
              <a:blipFill>
                <a:blip r:embed="rId2"/>
                <a:stretch>
                  <a:fillRect l="-938" t="-3264" b="-7418"/>
                </a:stretch>
              </a:blipFill>
            </p:spPr>
            <p:txBody>
              <a:bodyPr/>
              <a:lstStyle/>
              <a:p>
                <a:r>
                  <a:rPr lang="en-IL">
                    <a:noFill/>
                  </a:rPr>
                  <a:t> </a:t>
                </a:r>
              </a:p>
            </p:txBody>
          </p:sp>
        </mc:Fallback>
      </mc:AlternateContent>
      <p:pic>
        <p:nvPicPr>
          <p:cNvPr id="5" name="Picture 4">
            <a:extLst>
              <a:ext uri="{FF2B5EF4-FFF2-40B4-BE49-F238E27FC236}">
                <a16:creationId xmlns:a16="http://schemas.microsoft.com/office/drawing/2014/main" id="{1589BABC-641C-AC1F-1CF0-A10695778370}"/>
              </a:ext>
            </a:extLst>
          </p:cNvPr>
          <p:cNvPicPr>
            <a:picLocks noChangeAspect="1"/>
          </p:cNvPicPr>
          <p:nvPr/>
        </p:nvPicPr>
        <p:blipFill>
          <a:blip r:embed="rId3"/>
          <a:stretch>
            <a:fillRect/>
          </a:stretch>
        </p:blipFill>
        <p:spPr>
          <a:xfrm>
            <a:off x="3559827" y="3758459"/>
            <a:ext cx="4811398" cy="302029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B2A84D-FCC5-A9B7-F7EC-F8A775118DB1}"/>
                  </a:ext>
                </a:extLst>
              </p:cNvPr>
              <p:cNvSpPr txBox="1"/>
              <p:nvPr/>
            </p:nvSpPr>
            <p:spPr>
              <a:xfrm>
                <a:off x="3647233" y="3849733"/>
                <a:ext cx="80514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rPr>
                        <m:t>𝒒</m:t>
                      </m:r>
                      <m:d>
                        <m:dPr>
                          <m:ctrlPr>
                            <a:rPr lang="en-US" sz="2800" b="1" i="1" smtClean="0">
                              <a:solidFill>
                                <a:schemeClr val="bg1"/>
                              </a:solidFill>
                              <a:latin typeface="Cambria Math" panose="02040503050406030204" pitchFamily="18" charset="0"/>
                            </a:rPr>
                          </m:ctrlPr>
                        </m:dPr>
                        <m:e>
                          <m:r>
                            <a:rPr lang="en-US" sz="2800" b="1" i="1" smtClean="0">
                              <a:solidFill>
                                <a:schemeClr val="bg1"/>
                              </a:solidFill>
                              <a:latin typeface="Cambria Math" panose="02040503050406030204" pitchFamily="18" charset="0"/>
                            </a:rPr>
                            <m:t>⋅</m:t>
                          </m:r>
                        </m:e>
                      </m:d>
                    </m:oMath>
                  </m:oMathPara>
                </a14:m>
                <a:endParaRPr lang="en-IL" sz="2800" b="1" dirty="0">
                  <a:solidFill>
                    <a:schemeClr val="bg1"/>
                  </a:solidFill>
                </a:endParaRPr>
              </a:p>
            </p:txBody>
          </p:sp>
        </mc:Choice>
        <mc:Fallback xmlns="">
          <p:sp>
            <p:nvSpPr>
              <p:cNvPr id="7" name="TextBox 6">
                <a:extLst>
                  <a:ext uri="{FF2B5EF4-FFF2-40B4-BE49-F238E27FC236}">
                    <a16:creationId xmlns:a16="http://schemas.microsoft.com/office/drawing/2014/main" id="{C8B2A84D-FCC5-A9B7-F7EC-F8A775118DB1}"/>
                  </a:ext>
                </a:extLst>
              </p:cNvPr>
              <p:cNvSpPr txBox="1">
                <a:spLocks noRot="1" noChangeAspect="1" noMove="1" noResize="1" noEditPoints="1" noAdjustHandles="1" noChangeArrowheads="1" noChangeShapeType="1" noTextEdit="1"/>
              </p:cNvSpPr>
              <p:nvPr/>
            </p:nvSpPr>
            <p:spPr>
              <a:xfrm>
                <a:off x="3647233" y="3849733"/>
                <a:ext cx="805142" cy="523220"/>
              </a:xfrm>
              <a:prstGeom prst="rect">
                <a:avLst/>
              </a:prstGeom>
              <a:blipFill>
                <a:blip r:embed="rId4"/>
                <a:stretch>
                  <a:fillRect/>
                </a:stretch>
              </a:blipFill>
            </p:spPr>
            <p:txBody>
              <a:bodyPr/>
              <a:lstStyle/>
              <a:p>
                <a:r>
                  <a:rPr lang="en-IL">
                    <a:noFill/>
                  </a:rPr>
                  <a:t> </a:t>
                </a:r>
              </a:p>
            </p:txBody>
          </p:sp>
        </mc:Fallback>
      </mc:AlternateContent>
      <p:cxnSp>
        <p:nvCxnSpPr>
          <p:cNvPr id="9" name="Straight Arrow Connector 8">
            <a:extLst>
              <a:ext uri="{FF2B5EF4-FFF2-40B4-BE49-F238E27FC236}">
                <a16:creationId xmlns:a16="http://schemas.microsoft.com/office/drawing/2014/main" id="{A333EE37-0B62-AC36-AECC-C124C7A9CE2F}"/>
              </a:ext>
            </a:extLst>
          </p:cNvPr>
          <p:cNvCxnSpPr>
            <a:cxnSpLocks/>
          </p:cNvCxnSpPr>
          <p:nvPr/>
        </p:nvCxnSpPr>
        <p:spPr>
          <a:xfrm flipH="1">
            <a:off x="5788958" y="5208092"/>
            <a:ext cx="87406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0D77E8F4-C06D-1CAA-1DDB-63CB59014A6E}"/>
              </a:ext>
            </a:extLst>
          </p:cNvPr>
          <p:cNvSpPr txBox="1"/>
          <p:nvPr/>
        </p:nvSpPr>
        <p:spPr>
          <a:xfrm>
            <a:off x="6582333" y="4946482"/>
            <a:ext cx="1535204" cy="523220"/>
          </a:xfrm>
          <a:prstGeom prst="rect">
            <a:avLst/>
          </a:prstGeom>
          <a:noFill/>
        </p:spPr>
        <p:txBody>
          <a:bodyPr wrap="square">
            <a:spAutoFit/>
          </a:bodyPr>
          <a:lstStyle/>
          <a:p>
            <a:r>
              <a:rPr lang="en-US" sz="2800" b="1" dirty="0">
                <a:solidFill>
                  <a:schemeClr val="bg1"/>
                </a:solidFill>
              </a:rPr>
              <a:t>1/2</a:t>
            </a:r>
            <a:endParaRPr lang="en-IL" sz="2800" b="1" dirty="0">
              <a:solidFill>
                <a:schemeClr val="bg1"/>
              </a:solidFill>
            </a:endParaRPr>
          </a:p>
        </p:txBody>
      </p:sp>
      <p:cxnSp>
        <p:nvCxnSpPr>
          <p:cNvPr id="15" name="Straight Connector 14">
            <a:extLst>
              <a:ext uri="{FF2B5EF4-FFF2-40B4-BE49-F238E27FC236}">
                <a16:creationId xmlns:a16="http://schemas.microsoft.com/office/drawing/2014/main" id="{7CAE5440-91E4-2AB7-8FDC-486074FAF82E}"/>
              </a:ext>
            </a:extLst>
          </p:cNvPr>
          <p:cNvCxnSpPr/>
          <p:nvPr/>
        </p:nvCxnSpPr>
        <p:spPr>
          <a:xfrm>
            <a:off x="5748618" y="5201368"/>
            <a:ext cx="0" cy="1300288"/>
          </a:xfrm>
          <a:prstGeom prst="line">
            <a:avLst/>
          </a:prstGeom>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35E4726-BBD8-A97C-F29B-B56B973E47C2}"/>
                  </a:ext>
                </a:extLst>
              </p:cNvPr>
              <p:cNvSpPr txBox="1"/>
              <p:nvPr/>
            </p:nvSpPr>
            <p:spPr>
              <a:xfrm>
                <a:off x="2701179" y="6405491"/>
                <a:ext cx="609487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rPr>
                        <m:t>𝒕</m:t>
                      </m:r>
                    </m:oMath>
                  </m:oMathPara>
                </a14:m>
                <a:endParaRPr lang="en-IL" sz="2800" dirty="0"/>
              </a:p>
            </p:txBody>
          </p:sp>
        </mc:Choice>
        <mc:Fallback xmlns="">
          <p:sp>
            <p:nvSpPr>
              <p:cNvPr id="17" name="TextBox 16">
                <a:extLst>
                  <a:ext uri="{FF2B5EF4-FFF2-40B4-BE49-F238E27FC236}">
                    <a16:creationId xmlns:a16="http://schemas.microsoft.com/office/drawing/2014/main" id="{235E4726-BBD8-A97C-F29B-B56B973E47C2}"/>
                  </a:ext>
                </a:extLst>
              </p:cNvPr>
              <p:cNvSpPr txBox="1">
                <a:spLocks noRot="1" noChangeAspect="1" noMove="1" noResize="1" noEditPoints="1" noAdjustHandles="1" noChangeArrowheads="1" noChangeShapeType="1" noTextEdit="1"/>
              </p:cNvSpPr>
              <p:nvPr/>
            </p:nvSpPr>
            <p:spPr>
              <a:xfrm>
                <a:off x="2701179" y="6405491"/>
                <a:ext cx="6094878" cy="523220"/>
              </a:xfrm>
              <a:prstGeom prst="rect">
                <a:avLst/>
              </a:prstGeom>
              <a:blipFill>
                <a:blip r:embed="rId5"/>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1107817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AB0DF80F-D4D0-5040-9AD7-E18E4FAEEFE0}"/>
              </a:ext>
            </a:extLst>
          </p:cNvPr>
          <p:cNvCxnSpPr/>
          <p:nvPr/>
        </p:nvCxnSpPr>
        <p:spPr>
          <a:xfrm>
            <a:off x="913795" y="3987053"/>
            <a:ext cx="370399" cy="43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9102A44-DD4A-F1FC-C8A3-774A1650C5EE}"/>
              </a:ext>
            </a:extLst>
          </p:cNvPr>
          <p:cNvCxnSpPr/>
          <p:nvPr/>
        </p:nvCxnSpPr>
        <p:spPr>
          <a:xfrm>
            <a:off x="1284194" y="3650876"/>
            <a:ext cx="0" cy="766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Prophet Inequality - Proof</a:t>
            </a:r>
            <a:endParaRPr lang="en-IL"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E63793-5EA8-DCC6-19A0-2CD2BF6A63A1}"/>
                  </a:ext>
                </a:extLst>
              </p:cNvPr>
              <p:cNvSpPr txBox="1"/>
              <p:nvPr/>
            </p:nvSpPr>
            <p:spPr>
              <a:xfrm>
                <a:off x="329453" y="1815353"/>
                <a:ext cx="11934265" cy="4839402"/>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𝐸</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𝑣𝑎𝑙𝑢𝑒</m:t>
                        </m:r>
                      </m:e>
                    </m:d>
                    <m:r>
                      <a:rPr lang="en-US" sz="2400" b="0" i="1" smtClean="0">
                        <a:latin typeface="Cambria Math" panose="02040503050406030204" pitchFamily="18" charset="0"/>
                      </a:rPr>
                      <m:t>=</m:t>
                    </m:r>
                  </m:oMath>
                </a14:m>
                <a:br>
                  <a:rPr lang="en-US" sz="2400" b="0" i="1" dirty="0">
                    <a:latin typeface="Cambria Math" panose="02040503050406030204" pitchFamily="18" charset="0"/>
                  </a:rPr>
                </a:br>
                <a14:m>
                  <m:oMath xmlns:m="http://schemas.openxmlformats.org/officeDocument/2006/math">
                    <m:r>
                      <a:rPr lang="en-US" sz="2400" i="1" smtClean="0">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r>
                          <a:rPr lang="en-US" sz="2400" i="1">
                            <a:solidFill>
                              <a:srgbClr val="92D050"/>
                            </a:solidFill>
                            <a:latin typeface="Cambria Math" panose="02040503050406030204" pitchFamily="18" charset="0"/>
                          </a:rPr>
                          <m:t>𝑣𝑎𝑙𝑢𝑒</m:t>
                        </m:r>
                        <m:r>
                          <a:rPr lang="en-US" sz="2400" i="1">
                            <a:solidFill>
                              <a:srgbClr val="92D050"/>
                            </a:solidFill>
                            <a:latin typeface="Cambria Math" panose="02040503050406030204" pitchFamily="18" charset="0"/>
                          </a:rPr>
                          <m:t> </m:t>
                        </m:r>
                      </m:e>
                    </m:d>
                    <m:r>
                      <a:rPr lang="en-US" sz="2400" i="1">
                        <a:solidFill>
                          <a:srgbClr val="92D050"/>
                        </a:solidFill>
                        <a:latin typeface="Cambria Math" panose="02040503050406030204" pitchFamily="18" charset="0"/>
                      </a:rPr>
                      <m:t>𝑒𝑥𝑎𝑐𝑡𝑙𝑦</m:t>
                    </m:r>
                    <m:r>
                      <a:rPr lang="en-US" sz="2400" i="1">
                        <a:solidFill>
                          <a:srgbClr val="92D050"/>
                        </a:solidFill>
                        <a:latin typeface="Cambria Math" panose="02040503050406030204" pitchFamily="18" charset="0"/>
                      </a:rPr>
                      <m:t> </m:t>
                    </m:r>
                    <m:r>
                      <a:rPr lang="en-US" sz="2400" i="1">
                        <a:solidFill>
                          <a:srgbClr val="92D050"/>
                        </a:solidFill>
                        <a:latin typeface="Cambria Math" panose="02040503050406030204" pitchFamily="18" charset="0"/>
                      </a:rPr>
                      <m:t>𝑜𝑛𝑒</m:t>
                    </m:r>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𝑒𝑥𝑎𝑐𝑡𝑙𝑦</m:t>
                    </m:r>
                    <m:r>
                      <a:rPr lang="en-US" sz="2400" i="1">
                        <a:solidFill>
                          <a:srgbClr val="92D050"/>
                        </a:solidFill>
                        <a:latin typeface="Cambria Math" panose="02040503050406030204" pitchFamily="18" charset="0"/>
                      </a:rPr>
                      <m:t> </m:t>
                    </m:r>
                    <m:r>
                      <a:rPr lang="en-US" sz="2400" i="1">
                        <a:solidFill>
                          <a:srgbClr val="92D050"/>
                        </a:solidFill>
                        <a:latin typeface="Cambria Math" panose="02040503050406030204" pitchFamily="18" charset="0"/>
                      </a:rPr>
                      <m:t>𝑜𝑛𝑒</m:t>
                    </m:r>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m:t>
                    </m:r>
                  </m:oMath>
                </a14:m>
                <a:br>
                  <a:rPr lang="en-US" sz="2400" b="0" i="1" dirty="0">
                    <a:latin typeface="Cambria Math" panose="02040503050406030204" pitchFamily="18" charset="0"/>
                  </a:rPr>
                </a:br>
                <a14:m>
                  <m:oMath xmlns:m="http://schemas.openxmlformats.org/officeDocument/2006/math">
                    <m:r>
                      <a:rPr lang="en-US" sz="2400" b="0" i="1" smtClean="0">
                        <a:solidFill>
                          <a:srgbClr val="00B0F0"/>
                        </a:solidFill>
                        <a:latin typeface="Cambria Math" panose="02040503050406030204" pitchFamily="18" charset="0"/>
                      </a:rPr>
                      <m:t>𝐸</m:t>
                    </m:r>
                    <m:d>
                      <m:dPr>
                        <m:begChr m:val="["/>
                        <m:endChr m:val="|"/>
                        <m:ctrlPr>
                          <a:rPr lang="en-US" sz="2400" b="0" i="1" smtClean="0">
                            <a:solidFill>
                              <a:srgbClr val="00B0F0"/>
                            </a:solidFill>
                            <a:latin typeface="Cambria Math" panose="02040503050406030204" pitchFamily="18" charset="0"/>
                          </a:rPr>
                        </m:ctrlPr>
                      </m:dPr>
                      <m:e>
                        <m:r>
                          <a:rPr lang="en-US" sz="2400" b="0" i="1" smtClean="0">
                            <a:solidFill>
                              <a:srgbClr val="00B0F0"/>
                            </a:solidFill>
                            <a:latin typeface="Cambria Math" panose="02040503050406030204" pitchFamily="18" charset="0"/>
                          </a:rPr>
                          <m:t>𝑣𝑎𝑙𝑢𝑒</m:t>
                        </m:r>
                        <m:r>
                          <a:rPr lang="en-US" sz="2400" b="0" i="1" smtClean="0">
                            <a:solidFill>
                              <a:srgbClr val="00B0F0"/>
                            </a:solidFill>
                            <a:latin typeface="Cambria Math" panose="02040503050406030204" pitchFamily="18" charset="0"/>
                          </a:rPr>
                          <m:t> </m:t>
                        </m:r>
                      </m:e>
                    </m:d>
                    <m:r>
                      <a:rPr lang="en-US" sz="2400" b="0" i="1" smtClean="0">
                        <a:solidFill>
                          <a:srgbClr val="00B0F0"/>
                        </a:solidFill>
                        <a:latin typeface="Cambria Math" panose="02040503050406030204" pitchFamily="18" charset="0"/>
                      </a:rPr>
                      <m:t>𝑚𝑜𝑟𝑒</m:t>
                    </m:r>
                    <m:r>
                      <a:rPr lang="en-US" sz="2400" b="0" i="1" smtClean="0">
                        <a:solidFill>
                          <a:srgbClr val="00B0F0"/>
                        </a:solidFill>
                        <a:latin typeface="Cambria Math" panose="02040503050406030204" pitchFamily="18" charset="0"/>
                      </a:rPr>
                      <m:t> </m:t>
                    </m:r>
                    <m:r>
                      <a:rPr lang="en-US" sz="2400" b="0" i="1" smtClean="0">
                        <a:solidFill>
                          <a:srgbClr val="00B0F0"/>
                        </a:solidFill>
                        <a:latin typeface="Cambria Math" panose="02040503050406030204" pitchFamily="18" charset="0"/>
                      </a:rPr>
                      <m:t>𝑡h𝑎𝑛</m:t>
                    </m:r>
                    <m:r>
                      <a:rPr lang="en-US" sz="2400" i="1">
                        <a:solidFill>
                          <a:srgbClr val="00B0F0"/>
                        </a:solidFill>
                        <a:latin typeface="Cambria Math" panose="02040503050406030204" pitchFamily="18" charset="0"/>
                      </a:rPr>
                      <m:t> </m:t>
                    </m:r>
                    <m:r>
                      <a:rPr lang="en-US" sz="2400" i="1">
                        <a:solidFill>
                          <a:srgbClr val="00B0F0"/>
                        </a:solidFill>
                        <a:latin typeface="Cambria Math" panose="02040503050406030204" pitchFamily="18" charset="0"/>
                      </a:rPr>
                      <m:t>𝑜𝑛𝑒</m:t>
                    </m:r>
                    <m:r>
                      <a:rPr lang="en-US" sz="2400" i="1">
                        <a:solidFill>
                          <a:srgbClr val="00B0F0"/>
                        </a:solidFill>
                        <a:latin typeface="Cambria Math" panose="02040503050406030204" pitchFamily="18" charset="0"/>
                      </a:rPr>
                      <m:t> </m:t>
                    </m:r>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panose="02040503050406030204" pitchFamily="18" charset="0"/>
                          </a:rPr>
                          <m:t>𝑣</m:t>
                        </m:r>
                      </m:e>
                      <m:sub>
                        <m:r>
                          <a:rPr lang="en-US" sz="2400" i="1">
                            <a:solidFill>
                              <a:srgbClr val="00B0F0"/>
                            </a:solidFill>
                            <a:latin typeface="Cambria Math" panose="02040503050406030204" pitchFamily="18" charset="0"/>
                          </a:rPr>
                          <m:t>𝑖</m:t>
                        </m:r>
                      </m:sub>
                    </m:sSub>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𝑡</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𝑃</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𝑚𝑜𝑟𝑒</m:t>
                    </m:r>
                    <m:r>
                      <a:rPr lang="en-US" sz="2400" i="1">
                        <a:solidFill>
                          <a:srgbClr val="00B0F0"/>
                        </a:solidFill>
                        <a:latin typeface="Cambria Math" panose="02040503050406030204" pitchFamily="18" charset="0"/>
                      </a:rPr>
                      <m:t> </m:t>
                    </m:r>
                    <m:r>
                      <a:rPr lang="en-US" sz="2400" i="1">
                        <a:solidFill>
                          <a:srgbClr val="00B0F0"/>
                        </a:solidFill>
                        <a:latin typeface="Cambria Math" panose="02040503050406030204" pitchFamily="18" charset="0"/>
                      </a:rPr>
                      <m:t>𝑡h𝑎𝑛</m:t>
                    </m:r>
                    <m:r>
                      <a:rPr lang="en-US" sz="2400" i="1">
                        <a:solidFill>
                          <a:srgbClr val="00B0F0"/>
                        </a:solidFill>
                        <a:latin typeface="Cambria Math" panose="02040503050406030204" pitchFamily="18" charset="0"/>
                      </a:rPr>
                      <m:t> </m:t>
                    </m:r>
                    <m:r>
                      <a:rPr lang="en-US" sz="2400" i="1">
                        <a:solidFill>
                          <a:srgbClr val="00B0F0"/>
                        </a:solidFill>
                        <a:latin typeface="Cambria Math" panose="02040503050406030204" pitchFamily="18" charset="0"/>
                      </a:rPr>
                      <m:t>𝑜𝑛𝑒</m:t>
                    </m:r>
                    <m:r>
                      <a:rPr lang="en-US" sz="2400" i="1">
                        <a:solidFill>
                          <a:srgbClr val="00B0F0"/>
                        </a:solidFill>
                        <a:latin typeface="Cambria Math" panose="02040503050406030204" pitchFamily="18" charset="0"/>
                      </a:rPr>
                      <m:t> </m:t>
                    </m:r>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panose="02040503050406030204" pitchFamily="18" charset="0"/>
                          </a:rPr>
                          <m:t>𝑣</m:t>
                        </m:r>
                      </m:e>
                      <m:sub>
                        <m:r>
                          <a:rPr lang="en-US" sz="2400" i="1">
                            <a:solidFill>
                              <a:srgbClr val="00B0F0"/>
                            </a:solidFill>
                            <a:latin typeface="Cambria Math" panose="02040503050406030204" pitchFamily="18" charset="0"/>
                          </a:rPr>
                          <m:t>𝑖</m:t>
                        </m:r>
                      </m:sub>
                    </m:sSub>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𝑡</m:t>
                    </m:r>
                    <m:r>
                      <a:rPr lang="en-US" sz="2400" i="1">
                        <a:solidFill>
                          <a:srgbClr val="00B0F0"/>
                        </a:solidFill>
                        <a:latin typeface="Cambria Math" panose="02040503050406030204" pitchFamily="18" charset="0"/>
                      </a:rPr>
                      <m:t>]+</m:t>
                    </m:r>
                  </m:oMath>
                </a14:m>
                <a:br>
                  <a:rPr lang="en-US" sz="2400" i="1" dirty="0">
                    <a:latin typeface="Cambria Math" panose="02040503050406030204" pitchFamily="18" charset="0"/>
                  </a:rPr>
                </a:br>
                <a14:m>
                  <m:oMath xmlns:m="http://schemas.openxmlformats.org/officeDocument/2006/math">
                    <m:r>
                      <a:rPr lang="en-US" sz="2400" i="1" smtClean="0">
                        <a:solidFill>
                          <a:srgbClr val="FFC000"/>
                        </a:solidFill>
                        <a:latin typeface="Cambria Math" panose="02040503050406030204" pitchFamily="18" charset="0"/>
                      </a:rPr>
                      <m:t>𝐸</m:t>
                    </m:r>
                    <m:d>
                      <m:dPr>
                        <m:begChr m:val="["/>
                        <m:endChr m:val="|"/>
                        <m:ctrlPr>
                          <a:rPr lang="en-US" sz="2400" i="1">
                            <a:solidFill>
                              <a:srgbClr val="FFC000"/>
                            </a:solidFill>
                            <a:latin typeface="Cambria Math" panose="02040503050406030204" pitchFamily="18" charset="0"/>
                          </a:rPr>
                        </m:ctrlPr>
                      </m:dPr>
                      <m:e>
                        <m:r>
                          <a:rPr lang="en-US" sz="2400" i="1">
                            <a:solidFill>
                              <a:srgbClr val="FFC000"/>
                            </a:solidFill>
                            <a:latin typeface="Cambria Math" panose="02040503050406030204" pitchFamily="18" charset="0"/>
                          </a:rPr>
                          <m:t>𝑣𝑎𝑙𝑢𝑒</m:t>
                        </m:r>
                        <m:r>
                          <a:rPr lang="en-US" sz="2400" i="1">
                            <a:solidFill>
                              <a:srgbClr val="FFC000"/>
                            </a:solidFill>
                            <a:latin typeface="Cambria Math" panose="02040503050406030204" pitchFamily="18" charset="0"/>
                          </a:rPr>
                          <m:t> </m:t>
                        </m:r>
                      </m:e>
                    </m:d>
                    <m:r>
                      <a:rPr lang="en-US" sz="2400" i="1">
                        <a:solidFill>
                          <a:srgbClr val="FFC000"/>
                        </a:solidFill>
                        <a:latin typeface="Cambria Math" panose="02040503050406030204" pitchFamily="18" charset="0"/>
                      </a:rPr>
                      <m:t> </m:t>
                    </m:r>
                    <m:r>
                      <a:rPr lang="en-US" sz="2400" b="0" i="1" smtClean="0">
                        <a:solidFill>
                          <a:srgbClr val="FFC000"/>
                        </a:solidFill>
                        <a:latin typeface="Cambria Math" panose="02040503050406030204" pitchFamily="18" charset="0"/>
                      </a:rPr>
                      <m:t>𝑛𝑜</m:t>
                    </m:r>
                    <m:r>
                      <a:rPr lang="en-US" sz="2400" i="1">
                        <a:solidFill>
                          <a:srgbClr val="FFC000"/>
                        </a:solidFill>
                        <a:latin typeface="Cambria Math" panose="02040503050406030204" pitchFamily="18" charset="0"/>
                      </a:rPr>
                      <m:t> </m:t>
                    </m:r>
                    <m:sSub>
                      <m:sSubPr>
                        <m:ctrlPr>
                          <a:rPr lang="en-US" sz="2400" i="1">
                            <a:solidFill>
                              <a:srgbClr val="FFC000"/>
                            </a:solidFill>
                            <a:latin typeface="Cambria Math" panose="02040503050406030204" pitchFamily="18" charset="0"/>
                          </a:rPr>
                        </m:ctrlPr>
                      </m:sSubPr>
                      <m:e>
                        <m:r>
                          <a:rPr lang="en-US" sz="2400" i="1">
                            <a:solidFill>
                              <a:srgbClr val="FFC000"/>
                            </a:solidFill>
                            <a:latin typeface="Cambria Math" panose="02040503050406030204" pitchFamily="18" charset="0"/>
                          </a:rPr>
                          <m:t>𝑣</m:t>
                        </m:r>
                      </m:e>
                      <m:sub>
                        <m:r>
                          <a:rPr lang="en-US" sz="2400" i="1">
                            <a:solidFill>
                              <a:srgbClr val="FFC000"/>
                            </a:solidFill>
                            <a:latin typeface="Cambria Math" panose="02040503050406030204" pitchFamily="18" charset="0"/>
                          </a:rPr>
                          <m:t>𝑖</m:t>
                        </m:r>
                      </m:sub>
                    </m:sSub>
                    <m:r>
                      <a:rPr lang="en-US" sz="2400" b="0" i="1" smtClean="0">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𝑡</m:t>
                    </m:r>
                    <m:r>
                      <a:rPr lang="en-US" sz="2400" i="1">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𝑃</m:t>
                    </m:r>
                    <m:r>
                      <a:rPr lang="en-US" sz="2400" i="1">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𝑛𝑜</m:t>
                    </m:r>
                    <m:r>
                      <a:rPr lang="en-US" sz="2400" i="1">
                        <a:solidFill>
                          <a:srgbClr val="FFC000"/>
                        </a:solidFill>
                        <a:latin typeface="Cambria Math" panose="02040503050406030204" pitchFamily="18" charset="0"/>
                      </a:rPr>
                      <m:t> </m:t>
                    </m:r>
                    <m:sSub>
                      <m:sSubPr>
                        <m:ctrlPr>
                          <a:rPr lang="en-US" sz="2400" i="1">
                            <a:solidFill>
                              <a:srgbClr val="FFC000"/>
                            </a:solidFill>
                            <a:latin typeface="Cambria Math" panose="02040503050406030204" pitchFamily="18" charset="0"/>
                          </a:rPr>
                        </m:ctrlPr>
                      </m:sSubPr>
                      <m:e>
                        <m:r>
                          <a:rPr lang="en-US" sz="2400" i="1">
                            <a:solidFill>
                              <a:srgbClr val="FFC000"/>
                            </a:solidFill>
                            <a:latin typeface="Cambria Math" panose="02040503050406030204" pitchFamily="18" charset="0"/>
                          </a:rPr>
                          <m:t>𝑣</m:t>
                        </m:r>
                      </m:e>
                      <m:sub>
                        <m:r>
                          <a:rPr lang="en-US" sz="2400" i="1">
                            <a:solidFill>
                              <a:srgbClr val="FFC000"/>
                            </a:solidFill>
                            <a:latin typeface="Cambria Math" panose="02040503050406030204" pitchFamily="18" charset="0"/>
                          </a:rPr>
                          <m:t>𝑖</m:t>
                        </m:r>
                      </m:sub>
                    </m:sSub>
                    <m:r>
                      <a:rPr lang="en-US" sz="2400" i="1">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𝑡</m:t>
                    </m:r>
                    <m:r>
                      <a:rPr lang="en-US" sz="2400" i="1">
                        <a:solidFill>
                          <a:srgbClr val="FFC000"/>
                        </a:solidFill>
                        <a:latin typeface="Cambria Math" panose="02040503050406030204" pitchFamily="18" charset="0"/>
                      </a:rPr>
                      <m:t>]</m:t>
                    </m:r>
                  </m:oMath>
                </a14:m>
                <a:br>
                  <a:rPr lang="en-US" sz="2400" dirty="0">
                    <a:latin typeface="+mj-lt"/>
                  </a:rPr>
                </a:br>
                <a14:m>
                  <m:oMath xmlns:m="http://schemas.openxmlformats.org/officeDocument/2006/math">
                    <m:r>
                      <a:rPr lang="en-US" sz="2400" i="1">
                        <a:latin typeface="Cambria Math" panose="02040503050406030204" pitchFamily="18" charset="0"/>
                      </a:rPr>
                      <m:t>≥</m:t>
                    </m:r>
                    <m:r>
                      <a:rPr lang="en-US" sz="2400" i="1" smtClean="0">
                        <a:solidFill>
                          <a:srgbClr val="92D050"/>
                        </a:solidFill>
                        <a:latin typeface="Cambria Math" panose="02040503050406030204" pitchFamily="18" charset="0"/>
                      </a:rPr>
                      <m:t>(</m:t>
                    </m:r>
                    <m:r>
                      <a:rPr lang="en-US" sz="2400" i="1" smtClean="0">
                        <a:solidFill>
                          <a:srgbClr val="92D050"/>
                        </a:solidFill>
                        <a:latin typeface="Cambria Math" panose="02040503050406030204" pitchFamily="18" charset="0"/>
                      </a:rPr>
                      <m:t>𝑡</m:t>
                    </m:r>
                    <m:r>
                      <a:rPr lang="en-US" sz="2400" i="1" smtClean="0">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r>
                          <a:rPr lang="en-US" sz="2400" i="1">
                            <a:solidFill>
                              <a:srgbClr val="92D050"/>
                            </a:solidFill>
                            <a:latin typeface="Cambria Math" panose="02040503050406030204" pitchFamily="18" charset="0"/>
                          </a:rPr>
                          <m:t>𝑣𝑎𝑙𝑢𝑒</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 </m:t>
                        </m:r>
                      </m:e>
                    </m:d>
                    <m:r>
                      <a:rPr lang="en-US" sz="2400" i="1">
                        <a:solidFill>
                          <a:srgbClr val="92D050"/>
                        </a:solidFill>
                        <a:latin typeface="Cambria Math" panose="02040503050406030204" pitchFamily="18" charset="0"/>
                      </a:rPr>
                      <m:t>𝑒𝑥𝑎𝑐𝑡𝑙𝑦</m:t>
                    </m:r>
                    <m:r>
                      <a:rPr lang="en-US" sz="2400" i="1">
                        <a:solidFill>
                          <a:srgbClr val="92D050"/>
                        </a:solidFill>
                        <a:latin typeface="Cambria Math" panose="02040503050406030204" pitchFamily="18" charset="0"/>
                      </a:rPr>
                      <m:t> </m:t>
                    </m:r>
                    <m:r>
                      <a:rPr lang="en-US" sz="2400" i="1">
                        <a:solidFill>
                          <a:srgbClr val="92D050"/>
                        </a:solidFill>
                        <a:latin typeface="Cambria Math" panose="02040503050406030204" pitchFamily="18" charset="0"/>
                      </a:rPr>
                      <m:t>𝑜𝑛𝑒</m:t>
                    </m:r>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𝑒𝑥𝑎𝑐𝑡𝑙𝑦</m:t>
                    </m:r>
                    <m:r>
                      <a:rPr lang="en-US" sz="2400" i="1">
                        <a:solidFill>
                          <a:srgbClr val="92D050"/>
                        </a:solidFill>
                        <a:latin typeface="Cambria Math" panose="02040503050406030204" pitchFamily="18" charset="0"/>
                      </a:rPr>
                      <m:t> </m:t>
                    </m:r>
                    <m:r>
                      <a:rPr lang="en-US" sz="2400" i="1">
                        <a:solidFill>
                          <a:srgbClr val="92D050"/>
                        </a:solidFill>
                        <a:latin typeface="Cambria Math" panose="02040503050406030204" pitchFamily="18" charset="0"/>
                      </a:rPr>
                      <m:t>𝑜𝑛𝑒</m:t>
                    </m:r>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m:t>
                    </m:r>
                  </m:oMath>
                </a14:m>
                <a:br>
                  <a:rPr lang="en-US" sz="2400" i="1" dirty="0">
                    <a:latin typeface="Cambria Math" panose="02040503050406030204" pitchFamily="18" charset="0"/>
                  </a:rPr>
                </a:br>
                <a14:m>
                  <m:oMath xmlns:m="http://schemas.openxmlformats.org/officeDocument/2006/math">
                    <m:r>
                      <a:rPr lang="en-US" sz="2400" i="1">
                        <a:latin typeface="Cambria Math" panose="02040503050406030204" pitchFamily="18" charset="0"/>
                      </a:rPr>
                      <m:t> </m:t>
                    </m:r>
                    <m:r>
                      <a:rPr lang="en-US" sz="2400" b="0" i="1" smtClean="0">
                        <a:solidFill>
                          <a:srgbClr val="00B0F0"/>
                        </a:solidFill>
                        <a:latin typeface="Cambria Math" panose="02040503050406030204" pitchFamily="18" charset="0"/>
                      </a:rPr>
                      <m:t>𝑡</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𝑃</m:t>
                    </m:r>
                    <m:d>
                      <m:dPr>
                        <m:begChr m:val="["/>
                        <m:endChr m:val="]"/>
                        <m:ctrlPr>
                          <a:rPr lang="en-US" sz="2400" i="1">
                            <a:solidFill>
                              <a:srgbClr val="00B0F0"/>
                            </a:solidFill>
                            <a:latin typeface="Cambria Math" panose="02040503050406030204" pitchFamily="18" charset="0"/>
                          </a:rPr>
                        </m:ctrlPr>
                      </m:dPr>
                      <m:e>
                        <m:r>
                          <a:rPr lang="en-US" sz="2400" i="1">
                            <a:solidFill>
                              <a:srgbClr val="00B0F0"/>
                            </a:solidFill>
                            <a:latin typeface="Cambria Math" panose="02040503050406030204" pitchFamily="18" charset="0"/>
                          </a:rPr>
                          <m:t>𝑚𝑜𝑟𝑒</m:t>
                        </m:r>
                        <m:r>
                          <a:rPr lang="en-US" sz="2400" i="1">
                            <a:solidFill>
                              <a:srgbClr val="00B0F0"/>
                            </a:solidFill>
                            <a:latin typeface="Cambria Math" panose="02040503050406030204" pitchFamily="18" charset="0"/>
                          </a:rPr>
                          <m:t> </m:t>
                        </m:r>
                        <m:r>
                          <a:rPr lang="en-US" sz="2400" i="1">
                            <a:solidFill>
                              <a:srgbClr val="00B0F0"/>
                            </a:solidFill>
                            <a:latin typeface="Cambria Math" panose="02040503050406030204" pitchFamily="18" charset="0"/>
                          </a:rPr>
                          <m:t>𝑡h𝑎𝑛</m:t>
                        </m:r>
                        <m:r>
                          <a:rPr lang="en-US" sz="2400" i="1">
                            <a:solidFill>
                              <a:srgbClr val="00B0F0"/>
                            </a:solidFill>
                            <a:latin typeface="Cambria Math" panose="02040503050406030204" pitchFamily="18" charset="0"/>
                          </a:rPr>
                          <m:t> </m:t>
                        </m:r>
                        <m:r>
                          <a:rPr lang="en-US" sz="2400" i="1">
                            <a:solidFill>
                              <a:srgbClr val="00B0F0"/>
                            </a:solidFill>
                            <a:latin typeface="Cambria Math" panose="02040503050406030204" pitchFamily="18" charset="0"/>
                          </a:rPr>
                          <m:t>𝑜𝑛𝑒</m:t>
                        </m:r>
                        <m:r>
                          <a:rPr lang="en-US" sz="2400" b="0" i="1" smtClean="0">
                            <a:solidFill>
                              <a:srgbClr val="00B0F0"/>
                            </a:solidFill>
                            <a:latin typeface="Cambria Math" panose="02040503050406030204" pitchFamily="18" charset="0"/>
                          </a:rPr>
                          <m:t> </m:t>
                        </m:r>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panose="02040503050406030204" pitchFamily="18" charset="0"/>
                              </a:rPr>
                              <m:t>𝑣</m:t>
                            </m:r>
                          </m:e>
                          <m:sub>
                            <m:r>
                              <a:rPr lang="en-US" sz="2400" i="1">
                                <a:solidFill>
                                  <a:srgbClr val="00B0F0"/>
                                </a:solidFill>
                                <a:latin typeface="Cambria Math" panose="02040503050406030204" pitchFamily="18" charset="0"/>
                              </a:rPr>
                              <m:t>𝑖</m:t>
                            </m:r>
                          </m:sub>
                        </m:sSub>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𝑡</m:t>
                        </m:r>
                      </m:e>
                    </m:d>
                    <m:r>
                      <a:rPr lang="en-US" sz="2400" i="1">
                        <a:latin typeface="Cambria Math" panose="02040503050406030204" pitchFamily="18" charset="0"/>
                      </a:rPr>
                      <m:t>+</m:t>
                    </m:r>
                  </m:oMath>
                </a14:m>
                <a:br>
                  <a:rPr lang="en-US" sz="2400" i="1" dirty="0">
                    <a:latin typeface="Cambria Math" panose="02040503050406030204" pitchFamily="18" charset="0"/>
                  </a:rPr>
                </a:br>
                <a14:m>
                  <m:oMath xmlns:m="http://schemas.openxmlformats.org/officeDocument/2006/math">
                    <m:r>
                      <a:rPr lang="en-US" sz="2400" b="0" i="1" smtClean="0">
                        <a:solidFill>
                          <a:srgbClr val="FFC000"/>
                        </a:solidFill>
                        <a:latin typeface="Cambria Math" panose="02040503050406030204" pitchFamily="18" charset="0"/>
                      </a:rPr>
                      <m:t>0</m:t>
                    </m:r>
                  </m:oMath>
                </a14:m>
                <a:br>
                  <a:rPr lang="en-US" sz="2400" i="1" dirty="0">
                    <a:latin typeface="Cambria Math" panose="02040503050406030204" pitchFamily="18" charset="0"/>
                  </a:rPr>
                </a:br>
                <a14:m>
                  <m:oMath xmlns:m="http://schemas.openxmlformats.org/officeDocument/2006/math">
                    <m:r>
                      <a:rPr lang="en-US" sz="2400" i="1">
                        <a:latin typeface="Cambria Math" panose="02040503050406030204" pitchFamily="18" charset="0"/>
                      </a:rPr>
                      <m:t>≥ </m:t>
                    </m:r>
                    <m:r>
                      <a:rPr lang="en-US" sz="2400" b="0" i="1" smtClean="0">
                        <a:solidFill>
                          <a:srgbClr val="00B050"/>
                        </a:solidFill>
                        <a:latin typeface="Cambria Math" panose="02040503050406030204" pitchFamily="18" charset="0"/>
                      </a:rPr>
                      <m:t>𝑡</m:t>
                    </m:r>
                    <m:r>
                      <a:rPr lang="en-US" sz="2400" b="0" i="1" smtClean="0">
                        <a:latin typeface="Cambria Math" panose="02040503050406030204" pitchFamily="18" charset="0"/>
                      </a:rPr>
                      <m:t>⋅</m:t>
                    </m:r>
                    <m:r>
                      <a:rPr lang="en-US" sz="2400" i="1" smtClean="0">
                        <a:solidFill>
                          <a:srgbClr val="00B050"/>
                        </a:solidFill>
                        <a:latin typeface="Cambria Math" panose="02040503050406030204" pitchFamily="18" charset="0"/>
                      </a:rPr>
                      <m:t>𝑃</m:t>
                    </m:r>
                    <m:d>
                      <m:dPr>
                        <m:begChr m:val="["/>
                        <m:endChr m:val="]"/>
                        <m:ctrlPr>
                          <a:rPr lang="en-US" sz="2400" i="1">
                            <a:solidFill>
                              <a:srgbClr val="00B050"/>
                            </a:solidFill>
                            <a:latin typeface="Cambria Math" panose="02040503050406030204" pitchFamily="18" charset="0"/>
                          </a:rPr>
                        </m:ctrlPr>
                      </m:dPr>
                      <m:e>
                        <m:r>
                          <a:rPr lang="en-US" sz="2400" b="0" i="1" smtClean="0">
                            <a:solidFill>
                              <a:srgbClr val="00B050"/>
                            </a:solidFill>
                            <a:latin typeface="Cambria Math" panose="02040503050406030204" pitchFamily="18" charset="0"/>
                          </a:rPr>
                          <m:t>𝑎𝑡</m:t>
                        </m:r>
                        <m:r>
                          <a:rPr lang="en-US" sz="2400" b="0" i="1" smtClean="0">
                            <a:solidFill>
                              <a:srgbClr val="00B050"/>
                            </a:solidFill>
                            <a:latin typeface="Cambria Math" panose="02040503050406030204" pitchFamily="18" charset="0"/>
                          </a:rPr>
                          <m:t> </m:t>
                        </m:r>
                        <m:r>
                          <a:rPr lang="en-US" sz="2400" b="0" i="1" smtClean="0">
                            <a:solidFill>
                              <a:srgbClr val="00B050"/>
                            </a:solidFill>
                            <a:latin typeface="Cambria Math" panose="02040503050406030204" pitchFamily="18" charset="0"/>
                          </a:rPr>
                          <m:t>𝑙𝑒𝑎𝑠𝑡</m:t>
                        </m:r>
                        <m:r>
                          <a:rPr lang="en-US" sz="2400" b="0" i="1" smtClean="0">
                            <a:solidFill>
                              <a:srgbClr val="00B050"/>
                            </a:solidFill>
                            <a:latin typeface="Cambria Math" panose="02040503050406030204" pitchFamily="18" charset="0"/>
                          </a:rPr>
                          <m:t> </m:t>
                        </m:r>
                        <m:r>
                          <a:rPr lang="en-US" sz="2400" b="0" i="1" smtClean="0">
                            <a:solidFill>
                              <a:srgbClr val="00B050"/>
                            </a:solidFill>
                            <a:latin typeface="Cambria Math" panose="02040503050406030204" pitchFamily="18" charset="0"/>
                          </a:rPr>
                          <m:t>𝑜𝑛𝑒</m:t>
                        </m:r>
                        <m:r>
                          <a:rPr lang="en-US" sz="2400" i="1">
                            <a:solidFill>
                              <a:srgbClr val="00B050"/>
                            </a:solidFill>
                            <a:latin typeface="Cambria Math" panose="02040503050406030204" pitchFamily="18" charset="0"/>
                          </a:rPr>
                          <m:t> </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𝑣</m:t>
                            </m:r>
                          </m:e>
                          <m:sub>
                            <m:r>
                              <a:rPr lang="en-US" sz="2400" i="1">
                                <a:solidFill>
                                  <a:srgbClr val="00B050"/>
                                </a:solidFill>
                                <a:latin typeface="Cambria Math" panose="02040503050406030204" pitchFamily="18" charset="0"/>
                              </a:rPr>
                              <m:t>𝑖</m:t>
                            </m:r>
                          </m:sub>
                        </m:sSub>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𝑡</m:t>
                        </m:r>
                      </m:e>
                    </m:d>
                    <m:r>
                      <a:rPr lang="en-US" sz="2400" i="1">
                        <a:latin typeface="Cambria Math" panose="02040503050406030204" pitchFamily="18" charset="0"/>
                      </a:rPr>
                      <m:t>+</m:t>
                    </m:r>
                    <m:r>
                      <a:rPr lang="en-US" sz="2400" i="1" smtClean="0">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r>
                          <a:rPr lang="en-US" sz="2400" i="1">
                            <a:solidFill>
                              <a:srgbClr val="92D050"/>
                            </a:solidFill>
                            <a:latin typeface="Cambria Math" panose="02040503050406030204" pitchFamily="18" charset="0"/>
                          </a:rPr>
                          <m:t>𝑣𝑎𝑙𝑢𝑒</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 </m:t>
                        </m:r>
                      </m:e>
                    </m:d>
                    <m:r>
                      <a:rPr lang="en-US" sz="2400" b="0" i="1" smtClean="0">
                        <a:solidFill>
                          <a:srgbClr val="92D050"/>
                        </a:solidFill>
                        <a:latin typeface="Cambria Math" panose="02040503050406030204" pitchFamily="18" charset="0"/>
                      </a:rPr>
                      <m:t>𝑒𝑥𝑎𝑐𝑡𝑙𝑦</m:t>
                    </m:r>
                    <m:r>
                      <a:rPr lang="en-US" sz="2400" b="0" i="1" smtClean="0">
                        <a:solidFill>
                          <a:srgbClr val="92D050"/>
                        </a:solidFill>
                        <a:latin typeface="Cambria Math" panose="02040503050406030204" pitchFamily="18" charset="0"/>
                      </a:rPr>
                      <m:t> </m:t>
                    </m:r>
                    <m:r>
                      <a:rPr lang="en-US" sz="2400" b="0" i="1" smtClean="0">
                        <a:solidFill>
                          <a:srgbClr val="92D050"/>
                        </a:solidFill>
                        <a:latin typeface="Cambria Math" panose="02040503050406030204" pitchFamily="18" charset="0"/>
                      </a:rPr>
                      <m:t>𝑜𝑛𝑒</m:t>
                    </m:r>
                    <m:r>
                      <a:rPr lang="en-US" sz="2400" b="0" i="1" smtClean="0">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𝑒𝑥𝑎𝑐𝑡𝑙𝑦</m:t>
                    </m:r>
                    <m:r>
                      <a:rPr lang="en-US" sz="2400" i="1">
                        <a:solidFill>
                          <a:srgbClr val="92D050"/>
                        </a:solidFill>
                        <a:latin typeface="Cambria Math" panose="02040503050406030204" pitchFamily="18" charset="0"/>
                      </a:rPr>
                      <m:t> </m:t>
                    </m:r>
                    <m:r>
                      <a:rPr lang="en-US" sz="2400" i="1">
                        <a:solidFill>
                          <a:srgbClr val="92D050"/>
                        </a:solidFill>
                        <a:latin typeface="Cambria Math" panose="02040503050406030204" pitchFamily="18" charset="0"/>
                      </a:rPr>
                      <m:t>𝑜𝑛𝑒</m:t>
                    </m:r>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smtClean="0">
                        <a:solidFill>
                          <a:srgbClr val="92D050"/>
                        </a:solidFill>
                        <a:latin typeface="Cambria Math" panose="02040503050406030204" pitchFamily="18" charset="0"/>
                      </a:rPr>
                      <m:t>]</m:t>
                    </m:r>
                  </m:oMath>
                </a14:m>
                <a:br>
                  <a:rPr lang="en-US" sz="2400" i="1" dirty="0">
                    <a:latin typeface="Cambria Math" panose="02040503050406030204" pitchFamily="18" charset="0"/>
                  </a:rPr>
                </a:br>
                <a14:m>
                  <m:oMath xmlns:m="http://schemas.openxmlformats.org/officeDocument/2006/math">
                    <m:r>
                      <a:rPr lang="en-US" sz="2400" b="0" i="1" smtClean="0">
                        <a:latin typeface="Cambria Math" panose="02040503050406030204" pitchFamily="18" charset="0"/>
                      </a:rPr>
                      <m:t>=</m:t>
                    </m:r>
                    <m:r>
                      <a:rPr lang="en-US" sz="2400" i="1" smtClean="0">
                        <a:solidFill>
                          <a:srgbClr val="00B050"/>
                        </a:solidFill>
                        <a:latin typeface="Cambria Math" panose="02040503050406030204" pitchFamily="18" charset="0"/>
                      </a:rPr>
                      <m:t>0.5</m:t>
                    </m:r>
                    <m:r>
                      <a:rPr lang="en-US" sz="2400" i="1" smtClean="0">
                        <a:solidFill>
                          <a:srgbClr val="00B050"/>
                        </a:solidFill>
                        <a:latin typeface="Cambria Math" panose="02040503050406030204" pitchFamily="18" charset="0"/>
                      </a:rPr>
                      <m:t>𝑡</m:t>
                    </m:r>
                    <m:r>
                      <a:rPr lang="en-US" sz="2400" i="1">
                        <a:latin typeface="Cambria Math" panose="02040503050406030204" pitchFamily="18" charset="0"/>
                      </a:rPr>
                      <m:t>+</m:t>
                    </m:r>
                    <m:nary>
                      <m:naryPr>
                        <m:chr m:val="∑"/>
                        <m:supHide m:val="on"/>
                        <m:ctrlPr>
                          <a:rPr lang="en-US" sz="2400" i="1" smtClean="0">
                            <a:solidFill>
                              <a:srgbClr val="92D050"/>
                            </a:solidFill>
                            <a:latin typeface="Cambria Math" panose="02040503050406030204" pitchFamily="18" charset="0"/>
                          </a:rPr>
                        </m:ctrlPr>
                      </m:naryPr>
                      <m:sub>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=1…</m:t>
                        </m:r>
                        <m:r>
                          <a:rPr lang="en-US" sz="2400" i="1">
                            <a:solidFill>
                              <a:srgbClr val="92D050"/>
                            </a:solidFill>
                            <a:latin typeface="Cambria Math" panose="02040503050406030204" pitchFamily="18" charset="0"/>
                          </a:rPr>
                          <m:t>𝑛</m:t>
                        </m:r>
                      </m:sub>
                      <m:sup/>
                      <m:e>
                        <m:r>
                          <a:rPr lang="en-US" sz="2400" i="1">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 |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𝑗</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𝑗</m:t>
                                </m:r>
                              </m:sub>
                            </m:sSub>
                            <m:r>
                              <a:rPr lang="en-US" sz="2400" i="1">
                                <a:solidFill>
                                  <a:srgbClr val="92D050"/>
                                </a:solidFill>
                                <a:latin typeface="Cambria Math" panose="02040503050406030204" pitchFamily="18" charset="0"/>
                              </a:rPr>
                              <m:t>&lt;</m:t>
                            </m:r>
                            <m:r>
                              <a:rPr lang="en-US" sz="2400" i="1">
                                <a:solidFill>
                                  <a:srgbClr val="92D050"/>
                                </a:solidFill>
                                <a:latin typeface="Cambria Math" panose="02040503050406030204" pitchFamily="18" charset="0"/>
                              </a:rPr>
                              <m:t>𝑡</m:t>
                            </m:r>
                          </m:e>
                        </m:d>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𝑗</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𝑗</m:t>
                            </m:r>
                          </m:sub>
                        </m:sSub>
                        <m:r>
                          <a:rPr lang="en-US" sz="2400" i="1">
                            <a:solidFill>
                              <a:srgbClr val="92D050"/>
                            </a:solidFill>
                            <a:latin typeface="Cambria Math" panose="02040503050406030204" pitchFamily="18" charset="0"/>
                          </a:rPr>
                          <m:t>&lt;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m:t>
                        </m:r>
                      </m:e>
                    </m:nary>
                    <m:r>
                      <a:rPr lang="en-US" sz="2400" i="1">
                        <a:latin typeface="Cambria Math" panose="02040503050406030204" pitchFamily="18" charset="0"/>
                      </a:rPr>
                      <m:t>≥</m:t>
                    </m:r>
                    <m:r>
                      <a:rPr lang="en-US" sz="2400" b="0" i="1" smtClean="0">
                        <a:solidFill>
                          <a:srgbClr val="00B050"/>
                        </a:solidFill>
                        <a:latin typeface="Cambria Math" panose="02040503050406030204" pitchFamily="18" charset="0"/>
                      </a:rPr>
                      <m:t>0.5</m:t>
                    </m:r>
                    <m:r>
                      <a:rPr lang="en-US" sz="2400" b="0" i="1" smtClean="0">
                        <a:solidFill>
                          <a:srgbClr val="00B050"/>
                        </a:solidFill>
                        <a:latin typeface="Cambria Math" panose="02040503050406030204" pitchFamily="18" charset="0"/>
                      </a:rPr>
                      <m:t>𝑡</m:t>
                    </m:r>
                    <m:r>
                      <a:rPr lang="en-US" sz="2400" b="0" i="1" smtClean="0">
                        <a:latin typeface="Cambria Math" panose="02040503050406030204" pitchFamily="18" charset="0"/>
                      </a:rPr>
                      <m:t>+</m:t>
                    </m:r>
                    <m:nary>
                      <m:naryPr>
                        <m:chr m:val="∑"/>
                        <m:supHide m:val="on"/>
                        <m:ctrlPr>
                          <a:rPr lang="en-US" sz="2400" i="1" smtClean="0">
                            <a:solidFill>
                              <a:srgbClr val="92D050"/>
                            </a:solidFill>
                            <a:latin typeface="Cambria Math" panose="02040503050406030204" pitchFamily="18" charset="0"/>
                          </a:rPr>
                        </m:ctrlPr>
                      </m:naryPr>
                      <m:sub>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=1…</m:t>
                        </m:r>
                        <m:r>
                          <a:rPr lang="en-US" sz="2400" i="1">
                            <a:solidFill>
                              <a:srgbClr val="92D050"/>
                            </a:solidFill>
                            <a:latin typeface="Cambria Math" panose="02040503050406030204" pitchFamily="18" charset="0"/>
                          </a:rPr>
                          <m:t>𝑛</m:t>
                        </m:r>
                      </m:sub>
                      <m:sup/>
                      <m:e>
                        <m:r>
                          <a:rPr lang="en-US" sz="2400" i="1">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 |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𝑗</m:t>
                        </m:r>
                        <m:r>
                          <a:rPr lang="en-US" sz="2400" b="0" i="1" smtClean="0">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𝑗</m:t>
                            </m:r>
                          </m:sub>
                        </m:sSub>
                        <m:r>
                          <a:rPr lang="en-US" sz="2400" i="1">
                            <a:solidFill>
                              <a:srgbClr val="92D050"/>
                            </a:solidFill>
                            <a:latin typeface="Cambria Math" panose="02040503050406030204" pitchFamily="18" charset="0"/>
                          </a:rPr>
                          <m:t>&lt;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m:t>
                        </m:r>
                      </m:e>
                    </m:nary>
                  </m:oMath>
                </a14:m>
                <a:endParaRPr lang="en-US" sz="2400" dirty="0">
                  <a:latin typeface="+mj-lt"/>
                </a:endParaRPr>
              </a:p>
            </p:txBody>
          </p:sp>
        </mc:Choice>
        <mc:Fallback xmlns="">
          <p:sp>
            <p:nvSpPr>
              <p:cNvPr id="4" name="TextBox 3">
                <a:extLst>
                  <a:ext uri="{FF2B5EF4-FFF2-40B4-BE49-F238E27FC236}">
                    <a16:creationId xmlns:a16="http://schemas.microsoft.com/office/drawing/2014/main" id="{B4E63793-5EA8-DCC6-19A0-2CD2BF6A63A1}"/>
                  </a:ext>
                </a:extLst>
              </p:cNvPr>
              <p:cNvSpPr txBox="1">
                <a:spLocks noRot="1" noChangeAspect="1" noMove="1" noResize="1" noEditPoints="1" noAdjustHandles="1" noChangeArrowheads="1" noChangeShapeType="1" noTextEdit="1"/>
              </p:cNvSpPr>
              <p:nvPr/>
            </p:nvSpPr>
            <p:spPr>
              <a:xfrm>
                <a:off x="329453" y="1815353"/>
                <a:ext cx="11934265" cy="4839402"/>
              </a:xfrm>
              <a:prstGeom prst="rect">
                <a:avLst/>
              </a:prstGeom>
              <a:blipFill>
                <a:blip r:embed="rId2"/>
                <a:stretch>
                  <a:fillRect l="-664" t="-378"/>
                </a:stretch>
              </a:blipFill>
            </p:spPr>
            <p:txBody>
              <a:bodyPr/>
              <a:lstStyle/>
              <a:p>
                <a:r>
                  <a:rPr lang="en-IL">
                    <a:noFill/>
                  </a:rPr>
                  <a:t> </a:t>
                </a:r>
              </a:p>
            </p:txBody>
          </p:sp>
        </mc:Fallback>
      </mc:AlternateContent>
      <p:cxnSp>
        <p:nvCxnSpPr>
          <p:cNvPr id="9" name="Straight Arrow Connector 8">
            <a:extLst>
              <a:ext uri="{FF2B5EF4-FFF2-40B4-BE49-F238E27FC236}">
                <a16:creationId xmlns:a16="http://schemas.microsoft.com/office/drawing/2014/main" id="{5E1FECED-9238-2EAF-AE83-854C0B965BB9}"/>
              </a:ext>
            </a:extLst>
          </p:cNvPr>
          <p:cNvCxnSpPr/>
          <p:nvPr/>
        </p:nvCxnSpPr>
        <p:spPr>
          <a:xfrm flipH="1">
            <a:off x="7395882" y="5459506"/>
            <a:ext cx="1707777" cy="490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A81FC99-F170-10E9-B9D9-26A35393F276}"/>
              </a:ext>
            </a:extLst>
          </p:cNvPr>
          <p:cNvCxnSpPr/>
          <p:nvPr/>
        </p:nvCxnSpPr>
        <p:spPr>
          <a:xfrm flipH="1">
            <a:off x="5856194" y="5397455"/>
            <a:ext cx="1640541" cy="552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B27AEC1-6BB6-B678-F84F-B4B7B74317AF}"/>
              </a:ext>
            </a:extLst>
          </p:cNvPr>
          <p:cNvCxnSpPr/>
          <p:nvPr/>
        </p:nvCxnSpPr>
        <p:spPr>
          <a:xfrm>
            <a:off x="4457700" y="5397455"/>
            <a:ext cx="0" cy="49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586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Prophet Inequality – Proof Cont’d</a:t>
            </a:r>
            <a:endParaRPr lang="en-IL"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E63793-5EA8-DCC6-19A0-2CD2BF6A63A1}"/>
                  </a:ext>
                </a:extLst>
              </p:cNvPr>
              <p:cNvSpPr txBox="1"/>
              <p:nvPr/>
            </p:nvSpPr>
            <p:spPr>
              <a:xfrm>
                <a:off x="470647" y="1815353"/>
                <a:ext cx="11302253" cy="47100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𝐸</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𝑣𝑎𝑙𝑢𝑒</m:t>
                          </m:r>
                        </m:e>
                      </m:d>
                    </m:oMath>
                    <m:oMath xmlns:m="http://schemas.openxmlformats.org/officeDocument/2006/math">
                      <m:r>
                        <a:rPr lang="en-US" sz="2400" i="1">
                          <a:latin typeface="Cambria Math" panose="02040503050406030204" pitchFamily="18" charset="0"/>
                        </a:rPr>
                        <m:t>≥</m:t>
                      </m:r>
                      <m:r>
                        <a:rPr lang="en-US" sz="2400" i="1" smtClean="0">
                          <a:solidFill>
                            <a:srgbClr val="00B050"/>
                          </a:solidFill>
                          <a:latin typeface="Cambria Math" panose="02040503050406030204" pitchFamily="18" charset="0"/>
                        </a:rPr>
                        <m:t>0.5</m:t>
                      </m:r>
                      <m:r>
                        <a:rPr lang="en-US" sz="2400" i="1" smtClean="0">
                          <a:solidFill>
                            <a:srgbClr val="00B050"/>
                          </a:solidFill>
                          <a:latin typeface="Cambria Math" panose="02040503050406030204" pitchFamily="18" charset="0"/>
                        </a:rPr>
                        <m:t>𝑡</m:t>
                      </m:r>
                      <m:r>
                        <a:rPr lang="en-US" sz="2400" i="1">
                          <a:latin typeface="Cambria Math" panose="02040503050406030204" pitchFamily="18" charset="0"/>
                        </a:rPr>
                        <m:t>+</m:t>
                      </m:r>
                      <m:nary>
                        <m:naryPr>
                          <m:chr m:val="∑"/>
                          <m:supHide m:val="on"/>
                          <m:ctrlPr>
                            <a:rPr lang="en-US" sz="2400" i="1" smtClean="0">
                              <a:solidFill>
                                <a:srgbClr val="92D050"/>
                              </a:solidFill>
                              <a:latin typeface="Cambria Math" panose="02040503050406030204" pitchFamily="18" charset="0"/>
                            </a:rPr>
                          </m:ctrlPr>
                        </m:naryPr>
                        <m:sub>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=1…</m:t>
                          </m:r>
                          <m:r>
                            <a:rPr lang="en-US" sz="2400" i="1">
                              <a:solidFill>
                                <a:srgbClr val="92D050"/>
                              </a:solidFill>
                              <a:latin typeface="Cambria Math" panose="02040503050406030204" pitchFamily="18" charset="0"/>
                            </a:rPr>
                            <m:t>𝑛</m:t>
                          </m:r>
                        </m:sub>
                        <m:sup/>
                        <m:e>
                          <m:r>
                            <a:rPr lang="en-US" sz="2400" i="1">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 |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d>
                            <m:dPr>
                              <m:begChr m:val="["/>
                              <m:endChr m:val="]"/>
                              <m:ctrlPr>
                                <a:rPr lang="en-US" sz="2400" i="1">
                                  <a:solidFill>
                                    <a:srgbClr val="92D050"/>
                                  </a:solidFill>
                                  <a:latin typeface="Cambria Math" panose="02040503050406030204" pitchFamily="18" charset="0"/>
                                </a:rPr>
                              </m:ctrlPr>
                            </m:dPr>
                            <m:e>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𝑗</m:t>
                              </m:r>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𝑗</m:t>
                                  </m:r>
                                </m:sub>
                              </m:sSub>
                              <m:r>
                                <a:rPr lang="en-US" sz="2400" i="1">
                                  <a:solidFill>
                                    <a:srgbClr val="92D050"/>
                                  </a:solidFill>
                                  <a:latin typeface="Cambria Math" panose="02040503050406030204" pitchFamily="18" charset="0"/>
                                </a:rPr>
                                <m:t>&lt;</m:t>
                              </m:r>
                              <m:r>
                                <a:rPr lang="en-US" sz="2400" i="1">
                                  <a:solidFill>
                                    <a:srgbClr val="92D050"/>
                                  </a:solidFill>
                                  <a:latin typeface="Cambria Math" panose="02040503050406030204" pitchFamily="18" charset="0"/>
                                </a:rPr>
                                <m:t>𝑡</m:t>
                              </m:r>
                            </m:e>
                          </m:d>
                        </m:e>
                      </m:nary>
                    </m:oMath>
                    <m:oMath xmlns:m="http://schemas.openxmlformats.org/officeDocument/2006/math">
                      <m:r>
                        <a:rPr lang="en-US" sz="2400" b="0" i="1" smtClean="0">
                          <a:solidFill>
                            <a:schemeClr val="tx1"/>
                          </a:solidFill>
                          <a:latin typeface="Cambria Math" panose="02040503050406030204" pitchFamily="18" charset="0"/>
                        </a:rPr>
                        <m:t>=</m:t>
                      </m:r>
                      <m:r>
                        <a:rPr lang="en-US" sz="2400" i="1" smtClean="0">
                          <a:solidFill>
                            <a:srgbClr val="00B050"/>
                          </a:solidFill>
                          <a:latin typeface="Cambria Math" panose="02040503050406030204" pitchFamily="18" charset="0"/>
                        </a:rPr>
                        <m:t>0.5</m:t>
                      </m:r>
                      <m:r>
                        <a:rPr lang="en-US" sz="2400" i="1" smtClean="0">
                          <a:solidFill>
                            <a:srgbClr val="00B050"/>
                          </a:solidFill>
                          <a:latin typeface="Cambria Math" panose="02040503050406030204" pitchFamily="18" charset="0"/>
                        </a:rPr>
                        <m:t>𝑡</m:t>
                      </m:r>
                      <m:r>
                        <a:rPr lang="en-US" sz="2400" i="1">
                          <a:latin typeface="Cambria Math" panose="02040503050406030204" pitchFamily="18" charset="0"/>
                        </a:rPr>
                        <m:t>+</m:t>
                      </m:r>
                      <m:r>
                        <a:rPr lang="en-US" sz="2400" i="1" smtClean="0">
                          <a:solidFill>
                            <a:srgbClr val="92D050"/>
                          </a:solidFill>
                          <a:latin typeface="Cambria Math" panose="02040503050406030204" pitchFamily="18" charset="0"/>
                        </a:rPr>
                        <m:t>0.5</m:t>
                      </m:r>
                      <m:nary>
                        <m:naryPr>
                          <m:chr m:val="∑"/>
                          <m:supHide m:val="on"/>
                          <m:ctrlPr>
                            <a:rPr lang="en-US" sz="2400" i="1">
                              <a:solidFill>
                                <a:srgbClr val="92D050"/>
                              </a:solidFill>
                              <a:latin typeface="Cambria Math" panose="02040503050406030204" pitchFamily="18" charset="0"/>
                            </a:rPr>
                          </m:ctrlPr>
                        </m:naryPr>
                        <m:sub>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=1…</m:t>
                          </m:r>
                          <m:r>
                            <a:rPr lang="en-US" sz="2400" i="1">
                              <a:solidFill>
                                <a:srgbClr val="92D050"/>
                              </a:solidFill>
                              <a:latin typeface="Cambria Math" panose="02040503050406030204" pitchFamily="18" charset="0"/>
                            </a:rPr>
                            <m:t>𝑛</m:t>
                          </m:r>
                        </m:sub>
                        <m:sup/>
                        <m:e>
                          <m:r>
                            <a:rPr lang="en-US" sz="2400" i="1" smtClean="0">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r>
                                <a:rPr lang="en-US" sz="2400" i="1">
                                  <a:solidFill>
                                    <a:srgbClr val="92D050"/>
                                  </a:solidFill>
                                  <a:latin typeface="Cambria Math" panose="02040503050406030204" pitchFamily="18" charset="0"/>
                                </a:rPr>
                                <m:t> |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r>
                            <a:rPr lang="en-US" sz="2400" i="1">
                              <a:solidFill>
                                <a:srgbClr val="92D050"/>
                              </a:solidFill>
                              <a:latin typeface="Cambria Math" panose="02040503050406030204" pitchFamily="18" charset="0"/>
                            </a:rPr>
                            <m:t>⋅</m:t>
                          </m:r>
                          <m:r>
                            <a:rPr lang="en-US" sz="2400" i="1" smtClean="0">
                              <a:solidFill>
                                <a:srgbClr val="92D050"/>
                              </a:solidFill>
                              <a:latin typeface="Cambria Math" panose="02040503050406030204" pitchFamily="18" charset="0"/>
                            </a:rPr>
                            <m:t>𝑃</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e>
                      </m:nary>
                    </m:oMath>
                    <m:oMath xmlns:m="http://schemas.openxmlformats.org/officeDocument/2006/math">
                      <m:r>
                        <a:rPr lang="en-US" sz="2400" b="0" i="1" smtClean="0">
                          <a:latin typeface="Cambria Math" panose="02040503050406030204" pitchFamily="18" charset="0"/>
                        </a:rPr>
                        <m:t>=</m:t>
                      </m:r>
                      <m:r>
                        <a:rPr lang="en-US" sz="2400" i="1" smtClean="0">
                          <a:solidFill>
                            <a:srgbClr val="00B050"/>
                          </a:solidFill>
                          <a:latin typeface="Cambria Math" panose="02040503050406030204" pitchFamily="18" charset="0"/>
                        </a:rPr>
                        <m:t>0.5</m:t>
                      </m:r>
                      <m:r>
                        <a:rPr lang="en-US" sz="2400" i="1" smtClean="0">
                          <a:solidFill>
                            <a:srgbClr val="00B050"/>
                          </a:solidFill>
                          <a:latin typeface="Cambria Math" panose="02040503050406030204" pitchFamily="18" charset="0"/>
                        </a:rPr>
                        <m:t>𝑡</m:t>
                      </m:r>
                      <m:r>
                        <a:rPr lang="en-US" sz="2400" i="1">
                          <a:latin typeface="Cambria Math" panose="02040503050406030204" pitchFamily="18" charset="0"/>
                        </a:rPr>
                        <m:t>+</m:t>
                      </m:r>
                      <m:r>
                        <a:rPr lang="en-US" sz="2400" i="1" smtClean="0">
                          <a:solidFill>
                            <a:srgbClr val="92D050"/>
                          </a:solidFill>
                          <a:latin typeface="Cambria Math" panose="02040503050406030204" pitchFamily="18" charset="0"/>
                        </a:rPr>
                        <m:t>0.5</m:t>
                      </m:r>
                      <m:nary>
                        <m:naryPr>
                          <m:chr m:val="∑"/>
                          <m:supHide m:val="on"/>
                          <m:ctrlPr>
                            <a:rPr lang="en-US" sz="2400" i="1">
                              <a:solidFill>
                                <a:srgbClr val="92D050"/>
                              </a:solidFill>
                              <a:latin typeface="Cambria Math" panose="02040503050406030204" pitchFamily="18" charset="0"/>
                            </a:rPr>
                          </m:ctrlPr>
                        </m:naryPr>
                        <m:sub>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=1…</m:t>
                          </m:r>
                          <m:r>
                            <a:rPr lang="en-US" sz="2400" i="1">
                              <a:solidFill>
                                <a:srgbClr val="92D050"/>
                              </a:solidFill>
                              <a:latin typeface="Cambria Math" panose="02040503050406030204" pitchFamily="18" charset="0"/>
                            </a:rPr>
                            <m:t>𝑛</m:t>
                          </m:r>
                        </m:sub>
                        <m:sup/>
                        <m:e>
                          <m:r>
                            <a:rPr lang="en-US" sz="2400" i="1">
                              <a:solidFill>
                                <a:srgbClr val="92D050"/>
                              </a:solidFill>
                              <a:latin typeface="Cambria Math" panose="02040503050406030204" pitchFamily="18" charset="0"/>
                            </a:rPr>
                            <m:t>(</m:t>
                          </m:r>
                          <m:r>
                            <a:rPr lang="en-US" sz="2400" i="1" smtClean="0">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sSup>
                                <m:sSupPr>
                                  <m:ctrlPr>
                                    <a:rPr lang="en-US" sz="2400" i="1">
                                      <a:solidFill>
                                        <a:srgbClr val="92D050"/>
                                      </a:solidFill>
                                      <a:latin typeface="Cambria Math" panose="02040503050406030204" pitchFamily="18" charset="0"/>
                                    </a:rPr>
                                  </m:ctrlPr>
                                </m:sSupPr>
                                <m:e>
                                  <m:d>
                                    <m:dPr>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e>
                                <m:sup>
                                  <m:r>
                                    <a:rPr lang="en-US" sz="2400" i="1">
                                      <a:solidFill>
                                        <a:srgbClr val="92D050"/>
                                      </a:solidFill>
                                      <a:latin typeface="Cambria Math" panose="02040503050406030204" pitchFamily="18" charset="0"/>
                                    </a:rPr>
                                    <m:t>+</m:t>
                                  </m:r>
                                </m:sup>
                              </m:sSup>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r>
                            <a:rPr lang="en-US" sz="2400" i="1">
                              <a:solidFill>
                                <a:srgbClr val="92D050"/>
                              </a:solidFill>
                              <a:latin typeface="Cambria Math" panose="02040503050406030204" pitchFamily="18" charset="0"/>
                            </a:rPr>
                            <m:t>⋅</m:t>
                          </m:r>
                          <m:r>
                            <a:rPr lang="en-US" sz="2400" i="1" smtClean="0">
                              <a:solidFill>
                                <a:srgbClr val="92D050"/>
                              </a:solidFill>
                              <a:latin typeface="Cambria Math" panose="02040503050406030204" pitchFamily="18" charset="0"/>
                            </a:rPr>
                            <m:t>𝑃</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r>
                            <a:rPr lang="en-US" sz="2400" i="1" smtClean="0">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sSup>
                                <m:sSupPr>
                                  <m:ctrlPr>
                                    <a:rPr lang="en-US" sz="2400" i="1">
                                      <a:solidFill>
                                        <a:srgbClr val="92D050"/>
                                      </a:solidFill>
                                      <a:latin typeface="Cambria Math" panose="02040503050406030204" pitchFamily="18" charset="0"/>
                                    </a:rPr>
                                  </m:ctrlPr>
                                </m:sSupPr>
                                <m:e>
                                  <m:d>
                                    <m:dPr>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e>
                                <m:sup>
                                  <m:r>
                                    <a:rPr lang="en-US" sz="2400" i="1">
                                      <a:solidFill>
                                        <a:srgbClr val="92D050"/>
                                      </a:solidFill>
                                      <a:latin typeface="Cambria Math" panose="02040503050406030204" pitchFamily="18" charset="0"/>
                                    </a:rPr>
                                    <m:t>+</m:t>
                                  </m:r>
                                </m:sup>
                              </m:sSup>
                              <m:r>
                                <a:rPr lang="en-US" sz="2400" i="1">
                                  <a:solidFill>
                                    <a:srgbClr val="92D050"/>
                                  </a:solidFill>
                                  <a:latin typeface="Cambria Math" panose="02040503050406030204" pitchFamily="18" charset="0"/>
                                </a:rPr>
                                <m:t>| </m:t>
                              </m:r>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&lt;</m:t>
                              </m:r>
                              <m:r>
                                <a:rPr lang="en-US" sz="2400" i="1">
                                  <a:solidFill>
                                    <a:srgbClr val="92D050"/>
                                  </a:solidFill>
                                  <a:latin typeface="Cambria Math" panose="02040503050406030204" pitchFamily="18" charset="0"/>
                                </a:rPr>
                                <m:t>𝑡</m:t>
                              </m:r>
                            </m:e>
                          </m:d>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d>
                            <m:dPr>
                              <m:begChr m:val="["/>
                              <m:endChr m:val="]"/>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&lt;</m:t>
                              </m:r>
                              <m:r>
                                <a:rPr lang="en-US" sz="2400" i="1">
                                  <a:solidFill>
                                    <a:srgbClr val="92D050"/>
                                  </a:solidFill>
                                  <a:latin typeface="Cambria Math" panose="02040503050406030204" pitchFamily="18" charset="0"/>
                                </a:rPr>
                                <m:t>𝑡</m:t>
                              </m:r>
                            </m:e>
                          </m:d>
                        </m:e>
                      </m:nary>
                      <m:r>
                        <a:rPr lang="en-US" sz="2400" i="1" smtClean="0">
                          <a:solidFill>
                            <a:srgbClr val="FFC000"/>
                          </a:solidFill>
                          <a:latin typeface="Cambria Math" panose="02040503050406030204" pitchFamily="18" charset="0"/>
                        </a:rPr>
                        <m:t>)</m:t>
                      </m:r>
                      <m:r>
                        <a:rPr lang="en-US" sz="2400" i="1">
                          <a:latin typeface="Cambria Math" panose="02040503050406030204" pitchFamily="18" charset="0"/>
                        </a:rPr>
                        <m:t>=</m:t>
                      </m:r>
                      <m:r>
                        <a:rPr lang="en-US" sz="2400" i="1" smtClean="0">
                          <a:solidFill>
                            <a:srgbClr val="00B050"/>
                          </a:solidFill>
                          <a:latin typeface="Cambria Math" panose="02040503050406030204" pitchFamily="18" charset="0"/>
                        </a:rPr>
                        <m:t>0.5</m:t>
                      </m:r>
                      <m:r>
                        <a:rPr lang="en-US" sz="2400" i="1" smtClean="0">
                          <a:solidFill>
                            <a:srgbClr val="00B050"/>
                          </a:solidFill>
                          <a:latin typeface="Cambria Math" panose="02040503050406030204" pitchFamily="18" charset="0"/>
                        </a:rPr>
                        <m:t>𝑡</m:t>
                      </m:r>
                      <m:r>
                        <a:rPr lang="en-US" sz="2400" i="1">
                          <a:latin typeface="Cambria Math" panose="02040503050406030204" pitchFamily="18" charset="0"/>
                        </a:rPr>
                        <m:t>+</m:t>
                      </m:r>
                      <m:r>
                        <a:rPr lang="en-US" sz="2400" i="1" smtClean="0">
                          <a:solidFill>
                            <a:srgbClr val="92D050"/>
                          </a:solidFill>
                          <a:latin typeface="Cambria Math" panose="02040503050406030204" pitchFamily="18" charset="0"/>
                        </a:rPr>
                        <m:t>0.5</m:t>
                      </m:r>
                      <m:nary>
                        <m:naryPr>
                          <m:chr m:val="∑"/>
                          <m:supHide m:val="on"/>
                          <m:ctrlPr>
                            <a:rPr lang="en-US" sz="2400" i="1" smtClean="0">
                              <a:solidFill>
                                <a:srgbClr val="92D050"/>
                              </a:solidFill>
                              <a:latin typeface="Cambria Math" panose="02040503050406030204" pitchFamily="18" charset="0"/>
                            </a:rPr>
                          </m:ctrlPr>
                        </m:naryPr>
                        <m:sub>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=1…</m:t>
                          </m:r>
                          <m:r>
                            <a:rPr lang="en-US" sz="2400" i="1">
                              <a:solidFill>
                                <a:srgbClr val="92D050"/>
                              </a:solidFill>
                              <a:latin typeface="Cambria Math" panose="02040503050406030204" pitchFamily="18" charset="0"/>
                            </a:rPr>
                            <m:t>𝑛</m:t>
                          </m:r>
                        </m:sub>
                        <m:sup/>
                        <m:e>
                          <m:r>
                            <a:rPr lang="en-US" sz="2400" i="1">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sSup>
                                <m:sSupPr>
                                  <m:ctrlPr>
                                    <a:rPr lang="en-US" sz="2400" i="1">
                                      <a:solidFill>
                                        <a:srgbClr val="92D050"/>
                                      </a:solidFill>
                                      <a:latin typeface="Cambria Math" panose="02040503050406030204" pitchFamily="18" charset="0"/>
                                    </a:rPr>
                                  </m:ctrlPr>
                                </m:sSupPr>
                                <m:e>
                                  <m:d>
                                    <m:dPr>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e>
                                <m:sup>
                                  <m:r>
                                    <a:rPr lang="en-US" sz="2400" i="1">
                                      <a:solidFill>
                                        <a:srgbClr val="92D050"/>
                                      </a:solidFill>
                                      <a:latin typeface="Cambria Math" panose="02040503050406030204" pitchFamily="18" charset="0"/>
                                    </a:rPr>
                                    <m:t>+</m:t>
                                  </m:r>
                                </m:sup>
                              </m:sSup>
                            </m:e>
                          </m:d>
                        </m:e>
                      </m:nary>
                      <m:r>
                        <a:rPr lang="en-US" sz="2400" i="1">
                          <a:latin typeface="Cambria Math" panose="02040503050406030204" pitchFamily="18" charset="0"/>
                        </a:rPr>
                        <m:t>=</m:t>
                      </m:r>
                      <m:r>
                        <a:rPr lang="en-US" sz="2400" i="1" smtClean="0">
                          <a:solidFill>
                            <a:srgbClr val="00B050"/>
                          </a:solidFill>
                          <a:latin typeface="Cambria Math" panose="02040503050406030204" pitchFamily="18" charset="0"/>
                        </a:rPr>
                        <m:t>0.5</m:t>
                      </m:r>
                      <m:r>
                        <a:rPr lang="en-US" sz="2400" i="1" smtClean="0">
                          <a:solidFill>
                            <a:srgbClr val="00B050"/>
                          </a:solidFill>
                          <a:latin typeface="Cambria Math" panose="02040503050406030204" pitchFamily="18" charset="0"/>
                        </a:rPr>
                        <m:t>𝑡</m:t>
                      </m:r>
                      <m:r>
                        <a:rPr lang="en-US" sz="2400" i="1">
                          <a:latin typeface="Cambria Math" panose="02040503050406030204" pitchFamily="18" charset="0"/>
                        </a:rPr>
                        <m:t>+</m:t>
                      </m:r>
                      <m:r>
                        <a:rPr lang="en-US" sz="2400" i="1" smtClean="0">
                          <a:solidFill>
                            <a:srgbClr val="92D050"/>
                          </a:solidFill>
                          <a:latin typeface="Cambria Math" panose="02040503050406030204" pitchFamily="18" charset="0"/>
                        </a:rPr>
                        <m:t>0.5</m:t>
                      </m:r>
                      <m:r>
                        <a:rPr lang="en-US" sz="2400" i="1" smtClean="0">
                          <a:solidFill>
                            <a:srgbClr val="92D050"/>
                          </a:solidFill>
                          <a:latin typeface="Cambria Math" panose="02040503050406030204" pitchFamily="18" charset="0"/>
                        </a:rPr>
                        <m:t>𝐸</m:t>
                      </m:r>
                      <m:d>
                        <m:dPr>
                          <m:begChr m:val="["/>
                          <m:endChr m:val="]"/>
                          <m:ctrlPr>
                            <a:rPr lang="en-US" sz="2400" i="1">
                              <a:solidFill>
                                <a:srgbClr val="92D050"/>
                              </a:solidFill>
                              <a:latin typeface="Cambria Math" panose="02040503050406030204" pitchFamily="18" charset="0"/>
                            </a:rPr>
                          </m:ctrlPr>
                        </m:dPr>
                        <m:e>
                          <m:nary>
                            <m:naryPr>
                              <m:chr m:val="∑"/>
                              <m:supHide m:val="on"/>
                              <m:ctrlPr>
                                <a:rPr lang="en-US" sz="2400" i="1">
                                  <a:solidFill>
                                    <a:srgbClr val="92D050"/>
                                  </a:solidFill>
                                  <a:latin typeface="Cambria Math" panose="02040503050406030204" pitchFamily="18" charset="0"/>
                                </a:rPr>
                              </m:ctrlPr>
                            </m:naryPr>
                            <m:sub>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=1…</m:t>
                              </m:r>
                              <m:r>
                                <a:rPr lang="en-US" sz="2400" i="1">
                                  <a:solidFill>
                                    <a:srgbClr val="92D050"/>
                                  </a:solidFill>
                                  <a:latin typeface="Cambria Math" panose="02040503050406030204" pitchFamily="18" charset="0"/>
                                </a:rPr>
                                <m:t>𝑛</m:t>
                              </m:r>
                            </m:sub>
                            <m:sup/>
                            <m:e>
                              <m:sSup>
                                <m:sSupPr>
                                  <m:ctrlPr>
                                    <a:rPr lang="en-US" sz="2400" i="1">
                                      <a:solidFill>
                                        <a:srgbClr val="92D050"/>
                                      </a:solidFill>
                                      <a:latin typeface="Cambria Math" panose="02040503050406030204" pitchFamily="18" charset="0"/>
                                    </a:rPr>
                                  </m:ctrlPr>
                                </m:sSupPr>
                                <m:e>
                                  <m:d>
                                    <m:dPr>
                                      <m:ctrlPr>
                                        <a:rPr lang="en-US" sz="2400" i="1">
                                          <a:solidFill>
                                            <a:srgbClr val="92D050"/>
                                          </a:solidFill>
                                          <a:latin typeface="Cambria Math" panose="02040503050406030204" pitchFamily="18" charset="0"/>
                                        </a:rPr>
                                      </m:ctrlPr>
                                    </m:dPr>
                                    <m:e>
                                      <m:sSub>
                                        <m:sSubPr>
                                          <m:ctrlPr>
                                            <a:rPr lang="en-US" sz="2400" i="1">
                                              <a:solidFill>
                                                <a:srgbClr val="92D050"/>
                                              </a:solidFill>
                                              <a:latin typeface="Cambria Math" panose="02040503050406030204" pitchFamily="18" charset="0"/>
                                            </a:rPr>
                                          </m:ctrlPr>
                                        </m:sSubPr>
                                        <m:e>
                                          <m:r>
                                            <a:rPr lang="en-US" sz="2400" i="1">
                                              <a:solidFill>
                                                <a:srgbClr val="92D050"/>
                                              </a:solidFill>
                                              <a:latin typeface="Cambria Math" panose="02040503050406030204" pitchFamily="18" charset="0"/>
                                            </a:rPr>
                                            <m:t>𝑣</m:t>
                                          </m:r>
                                        </m:e>
                                        <m:sub>
                                          <m:r>
                                            <a:rPr lang="en-US" sz="2400" i="1">
                                              <a:solidFill>
                                                <a:srgbClr val="92D050"/>
                                              </a:solidFill>
                                              <a:latin typeface="Cambria Math" panose="02040503050406030204" pitchFamily="18" charset="0"/>
                                            </a:rPr>
                                            <m:t>𝑖</m:t>
                                          </m:r>
                                        </m:sub>
                                      </m:sSub>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𝑡</m:t>
                                      </m:r>
                                    </m:e>
                                  </m:d>
                                </m:e>
                                <m:sup>
                                  <m:r>
                                    <a:rPr lang="en-US" sz="2400" i="1">
                                      <a:solidFill>
                                        <a:srgbClr val="92D050"/>
                                      </a:solidFill>
                                      <a:latin typeface="Cambria Math" panose="02040503050406030204" pitchFamily="18" charset="0"/>
                                    </a:rPr>
                                    <m:t>+</m:t>
                                  </m:r>
                                </m:sup>
                              </m:sSup>
                            </m:e>
                          </m:nary>
                        </m:e>
                      </m:d>
                      <m:r>
                        <a:rPr lang="en-US" sz="2400" i="1">
                          <a:latin typeface="Cambria Math" panose="02040503050406030204" pitchFamily="18" charset="0"/>
                        </a:rPr>
                        <m:t>≥</m:t>
                      </m:r>
                      <m:r>
                        <a:rPr lang="en-US" sz="2400" i="1" smtClean="0">
                          <a:solidFill>
                            <a:srgbClr val="00B050"/>
                          </a:solidFill>
                          <a:latin typeface="Cambria Math" panose="02040503050406030204" pitchFamily="18" charset="0"/>
                        </a:rPr>
                        <m:t>0.5</m:t>
                      </m:r>
                      <m:r>
                        <a:rPr lang="en-US" sz="2400" i="1" smtClean="0">
                          <a:solidFill>
                            <a:srgbClr val="00B050"/>
                          </a:solidFill>
                          <a:latin typeface="Cambria Math" panose="02040503050406030204" pitchFamily="18" charset="0"/>
                        </a:rPr>
                        <m:t>𝑡</m:t>
                      </m:r>
                      <m:r>
                        <a:rPr lang="en-US" sz="2400" i="1">
                          <a:latin typeface="Cambria Math" panose="02040503050406030204" pitchFamily="18" charset="0"/>
                        </a:rPr>
                        <m:t>+0.5 </m:t>
                      </m:r>
                      <m:r>
                        <a:rPr lang="en-US" sz="2400" i="1">
                          <a:latin typeface="Cambria Math" panose="02040503050406030204" pitchFamily="18" charset="0"/>
                        </a:rPr>
                        <m:t>𝐸</m:t>
                      </m:r>
                      <m:d>
                        <m:dPr>
                          <m:begChr m:val="["/>
                          <m:endChr m:val="]"/>
                          <m:ctrlPr>
                            <a:rPr lang="en-US" sz="2400" i="1">
                              <a:latin typeface="Cambria Math" panose="02040503050406030204" pitchFamily="18" charset="0"/>
                            </a:rPr>
                          </m:ctrlPr>
                        </m:dPr>
                        <m:e>
                          <m:limLow>
                            <m:limLowPr>
                              <m:ctrlPr>
                                <a:rPr lang="en-US" sz="2400" i="1">
                                  <a:latin typeface="Cambria Math" panose="02040503050406030204" pitchFamily="18" charset="0"/>
                                </a:rPr>
                              </m:ctrlPr>
                            </m:limLowPr>
                            <m:e>
                              <m:r>
                                <m:rPr>
                                  <m:sty m:val="p"/>
                                </m:rPr>
                                <a:rPr lang="en-US" sz="2400" i="1">
                                  <a:latin typeface="Cambria Math" panose="02040503050406030204" pitchFamily="18" charset="0"/>
                                </a:rPr>
                                <m:t>max</m:t>
                              </m:r>
                            </m:e>
                            <m:lim>
                              <m:r>
                                <a:rPr lang="en-US" sz="2400" i="1">
                                  <a:latin typeface="Cambria Math" panose="02040503050406030204" pitchFamily="18" charset="0"/>
                                </a:rPr>
                                <m:t>𝑖</m:t>
                              </m:r>
                            </m:lim>
                          </m:limLow>
                          <m:sSup>
                            <m:sSupPr>
                              <m:ctrlPr>
                                <a:rPr lang="en-US" sz="2400" i="1" smtClean="0">
                                  <a:solidFill>
                                    <a:srgbClr val="00B0F0"/>
                                  </a:solidFill>
                                  <a:latin typeface="Cambria Math" panose="02040503050406030204" pitchFamily="18" charset="0"/>
                                </a:rPr>
                              </m:ctrlPr>
                            </m:sSupPr>
                            <m:e>
                              <m:d>
                                <m:dPr>
                                  <m:ctrlPr>
                                    <a:rPr lang="en-US" sz="2400" i="1">
                                      <a:solidFill>
                                        <a:srgbClr val="00B0F0"/>
                                      </a:solidFill>
                                      <a:latin typeface="Cambria Math" panose="02040503050406030204" pitchFamily="18" charset="0"/>
                                    </a:rPr>
                                  </m:ctrlPr>
                                </m:dPr>
                                <m:e>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panose="02040503050406030204" pitchFamily="18" charset="0"/>
                                        </a:rPr>
                                        <m:t>𝑣</m:t>
                                      </m:r>
                                    </m:e>
                                    <m:sub>
                                      <m:r>
                                        <a:rPr lang="en-US" sz="2400" i="1">
                                          <a:solidFill>
                                            <a:srgbClr val="00B0F0"/>
                                          </a:solidFill>
                                          <a:latin typeface="Cambria Math" panose="02040503050406030204" pitchFamily="18" charset="0"/>
                                        </a:rPr>
                                        <m:t>𝑖</m:t>
                                      </m:r>
                                    </m:sub>
                                  </m:sSub>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𝑡</m:t>
                                  </m:r>
                                </m:e>
                              </m:d>
                            </m:e>
                            <m:sup>
                              <m:r>
                                <a:rPr lang="en-US" sz="2400" i="1">
                                  <a:solidFill>
                                    <a:srgbClr val="00B0F0"/>
                                  </a:solidFill>
                                  <a:latin typeface="Cambria Math" panose="02040503050406030204" pitchFamily="18" charset="0"/>
                                </a:rPr>
                                <m:t>+</m:t>
                              </m:r>
                            </m:sup>
                          </m:sSup>
                        </m:e>
                      </m:d>
                      <m:r>
                        <a:rPr lang="en-US" sz="2400" i="1">
                          <a:latin typeface="Cambria Math" panose="02040503050406030204" pitchFamily="18" charset="0"/>
                        </a:rPr>
                        <m:t>≥0.5 </m:t>
                      </m:r>
                      <m:r>
                        <a:rPr lang="en-US" sz="2400" i="1">
                          <a:latin typeface="Cambria Math" panose="02040503050406030204" pitchFamily="18" charset="0"/>
                        </a:rPr>
                        <m:t>𝐸</m:t>
                      </m:r>
                      <m:d>
                        <m:dPr>
                          <m:begChr m:val="["/>
                          <m:endChr m:val="]"/>
                          <m:ctrlPr>
                            <a:rPr lang="en-US" sz="2400" i="1">
                              <a:latin typeface="Cambria Math" panose="02040503050406030204" pitchFamily="18" charset="0"/>
                            </a:rPr>
                          </m:ctrlPr>
                        </m:dPr>
                        <m:e>
                          <m:r>
                            <a:rPr lang="en-US" sz="2400" i="1">
                              <a:solidFill>
                                <a:srgbClr val="00B050"/>
                              </a:solidFill>
                              <a:latin typeface="Cambria Math" panose="02040503050406030204" pitchFamily="18" charset="0"/>
                            </a:rPr>
                            <m:t>𝑡</m:t>
                          </m:r>
                          <m:r>
                            <a:rPr lang="en-US" sz="2400" i="1">
                              <a:latin typeface="Cambria Math" panose="02040503050406030204" pitchFamily="18" charset="0"/>
                            </a:rPr>
                            <m:t>+</m:t>
                          </m:r>
                          <m:limLow>
                            <m:limLowPr>
                              <m:ctrlPr>
                                <a:rPr lang="en-US" sz="2400" i="1">
                                  <a:latin typeface="Cambria Math" panose="02040503050406030204" pitchFamily="18" charset="0"/>
                                </a:rPr>
                              </m:ctrlPr>
                            </m:limLowPr>
                            <m:e>
                              <m:r>
                                <m:rPr>
                                  <m:sty m:val="p"/>
                                </m:rPr>
                                <a:rPr lang="en-US" sz="2400" i="1">
                                  <a:latin typeface="Cambria Math" panose="02040503050406030204" pitchFamily="18" charset="0"/>
                                </a:rPr>
                                <m:t>max</m:t>
                              </m:r>
                            </m:e>
                            <m:lim>
                              <m:r>
                                <a:rPr lang="en-US" sz="2400" i="1">
                                  <a:latin typeface="Cambria Math" panose="02040503050406030204" pitchFamily="18" charset="0"/>
                                </a:rPr>
                                <m:t>𝑖</m:t>
                              </m:r>
                            </m:lim>
                          </m:limLow>
                          <m:d>
                            <m:dPr>
                              <m:ctrlPr>
                                <a:rPr lang="en-US" sz="2400" i="1" smtClean="0">
                                  <a:solidFill>
                                    <a:srgbClr val="00B0F0"/>
                                  </a:solidFill>
                                  <a:latin typeface="Cambria Math" panose="02040503050406030204" pitchFamily="18" charset="0"/>
                                </a:rPr>
                              </m:ctrlPr>
                            </m:dPr>
                            <m:e>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panose="02040503050406030204" pitchFamily="18" charset="0"/>
                                    </a:rPr>
                                    <m:t>𝑣</m:t>
                                  </m:r>
                                </m:e>
                                <m:sub>
                                  <m:r>
                                    <a:rPr lang="en-US" sz="2400" i="1">
                                      <a:solidFill>
                                        <a:srgbClr val="00B0F0"/>
                                      </a:solidFill>
                                      <a:latin typeface="Cambria Math" panose="02040503050406030204" pitchFamily="18" charset="0"/>
                                    </a:rPr>
                                    <m:t>𝑖</m:t>
                                  </m:r>
                                </m:sub>
                              </m:sSub>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𝑡</m:t>
                              </m:r>
                            </m:e>
                          </m:d>
                        </m:e>
                      </m:d>
                      <m:r>
                        <a:rPr lang="en-US" sz="2400" i="1">
                          <a:latin typeface="Cambria Math" panose="02040503050406030204" pitchFamily="18" charset="0"/>
                        </a:rPr>
                        <m:t>=0.5 </m:t>
                      </m:r>
                      <m:r>
                        <a:rPr lang="en-US" sz="2400" i="1">
                          <a:latin typeface="Cambria Math" panose="02040503050406030204" pitchFamily="18" charset="0"/>
                        </a:rPr>
                        <m:t>𝐸</m:t>
                      </m:r>
                      <m:r>
                        <a:rPr lang="en-US" sz="2400" i="1">
                          <a:latin typeface="Cambria Math" panose="02040503050406030204" pitchFamily="18" charset="0"/>
                        </a:rPr>
                        <m:t>[</m:t>
                      </m:r>
                      <m:limLow>
                        <m:limLowPr>
                          <m:ctrlPr>
                            <a:rPr lang="en-US" sz="2400" i="1">
                              <a:latin typeface="Cambria Math" panose="02040503050406030204" pitchFamily="18" charset="0"/>
                            </a:rPr>
                          </m:ctrlPr>
                        </m:limLowPr>
                        <m:e>
                          <m:r>
                            <m:rPr>
                              <m:sty m:val="p"/>
                            </m:rPr>
                            <a:rPr lang="en-US" sz="2400" i="1">
                              <a:latin typeface="Cambria Math" panose="02040503050406030204" pitchFamily="18" charset="0"/>
                            </a:rPr>
                            <m:t>max</m:t>
                          </m:r>
                        </m:e>
                        <m:lim>
                          <m:r>
                            <a:rPr lang="en-US" sz="2400" i="1">
                              <a:latin typeface="Cambria Math" panose="02040503050406030204" pitchFamily="18" charset="0"/>
                            </a:rPr>
                            <m:t>𝑖</m:t>
                          </m:r>
                        </m:lim>
                      </m:limLow>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panose="02040503050406030204" pitchFamily="18" charset="0"/>
                        </a:rPr>
                        <m:t>]</m:t>
                      </m:r>
                    </m:oMath>
                  </m:oMathPara>
                </a14:m>
                <a:endParaRPr lang="en-US" sz="240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B4E63793-5EA8-DCC6-19A0-2CD2BF6A63A1}"/>
                  </a:ext>
                </a:extLst>
              </p:cNvPr>
              <p:cNvSpPr txBox="1">
                <a:spLocks noRot="1" noChangeAspect="1" noMove="1" noResize="1" noEditPoints="1" noAdjustHandles="1" noChangeArrowheads="1" noChangeShapeType="1" noTextEdit="1"/>
              </p:cNvSpPr>
              <p:nvPr/>
            </p:nvSpPr>
            <p:spPr>
              <a:xfrm>
                <a:off x="470647" y="1815353"/>
                <a:ext cx="11302253" cy="4710072"/>
              </a:xfrm>
              <a:prstGeom prst="rect">
                <a:avLst/>
              </a:prstGeom>
              <a:blipFill>
                <a:blip r:embed="rId2"/>
                <a:stretch>
                  <a:fillRect l="-108"/>
                </a:stretch>
              </a:blipFill>
            </p:spPr>
            <p:txBody>
              <a:bodyPr/>
              <a:lstStyle/>
              <a:p>
                <a:r>
                  <a:rPr lang="en-IL">
                    <a:noFill/>
                  </a:rPr>
                  <a:t> </a:t>
                </a:r>
              </a:p>
            </p:txBody>
          </p:sp>
        </mc:Fallback>
      </mc:AlternateContent>
      <p:pic>
        <p:nvPicPr>
          <p:cNvPr id="45058" name="Picture 2" descr="Yellow Square Smiley Emoticon Glad Happy Stock Vector (Royalty Free)  1262287132 | Shutterstock">
            <a:extLst>
              <a:ext uri="{FF2B5EF4-FFF2-40B4-BE49-F238E27FC236}">
                <a16:creationId xmlns:a16="http://schemas.microsoft.com/office/drawing/2014/main" id="{8286E9A1-908D-9542-BA20-06924FDD7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2979" y="5995147"/>
            <a:ext cx="470326" cy="5065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9CA380-C65D-CC8D-9346-66E1499316F0}"/>
                  </a:ext>
                </a:extLst>
              </p:cNvPr>
              <p:cNvSpPr txBox="1"/>
              <p:nvPr/>
            </p:nvSpPr>
            <p:spPr>
              <a:xfrm>
                <a:off x="8760759" y="3501935"/>
                <a:ext cx="9681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m:t>
                      </m:r>
                    </m:oMath>
                  </m:oMathPara>
                </a14:m>
                <a:endParaRPr lang="en-IL" sz="2800" dirty="0"/>
              </a:p>
            </p:txBody>
          </p:sp>
        </mc:Choice>
        <mc:Fallback xmlns="">
          <p:sp>
            <p:nvSpPr>
              <p:cNvPr id="6" name="TextBox 5">
                <a:extLst>
                  <a:ext uri="{FF2B5EF4-FFF2-40B4-BE49-F238E27FC236}">
                    <a16:creationId xmlns:a16="http://schemas.microsoft.com/office/drawing/2014/main" id="{4E9CA380-C65D-CC8D-9346-66E1499316F0}"/>
                  </a:ext>
                </a:extLst>
              </p:cNvPr>
              <p:cNvSpPr txBox="1">
                <a:spLocks noRot="1" noChangeAspect="1" noMove="1" noResize="1" noEditPoints="1" noAdjustHandles="1" noChangeArrowheads="1" noChangeShapeType="1" noTextEdit="1"/>
              </p:cNvSpPr>
              <p:nvPr/>
            </p:nvSpPr>
            <p:spPr>
              <a:xfrm>
                <a:off x="8760759" y="3501935"/>
                <a:ext cx="968188" cy="523220"/>
              </a:xfrm>
              <a:prstGeom prst="rect">
                <a:avLst/>
              </a:prstGeom>
              <a:blipFill>
                <a:blip r:embed="rId4"/>
                <a:stretch>
                  <a:fillRect/>
                </a:stretch>
              </a:blipFill>
            </p:spPr>
            <p:txBody>
              <a:bodyPr/>
              <a:lstStyle/>
              <a:p>
                <a:r>
                  <a:rPr lang="en-IL">
                    <a:noFill/>
                  </a:rPr>
                  <a:t> </a:t>
                </a:r>
              </a:p>
            </p:txBody>
          </p:sp>
        </mc:Fallback>
      </mc:AlternateContent>
      <p:sp>
        <p:nvSpPr>
          <p:cNvPr id="7" name="Left Brace 6">
            <a:extLst>
              <a:ext uri="{FF2B5EF4-FFF2-40B4-BE49-F238E27FC236}">
                <a16:creationId xmlns:a16="http://schemas.microsoft.com/office/drawing/2014/main" id="{A51682BF-DCAE-5A0F-BFB9-14D80F35DC83}"/>
              </a:ext>
            </a:extLst>
          </p:cNvPr>
          <p:cNvSpPr/>
          <p:nvPr/>
        </p:nvSpPr>
        <p:spPr>
          <a:xfrm rot="5400000">
            <a:off x="9241983" y="2084764"/>
            <a:ext cx="238660" cy="4016349"/>
          </a:xfrm>
          <a:prstGeom prst="leftBrace">
            <a:avLst>
              <a:gd name="adj1" fmla="val 8333"/>
              <a:gd name="adj2" fmla="val 5216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5D5A469-3B4A-6430-AF82-3E786A15B2DE}"/>
                  </a:ext>
                </a:extLst>
              </p:cNvPr>
              <p:cNvSpPr txBox="1"/>
              <p:nvPr/>
            </p:nvSpPr>
            <p:spPr>
              <a:xfrm>
                <a:off x="5898112" y="1605290"/>
                <a:ext cx="246273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𝑞</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=0.5</m:t>
                      </m:r>
                    </m:oMath>
                  </m:oMathPara>
                </a14:m>
                <a:endParaRPr lang="en-IL" sz="2800" dirty="0"/>
              </a:p>
            </p:txBody>
          </p:sp>
        </mc:Choice>
        <mc:Fallback xmlns="">
          <p:sp>
            <p:nvSpPr>
              <p:cNvPr id="14" name="TextBox 13">
                <a:extLst>
                  <a:ext uri="{FF2B5EF4-FFF2-40B4-BE49-F238E27FC236}">
                    <a16:creationId xmlns:a16="http://schemas.microsoft.com/office/drawing/2014/main" id="{85D5A469-3B4A-6430-AF82-3E786A15B2DE}"/>
                  </a:ext>
                </a:extLst>
              </p:cNvPr>
              <p:cNvSpPr txBox="1">
                <a:spLocks noRot="1" noChangeAspect="1" noMove="1" noResize="1" noEditPoints="1" noAdjustHandles="1" noChangeArrowheads="1" noChangeShapeType="1" noTextEdit="1"/>
              </p:cNvSpPr>
              <p:nvPr/>
            </p:nvSpPr>
            <p:spPr>
              <a:xfrm>
                <a:off x="5898112" y="1605290"/>
                <a:ext cx="2462733" cy="523220"/>
              </a:xfrm>
              <a:prstGeom prst="rect">
                <a:avLst/>
              </a:prstGeom>
              <a:blipFill>
                <a:blip r:embed="rId5"/>
                <a:stretch>
                  <a:fillRect/>
                </a:stretch>
              </a:blipFill>
            </p:spPr>
            <p:txBody>
              <a:bodyPr/>
              <a:lstStyle/>
              <a:p>
                <a:r>
                  <a:rPr lang="en-IL">
                    <a:noFill/>
                  </a:rPr>
                  <a:t> </a:t>
                </a:r>
              </a:p>
            </p:txBody>
          </p:sp>
        </mc:Fallback>
      </mc:AlternateContent>
      <p:sp>
        <p:nvSpPr>
          <p:cNvPr id="15" name="Left Brace 14">
            <a:extLst>
              <a:ext uri="{FF2B5EF4-FFF2-40B4-BE49-F238E27FC236}">
                <a16:creationId xmlns:a16="http://schemas.microsoft.com/office/drawing/2014/main" id="{E8A51DC1-34C8-D2EA-7CC3-0F972AC6C1EE}"/>
              </a:ext>
            </a:extLst>
          </p:cNvPr>
          <p:cNvSpPr/>
          <p:nvPr/>
        </p:nvSpPr>
        <p:spPr>
          <a:xfrm rot="5400000">
            <a:off x="6952727" y="1471838"/>
            <a:ext cx="230831" cy="1502639"/>
          </a:xfrm>
          <a:prstGeom prst="leftBrace">
            <a:avLst>
              <a:gd name="adj1" fmla="val 8333"/>
              <a:gd name="adj2" fmla="val 5216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3D966B4-FB4F-84F9-5DEF-19BE8816E55E}"/>
                  </a:ext>
                </a:extLst>
              </p:cNvPr>
              <p:cNvSpPr txBox="1"/>
              <p:nvPr/>
            </p:nvSpPr>
            <p:spPr>
              <a:xfrm>
                <a:off x="6551279" y="3271102"/>
                <a:ext cx="2693574"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2400" b="1" i="1" smtClean="0">
                              <a:solidFill>
                                <a:schemeClr val="tx1"/>
                              </a:solidFill>
                              <a:latin typeface="Cambria Math" panose="02040503050406030204" pitchFamily="18" charset="0"/>
                            </a:rPr>
                          </m:ctrlPr>
                        </m:sSupPr>
                        <m:e>
                          <m:r>
                            <a:rPr lang="en-US" sz="2400" b="1" i="1">
                              <a:solidFill>
                                <a:schemeClr val="tx1"/>
                              </a:solidFill>
                              <a:latin typeface="Cambria Math" panose="02040503050406030204" pitchFamily="18" charset="0"/>
                            </a:rPr>
                            <m:t>𝒂</m:t>
                          </m:r>
                        </m:e>
                        <m:sup>
                          <m:r>
                            <a:rPr lang="en-US" sz="2400" b="1" i="1">
                              <a:solidFill>
                                <a:schemeClr val="tx1"/>
                              </a:solidFill>
                              <a:latin typeface="Cambria Math" panose="02040503050406030204" pitchFamily="18" charset="0"/>
                            </a:rPr>
                            <m:t>+</m:t>
                          </m:r>
                        </m:sup>
                      </m:sSup>
                      <m:r>
                        <a:rPr lang="en-US" sz="2400" b="1" i="1">
                          <a:solidFill>
                            <a:schemeClr val="tx1"/>
                          </a:solidFill>
                          <a:latin typeface="Cambria Math" panose="02040503050406030204" pitchFamily="18" charset="0"/>
                        </a:rPr>
                        <m:t>:=</m:t>
                      </m:r>
                      <m:func>
                        <m:funcPr>
                          <m:ctrlPr>
                            <a:rPr lang="en-US" sz="2400" b="1" i="1">
                              <a:solidFill>
                                <a:schemeClr val="tx1"/>
                              </a:solidFill>
                              <a:latin typeface="Cambria Math" panose="02040503050406030204" pitchFamily="18" charset="0"/>
                            </a:rPr>
                          </m:ctrlPr>
                        </m:funcPr>
                        <m:fName>
                          <m:r>
                            <a:rPr lang="en-US" sz="2400" b="1" i="1">
                              <a:solidFill>
                                <a:schemeClr val="tx1"/>
                              </a:solidFill>
                              <a:latin typeface="Cambria Math" panose="02040503050406030204" pitchFamily="18" charset="0"/>
                            </a:rPr>
                            <m:t>𝒎𝒂𝒙</m:t>
                          </m:r>
                        </m:fName>
                        <m:e>
                          <m:d>
                            <m:dPr>
                              <m:ctrlPr>
                                <a:rPr lang="en-US" sz="2400" b="1" i="1">
                                  <a:solidFill>
                                    <a:schemeClr val="tx1"/>
                                  </a:solidFill>
                                  <a:latin typeface="Cambria Math" panose="02040503050406030204" pitchFamily="18" charset="0"/>
                                </a:rPr>
                              </m:ctrlPr>
                            </m:dPr>
                            <m:e>
                              <m:r>
                                <a:rPr lang="en-US" sz="2400" b="1" i="1">
                                  <a:solidFill>
                                    <a:schemeClr val="tx1"/>
                                  </a:solidFill>
                                  <a:latin typeface="Cambria Math" panose="02040503050406030204" pitchFamily="18" charset="0"/>
                                </a:rPr>
                                <m:t>𝒂</m:t>
                              </m:r>
                              <m:r>
                                <a:rPr lang="en-US" sz="2400" b="1" i="1">
                                  <a:solidFill>
                                    <a:schemeClr val="tx1"/>
                                  </a:solidFill>
                                  <a:latin typeface="Cambria Math" panose="02040503050406030204" pitchFamily="18" charset="0"/>
                                </a:rPr>
                                <m:t>,</m:t>
                              </m:r>
                              <m:r>
                                <a:rPr lang="en-US" sz="2400" b="1" i="1">
                                  <a:solidFill>
                                    <a:schemeClr val="tx1"/>
                                  </a:solidFill>
                                  <a:latin typeface="Cambria Math" panose="02040503050406030204" pitchFamily="18" charset="0"/>
                                </a:rPr>
                                <m:t>𝟎</m:t>
                              </m:r>
                            </m:e>
                          </m:d>
                        </m:e>
                      </m:func>
                    </m:oMath>
                  </m:oMathPara>
                </a14:m>
                <a:endParaRPr lang="en-IL" sz="2400" b="1" dirty="0">
                  <a:solidFill>
                    <a:schemeClr val="tx1"/>
                  </a:solidFill>
                </a:endParaRPr>
              </a:p>
            </p:txBody>
          </p:sp>
        </mc:Choice>
        <mc:Fallback xmlns="">
          <p:sp>
            <p:nvSpPr>
              <p:cNvPr id="20" name="TextBox 19">
                <a:extLst>
                  <a:ext uri="{FF2B5EF4-FFF2-40B4-BE49-F238E27FC236}">
                    <a16:creationId xmlns:a16="http://schemas.microsoft.com/office/drawing/2014/main" id="{A3D966B4-FB4F-84F9-5DEF-19BE8816E55E}"/>
                  </a:ext>
                </a:extLst>
              </p:cNvPr>
              <p:cNvSpPr txBox="1">
                <a:spLocks noRot="1" noChangeAspect="1" noMove="1" noResize="1" noEditPoints="1" noAdjustHandles="1" noChangeArrowheads="1" noChangeShapeType="1" noTextEdit="1"/>
              </p:cNvSpPr>
              <p:nvPr/>
            </p:nvSpPr>
            <p:spPr>
              <a:xfrm>
                <a:off x="6551279" y="3271102"/>
                <a:ext cx="2693574" cy="461665"/>
              </a:xfrm>
              <a:prstGeom prst="rect">
                <a:avLst/>
              </a:prstGeom>
              <a:blipFill>
                <a:blip r:embed="rId6"/>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22919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animEffect transition="in" filter="fade">
                                      <p:cBhvr>
                                        <p:cTn id="9"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Prophet Inequality – Finding the threshold </a:t>
                </a:r>
                <a14:m>
                  <m:oMath xmlns:m="http://schemas.openxmlformats.org/officeDocument/2006/math">
                    <m:r>
                      <a:rPr lang="en-US" b="0" i="1" smtClean="0">
                        <a:latin typeface="Cambria Math" panose="02040503050406030204" pitchFamily="18" charset="0"/>
                      </a:rPr>
                      <m:t>𝑡</m:t>
                    </m:r>
                  </m:oMath>
                </a14:m>
                <a:endParaRPr lang="en-IL" dirty="0"/>
              </a:p>
            </p:txBody>
          </p:sp>
        </mc:Choice>
        <mc:Fallback xmlns="">
          <p:sp>
            <p:nvSpPr>
              <p:cNvPr id="2" name="Title 1">
                <a:extLst>
                  <a:ext uri="{FF2B5EF4-FFF2-40B4-BE49-F238E27FC236}">
                    <a16:creationId xmlns:a16="http://schemas.microsoft.com/office/drawing/2014/main" id="{47C7C581-2984-B607-5ABE-948924E969AF}"/>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1" y="1808629"/>
                <a:ext cx="7592517" cy="4334585"/>
              </a:xfrm>
              <a:prstGeom prst="rect">
                <a:avLst/>
              </a:prstGeom>
              <a:noFill/>
            </p:spPr>
            <p:txBody>
              <a:bodyPr wrap="square" rtlCol="0">
                <a:spAutoFit/>
              </a:bodyPr>
              <a:lstStyle/>
              <a:p>
                <a:pPr marL="571500" indent="-571500">
                  <a:buFont typeface="Arial" panose="020B0604020202020204" pitchFamily="34" charset="0"/>
                  <a:buChar char="•"/>
                </a:pPr>
                <a:r>
                  <a:rPr lang="en-US" sz="2800" u="sng" dirty="0"/>
                  <a:t>Problem</a:t>
                </a:r>
                <a:r>
                  <a:rPr lang="en-US" sz="2800" dirty="0"/>
                  <a:t>: </a:t>
                </a:r>
                <a14:m>
                  <m:oMath xmlns:m="http://schemas.openxmlformats.org/officeDocument/2006/math">
                    <m:r>
                      <a:rPr lang="en-US" sz="2800" b="0" i="1" smtClean="0">
                        <a:latin typeface="Cambria Math" panose="02040503050406030204" pitchFamily="18" charset="0"/>
                      </a:rPr>
                      <m:t>𝑡</m:t>
                    </m:r>
                  </m:oMath>
                </a14:m>
                <a:r>
                  <a:rPr lang="en-US" sz="2800" i="0" dirty="0">
                    <a:latin typeface="+mj-lt"/>
                  </a:rPr>
                  <a:t> is not given explicitly.</a:t>
                </a:r>
              </a:p>
              <a:p>
                <a:pPr marL="571500" indent="-571500">
                  <a:buFont typeface="Arial" panose="020B0604020202020204" pitchFamily="34" charset="0"/>
                  <a:buChar char="•"/>
                </a:pPr>
                <a:r>
                  <a:rPr lang="en-US" sz="2800" i="0" u="sng" dirty="0">
                    <a:latin typeface="+mj-lt"/>
                  </a:rPr>
                  <a:t>O</a:t>
                </a:r>
                <a:r>
                  <a:rPr lang="en-US" sz="2800" b="0" i="0" u="sng" dirty="0">
                    <a:latin typeface="+mj-lt"/>
                  </a:rPr>
                  <a:t>bjective</a:t>
                </a:r>
                <a:r>
                  <a:rPr lang="en-US" sz="2800" b="0" i="0" dirty="0">
                    <a:latin typeface="+mj-lt"/>
                  </a:rPr>
                  <a:t>: find </a:t>
                </a:r>
                <a14:m>
                  <m:oMath xmlns:m="http://schemas.openxmlformats.org/officeDocument/2006/math">
                    <m:r>
                      <a:rPr lang="en-US" sz="2800" b="0" i="1" smtClean="0">
                        <a:latin typeface="Cambria Math" panose="02040503050406030204" pitchFamily="18" charset="0"/>
                      </a:rPr>
                      <m:t>𝑡</m:t>
                    </m:r>
                  </m:oMath>
                </a14:m>
                <a:r>
                  <a:rPr lang="en-US" sz="2800" dirty="0"/>
                  <a:t> </a:t>
                </a:r>
                <a:r>
                  <a:rPr lang="en-US" sz="2800" dirty="0" err="1"/>
                  <a:t>s.t.</a:t>
                </a: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𝐷</m:t>
                        </m:r>
                      </m:sub>
                    </m:sSub>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max</m:t>
                                </m:r>
                              </m:e>
                              <m:lim>
                                <m:r>
                                  <a:rPr lang="en-US" sz="2800" i="1">
                                    <a:latin typeface="Cambria Math" panose="02040503050406030204" pitchFamily="18" charset="0"/>
                                  </a:rPr>
                                  <m:t>𝑖</m:t>
                                </m:r>
                              </m:lim>
                            </m:limLow>
                          </m:fName>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𝑖</m:t>
                                </m:r>
                              </m:sub>
                            </m:sSub>
                          </m:e>
                        </m:func>
                        <m:r>
                          <a:rPr lang="en-US" sz="2800" i="1">
                            <a:latin typeface="Cambria Math" panose="02040503050406030204" pitchFamily="18" charset="0"/>
                          </a:rPr>
                          <m:t>≥</m:t>
                        </m:r>
                        <m:r>
                          <a:rPr lang="en-US" sz="2800" i="1">
                            <a:latin typeface="Cambria Math" panose="02040503050406030204" pitchFamily="18" charset="0"/>
                          </a:rPr>
                          <m:t>𝑡</m:t>
                        </m:r>
                      </m:e>
                    </m:d>
                    <m:r>
                      <a:rPr lang="en-US" sz="2800" i="1">
                        <a:latin typeface="Cambria Math" panose="02040503050406030204" pitchFamily="18" charset="0"/>
                      </a:rPr>
                      <m:t>=0.5</m:t>
                    </m:r>
                  </m:oMath>
                </a14:m>
                <a:r>
                  <a:rPr lang="en-US" sz="2800" dirty="0"/>
                  <a:t>.</a:t>
                </a:r>
              </a:p>
              <a:p>
                <a:pPr marL="571500" indent="-571500">
                  <a:buFont typeface="Arial" panose="020B0604020202020204" pitchFamily="34" charset="0"/>
                  <a:buChar char="•"/>
                </a:pPr>
                <a:r>
                  <a:rPr lang="en-US" sz="2800" u="sng" dirty="0"/>
                  <a:t>Solution</a:t>
                </a:r>
                <a:r>
                  <a:rPr lang="en-US" sz="2800" dirty="0"/>
                  <a:t>: Let </a:t>
                </a:r>
                <a14:m>
                  <m:oMath xmlns:m="http://schemas.openxmlformats.org/officeDocument/2006/math">
                    <m:r>
                      <a:rPr lang="en-US" sz="2800" i="1">
                        <a:latin typeface="Cambria Math" panose="02040503050406030204" pitchFamily="18" charset="0"/>
                      </a:rPr>
                      <m:t>𝑍</m:t>
                    </m:r>
                    <m:r>
                      <a:rPr lang="en-US" sz="2800" i="1">
                        <a:latin typeface="Cambria Math" panose="02040503050406030204" pitchFamily="18" charset="0"/>
                      </a:rPr>
                      <m:t>=</m:t>
                    </m:r>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max</m:t>
                            </m:r>
                          </m:e>
                          <m:lim>
                            <m:r>
                              <a:rPr lang="en-US" sz="2800" i="1">
                                <a:latin typeface="Cambria Math" panose="02040503050406030204" pitchFamily="18" charset="0"/>
                              </a:rPr>
                              <m:t>𝑖</m:t>
                            </m:r>
                          </m:lim>
                        </m:limLow>
                      </m:fName>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𝑖</m:t>
                            </m:r>
                          </m:sub>
                        </m:sSub>
                      </m:e>
                    </m:func>
                  </m:oMath>
                </a14:m>
                <a:r>
                  <a:rPr lang="en-US" sz="2800" dirty="0"/>
                  <a:t>, and </a:t>
                </a:r>
                <a:r>
                  <a:rPr lang="en-US" sz="2800" dirty="0">
                    <a:solidFill>
                      <a:srgbClr val="00B0F0"/>
                    </a:solidFill>
                  </a:rPr>
                  <a:t>approximate </a:t>
                </a:r>
                <a14:m>
                  <m:oMath xmlns:m="http://schemas.openxmlformats.org/officeDocument/2006/math">
                    <m:r>
                      <a:rPr lang="en-US" sz="2800" i="1">
                        <a:solidFill>
                          <a:srgbClr val="00B0F0"/>
                        </a:solidFill>
                        <a:latin typeface="Cambria Math" panose="02040503050406030204" pitchFamily="18" charset="0"/>
                      </a:rPr>
                      <m:t>𝑍</m:t>
                    </m:r>
                  </m:oMath>
                </a14:m>
                <a:r>
                  <a:rPr lang="en-US" sz="2800" dirty="0">
                    <a:solidFill>
                      <a:srgbClr val="00B0F0"/>
                    </a:solidFill>
                  </a:rPr>
                  <a:t>’s median</a:t>
                </a:r>
                <a:r>
                  <a:rPr lang="en-US" sz="2800" dirty="0"/>
                  <a:t> by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m:t>
                        </m:r>
                      </m:sup>
                    </m:sSup>
                    <m:r>
                      <a:rPr lang="en-US" sz="2800" b="0" i="0" smtClean="0">
                        <a:latin typeface="Cambria Math" panose="02040503050406030204" pitchFamily="18" charset="0"/>
                      </a:rPr>
                      <m:t>=</m:t>
                    </m:r>
                  </m:oMath>
                </a14:m>
                <a:r>
                  <a:rPr lang="en-US" sz="2800" dirty="0"/>
                  <a:t> (median of a sample of size </a:t>
                </a:r>
                <a14:m>
                  <m:oMath xmlns:m="http://schemas.openxmlformats.org/officeDocument/2006/math">
                    <m:r>
                      <a:rPr lang="en-US" sz="2800" b="0" i="1" dirty="0" smtClean="0">
                        <a:latin typeface="Cambria Math" panose="02040503050406030204" pitchFamily="18" charset="0"/>
                      </a:rPr>
                      <m:t>𝑘</m:t>
                    </m:r>
                  </m:oMath>
                </a14:m>
                <a:r>
                  <a:rPr lang="en-US" sz="2800" dirty="0"/>
                  <a:t>).</a:t>
                </a:r>
              </a:p>
              <a:p>
                <a:pPr marL="1028700" lvl="1" indent="-57150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m:t>
                    </m:r>
                  </m:oMath>
                </a14:m>
                <a:r>
                  <a:rPr lang="en-US" sz="2800" dirty="0"/>
                  <a:t> By </a:t>
                </a:r>
                <a:r>
                  <a:rPr lang="en-US" sz="2800" dirty="0" err="1"/>
                  <a:t>Hoeffding</a:t>
                </a:r>
                <a:r>
                  <a:rPr lang="en-US" sz="2800" dirty="0"/>
                  <a:t>, if </a:t>
                </a:r>
                <a14:m>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𝜖</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r>
                  <a:rPr lang="en-US" sz="2800" dirty="0"/>
                  <a:t>, whp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𝐷</m:t>
                        </m:r>
                      </m:sub>
                    </m:sSub>
                    <m:d>
                      <m:dPr>
                        <m:begChr m:val="["/>
                        <m:endChr m:val="]"/>
                        <m:ctrlPr>
                          <a:rPr lang="en-US" sz="2800" i="1">
                            <a:latin typeface="Cambria Math" panose="02040503050406030204" pitchFamily="18" charset="0"/>
                          </a:rPr>
                        </m:ctrlPr>
                      </m:dPr>
                      <m:e>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max</m:t>
                                </m:r>
                              </m:e>
                              <m:lim>
                                <m:r>
                                  <a:rPr lang="en-US" sz="2800" i="1">
                                    <a:latin typeface="Cambria Math" panose="02040503050406030204" pitchFamily="18" charset="0"/>
                                  </a:rPr>
                                  <m:t>𝑖</m:t>
                                </m:r>
                              </m:lim>
                            </m:limLow>
                          </m:fName>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𝑖</m:t>
                                </m:r>
                              </m:sub>
                            </m:sSub>
                          </m:e>
                        </m:func>
                        <m:r>
                          <a:rPr lang="en-US" sz="2800" i="1">
                            <a:latin typeface="Cambria Math" panose="02040503050406030204" pitchFamily="18" charset="0"/>
                          </a:rPr>
                          <m:t>≥</m:t>
                        </m:r>
                        <m:r>
                          <a:rPr lang="en-US" sz="2800" i="1">
                            <a:latin typeface="Cambria Math" panose="02040503050406030204" pitchFamily="18" charset="0"/>
                          </a:rPr>
                          <m:t>𝑡</m:t>
                        </m:r>
                        <m:r>
                          <a:rPr lang="en-US" sz="2800" b="0" i="1" smtClean="0">
                            <a:latin typeface="Cambria Math" panose="02040503050406030204" pitchFamily="18" charset="0"/>
                          </a:rPr>
                          <m:t>′</m:t>
                        </m:r>
                      </m:e>
                    </m:d>
                    <m:r>
                      <a:rPr lang="en-US" sz="2800" i="1">
                        <a:latin typeface="Cambria Math" panose="02040503050406030204" pitchFamily="18" charset="0"/>
                      </a:rPr>
                      <m:t>= 0.5</m:t>
                    </m:r>
                    <m:r>
                      <a:rPr lang="en-US" sz="2800" i="1" smtClean="0">
                        <a:solidFill>
                          <a:srgbClr val="00B0F0"/>
                        </a:solidFill>
                        <a:latin typeface="Cambria Math" panose="02040503050406030204" pitchFamily="18" charset="0"/>
                      </a:rPr>
                      <m:t>±2</m:t>
                    </m:r>
                    <m:r>
                      <a:rPr lang="en-US" sz="2800" i="1" smtClean="0">
                        <a:solidFill>
                          <a:srgbClr val="00B0F0"/>
                        </a:solidFill>
                        <a:latin typeface="Cambria Math" panose="02040503050406030204" pitchFamily="18" charset="0"/>
                      </a:rPr>
                      <m:t>𝜖</m:t>
                    </m:r>
                  </m:oMath>
                </a14:m>
                <a:r>
                  <a:rPr lang="en-US" sz="2800" dirty="0"/>
                  <a:t>.</a:t>
                </a:r>
              </a:p>
              <a:p>
                <a:pPr marL="1028700" lvl="1" indent="-57150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m:t>
                    </m:r>
                  </m:oMath>
                </a14:m>
                <a:r>
                  <a:rPr lang="en-US" sz="2800" dirty="0"/>
                  <a:t> We can show that </a:t>
                </a:r>
                <a14:m>
                  <m:oMath xmlns:m="http://schemas.openxmlformats.org/officeDocument/2006/math">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r>
                  <a:rPr lang="en-US" sz="2800" dirty="0"/>
                  <a:t> yields approximation </a:t>
                </a:r>
                <a14:m>
                  <m:oMath xmlns:m="http://schemas.openxmlformats.org/officeDocument/2006/math">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r>
                          <a:rPr lang="en-US" sz="2800" b="0" i="1" smtClean="0">
                            <a:latin typeface="Cambria Math" panose="02040503050406030204" pitchFamily="18" charset="0"/>
                          </a:rPr>
                          <m:t>𝜖</m:t>
                        </m:r>
                      </m:den>
                    </m:f>
                  </m:oMath>
                </a14:m>
                <a:r>
                  <a:rPr lang="en-US" sz="28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1" y="1808629"/>
                <a:ext cx="7592517" cy="4334585"/>
              </a:xfrm>
              <a:prstGeom prst="rect">
                <a:avLst/>
              </a:prstGeom>
              <a:blipFill>
                <a:blip r:embed="rId3"/>
                <a:stretch>
                  <a:fillRect l="-1446" t="-1547" r="-884" b="-844"/>
                </a:stretch>
              </a:blipFill>
            </p:spPr>
            <p:txBody>
              <a:bodyPr/>
              <a:lstStyle/>
              <a:p>
                <a:r>
                  <a:rPr lang="en-IL">
                    <a:noFill/>
                  </a:rPr>
                  <a:t> </a:t>
                </a:r>
              </a:p>
            </p:txBody>
          </p:sp>
        </mc:Fallback>
      </mc:AlternateContent>
      <p:pic>
        <p:nvPicPr>
          <p:cNvPr id="3074" name="Picture 2" descr="Relative positioning of mode, median and mean | Vose Software">
            <a:extLst>
              <a:ext uri="{FF2B5EF4-FFF2-40B4-BE49-F238E27FC236}">
                <a16:creationId xmlns:a16="http://schemas.microsoft.com/office/drawing/2014/main" id="{F8A759BA-56DB-7B6C-F86F-712D9F147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383" y="1747914"/>
            <a:ext cx="4823618" cy="26966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BB2821-E9B4-FAC8-2A4C-CDF5EC447D9A}"/>
                  </a:ext>
                </a:extLst>
              </p:cNvPr>
              <p:cNvSpPr txBox="1"/>
              <p:nvPr/>
            </p:nvSpPr>
            <p:spPr>
              <a:xfrm>
                <a:off x="9797188" y="2552098"/>
                <a:ext cx="948127" cy="6560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800" i="1" smtClean="0">
                              <a:solidFill>
                                <a:schemeClr val="bg1"/>
                              </a:solidFill>
                              <a:latin typeface="Cambria Math" panose="02040503050406030204" pitchFamily="18" charset="0"/>
                            </a:rPr>
                          </m:ctrlPr>
                        </m:funcPr>
                        <m:fName>
                          <m:limLow>
                            <m:limLowPr>
                              <m:ctrlPr>
                                <a:rPr lang="en-US" sz="2800" i="1">
                                  <a:solidFill>
                                    <a:schemeClr val="bg1"/>
                                  </a:solidFill>
                                  <a:latin typeface="Cambria Math" panose="02040503050406030204" pitchFamily="18" charset="0"/>
                                </a:rPr>
                              </m:ctrlPr>
                            </m:limLowPr>
                            <m:e>
                              <m:r>
                                <m:rPr>
                                  <m:sty m:val="p"/>
                                </m:rPr>
                                <a:rPr lang="en-US" sz="2800">
                                  <a:solidFill>
                                    <a:schemeClr val="bg1"/>
                                  </a:solidFill>
                                  <a:latin typeface="Cambria Math" panose="02040503050406030204" pitchFamily="18" charset="0"/>
                                </a:rPr>
                                <m:t>max</m:t>
                              </m:r>
                            </m:e>
                            <m:lim>
                              <m:r>
                                <a:rPr lang="en-US" sz="2800" i="1">
                                  <a:solidFill>
                                    <a:schemeClr val="bg1"/>
                                  </a:solidFill>
                                  <a:latin typeface="Cambria Math" panose="02040503050406030204" pitchFamily="18" charset="0"/>
                                </a:rPr>
                                <m:t>𝑖</m:t>
                              </m:r>
                            </m:lim>
                          </m:limLow>
                        </m:fName>
                        <m:e>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𝑣</m:t>
                              </m:r>
                            </m:e>
                            <m:sub>
                              <m:r>
                                <a:rPr lang="en-US" sz="2800" i="1">
                                  <a:solidFill>
                                    <a:schemeClr val="bg1"/>
                                  </a:solidFill>
                                  <a:latin typeface="Cambria Math" panose="02040503050406030204" pitchFamily="18" charset="0"/>
                                </a:rPr>
                                <m:t>𝑖</m:t>
                              </m:r>
                            </m:sub>
                          </m:sSub>
                        </m:e>
                      </m:func>
                    </m:oMath>
                  </m:oMathPara>
                </a14:m>
                <a:endParaRPr lang="en-IL" sz="2800" dirty="0">
                  <a:solidFill>
                    <a:schemeClr val="bg1"/>
                  </a:solidFill>
                </a:endParaRPr>
              </a:p>
            </p:txBody>
          </p:sp>
        </mc:Choice>
        <mc:Fallback xmlns="">
          <p:sp>
            <p:nvSpPr>
              <p:cNvPr id="5" name="TextBox 4">
                <a:extLst>
                  <a:ext uri="{FF2B5EF4-FFF2-40B4-BE49-F238E27FC236}">
                    <a16:creationId xmlns:a16="http://schemas.microsoft.com/office/drawing/2014/main" id="{C7BB2821-E9B4-FAC8-2A4C-CDF5EC447D9A}"/>
                  </a:ext>
                </a:extLst>
              </p:cNvPr>
              <p:cNvSpPr txBox="1">
                <a:spLocks noRot="1" noChangeAspect="1" noMove="1" noResize="1" noEditPoints="1" noAdjustHandles="1" noChangeArrowheads="1" noChangeShapeType="1" noTextEdit="1"/>
              </p:cNvSpPr>
              <p:nvPr/>
            </p:nvSpPr>
            <p:spPr>
              <a:xfrm>
                <a:off x="9797188" y="2552098"/>
                <a:ext cx="948127" cy="656013"/>
              </a:xfrm>
              <a:prstGeom prst="rect">
                <a:avLst/>
              </a:prstGeom>
              <a:blipFill>
                <a:blip r:embed="rId5"/>
                <a:stretch>
                  <a:fillRect r="-121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D2FD956-CE8F-577E-F47B-08F6B97CFE62}"/>
                  </a:ext>
                </a:extLst>
              </p:cNvPr>
              <p:cNvSpPr txBox="1"/>
              <p:nvPr/>
            </p:nvSpPr>
            <p:spPr>
              <a:xfrm>
                <a:off x="8843706" y="3698823"/>
                <a:ext cx="9534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𝑡</m:t>
                      </m:r>
                    </m:oMath>
                  </m:oMathPara>
                </a14:m>
                <a:endParaRPr lang="en-IL" sz="2800" dirty="0">
                  <a:solidFill>
                    <a:schemeClr val="bg1"/>
                  </a:solidFill>
                </a:endParaRPr>
              </a:p>
            </p:txBody>
          </p:sp>
        </mc:Choice>
        <mc:Fallback xmlns="">
          <p:sp>
            <p:nvSpPr>
              <p:cNvPr id="6" name="TextBox 5">
                <a:extLst>
                  <a:ext uri="{FF2B5EF4-FFF2-40B4-BE49-F238E27FC236}">
                    <a16:creationId xmlns:a16="http://schemas.microsoft.com/office/drawing/2014/main" id="{2D2FD956-CE8F-577E-F47B-08F6B97CFE62}"/>
                  </a:ext>
                </a:extLst>
              </p:cNvPr>
              <p:cNvSpPr txBox="1">
                <a:spLocks noRot="1" noChangeAspect="1" noMove="1" noResize="1" noEditPoints="1" noAdjustHandles="1" noChangeArrowheads="1" noChangeShapeType="1" noTextEdit="1"/>
              </p:cNvSpPr>
              <p:nvPr/>
            </p:nvSpPr>
            <p:spPr>
              <a:xfrm>
                <a:off x="8843706" y="3698823"/>
                <a:ext cx="953482" cy="523220"/>
              </a:xfrm>
              <a:prstGeom prst="rect">
                <a:avLst/>
              </a:prstGeom>
              <a:blipFill>
                <a:blip r:embed="rId6"/>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2021275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lstStyle/>
          <a:p>
            <a:r>
              <a:rPr lang="en-US" dirty="0"/>
              <a:t>Threshold Rule– Pros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08629"/>
                <a:ext cx="10892118" cy="3416320"/>
              </a:xfrm>
              <a:prstGeom prst="rect">
                <a:avLst/>
              </a:prstGeom>
              <a:noFill/>
            </p:spPr>
            <p:txBody>
              <a:bodyPr wrap="square" rtlCol="0">
                <a:spAutoFit/>
              </a:bodyPr>
              <a:lstStyle/>
              <a:p>
                <a:pPr marL="342900" indent="-342900">
                  <a:buFont typeface="Arial" panose="020B0604020202020204" pitchFamily="34" charset="0"/>
                  <a:buChar char="•"/>
                </a:pPr>
                <a:r>
                  <a:rPr lang="en-US" sz="3600" dirty="0"/>
                  <a:t>Depends only on a </a:t>
                </a:r>
                <a:r>
                  <a:rPr lang="en-US" sz="3600" b="1" dirty="0"/>
                  <a:t>single</a:t>
                </a:r>
                <a:r>
                  <a:rPr lang="en-US" sz="3600" dirty="0"/>
                  <a:t> threshold.</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Reordering distributions does not change the algorithm.</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General algorithmic idea - threshold rules with a </a:t>
                </a:r>
                <a14:m>
                  <m:oMath xmlns:m="http://schemas.openxmlformats.org/officeDocument/2006/math">
                    <m:r>
                      <a:rPr lang="en-US" sz="3600" b="0" i="1" smtClean="0">
                        <a:latin typeface="Cambria Math" panose="02040503050406030204" pitchFamily="18" charset="0"/>
                      </a:rPr>
                      <m:t>𝑝</m:t>
                    </m:r>
                    <m:r>
                      <a:rPr lang="en-US" sz="3600" b="0" i="1" smtClean="0">
                        <a:latin typeface="Cambria Math" panose="02040503050406030204" pitchFamily="18" charset="0"/>
                      </a:rPr>
                      <m:t>&gt;0</m:t>
                    </m:r>
                  </m:oMath>
                </a14:m>
                <a:r>
                  <a:rPr lang="en-US" sz="3600" dirty="0"/>
                  <a:t> probability of “success”.</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08629"/>
                <a:ext cx="10892118" cy="3416320"/>
              </a:xfrm>
              <a:prstGeom prst="rect">
                <a:avLst/>
              </a:prstGeom>
              <a:blipFill>
                <a:blip r:embed="rId2"/>
                <a:stretch>
                  <a:fillRect l="-1511" t="-2857" b="-5893"/>
                </a:stretch>
              </a:blipFill>
            </p:spPr>
            <p:txBody>
              <a:bodyPr/>
              <a:lstStyle/>
              <a:p>
                <a:r>
                  <a:rPr lang="en-IL">
                    <a:noFill/>
                  </a:rPr>
                  <a:t> </a:t>
                </a:r>
              </a:p>
            </p:txBody>
          </p:sp>
        </mc:Fallback>
      </mc:AlternateContent>
    </p:spTree>
    <p:extLst>
      <p:ext uri="{BB962C8B-B14F-4D97-AF65-F5344CB8AC3E}">
        <p14:creationId xmlns:p14="http://schemas.microsoft.com/office/powerpoint/2010/main" val="35674027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lstStyle/>
          <a:p>
            <a:r>
              <a:rPr lang="en-US" dirty="0"/>
              <a:t>Threshold Rule– Cons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5" y="1808629"/>
                <a:ext cx="1091229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t>The algorithm is not optimal (no reward if </a:t>
                </a:r>
                <a14:m>
                  <m:oMath xmlns:m="http://schemas.openxmlformats.org/officeDocument/2006/math">
                    <m:r>
                      <a:rPr lang="en-US" sz="3600" b="0" i="1" smtClean="0">
                        <a:latin typeface="Cambria Math" panose="02040503050406030204" pitchFamily="18" charset="0"/>
                      </a:rPr>
                      <m:t>∀</m:t>
                    </m:r>
                    <m:r>
                      <a:rPr lang="en-US" sz="3600" b="0" i="1" smtClean="0">
                        <a:latin typeface="Cambria Math" panose="02040503050406030204" pitchFamily="18" charset="0"/>
                      </a:rPr>
                      <m:t>𝑖</m:t>
                    </m:r>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&lt;</m:t>
                    </m:r>
                    <m:r>
                      <a:rPr lang="en-US" sz="3600" b="0" i="1" smtClean="0">
                        <a:latin typeface="Cambria Math" panose="02040503050406030204" pitchFamily="18" charset="0"/>
                      </a:rPr>
                      <m:t>𝑡</m:t>
                    </m:r>
                  </m:oMath>
                </a14:m>
                <a:r>
                  <a:rPr lang="en-US" sz="3600" dirty="0"/>
                  <a:t>).</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5" y="1808629"/>
                <a:ext cx="10912290" cy="646331"/>
              </a:xfrm>
              <a:prstGeom prst="rect">
                <a:avLst/>
              </a:prstGeom>
              <a:blipFill>
                <a:blip r:embed="rId2"/>
                <a:stretch>
                  <a:fillRect l="-1508" t="-15094" b="-34906"/>
                </a:stretch>
              </a:blipFill>
            </p:spPr>
            <p:txBody>
              <a:bodyPr/>
              <a:lstStyle/>
              <a:p>
                <a:r>
                  <a:rPr lang="en-IL">
                    <a:noFill/>
                  </a:rPr>
                  <a:t> </a:t>
                </a:r>
              </a:p>
            </p:txBody>
          </p:sp>
        </mc:Fallback>
      </mc:AlternateContent>
    </p:spTree>
    <p:extLst>
      <p:ext uri="{BB962C8B-B14F-4D97-AF65-F5344CB8AC3E}">
        <p14:creationId xmlns:p14="http://schemas.microsoft.com/office/powerpoint/2010/main" val="3378991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lstStyle/>
          <a:p>
            <a:r>
              <a:rPr lang="en-US" dirty="0" err="1"/>
              <a:t>QuickSort</a:t>
            </a:r>
            <a:endParaRPr lang="en-IL" dirty="0"/>
          </a:p>
        </p:txBody>
      </p:sp>
    </p:spTree>
    <p:extLst>
      <p:ext uri="{BB962C8B-B14F-4D97-AF65-F5344CB8AC3E}">
        <p14:creationId xmlns:p14="http://schemas.microsoft.com/office/powerpoint/2010/main" val="150853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Average-Case Justifications of Classical Algorithms</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847164" y="2528047"/>
                <a:ext cx="10353762" cy="4031873"/>
              </a:xfrm>
              <a:prstGeom prst="rect">
                <a:avLst/>
              </a:prstGeom>
              <a:noFill/>
            </p:spPr>
            <p:txBody>
              <a:bodyPr wrap="square" rtlCol="0">
                <a:spAutoFit/>
              </a:bodyPr>
              <a:lstStyle/>
              <a:p>
                <a:pPr marL="342900" indent="-342900">
                  <a:buFont typeface="Arial" panose="020B0604020202020204" pitchFamily="34" charset="0"/>
                  <a:buChar char="•"/>
                </a:pPr>
                <a:r>
                  <a:rPr lang="en-US" sz="3200" dirty="0"/>
                  <a:t>Analyze “bad” worst case, but “good” practical algorithms.</a:t>
                </a:r>
              </a:p>
              <a:p>
                <a:pPr marL="342900" indent="-342900">
                  <a:buFont typeface="Arial" panose="020B0604020202020204" pitchFamily="34" charset="0"/>
                  <a:buChar char="•"/>
                </a:pPr>
                <a:r>
                  <a:rPr lang="en-US" sz="3200" dirty="0"/>
                  <a:t>Method:</a:t>
                </a:r>
              </a:p>
              <a:p>
                <a:pPr marL="800100" lvl="1" indent="-342900">
                  <a:buFont typeface="Arial" panose="020B0604020202020204" pitchFamily="34" charset="0"/>
                  <a:buChar char="•"/>
                </a:pPr>
                <a:r>
                  <a:rPr lang="en-US" sz="3200" dirty="0"/>
                  <a:t>Create an input distribution </a:t>
                </a:r>
                <a14:m>
                  <m:oMath xmlns:m="http://schemas.openxmlformats.org/officeDocument/2006/math">
                    <m:r>
                      <a:rPr lang="en-US" sz="3200" b="0" i="1" smtClean="0">
                        <a:latin typeface="Cambria Math" panose="02040503050406030204" pitchFamily="18" charset="0"/>
                      </a:rPr>
                      <m:t>𝐷</m:t>
                    </m:r>
                  </m:oMath>
                </a14:m>
                <a:r>
                  <a:rPr lang="en-US" sz="3200" dirty="0"/>
                  <a:t>, and show algorithm is good in expectation.</a:t>
                </a:r>
              </a:p>
              <a:p>
                <a:pPr marL="800100" lvl="1" indent="-342900">
                  <a:buFont typeface="Arial" panose="020B0604020202020204" pitchFamily="34" charset="0"/>
                  <a:buChar char="•"/>
                </a:pPr>
                <a14:m>
                  <m:oMath xmlns:m="http://schemas.openxmlformats.org/officeDocument/2006/math">
                    <m:r>
                      <a:rPr lang="en-US" sz="3200" b="0" i="1" smtClean="0">
                        <a:latin typeface="Cambria Math" panose="02040503050406030204" pitchFamily="18" charset="0"/>
                      </a:rPr>
                      <m:t>𝐷</m:t>
                    </m:r>
                  </m:oMath>
                </a14:m>
                <a:r>
                  <a:rPr lang="en-US" sz="3200" dirty="0"/>
                  <a:t> is useful since it “hides” bad inputs within the distribution.</a:t>
                </a:r>
                <a:endParaRPr lang="en-US" sz="3200" b="0" i="1" dirty="0">
                  <a:latin typeface="Cambria Math" panose="02040503050406030204" pitchFamily="18" charset="0"/>
                </a:endParaRPr>
              </a:p>
              <a:p>
                <a:pPr marL="800100" lvl="1" indent="-342900">
                  <a:buFont typeface="Arial" panose="020B0604020202020204" pitchFamily="34" charset="0"/>
                  <a:buChar char="•"/>
                </a:pPr>
                <a14:m>
                  <m:oMath xmlns:m="http://schemas.openxmlformats.org/officeDocument/2006/math">
                    <m:r>
                      <a:rPr lang="en-US" sz="3200" b="0" i="1" smtClean="0">
                        <a:latin typeface="Cambria Math" panose="02040503050406030204" pitchFamily="18" charset="0"/>
                      </a:rPr>
                      <m:t>𝐷</m:t>
                    </m:r>
                  </m:oMath>
                </a14:m>
                <a:r>
                  <a:rPr lang="en-US" sz="3200" dirty="0"/>
                  <a:t> should be as general as possible.</a:t>
                </a:r>
              </a:p>
              <a:p>
                <a:pPr marL="800100" lvl="1" indent="-342900">
                  <a:buFont typeface="Arial" panose="020B0604020202020204" pitchFamily="34" charset="0"/>
                  <a:buChar char="•"/>
                </a:pPr>
                <a:r>
                  <a:rPr lang="en-US" sz="3200" dirty="0"/>
                  <a:t>We do not claim </a:t>
                </a:r>
                <a14:m>
                  <m:oMath xmlns:m="http://schemas.openxmlformats.org/officeDocument/2006/math">
                    <m:r>
                      <a:rPr lang="en-US" sz="3200" b="0" i="1" smtClean="0">
                        <a:latin typeface="Cambria Math" panose="02040503050406030204" pitchFamily="18" charset="0"/>
                      </a:rPr>
                      <m:t>𝐷</m:t>
                    </m:r>
                  </m:oMath>
                </a14:m>
                <a:r>
                  <a:rPr lang="en-US" sz="3200" dirty="0"/>
                  <a:t> is the real distribution.</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847164" y="2528047"/>
                <a:ext cx="10353762" cy="4031873"/>
              </a:xfrm>
              <a:prstGeom prst="rect">
                <a:avLst/>
              </a:prstGeom>
              <a:blipFill>
                <a:blip r:embed="rId2"/>
                <a:stretch>
                  <a:fillRect l="-1355" t="-1967" b="-4085"/>
                </a:stretch>
              </a:blipFill>
            </p:spPr>
            <p:txBody>
              <a:bodyPr/>
              <a:lstStyle/>
              <a:p>
                <a:r>
                  <a:rPr lang="en-IL">
                    <a:noFill/>
                  </a:rPr>
                  <a:t> </a:t>
                </a:r>
              </a:p>
            </p:txBody>
          </p:sp>
        </mc:Fallback>
      </mc:AlternateContent>
    </p:spTree>
    <p:extLst>
      <p:ext uri="{BB962C8B-B14F-4D97-AF65-F5344CB8AC3E}">
        <p14:creationId xmlns:p14="http://schemas.microsoft.com/office/powerpoint/2010/main" val="2896414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Average-Case Justifications of Classical Algorithms - </a:t>
            </a:r>
            <a:r>
              <a:rPr lang="en-US" dirty="0" err="1"/>
              <a:t>QuickSort</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0" y="1786799"/>
                <a:ext cx="1230405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t>Input: an array </a:t>
                </a:r>
                <a14:m>
                  <m:oMath xmlns:m="http://schemas.openxmlformats.org/officeDocument/2006/math">
                    <m:r>
                      <m:rPr>
                        <m:sty m:val="p"/>
                      </m:rPr>
                      <a:rPr lang="en-US" sz="2800" b="0" i="0" smtClean="0">
                        <a:latin typeface="Cambria Math" panose="02040503050406030204" pitchFamily="18" charset="0"/>
                      </a:rPr>
                      <m:t>X</m:t>
                    </m:r>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𝑛</m:t>
                        </m:r>
                      </m:sub>
                    </m:sSub>
                    <m:r>
                      <a:rPr lang="en-US" sz="2800" b="0" i="0" smtClean="0">
                        <a:latin typeface="Cambria Math" panose="02040503050406030204" pitchFamily="18" charset="0"/>
                      </a:rPr>
                      <m:t>]</m:t>
                    </m:r>
                  </m:oMath>
                </a14:m>
                <a:r>
                  <a:rPr lang="en-US" sz="2800" dirty="0"/>
                  <a:t> where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ℝ</m:t>
                    </m:r>
                  </m:oMath>
                </a14:m>
                <a:r>
                  <a:rPr lang="en-US" sz="2800" dirty="0"/>
                  <a:t>, and </a:t>
                </a:r>
                <a:r>
                  <a:rPr lang="en-US" sz="2800" dirty="0" err="1"/>
                  <a:t>wlog</a:t>
                </a:r>
                <a:r>
                  <a:rPr lang="en-US" sz="2800" dirty="0"/>
                  <a:t> all elements are distinct.</a:t>
                </a:r>
              </a:p>
              <a:p>
                <a:pPr marL="342900" indent="-342900">
                  <a:buFont typeface="Arial" panose="020B0604020202020204" pitchFamily="34" charset="0"/>
                  <a:buChar char="•"/>
                </a:pPr>
                <a:r>
                  <a:rPr lang="en-US" sz="2800" dirty="0"/>
                  <a:t>Algorithm:</a:t>
                </a:r>
              </a:p>
              <a:p>
                <a:pPr marL="800100" lvl="1" indent="-342900">
                  <a:buFont typeface="Arial" panose="020B0604020202020204" pitchFamily="34" charset="0"/>
                  <a:buChar char="•"/>
                </a:pPr>
                <a:r>
                  <a:rPr lang="en-US" sz="2800" dirty="0"/>
                  <a:t>Select a pivot element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𝑋</m:t>
                    </m:r>
                  </m:oMath>
                </a14:m>
                <a:r>
                  <a:rPr lang="en-US" sz="2800" dirty="0"/>
                  <a:t>.</a:t>
                </a:r>
              </a:p>
              <a:p>
                <a:pPr marL="800100" lvl="1" indent="-342900">
                  <a:buFont typeface="Arial" panose="020B0604020202020204" pitchFamily="34" charset="0"/>
                  <a:buChar char="•"/>
                </a:pPr>
                <a:r>
                  <a:rPr lang="en-US" sz="2800" dirty="0"/>
                  <a:t>Partition </a:t>
                </a:r>
                <a14:m>
                  <m:oMath xmlns:m="http://schemas.openxmlformats.org/officeDocument/2006/math">
                    <m:r>
                      <a:rPr lang="en-US" sz="2800" b="0" i="1" smtClean="0">
                        <a:latin typeface="Cambria Math" panose="02040503050406030204" pitchFamily="18" charset="0"/>
                      </a:rPr>
                      <m:t>𝑋</m:t>
                    </m:r>
                  </m:oMath>
                </a14:m>
                <a:r>
                  <a:rPr lang="en-US" sz="2800" dirty="0"/>
                  <a:t> around p, rearranging elements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&lt;</m:t>
                    </m:r>
                    <m:r>
                      <a:rPr lang="en-US" sz="2800" i="1" dirty="0" smtClean="0">
                        <a:latin typeface="Cambria Math" panose="02040503050406030204" pitchFamily="18" charset="0"/>
                      </a:rPr>
                      <m:t>𝑝</m:t>
                    </m:r>
                  </m:oMath>
                </a14:m>
                <a:r>
                  <a:rPr lang="en-US" sz="2800" dirty="0"/>
                  <a:t> before it and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&gt;</m:t>
                    </m:r>
                    <m:r>
                      <a:rPr lang="en-US" sz="2800" i="1" dirty="0" smtClean="0">
                        <a:latin typeface="Cambria Math" panose="02040503050406030204" pitchFamily="18" charset="0"/>
                      </a:rPr>
                      <m:t>𝑝</m:t>
                    </m:r>
                    <m:r>
                      <a:rPr lang="en-US" sz="2800" i="1" dirty="0" smtClean="0">
                        <a:latin typeface="Cambria Math" panose="02040503050406030204" pitchFamily="18" charset="0"/>
                      </a:rPr>
                      <m:t> </m:t>
                    </m:r>
                  </m:oMath>
                </a14:m>
                <a:r>
                  <a:rPr lang="en-US" sz="2800" dirty="0"/>
                  <a:t>after it.</a:t>
                </a:r>
              </a:p>
              <a:p>
                <a:pPr marL="800100" lvl="1" indent="-342900">
                  <a:buFont typeface="Arial" panose="020B0604020202020204" pitchFamily="34" charset="0"/>
                  <a:buChar char="•"/>
                </a:pPr>
                <a:r>
                  <a:rPr lang="en-US" sz="2800" dirty="0"/>
                  <a:t>Recursively sort array of all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&lt;</m:t>
                    </m:r>
                    <m:r>
                      <a:rPr lang="en-US" sz="2800" i="1" dirty="0" smtClean="0">
                        <a:latin typeface="Cambria Math" panose="02040503050406030204" pitchFamily="18" charset="0"/>
                      </a:rPr>
                      <m:t>𝑝</m:t>
                    </m:r>
                  </m:oMath>
                </a14:m>
                <a:r>
                  <a:rPr lang="en-US" sz="2800" dirty="0"/>
                  <a:t> and all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&gt;</m:t>
                    </m:r>
                    <m:r>
                      <a:rPr lang="en-US" sz="2800" i="1" dirty="0" smtClean="0">
                        <a:latin typeface="Cambria Math" panose="02040503050406030204" pitchFamily="18" charset="0"/>
                      </a:rPr>
                      <m:t>𝑝</m:t>
                    </m:r>
                  </m:oMath>
                </a14:m>
                <a:r>
                  <a:rPr lang="en-US" sz="2800" dirty="0"/>
                  <a:t>.</a:t>
                </a:r>
              </a:p>
              <a:p>
                <a:pPr marL="800100" lvl="1" indent="-342900">
                  <a:buFont typeface="Arial" panose="020B0604020202020204" pitchFamily="34" charset="0"/>
                  <a:buChar char="•"/>
                </a:pPr>
                <a:r>
                  <a:rPr lang="en-US" sz="2800" dirty="0"/>
                  <a:t>If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e>
                    </m:d>
                    <m:r>
                      <a:rPr lang="en-US" sz="2800" b="0" i="1" smtClean="0">
                        <a:latin typeface="Cambria Math" panose="02040503050406030204" pitchFamily="18" charset="0"/>
                      </a:rPr>
                      <m:t>≤1</m:t>
                    </m:r>
                  </m:oMath>
                </a14:m>
                <a:r>
                  <a:rPr lang="en-US" sz="2800" dirty="0"/>
                  <a:t>, stop.</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0" y="1786799"/>
                <a:ext cx="12304059" cy="2677656"/>
              </a:xfrm>
              <a:prstGeom prst="rect">
                <a:avLst/>
              </a:prstGeom>
              <a:blipFill>
                <a:blip r:embed="rId2"/>
                <a:stretch>
                  <a:fillRect l="-892" t="-2278" r="-595" b="-5467"/>
                </a:stretch>
              </a:blipFill>
            </p:spPr>
            <p:txBody>
              <a:bodyPr/>
              <a:lstStyle/>
              <a:p>
                <a:r>
                  <a:rPr lang="en-IL">
                    <a:noFill/>
                  </a:rPr>
                  <a:t> </a:t>
                </a:r>
              </a:p>
            </p:txBody>
          </p:sp>
        </mc:Fallback>
      </mc:AlternateContent>
      <p:graphicFrame>
        <p:nvGraphicFramePr>
          <p:cNvPr id="40" name="Table 40">
            <a:extLst>
              <a:ext uri="{FF2B5EF4-FFF2-40B4-BE49-F238E27FC236}">
                <a16:creationId xmlns:a16="http://schemas.microsoft.com/office/drawing/2014/main" id="{DD9F4C66-4B48-201C-079B-BEFCCC272BA7}"/>
              </a:ext>
            </a:extLst>
          </p:cNvPr>
          <p:cNvGraphicFramePr>
            <a:graphicFrameLocks noGrp="1"/>
          </p:cNvGraphicFramePr>
          <p:nvPr>
            <p:extLst>
              <p:ext uri="{D42A27DB-BD31-4B8C-83A1-F6EECF244321}">
                <p14:modId xmlns:p14="http://schemas.microsoft.com/office/powerpoint/2010/main" val="2095924659"/>
              </p:ext>
            </p:extLst>
          </p:nvPr>
        </p:nvGraphicFramePr>
        <p:xfrm>
          <a:off x="5853953" y="4116783"/>
          <a:ext cx="3492648"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3159821100"/>
                    </a:ext>
                  </a:extLst>
                </a:gridCol>
                <a:gridCol w="436581">
                  <a:extLst>
                    <a:ext uri="{9D8B030D-6E8A-4147-A177-3AD203B41FA5}">
                      <a16:colId xmlns:a16="http://schemas.microsoft.com/office/drawing/2014/main" val="2873408655"/>
                    </a:ext>
                  </a:extLst>
                </a:gridCol>
                <a:gridCol w="436581">
                  <a:extLst>
                    <a:ext uri="{9D8B030D-6E8A-4147-A177-3AD203B41FA5}">
                      <a16:colId xmlns:a16="http://schemas.microsoft.com/office/drawing/2014/main" val="1499895109"/>
                    </a:ext>
                  </a:extLst>
                </a:gridCol>
                <a:gridCol w="436581">
                  <a:extLst>
                    <a:ext uri="{9D8B030D-6E8A-4147-A177-3AD203B41FA5}">
                      <a16:colId xmlns:a16="http://schemas.microsoft.com/office/drawing/2014/main" val="1164364762"/>
                    </a:ext>
                  </a:extLst>
                </a:gridCol>
                <a:gridCol w="436581">
                  <a:extLst>
                    <a:ext uri="{9D8B030D-6E8A-4147-A177-3AD203B41FA5}">
                      <a16:colId xmlns:a16="http://schemas.microsoft.com/office/drawing/2014/main" val="1539775643"/>
                    </a:ext>
                  </a:extLst>
                </a:gridCol>
                <a:gridCol w="436581">
                  <a:extLst>
                    <a:ext uri="{9D8B030D-6E8A-4147-A177-3AD203B41FA5}">
                      <a16:colId xmlns:a16="http://schemas.microsoft.com/office/drawing/2014/main" val="2139006569"/>
                    </a:ext>
                  </a:extLst>
                </a:gridCol>
                <a:gridCol w="436581">
                  <a:extLst>
                    <a:ext uri="{9D8B030D-6E8A-4147-A177-3AD203B41FA5}">
                      <a16:colId xmlns:a16="http://schemas.microsoft.com/office/drawing/2014/main" val="2393994866"/>
                    </a:ext>
                  </a:extLst>
                </a:gridCol>
                <a:gridCol w="436581">
                  <a:extLst>
                    <a:ext uri="{9D8B030D-6E8A-4147-A177-3AD203B41FA5}">
                      <a16:colId xmlns:a16="http://schemas.microsoft.com/office/drawing/2014/main" val="629857362"/>
                    </a:ext>
                  </a:extLst>
                </a:gridCol>
              </a:tblGrid>
              <a:tr h="370840">
                <a:tc>
                  <a:txBody>
                    <a:bodyPr/>
                    <a:lstStyle/>
                    <a:p>
                      <a:r>
                        <a:rPr lang="en-US" dirty="0"/>
                        <a:t>9</a:t>
                      </a:r>
                      <a:endParaRPr lang="en-IL" dirty="0"/>
                    </a:p>
                  </a:txBody>
                  <a:tcPr/>
                </a:tc>
                <a:tc>
                  <a:txBody>
                    <a:bodyPr/>
                    <a:lstStyle/>
                    <a:p>
                      <a:r>
                        <a:rPr lang="en-US" dirty="0"/>
                        <a:t>6</a:t>
                      </a:r>
                      <a:endParaRPr lang="en-IL" dirty="0"/>
                    </a:p>
                  </a:txBody>
                  <a:tcPr>
                    <a:solidFill>
                      <a:srgbClr val="FF0000"/>
                    </a:solidFill>
                  </a:tcPr>
                </a:tc>
                <a:tc>
                  <a:txBody>
                    <a:bodyPr/>
                    <a:lstStyle/>
                    <a:p>
                      <a:r>
                        <a:rPr lang="en-US" dirty="0"/>
                        <a:t>3</a:t>
                      </a:r>
                      <a:endParaRPr lang="en-IL" dirty="0"/>
                    </a:p>
                  </a:txBody>
                  <a:tcPr/>
                </a:tc>
                <a:tc>
                  <a:txBody>
                    <a:bodyPr/>
                    <a:lstStyle/>
                    <a:p>
                      <a:r>
                        <a:rPr lang="en-US" dirty="0"/>
                        <a:t>7</a:t>
                      </a:r>
                      <a:endParaRPr lang="en-IL" dirty="0"/>
                    </a:p>
                  </a:txBody>
                  <a:tcPr/>
                </a:tc>
                <a:tc>
                  <a:txBody>
                    <a:bodyPr/>
                    <a:lstStyle/>
                    <a:p>
                      <a:r>
                        <a:rPr lang="en-US" dirty="0"/>
                        <a:t>2</a:t>
                      </a:r>
                      <a:endParaRPr lang="en-IL" dirty="0"/>
                    </a:p>
                  </a:txBody>
                  <a:tcPr/>
                </a:tc>
                <a:tc>
                  <a:txBody>
                    <a:bodyPr/>
                    <a:lstStyle/>
                    <a:p>
                      <a:r>
                        <a:rPr lang="en-US" dirty="0"/>
                        <a:t>12</a:t>
                      </a:r>
                      <a:endParaRPr lang="en-IL" dirty="0"/>
                    </a:p>
                  </a:txBody>
                  <a:tcPr/>
                </a:tc>
                <a:tc>
                  <a:txBody>
                    <a:bodyPr/>
                    <a:lstStyle/>
                    <a:p>
                      <a:r>
                        <a:rPr lang="en-US" dirty="0"/>
                        <a:t>5</a:t>
                      </a:r>
                      <a:endParaRPr lang="en-IL" dirty="0"/>
                    </a:p>
                  </a:txBody>
                  <a:tcPr/>
                </a:tc>
                <a:tc>
                  <a:txBody>
                    <a:bodyPr/>
                    <a:lstStyle/>
                    <a:p>
                      <a:r>
                        <a:rPr lang="en-US" dirty="0"/>
                        <a:t>1</a:t>
                      </a:r>
                      <a:endParaRPr lang="en-IL" dirty="0"/>
                    </a:p>
                  </a:txBody>
                  <a:tcPr/>
                </a:tc>
                <a:extLst>
                  <a:ext uri="{0D108BD9-81ED-4DB2-BD59-A6C34878D82A}">
                    <a16:rowId xmlns:a16="http://schemas.microsoft.com/office/drawing/2014/main" val="239925593"/>
                  </a:ext>
                </a:extLst>
              </a:tr>
            </a:tbl>
          </a:graphicData>
        </a:graphic>
      </p:graphicFrame>
      <p:graphicFrame>
        <p:nvGraphicFramePr>
          <p:cNvPr id="41" name="Table 40">
            <a:extLst>
              <a:ext uri="{FF2B5EF4-FFF2-40B4-BE49-F238E27FC236}">
                <a16:creationId xmlns:a16="http://schemas.microsoft.com/office/drawing/2014/main" id="{6427D6E9-4559-22E5-1F5B-C9A7D611580B}"/>
              </a:ext>
            </a:extLst>
          </p:cNvPr>
          <p:cNvGraphicFramePr>
            <a:graphicFrameLocks noGrp="1"/>
          </p:cNvGraphicFramePr>
          <p:nvPr>
            <p:extLst>
              <p:ext uri="{D42A27DB-BD31-4B8C-83A1-F6EECF244321}">
                <p14:modId xmlns:p14="http://schemas.microsoft.com/office/powerpoint/2010/main" val="100059104"/>
              </p:ext>
            </p:extLst>
          </p:nvPr>
        </p:nvGraphicFramePr>
        <p:xfrm>
          <a:off x="4653342" y="4959344"/>
          <a:ext cx="1746324"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3159821100"/>
                    </a:ext>
                  </a:extLst>
                </a:gridCol>
                <a:gridCol w="436581">
                  <a:extLst>
                    <a:ext uri="{9D8B030D-6E8A-4147-A177-3AD203B41FA5}">
                      <a16:colId xmlns:a16="http://schemas.microsoft.com/office/drawing/2014/main" val="1164364762"/>
                    </a:ext>
                  </a:extLst>
                </a:gridCol>
                <a:gridCol w="436581">
                  <a:extLst>
                    <a:ext uri="{9D8B030D-6E8A-4147-A177-3AD203B41FA5}">
                      <a16:colId xmlns:a16="http://schemas.microsoft.com/office/drawing/2014/main" val="2393994866"/>
                    </a:ext>
                  </a:extLst>
                </a:gridCol>
                <a:gridCol w="436581">
                  <a:extLst>
                    <a:ext uri="{9D8B030D-6E8A-4147-A177-3AD203B41FA5}">
                      <a16:colId xmlns:a16="http://schemas.microsoft.com/office/drawing/2014/main" val="629857362"/>
                    </a:ext>
                  </a:extLst>
                </a:gridCol>
              </a:tblGrid>
              <a:tr h="370840">
                <a:tc>
                  <a:txBody>
                    <a:bodyPr/>
                    <a:lstStyle/>
                    <a:p>
                      <a:r>
                        <a:rPr lang="en-US" dirty="0"/>
                        <a:t>3</a:t>
                      </a:r>
                      <a:endParaRPr lang="en-IL" dirty="0"/>
                    </a:p>
                  </a:txBody>
                  <a:tcPr>
                    <a:solidFill>
                      <a:srgbClr val="FF0000"/>
                    </a:solidFill>
                  </a:tcPr>
                </a:tc>
                <a:tc>
                  <a:txBody>
                    <a:bodyPr/>
                    <a:lstStyle/>
                    <a:p>
                      <a:r>
                        <a:rPr lang="en-US" dirty="0"/>
                        <a:t>2</a:t>
                      </a:r>
                      <a:endParaRPr lang="en-IL" dirty="0"/>
                    </a:p>
                  </a:txBody>
                  <a:tcPr/>
                </a:tc>
                <a:tc>
                  <a:txBody>
                    <a:bodyPr/>
                    <a:lstStyle/>
                    <a:p>
                      <a:r>
                        <a:rPr lang="en-US" dirty="0"/>
                        <a:t>5</a:t>
                      </a:r>
                      <a:endParaRPr lang="en-IL" dirty="0"/>
                    </a:p>
                  </a:txBody>
                  <a:tcPr/>
                </a:tc>
                <a:tc>
                  <a:txBody>
                    <a:bodyPr/>
                    <a:lstStyle/>
                    <a:p>
                      <a:r>
                        <a:rPr lang="en-US" dirty="0"/>
                        <a:t>1</a:t>
                      </a:r>
                      <a:endParaRPr lang="en-IL" dirty="0"/>
                    </a:p>
                  </a:txBody>
                  <a:tcPr/>
                </a:tc>
                <a:extLst>
                  <a:ext uri="{0D108BD9-81ED-4DB2-BD59-A6C34878D82A}">
                    <a16:rowId xmlns:a16="http://schemas.microsoft.com/office/drawing/2014/main" val="239925593"/>
                  </a:ext>
                </a:extLst>
              </a:tr>
            </a:tbl>
          </a:graphicData>
        </a:graphic>
      </p:graphicFrame>
      <p:graphicFrame>
        <p:nvGraphicFramePr>
          <p:cNvPr id="42" name="Table 41">
            <a:extLst>
              <a:ext uri="{FF2B5EF4-FFF2-40B4-BE49-F238E27FC236}">
                <a16:creationId xmlns:a16="http://schemas.microsoft.com/office/drawing/2014/main" id="{7DDADE99-8502-27C0-2D7F-1EAEF86A3B4A}"/>
              </a:ext>
            </a:extLst>
          </p:cNvPr>
          <p:cNvGraphicFramePr>
            <a:graphicFrameLocks noGrp="1"/>
          </p:cNvGraphicFramePr>
          <p:nvPr>
            <p:extLst>
              <p:ext uri="{D42A27DB-BD31-4B8C-83A1-F6EECF244321}">
                <p14:modId xmlns:p14="http://schemas.microsoft.com/office/powerpoint/2010/main" val="2026322232"/>
              </p:ext>
            </p:extLst>
          </p:nvPr>
        </p:nvGraphicFramePr>
        <p:xfrm>
          <a:off x="9438257" y="4959344"/>
          <a:ext cx="1309743"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3159821100"/>
                    </a:ext>
                  </a:extLst>
                </a:gridCol>
                <a:gridCol w="436581">
                  <a:extLst>
                    <a:ext uri="{9D8B030D-6E8A-4147-A177-3AD203B41FA5}">
                      <a16:colId xmlns:a16="http://schemas.microsoft.com/office/drawing/2014/main" val="1164364762"/>
                    </a:ext>
                  </a:extLst>
                </a:gridCol>
                <a:gridCol w="436581">
                  <a:extLst>
                    <a:ext uri="{9D8B030D-6E8A-4147-A177-3AD203B41FA5}">
                      <a16:colId xmlns:a16="http://schemas.microsoft.com/office/drawing/2014/main" val="2393994866"/>
                    </a:ext>
                  </a:extLst>
                </a:gridCol>
              </a:tblGrid>
              <a:tr h="370840">
                <a:tc>
                  <a:txBody>
                    <a:bodyPr/>
                    <a:lstStyle/>
                    <a:p>
                      <a:r>
                        <a:rPr lang="en-US" dirty="0"/>
                        <a:t>9</a:t>
                      </a:r>
                      <a:endParaRPr lang="en-IL" dirty="0"/>
                    </a:p>
                  </a:txBody>
                  <a:tcPr>
                    <a:solidFill>
                      <a:srgbClr val="FF0000"/>
                    </a:solidFill>
                  </a:tcPr>
                </a:tc>
                <a:tc>
                  <a:txBody>
                    <a:bodyPr/>
                    <a:lstStyle/>
                    <a:p>
                      <a:r>
                        <a:rPr lang="en-US" dirty="0"/>
                        <a:t>7</a:t>
                      </a:r>
                      <a:endParaRPr lang="en-IL" dirty="0"/>
                    </a:p>
                  </a:txBody>
                  <a:tcPr/>
                </a:tc>
                <a:tc>
                  <a:txBody>
                    <a:bodyPr/>
                    <a:lstStyle/>
                    <a:p>
                      <a:r>
                        <a:rPr lang="en-US" dirty="0"/>
                        <a:t>12</a:t>
                      </a:r>
                      <a:endParaRPr lang="en-IL" dirty="0"/>
                    </a:p>
                  </a:txBody>
                  <a:tcPr/>
                </a:tc>
                <a:extLst>
                  <a:ext uri="{0D108BD9-81ED-4DB2-BD59-A6C34878D82A}">
                    <a16:rowId xmlns:a16="http://schemas.microsoft.com/office/drawing/2014/main" val="239925593"/>
                  </a:ext>
                </a:extLst>
              </a:tr>
            </a:tbl>
          </a:graphicData>
        </a:graphic>
      </p:graphicFrame>
      <p:graphicFrame>
        <p:nvGraphicFramePr>
          <p:cNvPr id="45" name="Table 44">
            <a:extLst>
              <a:ext uri="{FF2B5EF4-FFF2-40B4-BE49-F238E27FC236}">
                <a16:creationId xmlns:a16="http://schemas.microsoft.com/office/drawing/2014/main" id="{CD5EDD58-796A-2B91-62FC-4D472DAFF175}"/>
              </a:ext>
            </a:extLst>
          </p:cNvPr>
          <p:cNvGraphicFramePr>
            <a:graphicFrameLocks noGrp="1"/>
          </p:cNvGraphicFramePr>
          <p:nvPr>
            <p:extLst>
              <p:ext uri="{D42A27DB-BD31-4B8C-83A1-F6EECF244321}">
                <p14:modId xmlns:p14="http://schemas.microsoft.com/office/powerpoint/2010/main" val="27750826"/>
              </p:ext>
            </p:extLst>
          </p:nvPr>
        </p:nvGraphicFramePr>
        <p:xfrm>
          <a:off x="7294580" y="4959344"/>
          <a:ext cx="436581"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1527977362"/>
                    </a:ext>
                  </a:extLst>
                </a:gridCol>
              </a:tblGrid>
              <a:tr h="370840">
                <a:tc>
                  <a:txBody>
                    <a:bodyPr/>
                    <a:lstStyle/>
                    <a:p>
                      <a:r>
                        <a:rPr lang="en-US" dirty="0"/>
                        <a:t>6</a:t>
                      </a:r>
                      <a:endParaRPr lang="en-IL" dirty="0"/>
                    </a:p>
                  </a:txBody>
                  <a:tcPr>
                    <a:solidFill>
                      <a:srgbClr val="00B050"/>
                    </a:solidFill>
                  </a:tcPr>
                </a:tc>
                <a:extLst>
                  <a:ext uri="{0D108BD9-81ED-4DB2-BD59-A6C34878D82A}">
                    <a16:rowId xmlns:a16="http://schemas.microsoft.com/office/drawing/2014/main" val="3999901882"/>
                  </a:ext>
                </a:extLst>
              </a:tr>
            </a:tbl>
          </a:graphicData>
        </a:graphic>
      </p:graphicFrame>
      <p:graphicFrame>
        <p:nvGraphicFramePr>
          <p:cNvPr id="46" name="Table 45">
            <a:extLst>
              <a:ext uri="{FF2B5EF4-FFF2-40B4-BE49-F238E27FC236}">
                <a16:creationId xmlns:a16="http://schemas.microsoft.com/office/drawing/2014/main" id="{ECEDCD01-6BB0-31CD-4C18-F68AF28D70E3}"/>
              </a:ext>
            </a:extLst>
          </p:cNvPr>
          <p:cNvGraphicFramePr>
            <a:graphicFrameLocks noGrp="1"/>
          </p:cNvGraphicFramePr>
          <p:nvPr>
            <p:extLst>
              <p:ext uri="{D42A27DB-BD31-4B8C-83A1-F6EECF244321}">
                <p14:modId xmlns:p14="http://schemas.microsoft.com/office/powerpoint/2010/main" val="996110133"/>
              </p:ext>
            </p:extLst>
          </p:nvPr>
        </p:nvGraphicFramePr>
        <p:xfrm>
          <a:off x="5201216" y="5630509"/>
          <a:ext cx="436581"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1527977362"/>
                    </a:ext>
                  </a:extLst>
                </a:gridCol>
              </a:tblGrid>
              <a:tr h="370840">
                <a:tc>
                  <a:txBody>
                    <a:bodyPr/>
                    <a:lstStyle/>
                    <a:p>
                      <a:r>
                        <a:rPr lang="en-US" dirty="0"/>
                        <a:t>3</a:t>
                      </a:r>
                      <a:endParaRPr lang="en-IL" dirty="0"/>
                    </a:p>
                  </a:txBody>
                  <a:tcPr>
                    <a:solidFill>
                      <a:srgbClr val="00B050"/>
                    </a:solidFill>
                  </a:tcPr>
                </a:tc>
                <a:extLst>
                  <a:ext uri="{0D108BD9-81ED-4DB2-BD59-A6C34878D82A}">
                    <a16:rowId xmlns:a16="http://schemas.microsoft.com/office/drawing/2014/main" val="3999901882"/>
                  </a:ext>
                </a:extLst>
              </a:tr>
            </a:tbl>
          </a:graphicData>
        </a:graphic>
      </p:graphicFrame>
      <p:graphicFrame>
        <p:nvGraphicFramePr>
          <p:cNvPr id="47" name="Table 46">
            <a:extLst>
              <a:ext uri="{FF2B5EF4-FFF2-40B4-BE49-F238E27FC236}">
                <a16:creationId xmlns:a16="http://schemas.microsoft.com/office/drawing/2014/main" id="{D9D96376-5D6C-2F87-9D3D-202173C4C8C2}"/>
              </a:ext>
            </a:extLst>
          </p:cNvPr>
          <p:cNvGraphicFramePr>
            <a:graphicFrameLocks noGrp="1"/>
          </p:cNvGraphicFramePr>
          <p:nvPr>
            <p:extLst>
              <p:ext uri="{D42A27DB-BD31-4B8C-83A1-F6EECF244321}">
                <p14:modId xmlns:p14="http://schemas.microsoft.com/office/powerpoint/2010/main" val="1079403662"/>
              </p:ext>
            </p:extLst>
          </p:nvPr>
        </p:nvGraphicFramePr>
        <p:xfrm>
          <a:off x="3563470" y="5621924"/>
          <a:ext cx="873162"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3726048243"/>
                    </a:ext>
                  </a:extLst>
                </a:gridCol>
                <a:gridCol w="436581">
                  <a:extLst>
                    <a:ext uri="{9D8B030D-6E8A-4147-A177-3AD203B41FA5}">
                      <a16:colId xmlns:a16="http://schemas.microsoft.com/office/drawing/2014/main" val="3797990519"/>
                    </a:ext>
                  </a:extLst>
                </a:gridCol>
              </a:tblGrid>
              <a:tr h="370840">
                <a:tc>
                  <a:txBody>
                    <a:bodyPr/>
                    <a:lstStyle/>
                    <a:p>
                      <a:r>
                        <a:rPr lang="en-US" dirty="0"/>
                        <a:t>2</a:t>
                      </a:r>
                      <a:endParaRPr lang="en-IL" dirty="0"/>
                    </a:p>
                  </a:txBody>
                  <a:tcPr/>
                </a:tc>
                <a:tc>
                  <a:txBody>
                    <a:bodyPr/>
                    <a:lstStyle/>
                    <a:p>
                      <a:r>
                        <a:rPr lang="en-US" dirty="0"/>
                        <a:t>1</a:t>
                      </a:r>
                      <a:endParaRPr lang="en-IL" dirty="0"/>
                    </a:p>
                  </a:txBody>
                  <a:tcPr>
                    <a:solidFill>
                      <a:srgbClr val="FF0000"/>
                    </a:solidFill>
                  </a:tcPr>
                </a:tc>
                <a:extLst>
                  <a:ext uri="{0D108BD9-81ED-4DB2-BD59-A6C34878D82A}">
                    <a16:rowId xmlns:a16="http://schemas.microsoft.com/office/drawing/2014/main" val="2757951051"/>
                  </a:ext>
                </a:extLst>
              </a:tr>
            </a:tbl>
          </a:graphicData>
        </a:graphic>
      </p:graphicFrame>
      <p:graphicFrame>
        <p:nvGraphicFramePr>
          <p:cNvPr id="48" name="Table 47">
            <a:extLst>
              <a:ext uri="{FF2B5EF4-FFF2-40B4-BE49-F238E27FC236}">
                <a16:creationId xmlns:a16="http://schemas.microsoft.com/office/drawing/2014/main" id="{03084BAA-A750-5CFC-C00D-9125C96B6BF1}"/>
              </a:ext>
            </a:extLst>
          </p:cNvPr>
          <p:cNvGraphicFramePr>
            <a:graphicFrameLocks noGrp="1"/>
          </p:cNvGraphicFramePr>
          <p:nvPr>
            <p:extLst>
              <p:ext uri="{D42A27DB-BD31-4B8C-83A1-F6EECF244321}">
                <p14:modId xmlns:p14="http://schemas.microsoft.com/office/powerpoint/2010/main" val="1759247368"/>
              </p:ext>
            </p:extLst>
          </p:nvPr>
        </p:nvGraphicFramePr>
        <p:xfrm>
          <a:off x="6402381" y="5621924"/>
          <a:ext cx="436581"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956168303"/>
                    </a:ext>
                  </a:extLst>
                </a:gridCol>
              </a:tblGrid>
              <a:tr h="370840">
                <a:tc>
                  <a:txBody>
                    <a:bodyPr/>
                    <a:lstStyle/>
                    <a:p>
                      <a:r>
                        <a:rPr lang="en-US" dirty="0"/>
                        <a:t>5</a:t>
                      </a:r>
                      <a:endParaRPr lang="en-IL" dirty="0"/>
                    </a:p>
                  </a:txBody>
                  <a:tcPr>
                    <a:solidFill>
                      <a:srgbClr val="00B050"/>
                    </a:solidFill>
                  </a:tcPr>
                </a:tc>
                <a:extLst>
                  <a:ext uri="{0D108BD9-81ED-4DB2-BD59-A6C34878D82A}">
                    <a16:rowId xmlns:a16="http://schemas.microsoft.com/office/drawing/2014/main" val="2757951051"/>
                  </a:ext>
                </a:extLst>
              </a:tr>
            </a:tbl>
          </a:graphicData>
        </a:graphic>
      </p:graphicFrame>
      <p:graphicFrame>
        <p:nvGraphicFramePr>
          <p:cNvPr id="49" name="Table 48">
            <a:extLst>
              <a:ext uri="{FF2B5EF4-FFF2-40B4-BE49-F238E27FC236}">
                <a16:creationId xmlns:a16="http://schemas.microsoft.com/office/drawing/2014/main" id="{15262E64-66A9-EA98-E8B0-CB0554E97430}"/>
              </a:ext>
            </a:extLst>
          </p:cNvPr>
          <p:cNvGraphicFramePr>
            <a:graphicFrameLocks noGrp="1"/>
          </p:cNvGraphicFramePr>
          <p:nvPr>
            <p:extLst>
              <p:ext uri="{D42A27DB-BD31-4B8C-83A1-F6EECF244321}">
                <p14:modId xmlns:p14="http://schemas.microsoft.com/office/powerpoint/2010/main" val="3573309435"/>
              </p:ext>
            </p:extLst>
          </p:nvPr>
        </p:nvGraphicFramePr>
        <p:xfrm>
          <a:off x="3809712" y="6339813"/>
          <a:ext cx="436581"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1527977362"/>
                    </a:ext>
                  </a:extLst>
                </a:gridCol>
              </a:tblGrid>
              <a:tr h="370840">
                <a:tc>
                  <a:txBody>
                    <a:bodyPr/>
                    <a:lstStyle/>
                    <a:p>
                      <a:r>
                        <a:rPr lang="en-US" dirty="0"/>
                        <a:t>1</a:t>
                      </a:r>
                      <a:endParaRPr lang="en-IL" dirty="0"/>
                    </a:p>
                  </a:txBody>
                  <a:tcPr>
                    <a:solidFill>
                      <a:srgbClr val="00B050"/>
                    </a:solidFill>
                  </a:tcPr>
                </a:tc>
                <a:extLst>
                  <a:ext uri="{0D108BD9-81ED-4DB2-BD59-A6C34878D82A}">
                    <a16:rowId xmlns:a16="http://schemas.microsoft.com/office/drawing/2014/main" val="3999901882"/>
                  </a:ext>
                </a:extLst>
              </a:tr>
            </a:tbl>
          </a:graphicData>
        </a:graphic>
      </p:graphicFrame>
      <p:graphicFrame>
        <p:nvGraphicFramePr>
          <p:cNvPr id="50" name="Table 49">
            <a:extLst>
              <a:ext uri="{FF2B5EF4-FFF2-40B4-BE49-F238E27FC236}">
                <a16:creationId xmlns:a16="http://schemas.microsoft.com/office/drawing/2014/main" id="{88378023-190B-516C-0F9A-138D6FE3DFB2}"/>
              </a:ext>
            </a:extLst>
          </p:cNvPr>
          <p:cNvGraphicFramePr>
            <a:graphicFrameLocks noGrp="1"/>
          </p:cNvGraphicFramePr>
          <p:nvPr>
            <p:extLst>
              <p:ext uri="{D42A27DB-BD31-4B8C-83A1-F6EECF244321}">
                <p14:modId xmlns:p14="http://schemas.microsoft.com/office/powerpoint/2010/main" val="1933596316"/>
              </p:ext>
            </p:extLst>
          </p:nvPr>
        </p:nvGraphicFramePr>
        <p:xfrm>
          <a:off x="4611379" y="6339102"/>
          <a:ext cx="436581"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956168303"/>
                    </a:ext>
                  </a:extLst>
                </a:gridCol>
              </a:tblGrid>
              <a:tr h="370840">
                <a:tc>
                  <a:txBody>
                    <a:bodyPr/>
                    <a:lstStyle/>
                    <a:p>
                      <a:r>
                        <a:rPr lang="en-US" dirty="0"/>
                        <a:t>2</a:t>
                      </a:r>
                      <a:endParaRPr lang="en-IL" dirty="0"/>
                    </a:p>
                  </a:txBody>
                  <a:tcPr>
                    <a:solidFill>
                      <a:srgbClr val="00B050"/>
                    </a:solidFill>
                  </a:tcPr>
                </a:tc>
                <a:extLst>
                  <a:ext uri="{0D108BD9-81ED-4DB2-BD59-A6C34878D82A}">
                    <a16:rowId xmlns:a16="http://schemas.microsoft.com/office/drawing/2014/main" val="2757951051"/>
                  </a:ext>
                </a:extLst>
              </a:tr>
            </a:tbl>
          </a:graphicData>
        </a:graphic>
      </p:graphicFrame>
      <p:graphicFrame>
        <p:nvGraphicFramePr>
          <p:cNvPr id="51" name="Table 50">
            <a:extLst>
              <a:ext uri="{FF2B5EF4-FFF2-40B4-BE49-F238E27FC236}">
                <a16:creationId xmlns:a16="http://schemas.microsoft.com/office/drawing/2014/main" id="{B5A220BA-74D2-8253-B9A6-4761EE234F7B}"/>
              </a:ext>
            </a:extLst>
          </p:cNvPr>
          <p:cNvGraphicFramePr>
            <a:graphicFrameLocks noGrp="1"/>
          </p:cNvGraphicFramePr>
          <p:nvPr>
            <p:extLst>
              <p:ext uri="{D42A27DB-BD31-4B8C-83A1-F6EECF244321}">
                <p14:modId xmlns:p14="http://schemas.microsoft.com/office/powerpoint/2010/main" val="1516086645"/>
              </p:ext>
            </p:extLst>
          </p:nvPr>
        </p:nvGraphicFramePr>
        <p:xfrm>
          <a:off x="9940117" y="5755967"/>
          <a:ext cx="436581"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1527977362"/>
                    </a:ext>
                  </a:extLst>
                </a:gridCol>
              </a:tblGrid>
              <a:tr h="370840">
                <a:tc>
                  <a:txBody>
                    <a:bodyPr/>
                    <a:lstStyle/>
                    <a:p>
                      <a:r>
                        <a:rPr lang="en-US" dirty="0"/>
                        <a:t>9</a:t>
                      </a:r>
                      <a:endParaRPr lang="en-IL" dirty="0"/>
                    </a:p>
                  </a:txBody>
                  <a:tcPr>
                    <a:solidFill>
                      <a:srgbClr val="00B050"/>
                    </a:solidFill>
                  </a:tcPr>
                </a:tc>
                <a:extLst>
                  <a:ext uri="{0D108BD9-81ED-4DB2-BD59-A6C34878D82A}">
                    <a16:rowId xmlns:a16="http://schemas.microsoft.com/office/drawing/2014/main" val="3999901882"/>
                  </a:ext>
                </a:extLst>
              </a:tr>
            </a:tbl>
          </a:graphicData>
        </a:graphic>
      </p:graphicFrame>
      <p:graphicFrame>
        <p:nvGraphicFramePr>
          <p:cNvPr id="52" name="Table 51">
            <a:extLst>
              <a:ext uri="{FF2B5EF4-FFF2-40B4-BE49-F238E27FC236}">
                <a16:creationId xmlns:a16="http://schemas.microsoft.com/office/drawing/2014/main" id="{FC01C3F2-5B60-174C-57E9-7314571A72C7}"/>
              </a:ext>
            </a:extLst>
          </p:cNvPr>
          <p:cNvGraphicFramePr>
            <a:graphicFrameLocks noGrp="1"/>
          </p:cNvGraphicFramePr>
          <p:nvPr>
            <p:extLst>
              <p:ext uri="{D42A27DB-BD31-4B8C-83A1-F6EECF244321}">
                <p14:modId xmlns:p14="http://schemas.microsoft.com/office/powerpoint/2010/main" val="2199414513"/>
              </p:ext>
            </p:extLst>
          </p:nvPr>
        </p:nvGraphicFramePr>
        <p:xfrm>
          <a:off x="8706312" y="5743756"/>
          <a:ext cx="436581"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956168303"/>
                    </a:ext>
                  </a:extLst>
                </a:gridCol>
              </a:tblGrid>
              <a:tr h="370840">
                <a:tc>
                  <a:txBody>
                    <a:bodyPr/>
                    <a:lstStyle/>
                    <a:p>
                      <a:r>
                        <a:rPr lang="en-US" dirty="0"/>
                        <a:t>7</a:t>
                      </a:r>
                      <a:endParaRPr lang="en-IL" dirty="0"/>
                    </a:p>
                  </a:txBody>
                  <a:tcPr>
                    <a:solidFill>
                      <a:srgbClr val="00B050"/>
                    </a:solidFill>
                  </a:tcPr>
                </a:tc>
                <a:extLst>
                  <a:ext uri="{0D108BD9-81ED-4DB2-BD59-A6C34878D82A}">
                    <a16:rowId xmlns:a16="http://schemas.microsoft.com/office/drawing/2014/main" val="2757951051"/>
                  </a:ext>
                </a:extLst>
              </a:tr>
            </a:tbl>
          </a:graphicData>
        </a:graphic>
      </p:graphicFrame>
      <p:graphicFrame>
        <p:nvGraphicFramePr>
          <p:cNvPr id="53" name="Table 52">
            <a:extLst>
              <a:ext uri="{FF2B5EF4-FFF2-40B4-BE49-F238E27FC236}">
                <a16:creationId xmlns:a16="http://schemas.microsoft.com/office/drawing/2014/main" id="{A773CE9C-0DE2-B88D-FE09-9AB194576B8D}"/>
              </a:ext>
            </a:extLst>
          </p:cNvPr>
          <p:cNvGraphicFramePr>
            <a:graphicFrameLocks noGrp="1"/>
          </p:cNvGraphicFramePr>
          <p:nvPr>
            <p:extLst>
              <p:ext uri="{D42A27DB-BD31-4B8C-83A1-F6EECF244321}">
                <p14:modId xmlns:p14="http://schemas.microsoft.com/office/powerpoint/2010/main" val="212648407"/>
              </p:ext>
            </p:extLst>
          </p:nvPr>
        </p:nvGraphicFramePr>
        <p:xfrm>
          <a:off x="11108643" y="5720588"/>
          <a:ext cx="436581" cy="370840"/>
        </p:xfrm>
        <a:graphic>
          <a:graphicData uri="http://schemas.openxmlformats.org/drawingml/2006/table">
            <a:tbl>
              <a:tblPr firstRow="1" bandRow="1">
                <a:tableStyleId>{5C22544A-7EE6-4342-B048-85BDC9FD1C3A}</a:tableStyleId>
              </a:tblPr>
              <a:tblGrid>
                <a:gridCol w="436581">
                  <a:extLst>
                    <a:ext uri="{9D8B030D-6E8A-4147-A177-3AD203B41FA5}">
                      <a16:colId xmlns:a16="http://schemas.microsoft.com/office/drawing/2014/main" val="956168303"/>
                    </a:ext>
                  </a:extLst>
                </a:gridCol>
              </a:tblGrid>
              <a:tr h="370840">
                <a:tc>
                  <a:txBody>
                    <a:bodyPr/>
                    <a:lstStyle/>
                    <a:p>
                      <a:r>
                        <a:rPr lang="en-US" dirty="0"/>
                        <a:t>12</a:t>
                      </a:r>
                      <a:endParaRPr lang="en-IL" dirty="0"/>
                    </a:p>
                  </a:txBody>
                  <a:tcPr>
                    <a:solidFill>
                      <a:srgbClr val="00B050"/>
                    </a:solidFill>
                  </a:tcPr>
                </a:tc>
                <a:extLst>
                  <a:ext uri="{0D108BD9-81ED-4DB2-BD59-A6C34878D82A}">
                    <a16:rowId xmlns:a16="http://schemas.microsoft.com/office/drawing/2014/main" val="2757951051"/>
                  </a:ext>
                </a:extLst>
              </a:tr>
            </a:tbl>
          </a:graphicData>
        </a:graphic>
      </p:graphicFrame>
      <p:cxnSp>
        <p:nvCxnSpPr>
          <p:cNvPr id="59" name="Straight Arrow Connector 58">
            <a:extLst>
              <a:ext uri="{FF2B5EF4-FFF2-40B4-BE49-F238E27FC236}">
                <a16:creationId xmlns:a16="http://schemas.microsoft.com/office/drawing/2014/main" id="{B2EBD0ED-DCF0-A9C8-F1D4-5EE07E0BA847}"/>
              </a:ext>
            </a:extLst>
          </p:cNvPr>
          <p:cNvCxnSpPr>
            <a:cxnSpLocks/>
            <a:stCxn id="41" idx="2"/>
            <a:endCxn id="48" idx="0"/>
          </p:cNvCxnSpPr>
          <p:nvPr/>
        </p:nvCxnSpPr>
        <p:spPr>
          <a:xfrm>
            <a:off x="5526504" y="5330184"/>
            <a:ext cx="1094167" cy="291740"/>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62" name="Straight Arrow Connector 61">
            <a:extLst>
              <a:ext uri="{FF2B5EF4-FFF2-40B4-BE49-F238E27FC236}">
                <a16:creationId xmlns:a16="http://schemas.microsoft.com/office/drawing/2014/main" id="{DD170ACC-C7AA-C764-C5A2-7721ACFDE331}"/>
              </a:ext>
            </a:extLst>
          </p:cNvPr>
          <p:cNvCxnSpPr>
            <a:cxnSpLocks/>
            <a:stCxn id="41" idx="2"/>
            <a:endCxn id="47" idx="0"/>
          </p:cNvCxnSpPr>
          <p:nvPr/>
        </p:nvCxnSpPr>
        <p:spPr>
          <a:xfrm flipH="1">
            <a:off x="4000051" y="5330184"/>
            <a:ext cx="1526453" cy="291740"/>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2049" name="Straight Arrow Connector 2048">
            <a:extLst>
              <a:ext uri="{FF2B5EF4-FFF2-40B4-BE49-F238E27FC236}">
                <a16:creationId xmlns:a16="http://schemas.microsoft.com/office/drawing/2014/main" id="{2F5F56B2-893E-7C62-967E-81716CE2522A}"/>
              </a:ext>
            </a:extLst>
          </p:cNvPr>
          <p:cNvCxnSpPr>
            <a:cxnSpLocks/>
            <a:endCxn id="46" idx="0"/>
          </p:cNvCxnSpPr>
          <p:nvPr/>
        </p:nvCxnSpPr>
        <p:spPr>
          <a:xfrm>
            <a:off x="4829671" y="5321599"/>
            <a:ext cx="589835" cy="30891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055" name="Straight Arrow Connector 2054">
            <a:extLst>
              <a:ext uri="{FF2B5EF4-FFF2-40B4-BE49-F238E27FC236}">
                <a16:creationId xmlns:a16="http://schemas.microsoft.com/office/drawing/2014/main" id="{D4CB3AD2-3D78-E234-23F8-E771B3CF268B}"/>
              </a:ext>
            </a:extLst>
          </p:cNvPr>
          <p:cNvCxnSpPr>
            <a:cxnSpLocks/>
            <a:stCxn id="47" idx="2"/>
            <a:endCxn id="50" idx="0"/>
          </p:cNvCxnSpPr>
          <p:nvPr/>
        </p:nvCxnSpPr>
        <p:spPr>
          <a:xfrm>
            <a:off x="4000051" y="5992764"/>
            <a:ext cx="829618" cy="346338"/>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2058" name="Straight Arrow Connector 2057">
            <a:extLst>
              <a:ext uri="{FF2B5EF4-FFF2-40B4-BE49-F238E27FC236}">
                <a16:creationId xmlns:a16="http://schemas.microsoft.com/office/drawing/2014/main" id="{64F3F28D-E2B2-3586-7B7C-F24B105F84B3}"/>
              </a:ext>
            </a:extLst>
          </p:cNvPr>
          <p:cNvCxnSpPr>
            <a:cxnSpLocks/>
          </p:cNvCxnSpPr>
          <p:nvPr/>
        </p:nvCxnSpPr>
        <p:spPr>
          <a:xfrm flipH="1">
            <a:off x="4000051" y="6001349"/>
            <a:ext cx="179226" cy="362255"/>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061" name="Straight Arrow Connector 2060">
            <a:extLst>
              <a:ext uri="{FF2B5EF4-FFF2-40B4-BE49-F238E27FC236}">
                <a16:creationId xmlns:a16="http://schemas.microsoft.com/office/drawing/2014/main" id="{233B1119-7462-5B13-6246-DBABD7D552B2}"/>
              </a:ext>
            </a:extLst>
          </p:cNvPr>
          <p:cNvCxnSpPr>
            <a:cxnSpLocks/>
            <a:stCxn id="40" idx="2"/>
            <a:endCxn id="41" idx="0"/>
          </p:cNvCxnSpPr>
          <p:nvPr/>
        </p:nvCxnSpPr>
        <p:spPr>
          <a:xfrm flipH="1">
            <a:off x="5526504" y="4487623"/>
            <a:ext cx="2073773" cy="471721"/>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2064" name="Straight Arrow Connector 2063">
            <a:extLst>
              <a:ext uri="{FF2B5EF4-FFF2-40B4-BE49-F238E27FC236}">
                <a16:creationId xmlns:a16="http://schemas.microsoft.com/office/drawing/2014/main" id="{68B59282-5E41-063F-256C-94DCDDEFBD02}"/>
              </a:ext>
            </a:extLst>
          </p:cNvPr>
          <p:cNvCxnSpPr>
            <a:cxnSpLocks/>
            <a:stCxn id="40" idx="2"/>
            <a:endCxn id="42" idx="0"/>
          </p:cNvCxnSpPr>
          <p:nvPr/>
        </p:nvCxnSpPr>
        <p:spPr>
          <a:xfrm>
            <a:off x="7600277" y="4487623"/>
            <a:ext cx="2492851" cy="471721"/>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2067" name="Straight Arrow Connector 2066">
            <a:extLst>
              <a:ext uri="{FF2B5EF4-FFF2-40B4-BE49-F238E27FC236}">
                <a16:creationId xmlns:a16="http://schemas.microsoft.com/office/drawing/2014/main" id="{10E7CDD4-CB3F-0507-1FDD-2C774036BFF3}"/>
              </a:ext>
            </a:extLst>
          </p:cNvPr>
          <p:cNvCxnSpPr>
            <a:cxnSpLocks/>
            <a:stCxn id="42" idx="2"/>
            <a:endCxn id="52" idx="0"/>
          </p:cNvCxnSpPr>
          <p:nvPr/>
        </p:nvCxnSpPr>
        <p:spPr>
          <a:xfrm flipH="1">
            <a:off x="8924602" y="5330184"/>
            <a:ext cx="1168526" cy="413572"/>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2070" name="Straight Arrow Connector 2069">
            <a:extLst>
              <a:ext uri="{FF2B5EF4-FFF2-40B4-BE49-F238E27FC236}">
                <a16:creationId xmlns:a16="http://schemas.microsoft.com/office/drawing/2014/main" id="{F4408DFB-BA2E-7CE1-D55F-42D6DDA076D1}"/>
              </a:ext>
            </a:extLst>
          </p:cNvPr>
          <p:cNvCxnSpPr>
            <a:cxnSpLocks/>
            <a:stCxn id="42" idx="2"/>
            <a:endCxn id="53" idx="0"/>
          </p:cNvCxnSpPr>
          <p:nvPr/>
        </p:nvCxnSpPr>
        <p:spPr>
          <a:xfrm>
            <a:off x="10093128" y="5330184"/>
            <a:ext cx="1233805" cy="390404"/>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2073" name="Straight Arrow Connector 2072">
            <a:extLst>
              <a:ext uri="{FF2B5EF4-FFF2-40B4-BE49-F238E27FC236}">
                <a16:creationId xmlns:a16="http://schemas.microsoft.com/office/drawing/2014/main" id="{C7AAF379-F1EE-EF4F-D247-077519043180}"/>
              </a:ext>
            </a:extLst>
          </p:cNvPr>
          <p:cNvCxnSpPr>
            <a:cxnSpLocks/>
            <a:endCxn id="51" idx="0"/>
          </p:cNvCxnSpPr>
          <p:nvPr/>
        </p:nvCxnSpPr>
        <p:spPr>
          <a:xfrm>
            <a:off x="9679476" y="5333810"/>
            <a:ext cx="478931" cy="422157"/>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077" name="Straight Arrow Connector 2076">
            <a:extLst>
              <a:ext uri="{FF2B5EF4-FFF2-40B4-BE49-F238E27FC236}">
                <a16:creationId xmlns:a16="http://schemas.microsoft.com/office/drawing/2014/main" id="{AC09B3C4-B5B2-D5CF-4A95-300DC6B77D99}"/>
              </a:ext>
            </a:extLst>
          </p:cNvPr>
          <p:cNvCxnSpPr>
            <a:cxnSpLocks/>
            <a:endCxn id="45" idx="0"/>
          </p:cNvCxnSpPr>
          <p:nvPr/>
        </p:nvCxnSpPr>
        <p:spPr>
          <a:xfrm>
            <a:off x="6509379" y="4527173"/>
            <a:ext cx="1003491" cy="432171"/>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1389098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err="1"/>
              <a:t>QuickSort</a:t>
            </a:r>
            <a:r>
              <a:rPr lang="en-US" dirty="0"/>
              <a:t>  - Pivot Selection &amp; Runtime</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5016758"/>
              </a:xfrm>
              <a:prstGeom prst="rect">
                <a:avLst/>
              </a:prstGeom>
              <a:noFill/>
            </p:spPr>
            <p:txBody>
              <a:bodyPr wrap="square" rtlCol="0">
                <a:spAutoFit/>
              </a:bodyPr>
              <a:lstStyle/>
              <a:p>
                <a:pPr marL="342900" indent="-342900">
                  <a:buFont typeface="Arial" panose="020B0604020202020204" pitchFamily="34" charset="0"/>
                  <a:buChar char="•"/>
                </a:pPr>
                <a:r>
                  <a:rPr lang="en-US" sz="2400" dirty="0"/>
                  <a:t>Partition always takes linear time </a:t>
                </a:r>
                <a14:m>
                  <m:oMath xmlns:m="http://schemas.openxmlformats.org/officeDocument/2006/math">
                    <m:r>
                      <m:rPr>
                        <m:sty m:val="p"/>
                      </m:rPr>
                      <a:rPr lang="en-US" sz="240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since we traverse the whole array </a:t>
                </a:r>
                <a14:m>
                  <m:oMath xmlns:m="http://schemas.openxmlformats.org/officeDocument/2006/math">
                    <m:r>
                      <a:rPr lang="en-US" sz="2400" b="0" i="1" smtClean="0">
                        <a:latin typeface="Cambria Math" panose="02040503050406030204" pitchFamily="18" charset="0"/>
                      </a:rPr>
                      <m:t>𝑋</m:t>
                    </m:r>
                  </m:oMath>
                </a14:m>
                <a:r>
                  <a:rPr lang="en-US" sz="2400" dirty="0"/>
                  <a:t>.</a:t>
                </a:r>
              </a:p>
              <a:p>
                <a:pPr marL="342900" indent="-342900">
                  <a:buFont typeface="Arial" panose="020B0604020202020204" pitchFamily="34" charset="0"/>
                  <a:buChar char="•"/>
                </a:pPr>
                <a:r>
                  <a:rPr lang="en-US" sz="2400" dirty="0"/>
                  <a:t>If we select </a:t>
                </a:r>
                <a14:m>
                  <m:oMath xmlns:m="http://schemas.openxmlformats.org/officeDocument/2006/math">
                    <m:r>
                      <a:rPr lang="en-US" sz="2400" b="0" i="1" smtClean="0">
                        <a:latin typeface="Cambria Math" panose="02040503050406030204" pitchFamily="18" charset="0"/>
                      </a:rPr>
                      <m:t>𝑝</m:t>
                    </m:r>
                  </m:oMath>
                </a14:m>
                <a:r>
                  <a:rPr lang="en-US" sz="2400" dirty="0"/>
                  <a:t> smartly (e.g., the median), the algorithm takes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𝑛𝑙𝑜𝑔𝑛</m:t>
                        </m:r>
                      </m:e>
                    </m:d>
                  </m:oMath>
                </a14:m>
                <a:r>
                  <a:rPr lang="en-US" sz="2400" dirty="0"/>
                  <a:t> worst-case.</a:t>
                </a:r>
              </a:p>
              <a:p>
                <a:pPr marL="342900" indent="-342900">
                  <a:buFont typeface="Arial" panose="020B0604020202020204" pitchFamily="34" charset="0"/>
                  <a:buChar char="•"/>
                </a:pPr>
                <a:r>
                  <a:rPr lang="en-US" sz="2400" dirty="0"/>
                  <a:t>If we select </a:t>
                </a:r>
                <a14:m>
                  <m:oMath xmlns:m="http://schemas.openxmlformats.org/officeDocument/2006/math">
                    <m:r>
                      <a:rPr lang="en-US" sz="2400" b="0" i="1" smtClean="0">
                        <a:latin typeface="Cambria Math" panose="02040503050406030204" pitchFamily="18" charset="0"/>
                      </a:rPr>
                      <m:t>𝑝</m:t>
                    </m:r>
                  </m:oMath>
                </a14:m>
                <a:r>
                  <a:rPr lang="en-US" sz="2400" dirty="0"/>
                  <a:t> poorly, the algorithm can take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e>
                    </m:d>
                  </m:oMath>
                </a14:m>
                <a:r>
                  <a:rPr lang="en-US" sz="2400" dirty="0"/>
                  <a:t> worst-case.</a:t>
                </a:r>
              </a:p>
              <a:p>
                <a:pPr marL="342900" indent="-342900">
                  <a:buFont typeface="Arial" panose="020B0604020202020204" pitchFamily="34" charset="0"/>
                  <a:buChar char="•"/>
                </a:pPr>
                <a:r>
                  <a:rPr lang="en-US" sz="2400" b="1" dirty="0">
                    <a:solidFill>
                      <a:srgbClr val="FF6600"/>
                    </a:solidFill>
                  </a:rPr>
                  <a:t>Randomized</a:t>
                </a:r>
                <a:r>
                  <a:rPr lang="en-US" sz="2400" b="1" dirty="0"/>
                  <a:t> </a:t>
                </a:r>
                <a:r>
                  <a:rPr lang="en-US" sz="2400" b="1" dirty="0" err="1"/>
                  <a:t>QuickSort</a:t>
                </a:r>
                <a:r>
                  <a:rPr lang="en-US" sz="2400" dirty="0"/>
                  <a:t>: select </a:t>
                </a:r>
                <a14:m>
                  <m:oMath xmlns:m="http://schemas.openxmlformats.org/officeDocument/2006/math">
                    <m:r>
                      <a:rPr lang="en-US" sz="2400" b="0" i="1" smtClean="0">
                        <a:latin typeface="Cambria Math" panose="02040503050406030204" pitchFamily="18" charset="0"/>
                      </a:rPr>
                      <m:t>𝑝</m:t>
                    </m:r>
                  </m:oMath>
                </a14:m>
                <a:r>
                  <a:rPr lang="en-US" sz="2400" dirty="0"/>
                  <a:t> uniformly at random. </a:t>
                </a:r>
              </a:p>
              <a:p>
                <a:pPr marL="342900" indent="-342900">
                  <a:buFont typeface="Arial" panose="020B0604020202020204" pitchFamily="34" charset="0"/>
                  <a:buChar char="•"/>
                </a:pPr>
                <a:r>
                  <a:rPr lang="en-US" sz="2400" b="1" dirty="0">
                    <a:solidFill>
                      <a:srgbClr val="FF0000"/>
                    </a:solidFill>
                  </a:rPr>
                  <a:t>Deterministic</a:t>
                </a:r>
                <a:r>
                  <a:rPr lang="en-US" sz="2400" b="1" dirty="0"/>
                  <a:t> </a:t>
                </a:r>
                <a:r>
                  <a:rPr lang="en-US" sz="2400" b="1" dirty="0" err="1"/>
                  <a:t>QuickSort</a:t>
                </a:r>
                <a:r>
                  <a:rPr lang="en-US" sz="2400" dirty="0"/>
                  <a:t>: select </a:t>
                </a:r>
                <a14:m>
                  <m:oMath xmlns:m="http://schemas.openxmlformats.org/officeDocument/2006/math">
                    <m:r>
                      <a:rPr lang="en-US" sz="2400" b="0" i="1" smtClean="0">
                        <a:latin typeface="Cambria Math" panose="02040503050406030204" pitchFamily="18" charset="0"/>
                      </a:rPr>
                      <m:t>𝑝</m:t>
                    </m:r>
                  </m:oMath>
                </a14:m>
                <a:r>
                  <a:rPr lang="en-US" sz="2400" b="1" dirty="0"/>
                  <a:t> </a:t>
                </a:r>
                <a:r>
                  <a:rPr lang="en-US" sz="2400" dirty="0"/>
                  <a:t>as the first element.</a:t>
                </a:r>
                <a:br>
                  <a:rPr lang="en-US" sz="2400" dirty="0"/>
                </a:br>
                <a:r>
                  <a:rPr lang="en-US" sz="2400" u="sng" dirty="0"/>
                  <a:t>Runtime in practice</a:t>
                </a:r>
                <a:r>
                  <a:rPr lang="en-US" sz="2400" dirty="0"/>
                  <a:t>: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r>
                          <a:rPr lang="en-US" sz="2400" i="1">
                            <a:latin typeface="Cambria Math" panose="02040503050406030204" pitchFamily="18" charset="0"/>
                          </a:rPr>
                          <m:t>𝑛𝑙𝑜𝑔𝑛</m:t>
                        </m:r>
                      </m:e>
                    </m:d>
                  </m:oMath>
                </a14:m>
                <a:br>
                  <a:rPr lang="en-US" sz="2400" dirty="0"/>
                </a:br>
                <a:r>
                  <a:rPr lang="en-US" sz="2400" u="sng" dirty="0"/>
                  <a:t>Worst-case runtime</a:t>
                </a:r>
                <a:r>
                  <a:rPr lang="en-US" sz="2400" dirty="0"/>
                  <a:t>: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m:t>
                    </m:r>
                  </m:oMath>
                </a14:m>
                <a:r>
                  <a:rPr lang="en-US" sz="2400" dirty="0"/>
                  <a:t>  [sorted array].</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lvl="1" algn="ctr"/>
                <a:r>
                  <a:rPr lang="en-US" sz="2800" dirty="0"/>
                  <a:t>To justify the empirical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𝑛𝑙𝑜𝑔𝑛</m:t>
                    </m:r>
                    <m:r>
                      <a:rPr lang="en-US" sz="2800" b="0" i="1" smtClean="0">
                        <a:latin typeface="Cambria Math" panose="02040503050406030204" pitchFamily="18" charset="0"/>
                      </a:rPr>
                      <m:t>)</m:t>
                    </m:r>
                  </m:oMath>
                </a14:m>
                <a:r>
                  <a:rPr lang="en-US" sz="2800" dirty="0"/>
                  <a:t> runtime, we introduce a distribution and analyze the average case!</a:t>
                </a:r>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5016758"/>
              </a:xfrm>
              <a:prstGeom prst="rect">
                <a:avLst/>
              </a:prstGeom>
              <a:blipFill>
                <a:blip r:embed="rId2"/>
                <a:stretch>
                  <a:fillRect l="-765" t="-972" r="-765" b="-2430"/>
                </a:stretch>
              </a:blipFill>
            </p:spPr>
            <p:txBody>
              <a:bodyPr/>
              <a:lstStyle/>
              <a:p>
                <a:r>
                  <a:rPr lang="en-IL">
                    <a:noFill/>
                  </a:rPr>
                  <a:t> </a:t>
                </a:r>
              </a:p>
            </p:txBody>
          </p:sp>
        </mc:Fallback>
      </mc:AlternateContent>
      <p:graphicFrame>
        <p:nvGraphicFramePr>
          <p:cNvPr id="4" name="Table 3">
            <a:extLst>
              <a:ext uri="{FF2B5EF4-FFF2-40B4-BE49-F238E27FC236}">
                <a16:creationId xmlns:a16="http://schemas.microsoft.com/office/drawing/2014/main" id="{91E530B0-69B6-5098-1529-F0E095075EA8}"/>
              </a:ext>
            </a:extLst>
          </p:cNvPr>
          <p:cNvGraphicFramePr>
            <a:graphicFrameLocks noGrp="1"/>
          </p:cNvGraphicFramePr>
          <p:nvPr>
            <p:extLst>
              <p:ext uri="{D42A27DB-BD31-4B8C-83A1-F6EECF244321}">
                <p14:modId xmlns:p14="http://schemas.microsoft.com/office/powerpoint/2010/main" val="1360510125"/>
              </p:ext>
            </p:extLst>
          </p:nvPr>
        </p:nvGraphicFramePr>
        <p:xfrm>
          <a:off x="7046258" y="4771025"/>
          <a:ext cx="3361764" cy="611837"/>
        </p:xfrm>
        <a:graphic>
          <a:graphicData uri="http://schemas.openxmlformats.org/drawingml/2006/table">
            <a:tbl>
              <a:tblPr firstRow="1" bandRow="1">
                <a:tableStyleId>{5C22544A-7EE6-4342-B048-85BDC9FD1C3A}</a:tableStyleId>
              </a:tblPr>
              <a:tblGrid>
                <a:gridCol w="480252">
                  <a:extLst>
                    <a:ext uri="{9D8B030D-6E8A-4147-A177-3AD203B41FA5}">
                      <a16:colId xmlns:a16="http://schemas.microsoft.com/office/drawing/2014/main" val="316263605"/>
                    </a:ext>
                  </a:extLst>
                </a:gridCol>
                <a:gridCol w="480252">
                  <a:extLst>
                    <a:ext uri="{9D8B030D-6E8A-4147-A177-3AD203B41FA5}">
                      <a16:colId xmlns:a16="http://schemas.microsoft.com/office/drawing/2014/main" val="3483915323"/>
                    </a:ext>
                  </a:extLst>
                </a:gridCol>
                <a:gridCol w="480252">
                  <a:extLst>
                    <a:ext uri="{9D8B030D-6E8A-4147-A177-3AD203B41FA5}">
                      <a16:colId xmlns:a16="http://schemas.microsoft.com/office/drawing/2014/main" val="3535162851"/>
                    </a:ext>
                  </a:extLst>
                </a:gridCol>
                <a:gridCol w="480252">
                  <a:extLst>
                    <a:ext uri="{9D8B030D-6E8A-4147-A177-3AD203B41FA5}">
                      <a16:colId xmlns:a16="http://schemas.microsoft.com/office/drawing/2014/main" val="933803444"/>
                    </a:ext>
                  </a:extLst>
                </a:gridCol>
                <a:gridCol w="480252">
                  <a:extLst>
                    <a:ext uri="{9D8B030D-6E8A-4147-A177-3AD203B41FA5}">
                      <a16:colId xmlns:a16="http://schemas.microsoft.com/office/drawing/2014/main" val="900704272"/>
                    </a:ext>
                  </a:extLst>
                </a:gridCol>
                <a:gridCol w="480252">
                  <a:extLst>
                    <a:ext uri="{9D8B030D-6E8A-4147-A177-3AD203B41FA5}">
                      <a16:colId xmlns:a16="http://schemas.microsoft.com/office/drawing/2014/main" val="2246451988"/>
                    </a:ext>
                  </a:extLst>
                </a:gridCol>
                <a:gridCol w="480252">
                  <a:extLst>
                    <a:ext uri="{9D8B030D-6E8A-4147-A177-3AD203B41FA5}">
                      <a16:colId xmlns:a16="http://schemas.microsoft.com/office/drawing/2014/main" val="4018169132"/>
                    </a:ext>
                  </a:extLst>
                </a:gridCol>
              </a:tblGrid>
              <a:tr h="611837">
                <a:tc>
                  <a:txBody>
                    <a:bodyPr/>
                    <a:lstStyle/>
                    <a:p>
                      <a:r>
                        <a:rPr lang="en-US" sz="2400" dirty="0"/>
                        <a:t>6</a:t>
                      </a:r>
                      <a:endParaRPr lang="en-IL" sz="2400" dirty="0"/>
                    </a:p>
                  </a:txBody>
                  <a:tcPr>
                    <a:solidFill>
                      <a:srgbClr val="FF0000"/>
                    </a:solidFill>
                  </a:tcPr>
                </a:tc>
                <a:tc>
                  <a:txBody>
                    <a:bodyPr/>
                    <a:lstStyle/>
                    <a:p>
                      <a:r>
                        <a:rPr lang="en-US" sz="2400" dirty="0"/>
                        <a:t>3</a:t>
                      </a:r>
                      <a:endParaRPr lang="en-IL" sz="2400" dirty="0"/>
                    </a:p>
                  </a:txBody>
                  <a:tcPr/>
                </a:tc>
                <a:tc>
                  <a:txBody>
                    <a:bodyPr/>
                    <a:lstStyle/>
                    <a:p>
                      <a:r>
                        <a:rPr lang="en-US" sz="2400" dirty="0"/>
                        <a:t>7</a:t>
                      </a:r>
                      <a:endParaRPr lang="en-IL" sz="2400" dirty="0"/>
                    </a:p>
                  </a:txBody>
                  <a:tcPr/>
                </a:tc>
                <a:tc>
                  <a:txBody>
                    <a:bodyPr/>
                    <a:lstStyle/>
                    <a:p>
                      <a:r>
                        <a:rPr lang="en-US" sz="2400" dirty="0"/>
                        <a:t>2</a:t>
                      </a:r>
                      <a:endParaRPr lang="en-IL" sz="2400" dirty="0"/>
                    </a:p>
                  </a:txBody>
                  <a:tcPr/>
                </a:tc>
                <a:tc>
                  <a:txBody>
                    <a:bodyPr/>
                    <a:lstStyle/>
                    <a:p>
                      <a:r>
                        <a:rPr lang="en-US" sz="2400" dirty="0"/>
                        <a:t>12</a:t>
                      </a:r>
                      <a:endParaRPr lang="en-IL" sz="2400" dirty="0"/>
                    </a:p>
                  </a:txBody>
                  <a:tcPr/>
                </a:tc>
                <a:tc>
                  <a:txBody>
                    <a:bodyPr/>
                    <a:lstStyle/>
                    <a:p>
                      <a:r>
                        <a:rPr lang="en-US" sz="2400" dirty="0"/>
                        <a:t>5</a:t>
                      </a:r>
                      <a:endParaRPr lang="en-IL" sz="2400" dirty="0"/>
                    </a:p>
                  </a:txBody>
                  <a:tcPr/>
                </a:tc>
                <a:tc>
                  <a:txBody>
                    <a:bodyPr/>
                    <a:lstStyle/>
                    <a:p>
                      <a:r>
                        <a:rPr lang="en-US" sz="2400" dirty="0"/>
                        <a:t>1</a:t>
                      </a:r>
                      <a:endParaRPr lang="en-IL" sz="2400" dirty="0"/>
                    </a:p>
                  </a:txBody>
                  <a:tcPr/>
                </a:tc>
                <a:extLst>
                  <a:ext uri="{0D108BD9-81ED-4DB2-BD59-A6C34878D82A}">
                    <a16:rowId xmlns:a16="http://schemas.microsoft.com/office/drawing/2014/main" val="4281573688"/>
                  </a:ext>
                </a:extLst>
              </a:tr>
            </a:tbl>
          </a:graphicData>
        </a:graphic>
      </p:graphicFrame>
      <p:graphicFrame>
        <p:nvGraphicFramePr>
          <p:cNvPr id="5" name="Table 4">
            <a:extLst>
              <a:ext uri="{FF2B5EF4-FFF2-40B4-BE49-F238E27FC236}">
                <a16:creationId xmlns:a16="http://schemas.microsoft.com/office/drawing/2014/main" id="{8299D199-869F-8D98-BD65-77FC3BF91612}"/>
              </a:ext>
            </a:extLst>
          </p:cNvPr>
          <p:cNvGraphicFramePr>
            <a:graphicFrameLocks noGrp="1"/>
          </p:cNvGraphicFramePr>
          <p:nvPr>
            <p:extLst>
              <p:ext uri="{D42A27DB-BD31-4B8C-83A1-F6EECF244321}">
                <p14:modId xmlns:p14="http://schemas.microsoft.com/office/powerpoint/2010/main" val="3376472714"/>
              </p:ext>
            </p:extLst>
          </p:nvPr>
        </p:nvGraphicFramePr>
        <p:xfrm>
          <a:off x="7046258" y="4167569"/>
          <a:ext cx="3361764" cy="603456"/>
        </p:xfrm>
        <a:graphic>
          <a:graphicData uri="http://schemas.openxmlformats.org/drawingml/2006/table">
            <a:tbl>
              <a:tblPr firstRow="1" bandRow="1">
                <a:tableStyleId>{5C22544A-7EE6-4342-B048-85BDC9FD1C3A}</a:tableStyleId>
              </a:tblPr>
              <a:tblGrid>
                <a:gridCol w="480252">
                  <a:extLst>
                    <a:ext uri="{9D8B030D-6E8A-4147-A177-3AD203B41FA5}">
                      <a16:colId xmlns:a16="http://schemas.microsoft.com/office/drawing/2014/main" val="316263605"/>
                    </a:ext>
                  </a:extLst>
                </a:gridCol>
                <a:gridCol w="480252">
                  <a:extLst>
                    <a:ext uri="{9D8B030D-6E8A-4147-A177-3AD203B41FA5}">
                      <a16:colId xmlns:a16="http://schemas.microsoft.com/office/drawing/2014/main" val="3483915323"/>
                    </a:ext>
                  </a:extLst>
                </a:gridCol>
                <a:gridCol w="480252">
                  <a:extLst>
                    <a:ext uri="{9D8B030D-6E8A-4147-A177-3AD203B41FA5}">
                      <a16:colId xmlns:a16="http://schemas.microsoft.com/office/drawing/2014/main" val="3535162851"/>
                    </a:ext>
                  </a:extLst>
                </a:gridCol>
                <a:gridCol w="480252">
                  <a:extLst>
                    <a:ext uri="{9D8B030D-6E8A-4147-A177-3AD203B41FA5}">
                      <a16:colId xmlns:a16="http://schemas.microsoft.com/office/drawing/2014/main" val="933803444"/>
                    </a:ext>
                  </a:extLst>
                </a:gridCol>
                <a:gridCol w="480252">
                  <a:extLst>
                    <a:ext uri="{9D8B030D-6E8A-4147-A177-3AD203B41FA5}">
                      <a16:colId xmlns:a16="http://schemas.microsoft.com/office/drawing/2014/main" val="900704272"/>
                    </a:ext>
                  </a:extLst>
                </a:gridCol>
                <a:gridCol w="480252">
                  <a:extLst>
                    <a:ext uri="{9D8B030D-6E8A-4147-A177-3AD203B41FA5}">
                      <a16:colId xmlns:a16="http://schemas.microsoft.com/office/drawing/2014/main" val="2246451988"/>
                    </a:ext>
                  </a:extLst>
                </a:gridCol>
                <a:gridCol w="480252">
                  <a:extLst>
                    <a:ext uri="{9D8B030D-6E8A-4147-A177-3AD203B41FA5}">
                      <a16:colId xmlns:a16="http://schemas.microsoft.com/office/drawing/2014/main" val="4018169132"/>
                    </a:ext>
                  </a:extLst>
                </a:gridCol>
              </a:tblGrid>
              <a:tr h="603456">
                <a:tc>
                  <a:txBody>
                    <a:bodyPr/>
                    <a:lstStyle/>
                    <a:p>
                      <a:r>
                        <a:rPr lang="en-US" sz="2400" dirty="0"/>
                        <a:t>6</a:t>
                      </a:r>
                      <a:endParaRPr lang="en-IL" sz="2400" dirty="0"/>
                    </a:p>
                  </a:txBody>
                  <a:tcPr>
                    <a:solidFill>
                      <a:srgbClr val="FF6600"/>
                    </a:solidFill>
                  </a:tcPr>
                </a:tc>
                <a:tc>
                  <a:txBody>
                    <a:bodyPr/>
                    <a:lstStyle/>
                    <a:p>
                      <a:r>
                        <a:rPr lang="en-US" sz="2400" dirty="0"/>
                        <a:t>3</a:t>
                      </a:r>
                      <a:endParaRPr lang="en-IL" sz="2400" dirty="0"/>
                    </a:p>
                  </a:txBody>
                  <a:tcPr>
                    <a:solidFill>
                      <a:srgbClr val="FF6600"/>
                    </a:solidFill>
                  </a:tcPr>
                </a:tc>
                <a:tc>
                  <a:txBody>
                    <a:bodyPr/>
                    <a:lstStyle/>
                    <a:p>
                      <a:r>
                        <a:rPr lang="en-US" sz="2400" dirty="0"/>
                        <a:t>7</a:t>
                      </a:r>
                      <a:endParaRPr lang="en-IL" sz="2400" dirty="0"/>
                    </a:p>
                  </a:txBody>
                  <a:tcPr>
                    <a:solidFill>
                      <a:srgbClr val="FF6600"/>
                    </a:solidFill>
                  </a:tcPr>
                </a:tc>
                <a:tc>
                  <a:txBody>
                    <a:bodyPr/>
                    <a:lstStyle/>
                    <a:p>
                      <a:r>
                        <a:rPr lang="en-US" sz="2400" dirty="0"/>
                        <a:t>2</a:t>
                      </a:r>
                      <a:endParaRPr lang="en-IL" sz="2400" dirty="0"/>
                    </a:p>
                  </a:txBody>
                  <a:tcPr>
                    <a:solidFill>
                      <a:srgbClr val="FF6600"/>
                    </a:solidFill>
                  </a:tcPr>
                </a:tc>
                <a:tc>
                  <a:txBody>
                    <a:bodyPr/>
                    <a:lstStyle/>
                    <a:p>
                      <a:r>
                        <a:rPr lang="en-US" sz="2400" dirty="0"/>
                        <a:t>12</a:t>
                      </a:r>
                      <a:endParaRPr lang="en-IL" sz="2400" dirty="0"/>
                    </a:p>
                  </a:txBody>
                  <a:tcPr>
                    <a:solidFill>
                      <a:srgbClr val="FF6600"/>
                    </a:solidFill>
                  </a:tcPr>
                </a:tc>
                <a:tc>
                  <a:txBody>
                    <a:bodyPr/>
                    <a:lstStyle/>
                    <a:p>
                      <a:r>
                        <a:rPr lang="en-US" sz="2400" dirty="0"/>
                        <a:t>5</a:t>
                      </a:r>
                      <a:endParaRPr lang="en-IL" sz="2400" dirty="0"/>
                    </a:p>
                  </a:txBody>
                  <a:tcPr>
                    <a:solidFill>
                      <a:srgbClr val="FF6600"/>
                    </a:solidFill>
                  </a:tcPr>
                </a:tc>
                <a:tc>
                  <a:txBody>
                    <a:bodyPr/>
                    <a:lstStyle/>
                    <a:p>
                      <a:r>
                        <a:rPr lang="en-US" sz="2400" dirty="0"/>
                        <a:t>1</a:t>
                      </a:r>
                      <a:endParaRPr lang="en-IL" sz="2400" dirty="0"/>
                    </a:p>
                  </a:txBody>
                  <a:tcPr>
                    <a:solidFill>
                      <a:srgbClr val="FF6600"/>
                    </a:solidFill>
                  </a:tcPr>
                </a:tc>
                <a:extLst>
                  <a:ext uri="{0D108BD9-81ED-4DB2-BD59-A6C34878D82A}">
                    <a16:rowId xmlns:a16="http://schemas.microsoft.com/office/drawing/2014/main" val="4281573688"/>
                  </a:ext>
                </a:extLst>
              </a:tr>
            </a:tbl>
          </a:graphicData>
        </a:graphic>
      </p:graphicFrame>
    </p:spTree>
    <p:extLst>
      <p:ext uri="{BB962C8B-B14F-4D97-AF65-F5344CB8AC3E}">
        <p14:creationId xmlns:p14="http://schemas.microsoft.com/office/powerpoint/2010/main" val="34210440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Deterministic </a:t>
            </a:r>
            <a:r>
              <a:rPr lang="en-US" dirty="0" err="1"/>
              <a:t>QuickSort</a:t>
            </a:r>
            <a:r>
              <a:rPr lang="en-US" dirty="0"/>
              <a:t> – Average Case Runtime</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4278094"/>
              </a:xfrm>
              <a:prstGeom prst="rect">
                <a:avLst/>
              </a:prstGeom>
              <a:noFill/>
            </p:spPr>
            <p:txBody>
              <a:bodyPr wrap="square" rtlCol="0">
                <a:spAutoFit/>
              </a:bodyPr>
              <a:lstStyle/>
              <a:p>
                <a:pPr marL="342900" indent="-342900">
                  <a:buFont typeface="Arial" panose="020B0604020202020204" pitchFamily="34" charset="0"/>
                  <a:buChar char="•"/>
                </a:pPr>
                <a:r>
                  <a:rPr lang="en-US" sz="2800" b="1" dirty="0"/>
                  <a:t>Deterministic </a:t>
                </a:r>
                <a:r>
                  <a:rPr lang="en-US" sz="2800" b="1" dirty="0" err="1"/>
                  <a:t>QuickSort</a:t>
                </a:r>
                <a:r>
                  <a:rPr lang="en-US" sz="2800" b="1" dirty="0"/>
                  <a:t>:</a:t>
                </a:r>
                <a:r>
                  <a:rPr lang="en-US" sz="2800" dirty="0"/>
                  <a:t> select </a:t>
                </a:r>
                <a14:m>
                  <m:oMath xmlns:m="http://schemas.openxmlformats.org/officeDocument/2006/math">
                    <m:r>
                      <a:rPr lang="en-US" sz="2800" i="1">
                        <a:latin typeface="Cambria Math" panose="02040503050406030204" pitchFamily="18" charset="0"/>
                      </a:rPr>
                      <m:t>𝑝</m:t>
                    </m:r>
                  </m:oMath>
                </a14:m>
                <a:r>
                  <a:rPr lang="en-US" sz="2800" b="1" dirty="0"/>
                  <a:t> </a:t>
                </a:r>
                <a:r>
                  <a:rPr lang="en-US" sz="2800" dirty="0"/>
                  <a:t>as the first element.</a:t>
                </a:r>
              </a:p>
              <a:p>
                <a:pPr marL="342900" indent="-342900">
                  <a:buFont typeface="Arial" panose="020B0604020202020204" pitchFamily="34" charset="0"/>
                  <a:buChar char="•"/>
                </a:pPr>
                <a:r>
                  <a:rPr lang="en-US" sz="2800" dirty="0"/>
                  <a:t>WLOG all elements are distinct, and Deterministic</a:t>
                </a:r>
                <a:r>
                  <a:rPr lang="en-US" sz="2800" b="1" dirty="0"/>
                  <a:t> </a:t>
                </a:r>
                <a:r>
                  <a:rPr lang="en-US" sz="2800" dirty="0" err="1"/>
                  <a:t>QuickSort</a:t>
                </a:r>
                <a:r>
                  <a:rPr lang="en-US" sz="2800" dirty="0"/>
                  <a:t> cares only about the order </a:t>
                </a:r>
                <a14:m>
                  <m:oMath xmlns:m="http://schemas.openxmlformats.org/officeDocument/2006/math">
                    <m:r>
                      <a:rPr lang="en-US" sz="2800" i="1" dirty="0" smtClean="0">
                        <a:latin typeface="Cambria Math" panose="02040503050406030204" pitchFamily="18" charset="0"/>
                      </a:rPr>
                      <m:t>(&gt;,&lt;)</m:t>
                    </m:r>
                  </m:oMath>
                </a14:m>
                <a:r>
                  <a:rPr lang="en-US" sz="2800" dirty="0"/>
                  <a:t>.</a:t>
                </a:r>
              </a:p>
              <a:p>
                <a:pPr marL="800100" lvl="1" indent="-342900">
                  <a:buFont typeface="Arial" panose="020B0604020202020204" pitchFamily="34" charset="0"/>
                  <a:buChar char="•"/>
                </a:pPr>
                <a14:m>
                  <m:oMath xmlns:m="http://schemas.openxmlformats.org/officeDocument/2006/math">
                    <m:r>
                      <a:rPr lang="en-US" sz="2800" b="0" i="1" dirty="0" smtClean="0">
                        <a:latin typeface="Cambria Math" panose="02040503050406030204" pitchFamily="18" charset="0"/>
                      </a:rPr>
                      <m:t>⇒</m:t>
                    </m:r>
                  </m:oMath>
                </a14:m>
                <a:r>
                  <a:rPr lang="en-US" sz="2800" dirty="0"/>
                  <a:t> Each input is equivalent to some permutation of </a:t>
                </a:r>
                <a14:m>
                  <m:oMath xmlns:m="http://schemas.openxmlformats.org/officeDocument/2006/math">
                    <m:r>
                      <a:rPr lang="en-US" sz="2800" b="0" i="1" smtClean="0">
                        <a:latin typeface="Cambria Math" panose="02040503050406030204" pitchFamily="18" charset="0"/>
                      </a:rPr>
                      <m:t>{1,…,</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14:m>
                  <m:oMath xmlns:m="http://schemas.openxmlformats.org/officeDocument/2006/math">
                    <m:r>
                      <a:rPr lang="en-US" sz="2800" b="0" i="1" dirty="0" smtClean="0">
                        <a:latin typeface="Cambria Math" panose="02040503050406030204" pitchFamily="18" charset="0"/>
                      </a:rPr>
                      <m:t>⇒</m:t>
                    </m:r>
                  </m:oMath>
                </a14:m>
                <a:r>
                  <a:rPr lang="en-US" sz="2800" dirty="0"/>
                  <a:t> Select the input distribution </a:t>
                </a:r>
                <a14:m>
                  <m:oMath xmlns:m="http://schemas.openxmlformats.org/officeDocument/2006/math">
                    <m:r>
                      <a:rPr lang="en-US" sz="2800" b="0" i="1" smtClean="0">
                        <a:latin typeface="Cambria Math" panose="02040503050406030204" pitchFamily="18" charset="0"/>
                      </a:rPr>
                      <m:t>𝐷</m:t>
                    </m:r>
                  </m:oMath>
                </a14:m>
                <a:r>
                  <a:rPr lang="en-US" sz="2800" dirty="0"/>
                  <a:t> as a uniformly random permutation of </a:t>
                </a:r>
                <a14:m>
                  <m:oMath xmlns:m="http://schemas.openxmlformats.org/officeDocument/2006/math">
                    <m:r>
                      <a:rPr lang="en-US" sz="2800" b="0" i="1" smtClean="0">
                        <a:latin typeface="Cambria Math" panose="02040503050406030204" pitchFamily="18" charset="0"/>
                      </a:rPr>
                      <m:t>{1,…,</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a:t>
                </a:r>
                <a:endParaRPr lang="en-US" sz="2000" dirty="0"/>
              </a:p>
              <a:p>
                <a:pPr marL="800100" lvl="1" indent="-342900">
                  <a:buFont typeface="Arial" panose="020B0604020202020204" pitchFamily="34" charset="0"/>
                  <a:buChar char="•"/>
                </a:pPr>
                <a:endParaRPr lang="en-US" sz="20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4278094"/>
              </a:xfrm>
              <a:prstGeom prst="rect">
                <a:avLst/>
              </a:prstGeom>
              <a:blipFill>
                <a:blip r:embed="rId2"/>
                <a:stretch>
                  <a:fillRect l="-1059" t="-1567"/>
                </a:stretch>
              </a:blipFill>
            </p:spPr>
            <p:txBody>
              <a:bodyPr/>
              <a:lstStyle/>
              <a:p>
                <a:r>
                  <a:rPr lang="en-IL">
                    <a:noFill/>
                  </a:rPr>
                  <a:t> </a:t>
                </a:r>
              </a:p>
            </p:txBody>
          </p:sp>
        </mc:Fallback>
      </mc:AlternateContent>
      <p:graphicFrame>
        <p:nvGraphicFramePr>
          <p:cNvPr id="4" name="Table 3">
            <a:extLst>
              <a:ext uri="{FF2B5EF4-FFF2-40B4-BE49-F238E27FC236}">
                <a16:creationId xmlns:a16="http://schemas.microsoft.com/office/drawing/2014/main" id="{286F4A8D-F14C-85E1-C22E-9476530919EE}"/>
              </a:ext>
            </a:extLst>
          </p:cNvPr>
          <p:cNvGraphicFramePr>
            <a:graphicFrameLocks noGrp="1"/>
          </p:cNvGraphicFramePr>
          <p:nvPr>
            <p:extLst>
              <p:ext uri="{D42A27DB-BD31-4B8C-83A1-F6EECF244321}">
                <p14:modId xmlns:p14="http://schemas.microsoft.com/office/powerpoint/2010/main" val="1204815554"/>
              </p:ext>
            </p:extLst>
          </p:nvPr>
        </p:nvGraphicFramePr>
        <p:xfrm>
          <a:off x="2097740" y="3948303"/>
          <a:ext cx="2402540" cy="518160"/>
        </p:xfrm>
        <a:graphic>
          <a:graphicData uri="http://schemas.openxmlformats.org/drawingml/2006/table">
            <a:tbl>
              <a:tblPr firstRow="1" bandRow="1">
                <a:tableStyleId>{5C22544A-7EE6-4342-B048-85BDC9FD1C3A}</a:tableStyleId>
              </a:tblPr>
              <a:tblGrid>
                <a:gridCol w="600635">
                  <a:extLst>
                    <a:ext uri="{9D8B030D-6E8A-4147-A177-3AD203B41FA5}">
                      <a16:colId xmlns:a16="http://schemas.microsoft.com/office/drawing/2014/main" val="933803444"/>
                    </a:ext>
                  </a:extLst>
                </a:gridCol>
                <a:gridCol w="600635">
                  <a:extLst>
                    <a:ext uri="{9D8B030D-6E8A-4147-A177-3AD203B41FA5}">
                      <a16:colId xmlns:a16="http://schemas.microsoft.com/office/drawing/2014/main" val="900704272"/>
                    </a:ext>
                  </a:extLst>
                </a:gridCol>
                <a:gridCol w="600635">
                  <a:extLst>
                    <a:ext uri="{9D8B030D-6E8A-4147-A177-3AD203B41FA5}">
                      <a16:colId xmlns:a16="http://schemas.microsoft.com/office/drawing/2014/main" val="2246451988"/>
                    </a:ext>
                  </a:extLst>
                </a:gridCol>
                <a:gridCol w="600635">
                  <a:extLst>
                    <a:ext uri="{9D8B030D-6E8A-4147-A177-3AD203B41FA5}">
                      <a16:colId xmlns:a16="http://schemas.microsoft.com/office/drawing/2014/main" val="4018169132"/>
                    </a:ext>
                  </a:extLst>
                </a:gridCol>
              </a:tblGrid>
              <a:tr h="370840">
                <a:tc>
                  <a:txBody>
                    <a:bodyPr/>
                    <a:lstStyle/>
                    <a:p>
                      <a:r>
                        <a:rPr lang="en-US" sz="2800" dirty="0"/>
                        <a:t>2</a:t>
                      </a:r>
                      <a:endParaRPr lang="en-IL" sz="2800" dirty="0"/>
                    </a:p>
                  </a:txBody>
                  <a:tcPr>
                    <a:solidFill>
                      <a:srgbClr val="FFC000"/>
                    </a:solidFill>
                  </a:tcPr>
                </a:tc>
                <a:tc>
                  <a:txBody>
                    <a:bodyPr/>
                    <a:lstStyle/>
                    <a:p>
                      <a:r>
                        <a:rPr lang="en-US" sz="2800" dirty="0"/>
                        <a:t>12</a:t>
                      </a:r>
                      <a:endParaRPr lang="en-IL" sz="2800" dirty="0"/>
                    </a:p>
                  </a:txBody>
                  <a:tcPr>
                    <a:solidFill>
                      <a:srgbClr val="FFC000"/>
                    </a:solidFill>
                  </a:tcPr>
                </a:tc>
                <a:tc>
                  <a:txBody>
                    <a:bodyPr/>
                    <a:lstStyle/>
                    <a:p>
                      <a:r>
                        <a:rPr lang="en-US" sz="2800" dirty="0"/>
                        <a:t>7</a:t>
                      </a:r>
                      <a:endParaRPr lang="en-IL" sz="2800" dirty="0"/>
                    </a:p>
                  </a:txBody>
                  <a:tcPr>
                    <a:solidFill>
                      <a:srgbClr val="FFC000"/>
                    </a:solidFill>
                  </a:tcPr>
                </a:tc>
                <a:tc>
                  <a:txBody>
                    <a:bodyPr/>
                    <a:lstStyle/>
                    <a:p>
                      <a:r>
                        <a:rPr lang="en-US" sz="2800" dirty="0"/>
                        <a:t>3</a:t>
                      </a:r>
                      <a:endParaRPr lang="en-IL" sz="2800" dirty="0"/>
                    </a:p>
                  </a:txBody>
                  <a:tcPr>
                    <a:solidFill>
                      <a:srgbClr val="FFC000"/>
                    </a:solidFill>
                  </a:tcPr>
                </a:tc>
                <a:extLst>
                  <a:ext uri="{0D108BD9-81ED-4DB2-BD59-A6C34878D82A}">
                    <a16:rowId xmlns:a16="http://schemas.microsoft.com/office/drawing/2014/main" val="4281573688"/>
                  </a:ext>
                </a:extLst>
              </a:tr>
            </a:tbl>
          </a:graphicData>
        </a:graphic>
      </p:graphicFrame>
      <p:graphicFrame>
        <p:nvGraphicFramePr>
          <p:cNvPr id="6" name="Table 5">
            <a:extLst>
              <a:ext uri="{FF2B5EF4-FFF2-40B4-BE49-F238E27FC236}">
                <a16:creationId xmlns:a16="http://schemas.microsoft.com/office/drawing/2014/main" id="{E172BF0D-3793-3A94-51C5-F6729D9A532C}"/>
              </a:ext>
            </a:extLst>
          </p:cNvPr>
          <p:cNvGraphicFramePr>
            <a:graphicFrameLocks noGrp="1"/>
          </p:cNvGraphicFramePr>
          <p:nvPr>
            <p:extLst>
              <p:ext uri="{D42A27DB-BD31-4B8C-83A1-F6EECF244321}">
                <p14:modId xmlns:p14="http://schemas.microsoft.com/office/powerpoint/2010/main" val="1863876212"/>
              </p:ext>
            </p:extLst>
          </p:nvPr>
        </p:nvGraphicFramePr>
        <p:xfrm>
          <a:off x="6165701" y="3950815"/>
          <a:ext cx="1673152" cy="518160"/>
        </p:xfrm>
        <a:graphic>
          <a:graphicData uri="http://schemas.openxmlformats.org/drawingml/2006/table">
            <a:tbl>
              <a:tblPr firstRow="1" bandRow="1">
                <a:tableStyleId>{5C22544A-7EE6-4342-B048-85BDC9FD1C3A}</a:tableStyleId>
              </a:tblPr>
              <a:tblGrid>
                <a:gridCol w="418288">
                  <a:extLst>
                    <a:ext uri="{9D8B030D-6E8A-4147-A177-3AD203B41FA5}">
                      <a16:colId xmlns:a16="http://schemas.microsoft.com/office/drawing/2014/main" val="316263605"/>
                    </a:ext>
                  </a:extLst>
                </a:gridCol>
                <a:gridCol w="418288">
                  <a:extLst>
                    <a:ext uri="{9D8B030D-6E8A-4147-A177-3AD203B41FA5}">
                      <a16:colId xmlns:a16="http://schemas.microsoft.com/office/drawing/2014/main" val="3483915323"/>
                    </a:ext>
                  </a:extLst>
                </a:gridCol>
                <a:gridCol w="418288">
                  <a:extLst>
                    <a:ext uri="{9D8B030D-6E8A-4147-A177-3AD203B41FA5}">
                      <a16:colId xmlns:a16="http://schemas.microsoft.com/office/drawing/2014/main" val="3535162851"/>
                    </a:ext>
                  </a:extLst>
                </a:gridCol>
                <a:gridCol w="418288">
                  <a:extLst>
                    <a:ext uri="{9D8B030D-6E8A-4147-A177-3AD203B41FA5}">
                      <a16:colId xmlns:a16="http://schemas.microsoft.com/office/drawing/2014/main" val="933803444"/>
                    </a:ext>
                  </a:extLst>
                </a:gridCol>
              </a:tblGrid>
              <a:tr h="370840">
                <a:tc>
                  <a:txBody>
                    <a:bodyPr/>
                    <a:lstStyle/>
                    <a:p>
                      <a:r>
                        <a:rPr lang="en-US" sz="2800" dirty="0"/>
                        <a:t>1</a:t>
                      </a:r>
                      <a:endParaRPr lang="en-IL" sz="2800" dirty="0"/>
                    </a:p>
                  </a:txBody>
                  <a:tcPr>
                    <a:solidFill>
                      <a:srgbClr val="FFC000"/>
                    </a:solidFill>
                  </a:tcPr>
                </a:tc>
                <a:tc>
                  <a:txBody>
                    <a:bodyPr/>
                    <a:lstStyle/>
                    <a:p>
                      <a:r>
                        <a:rPr lang="en-US" sz="2800" dirty="0"/>
                        <a:t>4</a:t>
                      </a:r>
                      <a:endParaRPr lang="en-IL" sz="2800" dirty="0"/>
                    </a:p>
                  </a:txBody>
                  <a:tcPr>
                    <a:solidFill>
                      <a:srgbClr val="FFC000"/>
                    </a:solidFill>
                  </a:tcPr>
                </a:tc>
                <a:tc>
                  <a:txBody>
                    <a:bodyPr/>
                    <a:lstStyle/>
                    <a:p>
                      <a:r>
                        <a:rPr lang="en-US" sz="2800" dirty="0"/>
                        <a:t>3</a:t>
                      </a:r>
                      <a:endParaRPr lang="en-IL" sz="2800" dirty="0"/>
                    </a:p>
                  </a:txBody>
                  <a:tcPr>
                    <a:solidFill>
                      <a:srgbClr val="FFC000"/>
                    </a:solidFill>
                  </a:tcPr>
                </a:tc>
                <a:tc>
                  <a:txBody>
                    <a:bodyPr/>
                    <a:lstStyle/>
                    <a:p>
                      <a:r>
                        <a:rPr lang="en-US" sz="2800" dirty="0"/>
                        <a:t>2</a:t>
                      </a:r>
                      <a:endParaRPr lang="en-IL" sz="2800" dirty="0"/>
                    </a:p>
                  </a:txBody>
                  <a:tcPr>
                    <a:solidFill>
                      <a:srgbClr val="FFC000"/>
                    </a:solidFill>
                  </a:tcPr>
                </a:tc>
                <a:extLst>
                  <a:ext uri="{0D108BD9-81ED-4DB2-BD59-A6C34878D82A}">
                    <a16:rowId xmlns:a16="http://schemas.microsoft.com/office/drawing/2014/main" val="4281573688"/>
                  </a:ext>
                </a:extLst>
              </a:tr>
            </a:tbl>
          </a:graphicData>
        </a:graphic>
      </p:graphicFrame>
      <p:cxnSp>
        <p:nvCxnSpPr>
          <p:cNvPr id="8" name="Straight Arrow Connector 7">
            <a:extLst>
              <a:ext uri="{FF2B5EF4-FFF2-40B4-BE49-F238E27FC236}">
                <a16:creationId xmlns:a16="http://schemas.microsoft.com/office/drawing/2014/main" id="{4942C5AE-F8E0-EFC4-C933-D9E8891F30A5}"/>
              </a:ext>
            </a:extLst>
          </p:cNvPr>
          <p:cNvCxnSpPr>
            <a:cxnSpLocks/>
            <a:stCxn id="4" idx="3"/>
            <a:endCxn id="6" idx="1"/>
          </p:cNvCxnSpPr>
          <p:nvPr/>
        </p:nvCxnSpPr>
        <p:spPr>
          <a:xfrm>
            <a:off x="4500280" y="4207383"/>
            <a:ext cx="1665421" cy="2512"/>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graphicFrame>
        <p:nvGraphicFramePr>
          <p:cNvPr id="12" name="Table 11">
            <a:extLst>
              <a:ext uri="{FF2B5EF4-FFF2-40B4-BE49-F238E27FC236}">
                <a16:creationId xmlns:a16="http://schemas.microsoft.com/office/drawing/2014/main" id="{ABDEA13E-0048-3237-FBA7-44A5DF3088C2}"/>
              </a:ext>
            </a:extLst>
          </p:cNvPr>
          <p:cNvGraphicFramePr>
            <a:graphicFrameLocks noGrp="1"/>
          </p:cNvGraphicFramePr>
          <p:nvPr>
            <p:extLst>
              <p:ext uri="{D42A27DB-BD31-4B8C-83A1-F6EECF244321}">
                <p14:modId xmlns:p14="http://schemas.microsoft.com/office/powerpoint/2010/main" val="3304323720"/>
              </p:ext>
            </p:extLst>
          </p:nvPr>
        </p:nvGraphicFramePr>
        <p:xfrm>
          <a:off x="1169894" y="5822764"/>
          <a:ext cx="2027028" cy="518160"/>
        </p:xfrm>
        <a:graphic>
          <a:graphicData uri="http://schemas.openxmlformats.org/drawingml/2006/table">
            <a:tbl>
              <a:tblPr firstRow="1" bandRow="1">
                <a:tableStyleId>{5C22544A-7EE6-4342-B048-85BDC9FD1C3A}</a:tableStyleId>
              </a:tblPr>
              <a:tblGrid>
                <a:gridCol w="506757">
                  <a:extLst>
                    <a:ext uri="{9D8B030D-6E8A-4147-A177-3AD203B41FA5}">
                      <a16:colId xmlns:a16="http://schemas.microsoft.com/office/drawing/2014/main" val="316263605"/>
                    </a:ext>
                  </a:extLst>
                </a:gridCol>
                <a:gridCol w="506757">
                  <a:extLst>
                    <a:ext uri="{9D8B030D-6E8A-4147-A177-3AD203B41FA5}">
                      <a16:colId xmlns:a16="http://schemas.microsoft.com/office/drawing/2014/main" val="3483915323"/>
                    </a:ext>
                  </a:extLst>
                </a:gridCol>
                <a:gridCol w="506757">
                  <a:extLst>
                    <a:ext uri="{9D8B030D-6E8A-4147-A177-3AD203B41FA5}">
                      <a16:colId xmlns:a16="http://schemas.microsoft.com/office/drawing/2014/main" val="3535162851"/>
                    </a:ext>
                  </a:extLst>
                </a:gridCol>
                <a:gridCol w="506757">
                  <a:extLst>
                    <a:ext uri="{9D8B030D-6E8A-4147-A177-3AD203B41FA5}">
                      <a16:colId xmlns:a16="http://schemas.microsoft.com/office/drawing/2014/main" val="933803444"/>
                    </a:ext>
                  </a:extLst>
                </a:gridCol>
              </a:tblGrid>
              <a:tr h="506861">
                <a:tc>
                  <a:txBody>
                    <a:bodyPr/>
                    <a:lstStyle/>
                    <a:p>
                      <a:r>
                        <a:rPr lang="en-US" sz="2800" dirty="0"/>
                        <a:t>1</a:t>
                      </a:r>
                      <a:endParaRPr lang="en-IL" sz="2800" dirty="0"/>
                    </a:p>
                  </a:txBody>
                  <a:tcPr>
                    <a:solidFill>
                      <a:srgbClr val="FFC000"/>
                    </a:solidFill>
                  </a:tcPr>
                </a:tc>
                <a:tc>
                  <a:txBody>
                    <a:bodyPr/>
                    <a:lstStyle/>
                    <a:p>
                      <a:r>
                        <a:rPr lang="en-US" sz="2800" dirty="0"/>
                        <a:t>4</a:t>
                      </a:r>
                      <a:endParaRPr lang="en-IL" sz="2800" dirty="0"/>
                    </a:p>
                  </a:txBody>
                  <a:tcPr>
                    <a:solidFill>
                      <a:srgbClr val="FFC000"/>
                    </a:solidFill>
                  </a:tcPr>
                </a:tc>
                <a:tc>
                  <a:txBody>
                    <a:bodyPr/>
                    <a:lstStyle/>
                    <a:p>
                      <a:r>
                        <a:rPr lang="en-US" sz="2800" dirty="0"/>
                        <a:t>3</a:t>
                      </a:r>
                      <a:endParaRPr lang="en-IL" sz="2800" dirty="0"/>
                    </a:p>
                  </a:txBody>
                  <a:tcPr>
                    <a:solidFill>
                      <a:srgbClr val="FFC000"/>
                    </a:solidFill>
                  </a:tcPr>
                </a:tc>
                <a:tc>
                  <a:txBody>
                    <a:bodyPr/>
                    <a:lstStyle/>
                    <a:p>
                      <a:r>
                        <a:rPr lang="en-US" sz="2800" dirty="0"/>
                        <a:t>2</a:t>
                      </a:r>
                      <a:endParaRPr lang="en-IL" sz="2800" dirty="0"/>
                    </a:p>
                  </a:txBody>
                  <a:tcPr>
                    <a:solidFill>
                      <a:srgbClr val="FFC000"/>
                    </a:solidFill>
                  </a:tcPr>
                </a:tc>
                <a:extLst>
                  <a:ext uri="{0D108BD9-81ED-4DB2-BD59-A6C34878D82A}">
                    <a16:rowId xmlns:a16="http://schemas.microsoft.com/office/drawing/2014/main" val="4281573688"/>
                  </a:ext>
                </a:extLst>
              </a:tr>
            </a:tbl>
          </a:graphicData>
        </a:graphic>
      </p:graphicFrame>
      <p:graphicFrame>
        <p:nvGraphicFramePr>
          <p:cNvPr id="13" name="Table 12">
            <a:extLst>
              <a:ext uri="{FF2B5EF4-FFF2-40B4-BE49-F238E27FC236}">
                <a16:creationId xmlns:a16="http://schemas.microsoft.com/office/drawing/2014/main" id="{A45CF456-738A-31EB-2699-EFEF556D9313}"/>
              </a:ext>
            </a:extLst>
          </p:cNvPr>
          <p:cNvGraphicFramePr>
            <a:graphicFrameLocks noGrp="1"/>
          </p:cNvGraphicFramePr>
          <p:nvPr>
            <p:extLst>
              <p:ext uri="{D42A27DB-BD31-4B8C-83A1-F6EECF244321}">
                <p14:modId xmlns:p14="http://schemas.microsoft.com/office/powerpoint/2010/main" val="328024956"/>
              </p:ext>
            </p:extLst>
          </p:nvPr>
        </p:nvGraphicFramePr>
        <p:xfrm>
          <a:off x="3425576" y="5822764"/>
          <a:ext cx="2027028" cy="518160"/>
        </p:xfrm>
        <a:graphic>
          <a:graphicData uri="http://schemas.openxmlformats.org/drawingml/2006/table">
            <a:tbl>
              <a:tblPr firstRow="1" bandRow="1">
                <a:tableStyleId>{5C22544A-7EE6-4342-B048-85BDC9FD1C3A}</a:tableStyleId>
              </a:tblPr>
              <a:tblGrid>
                <a:gridCol w="506757">
                  <a:extLst>
                    <a:ext uri="{9D8B030D-6E8A-4147-A177-3AD203B41FA5}">
                      <a16:colId xmlns:a16="http://schemas.microsoft.com/office/drawing/2014/main" val="316263605"/>
                    </a:ext>
                  </a:extLst>
                </a:gridCol>
                <a:gridCol w="506757">
                  <a:extLst>
                    <a:ext uri="{9D8B030D-6E8A-4147-A177-3AD203B41FA5}">
                      <a16:colId xmlns:a16="http://schemas.microsoft.com/office/drawing/2014/main" val="3483915323"/>
                    </a:ext>
                  </a:extLst>
                </a:gridCol>
                <a:gridCol w="506757">
                  <a:extLst>
                    <a:ext uri="{9D8B030D-6E8A-4147-A177-3AD203B41FA5}">
                      <a16:colId xmlns:a16="http://schemas.microsoft.com/office/drawing/2014/main" val="3535162851"/>
                    </a:ext>
                  </a:extLst>
                </a:gridCol>
                <a:gridCol w="506757">
                  <a:extLst>
                    <a:ext uri="{9D8B030D-6E8A-4147-A177-3AD203B41FA5}">
                      <a16:colId xmlns:a16="http://schemas.microsoft.com/office/drawing/2014/main" val="933803444"/>
                    </a:ext>
                  </a:extLst>
                </a:gridCol>
              </a:tblGrid>
              <a:tr h="506861">
                <a:tc>
                  <a:txBody>
                    <a:bodyPr/>
                    <a:lstStyle/>
                    <a:p>
                      <a:r>
                        <a:rPr lang="en-US" sz="2800" dirty="0"/>
                        <a:t>2</a:t>
                      </a:r>
                      <a:endParaRPr lang="en-IL" sz="2800" dirty="0"/>
                    </a:p>
                  </a:txBody>
                  <a:tcPr>
                    <a:solidFill>
                      <a:srgbClr val="FFC000"/>
                    </a:solidFill>
                  </a:tcPr>
                </a:tc>
                <a:tc>
                  <a:txBody>
                    <a:bodyPr/>
                    <a:lstStyle/>
                    <a:p>
                      <a:r>
                        <a:rPr lang="en-US" sz="2800" dirty="0"/>
                        <a:t>1</a:t>
                      </a:r>
                      <a:endParaRPr lang="en-IL" sz="2800" dirty="0"/>
                    </a:p>
                  </a:txBody>
                  <a:tcPr>
                    <a:solidFill>
                      <a:srgbClr val="FFC000"/>
                    </a:solidFill>
                  </a:tcPr>
                </a:tc>
                <a:tc>
                  <a:txBody>
                    <a:bodyPr/>
                    <a:lstStyle/>
                    <a:p>
                      <a:r>
                        <a:rPr lang="en-US" sz="2800" dirty="0"/>
                        <a:t>3</a:t>
                      </a:r>
                      <a:endParaRPr lang="en-IL" sz="2800" dirty="0"/>
                    </a:p>
                  </a:txBody>
                  <a:tcPr>
                    <a:solidFill>
                      <a:srgbClr val="FFC000"/>
                    </a:solidFill>
                  </a:tcPr>
                </a:tc>
                <a:tc>
                  <a:txBody>
                    <a:bodyPr/>
                    <a:lstStyle/>
                    <a:p>
                      <a:r>
                        <a:rPr lang="en-US" sz="2800" dirty="0"/>
                        <a:t>4</a:t>
                      </a:r>
                      <a:endParaRPr lang="en-IL" sz="2800" dirty="0"/>
                    </a:p>
                  </a:txBody>
                  <a:tcPr>
                    <a:solidFill>
                      <a:srgbClr val="FFC000"/>
                    </a:solidFill>
                  </a:tcPr>
                </a:tc>
                <a:extLst>
                  <a:ext uri="{0D108BD9-81ED-4DB2-BD59-A6C34878D82A}">
                    <a16:rowId xmlns:a16="http://schemas.microsoft.com/office/drawing/2014/main" val="4281573688"/>
                  </a:ext>
                </a:extLst>
              </a:tr>
            </a:tbl>
          </a:graphicData>
        </a:graphic>
      </p:graphicFrame>
      <p:graphicFrame>
        <p:nvGraphicFramePr>
          <p:cNvPr id="14" name="Table 13">
            <a:extLst>
              <a:ext uri="{FF2B5EF4-FFF2-40B4-BE49-F238E27FC236}">
                <a16:creationId xmlns:a16="http://schemas.microsoft.com/office/drawing/2014/main" id="{F23AA2E4-F636-D19D-FEE8-057BDEC7C771}"/>
              </a:ext>
            </a:extLst>
          </p:cNvPr>
          <p:cNvGraphicFramePr>
            <a:graphicFrameLocks noGrp="1"/>
          </p:cNvGraphicFramePr>
          <p:nvPr>
            <p:extLst>
              <p:ext uri="{D42A27DB-BD31-4B8C-83A1-F6EECF244321}">
                <p14:modId xmlns:p14="http://schemas.microsoft.com/office/powerpoint/2010/main" val="1144088903"/>
              </p:ext>
            </p:extLst>
          </p:nvPr>
        </p:nvGraphicFramePr>
        <p:xfrm>
          <a:off x="5681258" y="5834367"/>
          <a:ext cx="2027028" cy="518160"/>
        </p:xfrm>
        <a:graphic>
          <a:graphicData uri="http://schemas.openxmlformats.org/drawingml/2006/table">
            <a:tbl>
              <a:tblPr firstRow="1" bandRow="1">
                <a:tableStyleId>{5C22544A-7EE6-4342-B048-85BDC9FD1C3A}</a:tableStyleId>
              </a:tblPr>
              <a:tblGrid>
                <a:gridCol w="506757">
                  <a:extLst>
                    <a:ext uri="{9D8B030D-6E8A-4147-A177-3AD203B41FA5}">
                      <a16:colId xmlns:a16="http://schemas.microsoft.com/office/drawing/2014/main" val="316263605"/>
                    </a:ext>
                  </a:extLst>
                </a:gridCol>
                <a:gridCol w="506757">
                  <a:extLst>
                    <a:ext uri="{9D8B030D-6E8A-4147-A177-3AD203B41FA5}">
                      <a16:colId xmlns:a16="http://schemas.microsoft.com/office/drawing/2014/main" val="3483915323"/>
                    </a:ext>
                  </a:extLst>
                </a:gridCol>
                <a:gridCol w="506757">
                  <a:extLst>
                    <a:ext uri="{9D8B030D-6E8A-4147-A177-3AD203B41FA5}">
                      <a16:colId xmlns:a16="http://schemas.microsoft.com/office/drawing/2014/main" val="3535162851"/>
                    </a:ext>
                  </a:extLst>
                </a:gridCol>
                <a:gridCol w="506757">
                  <a:extLst>
                    <a:ext uri="{9D8B030D-6E8A-4147-A177-3AD203B41FA5}">
                      <a16:colId xmlns:a16="http://schemas.microsoft.com/office/drawing/2014/main" val="933803444"/>
                    </a:ext>
                  </a:extLst>
                </a:gridCol>
              </a:tblGrid>
              <a:tr h="506861">
                <a:tc>
                  <a:txBody>
                    <a:bodyPr/>
                    <a:lstStyle/>
                    <a:p>
                      <a:r>
                        <a:rPr lang="en-US" sz="2800" dirty="0"/>
                        <a:t>3</a:t>
                      </a:r>
                      <a:endParaRPr lang="en-IL" sz="2800" dirty="0"/>
                    </a:p>
                  </a:txBody>
                  <a:tcPr>
                    <a:solidFill>
                      <a:srgbClr val="FFC000"/>
                    </a:solidFill>
                  </a:tcPr>
                </a:tc>
                <a:tc>
                  <a:txBody>
                    <a:bodyPr/>
                    <a:lstStyle/>
                    <a:p>
                      <a:r>
                        <a:rPr lang="en-US" sz="2800" dirty="0"/>
                        <a:t>2</a:t>
                      </a:r>
                      <a:endParaRPr lang="en-IL" sz="2800" dirty="0"/>
                    </a:p>
                  </a:txBody>
                  <a:tcPr>
                    <a:solidFill>
                      <a:srgbClr val="FFC000"/>
                    </a:solidFill>
                  </a:tcPr>
                </a:tc>
                <a:tc>
                  <a:txBody>
                    <a:bodyPr/>
                    <a:lstStyle/>
                    <a:p>
                      <a:r>
                        <a:rPr lang="en-US" sz="2800" dirty="0"/>
                        <a:t>1</a:t>
                      </a:r>
                      <a:endParaRPr lang="en-IL" sz="2800" dirty="0"/>
                    </a:p>
                  </a:txBody>
                  <a:tcPr>
                    <a:solidFill>
                      <a:srgbClr val="FFC000"/>
                    </a:solidFill>
                  </a:tcPr>
                </a:tc>
                <a:tc>
                  <a:txBody>
                    <a:bodyPr/>
                    <a:lstStyle/>
                    <a:p>
                      <a:r>
                        <a:rPr lang="en-US" sz="2800" dirty="0"/>
                        <a:t>4</a:t>
                      </a:r>
                      <a:endParaRPr lang="en-IL" sz="2800" dirty="0"/>
                    </a:p>
                  </a:txBody>
                  <a:tcPr>
                    <a:solidFill>
                      <a:srgbClr val="FFC000"/>
                    </a:solidFill>
                  </a:tcPr>
                </a:tc>
                <a:extLst>
                  <a:ext uri="{0D108BD9-81ED-4DB2-BD59-A6C34878D82A}">
                    <a16:rowId xmlns:a16="http://schemas.microsoft.com/office/drawing/2014/main" val="4281573688"/>
                  </a:ext>
                </a:extLst>
              </a:tr>
            </a:tbl>
          </a:graphicData>
        </a:graphic>
      </p:graphicFrame>
      <p:graphicFrame>
        <p:nvGraphicFramePr>
          <p:cNvPr id="15" name="Table 14">
            <a:extLst>
              <a:ext uri="{FF2B5EF4-FFF2-40B4-BE49-F238E27FC236}">
                <a16:creationId xmlns:a16="http://schemas.microsoft.com/office/drawing/2014/main" id="{E3FC767C-792F-59FC-4015-9A23EC791EFA}"/>
              </a:ext>
            </a:extLst>
          </p:cNvPr>
          <p:cNvGraphicFramePr>
            <a:graphicFrameLocks noGrp="1"/>
          </p:cNvGraphicFramePr>
          <p:nvPr>
            <p:extLst>
              <p:ext uri="{D42A27DB-BD31-4B8C-83A1-F6EECF244321}">
                <p14:modId xmlns:p14="http://schemas.microsoft.com/office/powerpoint/2010/main" val="3486007734"/>
              </p:ext>
            </p:extLst>
          </p:nvPr>
        </p:nvGraphicFramePr>
        <p:xfrm>
          <a:off x="7936940" y="5834367"/>
          <a:ext cx="2027028" cy="518160"/>
        </p:xfrm>
        <a:graphic>
          <a:graphicData uri="http://schemas.openxmlformats.org/drawingml/2006/table">
            <a:tbl>
              <a:tblPr firstRow="1" bandRow="1">
                <a:tableStyleId>{5C22544A-7EE6-4342-B048-85BDC9FD1C3A}</a:tableStyleId>
              </a:tblPr>
              <a:tblGrid>
                <a:gridCol w="506757">
                  <a:extLst>
                    <a:ext uri="{9D8B030D-6E8A-4147-A177-3AD203B41FA5}">
                      <a16:colId xmlns:a16="http://schemas.microsoft.com/office/drawing/2014/main" val="316263605"/>
                    </a:ext>
                  </a:extLst>
                </a:gridCol>
                <a:gridCol w="506757">
                  <a:extLst>
                    <a:ext uri="{9D8B030D-6E8A-4147-A177-3AD203B41FA5}">
                      <a16:colId xmlns:a16="http://schemas.microsoft.com/office/drawing/2014/main" val="3483915323"/>
                    </a:ext>
                  </a:extLst>
                </a:gridCol>
                <a:gridCol w="506757">
                  <a:extLst>
                    <a:ext uri="{9D8B030D-6E8A-4147-A177-3AD203B41FA5}">
                      <a16:colId xmlns:a16="http://schemas.microsoft.com/office/drawing/2014/main" val="3535162851"/>
                    </a:ext>
                  </a:extLst>
                </a:gridCol>
                <a:gridCol w="506757">
                  <a:extLst>
                    <a:ext uri="{9D8B030D-6E8A-4147-A177-3AD203B41FA5}">
                      <a16:colId xmlns:a16="http://schemas.microsoft.com/office/drawing/2014/main" val="933803444"/>
                    </a:ext>
                  </a:extLst>
                </a:gridCol>
              </a:tblGrid>
              <a:tr h="506861">
                <a:tc>
                  <a:txBody>
                    <a:bodyPr/>
                    <a:lstStyle/>
                    <a:p>
                      <a:r>
                        <a:rPr lang="en-US" sz="2800" dirty="0"/>
                        <a:t>3</a:t>
                      </a:r>
                      <a:endParaRPr lang="en-IL" sz="2800" dirty="0"/>
                    </a:p>
                  </a:txBody>
                  <a:tcPr>
                    <a:solidFill>
                      <a:srgbClr val="FFC000"/>
                    </a:solidFill>
                  </a:tcPr>
                </a:tc>
                <a:tc>
                  <a:txBody>
                    <a:bodyPr/>
                    <a:lstStyle/>
                    <a:p>
                      <a:r>
                        <a:rPr lang="en-US" sz="2800" dirty="0"/>
                        <a:t>4</a:t>
                      </a:r>
                      <a:endParaRPr lang="en-IL" sz="2800" dirty="0"/>
                    </a:p>
                  </a:txBody>
                  <a:tcPr>
                    <a:solidFill>
                      <a:srgbClr val="FFC000"/>
                    </a:solidFill>
                  </a:tcPr>
                </a:tc>
                <a:tc>
                  <a:txBody>
                    <a:bodyPr/>
                    <a:lstStyle/>
                    <a:p>
                      <a:r>
                        <a:rPr lang="en-US" sz="2800" dirty="0"/>
                        <a:t>1</a:t>
                      </a:r>
                      <a:endParaRPr lang="en-IL" sz="2800" dirty="0"/>
                    </a:p>
                  </a:txBody>
                  <a:tcPr>
                    <a:solidFill>
                      <a:srgbClr val="FFC000"/>
                    </a:solidFill>
                  </a:tcPr>
                </a:tc>
                <a:tc>
                  <a:txBody>
                    <a:bodyPr/>
                    <a:lstStyle/>
                    <a:p>
                      <a:r>
                        <a:rPr lang="en-US" sz="2800" dirty="0"/>
                        <a:t>2</a:t>
                      </a:r>
                      <a:endParaRPr lang="en-IL" sz="2800" dirty="0"/>
                    </a:p>
                  </a:txBody>
                  <a:tcPr>
                    <a:solidFill>
                      <a:srgbClr val="FFC000"/>
                    </a:solidFill>
                  </a:tcPr>
                </a:tc>
                <a:extLst>
                  <a:ext uri="{0D108BD9-81ED-4DB2-BD59-A6C34878D82A}">
                    <a16:rowId xmlns:a16="http://schemas.microsoft.com/office/drawing/2014/main" val="4281573688"/>
                  </a:ext>
                </a:extLst>
              </a:tr>
            </a:tbl>
          </a:graphicData>
        </a:graphic>
      </p:graphicFrame>
    </p:spTree>
    <p:extLst>
      <p:ext uri="{BB962C8B-B14F-4D97-AF65-F5344CB8AC3E}">
        <p14:creationId xmlns:p14="http://schemas.microsoft.com/office/powerpoint/2010/main" val="2447891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Deterministic </a:t>
            </a:r>
            <a:r>
              <a:rPr lang="en-US" dirty="0" err="1"/>
              <a:t>QuickSort</a:t>
            </a:r>
            <a:r>
              <a:rPr lang="en-US" dirty="0"/>
              <a:t> – Average Case Runtime</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1877437"/>
              </a:xfrm>
              <a:prstGeom prst="rect">
                <a:avLst/>
              </a:prstGeom>
              <a:noFill/>
            </p:spPr>
            <p:txBody>
              <a:bodyPr wrap="square" rtlCol="0">
                <a:spAutoFit/>
              </a:bodyPr>
              <a:lstStyle/>
              <a:p>
                <a:pPr algn="ctr"/>
                <a:endParaRPr lang="en-US" sz="2000" u="sng" dirty="0"/>
              </a:p>
              <a:p>
                <a:pPr algn="ctr"/>
                <a:r>
                  <a:rPr lang="en-US" sz="2800" u="sng" dirty="0"/>
                  <a:t>Theorem (Hoare, 1962)</a:t>
                </a:r>
                <a:r>
                  <a:rPr lang="en-US" sz="2800" dirty="0"/>
                  <a:t>: “The expected running time of Deterministic </a:t>
                </a:r>
                <a:r>
                  <a:rPr lang="en-US" sz="2800" dirty="0" err="1"/>
                  <a:t>QuickSort</a:t>
                </a:r>
                <a:r>
                  <a:rPr lang="en-US" sz="2800" dirty="0"/>
                  <a:t> on a random permutation of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𝑛</m:t>
                        </m:r>
                      </m:e>
                    </m:d>
                  </m:oMath>
                </a14:m>
                <a:r>
                  <a:rPr lang="en-US" sz="2800" dirty="0"/>
                  <a:t> is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𝑛𝑙𝑜𝑔𝑛</m:t>
                    </m:r>
                    <m:r>
                      <a:rPr lang="en-US" sz="2800" b="0" i="1" smtClean="0">
                        <a:latin typeface="Cambria Math" panose="02040503050406030204" pitchFamily="18" charset="0"/>
                      </a:rPr>
                      <m:t>)</m:t>
                    </m:r>
                  </m:oMath>
                </a14:m>
                <a:r>
                  <a:rPr lang="en-US" sz="2800" dirty="0"/>
                  <a:t>.”</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1877437"/>
              </a:xfrm>
              <a:prstGeom prst="rect">
                <a:avLst/>
              </a:prstGeom>
              <a:blipFill>
                <a:blip r:embed="rId2"/>
                <a:stretch>
                  <a:fillRect r="-412"/>
                </a:stretch>
              </a:blipFill>
            </p:spPr>
            <p:txBody>
              <a:bodyPr/>
              <a:lstStyle/>
              <a:p>
                <a:r>
                  <a:rPr lang="en-IL">
                    <a:noFill/>
                  </a:rPr>
                  <a:t> </a:t>
                </a:r>
              </a:p>
            </p:txBody>
          </p:sp>
        </mc:Fallback>
      </mc:AlternateContent>
    </p:spTree>
    <p:extLst>
      <p:ext uri="{BB962C8B-B14F-4D97-AF65-F5344CB8AC3E}">
        <p14:creationId xmlns:p14="http://schemas.microsoft.com/office/powerpoint/2010/main" val="1425887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Deterministic </a:t>
            </a:r>
            <a:r>
              <a:rPr lang="en-US" dirty="0" err="1"/>
              <a:t>QuickSort</a:t>
            </a:r>
            <a:r>
              <a:rPr lang="en-US" dirty="0"/>
              <a:t> – Average Case Runtime - Proof</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5061578"/>
              </a:xfrm>
              <a:prstGeom prst="rect">
                <a:avLst/>
              </a:prstGeom>
              <a:noFill/>
            </p:spPr>
            <p:txBody>
              <a:bodyPr wrap="square" rtlCol="0">
                <a:spAutoFit/>
              </a:bodyPr>
              <a:lstStyle/>
              <a:p>
                <a:pPr marL="342900" indent="-342900">
                  <a:buFont typeface="Arial" panose="020B0604020202020204" pitchFamily="34" charset="0"/>
                  <a:buChar char="•"/>
                </a:pPr>
                <a:r>
                  <a:rPr lang="en-US" sz="2800" dirty="0"/>
                  <a:t>Recall all comparisons are performed with the pivot element </a:t>
                </a:r>
                <a14:m>
                  <m:oMath xmlns:m="http://schemas.openxmlformats.org/officeDocument/2006/math">
                    <m:r>
                      <a:rPr lang="en-US" sz="2800" b="0" i="1" smtClean="0">
                        <a:latin typeface="Cambria Math" panose="02040503050406030204" pitchFamily="18" charset="0"/>
                      </a:rPr>
                      <m:t>𝑝</m:t>
                    </m:r>
                  </m:oMath>
                </a14:m>
                <a:r>
                  <a:rPr lang="en-US" sz="2800" dirty="0"/>
                  <a:t>.</a:t>
                </a:r>
              </a:p>
              <a:p>
                <a:pPr marL="342900" indent="-342900">
                  <a:buFont typeface="Arial" panose="020B0604020202020204" pitchFamily="34" charset="0"/>
                  <a:buChar char="•"/>
                </a:pPr>
                <a:r>
                  <a:rPr lang="en-US" sz="2800" dirty="0"/>
                  <a:t>Lemma 1: </a:t>
                </a:r>
                <a14:m>
                  <m:oMath xmlns:m="http://schemas.openxmlformats.org/officeDocument/2006/math">
                    <m:r>
                      <a:rPr lang="en-US" sz="280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𝑗</m:t>
                    </m:r>
                  </m:oMath>
                </a14:m>
                <a:r>
                  <a:rPr lang="en-US" sz="2800" dirty="0"/>
                  <a:t>,    </a:t>
                </a:r>
                <a14:m>
                  <m:oMath xmlns:m="http://schemas.openxmlformats.org/officeDocument/2006/math">
                    <m:r>
                      <a:rPr lang="en-US" sz="2800" b="0" i="1" smtClean="0">
                        <a:latin typeface="Cambria Math" panose="02040503050406030204" pitchFamily="18" charset="0"/>
                      </a:rPr>
                      <m:t>𝑖</m:t>
                    </m:r>
                  </m:oMath>
                </a14:m>
                <a:r>
                  <a:rPr lang="en-US" sz="2800" dirty="0"/>
                  <a:t> and </a:t>
                </a:r>
                <a14:m>
                  <m:oMath xmlns:m="http://schemas.openxmlformats.org/officeDocument/2006/math">
                    <m:r>
                      <a:rPr lang="en-US" sz="2800" b="0" i="1" smtClean="0">
                        <a:latin typeface="Cambria Math" panose="02040503050406030204" pitchFamily="18" charset="0"/>
                      </a:rPr>
                      <m:t>𝑗</m:t>
                    </m:r>
                  </m:oMath>
                </a14:m>
                <a:r>
                  <a:rPr lang="en-US" sz="2800" dirty="0"/>
                  <a:t> are compared at most once by quicksort.</a:t>
                </a:r>
              </a:p>
              <a:p>
                <a:pPr marL="800100" lvl="1" indent="-342900">
                  <a:buFont typeface="Arial" panose="020B0604020202020204" pitchFamily="34" charset="0"/>
                  <a:buChar char="•"/>
                </a:pPr>
                <a:r>
                  <a:rPr lang="en-US" sz="2800" dirty="0"/>
                  <a:t>Proof: Since we compare only to pivots, if </a:t>
                </a:r>
                <a14:m>
                  <m:oMath xmlns:m="http://schemas.openxmlformats.org/officeDocument/2006/math">
                    <m:r>
                      <a:rPr lang="en-US" sz="2800" b="0" i="1" smtClean="0">
                        <a:latin typeface="Cambria Math" panose="02040503050406030204" pitchFamily="18" charset="0"/>
                      </a:rPr>
                      <m:t>𝑖</m:t>
                    </m:r>
                  </m:oMath>
                </a14:m>
                <a:r>
                  <a:rPr lang="en-US" sz="2800" dirty="0"/>
                  <a:t> or </a:t>
                </a:r>
                <a14:m>
                  <m:oMath xmlns:m="http://schemas.openxmlformats.org/officeDocument/2006/math">
                    <m:r>
                      <a:rPr lang="en-US" sz="2800" b="0" i="1" smtClean="0">
                        <a:latin typeface="Cambria Math" panose="02040503050406030204" pitchFamily="18" charset="0"/>
                      </a:rPr>
                      <m:t>𝑗</m:t>
                    </m:r>
                  </m:oMath>
                </a14:m>
                <a:r>
                  <a:rPr lang="en-US" sz="2800" dirty="0"/>
                  <a:t> are selected as pivot, they can potentially be compared, after which we recurse on each partition without the pivot.</a:t>
                </a:r>
                <a:br>
                  <a:rPr lang="en-US" sz="2800" dirty="0"/>
                </a:br>
                <a:endParaRPr lang="en-US" sz="2800" dirty="0"/>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Lemma 2: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oMath>
                </a14:m>
                <a:r>
                  <a:rPr lang="en-US" sz="2800" dirty="0"/>
                  <a:t>, the probability that </a:t>
                </a:r>
                <a14:m>
                  <m:oMath xmlns:m="http://schemas.openxmlformats.org/officeDocument/2006/math">
                    <m:r>
                      <a:rPr lang="en-US" sz="2800" b="0" i="1" smtClean="0">
                        <a:latin typeface="Cambria Math" panose="02040503050406030204" pitchFamily="18" charset="0"/>
                      </a:rPr>
                      <m:t>𝑖</m:t>
                    </m:r>
                  </m:oMath>
                </a14:m>
                <a:r>
                  <a:rPr lang="en-US" sz="2800" dirty="0"/>
                  <a:t> and </a:t>
                </a:r>
                <a14:m>
                  <m:oMath xmlns:m="http://schemas.openxmlformats.org/officeDocument/2006/math">
                    <m:r>
                      <a:rPr lang="en-US" sz="2800" b="0" i="1" smtClean="0">
                        <a:latin typeface="Cambria Math" panose="02040503050406030204" pitchFamily="18" charset="0"/>
                      </a:rPr>
                      <m:t>𝑗</m:t>
                    </m:r>
                  </m:oMath>
                </a14:m>
                <a:r>
                  <a:rPr lang="en-US" sz="2800" dirty="0"/>
                  <a:t> are compared is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𝑗</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+1</m:t>
                        </m:r>
                      </m:den>
                    </m:f>
                  </m:oMath>
                </a14:m>
                <a:r>
                  <a:rPr lang="en-US" sz="2800" dirty="0"/>
                  <a:t>.</a:t>
                </a:r>
              </a:p>
              <a:p>
                <a:pPr marL="800100" lvl="1" indent="-342900">
                  <a:buFont typeface="Arial" panose="020B0604020202020204" pitchFamily="34" charset="0"/>
                  <a:buChar char="•"/>
                </a:pPr>
                <a:r>
                  <a:rPr lang="en-US" sz="2800" dirty="0"/>
                  <a:t>Proof: next slide.</a:t>
                </a:r>
              </a:p>
              <a:p>
                <a:pPr marL="800100" lvl="1" indent="-342900">
                  <a:buFont typeface="Arial" panose="020B0604020202020204" pitchFamily="34" charset="0"/>
                  <a:buChar char="•"/>
                </a:pPr>
                <a:endParaRPr lang="en-US" sz="28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5061578"/>
              </a:xfrm>
              <a:prstGeom prst="rect">
                <a:avLst/>
              </a:prstGeom>
              <a:blipFill>
                <a:blip r:embed="rId2"/>
                <a:stretch>
                  <a:fillRect l="-1059" t="-1325" r="-824"/>
                </a:stretch>
              </a:blipFill>
            </p:spPr>
            <p:txBody>
              <a:bodyPr/>
              <a:lstStyle/>
              <a:p>
                <a:r>
                  <a:rPr lang="en-IL">
                    <a:noFill/>
                  </a:rPr>
                  <a:t> </a:t>
                </a:r>
              </a:p>
            </p:txBody>
          </p:sp>
        </mc:Fallback>
      </mc:AlternateContent>
      <p:graphicFrame>
        <p:nvGraphicFramePr>
          <p:cNvPr id="4" name="Table 3">
            <a:extLst>
              <a:ext uri="{FF2B5EF4-FFF2-40B4-BE49-F238E27FC236}">
                <a16:creationId xmlns:a16="http://schemas.microsoft.com/office/drawing/2014/main" id="{843C1A7C-EB6E-AC66-0466-2FAEF4D91632}"/>
              </a:ext>
            </a:extLst>
          </p:cNvPr>
          <p:cNvGraphicFramePr>
            <a:graphicFrameLocks noGrp="1"/>
          </p:cNvGraphicFramePr>
          <p:nvPr>
            <p:extLst>
              <p:ext uri="{D42A27DB-BD31-4B8C-83A1-F6EECF244321}">
                <p14:modId xmlns:p14="http://schemas.microsoft.com/office/powerpoint/2010/main" val="62088890"/>
              </p:ext>
            </p:extLst>
          </p:nvPr>
        </p:nvGraphicFramePr>
        <p:xfrm>
          <a:off x="4792838" y="4693007"/>
          <a:ext cx="2928016" cy="457200"/>
        </p:xfrm>
        <a:graphic>
          <a:graphicData uri="http://schemas.openxmlformats.org/drawingml/2006/table">
            <a:tbl>
              <a:tblPr firstRow="1" bandRow="1">
                <a:tableStyleId>{5C22544A-7EE6-4342-B048-85BDC9FD1C3A}</a:tableStyleId>
              </a:tblPr>
              <a:tblGrid>
                <a:gridCol w="418288">
                  <a:extLst>
                    <a:ext uri="{9D8B030D-6E8A-4147-A177-3AD203B41FA5}">
                      <a16:colId xmlns:a16="http://schemas.microsoft.com/office/drawing/2014/main" val="316263605"/>
                    </a:ext>
                  </a:extLst>
                </a:gridCol>
                <a:gridCol w="418288">
                  <a:extLst>
                    <a:ext uri="{9D8B030D-6E8A-4147-A177-3AD203B41FA5}">
                      <a16:colId xmlns:a16="http://schemas.microsoft.com/office/drawing/2014/main" val="3483915323"/>
                    </a:ext>
                  </a:extLst>
                </a:gridCol>
                <a:gridCol w="418288">
                  <a:extLst>
                    <a:ext uri="{9D8B030D-6E8A-4147-A177-3AD203B41FA5}">
                      <a16:colId xmlns:a16="http://schemas.microsoft.com/office/drawing/2014/main" val="3535162851"/>
                    </a:ext>
                  </a:extLst>
                </a:gridCol>
                <a:gridCol w="418288">
                  <a:extLst>
                    <a:ext uri="{9D8B030D-6E8A-4147-A177-3AD203B41FA5}">
                      <a16:colId xmlns:a16="http://schemas.microsoft.com/office/drawing/2014/main" val="933803444"/>
                    </a:ext>
                  </a:extLst>
                </a:gridCol>
                <a:gridCol w="418288">
                  <a:extLst>
                    <a:ext uri="{9D8B030D-6E8A-4147-A177-3AD203B41FA5}">
                      <a16:colId xmlns:a16="http://schemas.microsoft.com/office/drawing/2014/main" val="900704272"/>
                    </a:ext>
                  </a:extLst>
                </a:gridCol>
                <a:gridCol w="418288">
                  <a:extLst>
                    <a:ext uri="{9D8B030D-6E8A-4147-A177-3AD203B41FA5}">
                      <a16:colId xmlns:a16="http://schemas.microsoft.com/office/drawing/2014/main" val="2246451988"/>
                    </a:ext>
                  </a:extLst>
                </a:gridCol>
                <a:gridCol w="418288">
                  <a:extLst>
                    <a:ext uri="{9D8B030D-6E8A-4147-A177-3AD203B41FA5}">
                      <a16:colId xmlns:a16="http://schemas.microsoft.com/office/drawing/2014/main" val="4018169132"/>
                    </a:ext>
                  </a:extLst>
                </a:gridCol>
              </a:tblGrid>
              <a:tr h="370840">
                <a:tc>
                  <a:txBody>
                    <a:bodyPr/>
                    <a:lstStyle/>
                    <a:p>
                      <a:r>
                        <a:rPr lang="en-US" sz="2400" dirty="0"/>
                        <a:t>6</a:t>
                      </a:r>
                      <a:endParaRPr lang="en-IL" sz="2400" dirty="0"/>
                    </a:p>
                  </a:txBody>
                  <a:tcPr>
                    <a:solidFill>
                      <a:srgbClr val="FF0000"/>
                    </a:solidFill>
                  </a:tcPr>
                </a:tc>
                <a:tc>
                  <a:txBody>
                    <a:bodyPr/>
                    <a:lstStyle/>
                    <a:p>
                      <a:r>
                        <a:rPr lang="en-US" sz="2400" dirty="0"/>
                        <a:t>3</a:t>
                      </a:r>
                      <a:endParaRPr lang="en-IL" sz="2400" dirty="0"/>
                    </a:p>
                  </a:txBody>
                  <a:tcPr>
                    <a:solidFill>
                      <a:srgbClr val="FFC000"/>
                    </a:solidFill>
                  </a:tcPr>
                </a:tc>
                <a:tc>
                  <a:txBody>
                    <a:bodyPr/>
                    <a:lstStyle/>
                    <a:p>
                      <a:r>
                        <a:rPr lang="en-US" sz="2400" dirty="0">
                          <a:solidFill>
                            <a:srgbClr val="00B050"/>
                          </a:solidFill>
                        </a:rPr>
                        <a:t>4</a:t>
                      </a:r>
                      <a:endParaRPr lang="en-IL" sz="2400" dirty="0">
                        <a:solidFill>
                          <a:srgbClr val="00B050"/>
                        </a:solidFill>
                      </a:endParaRPr>
                    </a:p>
                  </a:txBody>
                  <a:tcPr>
                    <a:solidFill>
                      <a:srgbClr val="FFC000"/>
                    </a:solidFill>
                  </a:tcPr>
                </a:tc>
                <a:tc>
                  <a:txBody>
                    <a:bodyPr/>
                    <a:lstStyle/>
                    <a:p>
                      <a:r>
                        <a:rPr lang="en-US" sz="2400" dirty="0"/>
                        <a:t>2</a:t>
                      </a:r>
                      <a:endParaRPr lang="en-IL" sz="2400" dirty="0"/>
                    </a:p>
                  </a:txBody>
                  <a:tcPr>
                    <a:solidFill>
                      <a:srgbClr val="FFC000"/>
                    </a:solidFill>
                  </a:tcPr>
                </a:tc>
                <a:tc>
                  <a:txBody>
                    <a:bodyPr/>
                    <a:lstStyle/>
                    <a:p>
                      <a:r>
                        <a:rPr lang="en-US" sz="2400" dirty="0">
                          <a:solidFill>
                            <a:srgbClr val="00B050"/>
                          </a:solidFill>
                        </a:rPr>
                        <a:t>7</a:t>
                      </a:r>
                      <a:endParaRPr lang="en-IL" sz="2400" dirty="0">
                        <a:solidFill>
                          <a:srgbClr val="00B050"/>
                        </a:solidFill>
                      </a:endParaRPr>
                    </a:p>
                  </a:txBody>
                  <a:tcPr>
                    <a:solidFill>
                      <a:srgbClr val="FFC000"/>
                    </a:solidFill>
                  </a:tcPr>
                </a:tc>
                <a:tc>
                  <a:txBody>
                    <a:bodyPr/>
                    <a:lstStyle/>
                    <a:p>
                      <a:r>
                        <a:rPr lang="en-US" sz="2400" dirty="0"/>
                        <a:t>5</a:t>
                      </a:r>
                      <a:endParaRPr lang="en-IL" sz="2400" dirty="0"/>
                    </a:p>
                  </a:txBody>
                  <a:tcPr>
                    <a:solidFill>
                      <a:srgbClr val="FFC000"/>
                    </a:solidFill>
                  </a:tcPr>
                </a:tc>
                <a:tc>
                  <a:txBody>
                    <a:bodyPr/>
                    <a:lstStyle/>
                    <a:p>
                      <a:r>
                        <a:rPr lang="en-US" sz="2400" dirty="0"/>
                        <a:t>1</a:t>
                      </a:r>
                      <a:endParaRPr lang="en-IL" sz="2400" dirty="0"/>
                    </a:p>
                  </a:txBody>
                  <a:tcPr>
                    <a:solidFill>
                      <a:srgbClr val="FFC000"/>
                    </a:solidFill>
                  </a:tcPr>
                </a:tc>
                <a:extLst>
                  <a:ext uri="{0D108BD9-81ED-4DB2-BD59-A6C34878D82A}">
                    <a16:rowId xmlns:a16="http://schemas.microsoft.com/office/drawing/2014/main" val="4281573688"/>
                  </a:ext>
                </a:extLst>
              </a:tr>
            </a:tbl>
          </a:graphicData>
        </a:graphic>
      </p:graphicFrame>
      <p:graphicFrame>
        <p:nvGraphicFramePr>
          <p:cNvPr id="5" name="Table 4">
            <a:extLst>
              <a:ext uri="{FF2B5EF4-FFF2-40B4-BE49-F238E27FC236}">
                <a16:creationId xmlns:a16="http://schemas.microsoft.com/office/drawing/2014/main" id="{D9A92421-377E-84A4-8961-50F6E0556976}"/>
              </a:ext>
            </a:extLst>
          </p:cNvPr>
          <p:cNvGraphicFramePr>
            <a:graphicFrameLocks noGrp="1"/>
          </p:cNvGraphicFramePr>
          <p:nvPr>
            <p:extLst>
              <p:ext uri="{D42A27DB-BD31-4B8C-83A1-F6EECF244321}">
                <p14:modId xmlns:p14="http://schemas.microsoft.com/office/powerpoint/2010/main" val="2220625144"/>
              </p:ext>
            </p:extLst>
          </p:nvPr>
        </p:nvGraphicFramePr>
        <p:xfrm>
          <a:off x="4792838" y="4143315"/>
          <a:ext cx="2928016" cy="457200"/>
        </p:xfrm>
        <a:graphic>
          <a:graphicData uri="http://schemas.openxmlformats.org/drawingml/2006/table">
            <a:tbl>
              <a:tblPr firstRow="1" bandRow="1">
                <a:tableStyleId>{5C22544A-7EE6-4342-B048-85BDC9FD1C3A}</a:tableStyleId>
              </a:tblPr>
              <a:tblGrid>
                <a:gridCol w="418288">
                  <a:extLst>
                    <a:ext uri="{9D8B030D-6E8A-4147-A177-3AD203B41FA5}">
                      <a16:colId xmlns:a16="http://schemas.microsoft.com/office/drawing/2014/main" val="316263605"/>
                    </a:ext>
                  </a:extLst>
                </a:gridCol>
                <a:gridCol w="418288">
                  <a:extLst>
                    <a:ext uri="{9D8B030D-6E8A-4147-A177-3AD203B41FA5}">
                      <a16:colId xmlns:a16="http://schemas.microsoft.com/office/drawing/2014/main" val="3483915323"/>
                    </a:ext>
                  </a:extLst>
                </a:gridCol>
                <a:gridCol w="418288">
                  <a:extLst>
                    <a:ext uri="{9D8B030D-6E8A-4147-A177-3AD203B41FA5}">
                      <a16:colId xmlns:a16="http://schemas.microsoft.com/office/drawing/2014/main" val="3535162851"/>
                    </a:ext>
                  </a:extLst>
                </a:gridCol>
                <a:gridCol w="418288">
                  <a:extLst>
                    <a:ext uri="{9D8B030D-6E8A-4147-A177-3AD203B41FA5}">
                      <a16:colId xmlns:a16="http://schemas.microsoft.com/office/drawing/2014/main" val="933803444"/>
                    </a:ext>
                  </a:extLst>
                </a:gridCol>
                <a:gridCol w="418288">
                  <a:extLst>
                    <a:ext uri="{9D8B030D-6E8A-4147-A177-3AD203B41FA5}">
                      <a16:colId xmlns:a16="http://schemas.microsoft.com/office/drawing/2014/main" val="900704272"/>
                    </a:ext>
                  </a:extLst>
                </a:gridCol>
                <a:gridCol w="418288">
                  <a:extLst>
                    <a:ext uri="{9D8B030D-6E8A-4147-A177-3AD203B41FA5}">
                      <a16:colId xmlns:a16="http://schemas.microsoft.com/office/drawing/2014/main" val="2246451988"/>
                    </a:ext>
                  </a:extLst>
                </a:gridCol>
                <a:gridCol w="418288">
                  <a:extLst>
                    <a:ext uri="{9D8B030D-6E8A-4147-A177-3AD203B41FA5}">
                      <a16:colId xmlns:a16="http://schemas.microsoft.com/office/drawing/2014/main" val="4018169132"/>
                    </a:ext>
                  </a:extLst>
                </a:gridCol>
              </a:tblGrid>
              <a:tr h="370840">
                <a:tc>
                  <a:txBody>
                    <a:bodyPr/>
                    <a:lstStyle/>
                    <a:p>
                      <a:r>
                        <a:rPr lang="en-US" sz="2400" dirty="0">
                          <a:solidFill>
                            <a:srgbClr val="00B050"/>
                          </a:solidFill>
                        </a:rPr>
                        <a:t>6</a:t>
                      </a:r>
                      <a:endParaRPr lang="en-IL" sz="2400" dirty="0">
                        <a:solidFill>
                          <a:srgbClr val="00B050"/>
                        </a:solidFill>
                      </a:endParaRPr>
                    </a:p>
                  </a:txBody>
                  <a:tcPr>
                    <a:solidFill>
                      <a:srgbClr val="FF0000"/>
                    </a:solidFill>
                  </a:tcPr>
                </a:tc>
                <a:tc>
                  <a:txBody>
                    <a:bodyPr/>
                    <a:lstStyle/>
                    <a:p>
                      <a:r>
                        <a:rPr lang="en-US" sz="2400" dirty="0"/>
                        <a:t>3</a:t>
                      </a:r>
                      <a:endParaRPr lang="en-IL" sz="2400" dirty="0"/>
                    </a:p>
                  </a:txBody>
                  <a:tcPr>
                    <a:solidFill>
                      <a:srgbClr val="FFC000"/>
                    </a:solidFill>
                  </a:tcPr>
                </a:tc>
                <a:tc>
                  <a:txBody>
                    <a:bodyPr/>
                    <a:lstStyle/>
                    <a:p>
                      <a:r>
                        <a:rPr lang="en-US" sz="2400" dirty="0"/>
                        <a:t>4</a:t>
                      </a:r>
                      <a:endParaRPr lang="en-IL" sz="2400" dirty="0"/>
                    </a:p>
                  </a:txBody>
                  <a:tcPr>
                    <a:solidFill>
                      <a:srgbClr val="FFC000"/>
                    </a:solidFill>
                  </a:tcPr>
                </a:tc>
                <a:tc>
                  <a:txBody>
                    <a:bodyPr/>
                    <a:lstStyle/>
                    <a:p>
                      <a:r>
                        <a:rPr lang="en-US" sz="2400" dirty="0"/>
                        <a:t>2</a:t>
                      </a:r>
                      <a:endParaRPr lang="en-IL" sz="2400" dirty="0"/>
                    </a:p>
                  </a:txBody>
                  <a:tcPr>
                    <a:solidFill>
                      <a:srgbClr val="FFC000"/>
                    </a:solidFill>
                  </a:tcPr>
                </a:tc>
                <a:tc>
                  <a:txBody>
                    <a:bodyPr/>
                    <a:lstStyle/>
                    <a:p>
                      <a:r>
                        <a:rPr lang="en-US" sz="2400" dirty="0">
                          <a:solidFill>
                            <a:srgbClr val="00B050"/>
                          </a:solidFill>
                        </a:rPr>
                        <a:t>7</a:t>
                      </a:r>
                      <a:endParaRPr lang="en-IL" sz="2400" dirty="0">
                        <a:solidFill>
                          <a:srgbClr val="00B050"/>
                        </a:solidFill>
                      </a:endParaRPr>
                    </a:p>
                  </a:txBody>
                  <a:tcPr>
                    <a:solidFill>
                      <a:srgbClr val="FFC000"/>
                    </a:solidFill>
                  </a:tcPr>
                </a:tc>
                <a:tc>
                  <a:txBody>
                    <a:bodyPr/>
                    <a:lstStyle/>
                    <a:p>
                      <a:r>
                        <a:rPr lang="en-US" sz="2400" dirty="0"/>
                        <a:t>5</a:t>
                      </a:r>
                      <a:endParaRPr lang="en-IL" sz="2400" dirty="0"/>
                    </a:p>
                  </a:txBody>
                  <a:tcPr>
                    <a:solidFill>
                      <a:srgbClr val="FFC000"/>
                    </a:solidFill>
                  </a:tcPr>
                </a:tc>
                <a:tc>
                  <a:txBody>
                    <a:bodyPr/>
                    <a:lstStyle/>
                    <a:p>
                      <a:r>
                        <a:rPr lang="en-US" sz="2400" dirty="0"/>
                        <a:t>1</a:t>
                      </a:r>
                      <a:endParaRPr lang="en-IL" sz="2400" dirty="0"/>
                    </a:p>
                  </a:txBody>
                  <a:tcPr>
                    <a:solidFill>
                      <a:srgbClr val="FFC000"/>
                    </a:solidFill>
                  </a:tcPr>
                </a:tc>
                <a:extLst>
                  <a:ext uri="{0D108BD9-81ED-4DB2-BD59-A6C34878D82A}">
                    <a16:rowId xmlns:a16="http://schemas.microsoft.com/office/drawing/2014/main" val="4281573688"/>
                  </a:ext>
                </a:extLst>
              </a:tr>
            </a:tbl>
          </a:graphicData>
        </a:graphic>
      </p:graphicFrame>
      <p:pic>
        <p:nvPicPr>
          <p:cNvPr id="6" name="Picture 2" descr="Yellow Square Smiley Emoticon Glad Happy Stock Vector (Royalty Free)  1262287132 | Shutterstock">
            <a:extLst>
              <a:ext uri="{FF2B5EF4-FFF2-40B4-BE49-F238E27FC236}">
                <a16:creationId xmlns:a16="http://schemas.microsoft.com/office/drawing/2014/main" id="{799786BD-C66C-865B-E71B-7A18CE66C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846" y="3583625"/>
            <a:ext cx="470326" cy="50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4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Deterministic </a:t>
            </a:r>
            <a:r>
              <a:rPr lang="en-US" dirty="0" err="1"/>
              <a:t>QuickSort</a:t>
            </a:r>
            <a:r>
              <a:rPr lang="en-US" dirty="0"/>
              <a:t> – Average Case Runtime - Proof</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5344668"/>
              </a:xfrm>
              <a:prstGeom prst="rect">
                <a:avLst/>
              </a:prstGeom>
              <a:noFill/>
            </p:spPr>
            <p:txBody>
              <a:bodyPr wrap="square" rtlCol="0">
                <a:spAutoFit/>
              </a:bodyPr>
              <a:lstStyle/>
              <a:p>
                <a:pPr marL="342900" indent="-342900">
                  <a:buFont typeface="Arial" panose="020B0604020202020204" pitchFamily="34" charset="0"/>
                  <a:buChar char="•"/>
                </a:pPr>
                <a:r>
                  <a:rPr lang="en-US" sz="2000" dirty="0"/>
                  <a:t>Lemma 2 [</a:t>
                </a:r>
                <a:r>
                  <a:rPr lang="en-US" sz="2000" dirty="0">
                    <a:solidFill>
                      <a:srgbClr val="FF0000"/>
                    </a:solidFill>
                  </a:rPr>
                  <a:t>rephrased</a:t>
                </a:r>
                <a:r>
                  <a:rPr lang="en-US" sz="2000" dirty="0"/>
                  <a:t>]: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&lt;</m:t>
                    </m:r>
                    <m:r>
                      <a:rPr lang="en-US" sz="2000" b="0" i="1" smtClean="0">
                        <a:latin typeface="Cambria Math" panose="02040503050406030204" pitchFamily="18" charset="0"/>
                      </a:rPr>
                      <m:t>𝑗</m:t>
                    </m:r>
                  </m:oMath>
                </a14:m>
                <a:r>
                  <a:rPr lang="en-US" sz="2000" dirty="0"/>
                  <a:t>’</a:t>
                </a:r>
                <a:r>
                  <a:rPr lang="en-US" sz="2000" dirty="0" err="1"/>
                  <a:t>th</a:t>
                </a:r>
                <a:r>
                  <a:rPr lang="en-US" sz="2000" dirty="0"/>
                  <a:t> smallest elements, the probability that they are compared is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𝑗</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den>
                    </m:f>
                  </m:oMath>
                </a14:m>
                <a:r>
                  <a:rPr lang="en-US" sz="2000" dirty="0"/>
                  <a:t>.</a:t>
                </a:r>
              </a:p>
              <a:p>
                <a:pPr marL="342900" indent="-342900">
                  <a:buFont typeface="Arial" panose="020B0604020202020204" pitchFamily="34" charset="0"/>
                  <a:buChar char="•"/>
                </a:pPr>
                <a:r>
                  <a:rPr lang="en-US" sz="2000" dirty="0"/>
                  <a:t>Proof [by induction over the array length </a:t>
                </a:r>
                <a14:m>
                  <m:oMath xmlns:m="http://schemas.openxmlformats.org/officeDocument/2006/math">
                    <m:r>
                      <a:rPr lang="en-US" sz="2000" b="0" i="1" smtClean="0">
                        <a:latin typeface="Cambria Math" panose="02040503050406030204" pitchFamily="18" charset="0"/>
                      </a:rPr>
                      <m:t>𝑛</m:t>
                    </m:r>
                  </m:oMath>
                </a14:m>
                <a:r>
                  <a:rPr lang="en-US" sz="2000" dirty="0"/>
                  <a:t>]:</a:t>
                </a:r>
              </a:p>
              <a:p>
                <a:pPr marL="800100" lvl="1" indent="-342900">
                  <a:buFont typeface="Arial" panose="020B0604020202020204" pitchFamily="34" charset="0"/>
                  <a:buChar char="•"/>
                </a:pPr>
                <a:r>
                  <a:rPr lang="en-US" sz="2000" dirty="0"/>
                  <a:t>If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=2</m:t>
                    </m:r>
                  </m:oMath>
                </a14:m>
                <a:r>
                  <a:rPr lang="en-US" sz="2000" dirty="0"/>
                  <a:t>, then </a:t>
                </a:r>
                <a14:m>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&lt;</m:t>
                    </m:r>
                    <m:r>
                      <a:rPr lang="en-US" sz="2000" b="0" i="1" smtClean="0">
                        <a:latin typeface="Cambria Math" panose="02040503050406030204" pitchFamily="18" charset="0"/>
                      </a:rPr>
                      <m:t>𝑗</m:t>
                    </m:r>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b="0" i="1" smtClean="0">
                        <a:latin typeface="Cambria Math" panose="02040503050406030204" pitchFamily="18" charset="0"/>
                      </a:rPr>
                      <m:t>𝑗</m:t>
                    </m:r>
                    <m:r>
                      <a:rPr lang="en-US" sz="2000" b="0" i="1" smtClean="0">
                        <a:latin typeface="Cambria Math" panose="02040503050406030204" pitchFamily="18" charset="0"/>
                      </a:rPr>
                      <m:t>=2</m:t>
                    </m:r>
                  </m:oMath>
                </a14:m>
                <a:r>
                  <a:rPr lang="en-US" sz="2000" dirty="0"/>
                  <a:t>, and they are indeed compared. </a:t>
                </a:r>
              </a:p>
              <a:p>
                <a:pPr marL="800100" lvl="1" indent="-342900">
                  <a:buFont typeface="Arial" panose="020B0604020202020204" pitchFamily="34" charset="0"/>
                  <a:buChar char="•"/>
                </a:pPr>
                <a:r>
                  <a:rPr lang="en-US" sz="2000" dirty="0"/>
                  <a:t>Step [assume for all </a:t>
                </a:r>
                <a14:m>
                  <m:oMath xmlns:m="http://schemas.openxmlformats.org/officeDocument/2006/math">
                    <m:r>
                      <a:rPr lang="en-US" sz="2000" b="0" i="1" smtClean="0">
                        <a:latin typeface="Cambria Math" panose="02040503050406030204" pitchFamily="18" charset="0"/>
                      </a:rPr>
                      <m:t>&lt;</m:t>
                    </m:r>
                    <m:r>
                      <a:rPr lang="en-US" sz="2000" b="0" i="1" smtClean="0">
                        <a:latin typeface="Cambria Math" panose="02040503050406030204" pitchFamily="18" charset="0"/>
                      </a:rPr>
                      <m:t>𝑛</m:t>
                    </m:r>
                  </m:oMath>
                </a14:m>
                <a:r>
                  <a:rPr lang="en-US" sz="2000" dirty="0"/>
                  <a:t>]:</a:t>
                </a:r>
              </a:p>
              <a:p>
                <a:pPr marL="1257300" lvl="2" indent="-34290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𝑃</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 </m:t>
                        </m:r>
                        <m:r>
                          <a:rPr lang="en-US" sz="2000" b="0" i="1" smtClean="0">
                            <a:latin typeface="Cambria Math" panose="02040503050406030204" pitchFamily="18" charset="0"/>
                          </a:rPr>
                          <m:t>𝑐𝑜𝑚𝑝𝑎𝑟𝑒𝑑</m:t>
                        </m:r>
                      </m:e>
                    </m:d>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𝑙𝑡𝑝</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𝑝𝑖𝑣𝑜𝑡</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𝑖𝑠</m:t>
                        </m:r>
                        <m:r>
                          <a:rPr lang="en-US" sz="2000" b="0" i="1" smtClean="0">
                            <a:solidFill>
                              <a:srgbClr val="FF0000"/>
                            </a:solidFill>
                            <a:latin typeface="Cambria Math" panose="02040503050406030204" pitchFamily="18" charset="0"/>
                          </a:rPr>
                          <m:t> </m:t>
                        </m:r>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𝑘</m:t>
                            </m:r>
                          </m:e>
                          <m:sup>
                            <m:r>
                              <a:rPr lang="en-US" sz="2000" b="0" i="1" smtClean="0">
                                <a:solidFill>
                                  <a:srgbClr val="FF0000"/>
                                </a:solidFill>
                                <a:latin typeface="Cambria Math" panose="02040503050406030204" pitchFamily="18" charset="0"/>
                              </a:rPr>
                              <m:t>′</m:t>
                            </m:r>
                          </m:sup>
                        </m:sSup>
                        <m:r>
                          <a:rPr lang="en-US" sz="2000" b="0" i="1" smtClean="0">
                            <a:solidFill>
                              <a:srgbClr val="FF0000"/>
                            </a:solidFill>
                            <a:latin typeface="Cambria Math" panose="02040503050406030204" pitchFamily="18" charset="0"/>
                          </a:rPr>
                          <m:t>𝑡h</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𝑠𝑚𝑎𝑙𝑙𝑒𝑠𝑡</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𝑒𝑙𝑒𝑚𝑒𝑛𝑡</m:t>
                        </m:r>
                      </m:e>
                    </m:d>
                  </m:oMath>
                </a14:m>
                <a:br>
                  <a:rPr lang="en-US" sz="2000" dirty="0"/>
                </a:br>
                <a14:m>
                  <m:oMath xmlns:m="http://schemas.openxmlformats.org/officeDocument/2006/math">
                    <m:r>
                      <a:rPr lang="en-US" sz="2000" b="0" i="1" smtClean="0">
                        <a:latin typeface="Cambria Math" panose="02040503050406030204" pitchFamily="18" charset="0"/>
                      </a:rPr>
                      <m:t>𝑃</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 </m:t>
                        </m:r>
                        <m:r>
                          <a:rPr lang="en-US" sz="2000" b="0" i="1" smtClean="0">
                            <a:latin typeface="Cambria Math" panose="02040503050406030204" pitchFamily="18" charset="0"/>
                          </a:rPr>
                          <m:t>𝑐𝑜𝑚𝑝𝑎𝑟𝑒𝑑</m:t>
                        </m:r>
                        <m:r>
                          <a:rPr lang="en-US" sz="2000" b="0" i="1" smtClean="0">
                            <a:latin typeface="Cambria Math" panose="02040503050406030204" pitchFamily="18" charset="0"/>
                          </a:rPr>
                          <m:t> </m:t>
                        </m:r>
                      </m:e>
                    </m:d>
                    <m:r>
                      <a:rPr lang="en-US" sz="2000" b="0" i="1" smtClean="0">
                        <a:latin typeface="Cambria Math" panose="02040503050406030204" pitchFamily="18" charset="0"/>
                      </a:rPr>
                      <m:t>𝑘</m:t>
                    </m:r>
                    <m:r>
                      <a:rPr lang="en-US" sz="2000" b="0" i="1" smtClean="0">
                        <a:latin typeface="Cambria Math" panose="02040503050406030204" pitchFamily="18" charset="0"/>
                      </a:rPr>
                      <m:t>&lt;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𝑃</m:t>
                    </m:r>
                    <m:d>
                      <m:dPr>
                        <m:begChr m:val="["/>
                        <m:endChr m:val="]"/>
                        <m:ctrlPr>
                          <a:rPr lang="en-US" sz="2000" b="0" i="1" smtClean="0">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&lt;</m:t>
                        </m:r>
                        <m:r>
                          <a:rPr lang="en-US" sz="2000" i="1">
                            <a:latin typeface="Cambria Math" panose="02040503050406030204" pitchFamily="18" charset="0"/>
                          </a:rPr>
                          <m:t>𝑖</m:t>
                        </m:r>
                      </m:e>
                    </m:d>
                    <m:r>
                      <a:rPr lang="en-US" sz="2000" b="0" i="0" smtClean="0">
                        <a:latin typeface="Cambria Math" panose="02040503050406030204" pitchFamily="18" charset="0"/>
                      </a:rPr>
                      <m:t>+</m:t>
                    </m:r>
                  </m:oMath>
                </a14:m>
                <a:br>
                  <a:rPr lang="en-US" sz="2000" dirty="0"/>
                </a:br>
                <a14:m>
                  <m:oMath xmlns:m="http://schemas.openxmlformats.org/officeDocument/2006/math">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 </m:t>
                        </m:r>
                        <m:r>
                          <a:rPr lang="en-US" sz="2000" i="1">
                            <a:latin typeface="Cambria Math" panose="02040503050406030204" pitchFamily="18" charset="0"/>
                          </a:rPr>
                          <m:t>𝑐𝑜𝑚𝑝𝑎𝑟𝑒𝑑</m:t>
                        </m:r>
                        <m:r>
                          <a:rPr lang="en-US" sz="2000" i="1">
                            <a:latin typeface="Cambria Math" panose="02040503050406030204" pitchFamily="18" charset="0"/>
                          </a:rPr>
                          <m:t> </m:t>
                        </m:r>
                      </m:e>
                    </m:d>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i="1">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i="1">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𝑗</m:t>
                        </m:r>
                      </m:e>
                    </m:d>
                    <m:r>
                      <a:rPr lang="en-US" sz="2000" i="1">
                        <a:latin typeface="Cambria Math" panose="02040503050406030204" pitchFamily="18" charset="0"/>
                      </a:rPr>
                      <m:t>+</m:t>
                    </m:r>
                  </m:oMath>
                </a14:m>
                <a:br>
                  <a:rPr lang="en-US" sz="2000" dirty="0"/>
                </a:br>
                <a14:m>
                  <m:oMath xmlns:m="http://schemas.openxmlformats.org/officeDocument/2006/math">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 </m:t>
                        </m:r>
                        <m:r>
                          <a:rPr lang="en-US" sz="2000" i="1">
                            <a:latin typeface="Cambria Math" panose="02040503050406030204" pitchFamily="18" charset="0"/>
                          </a:rPr>
                          <m:t>𝑐𝑜𝑚𝑝𝑎𝑟𝑒𝑑</m:t>
                        </m:r>
                        <m:r>
                          <a:rPr lang="en-US" sz="2000" i="1">
                            <a:latin typeface="Cambria Math" panose="02040503050406030204" pitchFamily="18" charset="0"/>
                          </a:rPr>
                          <m:t> </m:t>
                        </m:r>
                      </m:e>
                    </m:d>
                    <m:r>
                      <a:rPr lang="en-US" sz="2000" i="1">
                        <a:latin typeface="Cambria Math" panose="02040503050406030204" pitchFamily="18" charset="0"/>
                      </a:rPr>
                      <m:t>𝑘</m:t>
                    </m:r>
                    <m:r>
                      <a:rPr lang="en-US" sz="2000" b="0" i="1" smtClean="0">
                        <a:latin typeface="Cambria Math" panose="02040503050406030204" pitchFamily="18" charset="0"/>
                      </a:rPr>
                      <m:t>&gt;</m:t>
                    </m:r>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b="0" i="1" smtClean="0">
                            <a:latin typeface="Cambria Math" panose="02040503050406030204" pitchFamily="18" charset="0"/>
                          </a:rPr>
                          <m:t>&gt;</m:t>
                        </m:r>
                        <m:r>
                          <a:rPr lang="en-US" sz="2000" i="1">
                            <a:latin typeface="Cambria Math" panose="02040503050406030204" pitchFamily="18" charset="0"/>
                          </a:rPr>
                          <m:t>𝑗</m:t>
                        </m:r>
                      </m:e>
                    </m:d>
                    <m:r>
                      <a:rPr lang="en-US" sz="2000" b="0" i="1" smtClean="0">
                        <a:solidFill>
                          <a:srgbClr val="FF0000"/>
                        </a:solidFill>
                        <a:latin typeface="Cambria Math" panose="02040503050406030204" pitchFamily="18" charset="0"/>
                      </a:rPr>
                      <m:t>=</m:t>
                    </m:r>
                  </m:oMath>
                </a14:m>
                <a:endParaRPr lang="en-US" sz="2000"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r>
                      <a:rPr lang="en-US" sz="2000" i="1">
                        <a:latin typeface="Cambria Math" panose="02040503050406030204" pitchFamily="18" charset="0"/>
                      </a:rPr>
                      <m:t>𝑃</m:t>
                    </m:r>
                    <m:r>
                      <a:rPr lang="en-US" sz="2000" b="0" i="1" smtClean="0">
                        <a:latin typeface="Cambria Math" panose="02040503050406030204" pitchFamily="18" charset="0"/>
                      </a:rPr>
                      <m:t>[</m:t>
                    </m:r>
                    <m:r>
                      <a:rPr lang="en-US" sz="2000" i="1">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i="1">
                        <a:latin typeface="Cambria Math" panose="02040503050406030204" pitchFamily="18" charset="0"/>
                      </a:rPr>
                      <m:t> </m:t>
                    </m:r>
                    <m:r>
                      <a:rPr lang="en-US" sz="2000" i="1">
                        <a:latin typeface="Cambria Math" panose="02040503050406030204" pitchFamily="18" charset="0"/>
                      </a:rPr>
                      <m:t>𝑐𝑜𝑚𝑝𝑎𝑟𝑒𝑑</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𝑟𝑖𝑔h𝑡</m:t>
                    </m:r>
                    <m:r>
                      <a:rPr lang="en-US" sz="2000" b="0" i="1" smtClean="0">
                        <a:latin typeface="Cambria Math" panose="02040503050406030204" pitchFamily="18" charset="0"/>
                      </a:rPr>
                      <m:t> </m:t>
                    </m:r>
                    <m:r>
                      <a:rPr lang="en-US" sz="2000" b="0" i="1" smtClean="0">
                        <a:latin typeface="Cambria Math" panose="02040503050406030204" pitchFamily="18" charset="0"/>
                      </a:rPr>
                      <m:t>𝑝𝑎𝑟𝑡𝑖𝑡𝑖𝑜𝑛</m:t>
                    </m:r>
                    <m:r>
                      <a:rPr lang="en-US" sz="2000" b="0" i="1" smtClean="0">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&lt;</m:t>
                        </m:r>
                        <m:r>
                          <a:rPr lang="en-US" sz="2000" i="1">
                            <a:latin typeface="Cambria Math" panose="02040503050406030204" pitchFamily="18" charset="0"/>
                          </a:rPr>
                          <m:t>𝑖</m:t>
                        </m:r>
                      </m:e>
                    </m:d>
                  </m:oMath>
                </a14:m>
                <a:br>
                  <a:rPr lang="en-US" sz="2000" i="1" dirty="0">
                    <a:latin typeface="Cambria Math" panose="02040503050406030204" pitchFamily="18" charset="0"/>
                  </a:rPr>
                </a:br>
                <a14:m>
                  <m:oMath xmlns:m="http://schemas.openxmlformats.org/officeDocument/2006/math">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 </m:t>
                        </m:r>
                        <m:r>
                          <a:rPr lang="en-US" sz="2000" i="1">
                            <a:latin typeface="Cambria Math" panose="02040503050406030204" pitchFamily="18" charset="0"/>
                          </a:rPr>
                          <m:t>𝑐𝑜𝑚𝑝𝑎𝑟𝑒𝑑</m:t>
                        </m:r>
                        <m:r>
                          <a:rPr lang="en-US" sz="2000" i="1">
                            <a:latin typeface="Cambria Math" panose="02040503050406030204" pitchFamily="18" charset="0"/>
                          </a:rPr>
                          <m:t> </m:t>
                        </m:r>
                      </m:e>
                    </m:d>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𝑗</m:t>
                        </m:r>
                      </m:e>
                    </m:d>
                    <m:r>
                      <a:rPr lang="en-US" sz="2000" i="1">
                        <a:latin typeface="Cambria Math" panose="02040503050406030204" pitchFamily="18" charset="0"/>
                      </a:rPr>
                      <m:t>+</m:t>
                    </m:r>
                  </m:oMath>
                </a14:m>
                <a:br>
                  <a:rPr lang="en-US" sz="2000" i="1" dirty="0">
                    <a:latin typeface="Cambria Math" panose="02040503050406030204" pitchFamily="18" charset="0"/>
                  </a:rPr>
                </a:br>
                <a14:m>
                  <m:oMath xmlns:m="http://schemas.openxmlformats.org/officeDocument/2006/math">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 </m:t>
                        </m:r>
                        <m:r>
                          <a:rPr lang="en-US" sz="2000" i="1">
                            <a:latin typeface="Cambria Math" panose="02040503050406030204" pitchFamily="18" charset="0"/>
                          </a:rPr>
                          <m:t>𝑐𝑜𝑚𝑝𝑎𝑟𝑒𝑑</m:t>
                        </m:r>
                        <m:r>
                          <a:rPr lang="en-US" sz="2000" i="1">
                            <a:latin typeface="Cambria Math" panose="02040503050406030204" pitchFamily="18" charset="0"/>
                          </a:rPr>
                          <m:t> </m:t>
                        </m:r>
                        <m:r>
                          <a:rPr lang="en-US" sz="2000" i="1">
                            <a:latin typeface="Cambria Math" panose="02040503050406030204" pitchFamily="18" charset="0"/>
                          </a:rPr>
                          <m:t>𝑖𝑛</m:t>
                        </m:r>
                        <m:r>
                          <a:rPr lang="en-US" sz="2000" i="1">
                            <a:latin typeface="Cambria Math" panose="02040503050406030204" pitchFamily="18" charset="0"/>
                          </a:rPr>
                          <m:t> </m:t>
                        </m:r>
                        <m:r>
                          <a:rPr lang="en-US" sz="2000" b="0" i="1" smtClean="0">
                            <a:latin typeface="Cambria Math" panose="02040503050406030204" pitchFamily="18" charset="0"/>
                          </a:rPr>
                          <m:t>𝑙𝑒𝑓</m:t>
                        </m:r>
                        <m:r>
                          <a:rPr lang="en-US" sz="2000" i="1">
                            <a:latin typeface="Cambria Math" panose="02040503050406030204" pitchFamily="18" charset="0"/>
                          </a:rPr>
                          <m:t>𝑡</m:t>
                        </m:r>
                        <m:r>
                          <a:rPr lang="en-US" sz="2000" i="1">
                            <a:latin typeface="Cambria Math" panose="02040503050406030204" pitchFamily="18" charset="0"/>
                          </a:rPr>
                          <m:t> </m:t>
                        </m:r>
                        <m:r>
                          <a:rPr lang="en-US" sz="2000" i="1">
                            <a:latin typeface="Cambria Math" panose="02040503050406030204" pitchFamily="18" charset="0"/>
                          </a:rPr>
                          <m:t>𝑝𝑎𝑟𝑡𝑖𝑡𝑖𝑜𝑛</m:t>
                        </m:r>
                      </m:e>
                    </m:d>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b="0" i="1" smtClean="0">
                            <a:latin typeface="Cambria Math" panose="02040503050406030204" pitchFamily="18" charset="0"/>
                          </a:rPr>
                          <m:t>&gt;</m:t>
                        </m:r>
                        <m:r>
                          <a:rPr lang="en-US" sz="2000" i="1">
                            <a:latin typeface="Cambria Math" panose="02040503050406030204" pitchFamily="18" charset="0"/>
                          </a:rPr>
                          <m:t>𝑗</m:t>
                        </m:r>
                      </m:e>
                    </m:d>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𝑖𝑛𝑑𝑢𝑐𝑡𝑖𝑜𝑛</m:t>
                    </m:r>
                    <m:r>
                      <a:rPr lang="en-US" sz="2000" b="0" i="1" smtClean="0">
                        <a:solidFill>
                          <a:srgbClr val="FF0000"/>
                        </a:solidFill>
                        <a:latin typeface="Cambria Math" panose="02040503050406030204" pitchFamily="18" charset="0"/>
                      </a:rPr>
                      <m:t>,</m:t>
                    </m:r>
                  </m:oMath>
                </a14:m>
                <a:br>
                  <a:rPr lang="en-US" sz="2000" b="0" i="1" dirty="0">
                    <a:solidFill>
                      <a:srgbClr val="FF0000"/>
                    </a:solidFill>
                    <a:latin typeface="Cambria Math" panose="02040503050406030204" pitchFamily="18" charset="0"/>
                  </a:rPr>
                </a:br>
                <a14:m>
                  <m:oMath xmlns:m="http://schemas.openxmlformats.org/officeDocument/2006/math">
                    <m:r>
                      <a:rPr lang="en-US" sz="2000" b="0" i="1" smtClean="0">
                        <a:solidFill>
                          <a:srgbClr val="FF0000"/>
                        </a:solidFill>
                        <a:latin typeface="Cambria Math" panose="02040503050406030204" pitchFamily="18" charset="0"/>
                      </a:rPr>
                      <m:t>𝑖𝑓</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𝑖</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𝑘</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𝑗</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𝑖</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𝑎𝑛𝑑</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𝑗</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𝑎𝑟𝑒</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𝑜𝑛𝑙𝑦</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𝑐𝑜𝑚𝑝𝑎𝑟𝑒𝑑</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𝑖𝑓</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𝑘</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𝑖</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𝑜𝑟</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𝑘</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𝑗</m:t>
                    </m:r>
                    <m:r>
                      <a:rPr lang="en-US" sz="2000" b="0" i="1" smtClean="0">
                        <a:solidFill>
                          <a:srgbClr val="FF0000"/>
                        </a:solidFill>
                        <a:latin typeface="Cambria Math" panose="02040503050406030204" pitchFamily="18" charset="0"/>
                      </a:rPr>
                      <m:t>]</m:t>
                    </m:r>
                  </m:oMath>
                </a14:m>
                <a:endParaRPr lang="en-US" sz="2000" b="0" i="1" dirty="0">
                  <a:solidFill>
                    <a:srgbClr val="FF0000"/>
                  </a:solidFill>
                  <a:latin typeface="Cambria Math" panose="02040503050406030204" pitchFamily="18" charset="0"/>
                </a:endParaRPr>
              </a:p>
              <a:p>
                <a:pPr marL="1257300" lvl="2" indent="-342900">
                  <a:buFont typeface="Arial" panose="020B0604020202020204" pitchFamily="34" charset="0"/>
                  <a:buChar char="•"/>
                </a:pP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𝑘</m:t>
                            </m:r>
                          </m:e>
                        </m:d>
                        <m:r>
                          <a:rPr lang="en-US" sz="2000" i="1">
                            <a:latin typeface="Cambria Math" panose="02040503050406030204" pitchFamily="18" charset="0"/>
                          </a:rPr>
                          <m:t>+1</m:t>
                        </m:r>
                      </m:den>
                    </m:f>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&lt;</m:t>
                        </m:r>
                        <m:r>
                          <a:rPr lang="en-US" sz="2000" i="1">
                            <a:latin typeface="Cambria Math" panose="02040503050406030204" pitchFamily="18" charset="0"/>
                          </a:rPr>
                          <m:t>𝑖</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+1</m:t>
                        </m:r>
                      </m:den>
                    </m:f>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𝑗</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𝑗</m:t>
                        </m:r>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+1</m:t>
                        </m:r>
                      </m:den>
                    </m:f>
                    <m:r>
                      <a:rPr lang="en-US" sz="2000" i="1">
                        <a:latin typeface="Cambria Math" panose="02040503050406030204" pitchFamily="18" charset="0"/>
                      </a:rPr>
                      <m:t>⋅</m:t>
                    </m:r>
                    <m:r>
                      <a:rPr lang="en-US" sz="2000" i="1">
                        <a:latin typeface="Cambria Math" panose="02040503050406030204" pitchFamily="18" charset="0"/>
                      </a:rPr>
                      <m:t>𝑃</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b="0" i="1" smtClean="0">
                            <a:latin typeface="Cambria Math" panose="02040503050406030204" pitchFamily="18" charset="0"/>
                          </a:rPr>
                          <m:t>&gt;</m:t>
                        </m:r>
                        <m:r>
                          <a:rPr lang="en-US" sz="2000" b="0" i="1" smtClean="0">
                            <a:latin typeface="Cambria Math" panose="02040503050406030204" pitchFamily="18" charset="0"/>
                          </a:rPr>
                          <m:t>𝑗</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+1</m:t>
                        </m:r>
                      </m:den>
                    </m:f>
                  </m:oMath>
                </a14:m>
                <a:r>
                  <a:rPr lang="en-US" sz="2000" b="0" dirty="0"/>
                  <a:t>.  </a:t>
                </a:r>
                <a:br>
                  <a:rPr lang="en-US" sz="2000" b="0" dirty="0"/>
                </a:br>
                <a:endParaRPr lang="en-US" sz="2000" dirty="0"/>
              </a:p>
              <a:p>
                <a:pPr marL="1257300" lvl="2"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5344668"/>
              </a:xfrm>
              <a:prstGeom prst="rect">
                <a:avLst/>
              </a:prstGeom>
              <a:blipFill>
                <a:blip r:embed="rId2"/>
                <a:stretch>
                  <a:fillRect l="-530" r="-530"/>
                </a:stretch>
              </a:blipFill>
            </p:spPr>
            <p:txBody>
              <a:bodyPr/>
              <a:lstStyle/>
              <a:p>
                <a:r>
                  <a:rPr lang="en-IL">
                    <a:noFill/>
                  </a:rPr>
                  <a:t> </a:t>
                </a:r>
              </a:p>
            </p:txBody>
          </p:sp>
        </mc:Fallback>
      </mc:AlternateContent>
      <p:graphicFrame>
        <p:nvGraphicFramePr>
          <p:cNvPr id="4" name="Table 3">
            <a:extLst>
              <a:ext uri="{FF2B5EF4-FFF2-40B4-BE49-F238E27FC236}">
                <a16:creationId xmlns:a16="http://schemas.microsoft.com/office/drawing/2014/main" id="{C9EB0E15-439C-0FDA-2391-380A3E9A2673}"/>
              </a:ext>
            </a:extLst>
          </p:cNvPr>
          <p:cNvGraphicFramePr>
            <a:graphicFrameLocks noGrp="1"/>
          </p:cNvGraphicFramePr>
          <p:nvPr>
            <p:extLst>
              <p:ext uri="{D42A27DB-BD31-4B8C-83A1-F6EECF244321}">
                <p14:modId xmlns:p14="http://schemas.microsoft.com/office/powerpoint/2010/main" val="2607954944"/>
              </p:ext>
            </p:extLst>
          </p:nvPr>
        </p:nvGraphicFramePr>
        <p:xfrm>
          <a:off x="8626288" y="2627779"/>
          <a:ext cx="836576" cy="370840"/>
        </p:xfrm>
        <a:graphic>
          <a:graphicData uri="http://schemas.openxmlformats.org/drawingml/2006/table">
            <a:tbl>
              <a:tblPr firstRow="1" bandRow="1">
                <a:tableStyleId>{5C22544A-7EE6-4342-B048-85BDC9FD1C3A}</a:tableStyleId>
              </a:tblPr>
              <a:tblGrid>
                <a:gridCol w="418288">
                  <a:extLst>
                    <a:ext uri="{9D8B030D-6E8A-4147-A177-3AD203B41FA5}">
                      <a16:colId xmlns:a16="http://schemas.microsoft.com/office/drawing/2014/main" val="2918198081"/>
                    </a:ext>
                  </a:extLst>
                </a:gridCol>
                <a:gridCol w="418288">
                  <a:extLst>
                    <a:ext uri="{9D8B030D-6E8A-4147-A177-3AD203B41FA5}">
                      <a16:colId xmlns:a16="http://schemas.microsoft.com/office/drawing/2014/main" val="1553120061"/>
                    </a:ext>
                  </a:extLst>
                </a:gridCol>
              </a:tblGrid>
              <a:tr h="370840">
                <a:tc>
                  <a:txBody>
                    <a:bodyPr/>
                    <a:lstStyle/>
                    <a:p>
                      <a:r>
                        <a:rPr lang="en-US" dirty="0"/>
                        <a:t>1</a:t>
                      </a:r>
                      <a:endParaRPr lang="en-IL" dirty="0"/>
                    </a:p>
                  </a:txBody>
                  <a:tcPr>
                    <a:solidFill>
                      <a:srgbClr val="FF0000"/>
                    </a:solidFill>
                  </a:tcPr>
                </a:tc>
                <a:tc>
                  <a:txBody>
                    <a:bodyPr/>
                    <a:lstStyle/>
                    <a:p>
                      <a:r>
                        <a:rPr lang="en-US" dirty="0"/>
                        <a:t>2</a:t>
                      </a:r>
                      <a:endParaRPr lang="en-IL" dirty="0"/>
                    </a:p>
                  </a:txBody>
                  <a:tcPr>
                    <a:solidFill>
                      <a:srgbClr val="FFC000"/>
                    </a:solidFill>
                  </a:tcPr>
                </a:tc>
                <a:extLst>
                  <a:ext uri="{0D108BD9-81ED-4DB2-BD59-A6C34878D82A}">
                    <a16:rowId xmlns:a16="http://schemas.microsoft.com/office/drawing/2014/main" val="3084579500"/>
                  </a:ext>
                </a:extLst>
              </a:tr>
            </a:tbl>
          </a:graphicData>
        </a:graphic>
      </p:graphicFrame>
      <p:pic>
        <p:nvPicPr>
          <p:cNvPr id="5" name="Picture 2" descr="Yellow Square Smiley Emoticon Glad Happy Stock Vector (Royalty Free)  1262287132 | Shutterstock">
            <a:extLst>
              <a:ext uri="{FF2B5EF4-FFF2-40B4-BE49-F238E27FC236}">
                <a16:creationId xmlns:a16="http://schemas.microsoft.com/office/drawing/2014/main" id="{98E48263-5EB8-47E4-0671-B5EC356C2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659" y="5668135"/>
            <a:ext cx="470326" cy="50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Deterministic </a:t>
            </a:r>
            <a:r>
              <a:rPr lang="en-US" dirty="0" err="1"/>
              <a:t>QuickSort</a:t>
            </a:r>
            <a:r>
              <a:rPr lang="en-US" dirty="0"/>
              <a:t> – Average Case Runtime - Proof</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5279202"/>
              </a:xfrm>
              <a:prstGeom prst="rect">
                <a:avLst/>
              </a:prstGeom>
              <a:noFill/>
            </p:spPr>
            <p:txBody>
              <a:bodyPr wrap="square" rtlCol="0">
                <a:spAutoFit/>
              </a:bodyPr>
              <a:lstStyle/>
              <a:p>
                <a:pPr marL="342900" indent="-342900">
                  <a:buFont typeface="Arial" panose="020B0604020202020204" pitchFamily="34" charset="0"/>
                  <a:buChar char="•"/>
                </a:pPr>
                <a:r>
                  <a:rPr lang="en-US" sz="2400" dirty="0"/>
                  <a:t>Lemma 2: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&lt;</m:t>
                    </m:r>
                    <m:r>
                      <a:rPr lang="en-US" sz="2400" b="0" i="1" smtClean="0">
                        <a:latin typeface="Cambria Math" panose="02040503050406030204" pitchFamily="18" charset="0"/>
                      </a:rPr>
                      <m:t>𝑗</m:t>
                    </m:r>
                  </m:oMath>
                </a14:m>
                <a:r>
                  <a:rPr lang="en-US" sz="2400" dirty="0"/>
                  <a:t>’</a:t>
                </a:r>
                <a:r>
                  <a:rPr lang="en-US" sz="2400" dirty="0" err="1"/>
                  <a:t>th</a:t>
                </a:r>
                <a:r>
                  <a:rPr lang="en-US" sz="2400" dirty="0"/>
                  <a:t> smallest elements,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m:rPr>
                        <m:nor/>
                      </m:rPr>
                      <a:rPr lang="en-US" sz="2400" dirty="0"/>
                      <m:t>they</m:t>
                    </m:r>
                    <m:r>
                      <m:rPr>
                        <m:nor/>
                      </m:rPr>
                      <a:rPr lang="en-US" sz="2400" dirty="0"/>
                      <m:t> </m:t>
                    </m:r>
                    <m:r>
                      <m:rPr>
                        <m:nor/>
                      </m:rPr>
                      <a:rPr lang="en-US" sz="2400" dirty="0"/>
                      <m:t>are</m:t>
                    </m:r>
                    <m:r>
                      <m:rPr>
                        <m:nor/>
                      </m:rPr>
                      <a:rPr lang="en-US" sz="2400" dirty="0"/>
                      <m:t> </m:t>
                    </m:r>
                    <m:r>
                      <m:rPr>
                        <m:nor/>
                      </m:rPr>
                      <a:rPr lang="en-US" sz="2400" dirty="0"/>
                      <m:t>compared</m:t>
                    </m:r>
                    <m:r>
                      <m:rPr>
                        <m:nor/>
                      </m:rPr>
                      <a:rPr lang="en-US" sz="2400" b="0" i="0" dirty="0" smtClean="0"/>
                      <m:t>]=</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+1</m:t>
                        </m:r>
                      </m:den>
                    </m:f>
                  </m:oMath>
                </a14:m>
                <a:r>
                  <a:rPr lang="en-US" sz="2400" dirty="0"/>
                  <a:t>.</a:t>
                </a:r>
              </a:p>
              <a:p>
                <a:pPr/>
                <a:r>
                  <a:rPr lang="en-US" sz="2400" dirty="0"/>
                  <a:t>Proof [by induction over the array length </a:t>
                </a:r>
                <a14:m>
                  <m:oMath xmlns:m="http://schemas.openxmlformats.org/officeDocument/2006/math">
                    <m:r>
                      <a:rPr lang="en-US" sz="2400" b="0" i="1" smtClean="0">
                        <a:latin typeface="Cambria Math" panose="02040503050406030204" pitchFamily="18" charset="0"/>
                      </a:rPr>
                      <m:t>𝑛</m:t>
                    </m:r>
                  </m:oMath>
                </a14:m>
                <a:r>
                  <a:rPr lang="en-US" sz="2400" dirty="0"/>
                  <a:t>]:</a:t>
                </a:r>
                <a:br>
                  <a:rPr lang="en-US" sz="2400" dirty="0"/>
                </a:b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𝑃</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a:rPr lang="en-US" sz="2400" b="0" i="1" smtClean="0">
                              <a:latin typeface="Cambria Math" panose="02040503050406030204" pitchFamily="18" charset="0"/>
                            </a:rPr>
                            <m:t>𝑐𝑜𝑚𝑝𝑎𝑟𝑒𝑑</m:t>
                          </m:r>
                        </m:e>
                      </m:d>
                    </m:oMath>
                    <m:oMath xmlns:m="http://schemas.openxmlformats.org/officeDocument/2006/math">
                      <m:r>
                        <a:rPr lang="en-US" sz="2400" i="1">
                          <a:latin typeface="Cambria Math" panose="02040503050406030204" pitchFamily="18" charset="0"/>
                        </a:rPr>
                        <m:t>=</m:t>
                      </m:r>
                      <m:r>
                        <a:rPr lang="en-US" sz="2400" b="0" i="1" smtClean="0">
                          <a:solidFill>
                            <a:srgbClr val="92D050"/>
                          </a:solidFill>
                          <a:latin typeface="Cambria Math" panose="02040503050406030204" pitchFamily="18" charset="0"/>
                        </a:rPr>
                        <m:t>𝑃</m:t>
                      </m:r>
                      <m:d>
                        <m:dPr>
                          <m:begChr m:val="["/>
                          <m:endChr m:val="|"/>
                          <m:ctrlPr>
                            <a:rPr lang="en-US" sz="2400" b="0" i="1" smtClean="0">
                              <a:solidFill>
                                <a:srgbClr val="92D050"/>
                              </a:solidFill>
                              <a:latin typeface="Cambria Math" panose="02040503050406030204" pitchFamily="18" charset="0"/>
                            </a:rPr>
                          </m:ctrlPr>
                        </m:dPr>
                        <m:e>
                          <m:r>
                            <a:rPr lang="en-US" sz="2400" b="0" i="1" smtClean="0">
                              <a:solidFill>
                                <a:srgbClr val="92D050"/>
                              </a:solidFill>
                              <a:latin typeface="Cambria Math" panose="02040503050406030204" pitchFamily="18" charset="0"/>
                            </a:rPr>
                            <m:t>𝑖</m:t>
                          </m:r>
                          <m:r>
                            <a:rPr lang="en-US" sz="2400" b="0" i="1" smtClean="0">
                              <a:solidFill>
                                <a:srgbClr val="92D050"/>
                              </a:solidFill>
                              <a:latin typeface="Cambria Math" panose="02040503050406030204" pitchFamily="18" charset="0"/>
                            </a:rPr>
                            <m:t>,</m:t>
                          </m:r>
                          <m:r>
                            <a:rPr lang="en-US" sz="2400" b="0" i="1" smtClean="0">
                              <a:solidFill>
                                <a:srgbClr val="92D050"/>
                              </a:solidFill>
                              <a:latin typeface="Cambria Math" panose="02040503050406030204" pitchFamily="18" charset="0"/>
                            </a:rPr>
                            <m:t>𝑗</m:t>
                          </m:r>
                          <m:r>
                            <a:rPr lang="en-US" sz="2400" b="0" i="1" smtClean="0">
                              <a:solidFill>
                                <a:srgbClr val="92D050"/>
                              </a:solidFill>
                              <a:latin typeface="Cambria Math" panose="02040503050406030204" pitchFamily="18" charset="0"/>
                            </a:rPr>
                            <m:t> </m:t>
                          </m:r>
                          <m:r>
                            <a:rPr lang="en-US" sz="2400" b="0" i="1" smtClean="0">
                              <a:solidFill>
                                <a:srgbClr val="92D050"/>
                              </a:solidFill>
                              <a:latin typeface="Cambria Math" panose="02040503050406030204" pitchFamily="18" charset="0"/>
                            </a:rPr>
                            <m:t>𝑐𝑜𝑚𝑝𝑎𝑟𝑒𝑑</m:t>
                          </m:r>
                          <m:r>
                            <a:rPr lang="en-US" sz="2400" b="0" i="1" smtClean="0">
                              <a:solidFill>
                                <a:srgbClr val="92D050"/>
                              </a:solidFill>
                              <a:latin typeface="Cambria Math" panose="02040503050406030204" pitchFamily="18" charset="0"/>
                            </a:rPr>
                            <m:t> </m:t>
                          </m:r>
                        </m:e>
                      </m:d>
                      <m:r>
                        <a:rPr lang="en-US" sz="2400" b="0" i="1" smtClean="0">
                          <a:solidFill>
                            <a:srgbClr val="92D050"/>
                          </a:solidFill>
                          <a:latin typeface="Cambria Math" panose="02040503050406030204" pitchFamily="18" charset="0"/>
                        </a:rPr>
                        <m:t>𝑘</m:t>
                      </m:r>
                      <m:r>
                        <a:rPr lang="en-US" sz="2400" b="0" i="1" smtClean="0">
                          <a:solidFill>
                            <a:srgbClr val="92D050"/>
                          </a:solidFill>
                          <a:latin typeface="Cambria Math" panose="02040503050406030204" pitchFamily="18" charset="0"/>
                        </a:rPr>
                        <m:t>&lt;</m:t>
                      </m:r>
                      <m:r>
                        <a:rPr lang="en-US" sz="2400" b="0" i="1" smtClean="0">
                          <a:solidFill>
                            <a:srgbClr val="92D050"/>
                          </a:solidFill>
                          <a:latin typeface="Cambria Math" panose="02040503050406030204" pitchFamily="18" charset="0"/>
                        </a:rPr>
                        <m:t>𝑖</m:t>
                      </m:r>
                      <m:r>
                        <a:rPr lang="en-US" sz="2400" b="0" i="1" smtClean="0">
                          <a:solidFill>
                            <a:srgbClr val="92D050"/>
                          </a:solidFill>
                          <a:latin typeface="Cambria Math" panose="02040503050406030204" pitchFamily="18" charset="0"/>
                        </a:rPr>
                        <m:t>]⋅</m:t>
                      </m:r>
                      <m:r>
                        <a:rPr lang="en-US" sz="2400" b="0" i="1" smtClean="0">
                          <a:solidFill>
                            <a:srgbClr val="92D050"/>
                          </a:solidFill>
                          <a:latin typeface="Cambria Math" panose="02040503050406030204" pitchFamily="18" charset="0"/>
                        </a:rPr>
                        <m:t>𝑃</m:t>
                      </m:r>
                      <m:d>
                        <m:dPr>
                          <m:begChr m:val="["/>
                          <m:endChr m:val="]"/>
                          <m:ctrlPr>
                            <a:rPr lang="en-US" sz="2400" b="0" i="1" smtClean="0">
                              <a:solidFill>
                                <a:srgbClr val="92D050"/>
                              </a:solidFill>
                              <a:latin typeface="Cambria Math" panose="02040503050406030204" pitchFamily="18" charset="0"/>
                            </a:rPr>
                          </m:ctrlPr>
                        </m:dPr>
                        <m:e>
                          <m:r>
                            <a:rPr lang="en-US" sz="2400" i="1">
                              <a:solidFill>
                                <a:srgbClr val="92D050"/>
                              </a:solidFill>
                              <a:latin typeface="Cambria Math" panose="02040503050406030204" pitchFamily="18" charset="0"/>
                            </a:rPr>
                            <m:t>𝑘</m:t>
                          </m:r>
                          <m:r>
                            <a:rPr lang="en-US" sz="2400" i="1">
                              <a:solidFill>
                                <a:srgbClr val="92D050"/>
                              </a:solidFill>
                              <a:latin typeface="Cambria Math" panose="02040503050406030204" pitchFamily="18" charset="0"/>
                            </a:rPr>
                            <m:t>&lt;</m:t>
                          </m:r>
                          <m:r>
                            <a:rPr lang="en-US" sz="2400" i="1">
                              <a:solidFill>
                                <a:srgbClr val="92D050"/>
                              </a:solidFill>
                              <a:latin typeface="Cambria Math" panose="02040503050406030204" pitchFamily="18" charset="0"/>
                            </a:rPr>
                            <m:t>𝑖</m:t>
                          </m:r>
                        </m:e>
                      </m:d>
                      <m:r>
                        <a:rPr lang="en-US" sz="2400" b="0" i="0" smtClean="0">
                          <a:solidFill>
                            <a:schemeClr val="tx1"/>
                          </a:solidFill>
                          <a:latin typeface="Cambria Math" panose="02040503050406030204" pitchFamily="18" charset="0"/>
                        </a:rPr>
                        <m:t>+</m:t>
                      </m:r>
                    </m:oMath>
                    <m:oMath xmlns:m="http://schemas.openxmlformats.org/officeDocument/2006/math">
                      <m:r>
                        <a:rPr lang="en-US" sz="2400" i="1" smtClean="0">
                          <a:solidFill>
                            <a:srgbClr val="00B0F0"/>
                          </a:solidFill>
                          <a:latin typeface="Cambria Math" panose="02040503050406030204" pitchFamily="18" charset="0"/>
                        </a:rPr>
                        <m:t>𝑃</m:t>
                      </m:r>
                      <m:d>
                        <m:dPr>
                          <m:begChr m:val="["/>
                          <m:endChr m:val="|"/>
                          <m:ctrlPr>
                            <a:rPr lang="en-US" sz="2400" i="1">
                              <a:solidFill>
                                <a:srgbClr val="00B0F0"/>
                              </a:solidFill>
                              <a:latin typeface="Cambria Math" panose="02040503050406030204" pitchFamily="18" charset="0"/>
                            </a:rPr>
                          </m:ctrlPr>
                        </m:dPr>
                        <m:e>
                          <m:r>
                            <a:rPr lang="en-US" sz="2400" i="1">
                              <a:solidFill>
                                <a:srgbClr val="00B0F0"/>
                              </a:solidFill>
                              <a:latin typeface="Cambria Math" panose="02040503050406030204" pitchFamily="18" charset="0"/>
                            </a:rPr>
                            <m:t>𝑖</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𝑗</m:t>
                          </m:r>
                          <m:r>
                            <a:rPr lang="en-US" sz="2400" i="1">
                              <a:solidFill>
                                <a:srgbClr val="00B0F0"/>
                              </a:solidFill>
                              <a:latin typeface="Cambria Math" panose="02040503050406030204" pitchFamily="18" charset="0"/>
                            </a:rPr>
                            <m:t> </m:t>
                          </m:r>
                          <m:r>
                            <a:rPr lang="en-US" sz="2400" i="1">
                              <a:solidFill>
                                <a:srgbClr val="00B0F0"/>
                              </a:solidFill>
                              <a:latin typeface="Cambria Math" panose="02040503050406030204" pitchFamily="18" charset="0"/>
                            </a:rPr>
                            <m:t>𝑐𝑜𝑚𝑝𝑎𝑟𝑒𝑑</m:t>
                          </m:r>
                          <m:r>
                            <a:rPr lang="en-US" sz="2400" i="1">
                              <a:solidFill>
                                <a:srgbClr val="00B0F0"/>
                              </a:solidFill>
                              <a:latin typeface="Cambria Math" panose="02040503050406030204" pitchFamily="18" charset="0"/>
                            </a:rPr>
                            <m:t> </m:t>
                          </m:r>
                        </m:e>
                      </m:d>
                      <m:r>
                        <a:rPr lang="en-US" sz="2400" b="0" i="1" smtClean="0">
                          <a:solidFill>
                            <a:srgbClr val="00B0F0"/>
                          </a:solidFill>
                          <a:latin typeface="Cambria Math" panose="02040503050406030204" pitchFamily="18" charset="0"/>
                        </a:rPr>
                        <m:t>𝑖</m:t>
                      </m:r>
                      <m:r>
                        <a:rPr lang="en-US" sz="2400" b="0" i="1" smtClean="0">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𝑘</m:t>
                      </m:r>
                      <m:r>
                        <a:rPr lang="en-US" sz="2400" b="0" i="1" smtClean="0">
                          <a:solidFill>
                            <a:srgbClr val="00B0F0"/>
                          </a:solidFill>
                          <a:latin typeface="Cambria Math" panose="02040503050406030204" pitchFamily="18" charset="0"/>
                        </a:rPr>
                        <m:t>≤</m:t>
                      </m:r>
                      <m:r>
                        <a:rPr lang="en-US" sz="2400" b="0" i="1" smtClean="0">
                          <a:solidFill>
                            <a:srgbClr val="00B0F0"/>
                          </a:solidFill>
                          <a:latin typeface="Cambria Math" panose="02040503050406030204" pitchFamily="18" charset="0"/>
                        </a:rPr>
                        <m:t>𝑗</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𝑃</m:t>
                      </m:r>
                      <m:d>
                        <m:dPr>
                          <m:begChr m:val="["/>
                          <m:endChr m:val="]"/>
                          <m:ctrlPr>
                            <a:rPr lang="en-US" sz="2400" i="1">
                              <a:solidFill>
                                <a:srgbClr val="00B0F0"/>
                              </a:solidFill>
                              <a:latin typeface="Cambria Math" panose="02040503050406030204" pitchFamily="18" charset="0"/>
                            </a:rPr>
                          </m:ctrlPr>
                        </m:dPr>
                        <m:e>
                          <m:r>
                            <a:rPr lang="en-US" sz="2400" i="1">
                              <a:solidFill>
                                <a:srgbClr val="00B0F0"/>
                              </a:solidFill>
                              <a:latin typeface="Cambria Math" panose="02040503050406030204" pitchFamily="18" charset="0"/>
                            </a:rPr>
                            <m:t> </m:t>
                          </m:r>
                          <m:r>
                            <a:rPr lang="en-US" sz="2400" b="0" i="1" smtClean="0">
                              <a:solidFill>
                                <a:srgbClr val="00B0F0"/>
                              </a:solidFill>
                              <a:latin typeface="Cambria Math" panose="02040503050406030204" pitchFamily="18" charset="0"/>
                            </a:rPr>
                            <m:t>𝑖</m:t>
                          </m:r>
                          <m:r>
                            <a:rPr lang="en-US" sz="2400" b="0" i="1" smtClean="0">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𝑘</m:t>
                          </m:r>
                          <m:r>
                            <a:rPr lang="en-US" sz="2400" b="0" i="1" smtClean="0">
                              <a:solidFill>
                                <a:srgbClr val="00B0F0"/>
                              </a:solidFill>
                              <a:latin typeface="Cambria Math" panose="02040503050406030204" pitchFamily="18" charset="0"/>
                            </a:rPr>
                            <m:t>≤</m:t>
                          </m:r>
                          <m:r>
                            <a:rPr lang="en-US" sz="2400" b="0" i="1" smtClean="0">
                              <a:solidFill>
                                <a:srgbClr val="00B0F0"/>
                              </a:solidFill>
                              <a:latin typeface="Cambria Math" panose="02040503050406030204" pitchFamily="18" charset="0"/>
                            </a:rPr>
                            <m:t>𝑗</m:t>
                          </m:r>
                        </m:e>
                      </m:d>
                      <m:r>
                        <a:rPr lang="en-US" sz="2400" i="1">
                          <a:latin typeface="Cambria Math" panose="02040503050406030204" pitchFamily="18" charset="0"/>
                        </a:rPr>
                        <m:t>+</m:t>
                      </m:r>
                    </m:oMath>
                    <m:oMath xmlns:m="http://schemas.openxmlformats.org/officeDocument/2006/math">
                      <m:r>
                        <a:rPr lang="en-US" sz="2400" i="1" smtClean="0">
                          <a:solidFill>
                            <a:srgbClr val="FFC000"/>
                          </a:solidFill>
                          <a:latin typeface="Cambria Math" panose="02040503050406030204" pitchFamily="18" charset="0"/>
                        </a:rPr>
                        <m:t>𝑃</m:t>
                      </m:r>
                      <m:d>
                        <m:dPr>
                          <m:begChr m:val="["/>
                          <m:endChr m:val="|"/>
                          <m:ctrlPr>
                            <a:rPr lang="en-US" sz="2400" i="1">
                              <a:solidFill>
                                <a:srgbClr val="FFC000"/>
                              </a:solidFill>
                              <a:latin typeface="Cambria Math" panose="02040503050406030204" pitchFamily="18" charset="0"/>
                            </a:rPr>
                          </m:ctrlPr>
                        </m:dPr>
                        <m:e>
                          <m:r>
                            <a:rPr lang="en-US" sz="2400" i="1">
                              <a:solidFill>
                                <a:srgbClr val="FFC000"/>
                              </a:solidFill>
                              <a:latin typeface="Cambria Math" panose="02040503050406030204" pitchFamily="18" charset="0"/>
                            </a:rPr>
                            <m:t>𝑖</m:t>
                          </m:r>
                          <m:r>
                            <a:rPr lang="en-US" sz="2400" i="1">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𝑗</m:t>
                          </m:r>
                          <m:r>
                            <a:rPr lang="en-US" sz="2400" i="1">
                              <a:solidFill>
                                <a:srgbClr val="FFC000"/>
                              </a:solidFill>
                              <a:latin typeface="Cambria Math" panose="02040503050406030204" pitchFamily="18" charset="0"/>
                            </a:rPr>
                            <m:t> </m:t>
                          </m:r>
                          <m:r>
                            <a:rPr lang="en-US" sz="2400" i="1">
                              <a:solidFill>
                                <a:srgbClr val="FFC000"/>
                              </a:solidFill>
                              <a:latin typeface="Cambria Math" panose="02040503050406030204" pitchFamily="18" charset="0"/>
                            </a:rPr>
                            <m:t>𝑐𝑜𝑚𝑝𝑎𝑟𝑒𝑑</m:t>
                          </m:r>
                          <m:r>
                            <a:rPr lang="en-US" sz="2400" i="1">
                              <a:solidFill>
                                <a:srgbClr val="FFC000"/>
                              </a:solidFill>
                              <a:latin typeface="Cambria Math" panose="02040503050406030204" pitchFamily="18" charset="0"/>
                            </a:rPr>
                            <m:t> </m:t>
                          </m:r>
                        </m:e>
                      </m:d>
                      <m:r>
                        <a:rPr lang="en-US" sz="2400" i="1">
                          <a:solidFill>
                            <a:srgbClr val="FFC000"/>
                          </a:solidFill>
                          <a:latin typeface="Cambria Math" panose="02040503050406030204" pitchFamily="18" charset="0"/>
                        </a:rPr>
                        <m:t>𝑘</m:t>
                      </m:r>
                      <m:r>
                        <a:rPr lang="en-US" sz="2400" b="0" i="1" smtClean="0">
                          <a:solidFill>
                            <a:srgbClr val="FFC000"/>
                          </a:solidFill>
                          <a:latin typeface="Cambria Math" panose="02040503050406030204" pitchFamily="18" charset="0"/>
                        </a:rPr>
                        <m:t>&gt;</m:t>
                      </m:r>
                      <m:r>
                        <a:rPr lang="en-US" sz="2400" i="1">
                          <a:solidFill>
                            <a:srgbClr val="FFC000"/>
                          </a:solidFill>
                          <a:latin typeface="Cambria Math" panose="02040503050406030204" pitchFamily="18" charset="0"/>
                        </a:rPr>
                        <m:t>𝑗</m:t>
                      </m:r>
                      <m:r>
                        <a:rPr lang="en-US" sz="2400" i="1">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𝑃</m:t>
                      </m:r>
                      <m:d>
                        <m:dPr>
                          <m:begChr m:val="["/>
                          <m:endChr m:val="]"/>
                          <m:ctrlPr>
                            <a:rPr lang="en-US" sz="2400" i="1">
                              <a:solidFill>
                                <a:srgbClr val="FFC000"/>
                              </a:solidFill>
                              <a:latin typeface="Cambria Math" panose="02040503050406030204" pitchFamily="18" charset="0"/>
                            </a:rPr>
                          </m:ctrlPr>
                        </m:dPr>
                        <m:e>
                          <m:r>
                            <a:rPr lang="en-US" sz="2400" i="1">
                              <a:solidFill>
                                <a:srgbClr val="FFC000"/>
                              </a:solidFill>
                              <a:latin typeface="Cambria Math" panose="02040503050406030204" pitchFamily="18" charset="0"/>
                            </a:rPr>
                            <m:t>𝑘</m:t>
                          </m:r>
                          <m:r>
                            <a:rPr lang="en-US" sz="2400" b="0" i="1" smtClean="0">
                              <a:solidFill>
                                <a:srgbClr val="FFC000"/>
                              </a:solidFill>
                              <a:latin typeface="Cambria Math" panose="02040503050406030204" pitchFamily="18" charset="0"/>
                            </a:rPr>
                            <m:t>&gt;</m:t>
                          </m:r>
                          <m:r>
                            <a:rPr lang="en-US" sz="2400" i="1">
                              <a:solidFill>
                                <a:srgbClr val="FFC000"/>
                              </a:solidFill>
                              <a:latin typeface="Cambria Math" panose="02040503050406030204" pitchFamily="18" charset="0"/>
                            </a:rPr>
                            <m:t>𝑗</m:t>
                          </m:r>
                        </m:e>
                      </m:d>
                      <m:r>
                        <a:rPr lang="en-US" sz="2400" b="0" i="1" smtClean="0">
                          <a:latin typeface="Cambria Math" panose="02040503050406030204" pitchFamily="18" charset="0"/>
                        </a:rPr>
                        <m:t>=</m:t>
                      </m:r>
                      <m:r>
                        <a:rPr lang="en-US" sz="2400" i="1" smtClean="0">
                          <a:solidFill>
                            <a:srgbClr val="92D050"/>
                          </a:solidFill>
                          <a:latin typeface="Cambria Math" panose="02040503050406030204" pitchFamily="18" charset="0"/>
                        </a:rPr>
                        <m:t>𝑃</m:t>
                      </m:r>
                      <m:r>
                        <a:rPr lang="en-US" sz="2400" b="0" i="1" smtClean="0">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𝑖</m:t>
                      </m:r>
                      <m:r>
                        <a:rPr lang="en-US" sz="2400" b="0" i="1" smtClean="0">
                          <a:solidFill>
                            <a:srgbClr val="92D050"/>
                          </a:solidFill>
                          <a:latin typeface="Cambria Math" panose="02040503050406030204" pitchFamily="18" charset="0"/>
                        </a:rPr>
                        <m:t>−</m:t>
                      </m:r>
                      <m:r>
                        <a:rPr lang="en-US" sz="2400" b="0" i="1" smtClean="0">
                          <a:solidFill>
                            <a:srgbClr val="92D050"/>
                          </a:solidFill>
                          <a:latin typeface="Cambria Math" panose="02040503050406030204" pitchFamily="18" charset="0"/>
                        </a:rPr>
                        <m:t>𝑘</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𝑗</m:t>
                      </m:r>
                      <m:r>
                        <a:rPr lang="en-US" sz="2400" b="0" i="1" smtClean="0">
                          <a:solidFill>
                            <a:srgbClr val="92D050"/>
                          </a:solidFill>
                          <a:latin typeface="Cambria Math" panose="02040503050406030204" pitchFamily="18" charset="0"/>
                        </a:rPr>
                        <m:t>−</m:t>
                      </m:r>
                      <m:r>
                        <a:rPr lang="en-US" sz="2400" b="0" i="1" smtClean="0">
                          <a:solidFill>
                            <a:srgbClr val="92D050"/>
                          </a:solidFill>
                          <a:latin typeface="Cambria Math" panose="02040503050406030204" pitchFamily="18" charset="0"/>
                        </a:rPr>
                        <m:t>𝑘</m:t>
                      </m:r>
                      <m:r>
                        <a:rPr lang="en-US" sz="2400" i="1">
                          <a:solidFill>
                            <a:srgbClr val="92D050"/>
                          </a:solidFill>
                          <a:latin typeface="Cambria Math" panose="02040503050406030204" pitchFamily="18" charset="0"/>
                        </a:rPr>
                        <m:t> </m:t>
                      </m:r>
                      <m:r>
                        <a:rPr lang="en-US" sz="2400" i="1">
                          <a:solidFill>
                            <a:srgbClr val="92D050"/>
                          </a:solidFill>
                          <a:latin typeface="Cambria Math" panose="02040503050406030204" pitchFamily="18" charset="0"/>
                        </a:rPr>
                        <m:t>𝑐𝑜𝑚𝑝𝑎𝑟𝑒𝑑</m:t>
                      </m:r>
                      <m:r>
                        <a:rPr lang="en-US" sz="2400" b="0" i="1" smtClean="0">
                          <a:solidFill>
                            <a:srgbClr val="92D050"/>
                          </a:solidFill>
                          <a:latin typeface="Cambria Math" panose="02040503050406030204" pitchFamily="18" charset="0"/>
                        </a:rPr>
                        <m:t> </m:t>
                      </m:r>
                      <m:r>
                        <a:rPr lang="en-US" sz="2400" b="0" i="1" smtClean="0">
                          <a:solidFill>
                            <a:srgbClr val="92D050"/>
                          </a:solidFill>
                          <a:latin typeface="Cambria Math" panose="02040503050406030204" pitchFamily="18" charset="0"/>
                        </a:rPr>
                        <m:t>𝑖𝑛</m:t>
                      </m:r>
                      <m:r>
                        <a:rPr lang="en-US" sz="2400" b="0" i="1" smtClean="0">
                          <a:solidFill>
                            <a:srgbClr val="92D050"/>
                          </a:solidFill>
                          <a:latin typeface="Cambria Math" panose="02040503050406030204" pitchFamily="18" charset="0"/>
                        </a:rPr>
                        <m:t> </m:t>
                      </m:r>
                      <m:r>
                        <a:rPr lang="en-US" sz="2400" b="0" i="1" smtClean="0">
                          <a:solidFill>
                            <a:srgbClr val="92D050"/>
                          </a:solidFill>
                          <a:latin typeface="Cambria Math" panose="02040503050406030204" pitchFamily="18" charset="0"/>
                        </a:rPr>
                        <m:t>𝑟𝑖𝑔h𝑡</m:t>
                      </m:r>
                      <m:r>
                        <a:rPr lang="en-US" sz="2400" b="0" i="1" smtClean="0">
                          <a:solidFill>
                            <a:srgbClr val="92D050"/>
                          </a:solidFill>
                          <a:latin typeface="Cambria Math" panose="02040503050406030204" pitchFamily="18" charset="0"/>
                        </a:rPr>
                        <m:t> </m:t>
                      </m:r>
                      <m:r>
                        <a:rPr lang="en-US" sz="2400" b="0" i="1" smtClean="0">
                          <a:solidFill>
                            <a:srgbClr val="92D050"/>
                          </a:solidFill>
                          <a:latin typeface="Cambria Math" panose="02040503050406030204" pitchFamily="18" charset="0"/>
                        </a:rPr>
                        <m:t>𝑝𝑎𝑟𝑡𝑖𝑡𝑖𝑜𝑛</m:t>
                      </m:r>
                      <m:r>
                        <a:rPr lang="en-US" sz="2400" b="0" i="1" smtClean="0">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d>
                        <m:dPr>
                          <m:begChr m:val="["/>
                          <m:endChr m:val="]"/>
                          <m:ctrlPr>
                            <a:rPr lang="en-US" sz="2400" i="1">
                              <a:solidFill>
                                <a:srgbClr val="92D050"/>
                              </a:solidFill>
                              <a:latin typeface="Cambria Math" panose="02040503050406030204" pitchFamily="18" charset="0"/>
                            </a:rPr>
                          </m:ctrlPr>
                        </m:dPr>
                        <m:e>
                          <m:r>
                            <a:rPr lang="en-US" sz="2400" i="1">
                              <a:solidFill>
                                <a:srgbClr val="92D050"/>
                              </a:solidFill>
                              <a:latin typeface="Cambria Math" panose="02040503050406030204" pitchFamily="18" charset="0"/>
                            </a:rPr>
                            <m:t>𝑘</m:t>
                          </m:r>
                          <m:r>
                            <a:rPr lang="en-US" sz="2400" i="1">
                              <a:solidFill>
                                <a:srgbClr val="92D050"/>
                              </a:solidFill>
                              <a:latin typeface="Cambria Math" panose="02040503050406030204" pitchFamily="18" charset="0"/>
                            </a:rPr>
                            <m:t>&lt;</m:t>
                          </m:r>
                          <m:r>
                            <a:rPr lang="en-US" sz="2400" i="1">
                              <a:solidFill>
                                <a:srgbClr val="92D050"/>
                              </a:solidFill>
                              <a:latin typeface="Cambria Math" panose="02040503050406030204" pitchFamily="18" charset="0"/>
                            </a:rPr>
                            <m:t>𝑖</m:t>
                          </m:r>
                        </m:e>
                      </m:d>
                    </m:oMath>
                    <m:oMath xmlns:m="http://schemas.openxmlformats.org/officeDocument/2006/math">
                      <m:r>
                        <a:rPr lang="en-US" sz="2400" i="1" smtClean="0">
                          <a:solidFill>
                            <a:srgbClr val="00B0F0"/>
                          </a:solidFill>
                          <a:latin typeface="Cambria Math" panose="02040503050406030204" pitchFamily="18" charset="0"/>
                        </a:rPr>
                        <m:t>𝑃</m:t>
                      </m:r>
                      <m:d>
                        <m:dPr>
                          <m:begChr m:val="["/>
                          <m:endChr m:val="|"/>
                          <m:ctrlPr>
                            <a:rPr lang="en-US" sz="2400" i="1">
                              <a:solidFill>
                                <a:srgbClr val="00B0F0"/>
                              </a:solidFill>
                              <a:latin typeface="Cambria Math" panose="02040503050406030204" pitchFamily="18" charset="0"/>
                            </a:rPr>
                          </m:ctrlPr>
                        </m:dPr>
                        <m:e>
                          <m:r>
                            <a:rPr lang="en-US" sz="2400" i="1">
                              <a:solidFill>
                                <a:srgbClr val="00B0F0"/>
                              </a:solidFill>
                              <a:latin typeface="Cambria Math" panose="02040503050406030204" pitchFamily="18" charset="0"/>
                            </a:rPr>
                            <m:t>𝑖</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𝑗</m:t>
                          </m:r>
                          <m:r>
                            <a:rPr lang="en-US" sz="2400" i="1">
                              <a:solidFill>
                                <a:srgbClr val="00B0F0"/>
                              </a:solidFill>
                              <a:latin typeface="Cambria Math" panose="02040503050406030204" pitchFamily="18" charset="0"/>
                            </a:rPr>
                            <m:t> </m:t>
                          </m:r>
                          <m:r>
                            <a:rPr lang="en-US" sz="2400" i="1">
                              <a:solidFill>
                                <a:srgbClr val="00B0F0"/>
                              </a:solidFill>
                              <a:latin typeface="Cambria Math" panose="02040503050406030204" pitchFamily="18" charset="0"/>
                            </a:rPr>
                            <m:t>𝑐𝑜𝑚𝑝𝑎𝑟𝑒𝑑</m:t>
                          </m:r>
                          <m:r>
                            <a:rPr lang="en-US" sz="2400" i="1">
                              <a:solidFill>
                                <a:srgbClr val="00B0F0"/>
                              </a:solidFill>
                              <a:latin typeface="Cambria Math" panose="02040503050406030204" pitchFamily="18" charset="0"/>
                            </a:rPr>
                            <m:t> </m:t>
                          </m:r>
                        </m:e>
                      </m:d>
                      <m:r>
                        <a:rPr lang="en-US" sz="2400" i="1">
                          <a:solidFill>
                            <a:srgbClr val="00B0F0"/>
                          </a:solidFill>
                          <a:latin typeface="Cambria Math" panose="02040503050406030204" pitchFamily="18" charset="0"/>
                        </a:rPr>
                        <m:t>𝑖</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𝑘</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𝑗</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𝑃</m:t>
                      </m:r>
                      <m:d>
                        <m:dPr>
                          <m:begChr m:val="["/>
                          <m:endChr m:val="]"/>
                          <m:ctrlPr>
                            <a:rPr lang="en-US" sz="2400" i="1">
                              <a:solidFill>
                                <a:srgbClr val="00B0F0"/>
                              </a:solidFill>
                              <a:latin typeface="Cambria Math" panose="02040503050406030204" pitchFamily="18" charset="0"/>
                            </a:rPr>
                          </m:ctrlPr>
                        </m:dPr>
                        <m:e>
                          <m:r>
                            <a:rPr lang="en-US" sz="2400" i="1">
                              <a:solidFill>
                                <a:srgbClr val="00B0F0"/>
                              </a:solidFill>
                              <a:latin typeface="Cambria Math" panose="02040503050406030204" pitchFamily="18" charset="0"/>
                            </a:rPr>
                            <m:t>𝑖</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𝑘</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𝑗</m:t>
                          </m:r>
                        </m:e>
                      </m:d>
                      <m:r>
                        <a:rPr lang="en-US" sz="2400" i="1" smtClean="0">
                          <a:solidFill>
                            <a:schemeClr val="tx1"/>
                          </a:solidFill>
                          <a:latin typeface="Cambria Math" panose="02040503050406030204" pitchFamily="18" charset="0"/>
                        </a:rPr>
                        <m:t>+</m:t>
                      </m:r>
                    </m:oMath>
                    <m:oMath xmlns:m="http://schemas.openxmlformats.org/officeDocument/2006/math">
                      <m:r>
                        <a:rPr lang="en-US" sz="2400" i="1" smtClean="0">
                          <a:solidFill>
                            <a:srgbClr val="FFC000"/>
                          </a:solidFill>
                          <a:latin typeface="Cambria Math" panose="02040503050406030204" pitchFamily="18" charset="0"/>
                        </a:rPr>
                        <m:t>𝑃</m:t>
                      </m:r>
                      <m:d>
                        <m:dPr>
                          <m:begChr m:val="["/>
                          <m:endChr m:val="]"/>
                          <m:ctrlPr>
                            <a:rPr lang="en-US" sz="2400" i="1">
                              <a:solidFill>
                                <a:srgbClr val="FFC000"/>
                              </a:solidFill>
                              <a:latin typeface="Cambria Math" panose="02040503050406030204" pitchFamily="18" charset="0"/>
                            </a:rPr>
                          </m:ctrlPr>
                        </m:dPr>
                        <m:e>
                          <m:r>
                            <a:rPr lang="en-US" sz="2400" i="1">
                              <a:solidFill>
                                <a:srgbClr val="FFC000"/>
                              </a:solidFill>
                              <a:latin typeface="Cambria Math" panose="02040503050406030204" pitchFamily="18" charset="0"/>
                            </a:rPr>
                            <m:t>𝑖</m:t>
                          </m:r>
                          <m:r>
                            <a:rPr lang="en-US" sz="2400" i="1">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𝑗</m:t>
                          </m:r>
                          <m:r>
                            <a:rPr lang="en-US" sz="2400" i="1">
                              <a:solidFill>
                                <a:srgbClr val="FFC000"/>
                              </a:solidFill>
                              <a:latin typeface="Cambria Math" panose="02040503050406030204" pitchFamily="18" charset="0"/>
                            </a:rPr>
                            <m:t> </m:t>
                          </m:r>
                          <m:r>
                            <a:rPr lang="en-US" sz="2400" i="1">
                              <a:solidFill>
                                <a:srgbClr val="FFC000"/>
                              </a:solidFill>
                              <a:latin typeface="Cambria Math" panose="02040503050406030204" pitchFamily="18" charset="0"/>
                            </a:rPr>
                            <m:t>𝑐𝑜𝑚𝑝𝑎𝑟𝑒𝑑</m:t>
                          </m:r>
                          <m:r>
                            <a:rPr lang="en-US" sz="2400" i="1">
                              <a:solidFill>
                                <a:srgbClr val="FFC000"/>
                              </a:solidFill>
                              <a:latin typeface="Cambria Math" panose="02040503050406030204" pitchFamily="18" charset="0"/>
                            </a:rPr>
                            <m:t> </m:t>
                          </m:r>
                          <m:r>
                            <a:rPr lang="en-US" sz="2400" i="1">
                              <a:solidFill>
                                <a:srgbClr val="FFC000"/>
                              </a:solidFill>
                              <a:latin typeface="Cambria Math" panose="02040503050406030204" pitchFamily="18" charset="0"/>
                            </a:rPr>
                            <m:t>𝑖𝑛</m:t>
                          </m:r>
                          <m:r>
                            <a:rPr lang="en-US" sz="2400" i="1">
                              <a:solidFill>
                                <a:srgbClr val="FFC000"/>
                              </a:solidFill>
                              <a:latin typeface="Cambria Math" panose="02040503050406030204" pitchFamily="18" charset="0"/>
                            </a:rPr>
                            <m:t> </m:t>
                          </m:r>
                          <m:r>
                            <a:rPr lang="en-US" sz="2400" b="0" i="1" smtClean="0">
                              <a:solidFill>
                                <a:srgbClr val="FFC000"/>
                              </a:solidFill>
                              <a:latin typeface="Cambria Math" panose="02040503050406030204" pitchFamily="18" charset="0"/>
                            </a:rPr>
                            <m:t>𝑙𝑒𝑓</m:t>
                          </m:r>
                          <m:r>
                            <a:rPr lang="en-US" sz="2400" i="1">
                              <a:solidFill>
                                <a:srgbClr val="FFC000"/>
                              </a:solidFill>
                              <a:latin typeface="Cambria Math" panose="02040503050406030204" pitchFamily="18" charset="0"/>
                            </a:rPr>
                            <m:t>𝑡</m:t>
                          </m:r>
                          <m:r>
                            <a:rPr lang="en-US" sz="2400" i="1">
                              <a:solidFill>
                                <a:srgbClr val="FFC000"/>
                              </a:solidFill>
                              <a:latin typeface="Cambria Math" panose="02040503050406030204" pitchFamily="18" charset="0"/>
                            </a:rPr>
                            <m:t> </m:t>
                          </m:r>
                          <m:r>
                            <a:rPr lang="en-US" sz="2400" i="1">
                              <a:solidFill>
                                <a:srgbClr val="FFC000"/>
                              </a:solidFill>
                              <a:latin typeface="Cambria Math" panose="02040503050406030204" pitchFamily="18" charset="0"/>
                            </a:rPr>
                            <m:t>𝑝𝑎𝑟𝑡𝑖𝑡𝑖𝑜𝑛</m:t>
                          </m:r>
                        </m:e>
                      </m:d>
                      <m:r>
                        <a:rPr lang="en-US" sz="2400" i="1">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𝑃</m:t>
                      </m:r>
                      <m:d>
                        <m:dPr>
                          <m:begChr m:val="["/>
                          <m:endChr m:val="]"/>
                          <m:ctrlPr>
                            <a:rPr lang="en-US" sz="2400" i="1">
                              <a:solidFill>
                                <a:srgbClr val="FFC000"/>
                              </a:solidFill>
                              <a:latin typeface="Cambria Math" panose="02040503050406030204" pitchFamily="18" charset="0"/>
                            </a:rPr>
                          </m:ctrlPr>
                        </m:dPr>
                        <m:e>
                          <m:r>
                            <a:rPr lang="en-US" sz="2400" i="1">
                              <a:solidFill>
                                <a:srgbClr val="FFC000"/>
                              </a:solidFill>
                              <a:latin typeface="Cambria Math" panose="02040503050406030204" pitchFamily="18" charset="0"/>
                            </a:rPr>
                            <m:t>𝑘</m:t>
                          </m:r>
                          <m:r>
                            <a:rPr lang="en-US" sz="2400" b="0" i="1" smtClean="0">
                              <a:solidFill>
                                <a:srgbClr val="FFC000"/>
                              </a:solidFill>
                              <a:latin typeface="Cambria Math" panose="02040503050406030204" pitchFamily="18" charset="0"/>
                            </a:rPr>
                            <m:t>&gt;</m:t>
                          </m:r>
                          <m:r>
                            <a:rPr lang="en-US" sz="2400" i="1">
                              <a:solidFill>
                                <a:srgbClr val="FFC000"/>
                              </a:solidFill>
                              <a:latin typeface="Cambria Math" panose="02040503050406030204" pitchFamily="18" charset="0"/>
                            </a:rPr>
                            <m:t>𝑗</m:t>
                          </m:r>
                        </m:e>
                      </m:d>
                    </m:oMath>
                  </m:oMathPara>
                </a14:m>
                <a:br>
                  <a:rPr lang="en-US" sz="2400" b="0" i="1" dirty="0">
                    <a:latin typeface="Cambria Math" panose="02040503050406030204" pitchFamily="18" charset="0"/>
                  </a:rPr>
                </a:br>
                <a14:m>
                  <m:oMath xmlns:m="http://schemas.openxmlformats.org/officeDocument/2006/math">
                    <m:r>
                      <a:rPr lang="en-US" sz="2400" i="1">
                        <a:latin typeface="Cambria Math" panose="02040503050406030204" pitchFamily="18" charset="0"/>
                      </a:rPr>
                      <m:t>=</m:t>
                    </m:r>
                    <m:f>
                      <m:fPr>
                        <m:ctrlPr>
                          <a:rPr lang="en-US" sz="2400" i="1" smtClean="0">
                            <a:solidFill>
                              <a:srgbClr val="92D050"/>
                            </a:solidFill>
                            <a:latin typeface="Cambria Math" panose="02040503050406030204" pitchFamily="18" charset="0"/>
                          </a:rPr>
                        </m:ctrlPr>
                      </m:fPr>
                      <m:num>
                        <m:r>
                          <a:rPr lang="en-US" sz="2400" i="1">
                            <a:solidFill>
                              <a:srgbClr val="92D050"/>
                            </a:solidFill>
                            <a:latin typeface="Cambria Math" panose="02040503050406030204" pitchFamily="18" charset="0"/>
                          </a:rPr>
                          <m:t>2</m:t>
                        </m:r>
                      </m:num>
                      <m:den>
                        <m:r>
                          <a:rPr lang="en-US" sz="2400" i="1">
                            <a:solidFill>
                              <a:srgbClr val="92D050"/>
                            </a:solidFill>
                            <a:latin typeface="Cambria Math" panose="02040503050406030204" pitchFamily="18" charset="0"/>
                          </a:rPr>
                          <m:t>𝑗</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𝑘</m:t>
                        </m:r>
                        <m:r>
                          <a:rPr lang="en-US" sz="2400" i="1">
                            <a:solidFill>
                              <a:srgbClr val="92D050"/>
                            </a:solidFill>
                            <a:latin typeface="Cambria Math" panose="02040503050406030204" pitchFamily="18" charset="0"/>
                          </a:rPr>
                          <m:t>−</m:t>
                        </m:r>
                        <m:d>
                          <m:dPr>
                            <m:ctrlPr>
                              <a:rPr lang="en-US" sz="2400" i="1">
                                <a:solidFill>
                                  <a:srgbClr val="92D050"/>
                                </a:solidFill>
                                <a:latin typeface="Cambria Math" panose="02040503050406030204" pitchFamily="18" charset="0"/>
                              </a:rPr>
                            </m:ctrlPr>
                          </m:dPr>
                          <m:e>
                            <m:r>
                              <a:rPr lang="en-US" sz="2400" i="1">
                                <a:solidFill>
                                  <a:srgbClr val="92D050"/>
                                </a:solidFill>
                                <a:latin typeface="Cambria Math" panose="02040503050406030204" pitchFamily="18" charset="0"/>
                              </a:rPr>
                              <m:t>𝑖</m:t>
                            </m:r>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𝑘</m:t>
                            </m:r>
                          </m:e>
                        </m:d>
                        <m:r>
                          <a:rPr lang="en-US" sz="2400" i="1">
                            <a:solidFill>
                              <a:srgbClr val="92D050"/>
                            </a:solidFill>
                            <a:latin typeface="Cambria Math" panose="02040503050406030204" pitchFamily="18" charset="0"/>
                          </a:rPr>
                          <m:t>+1</m:t>
                        </m:r>
                      </m:den>
                    </m:f>
                    <m:r>
                      <a:rPr lang="en-US" sz="2400" i="1">
                        <a:solidFill>
                          <a:srgbClr val="92D050"/>
                        </a:solidFill>
                        <a:latin typeface="Cambria Math" panose="02040503050406030204" pitchFamily="18" charset="0"/>
                      </a:rPr>
                      <m:t>⋅</m:t>
                    </m:r>
                    <m:r>
                      <a:rPr lang="en-US" sz="2400" i="1">
                        <a:solidFill>
                          <a:srgbClr val="92D050"/>
                        </a:solidFill>
                        <a:latin typeface="Cambria Math" panose="02040503050406030204" pitchFamily="18" charset="0"/>
                      </a:rPr>
                      <m:t>𝑃</m:t>
                    </m:r>
                    <m:d>
                      <m:dPr>
                        <m:begChr m:val="["/>
                        <m:endChr m:val="]"/>
                        <m:ctrlPr>
                          <a:rPr lang="en-US" sz="2400" i="1">
                            <a:solidFill>
                              <a:srgbClr val="92D050"/>
                            </a:solidFill>
                            <a:latin typeface="Cambria Math" panose="02040503050406030204" pitchFamily="18" charset="0"/>
                          </a:rPr>
                        </m:ctrlPr>
                      </m:dPr>
                      <m:e>
                        <m:r>
                          <a:rPr lang="en-US" sz="2400" i="1">
                            <a:solidFill>
                              <a:srgbClr val="92D050"/>
                            </a:solidFill>
                            <a:latin typeface="Cambria Math" panose="02040503050406030204" pitchFamily="18" charset="0"/>
                          </a:rPr>
                          <m:t>𝑘</m:t>
                        </m:r>
                        <m:r>
                          <a:rPr lang="en-US" sz="2400" i="1">
                            <a:solidFill>
                              <a:srgbClr val="92D050"/>
                            </a:solidFill>
                            <a:latin typeface="Cambria Math" panose="02040503050406030204" pitchFamily="18" charset="0"/>
                          </a:rPr>
                          <m:t>&lt;</m:t>
                        </m:r>
                        <m:r>
                          <a:rPr lang="en-US" sz="2400" i="1">
                            <a:solidFill>
                              <a:srgbClr val="92D050"/>
                            </a:solidFill>
                            <a:latin typeface="Cambria Math" panose="02040503050406030204" pitchFamily="18" charset="0"/>
                          </a:rPr>
                          <m:t>𝑖</m:t>
                        </m:r>
                      </m:e>
                    </m:d>
                    <m:r>
                      <a:rPr lang="en-US" sz="2400" i="1">
                        <a:latin typeface="Cambria Math" panose="02040503050406030204" pitchFamily="18" charset="0"/>
                      </a:rPr>
                      <m:t>+</m:t>
                    </m:r>
                    <m:f>
                      <m:fPr>
                        <m:ctrlPr>
                          <a:rPr lang="en-US" sz="2400" i="1" smtClean="0">
                            <a:solidFill>
                              <a:srgbClr val="00B0F0"/>
                            </a:solidFill>
                            <a:latin typeface="Cambria Math" panose="02040503050406030204" pitchFamily="18" charset="0"/>
                          </a:rPr>
                        </m:ctrlPr>
                      </m:fPr>
                      <m:num>
                        <m:r>
                          <a:rPr lang="en-US" sz="2400" i="1">
                            <a:solidFill>
                              <a:srgbClr val="00B0F0"/>
                            </a:solidFill>
                            <a:latin typeface="Cambria Math" panose="02040503050406030204" pitchFamily="18" charset="0"/>
                          </a:rPr>
                          <m:t>2</m:t>
                        </m:r>
                      </m:num>
                      <m:den>
                        <m:r>
                          <a:rPr lang="en-US" sz="2400" i="1">
                            <a:solidFill>
                              <a:srgbClr val="00B0F0"/>
                            </a:solidFill>
                            <a:latin typeface="Cambria Math" panose="02040503050406030204" pitchFamily="18" charset="0"/>
                          </a:rPr>
                          <m:t>𝑗</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𝑖</m:t>
                        </m:r>
                        <m:r>
                          <a:rPr lang="en-US" sz="2400" i="1">
                            <a:solidFill>
                              <a:srgbClr val="00B0F0"/>
                            </a:solidFill>
                            <a:latin typeface="Cambria Math" panose="02040503050406030204" pitchFamily="18" charset="0"/>
                          </a:rPr>
                          <m:t>+1</m:t>
                        </m:r>
                      </m:den>
                    </m:f>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𝑃</m:t>
                    </m:r>
                    <m:d>
                      <m:dPr>
                        <m:begChr m:val="["/>
                        <m:endChr m:val="]"/>
                        <m:ctrlPr>
                          <a:rPr lang="en-US" sz="2400" i="1">
                            <a:solidFill>
                              <a:srgbClr val="00B0F0"/>
                            </a:solidFill>
                            <a:latin typeface="Cambria Math" panose="02040503050406030204" pitchFamily="18" charset="0"/>
                          </a:rPr>
                        </m:ctrlPr>
                      </m:dPr>
                      <m:e>
                        <m:r>
                          <a:rPr lang="en-US" sz="2400" i="1">
                            <a:solidFill>
                              <a:srgbClr val="00B0F0"/>
                            </a:solidFill>
                            <a:latin typeface="Cambria Math" panose="02040503050406030204" pitchFamily="18" charset="0"/>
                          </a:rPr>
                          <m:t>𝑖</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𝑘</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𝑗</m:t>
                        </m:r>
                      </m:e>
                    </m:d>
                    <m:r>
                      <a:rPr lang="en-US" sz="2400" b="0" i="1" smtClean="0">
                        <a:latin typeface="Cambria Math" panose="02040503050406030204" pitchFamily="18" charset="0"/>
                      </a:rPr>
                      <m:t>+</m:t>
                    </m:r>
                    <m:f>
                      <m:fPr>
                        <m:ctrlPr>
                          <a:rPr lang="en-US" sz="2400" i="1" smtClean="0">
                            <a:solidFill>
                              <a:srgbClr val="FFC000"/>
                            </a:solidFill>
                            <a:latin typeface="Cambria Math" panose="02040503050406030204" pitchFamily="18" charset="0"/>
                          </a:rPr>
                        </m:ctrlPr>
                      </m:fPr>
                      <m:num>
                        <m:r>
                          <a:rPr lang="en-US" sz="2400" i="1">
                            <a:solidFill>
                              <a:srgbClr val="FFC000"/>
                            </a:solidFill>
                            <a:latin typeface="Cambria Math" panose="02040503050406030204" pitchFamily="18" charset="0"/>
                          </a:rPr>
                          <m:t>2</m:t>
                        </m:r>
                      </m:num>
                      <m:den>
                        <m:r>
                          <a:rPr lang="en-US" sz="2400" i="1">
                            <a:solidFill>
                              <a:srgbClr val="FFC000"/>
                            </a:solidFill>
                            <a:latin typeface="Cambria Math" panose="02040503050406030204" pitchFamily="18" charset="0"/>
                          </a:rPr>
                          <m:t>𝑗</m:t>
                        </m:r>
                        <m:r>
                          <a:rPr lang="en-US" sz="2400" i="1">
                            <a:solidFill>
                              <a:srgbClr val="FFC000"/>
                            </a:solidFill>
                            <a:latin typeface="Cambria Math" panose="02040503050406030204" pitchFamily="18" charset="0"/>
                          </a:rPr>
                          <m:t>−</m:t>
                        </m:r>
                        <m:r>
                          <a:rPr lang="en-US" sz="2400" b="0" i="1" smtClean="0">
                            <a:solidFill>
                              <a:srgbClr val="FFC000"/>
                            </a:solidFill>
                            <a:latin typeface="Cambria Math" panose="02040503050406030204" pitchFamily="18" charset="0"/>
                          </a:rPr>
                          <m:t>𝑖</m:t>
                        </m:r>
                        <m:r>
                          <a:rPr lang="en-US" sz="2400" i="1">
                            <a:solidFill>
                              <a:srgbClr val="FFC000"/>
                            </a:solidFill>
                            <a:latin typeface="Cambria Math" panose="02040503050406030204" pitchFamily="18" charset="0"/>
                          </a:rPr>
                          <m:t>+1</m:t>
                        </m:r>
                      </m:den>
                    </m:f>
                    <m:r>
                      <a:rPr lang="en-US" sz="2400" i="1">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𝑃</m:t>
                    </m:r>
                    <m:d>
                      <m:dPr>
                        <m:begChr m:val="["/>
                        <m:endChr m:val="]"/>
                        <m:ctrlPr>
                          <a:rPr lang="en-US" sz="2400" i="1">
                            <a:solidFill>
                              <a:srgbClr val="FFC000"/>
                            </a:solidFill>
                            <a:latin typeface="Cambria Math" panose="02040503050406030204" pitchFamily="18" charset="0"/>
                          </a:rPr>
                        </m:ctrlPr>
                      </m:dPr>
                      <m:e>
                        <m:r>
                          <a:rPr lang="en-US" sz="2400" i="1">
                            <a:solidFill>
                              <a:srgbClr val="FFC000"/>
                            </a:solidFill>
                            <a:latin typeface="Cambria Math" panose="02040503050406030204" pitchFamily="18" charset="0"/>
                          </a:rPr>
                          <m:t>𝑘</m:t>
                        </m:r>
                        <m:r>
                          <a:rPr lang="en-US" sz="2400" b="0" i="1" smtClean="0">
                            <a:solidFill>
                              <a:srgbClr val="FFC000"/>
                            </a:solidFill>
                            <a:latin typeface="Cambria Math" panose="02040503050406030204" pitchFamily="18" charset="0"/>
                          </a:rPr>
                          <m:t>&gt;</m:t>
                        </m:r>
                        <m:r>
                          <a:rPr lang="en-US" sz="2400" b="0" i="1" smtClean="0">
                            <a:solidFill>
                              <a:srgbClr val="FFC000"/>
                            </a:solidFill>
                            <a:latin typeface="Cambria Math" panose="02040503050406030204" pitchFamily="18" charset="0"/>
                          </a:rPr>
                          <m:t>𝑗</m:t>
                        </m:r>
                      </m:e>
                    </m:d>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+1</m:t>
                        </m:r>
                      </m:den>
                    </m:f>
                  </m:oMath>
                </a14:m>
                <a:r>
                  <a:rPr lang="en-US" sz="2400" b="0" dirty="0"/>
                  <a:t>.  </a:t>
                </a:r>
                <a:br>
                  <a:rPr lang="en-US" sz="2400" b="0" dirty="0"/>
                </a:br>
                <a:endParaRPr lang="en-US" sz="2400" dirty="0"/>
              </a:p>
              <a:p>
                <a:pPr marL="1257300" lvl="2"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5279202"/>
              </a:xfrm>
              <a:prstGeom prst="rect">
                <a:avLst/>
              </a:prstGeom>
              <a:blipFill>
                <a:blip r:embed="rId2"/>
                <a:stretch>
                  <a:fillRect l="-883"/>
                </a:stretch>
              </a:blipFill>
            </p:spPr>
            <p:txBody>
              <a:bodyPr/>
              <a:lstStyle/>
              <a:p>
                <a:r>
                  <a:rPr lang="en-IL">
                    <a:noFill/>
                  </a:rPr>
                  <a:t> </a:t>
                </a:r>
              </a:p>
            </p:txBody>
          </p:sp>
        </mc:Fallback>
      </mc:AlternateContent>
      <p:pic>
        <p:nvPicPr>
          <p:cNvPr id="5" name="Picture 2" descr="Yellow Square Smiley Emoticon Glad Happy Stock Vector (Royalty Free)  1262287132 | Shutterstock">
            <a:extLst>
              <a:ext uri="{FF2B5EF4-FFF2-40B4-BE49-F238E27FC236}">
                <a16:creationId xmlns:a16="http://schemas.microsoft.com/office/drawing/2014/main" id="{98E48263-5EB8-47E4-0671-B5EC356C2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1027" y="5398995"/>
            <a:ext cx="470326" cy="5065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647E6954-0918-C3A7-B4AC-1B027FAAF5B9}"/>
              </a:ext>
            </a:extLst>
          </p:cNvPr>
          <p:cNvGraphicFramePr>
            <a:graphicFrameLocks noGrp="1"/>
          </p:cNvGraphicFramePr>
          <p:nvPr>
            <p:extLst>
              <p:ext uri="{D42A27DB-BD31-4B8C-83A1-F6EECF244321}">
                <p14:modId xmlns:p14="http://schemas.microsoft.com/office/powerpoint/2010/main" val="4067395792"/>
              </p:ext>
            </p:extLst>
          </p:nvPr>
        </p:nvGraphicFramePr>
        <p:xfrm>
          <a:off x="7375713" y="3307976"/>
          <a:ext cx="4356849" cy="457200"/>
        </p:xfrm>
        <a:graphic>
          <a:graphicData uri="http://schemas.openxmlformats.org/drawingml/2006/table">
            <a:tbl>
              <a:tblPr firstRow="1" bandRow="1">
                <a:tableStyleId>{5C22544A-7EE6-4342-B048-85BDC9FD1C3A}</a:tableStyleId>
              </a:tblPr>
              <a:tblGrid>
                <a:gridCol w="622407">
                  <a:extLst>
                    <a:ext uri="{9D8B030D-6E8A-4147-A177-3AD203B41FA5}">
                      <a16:colId xmlns:a16="http://schemas.microsoft.com/office/drawing/2014/main" val="316263605"/>
                    </a:ext>
                  </a:extLst>
                </a:gridCol>
                <a:gridCol w="622407">
                  <a:extLst>
                    <a:ext uri="{9D8B030D-6E8A-4147-A177-3AD203B41FA5}">
                      <a16:colId xmlns:a16="http://schemas.microsoft.com/office/drawing/2014/main" val="3483915323"/>
                    </a:ext>
                  </a:extLst>
                </a:gridCol>
                <a:gridCol w="622407">
                  <a:extLst>
                    <a:ext uri="{9D8B030D-6E8A-4147-A177-3AD203B41FA5}">
                      <a16:colId xmlns:a16="http://schemas.microsoft.com/office/drawing/2014/main" val="3535162851"/>
                    </a:ext>
                  </a:extLst>
                </a:gridCol>
                <a:gridCol w="622407">
                  <a:extLst>
                    <a:ext uri="{9D8B030D-6E8A-4147-A177-3AD203B41FA5}">
                      <a16:colId xmlns:a16="http://schemas.microsoft.com/office/drawing/2014/main" val="933803444"/>
                    </a:ext>
                  </a:extLst>
                </a:gridCol>
                <a:gridCol w="622407">
                  <a:extLst>
                    <a:ext uri="{9D8B030D-6E8A-4147-A177-3AD203B41FA5}">
                      <a16:colId xmlns:a16="http://schemas.microsoft.com/office/drawing/2014/main" val="900704272"/>
                    </a:ext>
                  </a:extLst>
                </a:gridCol>
                <a:gridCol w="622407">
                  <a:extLst>
                    <a:ext uri="{9D8B030D-6E8A-4147-A177-3AD203B41FA5}">
                      <a16:colId xmlns:a16="http://schemas.microsoft.com/office/drawing/2014/main" val="2246451988"/>
                    </a:ext>
                  </a:extLst>
                </a:gridCol>
                <a:gridCol w="622407">
                  <a:extLst>
                    <a:ext uri="{9D8B030D-6E8A-4147-A177-3AD203B41FA5}">
                      <a16:colId xmlns:a16="http://schemas.microsoft.com/office/drawing/2014/main" val="4018169132"/>
                    </a:ext>
                  </a:extLst>
                </a:gridCol>
              </a:tblGrid>
              <a:tr h="370840">
                <a:tc>
                  <a:txBody>
                    <a:bodyPr/>
                    <a:lstStyle/>
                    <a:p>
                      <a:r>
                        <a:rPr lang="en-US" sz="2400" dirty="0">
                          <a:solidFill>
                            <a:schemeClr val="tx1"/>
                          </a:solidFill>
                        </a:rPr>
                        <a:t>k=?</a:t>
                      </a:r>
                      <a:endParaRPr lang="en-IL" sz="2400" dirty="0">
                        <a:solidFill>
                          <a:schemeClr val="tx1"/>
                        </a:solidFill>
                      </a:endParaRPr>
                    </a:p>
                  </a:txBody>
                  <a:tcPr>
                    <a:solidFill>
                      <a:srgbClr val="FF0000"/>
                    </a:solidFill>
                  </a:tcPr>
                </a:tc>
                <a:tc>
                  <a:txBody>
                    <a:bodyPr/>
                    <a:lstStyle/>
                    <a:p>
                      <a:r>
                        <a:rPr lang="en-US" sz="2400" dirty="0"/>
                        <a:t>…</a:t>
                      </a:r>
                      <a:endParaRPr lang="en-IL" sz="2400" dirty="0"/>
                    </a:p>
                  </a:txBody>
                  <a:tcPr>
                    <a:solidFill>
                      <a:srgbClr val="FFC000"/>
                    </a:solidFill>
                  </a:tcPr>
                </a:tc>
                <a:tc>
                  <a:txBody>
                    <a:bodyPr/>
                    <a:lstStyle/>
                    <a:p>
                      <a:r>
                        <a:rPr lang="en-US" sz="2400" dirty="0"/>
                        <a:t>…</a:t>
                      </a:r>
                      <a:endParaRPr lang="en-IL" sz="2400" dirty="0"/>
                    </a:p>
                  </a:txBody>
                  <a:tcPr>
                    <a:solidFill>
                      <a:srgbClr val="FFC000"/>
                    </a:solidFill>
                  </a:tcPr>
                </a:tc>
                <a:tc>
                  <a:txBody>
                    <a:bodyPr/>
                    <a:lstStyle/>
                    <a:p>
                      <a:r>
                        <a:rPr lang="en-US" sz="2400" dirty="0" err="1"/>
                        <a:t>i</a:t>
                      </a:r>
                      <a:r>
                        <a:rPr lang="en-US" sz="2400" dirty="0"/>
                        <a:t>=3</a:t>
                      </a:r>
                      <a:endParaRPr lang="en-IL" sz="2400" dirty="0"/>
                    </a:p>
                  </a:txBody>
                  <a:tcPr>
                    <a:solidFill>
                      <a:srgbClr val="FFC000"/>
                    </a:solidFill>
                  </a:tcPr>
                </a:tc>
                <a:tc>
                  <a:txBody>
                    <a:bodyPr/>
                    <a:lstStyle/>
                    <a:p>
                      <a:r>
                        <a:rPr lang="en-US" sz="2400" dirty="0"/>
                        <a:t>…</a:t>
                      </a:r>
                      <a:endParaRPr lang="en-IL" sz="2400" dirty="0"/>
                    </a:p>
                  </a:txBody>
                  <a:tcPr>
                    <a:solidFill>
                      <a:srgbClr val="FFC000"/>
                    </a:solidFill>
                  </a:tcPr>
                </a:tc>
                <a:tc>
                  <a:txBody>
                    <a:bodyPr/>
                    <a:lstStyle/>
                    <a:p>
                      <a:r>
                        <a:rPr lang="en-US" sz="2400" dirty="0"/>
                        <a:t>j=5</a:t>
                      </a:r>
                      <a:endParaRPr lang="en-IL" sz="2400" dirty="0"/>
                    </a:p>
                  </a:txBody>
                  <a:tcPr>
                    <a:solidFill>
                      <a:srgbClr val="FFC000"/>
                    </a:solidFill>
                  </a:tcPr>
                </a:tc>
                <a:tc>
                  <a:txBody>
                    <a:bodyPr/>
                    <a:lstStyle/>
                    <a:p>
                      <a:r>
                        <a:rPr lang="en-US" sz="2400" dirty="0"/>
                        <a:t>…</a:t>
                      </a:r>
                      <a:endParaRPr lang="en-IL" sz="2400" dirty="0"/>
                    </a:p>
                  </a:txBody>
                  <a:tcPr>
                    <a:solidFill>
                      <a:srgbClr val="FFC000"/>
                    </a:solidFill>
                  </a:tcPr>
                </a:tc>
                <a:extLst>
                  <a:ext uri="{0D108BD9-81ED-4DB2-BD59-A6C34878D82A}">
                    <a16:rowId xmlns:a16="http://schemas.microsoft.com/office/drawing/2014/main" val="4281573688"/>
                  </a:ext>
                </a:extLst>
              </a:tr>
            </a:tbl>
          </a:graphicData>
        </a:graphic>
      </p:graphicFrame>
    </p:spTree>
    <p:extLst>
      <p:ext uri="{BB962C8B-B14F-4D97-AF65-F5344CB8AC3E}">
        <p14:creationId xmlns:p14="http://schemas.microsoft.com/office/powerpoint/2010/main" val="386152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fontScale="90000"/>
          </a:bodyPr>
          <a:lstStyle/>
          <a:p>
            <a:r>
              <a:rPr lang="en-US" dirty="0"/>
              <a:t>Deterministic </a:t>
            </a:r>
            <a:r>
              <a:rPr lang="en-US" dirty="0" err="1"/>
              <a:t>QuickSort</a:t>
            </a:r>
            <a:r>
              <a:rPr lang="en-US" dirty="0"/>
              <a:t> – Average Case Runtime – Proof Continued</a:t>
            </a:r>
            <a:endParaRPr lang="en-IL"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4148443"/>
              </a:xfrm>
              <a:prstGeom prst="rect">
                <a:avLst/>
              </a:prstGeom>
              <a:noFill/>
            </p:spPr>
            <p:txBody>
              <a:bodyPr wrap="square" rtlCol="0">
                <a:spAutoFit/>
              </a:bodyPr>
              <a:lstStyle/>
              <a:p>
                <a:r>
                  <a:rPr lang="en-US" sz="2800" u="sng" dirty="0"/>
                  <a:t>Lemma 1</a:t>
                </a:r>
                <a:r>
                  <a:rPr lang="en-US" sz="2800" dirty="0"/>
                  <a:t>: </a:t>
                </a:r>
                <a14:m>
                  <m:oMath xmlns:m="http://schemas.openxmlformats.org/officeDocument/2006/math">
                    <m:r>
                      <a:rPr lang="en-US" sz="280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𝑗</m:t>
                    </m:r>
                  </m:oMath>
                </a14:m>
                <a:r>
                  <a:rPr lang="en-US" sz="2800" dirty="0"/>
                  <a:t>, </a:t>
                </a:r>
                <a14:m>
                  <m:oMath xmlns:m="http://schemas.openxmlformats.org/officeDocument/2006/math">
                    <m:r>
                      <a:rPr lang="en-US" sz="2800" b="0" i="1" smtClean="0">
                        <a:latin typeface="Cambria Math" panose="02040503050406030204" pitchFamily="18" charset="0"/>
                      </a:rPr>
                      <m:t>𝑖</m:t>
                    </m:r>
                  </m:oMath>
                </a14:m>
                <a:r>
                  <a:rPr lang="en-US" sz="2800" dirty="0"/>
                  <a:t> and </a:t>
                </a:r>
                <a14:m>
                  <m:oMath xmlns:m="http://schemas.openxmlformats.org/officeDocument/2006/math">
                    <m:r>
                      <a:rPr lang="en-US" sz="2800" b="0" i="1" smtClean="0">
                        <a:latin typeface="Cambria Math" panose="02040503050406030204" pitchFamily="18" charset="0"/>
                      </a:rPr>
                      <m:t>𝑗</m:t>
                    </m:r>
                  </m:oMath>
                </a14:m>
                <a:r>
                  <a:rPr lang="en-US" sz="2800" dirty="0"/>
                  <a:t> are compared at most once by quicksort.</a:t>
                </a:r>
              </a:p>
              <a:p>
                <a:r>
                  <a:rPr lang="en-US" sz="2800" u="sng" dirty="0"/>
                  <a:t>Lemma 2</a:t>
                </a:r>
                <a:r>
                  <a:rPr lang="en-US" sz="2800" dirty="0"/>
                  <a: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𝑖</m:t>
                    </m:r>
                    <m:r>
                      <a:rPr lang="en-US" sz="2800" i="1">
                        <a:latin typeface="Cambria Math" panose="02040503050406030204" pitchFamily="18" charset="0"/>
                      </a:rPr>
                      <m:t>&lt;</m:t>
                    </m:r>
                    <m:r>
                      <a:rPr lang="en-US" sz="2800" i="1">
                        <a:latin typeface="Cambria Math" panose="02040503050406030204" pitchFamily="18" charset="0"/>
                      </a:rPr>
                      <m:t>𝑗</m:t>
                    </m:r>
                  </m:oMath>
                </a14:m>
                <a:r>
                  <a:rPr lang="en-US" sz="2800" dirty="0"/>
                  <a:t>, the probability that </a:t>
                </a:r>
                <a14:m>
                  <m:oMath xmlns:m="http://schemas.openxmlformats.org/officeDocument/2006/math">
                    <m:r>
                      <a:rPr lang="en-US" sz="2800" i="1">
                        <a:latin typeface="Cambria Math" panose="02040503050406030204" pitchFamily="18" charset="0"/>
                      </a:rPr>
                      <m:t>𝑖</m:t>
                    </m:r>
                  </m:oMath>
                </a14:m>
                <a:r>
                  <a:rPr lang="en-US" sz="2800" dirty="0"/>
                  <a:t> and </a:t>
                </a:r>
                <a14:m>
                  <m:oMath xmlns:m="http://schemas.openxmlformats.org/officeDocument/2006/math">
                    <m:r>
                      <a:rPr lang="en-US" sz="2800" i="1">
                        <a:latin typeface="Cambria Math" panose="02040503050406030204" pitchFamily="18" charset="0"/>
                      </a:rPr>
                      <m:t>𝑗</m:t>
                    </m:r>
                  </m:oMath>
                </a14:m>
                <a:r>
                  <a:rPr lang="en-US" sz="2800" dirty="0"/>
                  <a:t> are compared is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𝑗</m:t>
                        </m:r>
                        <m:r>
                          <a:rPr lang="en-US" sz="2800" i="1">
                            <a:latin typeface="Cambria Math" panose="02040503050406030204" pitchFamily="18" charset="0"/>
                          </a:rPr>
                          <m:t>−</m:t>
                        </m:r>
                        <m:r>
                          <a:rPr lang="en-US" sz="2800" i="1">
                            <a:latin typeface="Cambria Math" panose="02040503050406030204" pitchFamily="18" charset="0"/>
                          </a:rPr>
                          <m:t>𝑖</m:t>
                        </m:r>
                        <m:r>
                          <a:rPr lang="en-US" sz="2800" i="1">
                            <a:latin typeface="Cambria Math" panose="02040503050406030204" pitchFamily="18" charset="0"/>
                          </a:rPr>
                          <m:t>+1</m:t>
                        </m:r>
                      </m:den>
                    </m:f>
                  </m:oMath>
                </a14:m>
                <a:r>
                  <a:rPr lang="en-US" sz="2800" dirty="0"/>
                  <a:t>.</a:t>
                </a:r>
              </a:p>
              <a:p>
                <a14:m>
                  <m:oMath xmlns:m="http://schemas.openxmlformats.org/officeDocument/2006/math">
                    <m:r>
                      <a:rPr lang="en-US" sz="2800">
                        <a:latin typeface="Cambria Math" panose="02040503050406030204" pitchFamily="18" charset="0"/>
                      </a:rPr>
                      <m:t>⇒</m:t>
                    </m:r>
                  </m:oMath>
                </a14:m>
                <a:r>
                  <a:rPr lang="en-US" sz="2800" dirty="0"/>
                  <a:t> total number of comparisons is </a:t>
                </a:r>
                <a:br>
                  <a:rPr lang="en-US" sz="2800" dirty="0"/>
                </a:br>
                <a14:m>
                  <m:oMath xmlns:m="http://schemas.openxmlformats.org/officeDocument/2006/math">
                    <m:r>
                      <a:rPr lang="en-US" sz="2800">
                        <a:latin typeface="Cambria Math" panose="02040503050406030204" pitchFamily="18" charset="0"/>
                      </a:rPr>
                      <m:t>𝐸</m:t>
                    </m:r>
                    <m:d>
                      <m:dPr>
                        <m:begChr m:val="["/>
                        <m:endChr m:val="]"/>
                        <m:ctrlPr>
                          <a:rPr lang="en-US" sz="2800" i="1">
                            <a:latin typeface="Cambria Math" panose="02040503050406030204" pitchFamily="18" charset="0"/>
                          </a:rPr>
                        </m:ctrlPr>
                      </m:dPr>
                      <m:e>
                        <m:r>
                          <a:rPr lang="en-US" sz="2800">
                            <a:latin typeface="Cambria Math" panose="02040503050406030204" pitchFamily="18" charset="0"/>
                          </a:rPr>
                          <m:t>#</m:t>
                        </m:r>
                        <m:r>
                          <a:rPr lang="en-US" sz="2800">
                            <a:latin typeface="Cambria Math" panose="02040503050406030204" pitchFamily="18" charset="0"/>
                          </a:rPr>
                          <m:t>𝑐𝑜𝑚𝑝𝑎𝑟𝑖𝑠𝑜𝑛𝑠</m:t>
                        </m:r>
                      </m:e>
                    </m:d>
                    <m:r>
                      <a:rPr lang="en-US" sz="2800">
                        <a:latin typeface="Cambria Math" panose="02040503050406030204" pitchFamily="18" charset="0"/>
                      </a:rPr>
                      <m:t>=</m:t>
                    </m:r>
                    <m:r>
                      <a:rPr lang="en-US" sz="2800">
                        <a:latin typeface="Cambria Math" panose="02040503050406030204" pitchFamily="18" charset="0"/>
                      </a:rPr>
                      <m:t>𝐸</m:t>
                    </m:r>
                    <m:d>
                      <m:dPr>
                        <m:begChr m:val="["/>
                        <m:endChr m:val="]"/>
                        <m:ctrlPr>
                          <a:rPr lang="en-US" sz="2800" i="1">
                            <a:latin typeface="Cambria Math" panose="02040503050406030204" pitchFamily="18" charset="0"/>
                          </a:rPr>
                        </m:ctrlPr>
                      </m:dPr>
                      <m:e>
                        <m:nary>
                          <m:naryPr>
                            <m:chr m:val="∑"/>
                            <m:supHide m:val="on"/>
                            <m:ctrlPr>
                              <a:rPr lang="en-US" sz="2800" i="1">
                                <a:latin typeface="Cambria Math" panose="02040503050406030204" pitchFamily="18" charset="0"/>
                              </a:rPr>
                            </m:ctrlPr>
                          </m:naryPr>
                          <m:sub>
                            <m:r>
                              <a:rPr lang="en-US" sz="2800">
                                <a:latin typeface="Cambria Math" panose="02040503050406030204" pitchFamily="18" charset="0"/>
                              </a:rPr>
                              <m:t>𝑖</m:t>
                            </m:r>
                            <m:r>
                              <a:rPr lang="en-US" sz="2800">
                                <a:latin typeface="Cambria Math" panose="02040503050406030204" pitchFamily="18" charset="0"/>
                              </a:rPr>
                              <m:t>&lt;</m:t>
                            </m:r>
                            <m:r>
                              <a:rPr lang="en-US" sz="2800">
                                <a:latin typeface="Cambria Math" panose="02040503050406030204" pitchFamily="18" charset="0"/>
                              </a:rPr>
                              <m:t>𝑗</m:t>
                            </m:r>
                          </m:sub>
                          <m:sup/>
                          <m:e>
                            <m:r>
                              <a:rPr lang="en-US" sz="2800">
                                <a:latin typeface="Cambria Math" panose="02040503050406030204" pitchFamily="18" charset="0"/>
                              </a:rPr>
                              <m:t>𝐼𝑛𝑑𝑖𝑐𝑎𝑡𝑜𝑟</m:t>
                            </m:r>
                            <m:d>
                              <m:dPr>
                                <m:ctrlPr>
                                  <a:rPr lang="en-US" sz="2800" i="1">
                                    <a:latin typeface="Cambria Math" panose="02040503050406030204" pitchFamily="18" charset="0"/>
                                  </a:rPr>
                                </m:ctrlPr>
                              </m:dPr>
                              <m:e>
                                <m:r>
                                  <a:rPr lang="en-US" sz="2800">
                                    <a:latin typeface="Cambria Math" panose="02040503050406030204" pitchFamily="18" charset="0"/>
                                  </a:rPr>
                                  <m:t>𝑖</m:t>
                                </m:r>
                                <m:r>
                                  <a:rPr lang="en-US" sz="2800">
                                    <a:latin typeface="Cambria Math" panose="02040503050406030204" pitchFamily="18" charset="0"/>
                                  </a:rPr>
                                  <m:t>,</m:t>
                                </m:r>
                                <m:r>
                                  <a:rPr lang="en-US" sz="2800">
                                    <a:latin typeface="Cambria Math" panose="02040503050406030204" pitchFamily="18" charset="0"/>
                                  </a:rPr>
                                  <m:t>𝑗</m:t>
                                </m:r>
                                <m:r>
                                  <a:rPr lang="en-US" sz="2800">
                                    <a:latin typeface="Cambria Math" panose="02040503050406030204" pitchFamily="18" charset="0"/>
                                  </a:rPr>
                                  <m:t> </m:t>
                                </m:r>
                                <m:r>
                                  <a:rPr lang="en-US" sz="2800">
                                    <a:latin typeface="Cambria Math" panose="02040503050406030204" pitchFamily="18" charset="0"/>
                                  </a:rPr>
                                  <m:t>𝑐𝑜𝑚𝑝𝑎𝑟𝑒𝑑</m:t>
                                </m:r>
                              </m:e>
                            </m:d>
                          </m:e>
                        </m:nary>
                      </m:e>
                    </m:d>
                    <m:r>
                      <a:rPr lang="en-US" sz="2800">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a:latin typeface="Cambria Math" panose="02040503050406030204" pitchFamily="18" charset="0"/>
                          </a:rPr>
                          <m:t>𝑖</m:t>
                        </m:r>
                        <m:r>
                          <a:rPr lang="en-US" sz="2800">
                            <a:latin typeface="Cambria Math" panose="02040503050406030204" pitchFamily="18" charset="0"/>
                          </a:rPr>
                          <m:t>&lt;</m:t>
                        </m:r>
                        <m:r>
                          <a:rPr lang="en-US" sz="2800">
                            <a:latin typeface="Cambria Math" panose="02040503050406030204" pitchFamily="18" charset="0"/>
                          </a:rPr>
                          <m:t>𝑗</m:t>
                        </m:r>
                      </m:sub>
                      <m:sup/>
                      <m:e>
                        <m:r>
                          <a:rPr lang="en-US" sz="2800">
                            <a:latin typeface="Cambria Math" panose="02040503050406030204" pitchFamily="18" charset="0"/>
                          </a:rPr>
                          <m:t>𝐸</m:t>
                        </m:r>
                        <m:r>
                          <a:rPr lang="en-US" sz="2800">
                            <a:latin typeface="Cambria Math" panose="02040503050406030204" pitchFamily="18" charset="0"/>
                          </a:rPr>
                          <m:t>[</m:t>
                        </m:r>
                        <m:r>
                          <a:rPr lang="en-US" sz="2800">
                            <a:latin typeface="Cambria Math" panose="02040503050406030204" pitchFamily="18" charset="0"/>
                          </a:rPr>
                          <m:t>𝐼𝑛𝑑𝑖𝑐𝑎𝑡𝑜𝑟</m:t>
                        </m:r>
                        <m:d>
                          <m:dPr>
                            <m:ctrlPr>
                              <a:rPr lang="en-US" sz="2800" i="1">
                                <a:latin typeface="Cambria Math" panose="02040503050406030204" pitchFamily="18" charset="0"/>
                              </a:rPr>
                            </m:ctrlPr>
                          </m:dPr>
                          <m:e>
                            <m:r>
                              <a:rPr lang="en-US" sz="2800">
                                <a:latin typeface="Cambria Math" panose="02040503050406030204" pitchFamily="18" charset="0"/>
                              </a:rPr>
                              <m:t>𝑖</m:t>
                            </m:r>
                            <m:r>
                              <a:rPr lang="en-US" sz="2800">
                                <a:latin typeface="Cambria Math" panose="02040503050406030204" pitchFamily="18" charset="0"/>
                              </a:rPr>
                              <m:t>,</m:t>
                            </m:r>
                            <m:r>
                              <a:rPr lang="en-US" sz="2800">
                                <a:latin typeface="Cambria Math" panose="02040503050406030204" pitchFamily="18" charset="0"/>
                              </a:rPr>
                              <m:t>𝑗</m:t>
                            </m:r>
                            <m:r>
                              <a:rPr lang="en-US" sz="2800">
                                <a:latin typeface="Cambria Math" panose="02040503050406030204" pitchFamily="18" charset="0"/>
                              </a:rPr>
                              <m:t> </m:t>
                            </m:r>
                            <m:r>
                              <a:rPr lang="en-US" sz="2800">
                                <a:latin typeface="Cambria Math" panose="02040503050406030204" pitchFamily="18" charset="0"/>
                              </a:rPr>
                              <m:t>𝑐𝑜𝑚𝑝𝑎𝑟𝑒𝑑</m:t>
                            </m:r>
                          </m:e>
                        </m:d>
                        <m:r>
                          <a:rPr lang="en-US" sz="2800">
                            <a:latin typeface="Cambria Math" panose="02040503050406030204" pitchFamily="18" charset="0"/>
                          </a:rPr>
                          <m:t>]</m:t>
                        </m:r>
                      </m:e>
                    </m:nary>
                    <m:r>
                      <a:rPr lang="en-US" sz="2800">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a:latin typeface="Cambria Math" panose="02040503050406030204" pitchFamily="18" charset="0"/>
                          </a:rPr>
                          <m:t>𝑖</m:t>
                        </m:r>
                        <m:r>
                          <a:rPr lang="en-US" sz="2800">
                            <a:latin typeface="Cambria Math" panose="02040503050406030204" pitchFamily="18" charset="0"/>
                          </a:rPr>
                          <m:t>&lt;</m:t>
                        </m:r>
                        <m:r>
                          <a:rPr lang="en-US" sz="2800">
                            <a:latin typeface="Cambria Math" panose="02040503050406030204" pitchFamily="18" charset="0"/>
                          </a:rPr>
                          <m:t>𝑗</m:t>
                        </m:r>
                      </m:sub>
                      <m:sup/>
                      <m:e>
                        <m:r>
                          <a:rPr lang="en-US" sz="2800">
                            <a:latin typeface="Cambria Math" panose="02040503050406030204" pitchFamily="18" charset="0"/>
                          </a:rPr>
                          <m:t>𝑃</m:t>
                        </m:r>
                        <m:r>
                          <a:rPr lang="en-US" sz="2800">
                            <a:latin typeface="Cambria Math" panose="02040503050406030204" pitchFamily="18" charset="0"/>
                          </a:rPr>
                          <m:t>[</m:t>
                        </m:r>
                        <m:r>
                          <a:rPr lang="en-US" sz="2800">
                            <a:latin typeface="Cambria Math" panose="02040503050406030204" pitchFamily="18" charset="0"/>
                          </a:rPr>
                          <m:t>𝑖</m:t>
                        </m:r>
                        <m:r>
                          <a:rPr lang="en-US" sz="2800">
                            <a:latin typeface="Cambria Math" panose="02040503050406030204" pitchFamily="18" charset="0"/>
                          </a:rPr>
                          <m:t>,</m:t>
                        </m:r>
                        <m:r>
                          <a:rPr lang="en-US" sz="2800">
                            <a:latin typeface="Cambria Math" panose="02040503050406030204" pitchFamily="18" charset="0"/>
                          </a:rPr>
                          <m:t>𝑗</m:t>
                        </m:r>
                        <m:r>
                          <a:rPr lang="en-US" sz="2800">
                            <a:latin typeface="Cambria Math" panose="02040503050406030204" pitchFamily="18" charset="0"/>
                          </a:rPr>
                          <m:t> </m:t>
                        </m:r>
                        <m:r>
                          <a:rPr lang="en-US" sz="2800">
                            <a:latin typeface="Cambria Math" panose="02040503050406030204" pitchFamily="18" charset="0"/>
                          </a:rPr>
                          <m:t>𝑐𝑜𝑚𝑝𝑎𝑟𝑒𝑑</m:t>
                        </m:r>
                        <m:r>
                          <a:rPr lang="en-US" sz="2800">
                            <a:latin typeface="Cambria Math" panose="02040503050406030204" pitchFamily="18" charset="0"/>
                          </a:rPr>
                          <m:t>]</m:t>
                        </m:r>
                      </m:e>
                    </m:nary>
                    <m:r>
                      <a:rPr lang="en-US" sz="2800">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a:latin typeface="Cambria Math" panose="02040503050406030204" pitchFamily="18" charset="0"/>
                          </a:rPr>
                          <m:t>𝑖</m:t>
                        </m:r>
                        <m:r>
                          <a:rPr lang="en-US" sz="2800">
                            <a:latin typeface="Cambria Math" panose="02040503050406030204" pitchFamily="18" charset="0"/>
                          </a:rPr>
                          <m:t>=1…</m:t>
                        </m:r>
                        <m:r>
                          <a:rPr lang="en-US" sz="2800">
                            <a:latin typeface="Cambria Math" panose="02040503050406030204" pitchFamily="18" charset="0"/>
                          </a:rPr>
                          <m:t>𝑛</m:t>
                        </m:r>
                        <m:r>
                          <a:rPr lang="en-US" sz="2800">
                            <a:latin typeface="Cambria Math" panose="02040503050406030204" pitchFamily="18" charset="0"/>
                          </a:rPr>
                          <m:t>−1</m:t>
                        </m:r>
                      </m:sub>
                      <m:sup/>
                      <m:e>
                        <m:nary>
                          <m:naryPr>
                            <m:chr m:val="∑"/>
                            <m:supHide m:val="on"/>
                            <m:ctrlPr>
                              <a:rPr lang="en-US" sz="2800" i="1">
                                <a:latin typeface="Cambria Math" panose="02040503050406030204" pitchFamily="18" charset="0"/>
                              </a:rPr>
                            </m:ctrlPr>
                          </m:naryPr>
                          <m:sub>
                            <m:r>
                              <m:rPr>
                                <m:brk m:alnAt="7"/>
                              </m:rPr>
                              <a:rPr lang="en-US" sz="2800">
                                <a:latin typeface="Cambria Math" panose="02040503050406030204" pitchFamily="18" charset="0"/>
                              </a:rPr>
                              <m:t>𝑗</m:t>
                            </m:r>
                            <m:r>
                              <a:rPr lang="en-US" sz="2800">
                                <a:latin typeface="Cambria Math" panose="02040503050406030204" pitchFamily="18" charset="0"/>
                              </a:rPr>
                              <m:t>=</m:t>
                            </m:r>
                            <m:r>
                              <a:rPr lang="en-US" sz="2800">
                                <a:latin typeface="Cambria Math" panose="02040503050406030204" pitchFamily="18" charset="0"/>
                              </a:rPr>
                              <m:t>𝑖</m:t>
                            </m:r>
                            <m:r>
                              <a:rPr lang="en-US" sz="2800">
                                <a:latin typeface="Cambria Math" panose="02040503050406030204" pitchFamily="18" charset="0"/>
                              </a:rPr>
                              <m:t>+</m:t>
                            </m:r>
                            <m:r>
                              <m:rPr>
                                <m:brk m:alnAt="7"/>
                              </m:rPr>
                              <a:rPr lang="en-US" sz="2800">
                                <a:latin typeface="Cambria Math" panose="02040503050406030204" pitchFamily="18" charset="0"/>
                              </a:rPr>
                              <m:t>1</m:t>
                            </m:r>
                            <m:r>
                              <a:rPr lang="en-US" sz="2800">
                                <a:latin typeface="Cambria Math" panose="02040503050406030204" pitchFamily="18" charset="0"/>
                              </a:rPr>
                              <m:t>…</m:t>
                            </m:r>
                            <m:r>
                              <a:rPr lang="en-US" sz="2800">
                                <a:latin typeface="Cambria Math" panose="02040503050406030204" pitchFamily="18" charset="0"/>
                              </a:rPr>
                              <m:t>𝑛</m:t>
                            </m:r>
                          </m:sub>
                          <m:sup/>
                          <m:e>
                            <m:f>
                              <m:fPr>
                                <m:ctrlPr>
                                  <a:rPr lang="en-US" sz="2800" i="1">
                                    <a:latin typeface="Cambria Math" panose="02040503050406030204" pitchFamily="18" charset="0"/>
                                  </a:rPr>
                                </m:ctrlPr>
                              </m:fPr>
                              <m:num>
                                <m:r>
                                  <a:rPr lang="en-US" sz="2800">
                                    <a:latin typeface="Cambria Math" panose="02040503050406030204" pitchFamily="18" charset="0"/>
                                  </a:rPr>
                                  <m:t>2</m:t>
                                </m:r>
                              </m:num>
                              <m:den>
                                <m:r>
                                  <a:rPr lang="en-US" sz="2800">
                                    <a:latin typeface="Cambria Math" panose="02040503050406030204" pitchFamily="18" charset="0"/>
                                  </a:rPr>
                                  <m:t>𝑗</m:t>
                                </m:r>
                                <m:r>
                                  <a:rPr lang="en-US" sz="2800">
                                    <a:latin typeface="Cambria Math" panose="02040503050406030204" pitchFamily="18" charset="0"/>
                                  </a:rPr>
                                  <m:t>−</m:t>
                                </m:r>
                                <m:r>
                                  <a:rPr lang="en-US" sz="2800">
                                    <a:latin typeface="Cambria Math" panose="02040503050406030204" pitchFamily="18" charset="0"/>
                                  </a:rPr>
                                  <m:t>𝑖</m:t>
                                </m:r>
                                <m:r>
                                  <a:rPr lang="en-US" sz="2800">
                                    <a:latin typeface="Cambria Math" panose="02040503050406030204" pitchFamily="18" charset="0"/>
                                  </a:rPr>
                                  <m:t>+1</m:t>
                                </m:r>
                              </m:den>
                            </m:f>
                          </m:e>
                        </m:nary>
                      </m:e>
                    </m:nary>
                    <m:r>
                      <a:rPr lang="en-US" sz="2800">
                        <a:latin typeface="Cambria Math" panose="02040503050406030204" pitchFamily="18" charset="0"/>
                      </a:rPr>
                      <m:t>≤2</m:t>
                    </m:r>
                    <m:r>
                      <a:rPr lang="en-US" sz="2800">
                        <a:latin typeface="Cambria Math" panose="02040503050406030204" pitchFamily="18" charset="0"/>
                      </a:rPr>
                      <m:t>𝑛</m:t>
                    </m:r>
                    <m:r>
                      <a:rPr lang="en-US" sz="2800">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a:latin typeface="Cambria Math" panose="02040503050406030204" pitchFamily="18" charset="0"/>
                          </a:rPr>
                          <m:t>𝑘</m:t>
                        </m:r>
                        <m:r>
                          <a:rPr lang="en-US" sz="2800">
                            <a:latin typeface="Cambria Math" panose="02040503050406030204" pitchFamily="18" charset="0"/>
                          </a:rPr>
                          <m:t>=2…</m:t>
                        </m:r>
                        <m:r>
                          <a:rPr lang="en-US" sz="2800">
                            <a:latin typeface="Cambria Math" panose="02040503050406030204" pitchFamily="18" charset="0"/>
                          </a:rPr>
                          <m:t>𝑛</m:t>
                        </m:r>
                      </m:sub>
                      <m:sup/>
                      <m:e>
                        <m:f>
                          <m:fPr>
                            <m:ctrlPr>
                              <a:rPr lang="en-US" sz="2800" i="1">
                                <a:latin typeface="Cambria Math" panose="02040503050406030204" pitchFamily="18" charset="0"/>
                              </a:rPr>
                            </m:ctrlPr>
                          </m:fPr>
                          <m:num>
                            <m:r>
                              <a:rPr lang="en-US" sz="2800">
                                <a:latin typeface="Cambria Math" panose="02040503050406030204" pitchFamily="18" charset="0"/>
                              </a:rPr>
                              <m:t>1</m:t>
                            </m:r>
                          </m:num>
                          <m:den>
                            <m:r>
                              <a:rPr lang="en-US" sz="2800">
                                <a:latin typeface="Cambria Math" panose="02040503050406030204" pitchFamily="18" charset="0"/>
                              </a:rPr>
                              <m:t>𝑘</m:t>
                            </m:r>
                          </m:den>
                        </m:f>
                      </m:e>
                    </m:nary>
                    <m:r>
                      <a:rPr lang="en-US" sz="2800">
                        <a:latin typeface="Cambria Math" panose="02040503050406030204" pitchFamily="18" charset="0"/>
                      </a:rPr>
                      <m:t>=</m:t>
                    </m:r>
                    <m:r>
                      <a:rPr lang="en-US" sz="2800" smtClean="0">
                        <a:solidFill>
                          <a:srgbClr val="00B0F0"/>
                        </a:solidFill>
                        <a:latin typeface="Cambria Math" panose="02040503050406030204" pitchFamily="18" charset="0"/>
                      </a:rPr>
                      <m:t>𝑂</m:t>
                    </m:r>
                    <m:r>
                      <a:rPr lang="en-US" sz="2800" smtClean="0">
                        <a:solidFill>
                          <a:srgbClr val="00B0F0"/>
                        </a:solidFill>
                        <a:latin typeface="Cambria Math" panose="02040503050406030204" pitchFamily="18" charset="0"/>
                      </a:rPr>
                      <m:t>(</m:t>
                    </m:r>
                    <m:r>
                      <a:rPr lang="en-US" sz="2800" smtClean="0">
                        <a:solidFill>
                          <a:srgbClr val="00B0F0"/>
                        </a:solidFill>
                        <a:latin typeface="Cambria Math" panose="02040503050406030204" pitchFamily="18" charset="0"/>
                      </a:rPr>
                      <m:t>𝑛𝑙𝑜𝑔𝑛</m:t>
                    </m:r>
                    <m:r>
                      <a:rPr lang="en-US" sz="2800" smtClean="0">
                        <a:solidFill>
                          <a:srgbClr val="00B0F0"/>
                        </a:solidFill>
                        <a:latin typeface="Cambria Math" panose="02040503050406030204" pitchFamily="18" charset="0"/>
                      </a:rPr>
                      <m:t>)</m:t>
                    </m:r>
                  </m:oMath>
                </a14:m>
                <a:r>
                  <a:rPr lang="en-US" sz="2800" dirty="0"/>
                  <a:t>.         </a:t>
                </a:r>
              </a:p>
              <a:p>
                <a:pPr marL="342900" indent="-342900">
                  <a:buFont typeface="Arial" panose="020B0604020202020204" pitchFamily="34" charset="0"/>
                  <a:buChar char="•"/>
                </a:pPr>
                <a:endParaRPr lang="en-US" sz="2800" dirty="0"/>
              </a:p>
              <a:p>
                <a:endParaRPr lang="en-US" sz="2800" dirty="0"/>
              </a:p>
            </p:txBody>
          </p:sp>
        </mc:Choice>
        <mc:Fallback xmlns="">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4148443"/>
              </a:xfrm>
              <a:prstGeom prst="rect">
                <a:avLst/>
              </a:prstGeom>
              <a:blipFill>
                <a:blip r:embed="rId2"/>
                <a:stretch>
                  <a:fillRect l="-5356" t="-1618"/>
                </a:stretch>
              </a:blipFill>
            </p:spPr>
            <p:txBody>
              <a:bodyPr/>
              <a:lstStyle/>
              <a:p>
                <a:r>
                  <a:rPr lang="en-IL">
                    <a:noFill/>
                  </a:rPr>
                  <a:t> </a:t>
                </a:r>
              </a:p>
            </p:txBody>
          </p:sp>
        </mc:Fallback>
      </mc:AlternateContent>
      <p:pic>
        <p:nvPicPr>
          <p:cNvPr id="4" name="Picture 2" descr="Yellow Square Smiley Emoticon Glad Happy Stock Vector (Royalty Free)  1262287132 | Shutterstock">
            <a:extLst>
              <a:ext uri="{FF2B5EF4-FFF2-40B4-BE49-F238E27FC236}">
                <a16:creationId xmlns:a16="http://schemas.microsoft.com/office/drawing/2014/main" id="{1AA5E0CC-4561-21AB-1D11-4A32BAFD0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115" y="4484596"/>
            <a:ext cx="470326" cy="50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7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C581-2984-B607-5ABE-948924E969AF}"/>
              </a:ext>
            </a:extLst>
          </p:cNvPr>
          <p:cNvSpPr>
            <a:spLocks noGrp="1"/>
          </p:cNvSpPr>
          <p:nvPr>
            <p:ph type="title"/>
          </p:nvPr>
        </p:nvSpPr>
        <p:spPr/>
        <p:txBody>
          <a:bodyPr>
            <a:normAutofit/>
          </a:bodyPr>
          <a:lstStyle/>
          <a:p>
            <a:r>
              <a:rPr lang="en-US" dirty="0"/>
              <a:t>Bin Packing</a:t>
            </a:r>
            <a:endParaRPr lang="en-IL"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861A584-772B-59B8-E5F4-17DE6392E038}"/>
                  </a:ext>
                </a:extLst>
              </p:cNvPr>
              <p:cNvSpPr txBox="1"/>
              <p:nvPr/>
            </p:nvSpPr>
            <p:spPr>
              <a:xfrm>
                <a:off x="793376" y="1815353"/>
                <a:ext cx="10353762" cy="5016758"/>
              </a:xfrm>
              <a:prstGeom prst="rect">
                <a:avLst/>
              </a:prstGeom>
              <a:noFill/>
            </p:spPr>
            <p:txBody>
              <a:bodyPr wrap="square" rtlCol="0">
                <a:spAutoFit/>
              </a:bodyPr>
              <a:lstStyle/>
              <a:p>
                <a:pPr marL="342900" indent="-342900">
                  <a:buFont typeface="Arial" panose="020B0604020202020204" pitchFamily="34" charset="0"/>
                  <a:buChar char="•"/>
                </a:pPr>
                <a:endParaRPr lang="en-US" sz="3200" b="1" dirty="0"/>
              </a:p>
              <a:p>
                <a:pPr marL="342900" indent="-342900">
                  <a:buFont typeface="Arial" panose="020B0604020202020204" pitchFamily="34" charset="0"/>
                  <a:buChar char="•"/>
                </a:pPr>
                <a:r>
                  <a:rPr lang="en-US" sz="3200" b="1" dirty="0"/>
                  <a:t>Input: </a:t>
                </a:r>
                <a:r>
                  <a:rPr lang="en-US" sz="3200" dirty="0"/>
                  <a:t>A set of </a:t>
                </a:r>
                <a14:m>
                  <m:oMath xmlns:m="http://schemas.openxmlformats.org/officeDocument/2006/math">
                    <m:r>
                      <a:rPr lang="en-US" sz="3200" b="0" i="1" smtClean="0">
                        <a:latin typeface="Cambria Math" panose="02040503050406030204" pitchFamily="18" charset="0"/>
                      </a:rPr>
                      <m:t>𝑛</m:t>
                    </m:r>
                  </m:oMath>
                </a14:m>
                <a:r>
                  <a:rPr lang="en-US" sz="3200" dirty="0"/>
                  <a:t> items with sizes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𝑠</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𝑠</m:t>
                        </m:r>
                      </m:e>
                      <m:sub>
                        <m:r>
                          <a:rPr lang="en-US" sz="3200" b="0" i="1" smtClean="0">
                            <a:latin typeface="Cambria Math" panose="02040503050406030204" pitchFamily="18" charset="0"/>
                          </a:rPr>
                          <m:t>𝑛</m:t>
                        </m:r>
                      </m:sub>
                    </m:sSub>
                    <m:r>
                      <a:rPr lang="en-US" sz="3200" b="0" i="1" smtClean="0">
                        <a:latin typeface="Cambria Math" panose="02040503050406030204" pitchFamily="18" charset="0"/>
                      </a:rPr>
                      <m:t>∈[0,1]</m:t>
                    </m:r>
                  </m:oMath>
                </a14:m>
                <a:r>
                  <a:rPr lang="en-US" sz="3200" dirty="0"/>
                  <a:t>.</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Output</a:t>
                </a:r>
                <a:r>
                  <a:rPr lang="en-US" sz="3200" dirty="0"/>
                  <a:t>: partitioning of the items to bins, such that each bin has total size </a:t>
                </a:r>
                <a14:m>
                  <m:oMath xmlns:m="http://schemas.openxmlformats.org/officeDocument/2006/math">
                    <m:r>
                      <a:rPr lang="en-US" sz="3200" b="0" i="1" smtClean="0">
                        <a:solidFill>
                          <a:srgbClr val="00B0F0"/>
                        </a:solidFill>
                        <a:latin typeface="Cambria Math" panose="02040503050406030204" pitchFamily="18" charset="0"/>
                      </a:rPr>
                      <m:t>≤1</m:t>
                    </m:r>
                  </m:oMath>
                </a14:m>
                <a:r>
                  <a:rPr lang="en-US" sz="3200" b="1" dirty="0"/>
                  <a:t>.</a:t>
                </a:r>
              </a:p>
              <a:p>
                <a:pPr marL="342900" indent="-342900">
                  <a:buFont typeface="Arial" panose="020B0604020202020204" pitchFamily="34" charset="0"/>
                  <a:buChar char="•"/>
                </a:pPr>
                <a:endParaRPr lang="en-US" sz="3200" b="1" dirty="0"/>
              </a:p>
              <a:p>
                <a:pPr marL="342900" indent="-342900">
                  <a:buFont typeface="Arial" panose="020B0604020202020204" pitchFamily="34" charset="0"/>
                  <a:buChar char="•"/>
                </a:pPr>
                <a:r>
                  <a:rPr lang="en-US" sz="3200" b="1" dirty="0"/>
                  <a:t>Objective:</a:t>
                </a:r>
                <a:r>
                  <a:rPr lang="en-US" sz="3200" dirty="0"/>
                  <a:t> use the </a:t>
                </a:r>
                <a:r>
                  <a:rPr lang="en-US" sz="3200" dirty="0">
                    <a:solidFill>
                      <a:srgbClr val="00B0F0"/>
                    </a:solidFill>
                  </a:rPr>
                  <a:t>least</a:t>
                </a:r>
                <a:r>
                  <a:rPr lang="en-US" sz="3200" dirty="0"/>
                  <a:t> possible number of bins.</a:t>
                </a:r>
              </a:p>
              <a:p>
                <a:pPr marL="342900" indent="-342900">
                  <a:buFont typeface="Arial" panose="020B0604020202020204" pitchFamily="34" charset="0"/>
                  <a:buChar char="•"/>
                </a:pPr>
                <a:endParaRPr lang="en-US" sz="3200" b="1" dirty="0"/>
              </a:p>
              <a:p>
                <a:pPr algn="ctr"/>
                <a:r>
                  <a:rPr lang="en-US" sz="3200" b="1" dirty="0"/>
                  <a:t>Fact – </a:t>
                </a:r>
                <a:r>
                  <a:rPr lang="en-US" sz="3200" dirty="0"/>
                  <a:t>this problem is </a:t>
                </a:r>
                <a:r>
                  <a:rPr lang="en-US" sz="3200" dirty="0">
                    <a:solidFill>
                      <a:srgbClr val="00B0F0"/>
                    </a:solidFill>
                  </a:rPr>
                  <a:t>NP-hard</a:t>
                </a:r>
                <a:r>
                  <a:rPr lang="en-US" sz="3200" dirty="0"/>
                  <a:t> </a:t>
                </a:r>
                <a14:m>
                  <m:oMath xmlns:m="http://schemas.openxmlformats.org/officeDocument/2006/math">
                    <m:r>
                      <a:rPr lang="en-US" sz="3200" b="0" i="1" smtClean="0">
                        <a:latin typeface="Cambria Math" panose="02040503050406030204" pitchFamily="18" charset="0"/>
                      </a:rPr>
                      <m:t>⇒</m:t>
                    </m:r>
                  </m:oMath>
                </a14:m>
                <a:r>
                  <a:rPr lang="en-US" sz="3200" b="1" dirty="0"/>
                  <a:t> </a:t>
                </a:r>
                <a:r>
                  <a:rPr lang="en-US" sz="3200" dirty="0"/>
                  <a:t>no exact polynomial algorithm </a:t>
                </a:r>
                <a14:m>
                  <m:oMath xmlns:m="http://schemas.openxmlformats.org/officeDocument/2006/math">
                    <m:r>
                      <a:rPr lang="en-US" sz="3200" b="0" i="1" smtClean="0">
                        <a:latin typeface="Cambria Math" panose="02040503050406030204" pitchFamily="18" charset="0"/>
                      </a:rPr>
                      <m:t>⇒</m:t>
                    </m:r>
                  </m:oMath>
                </a14:m>
                <a:r>
                  <a:rPr lang="en-US" sz="3200" b="1" dirty="0"/>
                  <a:t> </a:t>
                </a:r>
                <a:r>
                  <a:rPr lang="en-US" sz="3200" dirty="0"/>
                  <a:t>approximate algorithms used.</a:t>
                </a:r>
              </a:p>
            </p:txBody>
          </p:sp>
        </mc:Choice>
        <mc:Fallback>
          <p:sp>
            <p:nvSpPr>
              <p:cNvPr id="3" name="TextBox 2">
                <a:extLst>
                  <a:ext uri="{FF2B5EF4-FFF2-40B4-BE49-F238E27FC236}">
                    <a16:creationId xmlns:a16="http://schemas.microsoft.com/office/drawing/2014/main" id="{D861A584-772B-59B8-E5F4-17DE6392E038}"/>
                  </a:ext>
                </a:extLst>
              </p:cNvPr>
              <p:cNvSpPr txBox="1">
                <a:spLocks noRot="1" noChangeAspect="1" noMove="1" noResize="1" noEditPoints="1" noAdjustHandles="1" noChangeArrowheads="1" noChangeShapeType="1" noTextEdit="1"/>
              </p:cNvSpPr>
              <p:nvPr/>
            </p:nvSpPr>
            <p:spPr>
              <a:xfrm>
                <a:off x="793376" y="1815353"/>
                <a:ext cx="10353762" cy="5016758"/>
              </a:xfrm>
              <a:prstGeom prst="rect">
                <a:avLst/>
              </a:prstGeom>
              <a:blipFill>
                <a:blip r:embed="rId2"/>
                <a:stretch>
                  <a:fillRect l="-1354" r="-1059" b="-3038"/>
                </a:stretch>
              </a:blipFill>
            </p:spPr>
            <p:txBody>
              <a:bodyPr/>
              <a:lstStyle/>
              <a:p>
                <a:r>
                  <a:rPr lang="en-IL">
                    <a:noFill/>
                  </a:rPr>
                  <a:t> </a:t>
                </a:r>
              </a:p>
            </p:txBody>
          </p:sp>
        </mc:Fallback>
      </mc:AlternateContent>
      <p:pic>
        <p:nvPicPr>
          <p:cNvPr id="1026" name="Picture 2" descr="10 Funny Moving Photos - Moving Insider">
            <a:extLst>
              <a:ext uri="{FF2B5EF4-FFF2-40B4-BE49-F238E27FC236}">
                <a16:creationId xmlns:a16="http://schemas.microsoft.com/office/drawing/2014/main" id="{D8B28453-10E6-6945-DECE-DB704033B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213" y="376237"/>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11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{5DF663FE-0A4B-403A-9019-8F331057F403}tf55705232_win32</Template>
  <TotalTime>17691</TotalTime>
  <Words>5901</Words>
  <Application>Microsoft Office PowerPoint</Application>
  <PresentationFormat>Widescreen</PresentationFormat>
  <Paragraphs>768</Paragraphs>
  <Slides>87</Slides>
  <Notes>0</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Cambria Math</vt:lpstr>
      <vt:lpstr>Goudy Old Style</vt:lpstr>
      <vt:lpstr>Wingdings 2</vt:lpstr>
      <vt:lpstr>SlateVTI</vt:lpstr>
      <vt:lpstr>Distributional Analysis</vt:lpstr>
      <vt:lpstr>Today</vt:lpstr>
      <vt:lpstr>What is Distributional Analysis?</vt:lpstr>
      <vt:lpstr>Distributional Analysis – Pros and Cons</vt:lpstr>
      <vt:lpstr>What can go wrong with Distributional Analysis?</vt:lpstr>
      <vt:lpstr>Distributional Analysis –Cons</vt:lpstr>
      <vt:lpstr>Analyze a Classical Algorithm under a Distribution</vt:lpstr>
      <vt:lpstr>Average-Case Justifications of Classical Algorithms</vt:lpstr>
      <vt:lpstr>Bin Packing</vt:lpstr>
      <vt:lpstr>Bin Packing - Example</vt:lpstr>
      <vt:lpstr>Bin Packing - First-Fit Decreasing (FFD) Algorithm</vt:lpstr>
      <vt:lpstr>FFD gets ≥11/9 approximation Worst Case</vt:lpstr>
      <vt:lpstr>FFD gets ≥11/9 approximation Worst Case</vt:lpstr>
      <vt:lpstr>FFD in Practice</vt:lpstr>
      <vt:lpstr>First-Fit Decreasing (FFD) Algorithm – Distributional Analysis </vt:lpstr>
      <vt:lpstr>FFD Distributional Approximation Proof</vt:lpstr>
      <vt:lpstr>Truncate and Match</vt:lpstr>
      <vt:lpstr>Truncate and Match - Example</vt:lpstr>
      <vt:lpstr>TM Bound Proof Idea</vt:lpstr>
      <vt:lpstr>TM Bound Proof Idea</vt:lpstr>
      <vt:lpstr>FFD Distributional Approximation Proof</vt:lpstr>
      <vt:lpstr>Design Useful Geometric Algorithms using a Distribution</vt:lpstr>
      <vt:lpstr>Euclidean Traveling Salesman Problem (ETSP):</vt:lpstr>
      <vt:lpstr>Euclidean TSP with Distributional Analysis</vt:lpstr>
      <vt:lpstr>Euclidean TSP – Stitch Algorithm</vt:lpstr>
      <vt:lpstr>Euclidean TSP – Stitch Algorithm</vt:lpstr>
      <vt:lpstr>Euclidean TSP – Stitch Algorithm</vt:lpstr>
      <vt:lpstr>Stitch Algorithm – Distributional Analysis</vt:lpstr>
      <vt:lpstr>Stitch Algorithm – Proof Outline</vt:lpstr>
      <vt:lpstr>Stitch Algorithm – Proof Outline</vt:lpstr>
      <vt:lpstr>Euclidean TSP – Stitch Algorithm – Distributional Analysis</vt:lpstr>
      <vt:lpstr>Euclidean TSP – Stitch Algorithm – Distributional Analysis</vt:lpstr>
      <vt:lpstr>Euclidean TSP – Stitch Algorithm – Distributional Analysis</vt:lpstr>
      <vt:lpstr>Stitch Algorithm – Lemma 2</vt:lpstr>
      <vt:lpstr>Stitch Algorithm – Lemma 3</vt:lpstr>
      <vt:lpstr>Stitch Algorithm – Lemma 3</vt:lpstr>
      <vt:lpstr>Stitch Algorithm – Discussion</vt:lpstr>
      <vt:lpstr>How to Select the Distribution for a Problem?</vt:lpstr>
      <vt:lpstr>Random Graphs and Planted Models</vt:lpstr>
      <vt:lpstr>The Minimum Bisection Problem</vt:lpstr>
      <vt:lpstr>Random Graphs and Planted Models for Minimum Bisection</vt:lpstr>
      <vt:lpstr>Erdos-Rényi Random Graphs</vt:lpstr>
      <vt:lpstr>Why Erdos-Rényi Random Graphs are Bad for Minimum Bisection</vt:lpstr>
      <vt:lpstr>Why Erdos-Rényi Random Graphs are Bad for Minimum Bisection</vt:lpstr>
      <vt:lpstr>Planted Graph Models</vt:lpstr>
      <vt:lpstr>Planted Graph Model for Minimum Bisection - Intuition</vt:lpstr>
      <vt:lpstr>Planted Graph Model for Minimum Bisection - Formally</vt:lpstr>
      <vt:lpstr>Planted Graph Model for Minimum Bisection – which p and q are good?</vt:lpstr>
      <vt:lpstr>Planted Graph Model for Minimum Bisection – which p and q are good?</vt:lpstr>
      <vt:lpstr>Planted Graph Model for Minimum Bisection – which p and q are good?</vt:lpstr>
      <vt:lpstr>Planted Graph Model for Minimum Bisection – which p and q are good?</vt:lpstr>
      <vt:lpstr>Planted Graph Model for Minimum Bisection – which p and q are good?</vt:lpstr>
      <vt:lpstr>Planted Graph Model for Minimum Bisection – which p and q are good?</vt:lpstr>
      <vt:lpstr>Planted Graph Model for Minimum Bisection – which p and q are good?</vt:lpstr>
      <vt:lpstr>Planted Graph Model for Minimum Bisection – which p and q are good?</vt:lpstr>
      <vt:lpstr>Planted Graph Model for Minimum Bisection – which p and q are good?</vt:lpstr>
      <vt:lpstr>Thank You! Questions?</vt:lpstr>
      <vt:lpstr>PowerPoint Presentation</vt:lpstr>
      <vt:lpstr>PowerPoint Presentation</vt:lpstr>
      <vt:lpstr>PowerPoint Presentation</vt:lpstr>
      <vt:lpstr>PowerPoint Presentation</vt:lpstr>
      <vt:lpstr>Design an Algorithm for a Distribution</vt:lpstr>
      <vt:lpstr>Optimal Stopping Problem</vt:lpstr>
      <vt:lpstr>Optimal Stopping Problem - Example</vt:lpstr>
      <vt:lpstr>Optimal Stopping Problem – Optimal Algorithm</vt:lpstr>
      <vt:lpstr>Optimal Stopping Problem – Optimal Algorithm</vt:lpstr>
      <vt:lpstr>Optimal Stopping Problem – Cons</vt:lpstr>
      <vt:lpstr>Threshold Rules</vt:lpstr>
      <vt:lpstr>The Prophet Inequality</vt:lpstr>
      <vt:lpstr>Threshold rules give a 1/2-approximation for Prophets</vt:lpstr>
      <vt:lpstr>Prophet Inequality - Proof</vt:lpstr>
      <vt:lpstr>Prophet Inequality – Proof Cont’d</vt:lpstr>
      <vt:lpstr>Prophet Inequality - Proof</vt:lpstr>
      <vt:lpstr>Prophet Inequality - Proof</vt:lpstr>
      <vt:lpstr>Prophet Inequality – Proof Cont’d</vt:lpstr>
      <vt:lpstr>Prophet Inequality – Finding the threshold t</vt:lpstr>
      <vt:lpstr>Threshold Rule– Pros</vt:lpstr>
      <vt:lpstr>Threshold Rule– Cons</vt:lpstr>
      <vt:lpstr>QuickSort</vt:lpstr>
      <vt:lpstr>Average-Case Justifications of Classical Algorithms - QuickSort</vt:lpstr>
      <vt:lpstr>QuickSort  - Pivot Selection &amp; Runtime</vt:lpstr>
      <vt:lpstr>Deterministic QuickSort – Average Case Runtime</vt:lpstr>
      <vt:lpstr>Deterministic QuickSort – Average Case Runtime</vt:lpstr>
      <vt:lpstr>Deterministic QuickSort – Average Case Runtime - Proof</vt:lpstr>
      <vt:lpstr>Deterministic QuickSort – Average Case Runtime - Proof</vt:lpstr>
      <vt:lpstr>Deterministic QuickSort – Average Case Runtime - Proof</vt:lpstr>
      <vt:lpstr>Deterministic QuickSort – Average Case Runtime – Proof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Yuval Shem Tov</dc:creator>
  <cp:lastModifiedBy>Yuval Shem Tov</cp:lastModifiedBy>
  <cp:revision>3</cp:revision>
  <dcterms:created xsi:type="dcterms:W3CDTF">2023-04-06T13:13:32Z</dcterms:created>
  <dcterms:modified xsi:type="dcterms:W3CDTF">2023-05-03T17:32:34Z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