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444" r:id="rId3"/>
    <p:sldId id="445" r:id="rId4"/>
    <p:sldId id="257" r:id="rId5"/>
    <p:sldId id="446" r:id="rId6"/>
    <p:sldId id="258" r:id="rId7"/>
    <p:sldId id="261" r:id="rId8"/>
    <p:sldId id="260" r:id="rId9"/>
    <p:sldId id="447" r:id="rId10"/>
    <p:sldId id="262" r:id="rId11"/>
    <p:sldId id="334" r:id="rId12"/>
    <p:sldId id="263" r:id="rId13"/>
    <p:sldId id="448" r:id="rId14"/>
    <p:sldId id="342" r:id="rId15"/>
    <p:sldId id="418" r:id="rId16"/>
    <p:sldId id="419" r:id="rId17"/>
    <p:sldId id="341" r:id="rId18"/>
    <p:sldId id="265" r:id="rId19"/>
    <p:sldId id="376" r:id="rId20"/>
    <p:sldId id="434" r:id="rId21"/>
    <p:sldId id="433" r:id="rId22"/>
    <p:sldId id="336" r:id="rId23"/>
    <p:sldId id="449" r:id="rId24"/>
    <p:sldId id="461" r:id="rId25"/>
    <p:sldId id="266" r:id="rId26"/>
    <p:sldId id="267" r:id="rId27"/>
    <p:sldId id="345" r:id="rId28"/>
    <p:sldId id="346" r:id="rId29"/>
    <p:sldId id="354" r:id="rId30"/>
    <p:sldId id="348" r:id="rId31"/>
    <p:sldId id="355" r:id="rId32"/>
    <p:sldId id="351" r:id="rId33"/>
    <p:sldId id="357" r:id="rId34"/>
    <p:sldId id="358" r:id="rId35"/>
    <p:sldId id="359" r:id="rId36"/>
    <p:sldId id="353" r:id="rId37"/>
    <p:sldId id="360" r:id="rId38"/>
    <p:sldId id="268" r:id="rId39"/>
    <p:sldId id="361" r:id="rId40"/>
    <p:sldId id="362" r:id="rId41"/>
    <p:sldId id="363" r:id="rId42"/>
    <p:sldId id="271" r:id="rId43"/>
    <p:sldId id="455" r:id="rId44"/>
    <p:sldId id="456" r:id="rId45"/>
    <p:sldId id="462" r:id="rId46"/>
    <p:sldId id="450" r:id="rId47"/>
    <p:sldId id="272" r:id="rId48"/>
    <p:sldId id="273" r:id="rId49"/>
    <p:sldId id="365" r:id="rId50"/>
    <p:sldId id="364" r:id="rId51"/>
    <p:sldId id="367" r:id="rId52"/>
    <p:sldId id="366" r:id="rId53"/>
    <p:sldId id="368" r:id="rId54"/>
    <p:sldId id="371" r:id="rId55"/>
    <p:sldId id="370" r:id="rId56"/>
    <p:sldId id="372" r:id="rId57"/>
    <p:sldId id="274" r:id="rId58"/>
    <p:sldId id="276" r:id="rId59"/>
    <p:sldId id="457" r:id="rId60"/>
    <p:sldId id="451" r:id="rId61"/>
    <p:sldId id="281" r:id="rId62"/>
    <p:sldId id="288" r:id="rId63"/>
    <p:sldId id="375" r:id="rId64"/>
    <p:sldId id="389" r:id="rId65"/>
    <p:sldId id="335" r:id="rId66"/>
    <p:sldId id="397" r:id="rId67"/>
    <p:sldId id="390" r:id="rId68"/>
    <p:sldId id="282" r:id="rId69"/>
    <p:sldId id="398" r:id="rId70"/>
    <p:sldId id="283" r:id="rId71"/>
    <p:sldId id="284" r:id="rId72"/>
    <p:sldId id="436" r:id="rId73"/>
    <p:sldId id="437" r:id="rId74"/>
    <p:sldId id="438" r:id="rId75"/>
    <p:sldId id="439" r:id="rId76"/>
    <p:sldId id="440" r:id="rId77"/>
    <p:sldId id="287" r:id="rId78"/>
    <p:sldId id="459" r:id="rId79"/>
    <p:sldId id="407" r:id="rId80"/>
    <p:sldId id="289" r:id="rId81"/>
    <p:sldId id="435" r:id="rId82"/>
    <p:sldId id="441" r:id="rId83"/>
    <p:sldId id="291" r:id="rId84"/>
    <p:sldId id="425" r:id="rId85"/>
    <p:sldId id="452" r:id="rId86"/>
    <p:sldId id="442" r:id="rId87"/>
    <p:sldId id="443" r:id="rId88"/>
    <p:sldId id="460" r:id="rId89"/>
    <p:sldId id="296" r:id="rId90"/>
    <p:sldId id="297" r:id="rId91"/>
    <p:sldId id="298" r:id="rId92"/>
    <p:sldId id="299" r:id="rId93"/>
    <p:sldId id="454" r:id="rId94"/>
    <p:sldId id="330" r:id="rId95"/>
    <p:sldId id="259" r:id="rId96"/>
    <p:sldId id="468"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64" d="100"/>
          <a:sy n="64" d="100"/>
        </p:scale>
        <p:origin x="8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D37C6-E95A-4015-A731-62E8C0AD3D2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F8696CD-306E-4DA9-84B4-2BF3FB052373}">
      <dgm:prSet custT="1"/>
      <dgm:spPr/>
      <dgm:t>
        <a:bodyPr/>
        <a:lstStyle/>
        <a:p>
          <a:r>
            <a:rPr lang="en-US" sz="3200" dirty="0"/>
            <a:t>Sort the n points by their x-value.</a:t>
          </a:r>
        </a:p>
      </dgm:t>
    </dgm:pt>
    <dgm:pt modelId="{2657657C-7ACF-4D30-BFDD-B7224C062D2E}" type="parTrans" cxnId="{67314898-650C-4DCB-8959-1631ED650B77}">
      <dgm:prSet/>
      <dgm:spPr/>
      <dgm:t>
        <a:bodyPr/>
        <a:lstStyle/>
        <a:p>
          <a:endParaRPr lang="en-US"/>
        </a:p>
      </dgm:t>
    </dgm:pt>
    <dgm:pt modelId="{F0738517-FC3C-4C67-975D-7E41CB174B08}" type="sibTrans" cxnId="{67314898-650C-4DCB-8959-1631ED650B77}">
      <dgm:prSet/>
      <dgm:spPr/>
      <dgm:t>
        <a:bodyPr/>
        <a:lstStyle/>
        <a:p>
          <a:endParaRPr lang="en-US"/>
        </a:p>
      </dgm:t>
    </dgm:pt>
    <dgm:pt modelId="{3DFD25B9-6F1E-4F96-A015-1B10E729C4BD}" type="pres">
      <dgm:prSet presAssocID="{3C2D37C6-E95A-4015-A731-62E8C0AD3D26}" presName="outerComposite" presStyleCnt="0">
        <dgm:presLayoutVars>
          <dgm:chMax val="5"/>
          <dgm:dir/>
          <dgm:resizeHandles val="exact"/>
        </dgm:presLayoutVars>
      </dgm:prSet>
      <dgm:spPr/>
    </dgm:pt>
    <dgm:pt modelId="{510460FC-665A-4812-9C97-7A781770F41C}" type="pres">
      <dgm:prSet presAssocID="{3C2D37C6-E95A-4015-A731-62E8C0AD3D26}" presName="dummyMaxCanvas" presStyleCnt="0">
        <dgm:presLayoutVars/>
      </dgm:prSet>
      <dgm:spPr/>
    </dgm:pt>
    <dgm:pt modelId="{DF945F9E-FF83-4B51-BFEA-17A2B1BB6124}" type="pres">
      <dgm:prSet presAssocID="{3C2D37C6-E95A-4015-A731-62E8C0AD3D26}" presName="OneNode_1" presStyleLbl="node1" presStyleIdx="0" presStyleCnt="1" custLinFactNeighborX="-1601" custLinFactNeighborY="-43714">
        <dgm:presLayoutVars>
          <dgm:bulletEnabled val="1"/>
        </dgm:presLayoutVars>
      </dgm:prSet>
      <dgm:spPr/>
    </dgm:pt>
  </dgm:ptLst>
  <dgm:cxnLst>
    <dgm:cxn modelId="{23672C11-A199-426C-8078-F54629A82621}" type="presOf" srcId="{3C2D37C6-E95A-4015-A731-62E8C0AD3D26}" destId="{3DFD25B9-6F1E-4F96-A015-1B10E729C4BD}" srcOrd="0" destOrd="0" presId="urn:microsoft.com/office/officeart/2005/8/layout/vProcess5"/>
    <dgm:cxn modelId="{B375A939-A073-4743-9AE8-7CE047AD9849}" type="presOf" srcId="{2F8696CD-306E-4DA9-84B4-2BF3FB052373}" destId="{DF945F9E-FF83-4B51-BFEA-17A2B1BB6124}" srcOrd="0" destOrd="0" presId="urn:microsoft.com/office/officeart/2005/8/layout/vProcess5"/>
    <dgm:cxn modelId="{67314898-650C-4DCB-8959-1631ED650B77}" srcId="{3C2D37C6-E95A-4015-A731-62E8C0AD3D26}" destId="{2F8696CD-306E-4DA9-84B4-2BF3FB052373}" srcOrd="0" destOrd="0" parTransId="{2657657C-7ACF-4D30-BFDD-B7224C062D2E}" sibTransId="{F0738517-FC3C-4C67-975D-7E41CB174B08}"/>
    <dgm:cxn modelId="{BD2C4EAE-B388-4EC9-9C18-40DAB6B25226}" type="presParOf" srcId="{3DFD25B9-6F1E-4F96-A015-1B10E729C4BD}" destId="{510460FC-665A-4812-9C97-7A781770F41C}" srcOrd="0" destOrd="0" presId="urn:microsoft.com/office/officeart/2005/8/layout/vProcess5"/>
    <dgm:cxn modelId="{4F645CB5-7B56-44D2-B3D7-37E5360A867C}" type="presParOf" srcId="{3DFD25B9-6F1E-4F96-A015-1B10E729C4BD}" destId="{DF945F9E-FF83-4B51-BFEA-17A2B1BB6124}"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2D37C6-E95A-4015-A731-62E8C0AD3D2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F8696CD-306E-4DA9-84B4-2BF3FB052373}">
      <dgm:prSet custT="1"/>
      <dgm:spPr/>
      <dgm:t>
        <a:bodyPr/>
        <a:lstStyle/>
        <a:p>
          <a:r>
            <a:rPr lang="en-US" sz="3200" dirty="0"/>
            <a:t>Sort the n points by their x-value.</a:t>
          </a:r>
        </a:p>
      </dgm:t>
    </dgm:pt>
    <dgm:pt modelId="{2657657C-7ACF-4D30-BFDD-B7224C062D2E}" type="parTrans" cxnId="{67314898-650C-4DCB-8959-1631ED650B77}">
      <dgm:prSet/>
      <dgm:spPr/>
      <dgm:t>
        <a:bodyPr/>
        <a:lstStyle/>
        <a:p>
          <a:endParaRPr lang="en-US"/>
        </a:p>
      </dgm:t>
    </dgm:pt>
    <dgm:pt modelId="{F0738517-FC3C-4C67-975D-7E41CB174B08}" type="sibTrans" cxnId="{67314898-650C-4DCB-8959-1631ED650B77}">
      <dgm:prSet/>
      <dgm:spPr/>
      <dgm:t>
        <a:bodyPr/>
        <a:lstStyle/>
        <a:p>
          <a:endParaRPr lang="en-US"/>
        </a:p>
      </dgm:t>
    </dgm:pt>
    <dgm:pt modelId="{75725545-AE7A-4F82-A0AE-5A9F7B781CE0}">
      <dgm:prSet/>
      <dgm:spPr/>
      <dgm:t>
        <a:bodyPr/>
        <a:lstStyle/>
        <a:p>
          <a:r>
            <a:rPr lang="en-US" dirty="0"/>
            <a:t>The first point of this list is the point with the maximum x-value and necessarily a maximal point.</a:t>
          </a:r>
        </a:p>
      </dgm:t>
    </dgm:pt>
    <dgm:pt modelId="{462E7AF7-1E42-4D11-BE19-D31AA880F11D}" type="sibTrans" cxnId="{2558DF10-E7F9-4687-8D10-4F7D14F8B997}">
      <dgm:prSet/>
      <dgm:spPr/>
      <dgm:t>
        <a:bodyPr/>
        <a:lstStyle/>
        <a:p>
          <a:endParaRPr lang="en-US"/>
        </a:p>
      </dgm:t>
    </dgm:pt>
    <dgm:pt modelId="{350D5DF8-C4DB-4A9F-819A-C747E88A1885}" type="parTrans" cxnId="{2558DF10-E7F9-4687-8D10-4F7D14F8B997}">
      <dgm:prSet/>
      <dgm:spPr/>
      <dgm:t>
        <a:bodyPr/>
        <a:lstStyle/>
        <a:p>
          <a:endParaRPr lang="en-US"/>
        </a:p>
      </dgm:t>
    </dgm:pt>
    <dgm:pt modelId="{3DFD25B9-6F1E-4F96-A015-1B10E729C4BD}" type="pres">
      <dgm:prSet presAssocID="{3C2D37C6-E95A-4015-A731-62E8C0AD3D26}" presName="outerComposite" presStyleCnt="0">
        <dgm:presLayoutVars>
          <dgm:chMax val="5"/>
          <dgm:dir/>
          <dgm:resizeHandles val="exact"/>
        </dgm:presLayoutVars>
      </dgm:prSet>
      <dgm:spPr/>
    </dgm:pt>
    <dgm:pt modelId="{510460FC-665A-4812-9C97-7A781770F41C}" type="pres">
      <dgm:prSet presAssocID="{3C2D37C6-E95A-4015-A731-62E8C0AD3D26}" presName="dummyMaxCanvas" presStyleCnt="0">
        <dgm:presLayoutVars/>
      </dgm:prSet>
      <dgm:spPr/>
    </dgm:pt>
    <dgm:pt modelId="{BCCAB660-88BA-4993-8CC7-98A5C3AADEA6}" type="pres">
      <dgm:prSet presAssocID="{3C2D37C6-E95A-4015-A731-62E8C0AD3D26}" presName="TwoNodes_1" presStyleLbl="node1" presStyleIdx="0" presStyleCnt="2">
        <dgm:presLayoutVars>
          <dgm:bulletEnabled val="1"/>
        </dgm:presLayoutVars>
      </dgm:prSet>
      <dgm:spPr/>
    </dgm:pt>
    <dgm:pt modelId="{F4073193-1397-47A4-83B3-A2D2992FCAFF}" type="pres">
      <dgm:prSet presAssocID="{3C2D37C6-E95A-4015-A731-62E8C0AD3D26}" presName="TwoNodes_2" presStyleLbl="node1" presStyleIdx="1" presStyleCnt="2">
        <dgm:presLayoutVars>
          <dgm:bulletEnabled val="1"/>
        </dgm:presLayoutVars>
      </dgm:prSet>
      <dgm:spPr/>
    </dgm:pt>
    <dgm:pt modelId="{1EBD286D-AD0E-423C-BC68-979806725550}" type="pres">
      <dgm:prSet presAssocID="{3C2D37C6-E95A-4015-A731-62E8C0AD3D26}" presName="TwoConn_1-2" presStyleLbl="fgAccFollowNode1" presStyleIdx="0" presStyleCnt="1">
        <dgm:presLayoutVars>
          <dgm:bulletEnabled val="1"/>
        </dgm:presLayoutVars>
      </dgm:prSet>
      <dgm:spPr/>
    </dgm:pt>
    <dgm:pt modelId="{0A89A66B-25FB-4524-AA82-DD25D1F6D98A}" type="pres">
      <dgm:prSet presAssocID="{3C2D37C6-E95A-4015-A731-62E8C0AD3D26}" presName="TwoNodes_1_text" presStyleLbl="node1" presStyleIdx="1" presStyleCnt="2">
        <dgm:presLayoutVars>
          <dgm:bulletEnabled val="1"/>
        </dgm:presLayoutVars>
      </dgm:prSet>
      <dgm:spPr/>
    </dgm:pt>
    <dgm:pt modelId="{297BAB1D-E714-4661-BCFE-CC55B9F31EEC}" type="pres">
      <dgm:prSet presAssocID="{3C2D37C6-E95A-4015-A731-62E8C0AD3D26}" presName="TwoNodes_2_text" presStyleLbl="node1" presStyleIdx="1" presStyleCnt="2">
        <dgm:presLayoutVars>
          <dgm:bulletEnabled val="1"/>
        </dgm:presLayoutVars>
      </dgm:prSet>
      <dgm:spPr/>
    </dgm:pt>
  </dgm:ptLst>
  <dgm:cxnLst>
    <dgm:cxn modelId="{2558DF10-E7F9-4687-8D10-4F7D14F8B997}" srcId="{3C2D37C6-E95A-4015-A731-62E8C0AD3D26}" destId="{75725545-AE7A-4F82-A0AE-5A9F7B781CE0}" srcOrd="1" destOrd="0" parTransId="{350D5DF8-C4DB-4A9F-819A-C747E88A1885}" sibTransId="{462E7AF7-1E42-4D11-BE19-D31AA880F11D}"/>
    <dgm:cxn modelId="{23672C11-A199-426C-8078-F54629A82621}" type="presOf" srcId="{3C2D37C6-E95A-4015-A731-62E8C0AD3D26}" destId="{3DFD25B9-6F1E-4F96-A015-1B10E729C4BD}" srcOrd="0" destOrd="0" presId="urn:microsoft.com/office/officeart/2005/8/layout/vProcess5"/>
    <dgm:cxn modelId="{1D698616-9202-41DC-9CAA-1E54274BBC34}" type="presOf" srcId="{75725545-AE7A-4F82-A0AE-5A9F7B781CE0}" destId="{297BAB1D-E714-4661-BCFE-CC55B9F31EEC}" srcOrd="1" destOrd="0" presId="urn:microsoft.com/office/officeart/2005/8/layout/vProcess5"/>
    <dgm:cxn modelId="{36B21927-6004-4366-A486-19BEF91BED6F}" type="presOf" srcId="{F0738517-FC3C-4C67-975D-7E41CB174B08}" destId="{1EBD286D-AD0E-423C-BC68-979806725550}" srcOrd="0" destOrd="0" presId="urn:microsoft.com/office/officeart/2005/8/layout/vProcess5"/>
    <dgm:cxn modelId="{B3572268-7A9D-42C6-82BF-72C092D52D2F}" type="presOf" srcId="{75725545-AE7A-4F82-A0AE-5A9F7B781CE0}" destId="{F4073193-1397-47A4-83B3-A2D2992FCAFF}" srcOrd="0" destOrd="0" presId="urn:microsoft.com/office/officeart/2005/8/layout/vProcess5"/>
    <dgm:cxn modelId="{7A557792-8FEC-402C-90FF-224FC3AE45A2}" type="presOf" srcId="{2F8696CD-306E-4DA9-84B4-2BF3FB052373}" destId="{BCCAB660-88BA-4993-8CC7-98A5C3AADEA6}" srcOrd="0" destOrd="0" presId="urn:microsoft.com/office/officeart/2005/8/layout/vProcess5"/>
    <dgm:cxn modelId="{67314898-650C-4DCB-8959-1631ED650B77}" srcId="{3C2D37C6-E95A-4015-A731-62E8C0AD3D26}" destId="{2F8696CD-306E-4DA9-84B4-2BF3FB052373}" srcOrd="0" destOrd="0" parTransId="{2657657C-7ACF-4D30-BFDD-B7224C062D2E}" sibTransId="{F0738517-FC3C-4C67-975D-7E41CB174B08}"/>
    <dgm:cxn modelId="{2C6F1EE9-6CD4-412D-917D-DB800B25A4D0}" type="presOf" srcId="{2F8696CD-306E-4DA9-84B4-2BF3FB052373}" destId="{0A89A66B-25FB-4524-AA82-DD25D1F6D98A}" srcOrd="1" destOrd="0" presId="urn:microsoft.com/office/officeart/2005/8/layout/vProcess5"/>
    <dgm:cxn modelId="{BD2C4EAE-B388-4EC9-9C18-40DAB6B25226}" type="presParOf" srcId="{3DFD25B9-6F1E-4F96-A015-1B10E729C4BD}" destId="{510460FC-665A-4812-9C97-7A781770F41C}" srcOrd="0" destOrd="0" presId="urn:microsoft.com/office/officeart/2005/8/layout/vProcess5"/>
    <dgm:cxn modelId="{F29B2E79-BBF7-4473-BEFC-EDA659F9E355}" type="presParOf" srcId="{3DFD25B9-6F1E-4F96-A015-1B10E729C4BD}" destId="{BCCAB660-88BA-4993-8CC7-98A5C3AADEA6}" srcOrd="1" destOrd="0" presId="urn:microsoft.com/office/officeart/2005/8/layout/vProcess5"/>
    <dgm:cxn modelId="{55D88055-D16D-4D51-9D23-45205A8780CF}" type="presParOf" srcId="{3DFD25B9-6F1E-4F96-A015-1B10E729C4BD}" destId="{F4073193-1397-47A4-83B3-A2D2992FCAFF}" srcOrd="2" destOrd="0" presId="urn:microsoft.com/office/officeart/2005/8/layout/vProcess5"/>
    <dgm:cxn modelId="{8DE7007A-15AC-4741-B8B0-FDEEFD96BF38}" type="presParOf" srcId="{3DFD25B9-6F1E-4F96-A015-1B10E729C4BD}" destId="{1EBD286D-AD0E-423C-BC68-979806725550}" srcOrd="3" destOrd="0" presId="urn:microsoft.com/office/officeart/2005/8/layout/vProcess5"/>
    <dgm:cxn modelId="{41653EA1-6E0B-47D5-8E84-F3056F1D2C5C}" type="presParOf" srcId="{3DFD25B9-6F1E-4F96-A015-1B10E729C4BD}" destId="{0A89A66B-25FB-4524-AA82-DD25D1F6D98A}" srcOrd="4" destOrd="0" presId="urn:microsoft.com/office/officeart/2005/8/layout/vProcess5"/>
    <dgm:cxn modelId="{F76EB0C5-8429-4AD1-AC99-ADFF93B43EF2}" type="presParOf" srcId="{3DFD25B9-6F1E-4F96-A015-1B10E729C4BD}" destId="{297BAB1D-E714-4661-BCFE-CC55B9F31EE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D37C6-E95A-4015-A731-62E8C0AD3D2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F8696CD-306E-4DA9-84B4-2BF3FB052373}">
      <dgm:prSet custT="1"/>
      <dgm:spPr/>
      <dgm:t>
        <a:bodyPr/>
        <a:lstStyle/>
        <a:p>
          <a:r>
            <a:rPr lang="en-US" sz="3200" dirty="0"/>
            <a:t>Sort the n points by their x-value.</a:t>
          </a:r>
        </a:p>
      </dgm:t>
    </dgm:pt>
    <dgm:pt modelId="{2657657C-7ACF-4D30-BFDD-B7224C062D2E}" type="parTrans" cxnId="{67314898-650C-4DCB-8959-1631ED650B77}">
      <dgm:prSet/>
      <dgm:spPr/>
      <dgm:t>
        <a:bodyPr/>
        <a:lstStyle/>
        <a:p>
          <a:endParaRPr lang="en-US"/>
        </a:p>
      </dgm:t>
    </dgm:pt>
    <dgm:pt modelId="{F0738517-FC3C-4C67-975D-7E41CB174B08}" type="sibTrans" cxnId="{67314898-650C-4DCB-8959-1631ED650B77}">
      <dgm:prSet/>
      <dgm:spPr/>
      <dgm:t>
        <a:bodyPr/>
        <a:lstStyle/>
        <a:p>
          <a:endParaRPr lang="en-US"/>
        </a:p>
      </dgm:t>
    </dgm:pt>
    <dgm:pt modelId="{7E8A3672-3342-434A-BB4C-FED988C42E4D}">
      <dgm:prSet/>
      <dgm:spPr/>
      <dgm:t>
        <a:bodyPr/>
        <a:lstStyle/>
        <a:p>
          <a:r>
            <a:rPr lang="en-US" dirty="0"/>
            <a:t>Scan each point and if it’s y-value is greater than the y-value of the last point in the output – it’s a maximal point, otherwise it can be removed.</a:t>
          </a:r>
        </a:p>
      </dgm:t>
    </dgm:pt>
    <dgm:pt modelId="{D6E2430E-ED26-42BC-B73C-D2E6DB0DF5AC}" type="parTrans" cxnId="{AE4B96A1-3871-4533-A264-7CA02A7205C0}">
      <dgm:prSet/>
      <dgm:spPr/>
      <dgm:t>
        <a:bodyPr/>
        <a:lstStyle/>
        <a:p>
          <a:endParaRPr lang="en-US"/>
        </a:p>
      </dgm:t>
    </dgm:pt>
    <dgm:pt modelId="{A25AD556-FF43-467E-B38A-36EA5348D130}" type="sibTrans" cxnId="{AE4B96A1-3871-4533-A264-7CA02A7205C0}">
      <dgm:prSet/>
      <dgm:spPr/>
      <dgm:t>
        <a:bodyPr/>
        <a:lstStyle/>
        <a:p>
          <a:endParaRPr lang="en-US"/>
        </a:p>
      </dgm:t>
    </dgm:pt>
    <dgm:pt modelId="{75725545-AE7A-4F82-A0AE-5A9F7B781CE0}">
      <dgm:prSet/>
      <dgm:spPr/>
      <dgm:t>
        <a:bodyPr/>
        <a:lstStyle/>
        <a:p>
          <a:r>
            <a:rPr lang="en-US" dirty="0"/>
            <a:t>The first point of this list is the point with the maximum x-value and necessarily a maximal point.</a:t>
          </a:r>
        </a:p>
      </dgm:t>
    </dgm:pt>
    <dgm:pt modelId="{462E7AF7-1E42-4D11-BE19-D31AA880F11D}" type="sibTrans" cxnId="{2558DF10-E7F9-4687-8D10-4F7D14F8B997}">
      <dgm:prSet/>
      <dgm:spPr/>
      <dgm:t>
        <a:bodyPr/>
        <a:lstStyle/>
        <a:p>
          <a:endParaRPr lang="en-US"/>
        </a:p>
      </dgm:t>
    </dgm:pt>
    <dgm:pt modelId="{350D5DF8-C4DB-4A9F-819A-C747E88A1885}" type="parTrans" cxnId="{2558DF10-E7F9-4687-8D10-4F7D14F8B997}">
      <dgm:prSet/>
      <dgm:spPr/>
      <dgm:t>
        <a:bodyPr/>
        <a:lstStyle/>
        <a:p>
          <a:endParaRPr lang="en-US"/>
        </a:p>
      </dgm:t>
    </dgm:pt>
    <dgm:pt modelId="{3DFD25B9-6F1E-4F96-A015-1B10E729C4BD}" type="pres">
      <dgm:prSet presAssocID="{3C2D37C6-E95A-4015-A731-62E8C0AD3D26}" presName="outerComposite" presStyleCnt="0">
        <dgm:presLayoutVars>
          <dgm:chMax val="5"/>
          <dgm:dir/>
          <dgm:resizeHandles val="exact"/>
        </dgm:presLayoutVars>
      </dgm:prSet>
      <dgm:spPr/>
    </dgm:pt>
    <dgm:pt modelId="{510460FC-665A-4812-9C97-7A781770F41C}" type="pres">
      <dgm:prSet presAssocID="{3C2D37C6-E95A-4015-A731-62E8C0AD3D26}" presName="dummyMaxCanvas" presStyleCnt="0">
        <dgm:presLayoutVars/>
      </dgm:prSet>
      <dgm:spPr/>
    </dgm:pt>
    <dgm:pt modelId="{C156FA0C-5C4A-4A85-BD65-9C3857FA0587}" type="pres">
      <dgm:prSet presAssocID="{3C2D37C6-E95A-4015-A731-62E8C0AD3D26}" presName="ThreeNodes_1" presStyleLbl="node1" presStyleIdx="0" presStyleCnt="3">
        <dgm:presLayoutVars>
          <dgm:bulletEnabled val="1"/>
        </dgm:presLayoutVars>
      </dgm:prSet>
      <dgm:spPr/>
    </dgm:pt>
    <dgm:pt modelId="{47829F37-00D9-4587-A982-CBD4871BEB4B}" type="pres">
      <dgm:prSet presAssocID="{3C2D37C6-E95A-4015-A731-62E8C0AD3D26}" presName="ThreeNodes_2" presStyleLbl="node1" presStyleIdx="1" presStyleCnt="3">
        <dgm:presLayoutVars>
          <dgm:bulletEnabled val="1"/>
        </dgm:presLayoutVars>
      </dgm:prSet>
      <dgm:spPr/>
    </dgm:pt>
    <dgm:pt modelId="{3DD50724-60A7-40E6-B8DA-19FE753E50DC}" type="pres">
      <dgm:prSet presAssocID="{3C2D37C6-E95A-4015-A731-62E8C0AD3D26}" presName="ThreeNodes_3" presStyleLbl="node1" presStyleIdx="2" presStyleCnt="3">
        <dgm:presLayoutVars>
          <dgm:bulletEnabled val="1"/>
        </dgm:presLayoutVars>
      </dgm:prSet>
      <dgm:spPr/>
    </dgm:pt>
    <dgm:pt modelId="{14A52429-B709-4B63-A25E-E385D60C039B}" type="pres">
      <dgm:prSet presAssocID="{3C2D37C6-E95A-4015-A731-62E8C0AD3D26}" presName="ThreeConn_1-2" presStyleLbl="fgAccFollowNode1" presStyleIdx="0" presStyleCnt="2">
        <dgm:presLayoutVars>
          <dgm:bulletEnabled val="1"/>
        </dgm:presLayoutVars>
      </dgm:prSet>
      <dgm:spPr/>
    </dgm:pt>
    <dgm:pt modelId="{AADF472D-0E7E-4E05-A131-000F5CEC1CE3}" type="pres">
      <dgm:prSet presAssocID="{3C2D37C6-E95A-4015-A731-62E8C0AD3D26}" presName="ThreeConn_2-3" presStyleLbl="fgAccFollowNode1" presStyleIdx="1" presStyleCnt="2">
        <dgm:presLayoutVars>
          <dgm:bulletEnabled val="1"/>
        </dgm:presLayoutVars>
      </dgm:prSet>
      <dgm:spPr/>
    </dgm:pt>
    <dgm:pt modelId="{39BDE1A2-18C2-48A7-8397-AEFC49D35E4A}" type="pres">
      <dgm:prSet presAssocID="{3C2D37C6-E95A-4015-A731-62E8C0AD3D26}" presName="ThreeNodes_1_text" presStyleLbl="node1" presStyleIdx="2" presStyleCnt="3">
        <dgm:presLayoutVars>
          <dgm:bulletEnabled val="1"/>
        </dgm:presLayoutVars>
      </dgm:prSet>
      <dgm:spPr/>
    </dgm:pt>
    <dgm:pt modelId="{3A1B6C16-6366-4096-8783-A512A3F0031E}" type="pres">
      <dgm:prSet presAssocID="{3C2D37C6-E95A-4015-A731-62E8C0AD3D26}" presName="ThreeNodes_2_text" presStyleLbl="node1" presStyleIdx="2" presStyleCnt="3">
        <dgm:presLayoutVars>
          <dgm:bulletEnabled val="1"/>
        </dgm:presLayoutVars>
      </dgm:prSet>
      <dgm:spPr/>
    </dgm:pt>
    <dgm:pt modelId="{B2B5D7E1-9D29-4356-88D3-64CA7CC0A0A3}" type="pres">
      <dgm:prSet presAssocID="{3C2D37C6-E95A-4015-A731-62E8C0AD3D26}" presName="ThreeNodes_3_text" presStyleLbl="node1" presStyleIdx="2" presStyleCnt="3">
        <dgm:presLayoutVars>
          <dgm:bulletEnabled val="1"/>
        </dgm:presLayoutVars>
      </dgm:prSet>
      <dgm:spPr/>
    </dgm:pt>
  </dgm:ptLst>
  <dgm:cxnLst>
    <dgm:cxn modelId="{2558DF10-E7F9-4687-8D10-4F7D14F8B997}" srcId="{3C2D37C6-E95A-4015-A731-62E8C0AD3D26}" destId="{75725545-AE7A-4F82-A0AE-5A9F7B781CE0}" srcOrd="1" destOrd="0" parTransId="{350D5DF8-C4DB-4A9F-819A-C747E88A1885}" sibTransId="{462E7AF7-1E42-4D11-BE19-D31AA880F11D}"/>
    <dgm:cxn modelId="{23672C11-A199-426C-8078-F54629A82621}" type="presOf" srcId="{3C2D37C6-E95A-4015-A731-62E8C0AD3D26}" destId="{3DFD25B9-6F1E-4F96-A015-1B10E729C4BD}" srcOrd="0" destOrd="0" presId="urn:microsoft.com/office/officeart/2005/8/layout/vProcess5"/>
    <dgm:cxn modelId="{427FCD17-0D76-4582-A386-A1907A8D6B91}" type="presOf" srcId="{2F8696CD-306E-4DA9-84B4-2BF3FB052373}" destId="{39BDE1A2-18C2-48A7-8397-AEFC49D35E4A}" srcOrd="1" destOrd="0" presId="urn:microsoft.com/office/officeart/2005/8/layout/vProcess5"/>
    <dgm:cxn modelId="{7830453B-B545-4DDB-B3B1-2262E962C206}" type="presOf" srcId="{F0738517-FC3C-4C67-975D-7E41CB174B08}" destId="{14A52429-B709-4B63-A25E-E385D60C039B}" srcOrd="0" destOrd="0" presId="urn:microsoft.com/office/officeart/2005/8/layout/vProcess5"/>
    <dgm:cxn modelId="{3721FB3E-E09A-4FFE-A8BD-E5BF1D6B1B52}" type="presOf" srcId="{7E8A3672-3342-434A-BB4C-FED988C42E4D}" destId="{B2B5D7E1-9D29-4356-88D3-64CA7CC0A0A3}" srcOrd="1" destOrd="0" presId="urn:microsoft.com/office/officeart/2005/8/layout/vProcess5"/>
    <dgm:cxn modelId="{8C82CD59-5829-4245-A2BF-75618DB47E13}" type="presOf" srcId="{75725545-AE7A-4F82-A0AE-5A9F7B781CE0}" destId="{3A1B6C16-6366-4096-8783-A512A3F0031E}" srcOrd="1" destOrd="0" presId="urn:microsoft.com/office/officeart/2005/8/layout/vProcess5"/>
    <dgm:cxn modelId="{470D807C-F76F-4CA9-85F0-F05A8D2465CE}" type="presOf" srcId="{462E7AF7-1E42-4D11-BE19-D31AA880F11D}" destId="{AADF472D-0E7E-4E05-A131-000F5CEC1CE3}" srcOrd="0" destOrd="0" presId="urn:microsoft.com/office/officeart/2005/8/layout/vProcess5"/>
    <dgm:cxn modelId="{0D0B6397-5E26-4C11-8F25-4EE990CE2FB4}" type="presOf" srcId="{2F8696CD-306E-4DA9-84B4-2BF3FB052373}" destId="{C156FA0C-5C4A-4A85-BD65-9C3857FA0587}" srcOrd="0" destOrd="0" presId="urn:microsoft.com/office/officeart/2005/8/layout/vProcess5"/>
    <dgm:cxn modelId="{67314898-650C-4DCB-8959-1631ED650B77}" srcId="{3C2D37C6-E95A-4015-A731-62E8C0AD3D26}" destId="{2F8696CD-306E-4DA9-84B4-2BF3FB052373}" srcOrd="0" destOrd="0" parTransId="{2657657C-7ACF-4D30-BFDD-B7224C062D2E}" sibTransId="{F0738517-FC3C-4C67-975D-7E41CB174B08}"/>
    <dgm:cxn modelId="{AE4B96A1-3871-4533-A264-7CA02A7205C0}" srcId="{3C2D37C6-E95A-4015-A731-62E8C0AD3D26}" destId="{7E8A3672-3342-434A-BB4C-FED988C42E4D}" srcOrd="2" destOrd="0" parTransId="{D6E2430E-ED26-42BC-B73C-D2E6DB0DF5AC}" sibTransId="{A25AD556-FF43-467E-B38A-36EA5348D130}"/>
    <dgm:cxn modelId="{84ECFFBD-B056-4BE6-ACCE-549A328C5E55}" type="presOf" srcId="{7E8A3672-3342-434A-BB4C-FED988C42E4D}" destId="{3DD50724-60A7-40E6-B8DA-19FE753E50DC}" srcOrd="0" destOrd="0" presId="urn:microsoft.com/office/officeart/2005/8/layout/vProcess5"/>
    <dgm:cxn modelId="{279B30E9-A892-4A70-BB93-60A2D8081DF7}" type="presOf" srcId="{75725545-AE7A-4F82-A0AE-5A9F7B781CE0}" destId="{47829F37-00D9-4587-A982-CBD4871BEB4B}" srcOrd="0" destOrd="0" presId="urn:microsoft.com/office/officeart/2005/8/layout/vProcess5"/>
    <dgm:cxn modelId="{BD2C4EAE-B388-4EC9-9C18-40DAB6B25226}" type="presParOf" srcId="{3DFD25B9-6F1E-4F96-A015-1B10E729C4BD}" destId="{510460FC-665A-4812-9C97-7A781770F41C}" srcOrd="0" destOrd="0" presId="urn:microsoft.com/office/officeart/2005/8/layout/vProcess5"/>
    <dgm:cxn modelId="{C41A6FB4-E579-4BD3-84B3-9DF556494A63}" type="presParOf" srcId="{3DFD25B9-6F1E-4F96-A015-1B10E729C4BD}" destId="{C156FA0C-5C4A-4A85-BD65-9C3857FA0587}" srcOrd="1" destOrd="0" presId="urn:microsoft.com/office/officeart/2005/8/layout/vProcess5"/>
    <dgm:cxn modelId="{DCC38D9C-7F6F-4921-A759-81337E1D97D9}" type="presParOf" srcId="{3DFD25B9-6F1E-4F96-A015-1B10E729C4BD}" destId="{47829F37-00D9-4587-A982-CBD4871BEB4B}" srcOrd="2" destOrd="0" presId="urn:microsoft.com/office/officeart/2005/8/layout/vProcess5"/>
    <dgm:cxn modelId="{9CB5A249-10B4-4392-80B5-D12C25E618C5}" type="presParOf" srcId="{3DFD25B9-6F1E-4F96-A015-1B10E729C4BD}" destId="{3DD50724-60A7-40E6-B8DA-19FE753E50DC}" srcOrd="3" destOrd="0" presId="urn:microsoft.com/office/officeart/2005/8/layout/vProcess5"/>
    <dgm:cxn modelId="{33186831-8AB7-4AE7-A760-25F12A7FF1A2}" type="presParOf" srcId="{3DFD25B9-6F1E-4F96-A015-1B10E729C4BD}" destId="{14A52429-B709-4B63-A25E-E385D60C039B}" srcOrd="4" destOrd="0" presId="urn:microsoft.com/office/officeart/2005/8/layout/vProcess5"/>
    <dgm:cxn modelId="{C3CBAC4A-9D7F-4DEC-AE88-0AA843426A82}" type="presParOf" srcId="{3DFD25B9-6F1E-4F96-A015-1B10E729C4BD}" destId="{AADF472D-0E7E-4E05-A131-000F5CEC1CE3}" srcOrd="5" destOrd="0" presId="urn:microsoft.com/office/officeart/2005/8/layout/vProcess5"/>
    <dgm:cxn modelId="{90B7C8C6-8928-4283-A037-A68136652093}" type="presParOf" srcId="{3DFD25B9-6F1E-4F96-A015-1B10E729C4BD}" destId="{39BDE1A2-18C2-48A7-8397-AEFC49D35E4A}" srcOrd="6" destOrd="0" presId="urn:microsoft.com/office/officeart/2005/8/layout/vProcess5"/>
    <dgm:cxn modelId="{DE8FC527-257E-407A-8B99-FCB02980A3E7}" type="presParOf" srcId="{3DFD25B9-6F1E-4F96-A015-1B10E729C4BD}" destId="{3A1B6C16-6366-4096-8783-A512A3F0031E}" srcOrd="7" destOrd="0" presId="urn:microsoft.com/office/officeart/2005/8/layout/vProcess5"/>
    <dgm:cxn modelId="{4998928E-15B5-4626-9D84-8DB1679BF7D2}" type="presParOf" srcId="{3DFD25B9-6F1E-4F96-A015-1B10E729C4BD}" destId="{B2B5D7E1-9D29-4356-88D3-64CA7CC0A0A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45F9E-FF83-4B51-BFEA-17A2B1BB6124}">
      <dsp:nvSpPr>
        <dsp:cNvPr id="0" name=""/>
        <dsp:cNvSpPr/>
      </dsp:nvSpPr>
      <dsp:spPr>
        <a:xfrm>
          <a:off x="0" y="159249"/>
          <a:ext cx="11419840" cy="25334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Sort the n points by their x-value.</a:t>
          </a:r>
        </a:p>
      </dsp:txBody>
      <dsp:txXfrm>
        <a:off x="74201" y="233450"/>
        <a:ext cx="11271438" cy="2384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AB660-88BA-4993-8CC7-98A5C3AADEA6}">
      <dsp:nvSpPr>
        <dsp:cNvPr id="0" name=""/>
        <dsp:cNvSpPr/>
      </dsp:nvSpPr>
      <dsp:spPr>
        <a:xfrm>
          <a:off x="0" y="0"/>
          <a:ext cx="9706864" cy="22800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Sort the n points by their x-value.</a:t>
          </a:r>
        </a:p>
      </dsp:txBody>
      <dsp:txXfrm>
        <a:off x="66781" y="66781"/>
        <a:ext cx="7350243" cy="2146498"/>
      </dsp:txXfrm>
    </dsp:sp>
    <dsp:sp modelId="{F4073193-1397-47A4-83B3-A2D2992FCAFF}">
      <dsp:nvSpPr>
        <dsp:cNvPr id="0" name=""/>
        <dsp:cNvSpPr/>
      </dsp:nvSpPr>
      <dsp:spPr>
        <a:xfrm>
          <a:off x="1712975" y="2786739"/>
          <a:ext cx="9706864" cy="22800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first point of this list is the point with the maximum x-value and necessarily a maximal point.</a:t>
          </a:r>
        </a:p>
      </dsp:txBody>
      <dsp:txXfrm>
        <a:off x="1779756" y="2853520"/>
        <a:ext cx="6378287" cy="2146498"/>
      </dsp:txXfrm>
    </dsp:sp>
    <dsp:sp modelId="{1EBD286D-AD0E-423C-BC68-979806725550}">
      <dsp:nvSpPr>
        <dsp:cNvPr id="0" name=""/>
        <dsp:cNvSpPr/>
      </dsp:nvSpPr>
      <dsp:spPr>
        <a:xfrm>
          <a:off x="8224825" y="1792380"/>
          <a:ext cx="1482039" cy="148203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58284" y="1792380"/>
        <a:ext cx="815121" cy="1115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6FA0C-5C4A-4A85-BD65-9C3857FA0587}">
      <dsp:nvSpPr>
        <dsp:cNvPr id="0" name=""/>
        <dsp:cNvSpPr/>
      </dsp:nvSpPr>
      <dsp:spPr>
        <a:xfrm>
          <a:off x="0" y="0"/>
          <a:ext cx="9706864" cy="15200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Sort the n points by their x-value.</a:t>
          </a:r>
        </a:p>
      </dsp:txBody>
      <dsp:txXfrm>
        <a:off x="44520" y="44520"/>
        <a:ext cx="8066623" cy="1431000"/>
      </dsp:txXfrm>
    </dsp:sp>
    <dsp:sp modelId="{47829F37-00D9-4587-A982-CBD4871BEB4B}">
      <dsp:nvSpPr>
        <dsp:cNvPr id="0" name=""/>
        <dsp:cNvSpPr/>
      </dsp:nvSpPr>
      <dsp:spPr>
        <a:xfrm>
          <a:off x="856487" y="1773380"/>
          <a:ext cx="9706864" cy="15200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first point of this list is the point with the maximum x-value and necessarily a maximal point.</a:t>
          </a:r>
        </a:p>
      </dsp:txBody>
      <dsp:txXfrm>
        <a:off x="901007" y="1817900"/>
        <a:ext cx="7773310" cy="1430999"/>
      </dsp:txXfrm>
    </dsp:sp>
    <dsp:sp modelId="{3DD50724-60A7-40E6-B8DA-19FE753E50DC}">
      <dsp:nvSpPr>
        <dsp:cNvPr id="0" name=""/>
        <dsp:cNvSpPr/>
      </dsp:nvSpPr>
      <dsp:spPr>
        <a:xfrm>
          <a:off x="1712975" y="3546760"/>
          <a:ext cx="9706864" cy="15200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Scan each point and if it’s y-value is greater than the y-value of the last point in the output – it’s a maximal point, otherwise it can be removed.</a:t>
          </a:r>
        </a:p>
      </dsp:txBody>
      <dsp:txXfrm>
        <a:off x="1757495" y="3591280"/>
        <a:ext cx="7773310" cy="1430999"/>
      </dsp:txXfrm>
    </dsp:sp>
    <dsp:sp modelId="{14A52429-B709-4B63-A25E-E385D60C039B}">
      <dsp:nvSpPr>
        <dsp:cNvPr id="0" name=""/>
        <dsp:cNvSpPr/>
      </dsp:nvSpPr>
      <dsp:spPr>
        <a:xfrm>
          <a:off x="8718838" y="1152697"/>
          <a:ext cx="988026" cy="98802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41144" y="1152697"/>
        <a:ext cx="543414" cy="743490"/>
      </dsp:txXfrm>
    </dsp:sp>
    <dsp:sp modelId="{AADF472D-0E7E-4E05-A131-000F5CEC1CE3}">
      <dsp:nvSpPr>
        <dsp:cNvPr id="0" name=""/>
        <dsp:cNvSpPr/>
      </dsp:nvSpPr>
      <dsp:spPr>
        <a:xfrm>
          <a:off x="9575325" y="2915943"/>
          <a:ext cx="988026" cy="98802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797631" y="2915943"/>
        <a:ext cx="543414" cy="7434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March 30,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15628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March 30,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3003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March 30,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6920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March 30,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5670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March 30,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004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March 30,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3299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March 30,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27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March 30,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214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March 30,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0562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March 30,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4011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March 30,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9066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March 30,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971708456"/>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59.png"/></Relationships>
</file>

<file path=ppt/slides/_rels/slide7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2.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0AD10-7F55-54A9-9205-463C0E65AC1C}"/>
              </a:ext>
            </a:extLst>
          </p:cNvPr>
          <p:cNvSpPr>
            <a:spLocks noGrp="1"/>
          </p:cNvSpPr>
          <p:nvPr>
            <p:ph type="ctrTitle"/>
          </p:nvPr>
        </p:nvSpPr>
        <p:spPr>
          <a:xfrm>
            <a:off x="144464" y="331470"/>
            <a:ext cx="6373812" cy="984885"/>
          </a:xfrm>
        </p:spPr>
        <p:txBody>
          <a:bodyPr wrap="square" anchor="ctr">
            <a:normAutofit fontScale="90000"/>
          </a:bodyPr>
          <a:lstStyle/>
          <a:p>
            <a:pPr algn="ctr"/>
            <a:r>
              <a:rPr lang="en-US" sz="4800" dirty="0"/>
              <a:t>From Adaptive Analysis to Instance Optimality</a:t>
            </a:r>
          </a:p>
        </p:txBody>
      </p:sp>
      <p:sp>
        <p:nvSpPr>
          <p:cNvPr id="3" name="Subtitle 2">
            <a:extLst>
              <a:ext uri="{FF2B5EF4-FFF2-40B4-BE49-F238E27FC236}">
                <a16:creationId xmlns:a16="http://schemas.microsoft.com/office/drawing/2014/main" id="{21B7CF50-0941-C77E-6DE5-31909CA80EB5}"/>
              </a:ext>
            </a:extLst>
          </p:cNvPr>
          <p:cNvSpPr>
            <a:spLocks noGrp="1"/>
          </p:cNvSpPr>
          <p:nvPr>
            <p:ph type="subTitle" idx="1"/>
          </p:nvPr>
        </p:nvSpPr>
        <p:spPr>
          <a:xfrm>
            <a:off x="1400175" y="1316355"/>
            <a:ext cx="4498976" cy="984885"/>
          </a:xfrm>
        </p:spPr>
        <p:txBody>
          <a:bodyPr anchor="ctr">
            <a:normAutofit/>
          </a:bodyPr>
          <a:lstStyle/>
          <a:p>
            <a:pPr algn="r"/>
            <a:r>
              <a:rPr lang="en-US" dirty="0">
                <a:solidFill>
                  <a:schemeClr val="tx1">
                    <a:alpha val="60000"/>
                  </a:schemeClr>
                </a:solidFill>
              </a:rPr>
              <a:t>By Jeremy </a:t>
            </a:r>
            <a:r>
              <a:rPr lang="en-US" dirty="0" err="1">
                <a:solidFill>
                  <a:schemeClr val="tx1">
                    <a:alpha val="60000"/>
                  </a:schemeClr>
                </a:solidFill>
              </a:rPr>
              <a:t>Barby</a:t>
            </a:r>
            <a:endParaRPr lang="en-US" dirty="0">
              <a:solidFill>
                <a:schemeClr val="tx1">
                  <a:alpha val="60000"/>
                </a:schemeClr>
              </a:solidFill>
            </a:endParaRPr>
          </a:p>
        </p:txBody>
      </p:sp>
      <p:pic>
        <p:nvPicPr>
          <p:cNvPr id="4" name="Picture 3" descr="Colorized light photo effects">
            <a:extLst>
              <a:ext uri="{FF2B5EF4-FFF2-40B4-BE49-F238E27FC236}">
                <a16:creationId xmlns:a16="http://schemas.microsoft.com/office/drawing/2014/main" id="{F68FB7C9-05E5-2CF6-C5EF-38DB18B64573}"/>
              </a:ext>
            </a:extLst>
          </p:cNvPr>
          <p:cNvPicPr>
            <a:picLocks noChangeAspect="1"/>
          </p:cNvPicPr>
          <p:nvPr/>
        </p:nvPicPr>
        <p:blipFill rotWithShape="1">
          <a:blip r:embed="rId2"/>
          <a:srcRect t="14790" b="26541"/>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1" name="Rectangle 10">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4AB91D-9B20-5F5B-57CF-91501622881F}"/>
              </a:ext>
            </a:extLst>
          </p:cNvPr>
          <p:cNvSpPr txBox="1"/>
          <p:nvPr/>
        </p:nvSpPr>
        <p:spPr>
          <a:xfrm>
            <a:off x="6908800" y="993189"/>
            <a:ext cx="4805680" cy="646331"/>
          </a:xfrm>
          <a:prstGeom prst="rect">
            <a:avLst/>
          </a:prstGeom>
          <a:noFill/>
        </p:spPr>
        <p:txBody>
          <a:bodyPr wrap="square" rtlCol="0">
            <a:spAutoFit/>
          </a:bodyPr>
          <a:lstStyle/>
          <a:p>
            <a:r>
              <a:rPr lang="en-US" dirty="0"/>
              <a:t>Presented by: Moria Nachmany</a:t>
            </a:r>
          </a:p>
          <a:p>
            <a:r>
              <a:rPr lang="en-US" dirty="0"/>
              <a:t>2023, Tel Aviv University</a:t>
            </a:r>
          </a:p>
        </p:txBody>
      </p:sp>
    </p:spTree>
    <p:extLst>
      <p:ext uri="{BB962C8B-B14F-4D97-AF65-F5344CB8AC3E}">
        <p14:creationId xmlns:p14="http://schemas.microsoft.com/office/powerpoint/2010/main" val="425204716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2974-E1B4-4AA4-55DC-671606B0CB32}"/>
              </a:ext>
            </a:extLst>
          </p:cNvPr>
          <p:cNvSpPr>
            <a:spLocks noGrp="1"/>
          </p:cNvSpPr>
          <p:nvPr>
            <p:ph type="title"/>
          </p:nvPr>
        </p:nvSpPr>
        <p:spPr/>
        <p:txBody>
          <a:bodyPr>
            <a:normAutofit/>
          </a:bodyPr>
          <a:lstStyle/>
          <a:p>
            <a:r>
              <a:rPr lang="en-US" sz="5400" b="1" dirty="0">
                <a:solidFill>
                  <a:schemeClr val="accent3">
                    <a:lumMod val="20000"/>
                    <a:lumOff val="80000"/>
                  </a:schemeClr>
                </a:solidFill>
              </a:rPr>
              <a:t>Jarvis March </a:t>
            </a:r>
          </a:p>
        </p:txBody>
      </p:sp>
      <p:sp>
        <p:nvSpPr>
          <p:cNvPr id="3" name="Content Placeholder 2">
            <a:extLst>
              <a:ext uri="{FF2B5EF4-FFF2-40B4-BE49-F238E27FC236}">
                <a16:creationId xmlns:a16="http://schemas.microsoft.com/office/drawing/2014/main" id="{C2871DDB-6C59-CE20-DF41-973F89DB9DDC}"/>
              </a:ext>
            </a:extLst>
          </p:cNvPr>
          <p:cNvSpPr>
            <a:spLocks noGrp="1"/>
          </p:cNvSpPr>
          <p:nvPr>
            <p:ph idx="1"/>
          </p:nvPr>
        </p:nvSpPr>
        <p:spPr/>
        <p:txBody>
          <a:bodyPr>
            <a:normAutofit fontScale="92500"/>
          </a:bodyPr>
          <a:lstStyle/>
          <a:p>
            <a:pPr marL="0" indent="0">
              <a:buNone/>
            </a:pPr>
            <a:r>
              <a:rPr lang="en-US" dirty="0"/>
              <a:t>We will compare the points:</a:t>
            </a:r>
          </a:p>
          <a:p>
            <a:pPr marL="0" indent="0">
              <a:buNone/>
            </a:pPr>
            <a:r>
              <a:rPr lang="en-US" dirty="0"/>
              <a:t>1. The rightmost point, i.e. the one with the highest x-value must be maximal-point.</a:t>
            </a:r>
          </a:p>
          <a:p>
            <a:pPr marL="0" indent="0">
              <a:buNone/>
            </a:pPr>
            <a:r>
              <a:rPr lang="en-US" dirty="0"/>
              <a:t>2. We will get rid of all the points that are to the left of it and whose y-value is lower </a:t>
            </a:r>
            <a:r>
              <a:rPr lang="he-IL" dirty="0"/>
              <a:t>     </a:t>
            </a:r>
            <a:r>
              <a:rPr lang="en-US" dirty="0"/>
              <a:t>than it.</a:t>
            </a:r>
          </a:p>
          <a:p>
            <a:pPr marL="0" indent="0">
              <a:buNone/>
            </a:pPr>
            <a:r>
              <a:rPr lang="en-US" dirty="0"/>
              <a:t>3. We will continue to the point with the highest x-value among the remaining points.</a:t>
            </a:r>
          </a:p>
          <a:p>
            <a:pPr marL="0" indent="0">
              <a:buNone/>
            </a:pPr>
            <a:r>
              <a:rPr lang="en-US" dirty="0"/>
              <a:t>4. We will get rid of the points in the same way and continue to the next point and so       on..</a:t>
            </a:r>
          </a:p>
        </p:txBody>
      </p:sp>
    </p:spTree>
    <p:extLst>
      <p:ext uri="{BB962C8B-B14F-4D97-AF65-F5344CB8AC3E}">
        <p14:creationId xmlns:p14="http://schemas.microsoft.com/office/powerpoint/2010/main" val="3203722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9504A-34AE-5D9B-99BF-79169B59D970}"/>
              </a:ext>
            </a:extLst>
          </p:cNvPr>
          <p:cNvPicPr>
            <a:picLocks noChangeAspect="1"/>
          </p:cNvPicPr>
          <p:nvPr/>
        </p:nvPicPr>
        <p:blipFill>
          <a:blip r:embed="rId2"/>
          <a:stretch>
            <a:fillRect/>
          </a:stretch>
        </p:blipFill>
        <p:spPr>
          <a:xfrm>
            <a:off x="1938609" y="336982"/>
            <a:ext cx="7987711" cy="6184035"/>
          </a:xfrm>
          <a:prstGeom prst="rect">
            <a:avLst/>
          </a:prstGeom>
        </p:spPr>
      </p:pic>
      <p:sp>
        <p:nvSpPr>
          <p:cNvPr id="5" name="Rectangle 4">
            <a:extLst>
              <a:ext uri="{FF2B5EF4-FFF2-40B4-BE49-F238E27FC236}">
                <a16:creationId xmlns:a16="http://schemas.microsoft.com/office/drawing/2014/main" id="{0C05C19A-CDC0-71E4-01A8-E48ECA2AF8EC}"/>
              </a:ext>
            </a:extLst>
          </p:cNvPr>
          <p:cNvSpPr/>
          <p:nvPr/>
        </p:nvSpPr>
        <p:spPr>
          <a:xfrm>
            <a:off x="3606800" y="3556000"/>
            <a:ext cx="4886960" cy="2854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BCCE77-1530-5781-8108-B72B131914B6}"/>
              </a:ext>
            </a:extLst>
          </p:cNvPr>
          <p:cNvSpPr/>
          <p:nvPr/>
        </p:nvSpPr>
        <p:spPr>
          <a:xfrm>
            <a:off x="3606800" y="2143760"/>
            <a:ext cx="348488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21A233-F6B7-AB3D-5CCC-CF103F89233E}"/>
              </a:ext>
            </a:extLst>
          </p:cNvPr>
          <p:cNvSpPr/>
          <p:nvPr/>
        </p:nvSpPr>
        <p:spPr>
          <a:xfrm>
            <a:off x="2997200" y="731520"/>
            <a:ext cx="2733040" cy="567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670B8A7-CB28-87E6-9895-A92300B24BF4}"/>
              </a:ext>
            </a:extLst>
          </p:cNvPr>
          <p:cNvSpPr/>
          <p:nvPr/>
        </p:nvSpPr>
        <p:spPr>
          <a:xfrm>
            <a:off x="8300720" y="3370580"/>
            <a:ext cx="386080" cy="37084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1DC0062E-3D84-DA31-C54E-C30A00FACA04}"/>
              </a:ext>
            </a:extLst>
          </p:cNvPr>
          <p:cNvSpPr/>
          <p:nvPr/>
        </p:nvSpPr>
        <p:spPr>
          <a:xfrm>
            <a:off x="5537200" y="546100"/>
            <a:ext cx="386080" cy="37084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3C9E6AB2-B958-29E9-A61F-E8618F354910}"/>
              </a:ext>
            </a:extLst>
          </p:cNvPr>
          <p:cNvSpPr/>
          <p:nvPr/>
        </p:nvSpPr>
        <p:spPr>
          <a:xfrm>
            <a:off x="6898640" y="1958340"/>
            <a:ext cx="386080" cy="37084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6068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88F3-44A5-4380-9D4F-A107E82F7ACD}"/>
              </a:ext>
            </a:extLst>
          </p:cNvPr>
          <p:cNvSpPr>
            <a:spLocks noGrp="1"/>
          </p:cNvSpPr>
          <p:nvPr>
            <p:ph type="title"/>
          </p:nvPr>
        </p:nvSpPr>
        <p:spPr/>
        <p:txBody>
          <a:bodyPr/>
          <a:lstStyle/>
          <a:p>
            <a:r>
              <a:rPr lang="en-US" b="1" dirty="0">
                <a:solidFill>
                  <a:schemeClr val="accent3">
                    <a:lumMod val="20000"/>
                    <a:lumOff val="80000"/>
                  </a:schemeClr>
                </a:solidFill>
              </a:rPr>
              <a:t>Jarvis March -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BE05FA-8354-9D76-1186-1761B8AE4711}"/>
                  </a:ext>
                </a:extLst>
              </p:cNvPr>
              <p:cNvSpPr>
                <a:spLocks noGrp="1"/>
              </p:cNvSpPr>
              <p:nvPr>
                <p:ph idx="1"/>
              </p:nvPr>
            </p:nvSpPr>
            <p:spPr/>
            <p:txBody>
              <a:bodyPr>
                <a:normAutofit/>
              </a:bodyPr>
              <a:lstStyle/>
              <a:p>
                <a:r>
                  <a:rPr lang="en-US" sz="3200" dirty="0"/>
                  <a:t>The number of comparisons is </a:t>
                </a:r>
                <a:r>
                  <a:rPr lang="en-US" sz="3200" b="1" dirty="0"/>
                  <a:t>O(</a:t>
                </a:r>
                <a:r>
                  <a:rPr lang="en-US" sz="3200" b="1" dirty="0" err="1"/>
                  <a:t>nh</a:t>
                </a:r>
                <a:r>
                  <a:rPr lang="en-US" sz="3200" b="1" dirty="0"/>
                  <a:t>) </a:t>
                </a:r>
                <a:r>
                  <a:rPr lang="en-US" sz="3200" dirty="0"/>
                  <a:t>in the worst case. </a:t>
                </a:r>
              </a:p>
              <a:p>
                <a:r>
                  <a:rPr lang="en-US" sz="3200" dirty="0"/>
                  <a:t>This running time ranges from </a:t>
                </a:r>
                <a:r>
                  <a:rPr lang="en-US" sz="3200" b="1" dirty="0"/>
                  <a:t>O(n) to O(</a:t>
                </a:r>
                <a14:m>
                  <m:oMath xmlns:m="http://schemas.openxmlformats.org/officeDocument/2006/math">
                    <m:sSup>
                      <m:sSupPr>
                        <m:ctrlPr>
                          <a:rPr lang="en-US" sz="3200" b="1" i="1" smtClean="0">
                            <a:latin typeface="Cambria Math" panose="02040503050406030204" pitchFamily="18" charset="0"/>
                          </a:rPr>
                        </m:ctrlPr>
                      </m:sSupPr>
                      <m:e>
                        <m:r>
                          <a:rPr lang="en-US" sz="3200" b="1" i="1" smtClean="0">
                            <a:latin typeface="Cambria Math" panose="02040503050406030204" pitchFamily="18" charset="0"/>
                          </a:rPr>
                          <m:t>𝒏</m:t>
                        </m:r>
                      </m:e>
                      <m:sup>
                        <m:r>
                          <a:rPr lang="en-US" sz="3200" b="1" i="1" smtClean="0">
                            <a:latin typeface="Cambria Math" panose="02040503050406030204" pitchFamily="18" charset="0"/>
                          </a:rPr>
                          <m:t>𝟐</m:t>
                        </m:r>
                      </m:sup>
                    </m:sSup>
                  </m:oMath>
                </a14:m>
                <a:r>
                  <a:rPr lang="en-US" sz="3200" b="1" dirty="0"/>
                  <a:t>)</a:t>
                </a:r>
                <a:r>
                  <a:rPr lang="en-US" sz="3200" dirty="0"/>
                  <a:t>,</a:t>
                </a:r>
                <a:r>
                  <a:rPr lang="en-US" sz="3200" b="1" dirty="0"/>
                  <a:t> </a:t>
                </a:r>
                <a:r>
                  <a:rPr lang="en-US" sz="3200" dirty="0"/>
                  <a:t>depending on the output size h.</a:t>
                </a:r>
              </a:p>
            </p:txBody>
          </p:sp>
        </mc:Choice>
        <mc:Fallback xmlns="">
          <p:sp>
            <p:nvSpPr>
              <p:cNvPr id="3" name="Content Placeholder 2">
                <a:extLst>
                  <a:ext uri="{FF2B5EF4-FFF2-40B4-BE49-F238E27FC236}">
                    <a16:creationId xmlns:a16="http://schemas.microsoft.com/office/drawing/2014/main" id="{C3BE05FA-8354-9D76-1186-1761B8AE4711}"/>
                  </a:ext>
                </a:extLst>
              </p:cNvPr>
              <p:cNvSpPr>
                <a:spLocks noGrp="1" noRot="1" noChangeAspect="1" noMove="1" noResize="1" noEditPoints="1" noAdjustHandles="1" noChangeArrowheads="1" noChangeShapeType="1" noTextEdit="1"/>
              </p:cNvSpPr>
              <p:nvPr>
                <p:ph idx="1"/>
              </p:nvPr>
            </p:nvSpPr>
            <p:spPr>
              <a:blipFill>
                <a:blip r:embed="rId2"/>
                <a:stretch>
                  <a:fillRect l="-2088" t="-2761"/>
                </a:stretch>
              </a:blipFill>
            </p:spPr>
            <p:txBody>
              <a:bodyPr/>
              <a:lstStyle/>
              <a:p>
                <a:r>
                  <a:rPr lang="en-US">
                    <a:noFill/>
                  </a:rPr>
                  <a:t> </a:t>
                </a:r>
              </a:p>
            </p:txBody>
          </p:sp>
        </mc:Fallback>
      </mc:AlternateContent>
    </p:spTree>
    <p:extLst>
      <p:ext uri="{BB962C8B-B14F-4D97-AF65-F5344CB8AC3E}">
        <p14:creationId xmlns:p14="http://schemas.microsoft.com/office/powerpoint/2010/main" val="128181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solidFill>
                  <a:srgbClr val="FF0000">
                    <a:alpha val="60000"/>
                  </a:srgbClr>
                </a:solidFill>
              </a:rPr>
              <a:t>Graham's scan algorithm.</a:t>
            </a:r>
          </a:p>
          <a:p>
            <a:r>
              <a:rPr lang="en-US" dirty="0"/>
              <a:t>Algorithm Marriage Before Conquest.</a:t>
            </a:r>
          </a:p>
          <a:p>
            <a:r>
              <a:rPr lang="en-US" dirty="0"/>
              <a:t>Vertical Entropy.</a:t>
            </a:r>
          </a:p>
          <a:p>
            <a:r>
              <a:rPr lang="en-US" dirty="0"/>
              <a:t>Structural entropy.</a:t>
            </a:r>
          </a:p>
          <a:p>
            <a:r>
              <a:rPr lang="en-US" dirty="0"/>
              <a:t>Instance optimality.</a:t>
            </a:r>
          </a:p>
          <a:p>
            <a:r>
              <a:rPr lang="en-US" dirty="0"/>
              <a:t>Extension to the general case.</a:t>
            </a:r>
          </a:p>
        </p:txBody>
      </p:sp>
    </p:spTree>
    <p:extLst>
      <p:ext uri="{BB962C8B-B14F-4D97-AF65-F5344CB8AC3E}">
        <p14:creationId xmlns:p14="http://schemas.microsoft.com/office/powerpoint/2010/main" val="108965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40FE-5FF3-0AA9-1EEA-1B7DC73C2CE2}"/>
              </a:ext>
            </a:extLst>
          </p:cNvPr>
          <p:cNvSpPr>
            <a:spLocks noGrp="1"/>
          </p:cNvSpPr>
          <p:nvPr>
            <p:ph type="title"/>
          </p:nvPr>
        </p:nvSpPr>
        <p:spPr>
          <a:xfrm>
            <a:off x="164783" y="254000"/>
            <a:ext cx="7308850" cy="986400"/>
          </a:xfrm>
        </p:spPr>
        <p:txBody>
          <a:bodyPr wrap="square" anchor="ctr">
            <a:normAutofit/>
          </a:bodyPr>
          <a:lstStyle/>
          <a:p>
            <a:r>
              <a:rPr lang="en-US" b="1" dirty="0">
                <a:solidFill>
                  <a:schemeClr val="accent3">
                    <a:lumMod val="20000"/>
                    <a:lumOff val="80000"/>
                  </a:schemeClr>
                </a:solidFill>
              </a:rPr>
              <a:t>Graham’s scan</a:t>
            </a:r>
          </a:p>
        </p:txBody>
      </p:sp>
      <p:graphicFrame>
        <p:nvGraphicFramePr>
          <p:cNvPr id="5" name="Content Placeholder 2">
            <a:extLst>
              <a:ext uri="{FF2B5EF4-FFF2-40B4-BE49-F238E27FC236}">
                <a16:creationId xmlns:a16="http://schemas.microsoft.com/office/drawing/2014/main" id="{0FEB1986-5126-AD17-9978-09ECD0344595}"/>
              </a:ext>
            </a:extLst>
          </p:cNvPr>
          <p:cNvGraphicFramePr>
            <a:graphicFrameLocks noGrp="1"/>
          </p:cNvGraphicFramePr>
          <p:nvPr>
            <p:ph idx="1"/>
            <p:extLst>
              <p:ext uri="{D42A27DB-BD31-4B8C-83A1-F6EECF244321}">
                <p14:modId xmlns:p14="http://schemas.microsoft.com/office/powerpoint/2010/main" val="926703078"/>
              </p:ext>
            </p:extLst>
          </p:nvPr>
        </p:nvGraphicFramePr>
        <p:xfrm>
          <a:off x="274320" y="1537200"/>
          <a:ext cx="11419840" cy="5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5675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40FE-5FF3-0AA9-1EEA-1B7DC73C2CE2}"/>
              </a:ext>
            </a:extLst>
          </p:cNvPr>
          <p:cNvSpPr>
            <a:spLocks noGrp="1"/>
          </p:cNvSpPr>
          <p:nvPr>
            <p:ph type="title"/>
          </p:nvPr>
        </p:nvSpPr>
        <p:spPr>
          <a:xfrm>
            <a:off x="164783" y="254000"/>
            <a:ext cx="7308850" cy="986400"/>
          </a:xfrm>
        </p:spPr>
        <p:txBody>
          <a:bodyPr wrap="square" anchor="ctr">
            <a:normAutofit/>
          </a:bodyPr>
          <a:lstStyle/>
          <a:p>
            <a:r>
              <a:rPr lang="en-US" b="1" dirty="0">
                <a:solidFill>
                  <a:schemeClr val="accent3">
                    <a:lumMod val="20000"/>
                    <a:lumOff val="80000"/>
                  </a:schemeClr>
                </a:solidFill>
              </a:rPr>
              <a:t>Graham’s scan</a:t>
            </a:r>
          </a:p>
        </p:txBody>
      </p:sp>
      <p:graphicFrame>
        <p:nvGraphicFramePr>
          <p:cNvPr id="5" name="Content Placeholder 2">
            <a:extLst>
              <a:ext uri="{FF2B5EF4-FFF2-40B4-BE49-F238E27FC236}">
                <a16:creationId xmlns:a16="http://schemas.microsoft.com/office/drawing/2014/main" id="{0FEB1986-5126-AD17-9978-09ECD0344595}"/>
              </a:ext>
            </a:extLst>
          </p:cNvPr>
          <p:cNvGraphicFramePr>
            <a:graphicFrameLocks noGrp="1"/>
          </p:cNvGraphicFramePr>
          <p:nvPr>
            <p:ph idx="1"/>
            <p:extLst>
              <p:ext uri="{D42A27DB-BD31-4B8C-83A1-F6EECF244321}">
                <p14:modId xmlns:p14="http://schemas.microsoft.com/office/powerpoint/2010/main" val="3286167484"/>
              </p:ext>
            </p:extLst>
          </p:nvPr>
        </p:nvGraphicFramePr>
        <p:xfrm>
          <a:off x="274320" y="1537200"/>
          <a:ext cx="11419840" cy="5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33785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40FE-5FF3-0AA9-1EEA-1B7DC73C2CE2}"/>
              </a:ext>
            </a:extLst>
          </p:cNvPr>
          <p:cNvSpPr>
            <a:spLocks noGrp="1"/>
          </p:cNvSpPr>
          <p:nvPr>
            <p:ph type="title"/>
          </p:nvPr>
        </p:nvSpPr>
        <p:spPr>
          <a:xfrm>
            <a:off x="164783" y="254000"/>
            <a:ext cx="7308850" cy="986400"/>
          </a:xfrm>
        </p:spPr>
        <p:txBody>
          <a:bodyPr wrap="square" anchor="ctr">
            <a:normAutofit/>
          </a:bodyPr>
          <a:lstStyle/>
          <a:p>
            <a:r>
              <a:rPr lang="en-US" b="1" dirty="0">
                <a:solidFill>
                  <a:schemeClr val="accent3">
                    <a:lumMod val="20000"/>
                    <a:lumOff val="80000"/>
                  </a:schemeClr>
                </a:solidFill>
              </a:rPr>
              <a:t>Graham’s scan</a:t>
            </a:r>
          </a:p>
        </p:txBody>
      </p:sp>
      <p:graphicFrame>
        <p:nvGraphicFramePr>
          <p:cNvPr id="5" name="Content Placeholder 2">
            <a:extLst>
              <a:ext uri="{FF2B5EF4-FFF2-40B4-BE49-F238E27FC236}">
                <a16:creationId xmlns:a16="http://schemas.microsoft.com/office/drawing/2014/main" id="{0FEB1986-5126-AD17-9978-09ECD0344595}"/>
              </a:ext>
            </a:extLst>
          </p:cNvPr>
          <p:cNvGraphicFramePr>
            <a:graphicFrameLocks noGrp="1"/>
          </p:cNvGraphicFramePr>
          <p:nvPr>
            <p:ph idx="1"/>
          </p:nvPr>
        </p:nvGraphicFramePr>
        <p:xfrm>
          <a:off x="274320" y="1537200"/>
          <a:ext cx="11419840" cy="5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0610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339842" y="344933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061197" y="388875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9015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879C9D-7753-F751-234C-0B5D85104CCC}"/>
              </a:ext>
            </a:extLst>
          </p:cNvPr>
          <p:cNvSpPr/>
          <p:nvPr/>
        </p:nvSpPr>
        <p:spPr>
          <a:xfrm>
            <a:off x="10129519" y="3662674"/>
            <a:ext cx="873763" cy="810261"/>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33" name="Multiplication Sign 32">
            <a:extLst>
              <a:ext uri="{FF2B5EF4-FFF2-40B4-BE49-F238E27FC236}">
                <a16:creationId xmlns:a16="http://schemas.microsoft.com/office/drawing/2014/main" id="{B3A931EC-AB9D-EC58-717C-74BB2BF1B121}"/>
              </a:ext>
            </a:extLst>
          </p:cNvPr>
          <p:cNvSpPr/>
          <p:nvPr/>
        </p:nvSpPr>
        <p:spPr>
          <a:xfrm>
            <a:off x="9438647" y="4597257"/>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a:extLst>
              <a:ext uri="{FF2B5EF4-FFF2-40B4-BE49-F238E27FC236}">
                <a16:creationId xmlns:a16="http://schemas.microsoft.com/office/drawing/2014/main" id="{9AE6499F-9DB2-22EC-8359-F6409F177084}"/>
              </a:ext>
            </a:extLst>
          </p:cNvPr>
          <p:cNvSpPr/>
          <p:nvPr/>
        </p:nvSpPr>
        <p:spPr>
          <a:xfrm>
            <a:off x="4908566" y="2933393"/>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ABBAC3BD-2A6F-FFC7-E90E-D18B34BBB909}"/>
              </a:ext>
            </a:extLst>
          </p:cNvPr>
          <p:cNvSpPr/>
          <p:nvPr/>
        </p:nvSpPr>
        <p:spPr>
          <a:xfrm>
            <a:off x="5684525" y="4623553"/>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ication Sign 35">
            <a:extLst>
              <a:ext uri="{FF2B5EF4-FFF2-40B4-BE49-F238E27FC236}">
                <a16:creationId xmlns:a16="http://schemas.microsoft.com/office/drawing/2014/main" id="{CFCDB960-DA40-9494-401C-1278A05EE851}"/>
              </a:ext>
            </a:extLst>
          </p:cNvPr>
          <p:cNvSpPr/>
          <p:nvPr/>
        </p:nvSpPr>
        <p:spPr>
          <a:xfrm>
            <a:off x="6151889" y="3207677"/>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ication Sign 36">
            <a:extLst>
              <a:ext uri="{FF2B5EF4-FFF2-40B4-BE49-F238E27FC236}">
                <a16:creationId xmlns:a16="http://schemas.microsoft.com/office/drawing/2014/main" id="{09D44E85-D233-3615-3B8B-129E094B3A15}"/>
              </a:ext>
            </a:extLst>
          </p:cNvPr>
          <p:cNvSpPr/>
          <p:nvPr/>
        </p:nvSpPr>
        <p:spPr>
          <a:xfrm>
            <a:off x="6884671" y="3625644"/>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cation Sign 37">
            <a:extLst>
              <a:ext uri="{FF2B5EF4-FFF2-40B4-BE49-F238E27FC236}">
                <a16:creationId xmlns:a16="http://schemas.microsoft.com/office/drawing/2014/main" id="{BDEA8F2F-CCF2-0C2E-70DE-F60F80EE555C}"/>
              </a:ext>
            </a:extLst>
          </p:cNvPr>
          <p:cNvSpPr/>
          <p:nvPr/>
        </p:nvSpPr>
        <p:spPr>
          <a:xfrm>
            <a:off x="1386844" y="4607866"/>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5B98E52A-2922-331A-C73A-30FD64B237AB}"/>
              </a:ext>
            </a:extLst>
          </p:cNvPr>
          <p:cNvSpPr/>
          <p:nvPr/>
        </p:nvSpPr>
        <p:spPr>
          <a:xfrm>
            <a:off x="2533669" y="3572887"/>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16909AD2-9FA2-80E0-7A2E-C02658913EAF}"/>
              </a:ext>
            </a:extLst>
          </p:cNvPr>
          <p:cNvSpPr/>
          <p:nvPr/>
        </p:nvSpPr>
        <p:spPr>
          <a:xfrm>
            <a:off x="4123682" y="2191016"/>
            <a:ext cx="863590" cy="982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3C35A7C-7ACA-A322-63C0-EC2AD1904995}"/>
              </a:ext>
            </a:extLst>
          </p:cNvPr>
          <p:cNvSpPr/>
          <p:nvPr/>
        </p:nvSpPr>
        <p:spPr>
          <a:xfrm>
            <a:off x="3274062" y="743565"/>
            <a:ext cx="873763" cy="810261"/>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1E83C10-5E20-438D-F326-B11E05988253}"/>
              </a:ext>
            </a:extLst>
          </p:cNvPr>
          <p:cNvSpPr/>
          <p:nvPr/>
        </p:nvSpPr>
        <p:spPr>
          <a:xfrm>
            <a:off x="7701277" y="1338441"/>
            <a:ext cx="873763" cy="810261"/>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2EF5039-EC86-96CD-C6DD-E24D7A4F98DD}"/>
              </a:ext>
            </a:extLst>
          </p:cNvPr>
          <p:cNvSpPr/>
          <p:nvPr/>
        </p:nvSpPr>
        <p:spPr>
          <a:xfrm>
            <a:off x="8879837" y="3051827"/>
            <a:ext cx="873763" cy="810261"/>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fltVal val="0"/>
                                          </p:val>
                                        </p:tav>
                                        <p:tav tm="100000">
                                          <p:val>
                                            <p:strVal val="#ppt_w"/>
                                          </p:val>
                                        </p:tav>
                                      </p:tavLst>
                                    </p:anim>
                                    <p:anim calcmode="lin" valueType="num">
                                      <p:cBhvr>
                                        <p:cTn id="16" dur="1000" fill="hold"/>
                                        <p:tgtEl>
                                          <p:spTgt spid="33"/>
                                        </p:tgtEl>
                                        <p:attrNameLst>
                                          <p:attrName>ppt_h</p:attrName>
                                        </p:attrNameLst>
                                      </p:cBhvr>
                                      <p:tavLst>
                                        <p:tav tm="0">
                                          <p:val>
                                            <p:fltVal val="0"/>
                                          </p:val>
                                        </p:tav>
                                        <p:tav tm="100000">
                                          <p:val>
                                            <p:strVal val="#ppt_h"/>
                                          </p:val>
                                        </p:tav>
                                      </p:tavLst>
                                    </p:anim>
                                    <p:anim calcmode="lin" valueType="num">
                                      <p:cBhvr>
                                        <p:cTn id="17" dur="1000" fill="hold"/>
                                        <p:tgtEl>
                                          <p:spTgt spid="33"/>
                                        </p:tgtEl>
                                        <p:attrNameLst>
                                          <p:attrName>style.rotation</p:attrName>
                                        </p:attrNameLst>
                                      </p:cBhvr>
                                      <p:tavLst>
                                        <p:tav tm="0">
                                          <p:val>
                                            <p:fltVal val="90"/>
                                          </p:val>
                                        </p:tav>
                                        <p:tav tm="100000">
                                          <p:val>
                                            <p:fltVal val="0"/>
                                          </p:val>
                                        </p:tav>
                                      </p:tavLst>
                                    </p:anim>
                                    <p:animEffect transition="in" filter="fade">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1000" fill="hold"/>
                                        <p:tgtEl>
                                          <p:spTgt spid="43"/>
                                        </p:tgtEl>
                                        <p:attrNameLst>
                                          <p:attrName>ppt_w</p:attrName>
                                        </p:attrNameLst>
                                      </p:cBhvr>
                                      <p:tavLst>
                                        <p:tav tm="0">
                                          <p:val>
                                            <p:fltVal val="0"/>
                                          </p:val>
                                        </p:tav>
                                        <p:tav tm="100000">
                                          <p:val>
                                            <p:strVal val="#ppt_w"/>
                                          </p:val>
                                        </p:tav>
                                      </p:tavLst>
                                    </p:anim>
                                    <p:anim calcmode="lin" valueType="num">
                                      <p:cBhvr>
                                        <p:cTn id="24" dur="1000" fill="hold"/>
                                        <p:tgtEl>
                                          <p:spTgt spid="43"/>
                                        </p:tgtEl>
                                        <p:attrNameLst>
                                          <p:attrName>ppt_h</p:attrName>
                                        </p:attrNameLst>
                                      </p:cBhvr>
                                      <p:tavLst>
                                        <p:tav tm="0">
                                          <p:val>
                                            <p:fltVal val="0"/>
                                          </p:val>
                                        </p:tav>
                                        <p:tav tm="100000">
                                          <p:val>
                                            <p:strVal val="#ppt_h"/>
                                          </p:val>
                                        </p:tav>
                                      </p:tavLst>
                                    </p:anim>
                                    <p:anim calcmode="lin" valueType="num">
                                      <p:cBhvr>
                                        <p:cTn id="25" dur="1000" fill="hold"/>
                                        <p:tgtEl>
                                          <p:spTgt spid="43"/>
                                        </p:tgtEl>
                                        <p:attrNameLst>
                                          <p:attrName>style.rotation</p:attrName>
                                        </p:attrNameLst>
                                      </p:cBhvr>
                                      <p:tavLst>
                                        <p:tav tm="0">
                                          <p:val>
                                            <p:fltVal val="90"/>
                                          </p:val>
                                        </p:tav>
                                        <p:tav tm="100000">
                                          <p:val>
                                            <p:fltVal val="0"/>
                                          </p:val>
                                        </p:tav>
                                      </p:tavLst>
                                    </p:anim>
                                    <p:animEffect transition="in" filter="fade">
                                      <p:cBhvr>
                                        <p:cTn id="26" dur="10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1000" fill="hold"/>
                                        <p:tgtEl>
                                          <p:spTgt spid="36"/>
                                        </p:tgtEl>
                                        <p:attrNameLst>
                                          <p:attrName>ppt_w</p:attrName>
                                        </p:attrNameLst>
                                      </p:cBhvr>
                                      <p:tavLst>
                                        <p:tav tm="0">
                                          <p:val>
                                            <p:fltVal val="0"/>
                                          </p:val>
                                        </p:tav>
                                        <p:tav tm="100000">
                                          <p:val>
                                            <p:strVal val="#ppt_w"/>
                                          </p:val>
                                        </p:tav>
                                      </p:tavLst>
                                    </p:anim>
                                    <p:anim calcmode="lin" valueType="num">
                                      <p:cBhvr>
                                        <p:cTn id="48" dur="1000" fill="hold"/>
                                        <p:tgtEl>
                                          <p:spTgt spid="36"/>
                                        </p:tgtEl>
                                        <p:attrNameLst>
                                          <p:attrName>ppt_h</p:attrName>
                                        </p:attrNameLst>
                                      </p:cBhvr>
                                      <p:tavLst>
                                        <p:tav tm="0">
                                          <p:val>
                                            <p:fltVal val="0"/>
                                          </p:val>
                                        </p:tav>
                                        <p:tav tm="100000">
                                          <p:val>
                                            <p:strVal val="#ppt_h"/>
                                          </p:val>
                                        </p:tav>
                                      </p:tavLst>
                                    </p:anim>
                                    <p:anim calcmode="lin" valueType="num">
                                      <p:cBhvr>
                                        <p:cTn id="49" dur="1000" fill="hold"/>
                                        <p:tgtEl>
                                          <p:spTgt spid="36"/>
                                        </p:tgtEl>
                                        <p:attrNameLst>
                                          <p:attrName>style.rotation</p:attrName>
                                        </p:attrNameLst>
                                      </p:cBhvr>
                                      <p:tavLst>
                                        <p:tav tm="0">
                                          <p:val>
                                            <p:fltVal val="90"/>
                                          </p:val>
                                        </p:tav>
                                        <p:tav tm="100000">
                                          <p:val>
                                            <p:fltVal val="0"/>
                                          </p:val>
                                        </p:tav>
                                      </p:tavLst>
                                    </p:anim>
                                    <p:animEffect transition="in" filter="fade">
                                      <p:cBhvr>
                                        <p:cTn id="50" dur="1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1000" fill="hold"/>
                                        <p:tgtEl>
                                          <p:spTgt spid="34"/>
                                        </p:tgtEl>
                                        <p:attrNameLst>
                                          <p:attrName>ppt_w</p:attrName>
                                        </p:attrNameLst>
                                      </p:cBhvr>
                                      <p:tavLst>
                                        <p:tav tm="0">
                                          <p:val>
                                            <p:fltVal val="0"/>
                                          </p:val>
                                        </p:tav>
                                        <p:tav tm="100000">
                                          <p:val>
                                            <p:strVal val="#ppt_w"/>
                                          </p:val>
                                        </p:tav>
                                      </p:tavLst>
                                    </p:anim>
                                    <p:anim calcmode="lin" valueType="num">
                                      <p:cBhvr>
                                        <p:cTn id="64" dur="1000" fill="hold"/>
                                        <p:tgtEl>
                                          <p:spTgt spid="34"/>
                                        </p:tgtEl>
                                        <p:attrNameLst>
                                          <p:attrName>ppt_h</p:attrName>
                                        </p:attrNameLst>
                                      </p:cBhvr>
                                      <p:tavLst>
                                        <p:tav tm="0">
                                          <p:val>
                                            <p:fltVal val="0"/>
                                          </p:val>
                                        </p:tav>
                                        <p:tav tm="100000">
                                          <p:val>
                                            <p:strVal val="#ppt_h"/>
                                          </p:val>
                                        </p:tav>
                                      </p:tavLst>
                                    </p:anim>
                                    <p:anim calcmode="lin" valueType="num">
                                      <p:cBhvr>
                                        <p:cTn id="65" dur="1000" fill="hold"/>
                                        <p:tgtEl>
                                          <p:spTgt spid="34"/>
                                        </p:tgtEl>
                                        <p:attrNameLst>
                                          <p:attrName>style.rotation</p:attrName>
                                        </p:attrNameLst>
                                      </p:cBhvr>
                                      <p:tavLst>
                                        <p:tav tm="0">
                                          <p:val>
                                            <p:fltVal val="90"/>
                                          </p:val>
                                        </p:tav>
                                        <p:tav tm="100000">
                                          <p:val>
                                            <p:fltVal val="0"/>
                                          </p:val>
                                        </p:tav>
                                      </p:tavLst>
                                    </p:anim>
                                    <p:animEffect transition="in" filter="fade">
                                      <p:cBhvr>
                                        <p:cTn id="66" dur="10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1000" fill="hold"/>
                                        <p:tgtEl>
                                          <p:spTgt spid="40"/>
                                        </p:tgtEl>
                                        <p:attrNameLst>
                                          <p:attrName>ppt_w</p:attrName>
                                        </p:attrNameLst>
                                      </p:cBhvr>
                                      <p:tavLst>
                                        <p:tav tm="0">
                                          <p:val>
                                            <p:fltVal val="0"/>
                                          </p:val>
                                        </p:tav>
                                        <p:tav tm="100000">
                                          <p:val>
                                            <p:strVal val="#ppt_w"/>
                                          </p:val>
                                        </p:tav>
                                      </p:tavLst>
                                    </p:anim>
                                    <p:anim calcmode="lin" valueType="num">
                                      <p:cBhvr>
                                        <p:cTn id="72" dur="1000" fill="hold"/>
                                        <p:tgtEl>
                                          <p:spTgt spid="40"/>
                                        </p:tgtEl>
                                        <p:attrNameLst>
                                          <p:attrName>ppt_h</p:attrName>
                                        </p:attrNameLst>
                                      </p:cBhvr>
                                      <p:tavLst>
                                        <p:tav tm="0">
                                          <p:val>
                                            <p:fltVal val="0"/>
                                          </p:val>
                                        </p:tav>
                                        <p:tav tm="100000">
                                          <p:val>
                                            <p:strVal val="#ppt_h"/>
                                          </p:val>
                                        </p:tav>
                                      </p:tavLst>
                                    </p:anim>
                                    <p:anim calcmode="lin" valueType="num">
                                      <p:cBhvr>
                                        <p:cTn id="73" dur="1000" fill="hold"/>
                                        <p:tgtEl>
                                          <p:spTgt spid="40"/>
                                        </p:tgtEl>
                                        <p:attrNameLst>
                                          <p:attrName>style.rotation</p:attrName>
                                        </p:attrNameLst>
                                      </p:cBhvr>
                                      <p:tavLst>
                                        <p:tav tm="0">
                                          <p:val>
                                            <p:fltVal val="90"/>
                                          </p:val>
                                        </p:tav>
                                        <p:tav tm="100000">
                                          <p:val>
                                            <p:fltVal val="0"/>
                                          </p:val>
                                        </p:tav>
                                      </p:tavLst>
                                    </p:anim>
                                    <p:animEffect transition="in" filter="fade">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1000" fill="hold"/>
                                        <p:tgtEl>
                                          <p:spTgt spid="41"/>
                                        </p:tgtEl>
                                        <p:attrNameLst>
                                          <p:attrName>ppt_w</p:attrName>
                                        </p:attrNameLst>
                                      </p:cBhvr>
                                      <p:tavLst>
                                        <p:tav tm="0">
                                          <p:val>
                                            <p:fltVal val="0"/>
                                          </p:val>
                                        </p:tav>
                                        <p:tav tm="100000">
                                          <p:val>
                                            <p:strVal val="#ppt_w"/>
                                          </p:val>
                                        </p:tav>
                                      </p:tavLst>
                                    </p:anim>
                                    <p:anim calcmode="lin" valueType="num">
                                      <p:cBhvr>
                                        <p:cTn id="80" dur="1000" fill="hold"/>
                                        <p:tgtEl>
                                          <p:spTgt spid="41"/>
                                        </p:tgtEl>
                                        <p:attrNameLst>
                                          <p:attrName>ppt_h</p:attrName>
                                        </p:attrNameLst>
                                      </p:cBhvr>
                                      <p:tavLst>
                                        <p:tav tm="0">
                                          <p:val>
                                            <p:fltVal val="0"/>
                                          </p:val>
                                        </p:tav>
                                        <p:tav tm="100000">
                                          <p:val>
                                            <p:strVal val="#ppt_h"/>
                                          </p:val>
                                        </p:tav>
                                      </p:tavLst>
                                    </p:anim>
                                    <p:anim calcmode="lin" valueType="num">
                                      <p:cBhvr>
                                        <p:cTn id="81" dur="1000" fill="hold"/>
                                        <p:tgtEl>
                                          <p:spTgt spid="41"/>
                                        </p:tgtEl>
                                        <p:attrNameLst>
                                          <p:attrName>style.rotation</p:attrName>
                                        </p:attrNameLst>
                                      </p:cBhvr>
                                      <p:tavLst>
                                        <p:tav tm="0">
                                          <p:val>
                                            <p:fltVal val="90"/>
                                          </p:val>
                                        </p:tav>
                                        <p:tav tm="100000">
                                          <p:val>
                                            <p:fltVal val="0"/>
                                          </p:val>
                                        </p:tav>
                                      </p:tavLst>
                                    </p:anim>
                                    <p:animEffect transition="in" filter="fade">
                                      <p:cBhvr>
                                        <p:cTn id="82" dur="10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1000" fill="hold"/>
                                        <p:tgtEl>
                                          <p:spTgt spid="39"/>
                                        </p:tgtEl>
                                        <p:attrNameLst>
                                          <p:attrName>ppt_w</p:attrName>
                                        </p:attrNameLst>
                                      </p:cBhvr>
                                      <p:tavLst>
                                        <p:tav tm="0">
                                          <p:val>
                                            <p:fltVal val="0"/>
                                          </p:val>
                                        </p:tav>
                                        <p:tav tm="100000">
                                          <p:val>
                                            <p:strVal val="#ppt_w"/>
                                          </p:val>
                                        </p:tav>
                                      </p:tavLst>
                                    </p:anim>
                                    <p:anim calcmode="lin" valueType="num">
                                      <p:cBhvr>
                                        <p:cTn id="88" dur="1000" fill="hold"/>
                                        <p:tgtEl>
                                          <p:spTgt spid="39"/>
                                        </p:tgtEl>
                                        <p:attrNameLst>
                                          <p:attrName>ppt_h</p:attrName>
                                        </p:attrNameLst>
                                      </p:cBhvr>
                                      <p:tavLst>
                                        <p:tav tm="0">
                                          <p:val>
                                            <p:fltVal val="0"/>
                                          </p:val>
                                        </p:tav>
                                        <p:tav tm="100000">
                                          <p:val>
                                            <p:strVal val="#ppt_h"/>
                                          </p:val>
                                        </p:tav>
                                      </p:tavLst>
                                    </p:anim>
                                    <p:anim calcmode="lin" valueType="num">
                                      <p:cBhvr>
                                        <p:cTn id="89" dur="1000" fill="hold"/>
                                        <p:tgtEl>
                                          <p:spTgt spid="39"/>
                                        </p:tgtEl>
                                        <p:attrNameLst>
                                          <p:attrName>style.rotation</p:attrName>
                                        </p:attrNameLst>
                                      </p:cBhvr>
                                      <p:tavLst>
                                        <p:tav tm="0">
                                          <p:val>
                                            <p:fltVal val="90"/>
                                          </p:val>
                                        </p:tav>
                                        <p:tav tm="100000">
                                          <p:val>
                                            <p:fltVal val="0"/>
                                          </p:val>
                                        </p:tav>
                                      </p:tavLst>
                                    </p:anim>
                                    <p:animEffect transition="in" filter="fade">
                                      <p:cBhvr>
                                        <p:cTn id="90" dur="10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1000" fill="hold"/>
                                        <p:tgtEl>
                                          <p:spTgt spid="38"/>
                                        </p:tgtEl>
                                        <p:attrNameLst>
                                          <p:attrName>ppt_w</p:attrName>
                                        </p:attrNameLst>
                                      </p:cBhvr>
                                      <p:tavLst>
                                        <p:tav tm="0">
                                          <p:val>
                                            <p:fltVal val="0"/>
                                          </p:val>
                                        </p:tav>
                                        <p:tav tm="100000">
                                          <p:val>
                                            <p:strVal val="#ppt_w"/>
                                          </p:val>
                                        </p:tav>
                                      </p:tavLst>
                                    </p:anim>
                                    <p:anim calcmode="lin" valueType="num">
                                      <p:cBhvr>
                                        <p:cTn id="96" dur="1000" fill="hold"/>
                                        <p:tgtEl>
                                          <p:spTgt spid="38"/>
                                        </p:tgtEl>
                                        <p:attrNameLst>
                                          <p:attrName>ppt_h</p:attrName>
                                        </p:attrNameLst>
                                      </p:cBhvr>
                                      <p:tavLst>
                                        <p:tav tm="0">
                                          <p:val>
                                            <p:fltVal val="0"/>
                                          </p:val>
                                        </p:tav>
                                        <p:tav tm="100000">
                                          <p:val>
                                            <p:strVal val="#ppt_h"/>
                                          </p:val>
                                        </p:tav>
                                      </p:tavLst>
                                    </p:anim>
                                    <p:anim calcmode="lin" valueType="num">
                                      <p:cBhvr>
                                        <p:cTn id="97" dur="1000" fill="hold"/>
                                        <p:tgtEl>
                                          <p:spTgt spid="38"/>
                                        </p:tgtEl>
                                        <p:attrNameLst>
                                          <p:attrName>style.rotation</p:attrName>
                                        </p:attrNameLst>
                                      </p:cBhvr>
                                      <p:tavLst>
                                        <p:tav tm="0">
                                          <p:val>
                                            <p:fltVal val="90"/>
                                          </p:val>
                                        </p:tav>
                                        <p:tav tm="100000">
                                          <p:val>
                                            <p:fltVal val="0"/>
                                          </p:val>
                                        </p:tav>
                                      </p:tavLst>
                                    </p:anim>
                                    <p:animEffect transition="in" filter="fade">
                                      <p:cBhvr>
                                        <p:cTn id="9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86DE-51AF-AF26-CB97-EB9ADA842D02}"/>
              </a:ext>
            </a:extLst>
          </p:cNvPr>
          <p:cNvSpPr>
            <a:spLocks noGrp="1"/>
          </p:cNvSpPr>
          <p:nvPr>
            <p:ph type="title"/>
          </p:nvPr>
        </p:nvSpPr>
        <p:spPr/>
        <p:txBody>
          <a:bodyPr/>
          <a:lstStyle/>
          <a:p>
            <a:r>
              <a:rPr lang="en-US" sz="4800" b="1" dirty="0">
                <a:solidFill>
                  <a:schemeClr val="accent3">
                    <a:lumMod val="20000"/>
                    <a:lumOff val="80000"/>
                  </a:schemeClr>
                </a:solidFill>
              </a:rPr>
              <a:t>Graham’s scan - complexity</a:t>
            </a:r>
            <a:endParaRPr lang="en-US" dirty="0"/>
          </a:p>
        </p:txBody>
      </p:sp>
      <p:sp>
        <p:nvSpPr>
          <p:cNvPr id="3" name="Content Placeholder 2">
            <a:extLst>
              <a:ext uri="{FF2B5EF4-FFF2-40B4-BE49-F238E27FC236}">
                <a16:creationId xmlns:a16="http://schemas.microsoft.com/office/drawing/2014/main" id="{9B44BDBE-B49E-DC55-BC66-06F2E9548E01}"/>
              </a:ext>
            </a:extLst>
          </p:cNvPr>
          <p:cNvSpPr>
            <a:spLocks noGrp="1"/>
          </p:cNvSpPr>
          <p:nvPr>
            <p:ph idx="1"/>
          </p:nvPr>
        </p:nvSpPr>
        <p:spPr/>
        <p:txBody>
          <a:bodyPr>
            <a:normAutofit/>
          </a:bodyPr>
          <a:lstStyle/>
          <a:p>
            <a:r>
              <a:rPr lang="en-US" sz="3200" dirty="0"/>
              <a:t>Sort the n points by their x-value – O(</a:t>
            </a:r>
            <a:r>
              <a:rPr lang="en-US" sz="3200" dirty="0" err="1"/>
              <a:t>nlog</a:t>
            </a:r>
            <a:r>
              <a:rPr lang="en-US" sz="3200" dirty="0"/>
              <a:t> n).</a:t>
            </a:r>
          </a:p>
          <a:p>
            <a:r>
              <a:rPr lang="en-US" sz="3200" dirty="0"/>
              <a:t>Scan each point – O(n).</a:t>
            </a:r>
          </a:p>
          <a:p>
            <a:r>
              <a:rPr lang="en-US" sz="3200" dirty="0"/>
              <a:t>Total running time –  O(</a:t>
            </a:r>
            <a:r>
              <a:rPr lang="en-US" sz="3200" dirty="0" err="1"/>
              <a:t>nlog</a:t>
            </a:r>
            <a:r>
              <a:rPr lang="en-US" sz="3200" dirty="0"/>
              <a:t> n + n) = </a:t>
            </a:r>
            <a:r>
              <a:rPr lang="en-US" sz="3200" b="1" dirty="0"/>
              <a:t>O(</a:t>
            </a:r>
            <a:r>
              <a:rPr lang="en-US" sz="3200" b="1" dirty="0" err="1"/>
              <a:t>nlog</a:t>
            </a:r>
            <a:r>
              <a:rPr lang="en-US" sz="3200" b="1" dirty="0"/>
              <a:t> n)</a:t>
            </a:r>
            <a:r>
              <a:rPr lang="en-US" sz="3200" dirty="0"/>
              <a:t>.</a:t>
            </a:r>
            <a:endParaRPr lang="he-IL" sz="3200" dirty="0"/>
          </a:p>
        </p:txBody>
      </p:sp>
    </p:spTree>
    <p:extLst>
      <p:ext uri="{BB962C8B-B14F-4D97-AF65-F5344CB8AC3E}">
        <p14:creationId xmlns:p14="http://schemas.microsoft.com/office/powerpoint/2010/main" val="77918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075A-CD25-9A53-6CF4-F05FFAD88B69}"/>
              </a:ext>
            </a:extLst>
          </p:cNvPr>
          <p:cNvSpPr>
            <a:spLocks noGrp="1"/>
          </p:cNvSpPr>
          <p:nvPr>
            <p:ph type="title"/>
          </p:nvPr>
        </p:nvSpPr>
        <p:spPr/>
        <p:txBody>
          <a:bodyPr/>
          <a:lstStyle/>
          <a:p>
            <a:r>
              <a:rPr lang="en-US" b="1" i="0" dirty="0">
                <a:solidFill>
                  <a:schemeClr val="accent4">
                    <a:lumMod val="20000"/>
                    <a:lumOff val="80000"/>
                  </a:schemeClr>
                </a:solidFill>
                <a:effectLst/>
                <a:latin typeface="Söhne"/>
              </a:rPr>
              <a:t>Comparison-Based Lower Bound Theorem</a:t>
            </a:r>
            <a:endParaRPr lang="en-US" b="1" dirty="0">
              <a:solidFill>
                <a:schemeClr val="accent4">
                  <a:lumMod val="20000"/>
                  <a:lumOff val="80000"/>
                </a:schemeClr>
              </a:solidFill>
            </a:endParaRPr>
          </a:p>
        </p:txBody>
      </p:sp>
      <p:sp>
        <p:nvSpPr>
          <p:cNvPr id="3" name="Content Placeholder 2">
            <a:extLst>
              <a:ext uri="{FF2B5EF4-FFF2-40B4-BE49-F238E27FC236}">
                <a16:creationId xmlns:a16="http://schemas.microsoft.com/office/drawing/2014/main" id="{76A483F2-E30B-FCAF-FF61-1BD47E7EDF20}"/>
              </a:ext>
            </a:extLst>
          </p:cNvPr>
          <p:cNvSpPr>
            <a:spLocks noGrp="1"/>
          </p:cNvSpPr>
          <p:nvPr>
            <p:ph idx="1"/>
          </p:nvPr>
        </p:nvSpPr>
        <p:spPr>
          <a:xfrm>
            <a:off x="552188" y="2255521"/>
            <a:ext cx="11090274" cy="2275839"/>
          </a:xfrm>
        </p:spPr>
        <p:txBody>
          <a:bodyPr/>
          <a:lstStyle/>
          <a:p>
            <a:pPr marL="0" indent="0" algn="ctr">
              <a:buNone/>
            </a:pPr>
            <a:r>
              <a:rPr lang="en-US" sz="2800" dirty="0">
                <a:latin typeface="Calibri" panose="020F0502020204030204" pitchFamily="34" charset="0"/>
                <a:cs typeface="Calibri" panose="020F0502020204030204" pitchFamily="34" charset="0"/>
              </a:rPr>
              <a:t>By reduction from SORTING - in the comparison model of computation, no algorithm uses asymptotically fewer comparisons in the worst case.</a:t>
            </a:r>
          </a:p>
          <a:p>
            <a:endParaRPr lang="en-US" dirty="0"/>
          </a:p>
        </p:txBody>
      </p:sp>
    </p:spTree>
    <p:extLst>
      <p:ext uri="{BB962C8B-B14F-4D97-AF65-F5344CB8AC3E}">
        <p14:creationId xmlns:p14="http://schemas.microsoft.com/office/powerpoint/2010/main" val="235001030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t>Graham's scan algorithm.</a:t>
            </a:r>
          </a:p>
          <a:p>
            <a:r>
              <a:rPr lang="en-US" dirty="0"/>
              <a:t>Algorithm Marriage Before Conquest.</a:t>
            </a:r>
          </a:p>
          <a:p>
            <a:r>
              <a:rPr lang="en-US" dirty="0"/>
              <a:t>Vertical Entropy.</a:t>
            </a:r>
          </a:p>
          <a:p>
            <a:r>
              <a:rPr lang="en-US" dirty="0"/>
              <a:t>Structural entropy.</a:t>
            </a:r>
          </a:p>
          <a:p>
            <a:r>
              <a:rPr lang="en-US" dirty="0"/>
              <a:t>Instance optimality. </a:t>
            </a:r>
          </a:p>
          <a:p>
            <a:r>
              <a:rPr lang="en-US" dirty="0"/>
              <a:t>Extension to the general case.</a:t>
            </a:r>
          </a:p>
        </p:txBody>
      </p:sp>
    </p:spTree>
    <p:extLst>
      <p:ext uri="{BB962C8B-B14F-4D97-AF65-F5344CB8AC3E}">
        <p14:creationId xmlns:p14="http://schemas.microsoft.com/office/powerpoint/2010/main" val="83068035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686FBF1-851A-87EF-D3E5-B2D95116E9E4}"/>
              </a:ext>
            </a:extLst>
          </p:cNvPr>
          <p:cNvSpPr/>
          <p:nvPr/>
        </p:nvSpPr>
        <p:spPr>
          <a:xfrm>
            <a:off x="3149603" y="427157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a:t>
            </a:r>
          </a:p>
        </p:txBody>
      </p:sp>
      <p:sp>
        <p:nvSpPr>
          <p:cNvPr id="12" name="Oval 11">
            <a:extLst>
              <a:ext uri="{FF2B5EF4-FFF2-40B4-BE49-F238E27FC236}">
                <a16:creationId xmlns:a16="http://schemas.microsoft.com/office/drawing/2014/main" id="{7F1EB478-3A9F-FDF1-F6D7-6FAC25461387}"/>
              </a:ext>
            </a:extLst>
          </p:cNvPr>
          <p:cNvSpPr/>
          <p:nvPr/>
        </p:nvSpPr>
        <p:spPr>
          <a:xfrm>
            <a:off x="4531357" y="4236728"/>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he-IL" dirty="0"/>
              <a:t>3</a:t>
            </a:r>
            <a:r>
              <a:rPr lang="en-US" dirty="0"/>
              <a:t>)</a:t>
            </a:r>
          </a:p>
        </p:txBody>
      </p:sp>
      <p:sp>
        <p:nvSpPr>
          <p:cNvPr id="13" name="Oval 12">
            <a:extLst>
              <a:ext uri="{FF2B5EF4-FFF2-40B4-BE49-F238E27FC236}">
                <a16:creationId xmlns:a16="http://schemas.microsoft.com/office/drawing/2014/main" id="{E59F4650-3502-C159-4166-C878AB58A0B9}"/>
              </a:ext>
            </a:extLst>
          </p:cNvPr>
          <p:cNvSpPr/>
          <p:nvPr/>
        </p:nvSpPr>
        <p:spPr>
          <a:xfrm>
            <a:off x="1661164" y="304800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p:sp>
        <p:nvSpPr>
          <p:cNvPr id="2" name="Oval 1">
            <a:extLst>
              <a:ext uri="{FF2B5EF4-FFF2-40B4-BE49-F238E27FC236}">
                <a16:creationId xmlns:a16="http://schemas.microsoft.com/office/drawing/2014/main" id="{E81BC59F-11C3-1046-F02A-3E31F9F96E71}"/>
              </a:ext>
            </a:extLst>
          </p:cNvPr>
          <p:cNvSpPr/>
          <p:nvPr/>
        </p:nvSpPr>
        <p:spPr>
          <a:xfrm>
            <a:off x="4998696" y="297688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r>
              <a:rPr lang="he-IL" dirty="0"/>
              <a:t>1</a:t>
            </a:r>
            <a:r>
              <a:rPr lang="en-US" dirty="0"/>
              <a:t>)</a:t>
            </a:r>
          </a:p>
        </p:txBody>
      </p:sp>
      <p:sp>
        <p:nvSpPr>
          <p:cNvPr id="3" name="Oval 2">
            <a:extLst>
              <a:ext uri="{FF2B5EF4-FFF2-40B4-BE49-F238E27FC236}">
                <a16:creationId xmlns:a16="http://schemas.microsoft.com/office/drawing/2014/main" id="{100ED987-0E43-69B7-956A-9EBD36A9FA98}"/>
              </a:ext>
            </a:extLst>
          </p:cNvPr>
          <p:cNvSpPr/>
          <p:nvPr/>
        </p:nvSpPr>
        <p:spPr>
          <a:xfrm>
            <a:off x="3332472" y="297688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r>
              <a:rPr lang="he-IL" dirty="0"/>
              <a:t>2</a:t>
            </a:r>
            <a:r>
              <a:rPr lang="en-US" dirty="0"/>
              <a:t>)</a:t>
            </a:r>
          </a:p>
        </p:txBody>
      </p:sp>
      <p:sp>
        <p:nvSpPr>
          <p:cNvPr id="5" name="TextBox 4">
            <a:extLst>
              <a:ext uri="{FF2B5EF4-FFF2-40B4-BE49-F238E27FC236}">
                <a16:creationId xmlns:a16="http://schemas.microsoft.com/office/drawing/2014/main" id="{E5606A53-33EA-872E-CC8E-4393A83BE56B}"/>
              </a:ext>
            </a:extLst>
          </p:cNvPr>
          <p:cNvSpPr txBox="1"/>
          <p:nvPr/>
        </p:nvSpPr>
        <p:spPr>
          <a:xfrm>
            <a:off x="868684" y="1996822"/>
            <a:ext cx="6096000" cy="523220"/>
          </a:xfrm>
          <a:prstGeom prst="rect">
            <a:avLst/>
          </a:prstGeom>
          <a:noFill/>
        </p:spPr>
        <p:txBody>
          <a:bodyPr wrap="square">
            <a:spAutoFit/>
          </a:bodyPr>
          <a:lstStyle/>
          <a:p>
            <a:pPr marL="0" indent="0" algn="ctr">
              <a:buNone/>
            </a:pPr>
            <a:r>
              <a:rPr lang="en-US" sz="2800" dirty="0">
                <a:solidFill>
                  <a:schemeClr val="tx1"/>
                </a:solidFill>
                <a:latin typeface="Söhne"/>
              </a:rPr>
              <a:t>S</a:t>
            </a:r>
            <a:r>
              <a:rPr lang="en-US" sz="2800" b="0" i="0" dirty="0">
                <a:solidFill>
                  <a:schemeClr val="tx1"/>
                </a:solidFill>
                <a:effectLst/>
                <a:latin typeface="Söhne"/>
              </a:rPr>
              <a:t>uppose we have a set of </a:t>
            </a:r>
            <a:r>
              <a:rPr lang="he-IL" sz="2800" b="0" i="0" dirty="0">
                <a:solidFill>
                  <a:schemeClr val="tx1"/>
                </a:solidFill>
                <a:effectLst/>
                <a:latin typeface="Söhne"/>
              </a:rPr>
              <a:t>5</a:t>
            </a:r>
            <a:r>
              <a:rPr lang="en-US" sz="2800" b="0" i="0" dirty="0">
                <a:solidFill>
                  <a:schemeClr val="tx1"/>
                </a:solidFill>
                <a:effectLst/>
                <a:latin typeface="Söhne"/>
              </a:rPr>
              <a:t> points</a:t>
            </a:r>
          </a:p>
        </p:txBody>
      </p:sp>
      <p:sp>
        <p:nvSpPr>
          <p:cNvPr id="7" name="TextBox 6">
            <a:extLst>
              <a:ext uri="{FF2B5EF4-FFF2-40B4-BE49-F238E27FC236}">
                <a16:creationId xmlns:a16="http://schemas.microsoft.com/office/drawing/2014/main" id="{4A285F4C-5A93-3465-D6A2-8903A19B7CEF}"/>
              </a:ext>
            </a:extLst>
          </p:cNvPr>
          <p:cNvSpPr txBox="1"/>
          <p:nvPr/>
        </p:nvSpPr>
        <p:spPr>
          <a:xfrm>
            <a:off x="236216" y="389732"/>
            <a:ext cx="10604503" cy="646331"/>
          </a:xfrm>
          <a:prstGeom prst="rect">
            <a:avLst/>
          </a:prstGeom>
          <a:noFill/>
        </p:spPr>
        <p:txBody>
          <a:bodyPr wrap="square">
            <a:spAutoFit/>
          </a:bodyPr>
          <a:lstStyle/>
          <a:p>
            <a:r>
              <a:rPr lang="en-US" sz="3600" b="1" i="0" dirty="0">
                <a:solidFill>
                  <a:schemeClr val="accent4">
                    <a:lumMod val="20000"/>
                    <a:lumOff val="80000"/>
                  </a:schemeClr>
                </a:solidFill>
                <a:effectLst/>
                <a:latin typeface="Söhne"/>
              </a:rPr>
              <a:t>Comparison-Based Lower Bound Theorem - Proof</a:t>
            </a:r>
            <a:endParaRPr lang="en-US" sz="3600" dirty="0"/>
          </a:p>
        </p:txBody>
      </p:sp>
    </p:spTree>
    <p:extLst>
      <p:ext uri="{BB962C8B-B14F-4D97-AF65-F5344CB8AC3E}">
        <p14:creationId xmlns:p14="http://schemas.microsoft.com/office/powerpoint/2010/main" val="14502438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171443" y="690885"/>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a:t>
            </a:r>
          </a:p>
        </p:txBody>
      </p:sp>
      <p:sp>
        <p:nvSpPr>
          <p:cNvPr id="12" name="Oval 11">
            <a:extLst>
              <a:ext uri="{FF2B5EF4-FFF2-40B4-BE49-F238E27FC236}">
                <a16:creationId xmlns:a16="http://schemas.microsoft.com/office/drawing/2014/main" id="{7F1EB478-3A9F-FDF1-F6D7-6FAC25461387}"/>
              </a:ext>
            </a:extLst>
          </p:cNvPr>
          <p:cNvSpPr/>
          <p:nvPr/>
        </p:nvSpPr>
        <p:spPr>
          <a:xfrm>
            <a:off x="7599675" y="2499351"/>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he-IL" dirty="0"/>
              <a:t>3</a:t>
            </a:r>
            <a:r>
              <a:rPr lang="en-US" dirty="0"/>
              <a:t>)</a:t>
            </a:r>
          </a:p>
        </p:txBody>
      </p:sp>
      <p:sp>
        <p:nvSpPr>
          <p:cNvPr id="13" name="Oval 12">
            <a:extLst>
              <a:ext uri="{FF2B5EF4-FFF2-40B4-BE49-F238E27FC236}">
                <a16:creationId xmlns:a16="http://schemas.microsoft.com/office/drawing/2014/main" id="{E59F4650-3502-C159-4166-C878AB58A0B9}"/>
              </a:ext>
            </a:extLst>
          </p:cNvPr>
          <p:cNvSpPr/>
          <p:nvPr/>
        </p:nvSpPr>
        <p:spPr>
          <a:xfrm>
            <a:off x="6365258" y="1595118"/>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p:sp>
        <p:nvSpPr>
          <p:cNvPr id="2" name="Oval 1">
            <a:extLst>
              <a:ext uri="{FF2B5EF4-FFF2-40B4-BE49-F238E27FC236}">
                <a16:creationId xmlns:a16="http://schemas.microsoft.com/office/drawing/2014/main" id="{E81BC59F-11C3-1046-F02A-3E31F9F96E71}"/>
              </a:ext>
            </a:extLst>
          </p:cNvPr>
          <p:cNvSpPr/>
          <p:nvPr/>
        </p:nvSpPr>
        <p:spPr>
          <a:xfrm>
            <a:off x="9895829" y="433323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r>
              <a:rPr lang="he-IL" dirty="0"/>
              <a:t>1</a:t>
            </a:r>
            <a:r>
              <a:rPr lang="en-US" dirty="0"/>
              <a:t>)</a:t>
            </a:r>
          </a:p>
        </p:txBody>
      </p:sp>
      <p:sp>
        <p:nvSpPr>
          <p:cNvPr id="3" name="Oval 2">
            <a:extLst>
              <a:ext uri="{FF2B5EF4-FFF2-40B4-BE49-F238E27FC236}">
                <a16:creationId xmlns:a16="http://schemas.microsoft.com/office/drawing/2014/main" id="{100ED987-0E43-69B7-956A-9EBD36A9FA98}"/>
              </a:ext>
            </a:extLst>
          </p:cNvPr>
          <p:cNvSpPr/>
          <p:nvPr/>
        </p:nvSpPr>
        <p:spPr>
          <a:xfrm>
            <a:off x="8757912" y="342899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r>
              <a:rPr lang="he-IL" dirty="0"/>
              <a:t>2</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CFCCDA-497F-F210-E54F-005ED0A60557}"/>
                  </a:ext>
                </a:extLst>
              </p:cNvPr>
              <p:cNvSpPr txBox="1"/>
              <p:nvPr/>
            </p:nvSpPr>
            <p:spPr>
              <a:xfrm>
                <a:off x="1193815" y="3428999"/>
                <a:ext cx="6096000" cy="1938992"/>
              </a:xfrm>
              <a:prstGeom prst="rect">
                <a:avLst/>
              </a:prstGeom>
              <a:noFill/>
            </p:spPr>
            <p:txBody>
              <a:bodyPr wrap="square">
                <a:spAutoFit/>
              </a:bodyPr>
              <a:lstStyle/>
              <a:p>
                <a:pPr marL="342900" indent="-342900">
                  <a:buFont typeface="Arial" panose="020B0604020202020204" pitchFamily="34" charset="0"/>
                  <a:buChar char="•"/>
                </a:pPr>
                <a:r>
                  <a:rPr lang="en-US" sz="2400" dirty="0"/>
                  <a:t>In order to find the maximal points, we will have to sort the points according to both axis.</a:t>
                </a:r>
              </a:p>
              <a:p>
                <a:pPr marL="342900" indent="-342900">
                  <a:buFont typeface="Arial" panose="020B0604020202020204" pitchFamily="34" charset="0"/>
                  <a:buChar char="•"/>
                </a:pPr>
                <a:r>
                  <a:rPr lang="en-US" sz="2400" dirty="0"/>
                  <a:t>So that in fact it is a sorting problem that takes</a:t>
                </a:r>
                <a:r>
                  <a:rPr lang="en-US" sz="2400" b="1" dirty="0"/>
                  <a:t> </a:t>
                </a:r>
                <a14:m>
                  <m:oMath xmlns:m="http://schemas.openxmlformats.org/officeDocument/2006/math">
                    <m:r>
                      <a:rPr lang="en-US" sz="2400" b="0" i="1" smtClean="0">
                        <a:latin typeface="Cambria Math" panose="02040503050406030204" pitchFamily="18" charset="0"/>
                        <a:ea typeface="Cambria Math" panose="02040503050406030204" pitchFamily="18" charset="0"/>
                      </a:rPr>
                      <m:t>𝛺</m:t>
                    </m:r>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func>
                          <m:funcPr>
                            <m:ctrlPr>
                              <a:rPr lang="en-US" sz="240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b="0" i="1" smtClean="0">
                                <a:latin typeface="Cambria Math" panose="02040503050406030204" pitchFamily="18" charset="0"/>
                                <a:ea typeface="Cambria Math" panose="02040503050406030204" pitchFamily="18" charset="0"/>
                              </a:rPr>
                              <m:t>𝑛</m:t>
                            </m:r>
                          </m:e>
                        </m:func>
                      </m:e>
                    </m:d>
                  </m:oMath>
                </a14:m>
                <a:r>
                  <a:rPr lang="en-US" sz="2400" b="1" dirty="0"/>
                  <a:t> time.</a:t>
                </a:r>
                <a:endParaRPr lang="en-US" sz="2400" dirty="0"/>
              </a:p>
            </p:txBody>
          </p:sp>
        </mc:Choice>
        <mc:Fallback xmlns="">
          <p:sp>
            <p:nvSpPr>
              <p:cNvPr id="4" name="TextBox 3">
                <a:extLst>
                  <a:ext uri="{FF2B5EF4-FFF2-40B4-BE49-F238E27FC236}">
                    <a16:creationId xmlns:a16="http://schemas.microsoft.com/office/drawing/2014/main" id="{8ECFCCDA-497F-F210-E54F-005ED0A60557}"/>
                  </a:ext>
                </a:extLst>
              </p:cNvPr>
              <p:cNvSpPr txBox="1">
                <a:spLocks noRot="1" noChangeAspect="1" noMove="1" noResize="1" noEditPoints="1" noAdjustHandles="1" noChangeArrowheads="1" noChangeShapeType="1" noTextEdit="1"/>
              </p:cNvSpPr>
              <p:nvPr/>
            </p:nvSpPr>
            <p:spPr>
              <a:xfrm>
                <a:off x="1193815" y="3428999"/>
                <a:ext cx="6096000" cy="1938992"/>
              </a:xfrm>
              <a:prstGeom prst="rect">
                <a:avLst/>
              </a:prstGeom>
              <a:blipFill>
                <a:blip r:embed="rId2"/>
                <a:stretch>
                  <a:fillRect l="-1400" t="-1881" r="-800" b="-6270"/>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48FC29B0-908E-70A0-7A30-27F6D35300D7}"/>
              </a:ext>
            </a:extLst>
          </p:cNvPr>
          <p:cNvSpPr/>
          <p:nvPr/>
        </p:nvSpPr>
        <p:spPr>
          <a:xfrm>
            <a:off x="5191765" y="584552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p:sp>
        <p:nvSpPr>
          <p:cNvPr id="6" name="Oval 5">
            <a:extLst>
              <a:ext uri="{FF2B5EF4-FFF2-40B4-BE49-F238E27FC236}">
                <a16:creationId xmlns:a16="http://schemas.microsoft.com/office/drawing/2014/main" id="{7FB7F376-6208-BE53-EA07-37081463F37F}"/>
              </a:ext>
            </a:extLst>
          </p:cNvPr>
          <p:cNvSpPr/>
          <p:nvPr/>
        </p:nvSpPr>
        <p:spPr>
          <a:xfrm>
            <a:off x="2642879" y="584552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he-IL" dirty="0"/>
              <a:t>3</a:t>
            </a:r>
            <a:r>
              <a:rPr lang="en-US" dirty="0"/>
              <a:t>)</a:t>
            </a:r>
          </a:p>
        </p:txBody>
      </p:sp>
      <p:sp>
        <p:nvSpPr>
          <p:cNvPr id="7" name="Oval 6">
            <a:extLst>
              <a:ext uri="{FF2B5EF4-FFF2-40B4-BE49-F238E27FC236}">
                <a16:creationId xmlns:a16="http://schemas.microsoft.com/office/drawing/2014/main" id="{DC791740-5204-F0B6-5D47-F88E3717E236}"/>
              </a:ext>
            </a:extLst>
          </p:cNvPr>
          <p:cNvSpPr/>
          <p:nvPr/>
        </p:nvSpPr>
        <p:spPr>
          <a:xfrm>
            <a:off x="1308115" y="584552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r>
              <a:rPr lang="he-IL" dirty="0"/>
              <a:t>2</a:t>
            </a:r>
            <a:r>
              <a:rPr lang="en-US" dirty="0"/>
              <a:t>)</a:t>
            </a:r>
          </a:p>
        </p:txBody>
      </p:sp>
      <p:sp>
        <p:nvSpPr>
          <p:cNvPr id="9" name="Oval 8">
            <a:extLst>
              <a:ext uri="{FF2B5EF4-FFF2-40B4-BE49-F238E27FC236}">
                <a16:creationId xmlns:a16="http://schemas.microsoft.com/office/drawing/2014/main" id="{764774CB-FC93-E886-BBA1-FA52A6CDB704}"/>
              </a:ext>
            </a:extLst>
          </p:cNvPr>
          <p:cNvSpPr/>
          <p:nvPr/>
        </p:nvSpPr>
        <p:spPr>
          <a:xfrm>
            <a:off x="4003042" y="584552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r>
              <a:rPr lang="he-IL" dirty="0"/>
              <a:t>1</a:t>
            </a:r>
            <a:r>
              <a:rPr lang="en-US" dirty="0"/>
              <a:t>)</a:t>
            </a:r>
          </a:p>
        </p:txBody>
      </p:sp>
    </p:spTree>
    <p:extLst>
      <p:ext uri="{BB962C8B-B14F-4D97-AF65-F5344CB8AC3E}">
        <p14:creationId xmlns:p14="http://schemas.microsoft.com/office/powerpoint/2010/main" val="2377347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barn(inVertical)">
                                      <p:cBhvr>
                                        <p:cTn id="61" dur="500"/>
                                        <p:tgtEl>
                                          <p:spTgt spid="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barn(inVertical)">
                                      <p:cBhvr>
                                        <p:cTn id="6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 grpId="0" animBg="1"/>
      <p:bldP spid="3" grpId="0" animBg="1"/>
      <p:bldP spid="5" grpId="0" animBg="1"/>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9738-14F0-E151-FE50-05A25B70A0EA}"/>
              </a:ext>
            </a:extLst>
          </p:cNvPr>
          <p:cNvSpPr>
            <a:spLocks noGrp="1"/>
          </p:cNvSpPr>
          <p:nvPr>
            <p:ph type="title"/>
          </p:nvPr>
        </p:nvSpPr>
        <p:spPr>
          <a:xfrm>
            <a:off x="357822" y="1016635"/>
            <a:ext cx="11091600" cy="1332000"/>
          </a:xfrm>
        </p:spPr>
        <p:txBody>
          <a:bodyPr/>
          <a:lstStyle/>
          <a:p>
            <a:r>
              <a:rPr lang="en-US" sz="4800" b="1" dirty="0">
                <a:solidFill>
                  <a:schemeClr val="accent3">
                    <a:lumMod val="20000"/>
                    <a:lumOff val="80000"/>
                  </a:schemeClr>
                </a:solidFill>
              </a:rPr>
              <a:t>Graham’s scan vs. Ja</a:t>
            </a:r>
            <a:r>
              <a:rPr lang="en-US" b="1" dirty="0">
                <a:solidFill>
                  <a:schemeClr val="accent3">
                    <a:lumMod val="20000"/>
                    <a:lumOff val="80000"/>
                  </a:schemeClr>
                </a:solidFill>
              </a:rPr>
              <a:t>rvis March </a:t>
            </a:r>
            <a:r>
              <a:rPr lang="en-US" sz="4800" b="1" dirty="0">
                <a:solidFill>
                  <a:schemeClr val="accent3">
                    <a:lumMod val="20000"/>
                    <a:lumOff val="80000"/>
                  </a:schemeClr>
                </a:solidFill>
              </a:rPr>
              <a:t> </a:t>
            </a:r>
            <a:endParaRPr lang="en-US" dirty="0"/>
          </a:p>
        </p:txBody>
      </p:sp>
      <p:sp>
        <p:nvSpPr>
          <p:cNvPr id="3" name="Content Placeholder 2">
            <a:extLst>
              <a:ext uri="{FF2B5EF4-FFF2-40B4-BE49-F238E27FC236}">
                <a16:creationId xmlns:a16="http://schemas.microsoft.com/office/drawing/2014/main" id="{EC7F4CC3-5BBD-BA84-801F-2E78E6FC0B38}"/>
              </a:ext>
            </a:extLst>
          </p:cNvPr>
          <p:cNvSpPr>
            <a:spLocks noGrp="1"/>
          </p:cNvSpPr>
          <p:nvPr>
            <p:ph idx="1"/>
          </p:nvPr>
        </p:nvSpPr>
        <p:spPr>
          <a:xfrm>
            <a:off x="550863" y="2348635"/>
            <a:ext cx="11090274" cy="4196080"/>
          </a:xfrm>
        </p:spPr>
        <p:txBody>
          <a:bodyPr>
            <a:normAutofit/>
          </a:bodyPr>
          <a:lstStyle/>
          <a:p>
            <a:r>
              <a:rPr lang="en-US" dirty="0"/>
              <a:t>Jarvis march : </a:t>
            </a:r>
            <a:r>
              <a:rPr lang="en-US" b="1" dirty="0"/>
              <a:t>O(</a:t>
            </a:r>
            <a:r>
              <a:rPr lang="en-US" b="1" dirty="0" err="1"/>
              <a:t>nh</a:t>
            </a:r>
            <a:r>
              <a:rPr lang="en-US" b="1" dirty="0"/>
              <a:t>).</a:t>
            </a:r>
          </a:p>
          <a:p>
            <a:r>
              <a:rPr lang="en-US" dirty="0"/>
              <a:t>Graham’s scan: </a:t>
            </a:r>
            <a:r>
              <a:rPr lang="en-US" b="1" dirty="0"/>
              <a:t>O(</a:t>
            </a:r>
            <a:r>
              <a:rPr lang="en-US" b="1" dirty="0" err="1"/>
              <a:t>nlog</a:t>
            </a:r>
            <a:r>
              <a:rPr lang="en-US" b="1" dirty="0"/>
              <a:t> n)</a:t>
            </a:r>
            <a:r>
              <a:rPr lang="en-US" dirty="0"/>
              <a:t>.</a:t>
            </a:r>
          </a:p>
          <a:p>
            <a:r>
              <a:rPr lang="en-US" dirty="0"/>
              <a:t>So, Jarvis march is superior to Graham’s scan if and only if  </a:t>
            </a:r>
            <a:r>
              <a:rPr lang="en-US" b="1" dirty="0"/>
              <a:t>h = o(log n)</a:t>
            </a:r>
            <a:r>
              <a:rPr lang="en-US" dirty="0"/>
              <a:t>.</a:t>
            </a:r>
          </a:p>
          <a:p>
            <a:pPr marL="0" indent="0" algn="ctr">
              <a:buNone/>
            </a:pPr>
            <a:endParaRPr lang="en-US" dirty="0"/>
          </a:p>
          <a:p>
            <a:pPr marL="0" indent="0" algn="ctr">
              <a:buNone/>
            </a:pPr>
            <a:r>
              <a:rPr lang="en-US" dirty="0"/>
              <a:t>Run both algorithms in parallel yield a run time of </a:t>
            </a:r>
            <a:r>
              <a:rPr lang="en-US" b="1" dirty="0"/>
              <a:t>O(n · min{h, log n})</a:t>
            </a:r>
            <a:r>
              <a:rPr lang="en-US" dirty="0"/>
              <a:t>.</a:t>
            </a:r>
          </a:p>
        </p:txBody>
      </p:sp>
    </p:spTree>
    <p:extLst>
      <p:ext uri="{BB962C8B-B14F-4D97-AF65-F5344CB8AC3E}">
        <p14:creationId xmlns:p14="http://schemas.microsoft.com/office/powerpoint/2010/main" val="424599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t>Graham's scan algorithm.</a:t>
            </a:r>
          </a:p>
          <a:p>
            <a:r>
              <a:rPr lang="en-US" dirty="0">
                <a:solidFill>
                  <a:srgbClr val="FF0000">
                    <a:alpha val="60000"/>
                  </a:srgbClr>
                </a:solidFill>
              </a:rPr>
              <a:t>Algorithm Marriage Before Conquest.</a:t>
            </a:r>
          </a:p>
          <a:p>
            <a:r>
              <a:rPr lang="en-US" dirty="0"/>
              <a:t>Vertical Entropy.</a:t>
            </a:r>
          </a:p>
          <a:p>
            <a:r>
              <a:rPr lang="en-US" dirty="0"/>
              <a:t>Structural entropy.</a:t>
            </a:r>
          </a:p>
          <a:p>
            <a:r>
              <a:rPr lang="en-US" dirty="0"/>
              <a:t>Instance optimality.</a:t>
            </a:r>
          </a:p>
          <a:p>
            <a:r>
              <a:rPr lang="en-US" dirty="0"/>
              <a:t>Extension to the general case.</a:t>
            </a:r>
          </a:p>
        </p:txBody>
      </p:sp>
    </p:spTree>
    <p:extLst>
      <p:ext uri="{BB962C8B-B14F-4D97-AF65-F5344CB8AC3E}">
        <p14:creationId xmlns:p14="http://schemas.microsoft.com/office/powerpoint/2010/main" val="97957113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הצעות נישואין - בלבלון אילת סידור להצעות נישואין בעיר אילת">
            <a:extLst>
              <a:ext uri="{FF2B5EF4-FFF2-40B4-BE49-F238E27FC236}">
                <a16:creationId xmlns:a16="http://schemas.microsoft.com/office/drawing/2014/main" id="{876127AD-471A-2BB9-4E80-C9D8C952C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5582" b="26236"/>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4E893D4F-1C37-4BBA-839A-63825DE1D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417012" y="-34714"/>
            <a:ext cx="437998" cy="411950"/>
          </a:xfrm>
          <a:custGeom>
            <a:avLst/>
            <a:gdLst>
              <a:gd name="connsiteX0" fmla="*/ 255225 w 437998"/>
              <a:gd name="connsiteY0" fmla="*/ 0 h 411950"/>
              <a:gd name="connsiteX1" fmla="*/ 437998 w 437998"/>
              <a:gd name="connsiteY1" fmla="*/ 182774 h 411950"/>
              <a:gd name="connsiteX2" fmla="*/ 416788 w 437998"/>
              <a:gd name="connsiteY2" fmla="*/ 184912 h 411950"/>
              <a:gd name="connsiteX3" fmla="*/ 231747 w 437998"/>
              <a:gd name="connsiteY3" fmla="*/ 411950 h 411950"/>
              <a:gd name="connsiteX4" fmla="*/ 0 w 437998"/>
              <a:gd name="connsiteY4" fmla="*/ 411950 h 411950"/>
              <a:gd name="connsiteX5" fmla="*/ 204350 w 437998"/>
              <a:gd name="connsiteY5" fmla="*/ 27614 h 41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98" h="411950">
                <a:moveTo>
                  <a:pt x="255225" y="0"/>
                </a:moveTo>
                <a:lnTo>
                  <a:pt x="437998" y="182774"/>
                </a:lnTo>
                <a:lnTo>
                  <a:pt x="416788" y="184912"/>
                </a:lnTo>
                <a:cubicBezTo>
                  <a:pt x="311185" y="206521"/>
                  <a:pt x="231746" y="299959"/>
                  <a:pt x="231747" y="411950"/>
                </a:cubicBezTo>
                <a:lnTo>
                  <a:pt x="0" y="411950"/>
                </a:lnTo>
                <a:cubicBezTo>
                  <a:pt x="0" y="251962"/>
                  <a:pt x="81060" y="110908"/>
                  <a:pt x="204350" y="2761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085" name="Freeform: Shape 3084">
            <a:extLst>
              <a:ext uri="{FF2B5EF4-FFF2-40B4-BE49-F238E27FC236}">
                <a16:creationId xmlns:a16="http://schemas.microsoft.com/office/drawing/2014/main" id="{9BA3990F-0245-4707-BEC6-220DD4344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405760" y="-134507"/>
            <a:ext cx="739806" cy="464021"/>
          </a:xfrm>
          <a:custGeom>
            <a:avLst/>
            <a:gdLst>
              <a:gd name="connsiteX0" fmla="*/ 685183 w 739806"/>
              <a:gd name="connsiteY0" fmla="*/ 409399 h 464021"/>
              <a:gd name="connsiteX1" fmla="*/ 739806 w 739806"/>
              <a:gd name="connsiteY1" fmla="*/ 464021 h 464021"/>
              <a:gd name="connsiteX2" fmla="*/ 695238 w 739806"/>
              <a:gd name="connsiteY2" fmla="*/ 464021 h 464021"/>
              <a:gd name="connsiteX3" fmla="*/ 275785 w 739806"/>
              <a:gd name="connsiteY3" fmla="*/ 0 h 464021"/>
              <a:gd name="connsiteX4" fmla="*/ 491953 w 739806"/>
              <a:gd name="connsiteY4" fmla="*/ 216168 h 464021"/>
              <a:gd name="connsiteX5" fmla="*/ 463493 w 739806"/>
              <a:gd name="connsiteY5" fmla="*/ 209867 h 464021"/>
              <a:gd name="connsiteX6" fmla="*/ 231747 w 739806"/>
              <a:gd name="connsiteY6" fmla="*/ 464021 h 464021"/>
              <a:gd name="connsiteX7" fmla="*/ 0 w 739806"/>
              <a:gd name="connsiteY7" fmla="*/ 464021 h 464021"/>
              <a:gd name="connsiteX8" fmla="*/ 204349 w 739806"/>
              <a:gd name="connsiteY8" fmla="*/ 42523 h 4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06" h="464021">
                <a:moveTo>
                  <a:pt x="685183" y="409399"/>
                </a:moveTo>
                <a:lnTo>
                  <a:pt x="739806" y="464021"/>
                </a:lnTo>
                <a:lnTo>
                  <a:pt x="695238" y="464021"/>
                </a:lnTo>
                <a:close/>
                <a:moveTo>
                  <a:pt x="275785" y="0"/>
                </a:moveTo>
                <a:lnTo>
                  <a:pt x="491953" y="216168"/>
                </a:lnTo>
                <a:lnTo>
                  <a:pt x="463493" y="209867"/>
                </a:lnTo>
                <a:cubicBezTo>
                  <a:pt x="335503" y="209867"/>
                  <a:pt x="231746" y="323655"/>
                  <a:pt x="231747" y="464021"/>
                </a:cubicBezTo>
                <a:lnTo>
                  <a:pt x="0" y="464021"/>
                </a:lnTo>
                <a:cubicBezTo>
                  <a:pt x="0" y="288564"/>
                  <a:pt x="81060" y="133870"/>
                  <a:pt x="204349" y="42523"/>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087" name="Oval 3086">
            <a:extLst>
              <a:ext uri="{FF2B5EF4-FFF2-40B4-BE49-F238E27FC236}">
                <a16:creationId xmlns:a16="http://schemas.microsoft.com/office/drawing/2014/main" id="{06B98286-2DCA-4558-9397-C4E444A91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83245" y="273369"/>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89" name="Freeform: Shape 3088">
            <a:extLst>
              <a:ext uri="{FF2B5EF4-FFF2-40B4-BE49-F238E27FC236}">
                <a16:creationId xmlns:a16="http://schemas.microsoft.com/office/drawing/2014/main" id="{ECC95628-2D67-4EAB-B45A-C52BA95A4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388449" y="2319015"/>
            <a:ext cx="2160000" cy="2300453"/>
          </a:xfrm>
          <a:custGeom>
            <a:avLst/>
            <a:gdLst>
              <a:gd name="connsiteX0" fmla="*/ 130350 w 2160000"/>
              <a:gd name="connsiteY0" fmla="*/ 2017849 h 2300453"/>
              <a:gd name="connsiteX1" fmla="*/ 0 w 2160000"/>
              <a:gd name="connsiteY1" fmla="*/ 1760453 h 2300453"/>
              <a:gd name="connsiteX2" fmla="*/ 21942 w 2160000"/>
              <a:gd name="connsiteY2" fmla="*/ 1651625 h 2300453"/>
              <a:gd name="connsiteX3" fmla="*/ 31252 w 2160000"/>
              <a:gd name="connsiteY3" fmla="*/ 1636627 h 2300453"/>
              <a:gd name="connsiteX4" fmla="*/ 625577 w 2160000"/>
              <a:gd name="connsiteY4" fmla="*/ 581395 h 2300453"/>
              <a:gd name="connsiteX5" fmla="*/ 1206972 w 2160000"/>
              <a:gd name="connsiteY5" fmla="*/ 0 h 2300453"/>
              <a:gd name="connsiteX6" fmla="*/ 2128748 w 2160000"/>
              <a:gd name="connsiteY6" fmla="*/ 1636627 h 2300453"/>
              <a:gd name="connsiteX7" fmla="*/ 2138058 w 2160000"/>
              <a:gd name="connsiteY7" fmla="*/ 1651625 h 2300453"/>
              <a:gd name="connsiteX8" fmla="*/ 2160000 w 2160000"/>
              <a:gd name="connsiteY8" fmla="*/ 1760453 h 2300453"/>
              <a:gd name="connsiteX9" fmla="*/ 1080000 w 2160000"/>
              <a:gd name="connsiteY9" fmla="*/ 2300453 h 2300453"/>
              <a:gd name="connsiteX10" fmla="*/ 130350 w 2160000"/>
              <a:gd name="connsiteY10" fmla="*/ 2017849 h 230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0000" h="2300453">
                <a:moveTo>
                  <a:pt x="130350" y="2017849"/>
                </a:moveTo>
                <a:cubicBezTo>
                  <a:pt x="47220" y="1941335"/>
                  <a:pt x="0" y="1853651"/>
                  <a:pt x="0" y="1760453"/>
                </a:cubicBezTo>
                <a:cubicBezTo>
                  <a:pt x="0" y="1723173"/>
                  <a:pt x="7556" y="1686777"/>
                  <a:pt x="21942" y="1651625"/>
                </a:cubicBezTo>
                <a:lnTo>
                  <a:pt x="31252" y="1636627"/>
                </a:lnTo>
                <a:lnTo>
                  <a:pt x="625577" y="581395"/>
                </a:lnTo>
                <a:lnTo>
                  <a:pt x="1206972" y="0"/>
                </a:lnTo>
                <a:lnTo>
                  <a:pt x="2128748" y="1636627"/>
                </a:lnTo>
                <a:lnTo>
                  <a:pt x="2138058" y="1651625"/>
                </a:lnTo>
                <a:cubicBezTo>
                  <a:pt x="2152446" y="1686777"/>
                  <a:pt x="2160000" y="1723173"/>
                  <a:pt x="2160000" y="1760453"/>
                </a:cubicBezTo>
                <a:cubicBezTo>
                  <a:pt x="2160000" y="2058687"/>
                  <a:pt x="1676468" y="2300453"/>
                  <a:pt x="1080000" y="2300453"/>
                </a:cubicBezTo>
                <a:cubicBezTo>
                  <a:pt x="669928" y="2300453"/>
                  <a:pt x="313236" y="2186181"/>
                  <a:pt x="130350" y="2017849"/>
                </a:cubicBez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508000" dist="203200" dir="73200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1" name="Oval 3090">
            <a:extLst>
              <a:ext uri="{FF2B5EF4-FFF2-40B4-BE49-F238E27FC236}">
                <a16:creationId xmlns:a16="http://schemas.microsoft.com/office/drawing/2014/main" id="{78665EA9-F26C-4AE6-B660-C1A8B36D6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10488863" y="1949654"/>
            <a:ext cx="1080000" cy="216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3" name="Rectangle 3092">
            <a:extLst>
              <a:ext uri="{FF2B5EF4-FFF2-40B4-BE49-F238E27FC236}">
                <a16:creationId xmlns:a16="http://schemas.microsoft.com/office/drawing/2014/main" id="{008BA5EF-099A-47C4-B002-198EE687B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Freeform: Shape 3094">
            <a:extLst>
              <a:ext uri="{FF2B5EF4-FFF2-40B4-BE49-F238E27FC236}">
                <a16:creationId xmlns:a16="http://schemas.microsoft.com/office/drawing/2014/main" id="{ADE3F747-3DDD-4161-806C-BAFCD6550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0671" y="6245494"/>
            <a:ext cx="1080000" cy="612507"/>
          </a:xfrm>
          <a:custGeom>
            <a:avLst/>
            <a:gdLst>
              <a:gd name="connsiteX0" fmla="*/ 540000 w 1080000"/>
              <a:gd name="connsiteY0" fmla="*/ 0 h 612507"/>
              <a:gd name="connsiteX1" fmla="*/ 1080000 w 1080000"/>
              <a:gd name="connsiteY1" fmla="*/ 540000 h 612507"/>
              <a:gd name="connsiteX2" fmla="*/ 1072691 w 1080000"/>
              <a:gd name="connsiteY2" fmla="*/ 612507 h 612507"/>
              <a:gd name="connsiteX3" fmla="*/ 7309 w 1080000"/>
              <a:gd name="connsiteY3" fmla="*/ 612507 h 612507"/>
              <a:gd name="connsiteX4" fmla="*/ 0 w 1080000"/>
              <a:gd name="connsiteY4" fmla="*/ 540000 h 612507"/>
              <a:gd name="connsiteX5" fmla="*/ 540000 w 1080000"/>
              <a:gd name="connsiteY5" fmla="*/ 0 h 6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000" h="612507">
                <a:moveTo>
                  <a:pt x="540000" y="0"/>
                </a:moveTo>
                <a:cubicBezTo>
                  <a:pt x="838234" y="0"/>
                  <a:pt x="1080000" y="241766"/>
                  <a:pt x="1080000" y="540000"/>
                </a:cubicBezTo>
                <a:lnTo>
                  <a:pt x="1072691" y="612507"/>
                </a:lnTo>
                <a:lnTo>
                  <a:pt x="7309" y="612507"/>
                </a:lnTo>
                <a:lnTo>
                  <a:pt x="0" y="540000"/>
                </a:ln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365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07DD-DE73-4A11-B2DE-E73D5D3B4D45}"/>
              </a:ext>
            </a:extLst>
          </p:cNvPr>
          <p:cNvSpPr>
            <a:spLocks noGrp="1"/>
          </p:cNvSpPr>
          <p:nvPr>
            <p:ph type="title"/>
          </p:nvPr>
        </p:nvSpPr>
        <p:spPr/>
        <p:txBody>
          <a:bodyPr>
            <a:normAutofit/>
          </a:bodyPr>
          <a:lstStyle/>
          <a:p>
            <a:r>
              <a:rPr lang="en-US" sz="5400" b="1" dirty="0">
                <a:solidFill>
                  <a:schemeClr val="accent3">
                    <a:lumMod val="20000"/>
                    <a:lumOff val="80000"/>
                  </a:schemeClr>
                </a:solidFill>
              </a:rPr>
              <a:t>Marriage Before Conquest </a:t>
            </a:r>
          </a:p>
        </p:txBody>
      </p:sp>
      <p:sp>
        <p:nvSpPr>
          <p:cNvPr id="3" name="Content Placeholder 2">
            <a:extLst>
              <a:ext uri="{FF2B5EF4-FFF2-40B4-BE49-F238E27FC236}">
                <a16:creationId xmlns:a16="http://schemas.microsoft.com/office/drawing/2014/main" id="{33A82270-D33D-2CFA-69A4-895A3795C0D8}"/>
              </a:ext>
            </a:extLst>
          </p:cNvPr>
          <p:cNvSpPr>
            <a:spLocks noGrp="1"/>
          </p:cNvSpPr>
          <p:nvPr>
            <p:ph idx="1"/>
          </p:nvPr>
        </p:nvSpPr>
        <p:spPr/>
        <p:txBody>
          <a:bodyPr>
            <a:normAutofit/>
          </a:bodyPr>
          <a:lstStyle/>
          <a:p>
            <a:pPr marL="0" indent="0" algn="ctr">
              <a:buNone/>
            </a:pPr>
            <a:r>
              <a:rPr lang="en-US" sz="3200" dirty="0"/>
              <a:t>Kirkpatrick and Seidel (1985) described a clever solution that performs </a:t>
            </a:r>
            <a:r>
              <a:rPr lang="en-US" sz="3200" b="1" dirty="0"/>
              <a:t>O(n log h) </a:t>
            </a:r>
            <a:r>
              <a:rPr lang="en-US" sz="3200" dirty="0"/>
              <a:t>point comparisons in the worst case.</a:t>
            </a:r>
          </a:p>
        </p:txBody>
      </p:sp>
    </p:spTree>
    <p:extLst>
      <p:ext uri="{BB962C8B-B14F-4D97-AF65-F5344CB8AC3E}">
        <p14:creationId xmlns:p14="http://schemas.microsoft.com/office/powerpoint/2010/main" val="423146805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2CDC-53A3-F8F6-0A56-F0ACCE04E6EE}"/>
              </a:ext>
            </a:extLst>
          </p:cNvPr>
          <p:cNvSpPr>
            <a:spLocks noGrp="1"/>
          </p:cNvSpPr>
          <p:nvPr>
            <p:ph type="title"/>
          </p:nvPr>
        </p:nvSpPr>
        <p:spPr/>
        <p:txBody>
          <a:bodyPr>
            <a:normAutofit fontScale="90000"/>
          </a:bodyPr>
          <a:lstStyle/>
          <a:p>
            <a:r>
              <a:rPr lang="en-US" b="1" dirty="0">
                <a:solidFill>
                  <a:schemeClr val="accent3">
                    <a:lumMod val="20000"/>
                    <a:lumOff val="80000"/>
                  </a:schemeClr>
                </a:solidFill>
              </a:rPr>
              <a:t>Algorithm Marriage Before Conquest:</a:t>
            </a:r>
          </a:p>
        </p:txBody>
      </p:sp>
      <p:sp>
        <p:nvSpPr>
          <p:cNvPr id="3" name="Content Placeholder 2">
            <a:extLst>
              <a:ext uri="{FF2B5EF4-FFF2-40B4-BE49-F238E27FC236}">
                <a16:creationId xmlns:a16="http://schemas.microsoft.com/office/drawing/2014/main" id="{FBDA0A5F-51E7-CF28-63A5-2AD82B0EBA3C}"/>
              </a:ext>
            </a:extLst>
          </p:cNvPr>
          <p:cNvSpPr>
            <a:spLocks noGrp="1"/>
          </p:cNvSpPr>
          <p:nvPr>
            <p:ph idx="1"/>
          </p:nvPr>
        </p:nvSpPr>
        <p:spPr/>
        <p:txBody>
          <a:bodyPr/>
          <a:lstStyle/>
          <a:p>
            <a:pPr marL="457200" indent="-457200">
              <a:buFont typeface="+mj-lt"/>
              <a:buAutoNum type="arabicPeriod"/>
            </a:pPr>
            <a:r>
              <a:rPr lang="en-US" dirty="0"/>
              <a:t>If |S| = 1 then return S.</a:t>
            </a:r>
          </a:p>
        </p:txBody>
      </p:sp>
    </p:spTree>
    <p:extLst>
      <p:ext uri="{BB962C8B-B14F-4D97-AF65-F5344CB8AC3E}">
        <p14:creationId xmlns:p14="http://schemas.microsoft.com/office/powerpoint/2010/main" val="172338752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6096000" y="1574800"/>
            <a:ext cx="655320" cy="619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92088C68-EA1D-CBCF-05C7-983CDBE1D107}"/>
              </a:ext>
            </a:extLst>
          </p:cNvPr>
          <p:cNvSpPr/>
          <p:nvPr/>
        </p:nvSpPr>
        <p:spPr>
          <a:xfrm>
            <a:off x="5796287" y="1291225"/>
            <a:ext cx="1254746" cy="122845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7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2CDC-53A3-F8F6-0A56-F0ACCE04E6EE}"/>
              </a:ext>
            </a:extLst>
          </p:cNvPr>
          <p:cNvSpPr>
            <a:spLocks noGrp="1"/>
          </p:cNvSpPr>
          <p:nvPr>
            <p:ph type="title"/>
          </p:nvPr>
        </p:nvSpPr>
        <p:spPr/>
        <p:txBody>
          <a:bodyPr>
            <a:normAutofit fontScale="90000"/>
          </a:bodyPr>
          <a:lstStyle/>
          <a:p>
            <a:r>
              <a:rPr lang="en-US" b="1" dirty="0">
                <a:solidFill>
                  <a:schemeClr val="accent3">
                    <a:lumMod val="20000"/>
                    <a:lumOff val="80000"/>
                  </a:schemeClr>
                </a:solidFill>
              </a:rPr>
              <a:t>Algorithm Marriage Before Conquest: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DA0A5F-51E7-CF28-63A5-2AD82B0EBA3C}"/>
                  </a:ext>
                </a:extLst>
              </p:cNvPr>
              <p:cNvSpPr>
                <a:spLocks noGrp="1"/>
              </p:cNvSpPr>
              <p:nvPr>
                <p:ph idx="1"/>
              </p:nvPr>
            </p:nvSpPr>
            <p:spPr/>
            <p:txBody>
              <a:bodyPr/>
              <a:lstStyle/>
              <a:p>
                <a:pPr marL="457200" indent="-457200">
                  <a:buFont typeface="+mj-lt"/>
                  <a:buAutoNum type="arabicPeriod"/>
                </a:pPr>
                <a:r>
                  <a:rPr lang="en-US" dirty="0"/>
                  <a:t>If |S| = 1 then return S.</a:t>
                </a:r>
              </a:p>
              <a:p>
                <a:pPr marL="457200" indent="-457200">
                  <a:buFont typeface="+mj-lt"/>
                  <a:buAutoNum type="arabicPeriod"/>
                </a:pPr>
                <a:r>
                  <a:rPr lang="en-US" dirty="0"/>
                  <a:t> Divide S into the left and right halves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 by the median x-coordinate.</a:t>
                </a:r>
              </a:p>
            </p:txBody>
          </p:sp>
        </mc:Choice>
        <mc:Fallback xmlns="">
          <p:sp>
            <p:nvSpPr>
              <p:cNvPr id="3" name="Content Placeholder 2">
                <a:extLst>
                  <a:ext uri="{FF2B5EF4-FFF2-40B4-BE49-F238E27FC236}">
                    <a16:creationId xmlns:a16="http://schemas.microsoft.com/office/drawing/2014/main" id="{FBDA0A5F-51E7-CF28-63A5-2AD82B0EBA3C}"/>
                  </a:ext>
                </a:extLst>
              </p:cNvPr>
              <p:cNvSpPr>
                <a:spLocks noGrp="1" noRot="1" noChangeAspect="1" noMove="1" noResize="1" noEditPoints="1" noAdjustHandles="1" noChangeArrowheads="1" noChangeShapeType="1" noTextEdit="1"/>
              </p:cNvSpPr>
              <p:nvPr>
                <p:ph idx="1"/>
              </p:nvPr>
            </p:nvSpPr>
            <p:spPr>
              <a:blipFill>
                <a:blip r:embed="rId2"/>
                <a:stretch>
                  <a:fillRect l="-1703" t="-2147" r="-55"/>
                </a:stretch>
              </a:blipFill>
            </p:spPr>
            <p:txBody>
              <a:bodyPr/>
              <a:lstStyle/>
              <a:p>
                <a:r>
                  <a:rPr lang="en-US">
                    <a:noFill/>
                  </a:rPr>
                  <a:t> </a:t>
                </a:r>
              </a:p>
            </p:txBody>
          </p:sp>
        </mc:Fallback>
      </mc:AlternateContent>
    </p:spTree>
    <p:extLst>
      <p:ext uri="{BB962C8B-B14F-4D97-AF65-F5344CB8AC3E}">
        <p14:creationId xmlns:p14="http://schemas.microsoft.com/office/powerpoint/2010/main" val="299760237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573513" y="322327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315192" y="37100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3D2C09CC-D5F3-F697-73CD-458ECCBB24C9}"/>
              </a:ext>
            </a:extLst>
          </p:cNvPr>
          <p:cNvCxnSpPr/>
          <p:nvPr/>
        </p:nvCxnSpPr>
        <p:spPr>
          <a:xfrm>
            <a:off x="6451600" y="455414"/>
            <a:ext cx="0" cy="58623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4C75F0-D2DB-D528-E871-9D867ECA793F}"/>
                  </a:ext>
                </a:extLst>
              </p:cNvPr>
              <p:cNvSpPr txBox="1"/>
              <p:nvPr/>
            </p:nvSpPr>
            <p:spPr>
              <a:xfrm>
                <a:off x="9255758" y="1407053"/>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sub>
                      </m:sSub>
                    </m:oMath>
                  </m:oMathPara>
                </a14:m>
                <a:endParaRPr lang="en-US" sz="4000" dirty="0">
                  <a:solidFill>
                    <a:schemeClr val="tx1"/>
                  </a:solidFill>
                </a:endParaRPr>
              </a:p>
            </p:txBody>
          </p:sp>
        </mc:Choice>
        <mc:Fallback xmlns="">
          <p:sp>
            <p:nvSpPr>
              <p:cNvPr id="12" name="TextBox 11">
                <a:extLst>
                  <a:ext uri="{FF2B5EF4-FFF2-40B4-BE49-F238E27FC236}">
                    <a16:creationId xmlns:a16="http://schemas.microsoft.com/office/drawing/2014/main" id="{464C75F0-D2DB-D528-E871-9D867ECA793F}"/>
                  </a:ext>
                </a:extLst>
              </p:cNvPr>
              <p:cNvSpPr txBox="1">
                <a:spLocks noRot="1" noChangeAspect="1" noMove="1" noResize="1" noEditPoints="1" noAdjustHandles="1" noChangeArrowheads="1" noChangeShapeType="1" noTextEdit="1"/>
              </p:cNvSpPr>
              <p:nvPr/>
            </p:nvSpPr>
            <p:spPr>
              <a:xfrm>
                <a:off x="9255758" y="1407053"/>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509FA-E53F-9E9A-9290-301ECC1D45E3}"/>
                  </a:ext>
                </a:extLst>
              </p:cNvPr>
              <p:cNvSpPr txBox="1"/>
              <p:nvPr/>
            </p:nvSpPr>
            <p:spPr>
              <a:xfrm>
                <a:off x="4892041" y="137325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sub>
                      </m:sSub>
                    </m:oMath>
                  </m:oMathPara>
                </a14:m>
                <a:endParaRPr lang="en-US" sz="4000" dirty="0">
                  <a:solidFill>
                    <a:schemeClr val="tx1"/>
                  </a:solidFill>
                </a:endParaRPr>
              </a:p>
            </p:txBody>
          </p:sp>
        </mc:Choice>
        <mc:Fallback xmlns="">
          <p:sp>
            <p:nvSpPr>
              <p:cNvPr id="13" name="TextBox 12">
                <a:extLst>
                  <a:ext uri="{FF2B5EF4-FFF2-40B4-BE49-F238E27FC236}">
                    <a16:creationId xmlns:a16="http://schemas.microsoft.com/office/drawing/2014/main" id="{C95509FA-E53F-9E9A-9290-301ECC1D45E3}"/>
                  </a:ext>
                </a:extLst>
              </p:cNvPr>
              <p:cNvSpPr txBox="1">
                <a:spLocks noRot="1" noChangeAspect="1" noMove="1" noResize="1" noEditPoints="1" noAdjustHandles="1" noChangeArrowheads="1" noChangeShapeType="1" noTextEdit="1"/>
              </p:cNvSpPr>
              <p:nvPr/>
            </p:nvSpPr>
            <p:spPr>
              <a:xfrm>
                <a:off x="4892041" y="1373255"/>
                <a:ext cx="1046479" cy="7078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solidFill>
                  <a:srgbClr val="FF0000">
                    <a:alpha val="60000"/>
                  </a:srgbClr>
                </a:solidFill>
              </a:rPr>
              <a:t>Defining the purpose of the lesson.</a:t>
            </a:r>
          </a:p>
          <a:p>
            <a:r>
              <a:rPr lang="en-US" dirty="0"/>
              <a:t>Defining the problem, we will work with.</a:t>
            </a:r>
          </a:p>
          <a:p>
            <a:r>
              <a:rPr lang="en-US" dirty="0"/>
              <a:t>Jarvis march algorithm.</a:t>
            </a:r>
          </a:p>
          <a:p>
            <a:r>
              <a:rPr lang="en-US" dirty="0"/>
              <a:t>Graham's scan algorithm.</a:t>
            </a:r>
          </a:p>
          <a:p>
            <a:r>
              <a:rPr lang="en-US" dirty="0"/>
              <a:t>Algorithm Marriage Before Conquest.</a:t>
            </a:r>
          </a:p>
          <a:p>
            <a:r>
              <a:rPr lang="en-US" dirty="0"/>
              <a:t>Vertical Entropy.</a:t>
            </a:r>
          </a:p>
          <a:p>
            <a:r>
              <a:rPr lang="en-US" dirty="0"/>
              <a:t>Structural entropy.</a:t>
            </a:r>
          </a:p>
          <a:p>
            <a:r>
              <a:rPr lang="en-US" dirty="0"/>
              <a:t>Instance optimality. </a:t>
            </a:r>
          </a:p>
          <a:p>
            <a:r>
              <a:rPr lang="en-US" dirty="0"/>
              <a:t>Extension to the general case.</a:t>
            </a:r>
          </a:p>
        </p:txBody>
      </p:sp>
    </p:spTree>
    <p:extLst>
      <p:ext uri="{BB962C8B-B14F-4D97-AF65-F5344CB8AC3E}">
        <p14:creationId xmlns:p14="http://schemas.microsoft.com/office/powerpoint/2010/main" val="371568996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2CDC-53A3-F8F6-0A56-F0ACCE04E6EE}"/>
              </a:ext>
            </a:extLst>
          </p:cNvPr>
          <p:cNvSpPr>
            <a:spLocks noGrp="1"/>
          </p:cNvSpPr>
          <p:nvPr>
            <p:ph type="title"/>
          </p:nvPr>
        </p:nvSpPr>
        <p:spPr/>
        <p:txBody>
          <a:bodyPr>
            <a:normAutofit fontScale="90000"/>
          </a:bodyPr>
          <a:lstStyle/>
          <a:p>
            <a:r>
              <a:rPr lang="en-US" b="1" dirty="0">
                <a:solidFill>
                  <a:schemeClr val="accent3">
                    <a:lumMod val="20000"/>
                    <a:lumOff val="80000"/>
                  </a:schemeClr>
                </a:solidFill>
              </a:rPr>
              <a:t>Algorithm Marriage Before Conquest: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DA0A5F-51E7-CF28-63A5-2AD82B0EBA3C}"/>
                  </a:ext>
                </a:extLst>
              </p:cNvPr>
              <p:cNvSpPr>
                <a:spLocks noGrp="1"/>
              </p:cNvSpPr>
              <p:nvPr>
                <p:ph idx="1"/>
              </p:nvPr>
            </p:nvSpPr>
            <p:spPr/>
            <p:txBody>
              <a:bodyPr/>
              <a:lstStyle/>
              <a:p>
                <a:pPr marL="457200" indent="-457200">
                  <a:buFont typeface="+mj-lt"/>
                  <a:buAutoNum type="arabicPeriod"/>
                </a:pPr>
                <a:r>
                  <a:rPr lang="en-US" dirty="0"/>
                  <a:t>If |S| = 1 then return S.</a:t>
                </a:r>
              </a:p>
              <a:p>
                <a:pPr marL="457200" indent="-457200">
                  <a:buFont typeface="+mj-lt"/>
                  <a:buAutoNum type="arabicPeriod"/>
                </a:pPr>
                <a:r>
                  <a:rPr lang="en-US" dirty="0"/>
                  <a:t> Divide S into the left and right halves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 by the median x-coordinate.</a:t>
                </a:r>
              </a:p>
              <a:p>
                <a:pPr marL="457200" indent="-457200">
                  <a:buFont typeface="+mj-lt"/>
                  <a:buAutoNum type="arabicPeriod"/>
                </a:pPr>
                <a:r>
                  <a:rPr lang="en-US" dirty="0"/>
                  <a:t>Discover the point q with the maximum y-coordinate in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a:t>
                </a:r>
              </a:p>
            </p:txBody>
          </p:sp>
        </mc:Choice>
        <mc:Fallback xmlns="">
          <p:sp>
            <p:nvSpPr>
              <p:cNvPr id="3" name="Content Placeholder 2">
                <a:extLst>
                  <a:ext uri="{FF2B5EF4-FFF2-40B4-BE49-F238E27FC236}">
                    <a16:creationId xmlns:a16="http://schemas.microsoft.com/office/drawing/2014/main" id="{FBDA0A5F-51E7-CF28-63A5-2AD82B0EBA3C}"/>
                  </a:ext>
                </a:extLst>
              </p:cNvPr>
              <p:cNvSpPr>
                <a:spLocks noGrp="1" noRot="1" noChangeAspect="1" noMove="1" noResize="1" noEditPoints="1" noAdjustHandles="1" noChangeArrowheads="1" noChangeShapeType="1" noTextEdit="1"/>
              </p:cNvSpPr>
              <p:nvPr>
                <p:ph idx="1"/>
              </p:nvPr>
            </p:nvSpPr>
            <p:spPr>
              <a:blipFill>
                <a:blip r:embed="rId2"/>
                <a:stretch>
                  <a:fillRect l="-1703" t="-2147" r="-55"/>
                </a:stretch>
              </a:blipFill>
            </p:spPr>
            <p:txBody>
              <a:bodyPr/>
              <a:lstStyle/>
              <a:p>
                <a:r>
                  <a:rPr lang="en-US">
                    <a:noFill/>
                  </a:rPr>
                  <a:t> </a:t>
                </a:r>
              </a:p>
            </p:txBody>
          </p:sp>
        </mc:Fallback>
      </mc:AlternateContent>
    </p:spTree>
    <p:extLst>
      <p:ext uri="{BB962C8B-B14F-4D97-AF65-F5344CB8AC3E}">
        <p14:creationId xmlns:p14="http://schemas.microsoft.com/office/powerpoint/2010/main" val="33084145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573513" y="322327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315192" y="37100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3D2C09CC-D5F3-F697-73CD-458ECCBB24C9}"/>
              </a:ext>
            </a:extLst>
          </p:cNvPr>
          <p:cNvCxnSpPr/>
          <p:nvPr/>
        </p:nvCxnSpPr>
        <p:spPr>
          <a:xfrm>
            <a:off x="6451600" y="455414"/>
            <a:ext cx="0" cy="58623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4C75F0-D2DB-D528-E871-9D867ECA793F}"/>
                  </a:ext>
                </a:extLst>
              </p:cNvPr>
              <p:cNvSpPr txBox="1"/>
              <p:nvPr/>
            </p:nvSpPr>
            <p:spPr>
              <a:xfrm>
                <a:off x="9255758" y="1407053"/>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sub>
                      </m:sSub>
                    </m:oMath>
                  </m:oMathPara>
                </a14:m>
                <a:endParaRPr lang="en-US" sz="4000" dirty="0">
                  <a:solidFill>
                    <a:schemeClr val="tx1"/>
                  </a:solidFill>
                </a:endParaRPr>
              </a:p>
            </p:txBody>
          </p:sp>
        </mc:Choice>
        <mc:Fallback xmlns="">
          <p:sp>
            <p:nvSpPr>
              <p:cNvPr id="12" name="TextBox 11">
                <a:extLst>
                  <a:ext uri="{FF2B5EF4-FFF2-40B4-BE49-F238E27FC236}">
                    <a16:creationId xmlns:a16="http://schemas.microsoft.com/office/drawing/2014/main" id="{464C75F0-D2DB-D528-E871-9D867ECA793F}"/>
                  </a:ext>
                </a:extLst>
              </p:cNvPr>
              <p:cNvSpPr txBox="1">
                <a:spLocks noRot="1" noChangeAspect="1" noMove="1" noResize="1" noEditPoints="1" noAdjustHandles="1" noChangeArrowheads="1" noChangeShapeType="1" noTextEdit="1"/>
              </p:cNvSpPr>
              <p:nvPr/>
            </p:nvSpPr>
            <p:spPr>
              <a:xfrm>
                <a:off x="9255758" y="1407053"/>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509FA-E53F-9E9A-9290-301ECC1D45E3}"/>
                  </a:ext>
                </a:extLst>
              </p:cNvPr>
              <p:cNvSpPr txBox="1"/>
              <p:nvPr/>
            </p:nvSpPr>
            <p:spPr>
              <a:xfrm>
                <a:off x="4892041" y="137325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sub>
                      </m:sSub>
                    </m:oMath>
                  </m:oMathPara>
                </a14:m>
                <a:endParaRPr lang="en-US" sz="4000" dirty="0">
                  <a:solidFill>
                    <a:schemeClr val="tx1"/>
                  </a:solidFill>
                </a:endParaRPr>
              </a:p>
            </p:txBody>
          </p:sp>
        </mc:Choice>
        <mc:Fallback xmlns="">
          <p:sp>
            <p:nvSpPr>
              <p:cNvPr id="13" name="TextBox 12">
                <a:extLst>
                  <a:ext uri="{FF2B5EF4-FFF2-40B4-BE49-F238E27FC236}">
                    <a16:creationId xmlns:a16="http://schemas.microsoft.com/office/drawing/2014/main" id="{C95509FA-E53F-9E9A-9290-301ECC1D45E3}"/>
                  </a:ext>
                </a:extLst>
              </p:cNvPr>
              <p:cNvSpPr txBox="1">
                <a:spLocks noRot="1" noChangeAspect="1" noMove="1" noResize="1" noEditPoints="1" noAdjustHandles="1" noChangeArrowheads="1" noChangeShapeType="1" noTextEdit="1"/>
              </p:cNvSpPr>
              <p:nvPr/>
            </p:nvSpPr>
            <p:spPr>
              <a:xfrm>
                <a:off x="4892041" y="1373255"/>
                <a:ext cx="1046479" cy="707886"/>
              </a:xfrm>
              <a:prstGeom prst="rect">
                <a:avLst/>
              </a:prstGeom>
              <a:blipFill>
                <a:blip r:embed="rId3"/>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2CDC-53A3-F8F6-0A56-F0ACCE04E6EE}"/>
              </a:ext>
            </a:extLst>
          </p:cNvPr>
          <p:cNvSpPr>
            <a:spLocks noGrp="1"/>
          </p:cNvSpPr>
          <p:nvPr>
            <p:ph type="title"/>
          </p:nvPr>
        </p:nvSpPr>
        <p:spPr/>
        <p:txBody>
          <a:bodyPr>
            <a:normAutofit fontScale="90000"/>
          </a:bodyPr>
          <a:lstStyle/>
          <a:p>
            <a:r>
              <a:rPr lang="en-US" b="1" dirty="0">
                <a:solidFill>
                  <a:schemeClr val="accent3">
                    <a:lumMod val="20000"/>
                    <a:lumOff val="80000"/>
                  </a:schemeClr>
                </a:solidFill>
              </a:rPr>
              <a:t>Algorithm Marriage Before Conquest: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DA0A5F-51E7-CF28-63A5-2AD82B0EBA3C}"/>
                  </a:ext>
                </a:extLst>
              </p:cNvPr>
              <p:cNvSpPr>
                <a:spLocks noGrp="1"/>
              </p:cNvSpPr>
              <p:nvPr>
                <p:ph idx="1"/>
              </p:nvPr>
            </p:nvSpPr>
            <p:spPr/>
            <p:txBody>
              <a:bodyPr/>
              <a:lstStyle/>
              <a:p>
                <a:pPr marL="457200" indent="-457200">
                  <a:buFont typeface="+mj-lt"/>
                  <a:buAutoNum type="arabicPeriod"/>
                </a:pPr>
                <a:r>
                  <a:rPr lang="en-US" dirty="0"/>
                  <a:t>If |S| = 1 then return S.</a:t>
                </a:r>
              </a:p>
              <a:p>
                <a:pPr marL="457200" indent="-457200">
                  <a:buFont typeface="+mj-lt"/>
                  <a:buAutoNum type="arabicPeriod"/>
                </a:pPr>
                <a:r>
                  <a:rPr lang="en-US" dirty="0"/>
                  <a:t> Divide S into the left and right halves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 by the median x-coordinate.</a:t>
                </a:r>
              </a:p>
              <a:p>
                <a:pPr marL="457200" indent="-457200">
                  <a:buFont typeface="+mj-lt"/>
                  <a:buAutoNum type="arabicPeriod"/>
                </a:pPr>
                <a:r>
                  <a:rPr lang="en-US" dirty="0"/>
                  <a:t>Discover the point q with the maximum y-coordinate in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a:t>
                </a:r>
              </a:p>
              <a:p>
                <a:pPr marL="457200" indent="-457200">
                  <a:buFont typeface="+mj-lt"/>
                  <a:buAutoNum type="arabicPeriod"/>
                </a:pPr>
                <a:r>
                  <a:rPr lang="en-US" dirty="0"/>
                  <a:t>Prune all points in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 that are dominated by q. </a:t>
                </a:r>
              </a:p>
            </p:txBody>
          </p:sp>
        </mc:Choice>
        <mc:Fallback xmlns="">
          <p:sp>
            <p:nvSpPr>
              <p:cNvPr id="3" name="Content Placeholder 2">
                <a:extLst>
                  <a:ext uri="{FF2B5EF4-FFF2-40B4-BE49-F238E27FC236}">
                    <a16:creationId xmlns:a16="http://schemas.microsoft.com/office/drawing/2014/main" id="{FBDA0A5F-51E7-CF28-63A5-2AD82B0EBA3C}"/>
                  </a:ext>
                </a:extLst>
              </p:cNvPr>
              <p:cNvSpPr>
                <a:spLocks noGrp="1" noRot="1" noChangeAspect="1" noMove="1" noResize="1" noEditPoints="1" noAdjustHandles="1" noChangeArrowheads="1" noChangeShapeType="1" noTextEdit="1"/>
              </p:cNvSpPr>
              <p:nvPr>
                <p:ph idx="1"/>
              </p:nvPr>
            </p:nvSpPr>
            <p:spPr>
              <a:blipFill>
                <a:blip r:embed="rId2"/>
                <a:stretch>
                  <a:fillRect l="-1703" t="-2147" r="-55"/>
                </a:stretch>
              </a:blipFill>
            </p:spPr>
            <p:txBody>
              <a:bodyPr/>
              <a:lstStyle/>
              <a:p>
                <a:r>
                  <a:rPr lang="en-US">
                    <a:noFill/>
                  </a:rPr>
                  <a:t> </a:t>
                </a:r>
              </a:p>
            </p:txBody>
          </p:sp>
        </mc:Fallback>
      </mc:AlternateContent>
    </p:spTree>
    <p:extLst>
      <p:ext uri="{BB962C8B-B14F-4D97-AF65-F5344CB8AC3E}">
        <p14:creationId xmlns:p14="http://schemas.microsoft.com/office/powerpoint/2010/main" val="108136911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573513" y="322327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315192" y="37100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3D2C09CC-D5F3-F697-73CD-458ECCBB24C9}"/>
              </a:ext>
            </a:extLst>
          </p:cNvPr>
          <p:cNvCxnSpPr/>
          <p:nvPr/>
        </p:nvCxnSpPr>
        <p:spPr>
          <a:xfrm>
            <a:off x="6451600" y="455414"/>
            <a:ext cx="0" cy="58623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4C75F0-D2DB-D528-E871-9D867ECA793F}"/>
                  </a:ext>
                </a:extLst>
              </p:cNvPr>
              <p:cNvSpPr txBox="1"/>
              <p:nvPr/>
            </p:nvSpPr>
            <p:spPr>
              <a:xfrm>
                <a:off x="9255758" y="1407053"/>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sub>
                      </m:sSub>
                    </m:oMath>
                  </m:oMathPara>
                </a14:m>
                <a:endParaRPr lang="en-US" sz="4000" dirty="0">
                  <a:solidFill>
                    <a:schemeClr val="tx1"/>
                  </a:solidFill>
                </a:endParaRPr>
              </a:p>
            </p:txBody>
          </p:sp>
        </mc:Choice>
        <mc:Fallback xmlns="">
          <p:sp>
            <p:nvSpPr>
              <p:cNvPr id="12" name="TextBox 11">
                <a:extLst>
                  <a:ext uri="{FF2B5EF4-FFF2-40B4-BE49-F238E27FC236}">
                    <a16:creationId xmlns:a16="http://schemas.microsoft.com/office/drawing/2014/main" id="{464C75F0-D2DB-D528-E871-9D867ECA793F}"/>
                  </a:ext>
                </a:extLst>
              </p:cNvPr>
              <p:cNvSpPr txBox="1">
                <a:spLocks noRot="1" noChangeAspect="1" noMove="1" noResize="1" noEditPoints="1" noAdjustHandles="1" noChangeArrowheads="1" noChangeShapeType="1" noTextEdit="1"/>
              </p:cNvSpPr>
              <p:nvPr/>
            </p:nvSpPr>
            <p:spPr>
              <a:xfrm>
                <a:off x="9255758" y="1407053"/>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509FA-E53F-9E9A-9290-301ECC1D45E3}"/>
                  </a:ext>
                </a:extLst>
              </p:cNvPr>
              <p:cNvSpPr txBox="1"/>
              <p:nvPr/>
            </p:nvSpPr>
            <p:spPr>
              <a:xfrm>
                <a:off x="4767586" y="704240"/>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sub>
                      </m:sSub>
                    </m:oMath>
                  </m:oMathPara>
                </a14:m>
                <a:endParaRPr lang="en-US" sz="4000" dirty="0">
                  <a:solidFill>
                    <a:schemeClr val="tx1"/>
                  </a:solidFill>
                </a:endParaRPr>
              </a:p>
            </p:txBody>
          </p:sp>
        </mc:Choice>
        <mc:Fallback xmlns="">
          <p:sp>
            <p:nvSpPr>
              <p:cNvPr id="13" name="TextBox 12">
                <a:extLst>
                  <a:ext uri="{FF2B5EF4-FFF2-40B4-BE49-F238E27FC236}">
                    <a16:creationId xmlns:a16="http://schemas.microsoft.com/office/drawing/2014/main" id="{C95509FA-E53F-9E9A-9290-301ECC1D45E3}"/>
                  </a:ext>
                </a:extLst>
              </p:cNvPr>
              <p:cNvSpPr txBox="1">
                <a:spLocks noRot="1" noChangeAspect="1" noMove="1" noResize="1" noEditPoints="1" noAdjustHandles="1" noChangeArrowheads="1" noChangeShapeType="1" noTextEdit="1"/>
              </p:cNvSpPr>
              <p:nvPr/>
            </p:nvSpPr>
            <p:spPr>
              <a:xfrm>
                <a:off x="4767586" y="704240"/>
                <a:ext cx="1046479" cy="707886"/>
              </a:xfrm>
              <a:prstGeom prst="rect">
                <a:avLst/>
              </a:prstGeom>
              <a:blipFill>
                <a:blip r:embed="rId3"/>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DD399-1C6A-896D-2E80-FBEE72E6331A}"/>
              </a:ext>
            </a:extLst>
          </p:cNvPr>
          <p:cNvSpPr/>
          <p:nvPr/>
        </p:nvSpPr>
        <p:spPr>
          <a:xfrm>
            <a:off x="1016000" y="1674792"/>
            <a:ext cx="7178032" cy="404196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A81A0-5EB5-C6D9-8F50-B5757EC909CB}"/>
              </a:ext>
            </a:extLst>
          </p:cNvPr>
          <p:cNvSpPr/>
          <p:nvPr/>
        </p:nvSpPr>
        <p:spPr>
          <a:xfrm>
            <a:off x="7706356" y="13172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8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573513" y="322327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315192" y="37100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3D2C09CC-D5F3-F697-73CD-458ECCBB24C9}"/>
              </a:ext>
            </a:extLst>
          </p:cNvPr>
          <p:cNvCxnSpPr/>
          <p:nvPr/>
        </p:nvCxnSpPr>
        <p:spPr>
          <a:xfrm>
            <a:off x="6451600" y="455414"/>
            <a:ext cx="0" cy="58623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4C75F0-D2DB-D528-E871-9D867ECA793F}"/>
                  </a:ext>
                </a:extLst>
              </p:cNvPr>
              <p:cNvSpPr txBox="1"/>
              <p:nvPr/>
            </p:nvSpPr>
            <p:spPr>
              <a:xfrm>
                <a:off x="9255758" y="1407053"/>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sub>
                      </m:sSub>
                    </m:oMath>
                  </m:oMathPara>
                </a14:m>
                <a:endParaRPr lang="en-US" sz="4000" dirty="0">
                  <a:solidFill>
                    <a:schemeClr val="tx1"/>
                  </a:solidFill>
                </a:endParaRPr>
              </a:p>
            </p:txBody>
          </p:sp>
        </mc:Choice>
        <mc:Fallback xmlns="">
          <p:sp>
            <p:nvSpPr>
              <p:cNvPr id="12" name="TextBox 11">
                <a:extLst>
                  <a:ext uri="{FF2B5EF4-FFF2-40B4-BE49-F238E27FC236}">
                    <a16:creationId xmlns:a16="http://schemas.microsoft.com/office/drawing/2014/main" id="{464C75F0-D2DB-D528-E871-9D867ECA793F}"/>
                  </a:ext>
                </a:extLst>
              </p:cNvPr>
              <p:cNvSpPr txBox="1">
                <a:spLocks noRot="1" noChangeAspect="1" noMove="1" noResize="1" noEditPoints="1" noAdjustHandles="1" noChangeArrowheads="1" noChangeShapeType="1" noTextEdit="1"/>
              </p:cNvSpPr>
              <p:nvPr/>
            </p:nvSpPr>
            <p:spPr>
              <a:xfrm>
                <a:off x="9255758" y="1407053"/>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509FA-E53F-9E9A-9290-301ECC1D45E3}"/>
                  </a:ext>
                </a:extLst>
              </p:cNvPr>
              <p:cNvSpPr txBox="1"/>
              <p:nvPr/>
            </p:nvSpPr>
            <p:spPr>
              <a:xfrm>
                <a:off x="4767586" y="704240"/>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sub>
                      </m:sSub>
                    </m:oMath>
                  </m:oMathPara>
                </a14:m>
                <a:endParaRPr lang="en-US" sz="4000" dirty="0">
                  <a:solidFill>
                    <a:schemeClr val="tx1"/>
                  </a:solidFill>
                </a:endParaRPr>
              </a:p>
            </p:txBody>
          </p:sp>
        </mc:Choice>
        <mc:Fallback xmlns="">
          <p:sp>
            <p:nvSpPr>
              <p:cNvPr id="13" name="TextBox 12">
                <a:extLst>
                  <a:ext uri="{FF2B5EF4-FFF2-40B4-BE49-F238E27FC236}">
                    <a16:creationId xmlns:a16="http://schemas.microsoft.com/office/drawing/2014/main" id="{C95509FA-E53F-9E9A-9290-301ECC1D45E3}"/>
                  </a:ext>
                </a:extLst>
              </p:cNvPr>
              <p:cNvSpPr txBox="1">
                <a:spLocks noRot="1" noChangeAspect="1" noMove="1" noResize="1" noEditPoints="1" noAdjustHandles="1" noChangeArrowheads="1" noChangeShapeType="1" noTextEdit="1"/>
              </p:cNvSpPr>
              <p:nvPr/>
            </p:nvSpPr>
            <p:spPr>
              <a:xfrm>
                <a:off x="4767586" y="704240"/>
                <a:ext cx="1046479" cy="707886"/>
              </a:xfrm>
              <a:prstGeom prst="rect">
                <a:avLst/>
              </a:prstGeom>
              <a:blipFill>
                <a:blip r:embed="rId3"/>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DD399-1C6A-896D-2E80-FBEE72E6331A}"/>
              </a:ext>
            </a:extLst>
          </p:cNvPr>
          <p:cNvSpPr/>
          <p:nvPr/>
        </p:nvSpPr>
        <p:spPr>
          <a:xfrm>
            <a:off x="1016000" y="1674792"/>
            <a:ext cx="7178032" cy="404196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A81A0-5EB5-C6D9-8F50-B5757EC909CB}"/>
              </a:ext>
            </a:extLst>
          </p:cNvPr>
          <p:cNvSpPr/>
          <p:nvPr/>
        </p:nvSpPr>
        <p:spPr>
          <a:xfrm>
            <a:off x="7706356" y="13172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B76D707-03B0-5D02-541E-525A5847B580}"/>
              </a:ext>
            </a:extLst>
          </p:cNvPr>
          <p:cNvSpPr/>
          <p:nvPr/>
        </p:nvSpPr>
        <p:spPr>
          <a:xfrm>
            <a:off x="8569961" y="2783840"/>
            <a:ext cx="2646678" cy="28465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DB4095-CFE9-7298-3E10-89AC2E49841A}"/>
              </a:ext>
            </a:extLst>
          </p:cNvPr>
          <p:cNvSpPr/>
          <p:nvPr/>
        </p:nvSpPr>
        <p:spPr>
          <a:xfrm>
            <a:off x="3025155" y="504446"/>
            <a:ext cx="1350008" cy="136322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1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4C75F0-D2DB-D528-E871-9D867ECA793F}"/>
                  </a:ext>
                </a:extLst>
              </p:cNvPr>
              <p:cNvSpPr txBox="1"/>
              <p:nvPr/>
            </p:nvSpPr>
            <p:spPr>
              <a:xfrm>
                <a:off x="10789921" y="2174241"/>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sub>
                      </m:sSub>
                    </m:oMath>
                  </m:oMathPara>
                </a14:m>
                <a:endParaRPr lang="en-US" sz="4000" dirty="0">
                  <a:solidFill>
                    <a:schemeClr val="tx1"/>
                  </a:solidFill>
                </a:endParaRPr>
              </a:p>
            </p:txBody>
          </p:sp>
        </mc:Choice>
        <mc:Fallback xmlns="">
          <p:sp>
            <p:nvSpPr>
              <p:cNvPr id="12" name="TextBox 11">
                <a:extLst>
                  <a:ext uri="{FF2B5EF4-FFF2-40B4-BE49-F238E27FC236}">
                    <a16:creationId xmlns:a16="http://schemas.microsoft.com/office/drawing/2014/main" id="{464C75F0-D2DB-D528-E871-9D867ECA793F}"/>
                  </a:ext>
                </a:extLst>
              </p:cNvPr>
              <p:cNvSpPr txBox="1">
                <a:spLocks noRot="1" noChangeAspect="1" noMove="1" noResize="1" noEditPoints="1" noAdjustHandles="1" noChangeArrowheads="1" noChangeShapeType="1" noTextEdit="1"/>
              </p:cNvSpPr>
              <p:nvPr/>
            </p:nvSpPr>
            <p:spPr>
              <a:xfrm>
                <a:off x="10789921" y="2174241"/>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5509FA-E53F-9E9A-9290-301ECC1D45E3}"/>
                  </a:ext>
                </a:extLst>
              </p:cNvPr>
              <p:cNvSpPr txBox="1"/>
              <p:nvPr/>
            </p:nvSpPr>
            <p:spPr>
              <a:xfrm>
                <a:off x="8793479" y="1870211"/>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sub>
                      </m:sSub>
                    </m:oMath>
                  </m:oMathPara>
                </a14:m>
                <a:endParaRPr lang="en-US" sz="4000" dirty="0">
                  <a:solidFill>
                    <a:schemeClr val="tx1"/>
                  </a:solidFill>
                </a:endParaRPr>
              </a:p>
            </p:txBody>
          </p:sp>
        </mc:Choice>
        <mc:Fallback xmlns="">
          <p:sp>
            <p:nvSpPr>
              <p:cNvPr id="13" name="TextBox 12">
                <a:extLst>
                  <a:ext uri="{FF2B5EF4-FFF2-40B4-BE49-F238E27FC236}">
                    <a16:creationId xmlns:a16="http://schemas.microsoft.com/office/drawing/2014/main" id="{C95509FA-E53F-9E9A-9290-301ECC1D45E3}"/>
                  </a:ext>
                </a:extLst>
              </p:cNvPr>
              <p:cNvSpPr txBox="1">
                <a:spLocks noRot="1" noChangeAspect="1" noMove="1" noResize="1" noEditPoints="1" noAdjustHandles="1" noChangeArrowheads="1" noChangeShapeType="1" noTextEdit="1"/>
              </p:cNvSpPr>
              <p:nvPr/>
            </p:nvSpPr>
            <p:spPr>
              <a:xfrm>
                <a:off x="8793479" y="1870211"/>
                <a:ext cx="1046479" cy="707886"/>
              </a:xfrm>
              <a:prstGeom prst="rect">
                <a:avLst/>
              </a:prstGeom>
              <a:blipFill>
                <a:blip r:embed="rId3"/>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BB76D707-03B0-5D02-541E-525A5847B580}"/>
              </a:ext>
            </a:extLst>
          </p:cNvPr>
          <p:cNvSpPr/>
          <p:nvPr/>
        </p:nvSpPr>
        <p:spPr>
          <a:xfrm>
            <a:off x="8569961" y="2783840"/>
            <a:ext cx="2646678" cy="28465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6D66954-AB7C-60D2-72A5-FFDC856ED6E3}"/>
              </a:ext>
            </a:extLst>
          </p:cNvPr>
          <p:cNvCxnSpPr/>
          <p:nvPr/>
        </p:nvCxnSpPr>
        <p:spPr>
          <a:xfrm>
            <a:off x="10210800" y="899164"/>
            <a:ext cx="0" cy="58623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8D47318-BF77-9D8E-BF24-CD442A64D8F1}"/>
              </a:ext>
            </a:extLst>
          </p:cNvPr>
          <p:cNvSpPr/>
          <p:nvPr/>
        </p:nvSpPr>
        <p:spPr>
          <a:xfrm>
            <a:off x="10129519" y="3637287"/>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8273233-0583-AE57-2107-02DC97D13A9A}"/>
              </a:ext>
            </a:extLst>
          </p:cNvPr>
          <p:cNvSpPr/>
          <p:nvPr/>
        </p:nvSpPr>
        <p:spPr>
          <a:xfrm>
            <a:off x="975362" y="4064842"/>
            <a:ext cx="9585960" cy="17161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AEB8468-D821-E315-DFBF-7208451A996D}"/>
              </a:ext>
            </a:extLst>
          </p:cNvPr>
          <p:cNvSpPr/>
          <p:nvPr/>
        </p:nvSpPr>
        <p:spPr>
          <a:xfrm>
            <a:off x="10129519" y="3647446"/>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3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fltVal val="0"/>
                                          </p:val>
                                        </p:tav>
                                        <p:tav tm="100000">
                                          <p:val>
                                            <p:strVal val="#ppt_w"/>
                                          </p:val>
                                        </p:tav>
                                      </p:tavLst>
                                    </p:anim>
                                    <p:anim calcmode="lin" valueType="num">
                                      <p:cBhvr>
                                        <p:cTn id="33" dur="1000" fill="hold"/>
                                        <p:tgtEl>
                                          <p:spTgt spid="28"/>
                                        </p:tgtEl>
                                        <p:attrNameLst>
                                          <p:attrName>ppt_h</p:attrName>
                                        </p:attrNameLst>
                                      </p:cBhvr>
                                      <p:tavLst>
                                        <p:tav tm="0">
                                          <p:val>
                                            <p:fltVal val="0"/>
                                          </p:val>
                                        </p:tav>
                                        <p:tav tm="100000">
                                          <p:val>
                                            <p:strVal val="#ppt_h"/>
                                          </p:val>
                                        </p:tav>
                                      </p:tavLst>
                                    </p:anim>
                                    <p:anim calcmode="lin" valueType="num">
                                      <p:cBhvr>
                                        <p:cTn id="34" dur="1000" fill="hold"/>
                                        <p:tgtEl>
                                          <p:spTgt spid="28"/>
                                        </p:tgtEl>
                                        <p:attrNameLst>
                                          <p:attrName>style.rotation</p:attrName>
                                        </p:attrNameLst>
                                      </p:cBhvr>
                                      <p:tavLst>
                                        <p:tav tm="0">
                                          <p:val>
                                            <p:fltVal val="90"/>
                                          </p:val>
                                        </p:tav>
                                        <p:tav tm="100000">
                                          <p:val>
                                            <p:fltVal val="0"/>
                                          </p:val>
                                        </p:tav>
                                      </p:tavLst>
                                    </p:anim>
                                    <p:animEffect transition="in" filter="fade">
                                      <p:cBhvr>
                                        <p:cTn id="35" dur="10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ppt_w</p:attrName>
                                        </p:attrNameLst>
                                      </p:cBhvr>
                                      <p:tavLst>
                                        <p:tav tm="0">
                                          <p:val>
                                            <p:fltVal val="0"/>
                                          </p:val>
                                        </p:tav>
                                        <p:tav tm="100000">
                                          <p:val>
                                            <p:strVal val="#ppt_w"/>
                                          </p:val>
                                        </p:tav>
                                      </p:tavLst>
                                    </p:anim>
                                    <p:anim calcmode="lin" valueType="num">
                                      <p:cBhvr>
                                        <p:cTn id="41" dur="1000" fill="hold"/>
                                        <p:tgtEl>
                                          <p:spTgt spid="29"/>
                                        </p:tgtEl>
                                        <p:attrNameLst>
                                          <p:attrName>ppt_h</p:attrName>
                                        </p:attrNameLst>
                                      </p:cBhvr>
                                      <p:tavLst>
                                        <p:tav tm="0">
                                          <p:val>
                                            <p:fltVal val="0"/>
                                          </p:val>
                                        </p:tav>
                                        <p:tav tm="100000">
                                          <p:val>
                                            <p:strVal val="#ppt_h"/>
                                          </p:val>
                                        </p:tav>
                                      </p:tavLst>
                                    </p:anim>
                                    <p:anim calcmode="lin" valueType="num">
                                      <p:cBhvr>
                                        <p:cTn id="42" dur="1000" fill="hold"/>
                                        <p:tgtEl>
                                          <p:spTgt spid="29"/>
                                        </p:tgtEl>
                                        <p:attrNameLst>
                                          <p:attrName>style.rotation</p:attrName>
                                        </p:attrNameLst>
                                      </p:cBhvr>
                                      <p:tavLst>
                                        <p:tav tm="0">
                                          <p:val>
                                            <p:fltVal val="90"/>
                                          </p:val>
                                        </p:tav>
                                        <p:tav tm="100000">
                                          <p:val>
                                            <p:fltVal val="0"/>
                                          </p:val>
                                        </p:tav>
                                      </p:tavLst>
                                    </p:anim>
                                    <p:animEffect transition="in" filter="fade">
                                      <p:cBhvr>
                                        <p:cTn id="4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animBg="1"/>
      <p:bldP spid="28"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2CDC-53A3-F8F6-0A56-F0ACCE04E6EE}"/>
              </a:ext>
            </a:extLst>
          </p:cNvPr>
          <p:cNvSpPr>
            <a:spLocks noGrp="1"/>
          </p:cNvSpPr>
          <p:nvPr>
            <p:ph type="title"/>
          </p:nvPr>
        </p:nvSpPr>
        <p:spPr/>
        <p:txBody>
          <a:bodyPr>
            <a:normAutofit fontScale="90000"/>
          </a:bodyPr>
          <a:lstStyle/>
          <a:p>
            <a:r>
              <a:rPr lang="en-US" b="1" dirty="0">
                <a:solidFill>
                  <a:schemeClr val="accent3">
                    <a:lumMod val="20000"/>
                    <a:lumOff val="80000"/>
                  </a:schemeClr>
                </a:solidFill>
              </a:rPr>
              <a:t>Algorithm Marriage Before Conquest: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DA0A5F-51E7-CF28-63A5-2AD82B0EBA3C}"/>
                  </a:ext>
                </a:extLst>
              </p:cNvPr>
              <p:cNvSpPr>
                <a:spLocks noGrp="1"/>
              </p:cNvSpPr>
              <p:nvPr>
                <p:ph idx="1"/>
              </p:nvPr>
            </p:nvSpPr>
            <p:spPr/>
            <p:txBody>
              <a:bodyPr/>
              <a:lstStyle/>
              <a:p>
                <a:pPr marL="457200" indent="-457200">
                  <a:buFont typeface="+mj-lt"/>
                  <a:buAutoNum type="arabicPeriod"/>
                </a:pPr>
                <a:r>
                  <a:rPr lang="en-US" dirty="0"/>
                  <a:t>If |S| = 1 then return S.</a:t>
                </a:r>
              </a:p>
              <a:p>
                <a:pPr marL="457200" indent="-457200">
                  <a:buFont typeface="+mj-lt"/>
                  <a:buAutoNum type="arabicPeriod"/>
                </a:pPr>
                <a:r>
                  <a:rPr lang="en-US" dirty="0"/>
                  <a:t> Divide S into the left and right halves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 by the median x-coordinate.</a:t>
                </a:r>
              </a:p>
              <a:p>
                <a:pPr marL="457200" indent="-457200">
                  <a:buFont typeface="+mj-lt"/>
                  <a:buAutoNum type="arabicPeriod"/>
                </a:pPr>
                <a:r>
                  <a:rPr lang="en-US" dirty="0"/>
                  <a:t>Discover the point q with the maximum y-coordinate in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a:t>
                </a:r>
              </a:p>
              <a:p>
                <a:pPr marL="457200" indent="-457200">
                  <a:buFont typeface="+mj-lt"/>
                  <a:buAutoNum type="arabicPeriod"/>
                </a:pPr>
                <a:r>
                  <a:rPr lang="en-US" dirty="0"/>
                  <a:t>Prune all points in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 that are dominated by q. </a:t>
                </a:r>
              </a:p>
              <a:p>
                <a:pPr marL="457200" indent="-457200">
                  <a:buFont typeface="+mj-lt"/>
                  <a:buAutoNum type="arabicPeriod"/>
                </a:pPr>
                <a:r>
                  <a:rPr lang="en-US" dirty="0"/>
                  <a:t>Return the concatenation of Marriage Before Conquest(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𝑙</m:t>
                        </m:r>
                      </m:sub>
                    </m:sSub>
                  </m:oMath>
                </a14:m>
                <a:r>
                  <a:rPr lang="en-US" dirty="0"/>
                  <a:t>) and Marriage Before Conquest(</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𝑟</m:t>
                        </m:r>
                      </m:sub>
                    </m:sSub>
                  </m:oMath>
                </a14:m>
                <a:r>
                  <a:rPr lang="en-US" dirty="0"/>
                  <a:t>).</a:t>
                </a:r>
              </a:p>
            </p:txBody>
          </p:sp>
        </mc:Choice>
        <mc:Fallback xmlns="">
          <p:sp>
            <p:nvSpPr>
              <p:cNvPr id="3" name="Content Placeholder 2">
                <a:extLst>
                  <a:ext uri="{FF2B5EF4-FFF2-40B4-BE49-F238E27FC236}">
                    <a16:creationId xmlns:a16="http://schemas.microsoft.com/office/drawing/2014/main" id="{FBDA0A5F-51E7-CF28-63A5-2AD82B0EBA3C}"/>
                  </a:ext>
                </a:extLst>
              </p:cNvPr>
              <p:cNvSpPr>
                <a:spLocks noGrp="1" noRot="1" noChangeAspect="1" noMove="1" noResize="1" noEditPoints="1" noAdjustHandles="1" noChangeArrowheads="1" noChangeShapeType="1" noTextEdit="1"/>
              </p:cNvSpPr>
              <p:nvPr>
                <p:ph idx="1"/>
              </p:nvPr>
            </p:nvSpPr>
            <p:spPr>
              <a:blipFill>
                <a:blip r:embed="rId2"/>
                <a:stretch>
                  <a:fillRect l="-1703" t="-2147" r="-55"/>
                </a:stretch>
              </a:blipFill>
            </p:spPr>
            <p:txBody>
              <a:bodyPr/>
              <a:lstStyle/>
              <a:p>
                <a:r>
                  <a:rPr lang="en-US">
                    <a:noFill/>
                  </a:rPr>
                  <a:t> </a:t>
                </a:r>
              </a:p>
            </p:txBody>
          </p:sp>
        </mc:Fallback>
      </mc:AlternateContent>
    </p:spTree>
    <p:extLst>
      <p:ext uri="{BB962C8B-B14F-4D97-AF65-F5344CB8AC3E}">
        <p14:creationId xmlns:p14="http://schemas.microsoft.com/office/powerpoint/2010/main" val="158936946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573513" y="322327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315192" y="37100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A81A0-5EB5-C6D9-8F50-B5757EC909CB}"/>
              </a:ext>
            </a:extLst>
          </p:cNvPr>
          <p:cNvSpPr/>
          <p:nvPr/>
        </p:nvSpPr>
        <p:spPr>
          <a:xfrm>
            <a:off x="7706356" y="13172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4603B6-CD41-2E76-E1BA-236ED4DE2E3A}"/>
              </a:ext>
            </a:extLst>
          </p:cNvPr>
          <p:cNvSpPr/>
          <p:nvPr/>
        </p:nvSpPr>
        <p:spPr>
          <a:xfrm>
            <a:off x="10114276" y="36626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F5A17D-89F0-633D-6ADC-3DBE828DBDDC}"/>
              </a:ext>
            </a:extLst>
          </p:cNvPr>
          <p:cNvSpPr/>
          <p:nvPr/>
        </p:nvSpPr>
        <p:spPr>
          <a:xfrm>
            <a:off x="3286765" y="685605"/>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EC1777E-94FE-C111-228C-FFB15FC56BFD}"/>
              </a:ext>
            </a:extLst>
          </p:cNvPr>
          <p:cNvSpPr/>
          <p:nvPr/>
        </p:nvSpPr>
        <p:spPr>
          <a:xfrm>
            <a:off x="8884916" y="3002289"/>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46309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497C-CD12-28A6-3D42-7A7AB3D30A3E}"/>
              </a:ext>
            </a:extLst>
          </p:cNvPr>
          <p:cNvSpPr>
            <a:spLocks noGrp="1"/>
          </p:cNvSpPr>
          <p:nvPr>
            <p:ph type="title"/>
          </p:nvPr>
        </p:nvSpPr>
        <p:spPr/>
        <p:txBody>
          <a:bodyPr>
            <a:normAutofit fontScale="90000"/>
          </a:bodyPr>
          <a:lstStyle/>
          <a:p>
            <a:r>
              <a:rPr lang="en-US" sz="4800" b="1" dirty="0">
                <a:solidFill>
                  <a:schemeClr val="accent3">
                    <a:lumMod val="20000"/>
                    <a:lumOff val="80000"/>
                  </a:schemeClr>
                </a:solidFill>
              </a:rPr>
              <a:t>Marriage Before Conquest - complexity</a:t>
            </a:r>
            <a:endParaRPr lang="en-US" dirty="0"/>
          </a:p>
        </p:txBody>
      </p:sp>
      <p:sp>
        <p:nvSpPr>
          <p:cNvPr id="3" name="Content Placeholder 2">
            <a:extLst>
              <a:ext uri="{FF2B5EF4-FFF2-40B4-BE49-F238E27FC236}">
                <a16:creationId xmlns:a16="http://schemas.microsoft.com/office/drawing/2014/main" id="{39B36483-4839-E964-D461-217B5D465F11}"/>
              </a:ext>
            </a:extLst>
          </p:cNvPr>
          <p:cNvSpPr>
            <a:spLocks noGrp="1"/>
          </p:cNvSpPr>
          <p:nvPr>
            <p:ph idx="1"/>
          </p:nvPr>
        </p:nvSpPr>
        <p:spPr>
          <a:xfrm>
            <a:off x="449263" y="2578100"/>
            <a:ext cx="11090274" cy="1701799"/>
          </a:xfrm>
        </p:spPr>
        <p:txBody>
          <a:bodyPr>
            <a:normAutofit/>
          </a:bodyPr>
          <a:lstStyle/>
          <a:p>
            <a:pPr marL="0" indent="0" algn="ctr">
              <a:buNone/>
            </a:pPr>
            <a:r>
              <a:rPr lang="en-US" sz="4000" dirty="0"/>
              <a:t>The running time is </a:t>
            </a:r>
            <a:r>
              <a:rPr lang="en-US" sz="4000" b="1" dirty="0"/>
              <a:t>O(n log h)</a:t>
            </a:r>
            <a:endParaRPr lang="en-US" sz="4000" dirty="0"/>
          </a:p>
        </p:txBody>
      </p:sp>
    </p:spTree>
    <p:extLst>
      <p:ext uri="{BB962C8B-B14F-4D97-AF65-F5344CB8AC3E}">
        <p14:creationId xmlns:p14="http://schemas.microsoft.com/office/powerpoint/2010/main" val="139861300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85F9-3413-425F-9C50-3849D3C7BBBF}"/>
              </a:ext>
            </a:extLst>
          </p:cNvPr>
          <p:cNvSpPr>
            <a:spLocks noGrp="1"/>
          </p:cNvSpPr>
          <p:nvPr>
            <p:ph type="title"/>
          </p:nvPr>
        </p:nvSpPr>
        <p:spPr/>
        <p:txBody>
          <a:bodyPr/>
          <a:lstStyle/>
          <a:p>
            <a:r>
              <a:rPr lang="en-US" b="1" dirty="0">
                <a:solidFill>
                  <a:schemeClr val="accent3">
                    <a:lumMod val="20000"/>
                    <a:lumOff val="80000"/>
                  </a:schemeClr>
                </a:solidFill>
              </a:rPr>
              <a:t>Proof Sketch - the balance case</a:t>
            </a:r>
          </a:p>
        </p:txBody>
      </p:sp>
      <p:sp>
        <p:nvSpPr>
          <p:cNvPr id="4" name="Oval 3">
            <a:extLst>
              <a:ext uri="{FF2B5EF4-FFF2-40B4-BE49-F238E27FC236}">
                <a16:creationId xmlns:a16="http://schemas.microsoft.com/office/drawing/2014/main" id="{BC47EA0C-7F64-86C8-B6B5-ACDFD02089A1}"/>
              </a:ext>
            </a:extLst>
          </p:cNvPr>
          <p:cNvSpPr/>
          <p:nvPr/>
        </p:nvSpPr>
        <p:spPr>
          <a:xfrm>
            <a:off x="5679440" y="1647601"/>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A629A0-C945-5FFE-1CAB-C732BCD385BC}"/>
              </a:ext>
            </a:extLst>
          </p:cNvPr>
          <p:cNvSpPr/>
          <p:nvPr/>
        </p:nvSpPr>
        <p:spPr>
          <a:xfrm>
            <a:off x="5298436" y="37998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12380FF-FC40-1660-7C84-6557B2DC0B22}"/>
              </a:ext>
            </a:extLst>
          </p:cNvPr>
          <p:cNvSpPr/>
          <p:nvPr/>
        </p:nvSpPr>
        <p:spPr>
          <a:xfrm>
            <a:off x="6383019" y="381001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654E700-D49E-9723-D07A-1FEAFA08208A}"/>
              </a:ext>
            </a:extLst>
          </p:cNvPr>
          <p:cNvSpPr/>
          <p:nvPr/>
        </p:nvSpPr>
        <p:spPr>
          <a:xfrm>
            <a:off x="8028947" y="381001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FDEC841-EB5C-65EF-5F39-D94A2CF25AB1}"/>
              </a:ext>
            </a:extLst>
          </p:cNvPr>
          <p:cNvSpPr/>
          <p:nvPr/>
        </p:nvSpPr>
        <p:spPr>
          <a:xfrm>
            <a:off x="4571999" y="269832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BD50751-B4EC-7D8C-1E2D-5BD30C39B3CA}"/>
              </a:ext>
            </a:extLst>
          </p:cNvPr>
          <p:cNvSpPr/>
          <p:nvPr/>
        </p:nvSpPr>
        <p:spPr>
          <a:xfrm>
            <a:off x="7101840" y="262212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4AAFDA0-25A4-C258-6CBC-88BFB2B74BEF}"/>
              </a:ext>
            </a:extLst>
          </p:cNvPr>
          <p:cNvSpPr/>
          <p:nvPr/>
        </p:nvSpPr>
        <p:spPr>
          <a:xfrm>
            <a:off x="3675371" y="372872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8A5D880-7B1C-A069-95E1-9EB4470D07CC}"/>
              </a:ext>
            </a:extLst>
          </p:cNvPr>
          <p:cNvCxnSpPr/>
          <p:nvPr/>
        </p:nvCxnSpPr>
        <p:spPr>
          <a:xfrm flipH="1">
            <a:off x="5059683" y="2114949"/>
            <a:ext cx="538477" cy="50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E0ACD0-ECD6-CB1F-97F5-5F2CDF17109E}"/>
              </a:ext>
            </a:extLst>
          </p:cNvPr>
          <p:cNvCxnSpPr>
            <a:cxnSpLocks/>
          </p:cNvCxnSpPr>
          <p:nvPr/>
        </p:nvCxnSpPr>
        <p:spPr>
          <a:xfrm flipH="1">
            <a:off x="6776720" y="3144950"/>
            <a:ext cx="388618" cy="564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720ADC-DE22-D8D2-DDC1-B02273F0204E}"/>
              </a:ext>
            </a:extLst>
          </p:cNvPr>
          <p:cNvCxnSpPr>
            <a:cxnSpLocks/>
          </p:cNvCxnSpPr>
          <p:nvPr/>
        </p:nvCxnSpPr>
        <p:spPr>
          <a:xfrm>
            <a:off x="6263645" y="2084871"/>
            <a:ext cx="746755" cy="537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6B5A30-D261-5D59-F5B5-502C5E6AA23D}"/>
              </a:ext>
            </a:extLst>
          </p:cNvPr>
          <p:cNvCxnSpPr>
            <a:cxnSpLocks/>
          </p:cNvCxnSpPr>
          <p:nvPr/>
        </p:nvCxnSpPr>
        <p:spPr>
          <a:xfrm flipH="1" flipV="1">
            <a:off x="5039365" y="3205501"/>
            <a:ext cx="375916" cy="50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88537-6D63-03B3-6A52-E745286C7B22}"/>
              </a:ext>
            </a:extLst>
          </p:cNvPr>
          <p:cNvCxnSpPr/>
          <p:nvPr/>
        </p:nvCxnSpPr>
        <p:spPr>
          <a:xfrm flipH="1">
            <a:off x="4033523" y="3202071"/>
            <a:ext cx="538477" cy="50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693539-C8CA-D2D0-8F3E-E57DEA88436E}"/>
              </a:ext>
            </a:extLst>
          </p:cNvPr>
          <p:cNvCxnSpPr>
            <a:cxnSpLocks/>
          </p:cNvCxnSpPr>
          <p:nvPr/>
        </p:nvCxnSpPr>
        <p:spPr>
          <a:xfrm flipH="1" flipV="1">
            <a:off x="7675885" y="3089473"/>
            <a:ext cx="533395" cy="61977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BD7BAD2-D9D3-E6EF-8001-819C937BAAEB}"/>
                  </a:ext>
                </a:extLst>
              </p:cNvPr>
              <p:cNvSpPr txBox="1"/>
              <p:nvPr/>
            </p:nvSpPr>
            <p:spPr>
              <a:xfrm>
                <a:off x="78404" y="3348345"/>
                <a:ext cx="70038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3200" b="1" i="1" dirty="0" smtClean="0">
                              <a:latin typeface="Cambria Math" panose="02040503050406030204" pitchFamily="18" charset="0"/>
                            </a:rPr>
                          </m:ctrlPr>
                        </m:funcPr>
                        <m:fName>
                          <m:r>
                            <m:rPr>
                              <m:sty m:val="p"/>
                            </m:rPr>
                            <a:rPr lang="en-US" sz="3200" b="0" i="0" dirty="0" smtClean="0">
                              <a:latin typeface="Cambria Math" panose="02040503050406030204" pitchFamily="18" charset="0"/>
                            </a:rPr>
                            <m:t>log</m:t>
                          </m:r>
                        </m:fName>
                        <m:e>
                          <m:r>
                            <a:rPr lang="en-US" sz="3200" b="1" i="1" dirty="0" smtClean="0">
                              <a:latin typeface="Cambria Math" panose="02040503050406030204" pitchFamily="18" charset="0"/>
                            </a:rPr>
                            <m:t>𝒉</m:t>
                          </m:r>
                        </m:e>
                      </m:func>
                    </m:oMath>
                  </m:oMathPara>
                </a14:m>
                <a:endParaRPr lang="en-US" sz="3200" b="1" dirty="0"/>
              </a:p>
            </p:txBody>
          </p:sp>
        </mc:Choice>
        <mc:Fallback xmlns="">
          <p:sp>
            <p:nvSpPr>
              <p:cNvPr id="26" name="TextBox 25">
                <a:extLst>
                  <a:ext uri="{FF2B5EF4-FFF2-40B4-BE49-F238E27FC236}">
                    <a16:creationId xmlns:a16="http://schemas.microsoft.com/office/drawing/2014/main" id="{3BD7BAD2-D9D3-E6EF-8001-819C937BAAEB}"/>
                  </a:ext>
                </a:extLst>
              </p:cNvPr>
              <p:cNvSpPr txBox="1">
                <a:spLocks noRot="1" noChangeAspect="1" noMove="1" noResize="1" noEditPoints="1" noAdjustHandles="1" noChangeArrowheads="1" noChangeShapeType="1" noTextEdit="1"/>
              </p:cNvSpPr>
              <p:nvPr/>
            </p:nvSpPr>
            <p:spPr>
              <a:xfrm>
                <a:off x="78404" y="3348345"/>
                <a:ext cx="700385" cy="584775"/>
              </a:xfrm>
              <a:prstGeom prst="rect">
                <a:avLst/>
              </a:prstGeom>
              <a:blipFill>
                <a:blip r:embed="rId2"/>
                <a:stretch>
                  <a:fillRect r="-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1A4683-F354-BC2B-AB63-43D0C47DEDA8}"/>
                  </a:ext>
                </a:extLst>
              </p:cNvPr>
              <p:cNvSpPr txBox="1"/>
              <p:nvPr/>
            </p:nvSpPr>
            <p:spPr>
              <a:xfrm>
                <a:off x="7675885" y="2637259"/>
                <a:ext cx="3319781" cy="508537"/>
              </a:xfrm>
              <a:prstGeom prst="rect">
                <a:avLst/>
              </a:prstGeom>
              <a:noFill/>
            </p:spPr>
            <p:txBody>
              <a:bodyPr wrap="square" rtlCol="0">
                <a:spAutoFit/>
              </a:bodyPr>
              <a:lstStyle/>
              <a:p>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oMath>
                </a14:m>
                <a:r>
                  <a:rPr lang="en-US" dirty="0"/>
                  <a:t> points,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h</m:t>
                        </m:r>
                      </m:num>
                      <m:den>
                        <m:r>
                          <a:rPr lang="en-US" i="1" dirty="0">
                            <a:latin typeface="Cambria Math" panose="02040503050406030204" pitchFamily="18" charset="0"/>
                          </a:rPr>
                          <m:t>2</m:t>
                        </m:r>
                      </m:den>
                    </m:f>
                  </m:oMath>
                </a14:m>
                <a:r>
                  <a:rPr lang="en-US" dirty="0"/>
                  <a:t> candidate points</a:t>
                </a:r>
              </a:p>
            </p:txBody>
          </p:sp>
        </mc:Choice>
        <mc:Fallback xmlns="">
          <p:sp>
            <p:nvSpPr>
              <p:cNvPr id="27" name="TextBox 26">
                <a:extLst>
                  <a:ext uri="{FF2B5EF4-FFF2-40B4-BE49-F238E27FC236}">
                    <a16:creationId xmlns:a16="http://schemas.microsoft.com/office/drawing/2014/main" id="{F81A4683-F354-BC2B-AB63-43D0C47DEDA8}"/>
                  </a:ext>
                </a:extLst>
              </p:cNvPr>
              <p:cNvSpPr txBox="1">
                <a:spLocks noRot="1" noChangeAspect="1" noMove="1" noResize="1" noEditPoints="1" noAdjustHandles="1" noChangeArrowheads="1" noChangeShapeType="1" noTextEdit="1"/>
              </p:cNvSpPr>
              <p:nvPr/>
            </p:nvSpPr>
            <p:spPr>
              <a:xfrm>
                <a:off x="7675885" y="2637259"/>
                <a:ext cx="3319781" cy="508537"/>
              </a:xfrm>
              <a:prstGeom prst="rect">
                <a:avLst/>
              </a:prstGeom>
              <a:blipFill>
                <a:blip r:embed="rId3"/>
                <a:stretch>
                  <a:fillRect b="-48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AFABFD-4343-85CD-E0B4-8F8BC3FC5DF9}"/>
                  </a:ext>
                </a:extLst>
              </p:cNvPr>
              <p:cNvSpPr txBox="1"/>
              <p:nvPr/>
            </p:nvSpPr>
            <p:spPr>
              <a:xfrm>
                <a:off x="1388113" y="2698325"/>
                <a:ext cx="3319781" cy="508537"/>
              </a:xfrm>
              <a:prstGeom prst="rect">
                <a:avLst/>
              </a:prstGeom>
              <a:noFill/>
            </p:spPr>
            <p:txBody>
              <a:bodyPr wrap="square" rtlCol="0">
                <a:spAutoFit/>
              </a:bodyPr>
              <a:lstStyle/>
              <a:p>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oMath>
                </a14:m>
                <a:r>
                  <a:rPr lang="en-US" dirty="0"/>
                  <a:t> points,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h</m:t>
                        </m:r>
                      </m:num>
                      <m:den>
                        <m:r>
                          <a:rPr lang="en-US" i="1" dirty="0">
                            <a:latin typeface="Cambria Math" panose="02040503050406030204" pitchFamily="18" charset="0"/>
                          </a:rPr>
                          <m:t>2</m:t>
                        </m:r>
                      </m:den>
                    </m:f>
                  </m:oMath>
                </a14:m>
                <a:r>
                  <a:rPr lang="en-US" dirty="0"/>
                  <a:t> candidate points</a:t>
                </a:r>
              </a:p>
            </p:txBody>
          </p:sp>
        </mc:Choice>
        <mc:Fallback xmlns="">
          <p:sp>
            <p:nvSpPr>
              <p:cNvPr id="28" name="TextBox 27">
                <a:extLst>
                  <a:ext uri="{FF2B5EF4-FFF2-40B4-BE49-F238E27FC236}">
                    <a16:creationId xmlns:a16="http://schemas.microsoft.com/office/drawing/2014/main" id="{EBAFABFD-4343-85CD-E0B4-8F8BC3FC5DF9}"/>
                  </a:ext>
                </a:extLst>
              </p:cNvPr>
              <p:cNvSpPr txBox="1">
                <a:spLocks noRot="1" noChangeAspect="1" noMove="1" noResize="1" noEditPoints="1" noAdjustHandles="1" noChangeArrowheads="1" noChangeShapeType="1" noTextEdit="1"/>
              </p:cNvSpPr>
              <p:nvPr/>
            </p:nvSpPr>
            <p:spPr>
              <a:xfrm>
                <a:off x="1388113" y="2698325"/>
                <a:ext cx="3319781" cy="508537"/>
              </a:xfrm>
              <a:prstGeom prst="rect">
                <a:avLst/>
              </a:prstGeom>
              <a:blipFill>
                <a:blip r:embed="rId4"/>
                <a:stretch>
                  <a:fillRect b="-48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A955BA1-64ED-2827-08AA-834FB73FD04A}"/>
                  </a:ext>
                </a:extLst>
              </p:cNvPr>
              <p:cNvSpPr txBox="1"/>
              <p:nvPr/>
            </p:nvSpPr>
            <p:spPr>
              <a:xfrm>
                <a:off x="2671424" y="4259312"/>
                <a:ext cx="2082808" cy="1135952"/>
              </a:xfrm>
              <a:prstGeom prst="rect">
                <a:avLst/>
              </a:prstGeom>
              <a:noFill/>
            </p:spPr>
            <p:txBody>
              <a:bodyPr wrap="square" rtlCol="0">
                <a:spAutoFit/>
              </a:bodyPr>
              <a:lstStyle/>
              <a:p>
                <a:pPr algn="ct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4</m:t>
                        </m:r>
                      </m:den>
                    </m:f>
                  </m:oMath>
                </a14:m>
                <a:r>
                  <a:rPr lang="en-US" dirty="0"/>
                  <a:t> points, </a:t>
                </a:r>
              </a:p>
              <a:p>
                <a:pPr algn="ct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h</m:t>
                        </m:r>
                      </m:num>
                      <m:den>
                        <m:r>
                          <a:rPr lang="en-US" b="0" i="1" dirty="0" smtClean="0">
                            <a:latin typeface="Cambria Math" panose="02040503050406030204" pitchFamily="18" charset="0"/>
                          </a:rPr>
                          <m:t>4</m:t>
                        </m:r>
                      </m:den>
                    </m:f>
                  </m:oMath>
                </a14:m>
                <a:r>
                  <a:rPr lang="en-US" dirty="0"/>
                  <a:t> candidate points</a:t>
                </a:r>
              </a:p>
            </p:txBody>
          </p:sp>
        </mc:Choice>
        <mc:Fallback xmlns="">
          <p:sp>
            <p:nvSpPr>
              <p:cNvPr id="31" name="TextBox 30">
                <a:extLst>
                  <a:ext uri="{FF2B5EF4-FFF2-40B4-BE49-F238E27FC236}">
                    <a16:creationId xmlns:a16="http://schemas.microsoft.com/office/drawing/2014/main" id="{2A955BA1-64ED-2827-08AA-834FB73FD04A}"/>
                  </a:ext>
                </a:extLst>
              </p:cNvPr>
              <p:cNvSpPr txBox="1">
                <a:spLocks noRot="1" noChangeAspect="1" noMove="1" noResize="1" noEditPoints="1" noAdjustHandles="1" noChangeArrowheads="1" noChangeShapeType="1" noTextEdit="1"/>
              </p:cNvSpPr>
              <p:nvPr/>
            </p:nvSpPr>
            <p:spPr>
              <a:xfrm>
                <a:off x="2671424" y="4259312"/>
                <a:ext cx="2082808" cy="1135952"/>
              </a:xfrm>
              <a:prstGeom prst="rect">
                <a:avLst/>
              </a:prstGeom>
              <a:blipFill>
                <a:blip r:embed="rId5"/>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EE841F-33CC-D233-C338-D38A609C1B02}"/>
                  </a:ext>
                </a:extLst>
              </p:cNvPr>
              <p:cNvSpPr txBox="1"/>
              <p:nvPr/>
            </p:nvSpPr>
            <p:spPr>
              <a:xfrm>
                <a:off x="5679440" y="4340600"/>
                <a:ext cx="2082808" cy="1135952"/>
              </a:xfrm>
              <a:prstGeom prst="rect">
                <a:avLst/>
              </a:prstGeom>
              <a:noFill/>
            </p:spPr>
            <p:txBody>
              <a:bodyPr wrap="square" rtlCol="0">
                <a:spAutoFit/>
              </a:bodyPr>
              <a:lstStyle/>
              <a:p>
                <a:pPr algn="ct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4</m:t>
                        </m:r>
                      </m:den>
                    </m:f>
                  </m:oMath>
                </a14:m>
                <a:r>
                  <a:rPr lang="en-US" dirty="0"/>
                  <a:t> points, </a:t>
                </a:r>
              </a:p>
              <a:p>
                <a:pPr algn="ct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h</m:t>
                        </m:r>
                      </m:num>
                      <m:den>
                        <m:r>
                          <a:rPr lang="en-US" b="0" i="1" dirty="0" smtClean="0">
                            <a:latin typeface="Cambria Math" panose="02040503050406030204" pitchFamily="18" charset="0"/>
                          </a:rPr>
                          <m:t>4</m:t>
                        </m:r>
                      </m:den>
                    </m:f>
                  </m:oMath>
                </a14:m>
                <a:r>
                  <a:rPr lang="en-US" dirty="0"/>
                  <a:t> candidate points</a:t>
                </a:r>
              </a:p>
            </p:txBody>
          </p:sp>
        </mc:Choice>
        <mc:Fallback xmlns="">
          <p:sp>
            <p:nvSpPr>
              <p:cNvPr id="32" name="TextBox 31">
                <a:extLst>
                  <a:ext uri="{FF2B5EF4-FFF2-40B4-BE49-F238E27FC236}">
                    <a16:creationId xmlns:a16="http://schemas.microsoft.com/office/drawing/2014/main" id="{7CEE841F-33CC-D233-C338-D38A609C1B02}"/>
                  </a:ext>
                </a:extLst>
              </p:cNvPr>
              <p:cNvSpPr txBox="1">
                <a:spLocks noRot="1" noChangeAspect="1" noMove="1" noResize="1" noEditPoints="1" noAdjustHandles="1" noChangeArrowheads="1" noChangeShapeType="1" noTextEdit="1"/>
              </p:cNvSpPr>
              <p:nvPr/>
            </p:nvSpPr>
            <p:spPr>
              <a:xfrm>
                <a:off x="5679440" y="4340600"/>
                <a:ext cx="2082808" cy="1135952"/>
              </a:xfrm>
              <a:prstGeom prst="rect">
                <a:avLst/>
              </a:prstGeom>
              <a:blipFill>
                <a:blip r:embed="rId6"/>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199F50-3CFB-292F-CA8A-E6EE2B5FFD99}"/>
                  </a:ext>
                </a:extLst>
              </p:cNvPr>
              <p:cNvSpPr txBox="1"/>
              <p:nvPr/>
            </p:nvSpPr>
            <p:spPr>
              <a:xfrm>
                <a:off x="4302761" y="4340600"/>
                <a:ext cx="2082808" cy="1135952"/>
              </a:xfrm>
              <a:prstGeom prst="rect">
                <a:avLst/>
              </a:prstGeom>
              <a:noFill/>
            </p:spPr>
            <p:txBody>
              <a:bodyPr wrap="square" rtlCol="0">
                <a:spAutoFit/>
              </a:bodyPr>
              <a:lstStyle/>
              <a:p>
                <a:pPr algn="ct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4</m:t>
                        </m:r>
                      </m:den>
                    </m:f>
                  </m:oMath>
                </a14:m>
                <a:r>
                  <a:rPr lang="en-US" dirty="0"/>
                  <a:t> points, </a:t>
                </a:r>
              </a:p>
              <a:p>
                <a:pPr algn="ct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h</m:t>
                        </m:r>
                      </m:num>
                      <m:den>
                        <m:r>
                          <a:rPr lang="en-US" b="0" i="1" dirty="0" smtClean="0">
                            <a:latin typeface="Cambria Math" panose="02040503050406030204" pitchFamily="18" charset="0"/>
                          </a:rPr>
                          <m:t>4</m:t>
                        </m:r>
                      </m:den>
                    </m:f>
                  </m:oMath>
                </a14:m>
                <a:r>
                  <a:rPr lang="en-US" dirty="0"/>
                  <a:t> candidate points</a:t>
                </a:r>
              </a:p>
            </p:txBody>
          </p:sp>
        </mc:Choice>
        <mc:Fallback xmlns="">
          <p:sp>
            <p:nvSpPr>
              <p:cNvPr id="33" name="TextBox 32">
                <a:extLst>
                  <a:ext uri="{FF2B5EF4-FFF2-40B4-BE49-F238E27FC236}">
                    <a16:creationId xmlns:a16="http://schemas.microsoft.com/office/drawing/2014/main" id="{FD199F50-3CFB-292F-CA8A-E6EE2B5FFD99}"/>
                  </a:ext>
                </a:extLst>
              </p:cNvPr>
              <p:cNvSpPr txBox="1">
                <a:spLocks noRot="1" noChangeAspect="1" noMove="1" noResize="1" noEditPoints="1" noAdjustHandles="1" noChangeArrowheads="1" noChangeShapeType="1" noTextEdit="1"/>
              </p:cNvSpPr>
              <p:nvPr/>
            </p:nvSpPr>
            <p:spPr>
              <a:xfrm>
                <a:off x="4302761" y="4340600"/>
                <a:ext cx="2082808" cy="1135952"/>
              </a:xfrm>
              <a:prstGeom prst="rect">
                <a:avLst/>
              </a:prstGeom>
              <a:blipFill>
                <a:blip r:embed="rId7"/>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3BA2898-4C9C-351F-A2DF-61260E2C0CB9}"/>
                  </a:ext>
                </a:extLst>
              </p:cNvPr>
              <p:cNvSpPr txBox="1"/>
              <p:nvPr/>
            </p:nvSpPr>
            <p:spPr>
              <a:xfrm>
                <a:off x="7345682" y="4367378"/>
                <a:ext cx="2082808" cy="1135952"/>
              </a:xfrm>
              <a:prstGeom prst="rect">
                <a:avLst/>
              </a:prstGeom>
              <a:noFill/>
            </p:spPr>
            <p:txBody>
              <a:bodyPr wrap="square" rtlCol="0">
                <a:spAutoFit/>
              </a:bodyPr>
              <a:lstStyle/>
              <a:p>
                <a:pPr algn="ct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4</m:t>
                        </m:r>
                      </m:den>
                    </m:f>
                  </m:oMath>
                </a14:m>
                <a:r>
                  <a:rPr lang="en-US" dirty="0"/>
                  <a:t> points, </a:t>
                </a:r>
              </a:p>
              <a:p>
                <a:pPr algn="ct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h</m:t>
                        </m:r>
                      </m:num>
                      <m:den>
                        <m:r>
                          <a:rPr lang="en-US" b="0" i="1" dirty="0" smtClean="0">
                            <a:latin typeface="Cambria Math" panose="02040503050406030204" pitchFamily="18" charset="0"/>
                          </a:rPr>
                          <m:t>4</m:t>
                        </m:r>
                      </m:den>
                    </m:f>
                  </m:oMath>
                </a14:m>
                <a:r>
                  <a:rPr lang="en-US" dirty="0"/>
                  <a:t> candidate points</a:t>
                </a:r>
              </a:p>
            </p:txBody>
          </p:sp>
        </mc:Choice>
        <mc:Fallback xmlns="">
          <p:sp>
            <p:nvSpPr>
              <p:cNvPr id="34" name="TextBox 33">
                <a:extLst>
                  <a:ext uri="{FF2B5EF4-FFF2-40B4-BE49-F238E27FC236}">
                    <a16:creationId xmlns:a16="http://schemas.microsoft.com/office/drawing/2014/main" id="{53BA2898-4C9C-351F-A2DF-61260E2C0CB9}"/>
                  </a:ext>
                </a:extLst>
              </p:cNvPr>
              <p:cNvSpPr txBox="1">
                <a:spLocks noRot="1" noChangeAspect="1" noMove="1" noResize="1" noEditPoints="1" noAdjustHandles="1" noChangeArrowheads="1" noChangeShapeType="1" noTextEdit="1"/>
              </p:cNvSpPr>
              <p:nvPr/>
            </p:nvSpPr>
            <p:spPr>
              <a:xfrm>
                <a:off x="7345682" y="4367378"/>
                <a:ext cx="2082808" cy="1135952"/>
              </a:xfrm>
              <a:prstGeom prst="rect">
                <a:avLst/>
              </a:prstGeom>
              <a:blipFill>
                <a:blip r:embed="rId8"/>
                <a:stretch>
                  <a:fillRect b="-7487"/>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05D93F26-277D-E4C9-CED6-8378FE58B83E}"/>
              </a:ext>
            </a:extLst>
          </p:cNvPr>
          <p:cNvCxnSpPr/>
          <p:nvPr/>
        </p:nvCxnSpPr>
        <p:spPr>
          <a:xfrm>
            <a:off x="9824720" y="4277358"/>
            <a:ext cx="0" cy="54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6865D46-9E21-92C9-90EB-B47B24D968C2}"/>
              </a:ext>
            </a:extLst>
          </p:cNvPr>
          <p:cNvCxnSpPr/>
          <p:nvPr/>
        </p:nvCxnSpPr>
        <p:spPr>
          <a:xfrm>
            <a:off x="9824720" y="5625250"/>
            <a:ext cx="0" cy="54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8F9730-4DC3-A8AC-54C0-F6C7BE002600}"/>
              </a:ext>
            </a:extLst>
          </p:cNvPr>
          <p:cNvCxnSpPr/>
          <p:nvPr/>
        </p:nvCxnSpPr>
        <p:spPr>
          <a:xfrm>
            <a:off x="9824720" y="4935354"/>
            <a:ext cx="0" cy="54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6F032A2-6374-2277-DF36-738E9C559136}"/>
              </a:ext>
            </a:extLst>
          </p:cNvPr>
          <p:cNvCxnSpPr/>
          <p:nvPr/>
        </p:nvCxnSpPr>
        <p:spPr>
          <a:xfrm>
            <a:off x="1193801" y="1322842"/>
            <a:ext cx="0" cy="46109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620E27-7B20-0602-CEDA-EECBDE2170C5}"/>
              </a:ext>
            </a:extLst>
          </p:cNvPr>
          <p:cNvSpPr txBox="1"/>
          <p:nvPr/>
        </p:nvSpPr>
        <p:spPr>
          <a:xfrm>
            <a:off x="6243333" y="1597594"/>
            <a:ext cx="3319781" cy="369332"/>
          </a:xfrm>
          <a:prstGeom prst="rect">
            <a:avLst/>
          </a:prstGeom>
          <a:noFill/>
        </p:spPr>
        <p:txBody>
          <a:bodyPr wrap="square" rtlCol="0">
            <a:spAutoFit/>
          </a:bodyPr>
          <a:lstStyle/>
          <a:p>
            <a:r>
              <a:rPr lang="en-US" dirty="0"/>
              <a:t>n points, h candidate points</a:t>
            </a:r>
          </a:p>
        </p:txBody>
      </p:sp>
      <p:sp>
        <p:nvSpPr>
          <p:cNvPr id="44" name="TextBox 43">
            <a:extLst>
              <a:ext uri="{FF2B5EF4-FFF2-40B4-BE49-F238E27FC236}">
                <a16:creationId xmlns:a16="http://schemas.microsoft.com/office/drawing/2014/main" id="{C0818306-304B-917B-4920-FD8F5AD3663A}"/>
              </a:ext>
            </a:extLst>
          </p:cNvPr>
          <p:cNvSpPr txBox="1"/>
          <p:nvPr/>
        </p:nvSpPr>
        <p:spPr>
          <a:xfrm>
            <a:off x="1193801" y="5905561"/>
            <a:ext cx="6217920" cy="584775"/>
          </a:xfrm>
          <a:prstGeom prst="rect">
            <a:avLst/>
          </a:prstGeom>
          <a:noFill/>
        </p:spPr>
        <p:txBody>
          <a:bodyPr wrap="square">
            <a:spAutoFit/>
          </a:bodyPr>
          <a:lstStyle/>
          <a:p>
            <a:r>
              <a:rPr lang="en-US" sz="3200" b="1" dirty="0">
                <a:solidFill>
                  <a:srgbClr val="FFFF00"/>
                </a:solidFill>
              </a:rPr>
              <a:t>=&gt; O(n log h)</a:t>
            </a:r>
            <a:endParaRPr lang="en-US" sz="3200" dirty="0">
              <a:solidFill>
                <a:srgbClr val="FFFF00"/>
              </a:solidFill>
            </a:endParaRPr>
          </a:p>
        </p:txBody>
      </p:sp>
    </p:spTree>
    <p:extLst>
      <p:ext uri="{BB962C8B-B14F-4D97-AF65-F5344CB8AC3E}">
        <p14:creationId xmlns:p14="http://schemas.microsoft.com/office/powerpoint/2010/main" val="652716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98E3-7C82-24AF-37AF-192DFDEC946D}"/>
              </a:ext>
            </a:extLst>
          </p:cNvPr>
          <p:cNvSpPr>
            <a:spLocks noGrp="1"/>
          </p:cNvSpPr>
          <p:nvPr>
            <p:ph type="title"/>
          </p:nvPr>
        </p:nvSpPr>
        <p:spPr/>
        <p:txBody>
          <a:bodyPr/>
          <a:lstStyle/>
          <a:p>
            <a:r>
              <a:rPr lang="en-US" b="1" dirty="0">
                <a:solidFill>
                  <a:schemeClr val="accent3">
                    <a:lumMod val="20000"/>
                    <a:lumOff val="80000"/>
                  </a:schemeClr>
                </a:solidFill>
              </a:rPr>
              <a:t>The goal</a:t>
            </a:r>
          </a:p>
        </p:txBody>
      </p:sp>
      <p:sp>
        <p:nvSpPr>
          <p:cNvPr id="3" name="Content Placeholder 2">
            <a:extLst>
              <a:ext uri="{FF2B5EF4-FFF2-40B4-BE49-F238E27FC236}">
                <a16:creationId xmlns:a16="http://schemas.microsoft.com/office/drawing/2014/main" id="{69533A04-7794-7D9C-7112-F2F46600BA8B}"/>
              </a:ext>
            </a:extLst>
          </p:cNvPr>
          <p:cNvSpPr>
            <a:spLocks noGrp="1"/>
          </p:cNvSpPr>
          <p:nvPr>
            <p:ph idx="1"/>
          </p:nvPr>
        </p:nvSpPr>
        <p:spPr/>
        <p:txBody>
          <a:bodyPr/>
          <a:lstStyle/>
          <a:p>
            <a:pPr marL="0" indent="0" algn="ctr">
              <a:buNone/>
            </a:pPr>
            <a:r>
              <a:rPr lang="en-US" sz="3200" dirty="0"/>
              <a:t>Define an extremely fine-grained parametrization of a problem’s instance space in order to argue that a particular algorithm for the problem is “optimal” in a very strong sense.</a:t>
            </a:r>
          </a:p>
          <a:p>
            <a:endParaRPr lang="en-US" dirty="0"/>
          </a:p>
        </p:txBody>
      </p:sp>
    </p:spTree>
    <p:extLst>
      <p:ext uri="{BB962C8B-B14F-4D97-AF65-F5344CB8AC3E}">
        <p14:creationId xmlns:p14="http://schemas.microsoft.com/office/powerpoint/2010/main" val="156926446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85F9-3413-425F-9C50-3849D3C7BBBF}"/>
              </a:ext>
            </a:extLst>
          </p:cNvPr>
          <p:cNvSpPr>
            <a:spLocks noGrp="1"/>
          </p:cNvSpPr>
          <p:nvPr>
            <p:ph type="title"/>
          </p:nvPr>
        </p:nvSpPr>
        <p:spPr/>
        <p:txBody>
          <a:bodyPr/>
          <a:lstStyle/>
          <a:p>
            <a:r>
              <a:rPr lang="en-US" b="1" dirty="0">
                <a:solidFill>
                  <a:schemeClr val="accent3">
                    <a:lumMod val="20000"/>
                    <a:lumOff val="80000"/>
                  </a:schemeClr>
                </a:solidFill>
              </a:rPr>
              <a:t>Proof Sketch - the unbalance case</a:t>
            </a:r>
          </a:p>
        </p:txBody>
      </p:sp>
      <p:sp>
        <p:nvSpPr>
          <p:cNvPr id="4" name="Oval 3">
            <a:extLst>
              <a:ext uri="{FF2B5EF4-FFF2-40B4-BE49-F238E27FC236}">
                <a16:creationId xmlns:a16="http://schemas.microsoft.com/office/drawing/2014/main" id="{BC47EA0C-7F64-86C8-B6B5-ACDFD02089A1}"/>
              </a:ext>
            </a:extLst>
          </p:cNvPr>
          <p:cNvSpPr/>
          <p:nvPr/>
        </p:nvSpPr>
        <p:spPr>
          <a:xfrm>
            <a:off x="5679440" y="1647601"/>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12380FF-FC40-1660-7C84-6557B2DC0B22}"/>
              </a:ext>
            </a:extLst>
          </p:cNvPr>
          <p:cNvSpPr/>
          <p:nvPr/>
        </p:nvSpPr>
        <p:spPr>
          <a:xfrm>
            <a:off x="6383019" y="381001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654E700-D49E-9723-D07A-1FEAFA08208A}"/>
              </a:ext>
            </a:extLst>
          </p:cNvPr>
          <p:cNvSpPr/>
          <p:nvPr/>
        </p:nvSpPr>
        <p:spPr>
          <a:xfrm>
            <a:off x="8103869" y="37690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FDEC841-EB5C-65EF-5F39-D94A2CF25AB1}"/>
              </a:ext>
            </a:extLst>
          </p:cNvPr>
          <p:cNvSpPr/>
          <p:nvPr/>
        </p:nvSpPr>
        <p:spPr>
          <a:xfrm>
            <a:off x="4571999" y="269832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BD50751-B4EC-7D8C-1E2D-5BD30C39B3CA}"/>
              </a:ext>
            </a:extLst>
          </p:cNvPr>
          <p:cNvSpPr/>
          <p:nvPr/>
        </p:nvSpPr>
        <p:spPr>
          <a:xfrm>
            <a:off x="7101840" y="262212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8A5D880-7B1C-A069-95E1-9EB4470D07CC}"/>
              </a:ext>
            </a:extLst>
          </p:cNvPr>
          <p:cNvCxnSpPr/>
          <p:nvPr/>
        </p:nvCxnSpPr>
        <p:spPr>
          <a:xfrm flipH="1">
            <a:off x="5059683" y="2114949"/>
            <a:ext cx="538477" cy="50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E0ACD0-ECD6-CB1F-97F5-5F2CDF17109E}"/>
              </a:ext>
            </a:extLst>
          </p:cNvPr>
          <p:cNvCxnSpPr>
            <a:cxnSpLocks/>
          </p:cNvCxnSpPr>
          <p:nvPr/>
        </p:nvCxnSpPr>
        <p:spPr>
          <a:xfrm flipH="1">
            <a:off x="6776720" y="3144950"/>
            <a:ext cx="388618" cy="564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720ADC-DE22-D8D2-DDC1-B02273F0204E}"/>
              </a:ext>
            </a:extLst>
          </p:cNvPr>
          <p:cNvCxnSpPr>
            <a:cxnSpLocks/>
          </p:cNvCxnSpPr>
          <p:nvPr/>
        </p:nvCxnSpPr>
        <p:spPr>
          <a:xfrm>
            <a:off x="6263645" y="2084871"/>
            <a:ext cx="746755" cy="537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693539-C8CA-D2D0-8F3E-E57DEA88436E}"/>
              </a:ext>
            </a:extLst>
          </p:cNvPr>
          <p:cNvCxnSpPr>
            <a:cxnSpLocks/>
          </p:cNvCxnSpPr>
          <p:nvPr/>
        </p:nvCxnSpPr>
        <p:spPr>
          <a:xfrm flipH="1" flipV="1">
            <a:off x="7675885" y="3089473"/>
            <a:ext cx="533395" cy="6197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D7BAD2-D9D3-E6EF-8001-819C937BAAEB}"/>
              </a:ext>
            </a:extLst>
          </p:cNvPr>
          <p:cNvSpPr txBox="1"/>
          <p:nvPr/>
        </p:nvSpPr>
        <p:spPr>
          <a:xfrm>
            <a:off x="78404" y="3348345"/>
            <a:ext cx="700385" cy="923330"/>
          </a:xfrm>
          <a:prstGeom prst="rect">
            <a:avLst/>
          </a:prstGeom>
          <a:noFill/>
        </p:spPr>
        <p:txBody>
          <a:bodyPr wrap="square" rtlCol="0">
            <a:spAutoFit/>
          </a:bodyPr>
          <a:lstStyle/>
          <a:p>
            <a:r>
              <a:rPr lang="en-US" sz="5400" b="1" dirty="0"/>
              <a:t>h</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1A4683-F354-BC2B-AB63-43D0C47DEDA8}"/>
                  </a:ext>
                </a:extLst>
              </p:cNvPr>
              <p:cNvSpPr txBox="1"/>
              <p:nvPr/>
            </p:nvSpPr>
            <p:spPr>
              <a:xfrm>
                <a:off x="7675885" y="2637259"/>
                <a:ext cx="3652515" cy="461473"/>
              </a:xfrm>
              <a:prstGeom prst="rect">
                <a:avLst/>
              </a:prstGeom>
              <a:noFill/>
            </p:spPr>
            <p:txBody>
              <a:bodyPr wrap="square" rtlCol="0">
                <a:spAutoFit/>
              </a:bodyPr>
              <a:lstStyle/>
              <a:p>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oMath>
                </a14:m>
                <a:r>
                  <a:rPr lang="en-US" dirty="0"/>
                  <a:t> points,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oMath>
                </a14:m>
                <a:r>
                  <a:rPr lang="en-US" dirty="0"/>
                  <a:t> candidate points</a:t>
                </a:r>
              </a:p>
            </p:txBody>
          </p:sp>
        </mc:Choice>
        <mc:Fallback xmlns="">
          <p:sp>
            <p:nvSpPr>
              <p:cNvPr id="27" name="TextBox 26">
                <a:extLst>
                  <a:ext uri="{FF2B5EF4-FFF2-40B4-BE49-F238E27FC236}">
                    <a16:creationId xmlns:a16="http://schemas.microsoft.com/office/drawing/2014/main" id="{F81A4683-F354-BC2B-AB63-43D0C47DEDA8}"/>
                  </a:ext>
                </a:extLst>
              </p:cNvPr>
              <p:cNvSpPr txBox="1">
                <a:spLocks noRot="1" noChangeAspect="1" noMove="1" noResize="1" noEditPoints="1" noAdjustHandles="1" noChangeArrowheads="1" noChangeShapeType="1" noTextEdit="1"/>
              </p:cNvSpPr>
              <p:nvPr/>
            </p:nvSpPr>
            <p:spPr>
              <a:xfrm>
                <a:off x="7675885" y="2637259"/>
                <a:ext cx="3652515" cy="461473"/>
              </a:xfrm>
              <a:prstGeom prst="rect">
                <a:avLst/>
              </a:prstGeom>
              <a:blipFill>
                <a:blip r:embed="rId2"/>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AFABFD-4343-85CD-E0B4-8F8BC3FC5DF9}"/>
                  </a:ext>
                </a:extLst>
              </p:cNvPr>
              <p:cNvSpPr txBox="1"/>
              <p:nvPr/>
            </p:nvSpPr>
            <p:spPr>
              <a:xfrm>
                <a:off x="1388113" y="2698325"/>
                <a:ext cx="3319781" cy="461473"/>
              </a:xfrm>
              <a:prstGeom prst="rect">
                <a:avLst/>
              </a:prstGeom>
              <a:noFill/>
            </p:spPr>
            <p:txBody>
              <a:bodyPr wrap="square" rtlCol="0">
                <a:spAutoFit/>
              </a:bodyPr>
              <a:lstStyle/>
              <a:p>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oMath>
                </a14:m>
                <a:r>
                  <a:rPr lang="en-US" dirty="0"/>
                  <a:t> points,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 </m:t>
                    </m:r>
                  </m:oMath>
                </a14:m>
                <a:r>
                  <a:rPr lang="en-US" dirty="0"/>
                  <a:t>candidate points</a:t>
                </a:r>
              </a:p>
            </p:txBody>
          </p:sp>
        </mc:Choice>
        <mc:Fallback xmlns="">
          <p:sp>
            <p:nvSpPr>
              <p:cNvPr id="28" name="TextBox 27">
                <a:extLst>
                  <a:ext uri="{FF2B5EF4-FFF2-40B4-BE49-F238E27FC236}">
                    <a16:creationId xmlns:a16="http://schemas.microsoft.com/office/drawing/2014/main" id="{EBAFABFD-4343-85CD-E0B4-8F8BC3FC5DF9}"/>
                  </a:ext>
                </a:extLst>
              </p:cNvPr>
              <p:cNvSpPr txBox="1">
                <a:spLocks noRot="1" noChangeAspect="1" noMove="1" noResize="1" noEditPoints="1" noAdjustHandles="1" noChangeArrowheads="1" noChangeShapeType="1" noTextEdit="1"/>
              </p:cNvSpPr>
              <p:nvPr/>
            </p:nvSpPr>
            <p:spPr>
              <a:xfrm>
                <a:off x="1388113" y="2698325"/>
                <a:ext cx="3319781" cy="461473"/>
              </a:xfrm>
              <a:prstGeom prst="rect">
                <a:avLst/>
              </a:prstGeom>
              <a:blipFill>
                <a:blip r:embed="rId3"/>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EE841F-33CC-D233-C338-D38A609C1B02}"/>
                  </a:ext>
                </a:extLst>
              </p:cNvPr>
              <p:cNvSpPr txBox="1"/>
              <p:nvPr/>
            </p:nvSpPr>
            <p:spPr>
              <a:xfrm>
                <a:off x="5679440" y="4340600"/>
                <a:ext cx="2082808" cy="1015471"/>
              </a:xfrm>
              <a:prstGeom prst="rect">
                <a:avLst/>
              </a:prstGeom>
              <a:noFill/>
            </p:spPr>
            <p:txBody>
              <a:bodyPr wrap="square" rtlCol="0">
                <a:spAutoFit/>
              </a:bodyPr>
              <a:lstStyle/>
              <a:p>
                <a:pPr algn="ct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4</m:t>
                        </m:r>
                      </m:den>
                    </m:f>
                  </m:oMath>
                </a14:m>
                <a:r>
                  <a:rPr lang="en-US" dirty="0"/>
                  <a:t> points, </a:t>
                </a:r>
              </a:p>
              <a:p>
                <a:pPr algn="ct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 </m:t>
                    </m:r>
                  </m:oMath>
                </a14:m>
                <a:r>
                  <a:rPr lang="en-US" dirty="0"/>
                  <a:t>candidate points</a:t>
                </a:r>
              </a:p>
            </p:txBody>
          </p:sp>
        </mc:Choice>
        <mc:Fallback xmlns="">
          <p:sp>
            <p:nvSpPr>
              <p:cNvPr id="32" name="TextBox 31">
                <a:extLst>
                  <a:ext uri="{FF2B5EF4-FFF2-40B4-BE49-F238E27FC236}">
                    <a16:creationId xmlns:a16="http://schemas.microsoft.com/office/drawing/2014/main" id="{7CEE841F-33CC-D233-C338-D38A609C1B02}"/>
                  </a:ext>
                </a:extLst>
              </p:cNvPr>
              <p:cNvSpPr txBox="1">
                <a:spLocks noRot="1" noChangeAspect="1" noMove="1" noResize="1" noEditPoints="1" noAdjustHandles="1" noChangeArrowheads="1" noChangeShapeType="1" noTextEdit="1"/>
              </p:cNvSpPr>
              <p:nvPr/>
            </p:nvSpPr>
            <p:spPr>
              <a:xfrm>
                <a:off x="5679440" y="4340600"/>
                <a:ext cx="2082808" cy="1015471"/>
              </a:xfrm>
              <a:prstGeom prst="rect">
                <a:avLst/>
              </a:prstGeom>
              <a:blipFill>
                <a:blip r:embed="rId4"/>
                <a:stretch>
                  <a:fillRect b="-8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3BA2898-4C9C-351F-A2DF-61260E2C0CB9}"/>
                  </a:ext>
                </a:extLst>
              </p:cNvPr>
              <p:cNvSpPr txBox="1"/>
              <p:nvPr/>
            </p:nvSpPr>
            <p:spPr>
              <a:xfrm>
                <a:off x="7345682" y="4367378"/>
                <a:ext cx="2082808" cy="1015471"/>
              </a:xfrm>
              <a:prstGeom prst="rect">
                <a:avLst/>
              </a:prstGeom>
              <a:noFill/>
            </p:spPr>
            <p:txBody>
              <a:bodyPr wrap="square" rtlCol="0">
                <a:spAutoFit/>
              </a:bodyPr>
              <a:lstStyle/>
              <a:p>
                <a:pPr algn="ct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4</m:t>
                        </m:r>
                      </m:den>
                    </m:f>
                  </m:oMath>
                </a14:m>
                <a:r>
                  <a:rPr lang="en-US" dirty="0"/>
                  <a:t> points, </a:t>
                </a:r>
              </a:p>
              <a:p>
                <a:pPr algn="ct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 </m:t>
                    </m:r>
                  </m:oMath>
                </a14:m>
                <a:r>
                  <a:rPr lang="en-US" dirty="0"/>
                  <a:t>candidate points</a:t>
                </a:r>
              </a:p>
            </p:txBody>
          </p:sp>
        </mc:Choice>
        <mc:Fallback xmlns="">
          <p:sp>
            <p:nvSpPr>
              <p:cNvPr id="34" name="TextBox 33">
                <a:extLst>
                  <a:ext uri="{FF2B5EF4-FFF2-40B4-BE49-F238E27FC236}">
                    <a16:creationId xmlns:a16="http://schemas.microsoft.com/office/drawing/2014/main" id="{53BA2898-4C9C-351F-A2DF-61260E2C0CB9}"/>
                  </a:ext>
                </a:extLst>
              </p:cNvPr>
              <p:cNvSpPr txBox="1">
                <a:spLocks noRot="1" noChangeAspect="1" noMove="1" noResize="1" noEditPoints="1" noAdjustHandles="1" noChangeArrowheads="1" noChangeShapeType="1" noTextEdit="1"/>
              </p:cNvSpPr>
              <p:nvPr/>
            </p:nvSpPr>
            <p:spPr>
              <a:xfrm>
                <a:off x="7345682" y="4367378"/>
                <a:ext cx="2082808" cy="1015471"/>
              </a:xfrm>
              <a:prstGeom prst="rect">
                <a:avLst/>
              </a:prstGeom>
              <a:blipFill>
                <a:blip r:embed="rId5"/>
                <a:stretch>
                  <a:fillRect b="-8982"/>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05D93F26-277D-E4C9-CED6-8378FE58B83E}"/>
              </a:ext>
            </a:extLst>
          </p:cNvPr>
          <p:cNvCxnSpPr/>
          <p:nvPr/>
        </p:nvCxnSpPr>
        <p:spPr>
          <a:xfrm>
            <a:off x="9824720" y="4277358"/>
            <a:ext cx="0" cy="54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6865D46-9E21-92C9-90EB-B47B24D968C2}"/>
              </a:ext>
            </a:extLst>
          </p:cNvPr>
          <p:cNvCxnSpPr/>
          <p:nvPr/>
        </p:nvCxnSpPr>
        <p:spPr>
          <a:xfrm>
            <a:off x="9824720" y="5625250"/>
            <a:ext cx="0" cy="54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8F9730-4DC3-A8AC-54C0-F6C7BE002600}"/>
              </a:ext>
            </a:extLst>
          </p:cNvPr>
          <p:cNvCxnSpPr/>
          <p:nvPr/>
        </p:nvCxnSpPr>
        <p:spPr>
          <a:xfrm>
            <a:off x="9824720" y="4935354"/>
            <a:ext cx="0" cy="54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6F032A2-6374-2277-DF36-738E9C559136}"/>
              </a:ext>
            </a:extLst>
          </p:cNvPr>
          <p:cNvCxnSpPr/>
          <p:nvPr/>
        </p:nvCxnSpPr>
        <p:spPr>
          <a:xfrm>
            <a:off x="701040" y="1647601"/>
            <a:ext cx="0" cy="46109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620E27-7B20-0602-CEDA-EECBDE2170C5}"/>
              </a:ext>
            </a:extLst>
          </p:cNvPr>
          <p:cNvSpPr txBox="1"/>
          <p:nvPr/>
        </p:nvSpPr>
        <p:spPr>
          <a:xfrm>
            <a:off x="6243333" y="1597594"/>
            <a:ext cx="3319781" cy="369332"/>
          </a:xfrm>
          <a:prstGeom prst="rect">
            <a:avLst/>
          </a:prstGeom>
          <a:noFill/>
        </p:spPr>
        <p:txBody>
          <a:bodyPr wrap="square" rtlCol="0">
            <a:spAutoFit/>
          </a:bodyPr>
          <a:lstStyle/>
          <a:p>
            <a:r>
              <a:rPr lang="en-US" dirty="0"/>
              <a:t>n points, h candidate points</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0818306-304B-917B-4920-FD8F5AD3663A}"/>
                  </a:ext>
                </a:extLst>
              </p:cNvPr>
              <p:cNvSpPr txBox="1"/>
              <p:nvPr/>
            </p:nvSpPr>
            <p:spPr>
              <a:xfrm>
                <a:off x="1175019" y="3612294"/>
                <a:ext cx="4311648" cy="746808"/>
              </a:xfrm>
              <a:prstGeom prst="rect">
                <a:avLst/>
              </a:prstGeom>
              <a:noFill/>
            </p:spPr>
            <p:txBody>
              <a:bodyPr wrap="square">
                <a:spAutoFit/>
              </a:bodyPr>
              <a:lstStyle/>
              <a:p>
                <a:pPr marL="457200" indent="-457200">
                  <a:buFont typeface="Symbol" panose="05050102010706020507" pitchFamily="18" charset="2"/>
                  <a:buChar char="Þ"/>
                </a:pPr>
                <a14:m>
                  <m:oMath xmlns:m="http://schemas.openxmlformats.org/officeDocument/2006/math">
                    <m:r>
                      <a:rPr lang="en-US" sz="3200" b="1" i="1" smtClean="0">
                        <a:solidFill>
                          <a:srgbClr val="FFFF00"/>
                        </a:solidFill>
                        <a:latin typeface="Cambria Math" panose="02040503050406030204" pitchFamily="18" charset="0"/>
                      </a:rPr>
                      <m:t>𝒄</m:t>
                    </m:r>
                    <m:r>
                      <a:rPr lang="en-US" sz="3200" b="1" i="1" smtClean="0">
                        <a:solidFill>
                          <a:srgbClr val="FFFF00"/>
                        </a:solidFill>
                        <a:latin typeface="Cambria Math" panose="02040503050406030204" pitchFamily="18" charset="0"/>
                        <a:ea typeface="Cambria Math" panose="02040503050406030204" pitchFamily="18" charset="0"/>
                      </a:rPr>
                      <m:t>∙</m:t>
                    </m:r>
                    <m:r>
                      <a:rPr lang="en-US" sz="3200" b="1" i="1" smtClean="0">
                        <a:solidFill>
                          <a:srgbClr val="FFFF00"/>
                        </a:solidFill>
                        <a:latin typeface="Cambria Math" panose="02040503050406030204" pitchFamily="18" charset="0"/>
                        <a:ea typeface="Cambria Math" panose="02040503050406030204" pitchFamily="18" charset="0"/>
                      </a:rPr>
                      <m:t>𝒏</m:t>
                    </m:r>
                    <m:r>
                      <a:rPr lang="en-US" sz="3200" b="1" i="1" smtClean="0">
                        <a:solidFill>
                          <a:srgbClr val="FFFF00"/>
                        </a:solidFill>
                        <a:latin typeface="Cambria Math" panose="02040503050406030204" pitchFamily="18" charset="0"/>
                        <a:ea typeface="Cambria Math" panose="02040503050406030204" pitchFamily="18" charset="0"/>
                      </a:rPr>
                      <m:t>+</m:t>
                    </m:r>
                    <m:r>
                      <a:rPr lang="en-US" sz="3200" b="1" i="1" smtClean="0">
                        <a:solidFill>
                          <a:srgbClr val="FFFF00"/>
                        </a:solidFill>
                        <a:latin typeface="Cambria Math" panose="02040503050406030204" pitchFamily="18" charset="0"/>
                        <a:ea typeface="Cambria Math" panose="02040503050406030204" pitchFamily="18" charset="0"/>
                      </a:rPr>
                      <m:t>𝒄</m:t>
                    </m:r>
                    <m:r>
                      <a:rPr lang="en-US" sz="3200" b="1" i="1" smtClean="0">
                        <a:solidFill>
                          <a:srgbClr val="FFFF00"/>
                        </a:solidFill>
                        <a:latin typeface="Cambria Math" panose="02040503050406030204" pitchFamily="18" charset="0"/>
                        <a:ea typeface="Cambria Math" panose="02040503050406030204" pitchFamily="18" charset="0"/>
                      </a:rPr>
                      <m:t>∙</m:t>
                    </m:r>
                    <m:f>
                      <m:fPr>
                        <m:ctrlPr>
                          <a:rPr lang="en-US" sz="3200" b="1" i="1" smtClean="0">
                            <a:solidFill>
                              <a:srgbClr val="FFFF00"/>
                            </a:solidFill>
                            <a:latin typeface="Cambria Math" panose="02040503050406030204" pitchFamily="18" charset="0"/>
                            <a:ea typeface="Cambria Math" panose="02040503050406030204" pitchFamily="18" charset="0"/>
                          </a:rPr>
                        </m:ctrlPr>
                      </m:fPr>
                      <m:num>
                        <m:r>
                          <a:rPr lang="en-US" sz="3200" b="1" i="1" smtClean="0">
                            <a:solidFill>
                              <a:srgbClr val="FFFF00"/>
                            </a:solidFill>
                            <a:latin typeface="Cambria Math" panose="02040503050406030204" pitchFamily="18" charset="0"/>
                            <a:ea typeface="Cambria Math" panose="02040503050406030204" pitchFamily="18" charset="0"/>
                          </a:rPr>
                          <m:t>𝒏</m:t>
                        </m:r>
                      </m:num>
                      <m:den>
                        <m:r>
                          <a:rPr lang="en-US" sz="3200" b="1" i="1" smtClean="0">
                            <a:solidFill>
                              <a:srgbClr val="FFFF00"/>
                            </a:solidFill>
                            <a:latin typeface="Cambria Math" panose="02040503050406030204" pitchFamily="18" charset="0"/>
                            <a:ea typeface="Cambria Math" panose="02040503050406030204" pitchFamily="18" charset="0"/>
                          </a:rPr>
                          <m:t>𝟐</m:t>
                        </m:r>
                      </m:den>
                    </m:f>
                    <m:r>
                      <a:rPr lang="en-US" sz="3200" b="1" i="1" smtClean="0">
                        <a:solidFill>
                          <a:srgbClr val="FFFF00"/>
                        </a:solidFill>
                        <a:latin typeface="Cambria Math" panose="02040503050406030204" pitchFamily="18" charset="0"/>
                        <a:ea typeface="Cambria Math" panose="02040503050406030204" pitchFamily="18" charset="0"/>
                      </a:rPr>
                      <m:t>+…+</m:t>
                    </m:r>
                    <m:r>
                      <a:rPr lang="en-US" sz="3200" b="1" i="1" smtClean="0">
                        <a:solidFill>
                          <a:srgbClr val="FFFF00"/>
                        </a:solidFill>
                        <a:latin typeface="Cambria Math" panose="02040503050406030204" pitchFamily="18" charset="0"/>
                        <a:ea typeface="Cambria Math" panose="02040503050406030204" pitchFamily="18" charset="0"/>
                      </a:rPr>
                      <m:t>𝟏</m:t>
                    </m:r>
                  </m:oMath>
                </a14:m>
                <a:endParaRPr lang="en-US" sz="3200" dirty="0">
                  <a:solidFill>
                    <a:srgbClr val="FFFF00"/>
                  </a:solidFill>
                </a:endParaRPr>
              </a:p>
            </p:txBody>
          </p:sp>
        </mc:Choice>
        <mc:Fallback xmlns="">
          <p:sp>
            <p:nvSpPr>
              <p:cNvPr id="44" name="TextBox 43">
                <a:extLst>
                  <a:ext uri="{FF2B5EF4-FFF2-40B4-BE49-F238E27FC236}">
                    <a16:creationId xmlns:a16="http://schemas.microsoft.com/office/drawing/2014/main" id="{C0818306-304B-917B-4920-FD8F5AD3663A}"/>
                  </a:ext>
                </a:extLst>
              </p:cNvPr>
              <p:cNvSpPr txBox="1">
                <a:spLocks noRot="1" noChangeAspect="1" noMove="1" noResize="1" noEditPoints="1" noAdjustHandles="1" noChangeArrowheads="1" noChangeShapeType="1" noTextEdit="1"/>
              </p:cNvSpPr>
              <p:nvPr/>
            </p:nvSpPr>
            <p:spPr>
              <a:xfrm>
                <a:off x="1175019" y="3612294"/>
                <a:ext cx="4311648" cy="7468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73D45EF-F2E3-7397-274F-23FF249FFCC1}"/>
                  </a:ext>
                </a:extLst>
              </p:cNvPr>
              <p:cNvSpPr txBox="1"/>
              <p:nvPr/>
            </p:nvSpPr>
            <p:spPr>
              <a:xfrm>
                <a:off x="-1143502" y="4225053"/>
                <a:ext cx="6217920" cy="14870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0" smtClean="0">
                          <a:solidFill>
                            <a:srgbClr val="FFFF00"/>
                          </a:solidFill>
                          <a:latin typeface="Cambria Math" panose="02040503050406030204" pitchFamily="18" charset="0"/>
                          <a:ea typeface="Cambria Math" panose="02040503050406030204" pitchFamily="18" charset="0"/>
                        </a:rPr>
                        <m:t>= </m:t>
                      </m:r>
                      <m:nary>
                        <m:naryPr>
                          <m:chr m:val="∑"/>
                          <m:ctrlPr>
                            <a:rPr lang="en-US" sz="3200" b="0" i="1" smtClean="0">
                              <a:solidFill>
                                <a:srgbClr val="FFFF00"/>
                              </a:solidFill>
                              <a:latin typeface="Cambria Math" panose="02040503050406030204" pitchFamily="18" charset="0"/>
                              <a:ea typeface="Cambria Math" panose="02040503050406030204" pitchFamily="18" charset="0"/>
                            </a:rPr>
                          </m:ctrlPr>
                        </m:naryPr>
                        <m:sub>
                          <m:r>
                            <m:rPr>
                              <m:brk m:alnAt="23"/>
                            </m:rPr>
                            <a:rPr lang="en-US" sz="3200" b="0" i="1" smtClean="0">
                              <a:solidFill>
                                <a:srgbClr val="FFFF00"/>
                              </a:solidFill>
                              <a:latin typeface="Cambria Math" panose="02040503050406030204" pitchFamily="18" charset="0"/>
                              <a:ea typeface="Cambria Math" panose="02040503050406030204" pitchFamily="18" charset="0"/>
                            </a:rPr>
                            <m:t>𝑖</m:t>
                          </m:r>
                          <m:r>
                            <a:rPr lang="en-US" sz="3200" b="0" i="1" smtClean="0">
                              <a:solidFill>
                                <a:srgbClr val="FFFF00"/>
                              </a:solidFill>
                              <a:latin typeface="Cambria Math" panose="02040503050406030204" pitchFamily="18" charset="0"/>
                              <a:ea typeface="Cambria Math" panose="02040503050406030204" pitchFamily="18" charset="0"/>
                            </a:rPr>
                            <m:t>=</m:t>
                          </m:r>
                          <m:r>
                            <m:rPr>
                              <m:brk m:alnAt="23"/>
                            </m:rPr>
                            <a:rPr lang="en-US" sz="3200" b="0" i="1" smtClean="0">
                              <a:solidFill>
                                <a:srgbClr val="FFFF00"/>
                              </a:solidFill>
                              <a:latin typeface="Cambria Math" panose="02040503050406030204" pitchFamily="18" charset="0"/>
                              <a:ea typeface="Cambria Math" panose="02040503050406030204" pitchFamily="18" charset="0"/>
                            </a:rPr>
                            <m:t>1</m:t>
                          </m:r>
                        </m:sub>
                        <m:sup>
                          <m:r>
                            <a:rPr lang="en-US" sz="3200" b="0" i="1" smtClean="0">
                              <a:solidFill>
                                <a:srgbClr val="FFFF00"/>
                              </a:solidFill>
                              <a:latin typeface="Cambria Math" panose="02040503050406030204" pitchFamily="18" charset="0"/>
                              <a:ea typeface="Cambria Math" panose="02040503050406030204" pitchFamily="18" charset="0"/>
                            </a:rPr>
                            <m:t>h</m:t>
                          </m:r>
                        </m:sup>
                        <m:e>
                          <m:r>
                            <a:rPr lang="en-US" sz="3200" b="0" i="1" smtClean="0">
                              <a:solidFill>
                                <a:srgbClr val="FFFF00"/>
                              </a:solidFill>
                              <a:latin typeface="Cambria Math" panose="02040503050406030204" pitchFamily="18" charset="0"/>
                              <a:ea typeface="Cambria Math" panose="02040503050406030204" pitchFamily="18" charset="0"/>
                            </a:rPr>
                            <m:t>𝑐</m:t>
                          </m:r>
                          <m:r>
                            <a:rPr lang="en-US" sz="3200" b="0" i="1" smtClean="0">
                              <a:solidFill>
                                <a:srgbClr val="FFFF00"/>
                              </a:solidFill>
                              <a:latin typeface="Cambria Math" panose="02040503050406030204" pitchFamily="18" charset="0"/>
                              <a:ea typeface="Cambria Math" panose="02040503050406030204" pitchFamily="18" charset="0"/>
                            </a:rPr>
                            <m:t>∙</m:t>
                          </m:r>
                          <m:f>
                            <m:fPr>
                              <m:ctrlPr>
                                <a:rPr lang="en-US" sz="3200" b="0" i="1" smtClean="0">
                                  <a:solidFill>
                                    <a:srgbClr val="FFFF00"/>
                                  </a:solidFill>
                                  <a:latin typeface="Cambria Math" panose="02040503050406030204" pitchFamily="18" charset="0"/>
                                  <a:ea typeface="Cambria Math" panose="02040503050406030204" pitchFamily="18" charset="0"/>
                                </a:rPr>
                              </m:ctrlPr>
                            </m:fPr>
                            <m:num>
                              <m:r>
                                <a:rPr lang="en-US" sz="3200" b="0" i="1" smtClean="0">
                                  <a:solidFill>
                                    <a:srgbClr val="FFFF00"/>
                                  </a:solidFill>
                                  <a:latin typeface="Cambria Math" panose="02040503050406030204" pitchFamily="18" charset="0"/>
                                  <a:ea typeface="Cambria Math" panose="02040503050406030204" pitchFamily="18" charset="0"/>
                                </a:rPr>
                                <m:t>𝑛</m:t>
                              </m:r>
                            </m:num>
                            <m:den>
                              <m:sSup>
                                <m:sSupPr>
                                  <m:ctrlPr>
                                    <a:rPr lang="en-US" sz="3200" b="0" i="1" smtClean="0">
                                      <a:solidFill>
                                        <a:srgbClr val="FFFF00"/>
                                      </a:solidFill>
                                      <a:latin typeface="Cambria Math" panose="02040503050406030204" pitchFamily="18" charset="0"/>
                                      <a:ea typeface="Cambria Math" panose="02040503050406030204" pitchFamily="18" charset="0"/>
                                    </a:rPr>
                                  </m:ctrlPr>
                                </m:sSupPr>
                                <m:e>
                                  <m:r>
                                    <a:rPr lang="en-US" sz="3200" b="0" i="1" smtClean="0">
                                      <a:solidFill>
                                        <a:srgbClr val="FFFF00"/>
                                      </a:solidFill>
                                      <a:latin typeface="Cambria Math" panose="02040503050406030204" pitchFamily="18" charset="0"/>
                                      <a:ea typeface="Cambria Math" panose="02040503050406030204" pitchFamily="18" charset="0"/>
                                    </a:rPr>
                                    <m:t>2</m:t>
                                  </m:r>
                                </m:e>
                                <m:sup>
                                  <m:r>
                                    <a:rPr lang="en-US" sz="3200" b="0" i="1" smtClean="0">
                                      <a:solidFill>
                                        <a:srgbClr val="FFFF00"/>
                                      </a:solidFill>
                                      <a:latin typeface="Cambria Math" panose="02040503050406030204" pitchFamily="18" charset="0"/>
                                      <a:ea typeface="Cambria Math" panose="02040503050406030204" pitchFamily="18" charset="0"/>
                                    </a:rPr>
                                    <m:t>𝑖</m:t>
                                  </m:r>
                                </m:sup>
                              </m:sSup>
                            </m:den>
                          </m:f>
                        </m:e>
                      </m:nary>
                    </m:oMath>
                  </m:oMathPara>
                </a14:m>
                <a:endParaRPr lang="en-US" sz="3200" dirty="0"/>
              </a:p>
            </p:txBody>
          </p:sp>
        </mc:Choice>
        <mc:Fallback xmlns="">
          <p:sp>
            <p:nvSpPr>
              <p:cNvPr id="17" name="TextBox 16">
                <a:extLst>
                  <a:ext uri="{FF2B5EF4-FFF2-40B4-BE49-F238E27FC236}">
                    <a16:creationId xmlns:a16="http://schemas.microsoft.com/office/drawing/2014/main" id="{873D45EF-F2E3-7397-274F-23FF249FFCC1}"/>
                  </a:ext>
                </a:extLst>
              </p:cNvPr>
              <p:cNvSpPr txBox="1">
                <a:spLocks noRot="1" noChangeAspect="1" noMove="1" noResize="1" noEditPoints="1" noAdjustHandles="1" noChangeArrowheads="1" noChangeShapeType="1" noTextEdit="1"/>
              </p:cNvSpPr>
              <p:nvPr/>
            </p:nvSpPr>
            <p:spPr>
              <a:xfrm>
                <a:off x="-1143502" y="4225053"/>
                <a:ext cx="6217920" cy="14870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5019BC-C800-F632-1BAE-3182C73FFAD5}"/>
                  </a:ext>
                </a:extLst>
              </p:cNvPr>
              <p:cNvSpPr txBox="1"/>
              <p:nvPr/>
            </p:nvSpPr>
            <p:spPr>
              <a:xfrm>
                <a:off x="778789" y="5807594"/>
                <a:ext cx="6217920" cy="790345"/>
              </a:xfrm>
              <a:prstGeom prst="rect">
                <a:avLst/>
              </a:prstGeom>
              <a:noFill/>
            </p:spPr>
            <p:txBody>
              <a:bodyPr wrap="square">
                <a:spAutoFit/>
              </a:bodyPr>
              <a:lstStyle/>
              <a:p>
                <a14:m>
                  <m:oMath xmlns:m="http://schemas.openxmlformats.org/officeDocument/2006/math">
                    <m:r>
                      <a:rPr lang="he-IL" sz="3200" b="0" i="1" smtClean="0">
                        <a:solidFill>
                          <a:srgbClr val="FFFF00"/>
                        </a:solidFill>
                        <a:latin typeface="Cambria Math" panose="02040503050406030204" pitchFamily="18" charset="0"/>
                        <a:ea typeface="Cambria Math" panose="02040503050406030204" pitchFamily="18" charset="0"/>
                      </a:rPr>
                      <m:t>=</m:t>
                    </m:r>
                    <m:r>
                      <a:rPr lang="en-US" sz="3200" b="0" i="1" smtClean="0">
                        <a:solidFill>
                          <a:srgbClr val="FFFF00"/>
                        </a:solidFill>
                        <a:latin typeface="Cambria Math" panose="02040503050406030204" pitchFamily="18" charset="0"/>
                        <a:ea typeface="Cambria Math" panose="02040503050406030204" pitchFamily="18" charset="0"/>
                      </a:rPr>
                      <m:t>𝑐</m:t>
                    </m:r>
                    <m:r>
                      <a:rPr lang="en-US" sz="3200" b="0" i="1" smtClean="0">
                        <a:solidFill>
                          <a:srgbClr val="FFFF00"/>
                        </a:solidFill>
                        <a:latin typeface="Cambria Math" panose="02040503050406030204" pitchFamily="18" charset="0"/>
                        <a:ea typeface="Cambria Math" panose="02040503050406030204" pitchFamily="18" charset="0"/>
                      </a:rPr>
                      <m:t>∙</m:t>
                    </m:r>
                    <m:r>
                      <a:rPr lang="en-US" sz="3200" b="0" i="1" smtClean="0">
                        <a:solidFill>
                          <a:srgbClr val="FFFF00"/>
                        </a:solidFill>
                        <a:latin typeface="Cambria Math" panose="02040503050406030204" pitchFamily="18" charset="0"/>
                        <a:ea typeface="Cambria Math" panose="02040503050406030204" pitchFamily="18" charset="0"/>
                      </a:rPr>
                      <m:t>𝑛</m:t>
                    </m:r>
                    <m:r>
                      <a:rPr lang="en-US" sz="3200" b="0" i="1" smtClean="0">
                        <a:solidFill>
                          <a:srgbClr val="FFFF00"/>
                        </a:solidFill>
                        <a:latin typeface="Cambria Math" panose="02040503050406030204" pitchFamily="18" charset="0"/>
                        <a:ea typeface="Cambria Math" panose="02040503050406030204" pitchFamily="18" charset="0"/>
                      </a:rPr>
                      <m:t>∙</m:t>
                    </m:r>
                  </m:oMath>
                </a14:m>
                <a:r>
                  <a:rPr lang="en-US" sz="3200" dirty="0">
                    <a:solidFill>
                      <a:srgbClr val="FFFF00"/>
                    </a:solidFill>
                    <a:ea typeface="Cambria Math" panose="02040503050406030204" pitchFamily="18" charset="0"/>
                  </a:rPr>
                  <a:t> </a:t>
                </a:r>
                <a14:m>
                  <m:oMath xmlns:m="http://schemas.openxmlformats.org/officeDocument/2006/math">
                    <m:nary>
                      <m:naryPr>
                        <m:chr m:val="∑"/>
                        <m:ctrlPr>
                          <a:rPr lang="en-US" sz="3200" i="1">
                            <a:solidFill>
                              <a:srgbClr val="FFFF00"/>
                            </a:solidFill>
                            <a:latin typeface="Cambria Math" panose="02040503050406030204" pitchFamily="18" charset="0"/>
                            <a:ea typeface="Cambria Math" panose="02040503050406030204" pitchFamily="18" charset="0"/>
                          </a:rPr>
                        </m:ctrlPr>
                      </m:naryPr>
                      <m:sub>
                        <m:r>
                          <m:rPr>
                            <m:brk m:alnAt="23"/>
                          </m:rPr>
                          <a:rPr lang="en-US" sz="3200" i="1">
                            <a:solidFill>
                              <a:srgbClr val="FFFF00"/>
                            </a:solidFill>
                            <a:latin typeface="Cambria Math" panose="02040503050406030204" pitchFamily="18" charset="0"/>
                            <a:ea typeface="Cambria Math" panose="02040503050406030204" pitchFamily="18" charset="0"/>
                          </a:rPr>
                          <m:t>𝑖</m:t>
                        </m:r>
                        <m:r>
                          <a:rPr lang="en-US" sz="3200" i="1">
                            <a:solidFill>
                              <a:srgbClr val="FFFF00"/>
                            </a:solidFill>
                            <a:latin typeface="Cambria Math" panose="02040503050406030204" pitchFamily="18" charset="0"/>
                            <a:ea typeface="Cambria Math" panose="02040503050406030204" pitchFamily="18" charset="0"/>
                          </a:rPr>
                          <m:t>=</m:t>
                        </m:r>
                        <m:r>
                          <a:rPr lang="en-US" sz="3200" i="1">
                            <a:solidFill>
                              <a:srgbClr val="FFFF00"/>
                            </a:solidFill>
                            <a:latin typeface="Cambria Math" panose="02040503050406030204" pitchFamily="18" charset="0"/>
                            <a:ea typeface="Cambria Math" panose="02040503050406030204" pitchFamily="18" charset="0"/>
                          </a:rPr>
                          <m:t>1</m:t>
                        </m:r>
                      </m:sub>
                      <m:sup>
                        <m:r>
                          <a:rPr lang="en-US" sz="3200" i="1">
                            <a:solidFill>
                              <a:srgbClr val="FFFF00"/>
                            </a:solidFill>
                            <a:latin typeface="Cambria Math" panose="02040503050406030204" pitchFamily="18" charset="0"/>
                            <a:ea typeface="Cambria Math" panose="02040503050406030204" pitchFamily="18" charset="0"/>
                          </a:rPr>
                          <m:t>h</m:t>
                        </m:r>
                      </m:sup>
                      <m:e>
                        <m:f>
                          <m:fPr>
                            <m:ctrlPr>
                              <a:rPr lang="en-US" sz="3200" i="1">
                                <a:solidFill>
                                  <a:srgbClr val="FFFF00"/>
                                </a:solidFill>
                                <a:latin typeface="Cambria Math" panose="02040503050406030204" pitchFamily="18" charset="0"/>
                                <a:ea typeface="Cambria Math" panose="02040503050406030204" pitchFamily="18" charset="0"/>
                              </a:rPr>
                            </m:ctrlPr>
                          </m:fPr>
                          <m:num>
                            <m:r>
                              <a:rPr lang="en-US" sz="3200" b="0" i="1" smtClean="0">
                                <a:solidFill>
                                  <a:srgbClr val="FFFF00"/>
                                </a:solidFill>
                                <a:latin typeface="Cambria Math" panose="02040503050406030204" pitchFamily="18" charset="0"/>
                                <a:ea typeface="Cambria Math" panose="02040503050406030204" pitchFamily="18" charset="0"/>
                              </a:rPr>
                              <m:t>1</m:t>
                            </m:r>
                          </m:num>
                          <m:den>
                            <m:sSup>
                              <m:sSupPr>
                                <m:ctrlPr>
                                  <a:rPr lang="en-US" sz="3200" i="1">
                                    <a:solidFill>
                                      <a:srgbClr val="FFFF00"/>
                                    </a:solidFill>
                                    <a:latin typeface="Cambria Math" panose="02040503050406030204" pitchFamily="18" charset="0"/>
                                    <a:ea typeface="Cambria Math" panose="02040503050406030204" pitchFamily="18" charset="0"/>
                                  </a:rPr>
                                </m:ctrlPr>
                              </m:sSupPr>
                              <m:e>
                                <m:r>
                                  <a:rPr lang="en-US" sz="3200" i="1">
                                    <a:solidFill>
                                      <a:srgbClr val="FFFF00"/>
                                    </a:solidFill>
                                    <a:latin typeface="Cambria Math" panose="02040503050406030204" pitchFamily="18" charset="0"/>
                                    <a:ea typeface="Cambria Math" panose="02040503050406030204" pitchFamily="18" charset="0"/>
                                  </a:rPr>
                                  <m:t>2</m:t>
                                </m:r>
                              </m:e>
                              <m:sup>
                                <m:r>
                                  <a:rPr lang="en-US" sz="3200" i="1">
                                    <a:solidFill>
                                      <a:srgbClr val="FFFF00"/>
                                    </a:solidFill>
                                    <a:latin typeface="Cambria Math" panose="02040503050406030204" pitchFamily="18" charset="0"/>
                                    <a:ea typeface="Cambria Math" panose="02040503050406030204" pitchFamily="18" charset="0"/>
                                  </a:rPr>
                                  <m:t>𝑖</m:t>
                                </m:r>
                              </m:sup>
                            </m:sSup>
                          </m:den>
                        </m:f>
                      </m:e>
                    </m:nary>
                  </m:oMath>
                </a14:m>
                <a:endParaRPr lang="en-US" sz="3200" dirty="0"/>
              </a:p>
            </p:txBody>
          </p:sp>
        </mc:Choice>
        <mc:Fallback xmlns="">
          <p:sp>
            <p:nvSpPr>
              <p:cNvPr id="19" name="TextBox 18">
                <a:extLst>
                  <a:ext uri="{FF2B5EF4-FFF2-40B4-BE49-F238E27FC236}">
                    <a16:creationId xmlns:a16="http://schemas.microsoft.com/office/drawing/2014/main" id="{285019BC-C800-F632-1BAE-3182C73FFAD5}"/>
                  </a:ext>
                </a:extLst>
              </p:cNvPr>
              <p:cNvSpPr txBox="1">
                <a:spLocks noRot="1" noChangeAspect="1" noMove="1" noResize="1" noEditPoints="1" noAdjustHandles="1" noChangeArrowheads="1" noChangeShapeType="1" noTextEdit="1"/>
              </p:cNvSpPr>
              <p:nvPr/>
            </p:nvSpPr>
            <p:spPr>
              <a:xfrm>
                <a:off x="778789" y="5807594"/>
                <a:ext cx="6217920" cy="790345"/>
              </a:xfrm>
              <a:prstGeom prst="rect">
                <a:avLst/>
              </a:prstGeom>
              <a:blipFill>
                <a:blip r:embed="rId8"/>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64762EC0-2FB3-3793-1C85-DDDE30C20159}"/>
              </a:ext>
            </a:extLst>
          </p:cNvPr>
          <p:cNvSpPr txBox="1"/>
          <p:nvPr/>
        </p:nvSpPr>
        <p:spPr>
          <a:xfrm>
            <a:off x="5126992" y="5752868"/>
            <a:ext cx="6217920" cy="584775"/>
          </a:xfrm>
          <a:prstGeom prst="rect">
            <a:avLst/>
          </a:prstGeom>
          <a:noFill/>
        </p:spPr>
        <p:txBody>
          <a:bodyPr wrap="square">
            <a:spAutoFit/>
          </a:bodyPr>
          <a:lstStyle/>
          <a:p>
            <a:r>
              <a:rPr lang="en-US" sz="3200" b="1" dirty="0">
                <a:solidFill>
                  <a:srgbClr val="FFFF00"/>
                </a:solidFill>
              </a:rPr>
              <a:t>=&gt; O(n)</a:t>
            </a:r>
            <a:endParaRPr lang="en-US" sz="3200" dirty="0">
              <a:solidFill>
                <a:srgbClr val="FFFF00"/>
              </a:solidFill>
            </a:endParaRPr>
          </a:p>
        </p:txBody>
      </p:sp>
    </p:spTree>
    <p:extLst>
      <p:ext uri="{BB962C8B-B14F-4D97-AF65-F5344CB8AC3E}">
        <p14:creationId xmlns:p14="http://schemas.microsoft.com/office/powerpoint/2010/main" val="3414866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P spid="17" grpId="0"/>
      <p:bldP spid="19"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85F9-3413-425F-9C50-3849D3C7BBBF}"/>
              </a:ext>
            </a:extLst>
          </p:cNvPr>
          <p:cNvSpPr>
            <a:spLocks noGrp="1"/>
          </p:cNvSpPr>
          <p:nvPr>
            <p:ph type="title"/>
          </p:nvPr>
        </p:nvSpPr>
        <p:spPr/>
        <p:txBody>
          <a:bodyPr>
            <a:normAutofit/>
          </a:bodyPr>
          <a:lstStyle/>
          <a:p>
            <a:r>
              <a:rPr lang="en-US" b="1" dirty="0">
                <a:solidFill>
                  <a:schemeClr val="accent3">
                    <a:lumMod val="20000"/>
                    <a:lumOff val="80000"/>
                  </a:schemeClr>
                </a:solidFill>
              </a:rPr>
              <a:t>Proof Sketch – in general</a:t>
            </a:r>
          </a:p>
        </p:txBody>
      </p:sp>
      <p:sp>
        <p:nvSpPr>
          <p:cNvPr id="4" name="Oval 3">
            <a:extLst>
              <a:ext uri="{FF2B5EF4-FFF2-40B4-BE49-F238E27FC236}">
                <a16:creationId xmlns:a16="http://schemas.microsoft.com/office/drawing/2014/main" id="{BC47EA0C-7F64-86C8-B6B5-ACDFD02089A1}"/>
              </a:ext>
            </a:extLst>
          </p:cNvPr>
          <p:cNvSpPr/>
          <p:nvPr/>
        </p:nvSpPr>
        <p:spPr>
          <a:xfrm>
            <a:off x="5679440" y="1647601"/>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A629A0-C945-5FFE-1CAB-C732BCD385BC}"/>
              </a:ext>
            </a:extLst>
          </p:cNvPr>
          <p:cNvSpPr/>
          <p:nvPr/>
        </p:nvSpPr>
        <p:spPr>
          <a:xfrm>
            <a:off x="5298436" y="37998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12380FF-FC40-1660-7C84-6557B2DC0B22}"/>
              </a:ext>
            </a:extLst>
          </p:cNvPr>
          <p:cNvSpPr/>
          <p:nvPr/>
        </p:nvSpPr>
        <p:spPr>
          <a:xfrm>
            <a:off x="6383019" y="381001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654E700-D49E-9723-D07A-1FEAFA08208A}"/>
              </a:ext>
            </a:extLst>
          </p:cNvPr>
          <p:cNvSpPr/>
          <p:nvPr/>
        </p:nvSpPr>
        <p:spPr>
          <a:xfrm>
            <a:off x="8028947" y="381001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FDEC841-EB5C-65EF-5F39-D94A2CF25AB1}"/>
              </a:ext>
            </a:extLst>
          </p:cNvPr>
          <p:cNvSpPr/>
          <p:nvPr/>
        </p:nvSpPr>
        <p:spPr>
          <a:xfrm>
            <a:off x="4571999" y="269832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BD50751-B4EC-7D8C-1E2D-5BD30C39B3CA}"/>
              </a:ext>
            </a:extLst>
          </p:cNvPr>
          <p:cNvSpPr/>
          <p:nvPr/>
        </p:nvSpPr>
        <p:spPr>
          <a:xfrm>
            <a:off x="7101840" y="262212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4AAFDA0-25A4-C258-6CBC-88BFB2B74BEF}"/>
              </a:ext>
            </a:extLst>
          </p:cNvPr>
          <p:cNvSpPr/>
          <p:nvPr/>
        </p:nvSpPr>
        <p:spPr>
          <a:xfrm>
            <a:off x="3675371" y="372872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8A5D880-7B1C-A069-95E1-9EB4470D07CC}"/>
              </a:ext>
            </a:extLst>
          </p:cNvPr>
          <p:cNvCxnSpPr/>
          <p:nvPr/>
        </p:nvCxnSpPr>
        <p:spPr>
          <a:xfrm flipH="1">
            <a:off x="5059683" y="2114949"/>
            <a:ext cx="538477" cy="50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E0ACD0-ECD6-CB1F-97F5-5F2CDF17109E}"/>
              </a:ext>
            </a:extLst>
          </p:cNvPr>
          <p:cNvCxnSpPr>
            <a:cxnSpLocks/>
          </p:cNvCxnSpPr>
          <p:nvPr/>
        </p:nvCxnSpPr>
        <p:spPr>
          <a:xfrm flipH="1">
            <a:off x="6776720" y="3144950"/>
            <a:ext cx="388618" cy="564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720ADC-DE22-D8D2-DDC1-B02273F0204E}"/>
              </a:ext>
            </a:extLst>
          </p:cNvPr>
          <p:cNvCxnSpPr>
            <a:cxnSpLocks/>
          </p:cNvCxnSpPr>
          <p:nvPr/>
        </p:nvCxnSpPr>
        <p:spPr>
          <a:xfrm>
            <a:off x="6263645" y="2084871"/>
            <a:ext cx="746755" cy="537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6B5A30-D261-5D59-F5B5-502C5E6AA23D}"/>
              </a:ext>
            </a:extLst>
          </p:cNvPr>
          <p:cNvCxnSpPr>
            <a:cxnSpLocks/>
          </p:cNvCxnSpPr>
          <p:nvPr/>
        </p:nvCxnSpPr>
        <p:spPr>
          <a:xfrm flipH="1" flipV="1">
            <a:off x="5039365" y="3205501"/>
            <a:ext cx="375916" cy="50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88537-6D63-03B3-6A52-E745286C7B22}"/>
              </a:ext>
            </a:extLst>
          </p:cNvPr>
          <p:cNvCxnSpPr/>
          <p:nvPr/>
        </p:nvCxnSpPr>
        <p:spPr>
          <a:xfrm flipH="1">
            <a:off x="4033523" y="3202071"/>
            <a:ext cx="538477" cy="50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693539-C8CA-D2D0-8F3E-E57DEA88436E}"/>
              </a:ext>
            </a:extLst>
          </p:cNvPr>
          <p:cNvCxnSpPr>
            <a:cxnSpLocks/>
          </p:cNvCxnSpPr>
          <p:nvPr/>
        </p:nvCxnSpPr>
        <p:spPr>
          <a:xfrm flipH="1" flipV="1">
            <a:off x="7675885" y="3089473"/>
            <a:ext cx="533395" cy="61977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1A4683-F354-BC2B-AB63-43D0C47DEDA8}"/>
                  </a:ext>
                </a:extLst>
              </p:cNvPr>
              <p:cNvSpPr txBox="1"/>
              <p:nvPr/>
            </p:nvSpPr>
            <p:spPr>
              <a:xfrm>
                <a:off x="7675885" y="2637259"/>
                <a:ext cx="3966572" cy="461473"/>
              </a:xfrm>
              <a:prstGeom prst="rect">
                <a:avLst/>
              </a:prstGeom>
              <a:noFill/>
            </p:spPr>
            <p:txBody>
              <a:bodyPr wrap="square" rtlCol="0">
                <a:spAutoFit/>
              </a:bodyPr>
              <a:lstStyle/>
              <a:p>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oMath>
                </a14:m>
                <a:r>
                  <a:rPr lang="en-US" dirty="0"/>
                  <a:t> points,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𝑟</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oMath>
                </a14:m>
                <a:r>
                  <a:rPr lang="en-US" dirty="0"/>
                  <a:t> candidate points</a:t>
                </a:r>
              </a:p>
            </p:txBody>
          </p:sp>
        </mc:Choice>
        <mc:Fallback xmlns="">
          <p:sp>
            <p:nvSpPr>
              <p:cNvPr id="27" name="TextBox 26">
                <a:extLst>
                  <a:ext uri="{FF2B5EF4-FFF2-40B4-BE49-F238E27FC236}">
                    <a16:creationId xmlns:a16="http://schemas.microsoft.com/office/drawing/2014/main" id="{F81A4683-F354-BC2B-AB63-43D0C47DEDA8}"/>
                  </a:ext>
                </a:extLst>
              </p:cNvPr>
              <p:cNvSpPr txBox="1">
                <a:spLocks noRot="1" noChangeAspect="1" noMove="1" noResize="1" noEditPoints="1" noAdjustHandles="1" noChangeArrowheads="1" noChangeShapeType="1" noTextEdit="1"/>
              </p:cNvSpPr>
              <p:nvPr/>
            </p:nvSpPr>
            <p:spPr>
              <a:xfrm>
                <a:off x="7675885" y="2637259"/>
                <a:ext cx="3966572" cy="461473"/>
              </a:xfrm>
              <a:prstGeom prst="rect">
                <a:avLst/>
              </a:prstGeom>
              <a:blipFill>
                <a:blip r:embed="rId2"/>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AFABFD-4343-85CD-E0B4-8F8BC3FC5DF9}"/>
                  </a:ext>
                </a:extLst>
              </p:cNvPr>
              <p:cNvSpPr txBox="1"/>
              <p:nvPr/>
            </p:nvSpPr>
            <p:spPr>
              <a:xfrm>
                <a:off x="1388113" y="2698325"/>
                <a:ext cx="3319781" cy="461473"/>
              </a:xfrm>
              <a:prstGeom prst="rect">
                <a:avLst/>
              </a:prstGeom>
              <a:noFill/>
            </p:spPr>
            <p:txBody>
              <a:bodyPr wrap="square" rtlCol="0">
                <a:spAutoFit/>
              </a:bodyPr>
              <a:lstStyle/>
              <a:p>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oMath>
                </a14:m>
                <a:r>
                  <a:rPr lang="en-US" dirty="0"/>
                  <a:t> points, </a:t>
                </a:r>
                <a14:m>
                  <m:oMath xmlns:m="http://schemas.openxmlformats.org/officeDocument/2006/math">
                    <m:r>
                      <a:rPr lang="en-US" i="1" dirty="0" smtClean="0">
                        <a:latin typeface="Cambria Math" panose="02040503050406030204" pitchFamily="18" charset="0"/>
                      </a:rPr>
                      <m:t>𝑟</m:t>
                    </m:r>
                    <m:r>
                      <a:rPr lang="en-US" b="0" i="1" dirty="0" smtClean="0">
                        <a:latin typeface="Cambria Math" panose="02040503050406030204" pitchFamily="18" charset="0"/>
                      </a:rPr>
                      <m:t> </m:t>
                    </m:r>
                  </m:oMath>
                </a14:m>
                <a:r>
                  <a:rPr lang="en-US" dirty="0"/>
                  <a:t>candidate points</a:t>
                </a:r>
              </a:p>
            </p:txBody>
          </p:sp>
        </mc:Choice>
        <mc:Fallback xmlns="">
          <p:sp>
            <p:nvSpPr>
              <p:cNvPr id="28" name="TextBox 27">
                <a:extLst>
                  <a:ext uri="{FF2B5EF4-FFF2-40B4-BE49-F238E27FC236}">
                    <a16:creationId xmlns:a16="http://schemas.microsoft.com/office/drawing/2014/main" id="{EBAFABFD-4343-85CD-E0B4-8F8BC3FC5DF9}"/>
                  </a:ext>
                </a:extLst>
              </p:cNvPr>
              <p:cNvSpPr txBox="1">
                <a:spLocks noRot="1" noChangeAspect="1" noMove="1" noResize="1" noEditPoints="1" noAdjustHandles="1" noChangeArrowheads="1" noChangeShapeType="1" noTextEdit="1"/>
              </p:cNvSpPr>
              <p:nvPr/>
            </p:nvSpPr>
            <p:spPr>
              <a:xfrm>
                <a:off x="1388113" y="2698325"/>
                <a:ext cx="3319781" cy="461473"/>
              </a:xfrm>
              <a:prstGeom prst="rect">
                <a:avLst/>
              </a:prstGeom>
              <a:blipFill>
                <a:blip r:embed="rId3"/>
                <a:stretch>
                  <a:fillRect b="-9333"/>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11620E27-7B20-0602-CEDA-EECBDE2170C5}"/>
              </a:ext>
            </a:extLst>
          </p:cNvPr>
          <p:cNvSpPr txBox="1"/>
          <p:nvPr/>
        </p:nvSpPr>
        <p:spPr>
          <a:xfrm>
            <a:off x="6243333" y="1597594"/>
            <a:ext cx="3319781" cy="369332"/>
          </a:xfrm>
          <a:prstGeom prst="rect">
            <a:avLst/>
          </a:prstGeom>
          <a:noFill/>
        </p:spPr>
        <p:txBody>
          <a:bodyPr wrap="square" rtlCol="0">
            <a:spAutoFit/>
          </a:bodyPr>
          <a:lstStyle/>
          <a:p>
            <a:r>
              <a:rPr lang="en-US" dirty="0"/>
              <a:t>n points, h candidate points</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0818306-304B-917B-4920-FD8F5AD3663A}"/>
                  </a:ext>
                </a:extLst>
              </p:cNvPr>
              <p:cNvSpPr txBox="1"/>
              <p:nvPr/>
            </p:nvSpPr>
            <p:spPr>
              <a:xfrm>
                <a:off x="1345566" y="4562061"/>
                <a:ext cx="9500868" cy="829330"/>
              </a:xfrm>
              <a:prstGeom prst="rect">
                <a:avLst/>
              </a:prstGeom>
              <a:noFill/>
            </p:spPr>
            <p:txBody>
              <a:bodyPr wrap="square">
                <a:spAutoFit/>
              </a:bodyPr>
              <a:lstStyle/>
              <a:p>
                <a:r>
                  <a:rPr lang="en-US" sz="3200" b="1" dirty="0">
                    <a:solidFill>
                      <a:srgbClr val="FFFF00"/>
                    </a:solidFill>
                  </a:rPr>
                  <a:t>=&gt; </a:t>
                </a:r>
                <a14:m>
                  <m:oMath xmlns:m="http://schemas.openxmlformats.org/officeDocument/2006/math">
                    <m:r>
                      <a:rPr lang="en-US" sz="3200" b="1" i="1" smtClean="0">
                        <a:solidFill>
                          <a:srgbClr val="FFFF00"/>
                        </a:solidFill>
                        <a:latin typeface="Cambria Math" panose="02040503050406030204" pitchFamily="18" charset="0"/>
                      </a:rPr>
                      <m:t>𝑻</m:t>
                    </m:r>
                    <m:d>
                      <m:dPr>
                        <m:ctrlPr>
                          <a:rPr lang="en-US" sz="3200" b="1" i="1" smtClean="0">
                            <a:solidFill>
                              <a:srgbClr val="FFFF00"/>
                            </a:solidFill>
                            <a:latin typeface="Cambria Math" panose="02040503050406030204" pitchFamily="18" charset="0"/>
                          </a:rPr>
                        </m:ctrlPr>
                      </m:dPr>
                      <m:e>
                        <m:r>
                          <a:rPr lang="en-US" sz="3200" b="1" i="1" smtClean="0">
                            <a:solidFill>
                              <a:srgbClr val="FFFF00"/>
                            </a:solidFill>
                            <a:latin typeface="Cambria Math" panose="02040503050406030204" pitchFamily="18" charset="0"/>
                          </a:rPr>
                          <m:t>𝒏</m:t>
                        </m:r>
                        <m:r>
                          <a:rPr lang="en-US" sz="3200" b="1" i="1" smtClean="0">
                            <a:solidFill>
                              <a:srgbClr val="FFFF00"/>
                            </a:solidFill>
                            <a:latin typeface="Cambria Math" panose="02040503050406030204" pitchFamily="18" charset="0"/>
                          </a:rPr>
                          <m:t>,</m:t>
                        </m:r>
                        <m:r>
                          <a:rPr lang="en-US" sz="3200" b="1" i="1" smtClean="0">
                            <a:solidFill>
                              <a:srgbClr val="FFFF00"/>
                            </a:solidFill>
                            <a:latin typeface="Cambria Math" panose="02040503050406030204" pitchFamily="18" charset="0"/>
                          </a:rPr>
                          <m:t>𝒉</m:t>
                        </m:r>
                      </m:e>
                    </m:d>
                    <m:r>
                      <a:rPr lang="en-US" sz="3200" b="1" i="1" smtClean="0">
                        <a:solidFill>
                          <a:srgbClr val="FFFF00"/>
                        </a:solidFill>
                        <a:latin typeface="Cambria Math" panose="02040503050406030204" pitchFamily="18" charset="0"/>
                      </a:rPr>
                      <m:t>=</m:t>
                    </m:r>
                    <m:r>
                      <a:rPr lang="en-US" sz="3200" b="1" i="1" smtClean="0">
                        <a:solidFill>
                          <a:srgbClr val="FFFF00"/>
                        </a:solidFill>
                        <a:latin typeface="Cambria Math" panose="02040503050406030204" pitchFamily="18" charset="0"/>
                      </a:rPr>
                      <m:t>𝒄</m:t>
                    </m:r>
                    <m:r>
                      <a:rPr lang="en-US" sz="3200" b="1" i="1" smtClean="0">
                        <a:solidFill>
                          <a:srgbClr val="FFFF00"/>
                        </a:solidFill>
                        <a:latin typeface="Cambria Math" panose="02040503050406030204" pitchFamily="18" charset="0"/>
                        <a:ea typeface="Cambria Math" panose="02040503050406030204" pitchFamily="18" charset="0"/>
                      </a:rPr>
                      <m:t>∙</m:t>
                    </m:r>
                    <m:r>
                      <a:rPr lang="en-US" sz="3200" b="1" i="1" smtClean="0">
                        <a:solidFill>
                          <a:srgbClr val="FFFF00"/>
                        </a:solidFill>
                        <a:latin typeface="Cambria Math" panose="02040503050406030204" pitchFamily="18" charset="0"/>
                        <a:ea typeface="Cambria Math" panose="02040503050406030204" pitchFamily="18" charset="0"/>
                      </a:rPr>
                      <m:t>𝒏</m:t>
                    </m:r>
                    <m:r>
                      <a:rPr lang="en-US" sz="3200" b="1" i="1" smtClean="0">
                        <a:solidFill>
                          <a:srgbClr val="FFFF00"/>
                        </a:solidFill>
                        <a:latin typeface="Cambria Math" panose="02040503050406030204" pitchFamily="18" charset="0"/>
                        <a:ea typeface="Cambria Math" panose="02040503050406030204" pitchFamily="18" charset="0"/>
                      </a:rPr>
                      <m:t>+</m:t>
                    </m:r>
                    <m:r>
                      <a:rPr lang="en-US" sz="3200" b="1" i="1" smtClean="0">
                        <a:solidFill>
                          <a:srgbClr val="FFFF00"/>
                        </a:solidFill>
                        <a:latin typeface="Cambria Math" panose="02040503050406030204" pitchFamily="18" charset="0"/>
                        <a:ea typeface="Cambria Math" panose="02040503050406030204" pitchFamily="18" charset="0"/>
                      </a:rPr>
                      <m:t>𝑻</m:t>
                    </m:r>
                    <m:d>
                      <m:dPr>
                        <m:ctrlPr>
                          <a:rPr lang="en-US" sz="3200" b="1" i="1" smtClean="0">
                            <a:solidFill>
                              <a:srgbClr val="FFFF00"/>
                            </a:solidFill>
                            <a:latin typeface="Cambria Math" panose="02040503050406030204" pitchFamily="18" charset="0"/>
                            <a:ea typeface="Cambria Math" panose="02040503050406030204" pitchFamily="18" charset="0"/>
                          </a:rPr>
                        </m:ctrlPr>
                      </m:dPr>
                      <m:e>
                        <m:f>
                          <m:fPr>
                            <m:ctrlPr>
                              <a:rPr lang="en-US" sz="3200" b="1" i="1" smtClean="0">
                                <a:solidFill>
                                  <a:srgbClr val="FFFF00"/>
                                </a:solidFill>
                                <a:latin typeface="Cambria Math" panose="02040503050406030204" pitchFamily="18" charset="0"/>
                                <a:ea typeface="Cambria Math" panose="02040503050406030204" pitchFamily="18" charset="0"/>
                              </a:rPr>
                            </m:ctrlPr>
                          </m:fPr>
                          <m:num>
                            <m:r>
                              <a:rPr lang="en-US" sz="3200" b="1" i="1" smtClean="0">
                                <a:solidFill>
                                  <a:srgbClr val="FFFF00"/>
                                </a:solidFill>
                                <a:latin typeface="Cambria Math" panose="02040503050406030204" pitchFamily="18" charset="0"/>
                                <a:ea typeface="Cambria Math" panose="02040503050406030204" pitchFamily="18" charset="0"/>
                              </a:rPr>
                              <m:t>𝒏</m:t>
                            </m:r>
                          </m:num>
                          <m:den>
                            <m:r>
                              <a:rPr lang="en-US" sz="3200" b="1" i="1" smtClean="0">
                                <a:solidFill>
                                  <a:srgbClr val="FFFF00"/>
                                </a:solidFill>
                                <a:latin typeface="Cambria Math" panose="02040503050406030204" pitchFamily="18" charset="0"/>
                                <a:ea typeface="Cambria Math" panose="02040503050406030204" pitchFamily="18" charset="0"/>
                              </a:rPr>
                              <m:t>𝟐</m:t>
                            </m:r>
                          </m:den>
                        </m:f>
                        <m:r>
                          <a:rPr lang="en-US" sz="3200" b="1" i="1" smtClean="0">
                            <a:solidFill>
                              <a:srgbClr val="FFFF00"/>
                            </a:solidFill>
                            <a:latin typeface="Cambria Math" panose="02040503050406030204" pitchFamily="18" charset="0"/>
                            <a:ea typeface="Cambria Math" panose="02040503050406030204" pitchFamily="18" charset="0"/>
                          </a:rPr>
                          <m:t>, </m:t>
                        </m:r>
                        <m:r>
                          <a:rPr lang="en-US" sz="3200" b="1" i="1" smtClean="0">
                            <a:solidFill>
                              <a:srgbClr val="FFFF00"/>
                            </a:solidFill>
                            <a:latin typeface="Cambria Math" panose="02040503050406030204" pitchFamily="18" charset="0"/>
                            <a:ea typeface="Cambria Math" panose="02040503050406030204" pitchFamily="18" charset="0"/>
                          </a:rPr>
                          <m:t>𝒓</m:t>
                        </m:r>
                      </m:e>
                    </m:d>
                    <m:r>
                      <a:rPr lang="en-US" sz="3200" b="1" i="1" smtClean="0">
                        <a:solidFill>
                          <a:srgbClr val="FFFF00"/>
                        </a:solidFill>
                        <a:latin typeface="Cambria Math" panose="02040503050406030204" pitchFamily="18" charset="0"/>
                        <a:ea typeface="Cambria Math" panose="02040503050406030204" pitchFamily="18" charset="0"/>
                      </a:rPr>
                      <m:t>+</m:t>
                    </m:r>
                    <m:r>
                      <a:rPr lang="en-US" sz="3200" b="1" i="1">
                        <a:solidFill>
                          <a:srgbClr val="FFFF00"/>
                        </a:solidFill>
                        <a:latin typeface="Cambria Math" panose="02040503050406030204" pitchFamily="18" charset="0"/>
                        <a:ea typeface="Cambria Math" panose="02040503050406030204" pitchFamily="18" charset="0"/>
                      </a:rPr>
                      <m:t>𝑻</m:t>
                    </m:r>
                    <m:d>
                      <m:dPr>
                        <m:ctrlPr>
                          <a:rPr lang="en-US" sz="3200" b="1" i="1">
                            <a:solidFill>
                              <a:srgbClr val="FFFF00"/>
                            </a:solidFill>
                            <a:latin typeface="Cambria Math" panose="02040503050406030204" pitchFamily="18" charset="0"/>
                            <a:ea typeface="Cambria Math" panose="02040503050406030204" pitchFamily="18" charset="0"/>
                          </a:rPr>
                        </m:ctrlPr>
                      </m:dPr>
                      <m:e>
                        <m:f>
                          <m:fPr>
                            <m:ctrlPr>
                              <a:rPr lang="en-US" sz="3200" b="1" i="1">
                                <a:solidFill>
                                  <a:srgbClr val="FFFF00"/>
                                </a:solidFill>
                                <a:latin typeface="Cambria Math" panose="02040503050406030204" pitchFamily="18" charset="0"/>
                                <a:ea typeface="Cambria Math" panose="02040503050406030204" pitchFamily="18" charset="0"/>
                              </a:rPr>
                            </m:ctrlPr>
                          </m:fPr>
                          <m:num>
                            <m:r>
                              <a:rPr lang="en-US" sz="3200" b="1" i="1">
                                <a:solidFill>
                                  <a:srgbClr val="FFFF00"/>
                                </a:solidFill>
                                <a:latin typeface="Cambria Math" panose="02040503050406030204" pitchFamily="18" charset="0"/>
                                <a:ea typeface="Cambria Math" panose="02040503050406030204" pitchFamily="18" charset="0"/>
                              </a:rPr>
                              <m:t>𝒏</m:t>
                            </m:r>
                          </m:num>
                          <m:den>
                            <m:r>
                              <a:rPr lang="en-US" sz="3200" b="1" i="1">
                                <a:solidFill>
                                  <a:srgbClr val="FFFF00"/>
                                </a:solidFill>
                                <a:latin typeface="Cambria Math" panose="02040503050406030204" pitchFamily="18" charset="0"/>
                                <a:ea typeface="Cambria Math" panose="02040503050406030204" pitchFamily="18" charset="0"/>
                              </a:rPr>
                              <m:t>𝟐</m:t>
                            </m:r>
                          </m:den>
                        </m:f>
                        <m:r>
                          <a:rPr lang="en-US" sz="3200" b="1" i="1">
                            <a:solidFill>
                              <a:srgbClr val="FFFF00"/>
                            </a:solidFill>
                            <a:latin typeface="Cambria Math" panose="02040503050406030204" pitchFamily="18" charset="0"/>
                            <a:ea typeface="Cambria Math" panose="02040503050406030204" pitchFamily="18" charset="0"/>
                          </a:rPr>
                          <m:t>,</m:t>
                        </m:r>
                        <m:r>
                          <a:rPr lang="en-US" sz="3200" i="1" dirty="0">
                            <a:solidFill>
                              <a:srgbClr val="FFFF00"/>
                            </a:solidFill>
                            <a:latin typeface="Cambria Math" panose="02040503050406030204" pitchFamily="18" charset="0"/>
                          </a:rPr>
                          <m:t>h</m:t>
                        </m:r>
                        <m:r>
                          <a:rPr lang="en-US" sz="3200" i="1" dirty="0">
                            <a:solidFill>
                              <a:srgbClr val="FFFF00"/>
                            </a:solidFill>
                            <a:latin typeface="Cambria Math" panose="02040503050406030204" pitchFamily="18" charset="0"/>
                            <a:ea typeface="Cambria Math" panose="02040503050406030204" pitchFamily="18" charset="0"/>
                          </a:rPr>
                          <m:t>−</m:t>
                        </m:r>
                        <m:r>
                          <a:rPr lang="en-US" sz="3200" i="1" dirty="0">
                            <a:solidFill>
                              <a:srgbClr val="FFFF00"/>
                            </a:solidFill>
                            <a:latin typeface="Cambria Math" panose="02040503050406030204" pitchFamily="18" charset="0"/>
                            <a:ea typeface="Cambria Math" panose="02040503050406030204" pitchFamily="18" charset="0"/>
                          </a:rPr>
                          <m:t>𝑟</m:t>
                        </m:r>
                        <m:r>
                          <a:rPr lang="en-US" sz="3200" i="1" dirty="0">
                            <a:solidFill>
                              <a:srgbClr val="FFFF00"/>
                            </a:solidFill>
                            <a:latin typeface="Cambria Math" panose="02040503050406030204" pitchFamily="18" charset="0"/>
                            <a:ea typeface="Cambria Math" panose="02040503050406030204" pitchFamily="18" charset="0"/>
                          </a:rPr>
                          <m:t>−</m:t>
                        </m:r>
                        <m:r>
                          <a:rPr lang="en-US" sz="3200" i="1" dirty="0">
                            <a:solidFill>
                              <a:srgbClr val="FFFF00"/>
                            </a:solidFill>
                            <a:latin typeface="Cambria Math" panose="02040503050406030204" pitchFamily="18" charset="0"/>
                            <a:ea typeface="Cambria Math" panose="02040503050406030204" pitchFamily="18" charset="0"/>
                          </a:rPr>
                          <m:t>1</m:t>
                        </m:r>
                      </m:e>
                    </m:d>
                  </m:oMath>
                </a14:m>
                <a:endParaRPr lang="en-US" sz="3200" dirty="0">
                  <a:solidFill>
                    <a:srgbClr val="FFFF00"/>
                  </a:solidFill>
                </a:endParaRPr>
              </a:p>
            </p:txBody>
          </p:sp>
        </mc:Choice>
        <mc:Fallback xmlns="">
          <p:sp>
            <p:nvSpPr>
              <p:cNvPr id="44" name="TextBox 43">
                <a:extLst>
                  <a:ext uri="{FF2B5EF4-FFF2-40B4-BE49-F238E27FC236}">
                    <a16:creationId xmlns:a16="http://schemas.microsoft.com/office/drawing/2014/main" id="{C0818306-304B-917B-4920-FD8F5AD3663A}"/>
                  </a:ext>
                </a:extLst>
              </p:cNvPr>
              <p:cNvSpPr txBox="1">
                <a:spLocks noRot="1" noChangeAspect="1" noMove="1" noResize="1" noEditPoints="1" noAdjustHandles="1" noChangeArrowheads="1" noChangeShapeType="1" noTextEdit="1"/>
              </p:cNvSpPr>
              <p:nvPr/>
            </p:nvSpPr>
            <p:spPr>
              <a:xfrm>
                <a:off x="1345566" y="4562061"/>
                <a:ext cx="9500868" cy="829330"/>
              </a:xfrm>
              <a:prstGeom prst="rect">
                <a:avLst/>
              </a:prstGeom>
              <a:blipFill>
                <a:blip r:embed="rId4"/>
                <a:stretch>
                  <a:fillRect l="-1669" b="-955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EBE91CD-4C5E-DA25-FB55-DF32E8E9E18E}"/>
              </a:ext>
            </a:extLst>
          </p:cNvPr>
          <p:cNvSpPr txBox="1"/>
          <p:nvPr/>
        </p:nvSpPr>
        <p:spPr>
          <a:xfrm>
            <a:off x="1345566" y="5529874"/>
            <a:ext cx="6217920" cy="584775"/>
          </a:xfrm>
          <a:prstGeom prst="rect">
            <a:avLst/>
          </a:prstGeom>
          <a:noFill/>
        </p:spPr>
        <p:txBody>
          <a:bodyPr wrap="square">
            <a:spAutoFit/>
          </a:bodyPr>
          <a:lstStyle/>
          <a:p>
            <a:r>
              <a:rPr lang="en-US" sz="3200" b="1" dirty="0">
                <a:solidFill>
                  <a:srgbClr val="FFFF00"/>
                </a:solidFill>
              </a:rPr>
              <a:t>=&gt; O(n log h)</a:t>
            </a:r>
            <a:endParaRPr lang="en-US" sz="3200" dirty="0">
              <a:solidFill>
                <a:srgbClr val="FFFF00"/>
              </a:solidFill>
            </a:endParaRPr>
          </a:p>
        </p:txBody>
      </p:sp>
    </p:spTree>
    <p:extLst>
      <p:ext uri="{BB962C8B-B14F-4D97-AF65-F5344CB8AC3E}">
        <p14:creationId xmlns:p14="http://schemas.microsoft.com/office/powerpoint/2010/main" val="4000314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0BD403-7155-CEB2-6149-1F8A745865F7}"/>
                  </a:ext>
                </a:extLst>
              </p:cNvPr>
              <p:cNvSpPr>
                <a:spLocks noGrp="1"/>
              </p:cNvSpPr>
              <p:nvPr>
                <p:ph idx="1"/>
              </p:nvPr>
            </p:nvSpPr>
            <p:spPr>
              <a:xfrm>
                <a:off x="408623" y="2590800"/>
                <a:ext cx="11090274" cy="3484920"/>
              </a:xfrm>
            </p:spPr>
            <p:txBody>
              <a:bodyPr>
                <a:normAutofit/>
              </a:bodyPr>
              <a:lstStyle/>
              <a:p>
                <a:pPr marL="0" indent="0" algn="ctr">
                  <a:buNone/>
                </a:pPr>
                <a:r>
                  <a:rPr lang="en-US" sz="2800" dirty="0"/>
                  <a:t>Every algorithm in the comparison model has a running time </a:t>
                </a:r>
                <a14:m>
                  <m:oMath xmlns:m="http://schemas.openxmlformats.org/officeDocument/2006/math">
                    <m:r>
                      <a:rPr lang="en-US" sz="2800" b="0" i="1" smtClean="0">
                        <a:latin typeface="Cambria Math" panose="02040503050406030204" pitchFamily="18" charset="0"/>
                        <a:ea typeface="Cambria Math" panose="02040503050406030204" pitchFamily="18" charset="0"/>
                      </a:rPr>
                      <m:t>𝛺</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𝑛</m:t>
                        </m:r>
                        <m:func>
                          <m:funcPr>
                            <m:ctrlPr>
                              <a:rPr lang="en-US" sz="2800" i="1" smtClean="0">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log</m:t>
                            </m:r>
                          </m:fName>
                          <m:e>
                            <m:r>
                              <a:rPr lang="en-US" sz="2800" b="0" i="1" smtClean="0">
                                <a:latin typeface="Cambria Math" panose="02040503050406030204" pitchFamily="18" charset="0"/>
                                <a:ea typeface="Cambria Math" panose="02040503050406030204" pitchFamily="18" charset="0"/>
                              </a:rPr>
                              <m:t>h</m:t>
                            </m:r>
                          </m:e>
                        </m:func>
                      </m:e>
                    </m:d>
                  </m:oMath>
                </a14:m>
                <a:endParaRPr lang="en-US" sz="2800" dirty="0"/>
              </a:p>
            </p:txBody>
          </p:sp>
        </mc:Choice>
        <mc:Fallback xmlns="">
          <p:sp>
            <p:nvSpPr>
              <p:cNvPr id="3" name="Content Placeholder 2">
                <a:extLst>
                  <a:ext uri="{FF2B5EF4-FFF2-40B4-BE49-F238E27FC236}">
                    <a16:creationId xmlns:a16="http://schemas.microsoft.com/office/drawing/2014/main" id="{B00BD403-7155-CEB2-6149-1F8A745865F7}"/>
                  </a:ext>
                </a:extLst>
              </p:cNvPr>
              <p:cNvSpPr>
                <a:spLocks noGrp="1" noRot="1" noChangeAspect="1" noMove="1" noResize="1" noEditPoints="1" noAdjustHandles="1" noChangeArrowheads="1" noChangeShapeType="1" noTextEdit="1"/>
              </p:cNvSpPr>
              <p:nvPr>
                <p:ph idx="1"/>
              </p:nvPr>
            </p:nvSpPr>
            <p:spPr>
              <a:xfrm>
                <a:off x="408623" y="2590800"/>
                <a:ext cx="11090274" cy="3484920"/>
              </a:xfrm>
              <a:blipFill>
                <a:blip r:embed="rId2"/>
                <a:stretch>
                  <a:fillRect t="-262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2400D56-2799-B706-370B-9B3FDBC98A03}"/>
              </a:ext>
            </a:extLst>
          </p:cNvPr>
          <p:cNvSpPr txBox="1"/>
          <p:nvPr/>
        </p:nvSpPr>
        <p:spPr>
          <a:xfrm>
            <a:off x="599440" y="975360"/>
            <a:ext cx="6624320" cy="1015663"/>
          </a:xfrm>
          <a:prstGeom prst="rect">
            <a:avLst/>
          </a:prstGeom>
          <a:noFill/>
        </p:spPr>
        <p:txBody>
          <a:bodyPr wrap="square" rtlCol="0">
            <a:spAutoFit/>
          </a:bodyPr>
          <a:lstStyle/>
          <a:p>
            <a:r>
              <a:rPr lang="en-US" sz="6000" b="1" i="0" dirty="0">
                <a:solidFill>
                  <a:schemeClr val="accent4">
                    <a:lumMod val="20000"/>
                    <a:lumOff val="80000"/>
                  </a:schemeClr>
                </a:solidFill>
                <a:effectLst/>
                <a:latin typeface="Assistant" pitchFamily="2" charset="-79"/>
                <a:cs typeface="Assistant" pitchFamily="2" charset="-79"/>
              </a:rPr>
              <a:t>Lower bound</a:t>
            </a:r>
            <a:endParaRPr lang="en-US" sz="6000" b="1" dirty="0">
              <a:solidFill>
                <a:schemeClr val="accent4">
                  <a:lumMod val="20000"/>
                  <a:lumOff val="80000"/>
                </a:schemeClr>
              </a:solidFill>
            </a:endParaRPr>
          </a:p>
        </p:txBody>
      </p:sp>
    </p:spTree>
    <p:extLst>
      <p:ext uri="{BB962C8B-B14F-4D97-AF65-F5344CB8AC3E}">
        <p14:creationId xmlns:p14="http://schemas.microsoft.com/office/powerpoint/2010/main" val="402313540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606A53-33EA-872E-CC8E-4393A83BE56B}"/>
              </a:ext>
            </a:extLst>
          </p:cNvPr>
          <p:cNvSpPr txBox="1"/>
          <p:nvPr/>
        </p:nvSpPr>
        <p:spPr>
          <a:xfrm>
            <a:off x="370844" y="1682190"/>
            <a:ext cx="6096000" cy="523220"/>
          </a:xfrm>
          <a:prstGeom prst="rect">
            <a:avLst/>
          </a:prstGeom>
          <a:noFill/>
        </p:spPr>
        <p:txBody>
          <a:bodyPr wrap="square">
            <a:spAutoFit/>
          </a:bodyPr>
          <a:lstStyle/>
          <a:p>
            <a:pPr marL="0" indent="0" algn="ctr">
              <a:buNone/>
            </a:pPr>
            <a:r>
              <a:rPr lang="en-US" sz="2800" dirty="0">
                <a:solidFill>
                  <a:schemeClr val="tx1"/>
                </a:solidFill>
                <a:latin typeface="Söhne"/>
              </a:rPr>
              <a:t>S</a:t>
            </a:r>
            <a:r>
              <a:rPr lang="en-US" sz="2800" b="0" i="0" dirty="0">
                <a:solidFill>
                  <a:schemeClr val="tx1"/>
                </a:solidFill>
                <a:effectLst/>
                <a:latin typeface="Söhne"/>
              </a:rPr>
              <a:t>uppose we have a set of 6 points</a:t>
            </a:r>
          </a:p>
        </p:txBody>
      </p:sp>
      <p:sp>
        <p:nvSpPr>
          <p:cNvPr id="7" name="TextBox 6">
            <a:extLst>
              <a:ext uri="{FF2B5EF4-FFF2-40B4-BE49-F238E27FC236}">
                <a16:creationId xmlns:a16="http://schemas.microsoft.com/office/drawing/2014/main" id="{4A285F4C-5A93-3465-D6A2-8903A19B7CEF}"/>
              </a:ext>
            </a:extLst>
          </p:cNvPr>
          <p:cNvSpPr txBox="1"/>
          <p:nvPr/>
        </p:nvSpPr>
        <p:spPr>
          <a:xfrm>
            <a:off x="236216" y="389732"/>
            <a:ext cx="10604503" cy="707886"/>
          </a:xfrm>
          <a:prstGeom prst="rect">
            <a:avLst/>
          </a:prstGeom>
          <a:noFill/>
        </p:spPr>
        <p:txBody>
          <a:bodyPr wrap="square">
            <a:spAutoFit/>
          </a:bodyPr>
          <a:lstStyle/>
          <a:p>
            <a:r>
              <a:rPr lang="en-US" sz="4000" b="1" i="0" dirty="0">
                <a:solidFill>
                  <a:schemeClr val="accent4">
                    <a:lumMod val="20000"/>
                    <a:lumOff val="80000"/>
                  </a:schemeClr>
                </a:solidFill>
                <a:effectLst/>
                <a:latin typeface="Assistant" pitchFamily="2" charset="-79"/>
                <a:cs typeface="Assistant" pitchFamily="2" charset="-79"/>
              </a:rPr>
              <a:t>Lower bound </a:t>
            </a:r>
            <a:r>
              <a:rPr lang="en-US" sz="4000" b="1" i="0" dirty="0">
                <a:solidFill>
                  <a:schemeClr val="accent4">
                    <a:lumMod val="20000"/>
                    <a:lumOff val="80000"/>
                  </a:schemeClr>
                </a:solidFill>
                <a:effectLst/>
                <a:latin typeface="Söhne"/>
              </a:rPr>
              <a:t>- intuition</a:t>
            </a:r>
            <a:endParaRPr lang="en-US" sz="4000" dirty="0"/>
          </a:p>
        </p:txBody>
      </p:sp>
      <p:sp>
        <p:nvSpPr>
          <p:cNvPr id="4" name="Oval 3">
            <a:extLst>
              <a:ext uri="{FF2B5EF4-FFF2-40B4-BE49-F238E27FC236}">
                <a16:creationId xmlns:a16="http://schemas.microsoft.com/office/drawing/2014/main" id="{FA79D10D-490A-2415-5421-24ECEABF2E15}"/>
              </a:ext>
            </a:extLst>
          </p:cNvPr>
          <p:cNvSpPr/>
          <p:nvPr/>
        </p:nvSpPr>
        <p:spPr>
          <a:xfrm>
            <a:off x="1341134" y="35595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p>
        </p:txBody>
      </p:sp>
      <p:sp>
        <p:nvSpPr>
          <p:cNvPr id="6" name="Oval 5">
            <a:extLst>
              <a:ext uri="{FF2B5EF4-FFF2-40B4-BE49-F238E27FC236}">
                <a16:creationId xmlns:a16="http://schemas.microsoft.com/office/drawing/2014/main" id="{FE562A72-07A2-DCF4-B881-9D919A5C1452}"/>
              </a:ext>
            </a:extLst>
          </p:cNvPr>
          <p:cNvSpPr/>
          <p:nvPr/>
        </p:nvSpPr>
        <p:spPr>
          <a:xfrm>
            <a:off x="2814320" y="252476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a:t>
            </a:r>
          </a:p>
        </p:txBody>
      </p:sp>
      <p:sp>
        <p:nvSpPr>
          <p:cNvPr id="8" name="Oval 7">
            <a:extLst>
              <a:ext uri="{FF2B5EF4-FFF2-40B4-BE49-F238E27FC236}">
                <a16:creationId xmlns:a16="http://schemas.microsoft.com/office/drawing/2014/main" id="{81CAE9BD-7F34-45C5-381C-72DCC328C2E7}"/>
              </a:ext>
            </a:extLst>
          </p:cNvPr>
          <p:cNvSpPr/>
          <p:nvPr/>
        </p:nvSpPr>
        <p:spPr>
          <a:xfrm>
            <a:off x="3009911" y="383696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he-IL" dirty="0"/>
              <a:t>3</a:t>
            </a:r>
            <a:r>
              <a:rPr lang="en-US" dirty="0"/>
              <a:t>)</a:t>
            </a:r>
          </a:p>
        </p:txBody>
      </p:sp>
      <p:sp>
        <p:nvSpPr>
          <p:cNvPr id="9" name="Oval 8">
            <a:extLst>
              <a:ext uri="{FF2B5EF4-FFF2-40B4-BE49-F238E27FC236}">
                <a16:creationId xmlns:a16="http://schemas.microsoft.com/office/drawing/2014/main" id="{F16D1207-AB80-7362-B714-C6560FA8A9FA}"/>
              </a:ext>
            </a:extLst>
          </p:cNvPr>
          <p:cNvSpPr/>
          <p:nvPr/>
        </p:nvSpPr>
        <p:spPr>
          <a:xfrm>
            <a:off x="4613910" y="278998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a:t>
            </a:r>
          </a:p>
        </p:txBody>
      </p:sp>
      <p:sp>
        <p:nvSpPr>
          <p:cNvPr id="10" name="Oval 9">
            <a:extLst>
              <a:ext uri="{FF2B5EF4-FFF2-40B4-BE49-F238E27FC236}">
                <a16:creationId xmlns:a16="http://schemas.microsoft.com/office/drawing/2014/main" id="{2D8C0620-7C43-9F10-E562-4F43285BCB3B}"/>
              </a:ext>
            </a:extLst>
          </p:cNvPr>
          <p:cNvSpPr/>
          <p:nvPr/>
        </p:nvSpPr>
        <p:spPr>
          <a:xfrm>
            <a:off x="4806942" y="401164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14" name="Oval 13">
            <a:extLst>
              <a:ext uri="{FF2B5EF4-FFF2-40B4-BE49-F238E27FC236}">
                <a16:creationId xmlns:a16="http://schemas.microsoft.com/office/drawing/2014/main" id="{F1E2B15F-9717-03D5-0CAB-4365E05CECF7}"/>
              </a:ext>
            </a:extLst>
          </p:cNvPr>
          <p:cNvSpPr/>
          <p:nvPr/>
        </p:nvSpPr>
        <p:spPr>
          <a:xfrm>
            <a:off x="6071843" y="310740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r>
              <a:rPr lang="he-IL" dirty="0"/>
              <a:t>1</a:t>
            </a:r>
            <a:r>
              <a:rPr lang="en-US" dirty="0"/>
              <a:t>)</a:t>
            </a:r>
          </a:p>
        </p:txBody>
      </p:sp>
    </p:spTree>
    <p:extLst>
      <p:ext uri="{BB962C8B-B14F-4D97-AF65-F5344CB8AC3E}">
        <p14:creationId xmlns:p14="http://schemas.microsoft.com/office/powerpoint/2010/main" val="414107593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171443" y="1429248"/>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p>
        </p:txBody>
      </p:sp>
      <p:sp>
        <p:nvSpPr>
          <p:cNvPr id="12" name="Oval 11">
            <a:extLst>
              <a:ext uri="{FF2B5EF4-FFF2-40B4-BE49-F238E27FC236}">
                <a16:creationId xmlns:a16="http://schemas.microsoft.com/office/drawing/2014/main" id="{7F1EB478-3A9F-FDF1-F6D7-6FAC25461387}"/>
              </a:ext>
            </a:extLst>
          </p:cNvPr>
          <p:cNvSpPr/>
          <p:nvPr/>
        </p:nvSpPr>
        <p:spPr>
          <a:xfrm>
            <a:off x="7542533" y="238408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he-IL" dirty="0"/>
              <a:t>3</a:t>
            </a:r>
            <a:r>
              <a:rPr lang="en-US" dirty="0"/>
              <a:t>)</a:t>
            </a:r>
          </a:p>
        </p:txBody>
      </p:sp>
      <p:sp>
        <p:nvSpPr>
          <p:cNvPr id="2" name="Oval 1">
            <a:extLst>
              <a:ext uri="{FF2B5EF4-FFF2-40B4-BE49-F238E27FC236}">
                <a16:creationId xmlns:a16="http://schemas.microsoft.com/office/drawing/2014/main" id="{E81BC59F-11C3-1046-F02A-3E31F9F96E71}"/>
              </a:ext>
            </a:extLst>
          </p:cNvPr>
          <p:cNvSpPr/>
          <p:nvPr/>
        </p:nvSpPr>
        <p:spPr>
          <a:xfrm>
            <a:off x="9926309" y="446375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r>
              <a:rPr lang="he-IL" dirty="0"/>
              <a:t>1</a:t>
            </a:r>
            <a:r>
              <a:rPr lang="en-US" dirty="0"/>
              <a:t>)</a:t>
            </a:r>
          </a:p>
        </p:txBody>
      </p:sp>
      <p:sp>
        <p:nvSpPr>
          <p:cNvPr id="4" name="TextBox 3">
            <a:extLst>
              <a:ext uri="{FF2B5EF4-FFF2-40B4-BE49-F238E27FC236}">
                <a16:creationId xmlns:a16="http://schemas.microsoft.com/office/drawing/2014/main" id="{8ECFCCDA-497F-F210-E54F-005ED0A60557}"/>
              </a:ext>
            </a:extLst>
          </p:cNvPr>
          <p:cNvSpPr txBox="1"/>
          <p:nvPr/>
        </p:nvSpPr>
        <p:spPr>
          <a:xfrm>
            <a:off x="908680" y="3383087"/>
            <a:ext cx="6096000" cy="1938992"/>
          </a:xfrm>
          <a:prstGeom prst="rect">
            <a:avLst/>
          </a:prstGeom>
          <a:noFill/>
        </p:spPr>
        <p:txBody>
          <a:bodyPr wrap="square">
            <a:spAutoFit/>
          </a:bodyPr>
          <a:lstStyle/>
          <a:p>
            <a:pPr marL="342900" indent="-342900">
              <a:buFont typeface="Arial" panose="020B0604020202020204" pitchFamily="34" charset="0"/>
              <a:buChar char="•"/>
            </a:pPr>
            <a:r>
              <a:rPr lang="en-US" sz="2400" dirty="0"/>
              <a:t>Each maximal point dominates the non-maximal points.</a:t>
            </a:r>
          </a:p>
          <a:p>
            <a:pPr marL="342900" indent="-342900">
              <a:buFont typeface="Arial" panose="020B0604020202020204" pitchFamily="34" charset="0"/>
              <a:buChar char="•"/>
            </a:pPr>
            <a:r>
              <a:rPr lang="en-US" sz="2400" dirty="0"/>
              <a:t>Therefore, for each point we will only have to compare it against the maximal points.</a:t>
            </a:r>
          </a:p>
        </p:txBody>
      </p:sp>
      <p:sp>
        <p:nvSpPr>
          <p:cNvPr id="14" name="Oval 13">
            <a:extLst>
              <a:ext uri="{FF2B5EF4-FFF2-40B4-BE49-F238E27FC236}">
                <a16:creationId xmlns:a16="http://schemas.microsoft.com/office/drawing/2014/main" id="{4C588478-EF66-9B82-C78A-335B3AC4CC7B}"/>
              </a:ext>
            </a:extLst>
          </p:cNvPr>
          <p:cNvSpPr/>
          <p:nvPr/>
        </p:nvSpPr>
        <p:spPr>
          <a:xfrm>
            <a:off x="6197600" y="239424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a:t>
            </a:r>
          </a:p>
        </p:txBody>
      </p:sp>
      <p:sp>
        <p:nvSpPr>
          <p:cNvPr id="15" name="Oval 14">
            <a:extLst>
              <a:ext uri="{FF2B5EF4-FFF2-40B4-BE49-F238E27FC236}">
                <a16:creationId xmlns:a16="http://schemas.microsoft.com/office/drawing/2014/main" id="{7A71546C-AE9B-0BF7-34AA-62B31DA4CF71}"/>
              </a:ext>
            </a:extLst>
          </p:cNvPr>
          <p:cNvSpPr/>
          <p:nvPr/>
        </p:nvSpPr>
        <p:spPr>
          <a:xfrm>
            <a:off x="8719811" y="4463758"/>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16" name="Oval 15">
            <a:extLst>
              <a:ext uri="{FF2B5EF4-FFF2-40B4-BE49-F238E27FC236}">
                <a16:creationId xmlns:a16="http://schemas.microsoft.com/office/drawing/2014/main" id="{C0F077DB-0118-5F11-F2D2-06B316B70943}"/>
              </a:ext>
            </a:extLst>
          </p:cNvPr>
          <p:cNvSpPr/>
          <p:nvPr/>
        </p:nvSpPr>
        <p:spPr>
          <a:xfrm>
            <a:off x="7542534" y="35595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a:t>
            </a:r>
          </a:p>
        </p:txBody>
      </p:sp>
      <p:sp>
        <p:nvSpPr>
          <p:cNvPr id="17" name="Oval 16">
            <a:extLst>
              <a:ext uri="{FF2B5EF4-FFF2-40B4-BE49-F238E27FC236}">
                <a16:creationId xmlns:a16="http://schemas.microsoft.com/office/drawing/2014/main" id="{09DE8C48-9E67-339C-06D7-1602DE2A0426}"/>
              </a:ext>
            </a:extLst>
          </p:cNvPr>
          <p:cNvSpPr/>
          <p:nvPr/>
        </p:nvSpPr>
        <p:spPr>
          <a:xfrm>
            <a:off x="1193815" y="590804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p>
        </p:txBody>
      </p:sp>
      <p:sp>
        <p:nvSpPr>
          <p:cNvPr id="18" name="Oval 17">
            <a:extLst>
              <a:ext uri="{FF2B5EF4-FFF2-40B4-BE49-F238E27FC236}">
                <a16:creationId xmlns:a16="http://schemas.microsoft.com/office/drawing/2014/main" id="{2A0B8342-815E-3A52-6A3F-70AACE7BD703}"/>
              </a:ext>
            </a:extLst>
          </p:cNvPr>
          <p:cNvSpPr/>
          <p:nvPr/>
        </p:nvSpPr>
        <p:spPr>
          <a:xfrm>
            <a:off x="5981071" y="587425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a:t>
            </a:r>
          </a:p>
        </p:txBody>
      </p:sp>
      <p:sp>
        <p:nvSpPr>
          <p:cNvPr id="19" name="Oval 18">
            <a:extLst>
              <a:ext uri="{FF2B5EF4-FFF2-40B4-BE49-F238E27FC236}">
                <a16:creationId xmlns:a16="http://schemas.microsoft.com/office/drawing/2014/main" id="{61503678-707C-C9E5-CC0C-EA1A2AE2ABF5}"/>
              </a:ext>
            </a:extLst>
          </p:cNvPr>
          <p:cNvSpPr/>
          <p:nvPr/>
        </p:nvSpPr>
        <p:spPr>
          <a:xfrm>
            <a:off x="7004680" y="5869176"/>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he-IL" dirty="0"/>
              <a:t>3</a:t>
            </a:r>
            <a:r>
              <a:rPr lang="en-US" dirty="0"/>
              <a:t>)</a:t>
            </a:r>
          </a:p>
        </p:txBody>
      </p:sp>
      <p:sp>
        <p:nvSpPr>
          <p:cNvPr id="20" name="Oval 19">
            <a:extLst>
              <a:ext uri="{FF2B5EF4-FFF2-40B4-BE49-F238E27FC236}">
                <a16:creationId xmlns:a16="http://schemas.microsoft.com/office/drawing/2014/main" id="{91730095-1084-56C3-2438-1F00509A9026}"/>
              </a:ext>
            </a:extLst>
          </p:cNvPr>
          <p:cNvSpPr/>
          <p:nvPr/>
        </p:nvSpPr>
        <p:spPr>
          <a:xfrm>
            <a:off x="3665223" y="592485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a:t>
            </a:r>
          </a:p>
        </p:txBody>
      </p:sp>
      <p:sp>
        <p:nvSpPr>
          <p:cNvPr id="21" name="Oval 20">
            <a:extLst>
              <a:ext uri="{FF2B5EF4-FFF2-40B4-BE49-F238E27FC236}">
                <a16:creationId xmlns:a16="http://schemas.microsoft.com/office/drawing/2014/main" id="{172B4A38-2169-5D89-1C18-F5C2C37D2A42}"/>
              </a:ext>
            </a:extLst>
          </p:cNvPr>
          <p:cNvSpPr/>
          <p:nvPr/>
        </p:nvSpPr>
        <p:spPr>
          <a:xfrm>
            <a:off x="4878700" y="590804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22" name="Oval 21">
            <a:extLst>
              <a:ext uri="{FF2B5EF4-FFF2-40B4-BE49-F238E27FC236}">
                <a16:creationId xmlns:a16="http://schemas.microsoft.com/office/drawing/2014/main" id="{3824E33F-4F81-07E2-4ABD-E39775CB9691}"/>
              </a:ext>
            </a:extLst>
          </p:cNvPr>
          <p:cNvSpPr/>
          <p:nvPr/>
        </p:nvSpPr>
        <p:spPr>
          <a:xfrm>
            <a:off x="2468869" y="590804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r>
              <a:rPr lang="he-IL" dirty="0"/>
              <a:t>1</a:t>
            </a:r>
            <a:r>
              <a:rPr lang="en-US" dirty="0"/>
              <a:t>)</a:t>
            </a:r>
          </a:p>
        </p:txBody>
      </p:sp>
    </p:spTree>
    <p:extLst>
      <p:ext uri="{BB962C8B-B14F-4D97-AF65-F5344CB8AC3E}">
        <p14:creationId xmlns:p14="http://schemas.microsoft.com/office/powerpoint/2010/main" val="349463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20"/>
                                        </p:tgtEl>
                                        <p:attrNameLst>
                                          <p:attrName>ppt_x</p:attrName>
                                        </p:attrNameLst>
                                      </p:cBhvr>
                                      <p:tavLst>
                                        <p:tav tm="0">
                                          <p:val>
                                            <p:strVal val="ppt_x"/>
                                          </p:val>
                                        </p:tav>
                                        <p:tav tm="100000">
                                          <p:val>
                                            <p:strVal val="ppt_x"/>
                                          </p:val>
                                        </p:tav>
                                      </p:tavLst>
                                    </p:anim>
                                    <p:anim calcmode="lin" valueType="num">
                                      <p:cBhvr additive="base">
                                        <p:cTn id="37" dur="500"/>
                                        <p:tgtEl>
                                          <p:spTgt spid="20"/>
                                        </p:tgtEl>
                                        <p:attrNameLst>
                                          <p:attrName>ppt_y</p:attrName>
                                        </p:attrNameLst>
                                      </p:cBhvr>
                                      <p:tavLst>
                                        <p:tav tm="0">
                                          <p:val>
                                            <p:strVal val="ppt_y"/>
                                          </p:val>
                                        </p:tav>
                                        <p:tav tm="100000">
                                          <p:val>
                                            <p:strVal val="1+ppt_h/2"/>
                                          </p:val>
                                        </p:tav>
                                      </p:tavLst>
                                    </p:anim>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1"/>
                                        </p:tgtEl>
                                        <p:attrNameLst>
                                          <p:attrName>ppt_x</p:attrName>
                                        </p:attrNameLst>
                                      </p:cBhvr>
                                      <p:tavLst>
                                        <p:tav tm="0">
                                          <p:val>
                                            <p:strVal val="ppt_x"/>
                                          </p:val>
                                        </p:tav>
                                        <p:tav tm="100000">
                                          <p:val>
                                            <p:strVal val="ppt_x"/>
                                          </p:val>
                                        </p:tav>
                                      </p:tavLst>
                                    </p:anim>
                                    <p:anim calcmode="lin" valueType="num">
                                      <p:cBhvr additive="base">
                                        <p:cTn id="49" dur="500"/>
                                        <p:tgtEl>
                                          <p:spTgt spid="21"/>
                                        </p:tgtEl>
                                        <p:attrNameLst>
                                          <p:attrName>ppt_y</p:attrName>
                                        </p:attrNameLst>
                                      </p:cBhvr>
                                      <p:tavLst>
                                        <p:tav tm="0">
                                          <p:val>
                                            <p:strVal val="ppt_y"/>
                                          </p:val>
                                        </p:tav>
                                        <p:tav tm="100000">
                                          <p:val>
                                            <p:strVal val="1+ppt_h/2"/>
                                          </p:val>
                                        </p:tav>
                                      </p:tavLst>
                                    </p:anim>
                                    <p:set>
                                      <p:cBhvr>
                                        <p:cTn id="50" dur="1" fill="hold">
                                          <p:stCondLst>
                                            <p:cond delay="499"/>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barn(inVertical)">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
                                            <p:txEl>
                                              <p:pRg st="1" end="1"/>
                                            </p:txEl>
                                          </p:spTgt>
                                        </p:tgtEl>
                                        <p:attrNameLst>
                                          <p:attrName>style.visibility</p:attrName>
                                        </p:attrNameLst>
                                      </p:cBhvr>
                                      <p:to>
                                        <p:strVal val="visible"/>
                                      </p:to>
                                    </p:set>
                                    <p:animEffect transition="in" filter="barn(inVertical)">
                                      <p:cBhvr>
                                        <p:cTn id="78" dur="500"/>
                                        <p:tgtEl>
                                          <p:spTgt spid="4">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0" nodeType="clickEffect">
                                  <p:stCondLst>
                                    <p:cond delay="0"/>
                                  </p:stCondLst>
                                  <p:childTnLst>
                                    <p:anim calcmode="lin" valueType="num">
                                      <p:cBhvr additive="base">
                                        <p:cTn id="82" dur="500"/>
                                        <p:tgtEl>
                                          <p:spTgt spid="19"/>
                                        </p:tgtEl>
                                        <p:attrNameLst>
                                          <p:attrName>ppt_x</p:attrName>
                                        </p:attrNameLst>
                                      </p:cBhvr>
                                      <p:tavLst>
                                        <p:tav tm="0">
                                          <p:val>
                                            <p:strVal val="ppt_x"/>
                                          </p:val>
                                        </p:tav>
                                        <p:tav tm="100000">
                                          <p:val>
                                            <p:strVal val="ppt_x"/>
                                          </p:val>
                                        </p:tav>
                                      </p:tavLst>
                                    </p:anim>
                                    <p:anim calcmode="lin" valueType="num">
                                      <p:cBhvr additive="base">
                                        <p:cTn id="83" dur="500"/>
                                        <p:tgtEl>
                                          <p:spTgt spid="19"/>
                                        </p:tgtEl>
                                        <p:attrNameLst>
                                          <p:attrName>ppt_y</p:attrName>
                                        </p:attrNameLst>
                                      </p:cBhvr>
                                      <p:tavLst>
                                        <p:tav tm="0">
                                          <p:val>
                                            <p:strVal val="ppt_y"/>
                                          </p:val>
                                        </p:tav>
                                        <p:tav tm="100000">
                                          <p:val>
                                            <p:strVal val="1+ppt_h/2"/>
                                          </p:val>
                                        </p:tav>
                                      </p:tavLst>
                                    </p:anim>
                                    <p:set>
                                      <p:cBhvr>
                                        <p:cTn id="8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הצעות נישואין - בלבלון אילת סידור להצעות נישואין בעיר אילת">
            <a:extLst>
              <a:ext uri="{FF2B5EF4-FFF2-40B4-BE49-F238E27FC236}">
                <a16:creationId xmlns:a16="http://schemas.microsoft.com/office/drawing/2014/main" id="{876127AD-471A-2BB9-4E80-C9D8C952C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5582" b="26236"/>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5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t>Graham's scan algorithm.</a:t>
            </a:r>
          </a:p>
          <a:p>
            <a:r>
              <a:rPr lang="en-US" dirty="0"/>
              <a:t>Algorithm Marriage Before Conquest.</a:t>
            </a:r>
          </a:p>
          <a:p>
            <a:r>
              <a:rPr lang="en-US" dirty="0">
                <a:solidFill>
                  <a:srgbClr val="FF0000">
                    <a:alpha val="60000"/>
                  </a:srgbClr>
                </a:solidFill>
              </a:rPr>
              <a:t>Vertical Entropy.</a:t>
            </a:r>
          </a:p>
          <a:p>
            <a:r>
              <a:rPr lang="en-US" dirty="0"/>
              <a:t>Structural entropy.</a:t>
            </a:r>
          </a:p>
          <a:p>
            <a:r>
              <a:rPr lang="en-US" dirty="0"/>
              <a:t>Instance optimality.</a:t>
            </a:r>
          </a:p>
          <a:p>
            <a:r>
              <a:rPr lang="en-US" dirty="0"/>
              <a:t>Extension to the general case.</a:t>
            </a:r>
          </a:p>
        </p:txBody>
      </p:sp>
    </p:spTree>
    <p:extLst>
      <p:ext uri="{BB962C8B-B14F-4D97-AF65-F5344CB8AC3E}">
        <p14:creationId xmlns:p14="http://schemas.microsoft.com/office/powerpoint/2010/main" val="62694544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668A5-43D5-16B8-2949-4788AEE15435}"/>
              </a:ext>
            </a:extLst>
          </p:cNvPr>
          <p:cNvSpPr>
            <a:spLocks noGrp="1"/>
          </p:cNvSpPr>
          <p:nvPr>
            <p:ph idx="1"/>
          </p:nvPr>
        </p:nvSpPr>
        <p:spPr>
          <a:xfrm>
            <a:off x="388303" y="1645839"/>
            <a:ext cx="11090274" cy="4887041"/>
          </a:xfrm>
        </p:spPr>
        <p:txBody>
          <a:bodyPr>
            <a:normAutofit/>
          </a:bodyPr>
          <a:lstStyle/>
          <a:p>
            <a:r>
              <a:rPr lang="en-US" sz="2800" dirty="0"/>
              <a:t>It turns out there are natural finer-grained parameterizations of the input space for the MAXIMA SET (and CONVEX HULL) problem, which enable stronger notions of algorithm optimality. </a:t>
            </a:r>
          </a:p>
          <a:p>
            <a:r>
              <a:rPr lang="en-US" sz="2800" dirty="0"/>
              <a:t>For example - consider an instance with output size h = o(n) – we will get running time of O(h log h) .</a:t>
            </a:r>
          </a:p>
        </p:txBody>
      </p:sp>
      <p:sp>
        <p:nvSpPr>
          <p:cNvPr id="4" name="TextBox 3">
            <a:extLst>
              <a:ext uri="{FF2B5EF4-FFF2-40B4-BE49-F238E27FC236}">
                <a16:creationId xmlns:a16="http://schemas.microsoft.com/office/drawing/2014/main" id="{EAB5529E-8A35-1D12-1BEA-B0B57722FE05}"/>
              </a:ext>
            </a:extLst>
          </p:cNvPr>
          <p:cNvSpPr txBox="1"/>
          <p:nvPr/>
        </p:nvSpPr>
        <p:spPr>
          <a:xfrm>
            <a:off x="548640" y="582414"/>
            <a:ext cx="8188960" cy="707886"/>
          </a:xfrm>
          <a:prstGeom prst="rect">
            <a:avLst/>
          </a:prstGeom>
          <a:noFill/>
        </p:spPr>
        <p:txBody>
          <a:bodyPr wrap="square">
            <a:spAutoFit/>
          </a:bodyPr>
          <a:lstStyle/>
          <a:p>
            <a:r>
              <a:rPr lang="en-US" sz="4000" b="1" dirty="0">
                <a:solidFill>
                  <a:schemeClr val="accent3">
                    <a:lumMod val="20000"/>
                    <a:lumOff val="80000"/>
                  </a:schemeClr>
                </a:solidFill>
              </a:rPr>
              <a:t>Finer-grained parameterizations </a:t>
            </a:r>
          </a:p>
        </p:txBody>
      </p:sp>
    </p:spTree>
    <p:extLst>
      <p:ext uri="{BB962C8B-B14F-4D97-AF65-F5344CB8AC3E}">
        <p14:creationId xmlns:p14="http://schemas.microsoft.com/office/powerpoint/2010/main" val="677688565"/>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4D199-6CC0-C717-FD81-65A0062FB228}"/>
                  </a:ext>
                </a:extLst>
              </p:cNvPr>
              <p:cNvSpPr>
                <a:spLocks noGrp="1"/>
              </p:cNvSpPr>
              <p:nvPr>
                <p:ph idx="1"/>
              </p:nvPr>
            </p:nvSpPr>
            <p:spPr>
              <a:xfrm>
                <a:off x="552188" y="1965709"/>
                <a:ext cx="11090274" cy="1244851"/>
              </a:xfrm>
            </p:spPr>
            <p:txBody>
              <a:bodyPr>
                <a:normAutofit/>
              </a:bodyPr>
              <a:lstStyle/>
              <a:p>
                <a:pPr marL="0" indent="0" algn="ctr">
                  <a:buNone/>
                </a:pP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𝑛</m:t>
                        </m:r>
                      </m:e>
                      <m:sub>
                        <m:r>
                          <a:rPr lang="en-US" sz="2800" b="0" i="1" dirty="0" smtClean="0">
                            <a:latin typeface="Cambria Math" panose="02040503050406030204" pitchFamily="18" charset="0"/>
                          </a:rPr>
                          <m:t>𝑖</m:t>
                        </m:r>
                      </m:sub>
                    </m:sSub>
                  </m:oMath>
                </a14:m>
                <a:r>
                  <a:rPr lang="en-US" sz="2800" dirty="0"/>
                  <a:t> = the number of noncandidate points dominated</a:t>
                </a:r>
              </a:p>
              <a:p>
                <a:pPr marL="0" indent="0" algn="ctr">
                  <a:buNone/>
                </a:pPr>
                <a:r>
                  <a:rPr lang="en-US" sz="2800" dirty="0"/>
                  <a:t> by the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𝑖</m:t>
                        </m:r>
                      </m:e>
                      <m:sub>
                        <m:r>
                          <a:rPr lang="en-US" sz="2800" b="0" i="1" dirty="0" smtClean="0">
                            <a:latin typeface="Cambria Math" panose="02040503050406030204" pitchFamily="18" charset="0"/>
                          </a:rPr>
                          <m:t>𝑡</m:t>
                        </m:r>
                        <m:r>
                          <a:rPr lang="en-US" sz="2800" b="0" i="1" dirty="0" smtClean="0">
                            <a:latin typeface="Cambria Math" panose="02040503050406030204" pitchFamily="18" charset="0"/>
                          </a:rPr>
                          <m:t>h</m:t>
                        </m:r>
                      </m:sub>
                    </m:sSub>
                  </m:oMath>
                </a14:m>
                <a:r>
                  <a:rPr lang="en-US" sz="2800" dirty="0"/>
                  <a:t> x-value candidate point.</a:t>
                </a:r>
              </a:p>
            </p:txBody>
          </p:sp>
        </mc:Choice>
        <mc:Fallback xmlns="">
          <p:sp>
            <p:nvSpPr>
              <p:cNvPr id="3" name="Content Placeholder 2">
                <a:extLst>
                  <a:ext uri="{FF2B5EF4-FFF2-40B4-BE49-F238E27FC236}">
                    <a16:creationId xmlns:a16="http://schemas.microsoft.com/office/drawing/2014/main" id="{F324D199-6CC0-C717-FD81-65A0062FB228}"/>
                  </a:ext>
                </a:extLst>
              </p:cNvPr>
              <p:cNvSpPr>
                <a:spLocks noGrp="1" noRot="1" noChangeAspect="1" noMove="1" noResize="1" noEditPoints="1" noAdjustHandles="1" noChangeArrowheads="1" noChangeShapeType="1" noTextEdit="1"/>
              </p:cNvSpPr>
              <p:nvPr>
                <p:ph idx="1"/>
              </p:nvPr>
            </p:nvSpPr>
            <p:spPr>
              <a:xfrm>
                <a:off x="552188" y="1965709"/>
                <a:ext cx="11090274" cy="1244851"/>
              </a:xfrm>
              <a:blipFill>
                <a:blip r:embed="rId2"/>
                <a:stretch>
                  <a:fillRect t="-7317" b="-878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5177932-7DB3-FA4A-4125-95EDCBA0C9F9}"/>
              </a:ext>
            </a:extLst>
          </p:cNvPr>
          <p:cNvSpPr>
            <a:spLocks noGrp="1"/>
          </p:cNvSpPr>
          <p:nvPr>
            <p:ph type="title"/>
          </p:nvPr>
        </p:nvSpPr>
        <p:spPr>
          <a:xfrm>
            <a:off x="550862" y="549275"/>
            <a:ext cx="11091600" cy="1332000"/>
          </a:xfrm>
        </p:spPr>
        <p:txBody>
          <a:bodyPr/>
          <a:lstStyle/>
          <a:p>
            <a:r>
              <a:rPr lang="en-US" b="1" dirty="0">
                <a:solidFill>
                  <a:schemeClr val="accent3">
                    <a:lumMod val="20000"/>
                    <a:lumOff val="80000"/>
                  </a:schemeClr>
                </a:solidFill>
              </a:rPr>
              <a:t>Vertical Entropy</a:t>
            </a:r>
          </a:p>
        </p:txBody>
      </p:sp>
    </p:spTree>
    <p:extLst>
      <p:ext uri="{BB962C8B-B14F-4D97-AF65-F5344CB8AC3E}">
        <p14:creationId xmlns:p14="http://schemas.microsoft.com/office/powerpoint/2010/main" val="291268876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64636"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641835" y="485395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DF83B7C-5D2B-50D3-AADE-FE55115A11B5}"/>
              </a:ext>
            </a:extLst>
          </p:cNvPr>
          <p:cNvSpPr/>
          <p:nvPr/>
        </p:nvSpPr>
        <p:spPr>
          <a:xfrm>
            <a:off x="6573513" y="322327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FBCBE5D-2349-6038-B5D9-61042EF4708A}"/>
              </a:ext>
            </a:extLst>
          </p:cNvPr>
          <p:cNvSpPr/>
          <p:nvPr/>
        </p:nvSpPr>
        <p:spPr>
          <a:xfrm>
            <a:off x="7315192" y="371005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AD3273A-24CF-7439-D99C-94C3D237A3C3}"/>
              </a:ext>
            </a:extLst>
          </p:cNvPr>
          <p:cNvSpPr/>
          <p:nvPr/>
        </p:nvSpPr>
        <p:spPr>
          <a:xfrm>
            <a:off x="5852158" y="489204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733040"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A81A0-5EB5-C6D9-8F50-B5757EC909CB}"/>
              </a:ext>
            </a:extLst>
          </p:cNvPr>
          <p:cNvSpPr/>
          <p:nvPr/>
        </p:nvSpPr>
        <p:spPr>
          <a:xfrm>
            <a:off x="7706356" y="13172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4603B6-CD41-2E76-E1BA-236ED4DE2E3A}"/>
              </a:ext>
            </a:extLst>
          </p:cNvPr>
          <p:cNvSpPr/>
          <p:nvPr/>
        </p:nvSpPr>
        <p:spPr>
          <a:xfrm>
            <a:off x="10114276" y="36626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F5A17D-89F0-633D-6ADC-3DBE828DBDDC}"/>
              </a:ext>
            </a:extLst>
          </p:cNvPr>
          <p:cNvSpPr/>
          <p:nvPr/>
        </p:nvSpPr>
        <p:spPr>
          <a:xfrm>
            <a:off x="3286765" y="685605"/>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EC1777E-94FE-C111-228C-FFB15FC56BFD}"/>
              </a:ext>
            </a:extLst>
          </p:cNvPr>
          <p:cNvSpPr/>
          <p:nvPr/>
        </p:nvSpPr>
        <p:spPr>
          <a:xfrm>
            <a:off x="8884916" y="3002289"/>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D6A949B-A7C7-9508-BA5D-4C6029C17C3E}"/>
              </a:ext>
            </a:extLst>
          </p:cNvPr>
          <p:cNvCxnSpPr>
            <a:cxnSpLocks/>
          </p:cNvCxnSpPr>
          <p:nvPr/>
        </p:nvCxnSpPr>
        <p:spPr>
          <a:xfrm>
            <a:off x="10546078" y="369066"/>
            <a:ext cx="0" cy="53205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26816A-7D6D-07D0-B9B2-6F90F34F0E2A}"/>
              </a:ext>
            </a:extLst>
          </p:cNvPr>
          <p:cNvCxnSpPr>
            <a:cxnSpLocks/>
          </p:cNvCxnSpPr>
          <p:nvPr/>
        </p:nvCxnSpPr>
        <p:spPr>
          <a:xfrm>
            <a:off x="3718567" y="404626"/>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23FB50-81B8-B067-938E-C4D63A02F3B2}"/>
              </a:ext>
            </a:extLst>
          </p:cNvPr>
          <p:cNvCxnSpPr>
            <a:cxnSpLocks/>
          </p:cNvCxnSpPr>
          <p:nvPr/>
        </p:nvCxnSpPr>
        <p:spPr>
          <a:xfrm>
            <a:off x="8138158" y="369066"/>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BECA37-61CF-0590-C6AD-0BE503DFEAC0}"/>
              </a:ext>
            </a:extLst>
          </p:cNvPr>
          <p:cNvCxnSpPr>
            <a:cxnSpLocks/>
          </p:cNvCxnSpPr>
          <p:nvPr/>
        </p:nvCxnSpPr>
        <p:spPr>
          <a:xfrm>
            <a:off x="9316718" y="314969"/>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8D1BE0-3B04-A4F9-EF2B-36657F1A51B8}"/>
              </a:ext>
            </a:extLst>
          </p:cNvPr>
          <p:cNvSpPr txBox="1"/>
          <p:nvPr/>
        </p:nvSpPr>
        <p:spPr>
          <a:xfrm>
            <a:off x="9613896" y="1975706"/>
            <a:ext cx="497848" cy="830997"/>
          </a:xfrm>
          <a:prstGeom prst="rect">
            <a:avLst/>
          </a:prstGeom>
          <a:noFill/>
        </p:spPr>
        <p:txBody>
          <a:bodyPr wrap="square" rtlCol="0">
            <a:spAutoFit/>
          </a:bodyPr>
          <a:lstStyle/>
          <a:p>
            <a:r>
              <a:rPr lang="en-US" sz="4800" b="1" dirty="0"/>
              <a:t>1</a:t>
            </a:r>
            <a:endParaRPr lang="en-US" b="1" dirty="0"/>
          </a:p>
        </p:txBody>
      </p:sp>
      <p:sp>
        <p:nvSpPr>
          <p:cNvPr id="30" name="TextBox 29">
            <a:extLst>
              <a:ext uri="{FF2B5EF4-FFF2-40B4-BE49-F238E27FC236}">
                <a16:creationId xmlns:a16="http://schemas.microsoft.com/office/drawing/2014/main" id="{CE64C360-BC0A-0C31-8130-CCAF5E332959}"/>
              </a:ext>
            </a:extLst>
          </p:cNvPr>
          <p:cNvSpPr txBox="1"/>
          <p:nvPr/>
        </p:nvSpPr>
        <p:spPr>
          <a:xfrm>
            <a:off x="8488672" y="1950782"/>
            <a:ext cx="497848" cy="830997"/>
          </a:xfrm>
          <a:prstGeom prst="rect">
            <a:avLst/>
          </a:prstGeom>
          <a:noFill/>
        </p:spPr>
        <p:txBody>
          <a:bodyPr wrap="square" rtlCol="0">
            <a:spAutoFit/>
          </a:bodyPr>
          <a:lstStyle/>
          <a:p>
            <a:r>
              <a:rPr lang="en-US" sz="4800" b="1" dirty="0"/>
              <a:t>0</a:t>
            </a:r>
            <a:endParaRPr lang="en-US" b="1" dirty="0"/>
          </a:p>
        </p:txBody>
      </p:sp>
      <p:sp>
        <p:nvSpPr>
          <p:cNvPr id="31" name="TextBox 30">
            <a:extLst>
              <a:ext uri="{FF2B5EF4-FFF2-40B4-BE49-F238E27FC236}">
                <a16:creationId xmlns:a16="http://schemas.microsoft.com/office/drawing/2014/main" id="{DAAE94B7-6205-BF1A-A9CF-CA5D46E2BC4E}"/>
              </a:ext>
            </a:extLst>
          </p:cNvPr>
          <p:cNvSpPr txBox="1"/>
          <p:nvPr/>
        </p:nvSpPr>
        <p:spPr>
          <a:xfrm>
            <a:off x="5712449" y="1907114"/>
            <a:ext cx="497848" cy="830997"/>
          </a:xfrm>
          <a:prstGeom prst="rect">
            <a:avLst/>
          </a:prstGeom>
          <a:noFill/>
        </p:spPr>
        <p:txBody>
          <a:bodyPr wrap="square" rtlCol="0">
            <a:spAutoFit/>
          </a:bodyPr>
          <a:lstStyle/>
          <a:p>
            <a:r>
              <a:rPr lang="en-US" sz="4800" b="1" dirty="0"/>
              <a:t>5</a:t>
            </a:r>
            <a:endParaRPr lang="en-US" b="1" dirty="0"/>
          </a:p>
        </p:txBody>
      </p:sp>
      <p:sp>
        <p:nvSpPr>
          <p:cNvPr id="32" name="TextBox 31">
            <a:extLst>
              <a:ext uri="{FF2B5EF4-FFF2-40B4-BE49-F238E27FC236}">
                <a16:creationId xmlns:a16="http://schemas.microsoft.com/office/drawing/2014/main" id="{3C81C3BD-413A-D372-2181-E769686D50B5}"/>
              </a:ext>
            </a:extLst>
          </p:cNvPr>
          <p:cNvSpPr txBox="1"/>
          <p:nvPr/>
        </p:nvSpPr>
        <p:spPr>
          <a:xfrm>
            <a:off x="2009140" y="1931465"/>
            <a:ext cx="497848" cy="830997"/>
          </a:xfrm>
          <a:prstGeom prst="rect">
            <a:avLst/>
          </a:prstGeom>
          <a:noFill/>
        </p:spPr>
        <p:txBody>
          <a:bodyPr wrap="square" rtlCol="0">
            <a:spAutoFit/>
          </a:bodyPr>
          <a:lstStyle/>
          <a:p>
            <a:r>
              <a:rPr lang="en-US" sz="4800" b="1" dirty="0"/>
              <a:t>2</a:t>
            </a:r>
            <a:endParaRPr lang="en-US" b="1" dirty="0"/>
          </a:p>
        </p:txBody>
      </p:sp>
    </p:spTree>
    <p:extLst>
      <p:ext uri="{BB962C8B-B14F-4D97-AF65-F5344CB8AC3E}">
        <p14:creationId xmlns:p14="http://schemas.microsoft.com/office/powerpoint/2010/main" val="4630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solidFill>
                  <a:srgbClr val="FF0000">
                    <a:alpha val="60000"/>
                  </a:srgbClr>
                </a:solidFill>
              </a:rPr>
              <a:t>Defining the problem, we will work with.</a:t>
            </a:r>
          </a:p>
          <a:p>
            <a:r>
              <a:rPr lang="en-US" dirty="0"/>
              <a:t>Jarvis march algorithm.</a:t>
            </a:r>
          </a:p>
          <a:p>
            <a:r>
              <a:rPr lang="en-US" dirty="0"/>
              <a:t>Graham's scan algorithm.</a:t>
            </a:r>
          </a:p>
          <a:p>
            <a:r>
              <a:rPr lang="en-US" dirty="0"/>
              <a:t>Algorithm Marriage Before Conquest.</a:t>
            </a:r>
          </a:p>
          <a:p>
            <a:r>
              <a:rPr lang="en-US" dirty="0"/>
              <a:t>Vertical Entropy.</a:t>
            </a:r>
          </a:p>
          <a:p>
            <a:r>
              <a:rPr lang="en-US" dirty="0"/>
              <a:t>Structural entropy.</a:t>
            </a:r>
          </a:p>
          <a:p>
            <a:r>
              <a:rPr lang="en-US" dirty="0"/>
              <a:t>Instance optimality. </a:t>
            </a:r>
          </a:p>
          <a:p>
            <a:r>
              <a:rPr lang="en-US" dirty="0"/>
              <a:t>Extension to the general case.</a:t>
            </a:r>
          </a:p>
        </p:txBody>
      </p:sp>
    </p:spTree>
    <p:extLst>
      <p:ext uri="{BB962C8B-B14F-4D97-AF65-F5344CB8AC3E}">
        <p14:creationId xmlns:p14="http://schemas.microsoft.com/office/powerpoint/2010/main" val="284786993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921A51-FFE1-019E-DAFA-480CC6C82223}"/>
                  </a:ext>
                </a:extLst>
              </p:cNvPr>
              <p:cNvSpPr>
                <a:spLocks noGrp="1"/>
              </p:cNvSpPr>
              <p:nvPr>
                <p:ph idx="1"/>
              </p:nvPr>
            </p:nvSpPr>
            <p:spPr>
              <a:xfrm>
                <a:off x="449263" y="1564559"/>
                <a:ext cx="11090274" cy="3979625"/>
              </a:xfrm>
            </p:spPr>
            <p:txBody>
              <a:bodyPr>
                <a:normAutofit/>
              </a:bodyPr>
              <a:lstStyle/>
              <a:p>
                <a:pPr marL="0" indent="0">
                  <a:buNone/>
                </a:pPr>
                <a:r>
                  <a:rPr lang="en-US" sz="2800" dirty="0"/>
                  <a:t>The vertical entropy of an instance as the entropy of the distribution of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𝑛</m:t>
                        </m:r>
                      </m:e>
                      <m:sub>
                        <m:r>
                          <a:rPr lang="en-US" sz="2800" i="1" dirty="0">
                            <a:latin typeface="Cambria Math" panose="02040503050406030204" pitchFamily="18" charset="0"/>
                          </a:rPr>
                          <m:t>𝑖</m:t>
                        </m:r>
                      </m:sub>
                    </m:sSub>
                  </m:oMath>
                </a14:m>
                <a:r>
                  <a:rPr lang="en-US" sz="2800" dirty="0"/>
                  <a:t>},i∈[</a:t>
                </a:r>
                <a:r>
                  <a:rPr lang="he-IL" sz="2800" dirty="0"/>
                  <a:t>1</a:t>
                </a:r>
                <a:r>
                  <a:rPr lang="en-US" sz="2800" dirty="0"/>
                  <a:t>,...,h]</a:t>
                </a:r>
                <a:r>
                  <a:rPr lang="he-IL" sz="2800" dirty="0"/>
                  <a:t>:</a:t>
                </a:r>
                <a:endParaRPr lang="en-US" sz="2800" dirty="0"/>
              </a:p>
              <a:p>
                <a:pPr marL="0" indent="0">
                  <a:buNone/>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𝑯</m:t>
                          </m:r>
                        </m:e>
                        <m:sub>
                          <m:r>
                            <a:rPr lang="en-US" sz="2800" b="1" i="1" smtClean="0">
                              <a:latin typeface="Cambria Math" panose="02040503050406030204" pitchFamily="18" charset="0"/>
                            </a:rPr>
                            <m:t>𝒗</m:t>
                          </m:r>
                        </m:sub>
                      </m:sSub>
                      <m:d>
                        <m:dPr>
                          <m:ctrlPr>
                            <a:rPr lang="en-US" sz="2800" b="1" i="1" smtClean="0">
                              <a:latin typeface="Cambria Math" panose="02040503050406030204" pitchFamily="18" charset="0"/>
                            </a:rPr>
                          </m:ctrlPr>
                        </m:dPr>
                        <m:e>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𝒏</m:t>
                              </m:r>
                            </m:e>
                            <m:sub>
                              <m:r>
                                <a:rPr lang="en-US" sz="2800" b="1" i="1" smtClean="0">
                                  <a:latin typeface="Cambria Math" panose="02040503050406030204" pitchFamily="18" charset="0"/>
                                </a:rPr>
                                <m:t>𝟏</m:t>
                              </m:r>
                            </m:sub>
                          </m:sSub>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𝒏</m:t>
                              </m:r>
                            </m:e>
                            <m:sub>
                              <m:r>
                                <a:rPr lang="en-US" sz="2800" b="1" i="1" smtClean="0">
                                  <a:latin typeface="Cambria Math" panose="02040503050406030204" pitchFamily="18" charset="0"/>
                                </a:rPr>
                                <m:t>𝒉</m:t>
                              </m:r>
                            </m:sub>
                          </m:sSub>
                        </m:e>
                      </m:d>
                      <m:r>
                        <a:rPr lang="en-US" sz="2800" b="1" i="1" smtClean="0">
                          <a:latin typeface="Cambria Math" panose="02040503050406030204" pitchFamily="18" charset="0"/>
                        </a:rPr>
                        <m:t>=</m:t>
                      </m:r>
                      <m:nary>
                        <m:naryPr>
                          <m:chr m:val="∑"/>
                          <m:ctrlPr>
                            <a:rPr lang="en-US" sz="2800" b="1" i="1" smtClean="0">
                              <a:latin typeface="Cambria Math" panose="02040503050406030204" pitchFamily="18" charset="0"/>
                            </a:rPr>
                          </m:ctrlPr>
                        </m:naryPr>
                        <m:sub>
                          <m:r>
                            <m:rPr>
                              <m:brk m:alnAt="23"/>
                            </m:rPr>
                            <a:rPr lang="en-US" sz="2800" b="1" i="1" smtClean="0">
                              <a:latin typeface="Cambria Math" panose="02040503050406030204" pitchFamily="18" charset="0"/>
                            </a:rPr>
                            <m:t>𝒊</m:t>
                          </m:r>
                          <m:r>
                            <a:rPr lang="en-US" sz="2800" b="1" i="1" smtClean="0">
                              <a:latin typeface="Cambria Math" panose="02040503050406030204" pitchFamily="18" charset="0"/>
                            </a:rPr>
                            <m:t>=</m:t>
                          </m:r>
                          <m:r>
                            <a:rPr lang="en-US" sz="2800" b="1" i="1" smtClean="0">
                              <a:latin typeface="Cambria Math" panose="02040503050406030204" pitchFamily="18" charset="0"/>
                            </a:rPr>
                            <m:t>𝟏</m:t>
                          </m:r>
                        </m:sub>
                        <m:sup>
                          <m:r>
                            <a:rPr lang="en-US" sz="2800" b="1" i="1" smtClean="0">
                              <a:latin typeface="Cambria Math" panose="02040503050406030204" pitchFamily="18" charset="0"/>
                            </a:rPr>
                            <m:t>𝒉</m:t>
                          </m:r>
                        </m:sup>
                        <m:e>
                          <m:f>
                            <m:fPr>
                              <m:ctrlPr>
                                <a:rPr lang="en-US" sz="2800" b="1" i="1" smtClean="0">
                                  <a:latin typeface="Cambria Math" panose="02040503050406030204" pitchFamily="18" charset="0"/>
                                </a:rPr>
                              </m:ctrlPr>
                            </m:fPr>
                            <m:num>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𝒏</m:t>
                                  </m:r>
                                </m:e>
                                <m:sub>
                                  <m:r>
                                    <a:rPr lang="en-US" sz="2800" b="1" i="1" smtClean="0">
                                      <a:latin typeface="Cambria Math" panose="02040503050406030204" pitchFamily="18" charset="0"/>
                                    </a:rPr>
                                    <m:t>𝒊</m:t>
                                  </m:r>
                                </m:sub>
                              </m:sSub>
                            </m:num>
                            <m:den>
                              <m:r>
                                <a:rPr lang="en-US" sz="2800" b="1" i="1" smtClean="0">
                                  <a:latin typeface="Cambria Math" panose="02040503050406030204" pitchFamily="18" charset="0"/>
                                </a:rPr>
                                <m:t>𝒏</m:t>
                              </m:r>
                            </m:den>
                          </m:f>
                          <m:func>
                            <m:funcPr>
                              <m:ctrlPr>
                                <a:rPr lang="en-US" sz="2800" b="1"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r>
                                        <a:rPr lang="en-US" sz="2800" b="1" i="1">
                                          <a:latin typeface="Cambria Math" panose="02040503050406030204" pitchFamily="18" charset="0"/>
                                        </a:rPr>
                                        <m:t>𝒏</m:t>
                                      </m:r>
                                    </m:num>
                                    <m:den>
                                      <m:sSub>
                                        <m:sSubPr>
                                          <m:ctrlPr>
                                            <a:rPr lang="en-US" sz="2800" b="1" i="1">
                                              <a:latin typeface="Cambria Math" panose="02040503050406030204" pitchFamily="18" charset="0"/>
                                            </a:rPr>
                                          </m:ctrlPr>
                                        </m:sSubPr>
                                        <m:e>
                                          <m:r>
                                            <a:rPr lang="en-US" sz="2800" b="1" i="1">
                                              <a:latin typeface="Cambria Math" panose="02040503050406030204" pitchFamily="18" charset="0"/>
                                            </a:rPr>
                                            <m:t>𝒏</m:t>
                                          </m:r>
                                        </m:e>
                                        <m:sub>
                                          <m:r>
                                            <a:rPr lang="en-US" sz="2800" b="1" i="1">
                                              <a:latin typeface="Cambria Math" panose="02040503050406030204" pitchFamily="18" charset="0"/>
                                            </a:rPr>
                                            <m:t>𝒊</m:t>
                                          </m:r>
                                        </m:sub>
                                      </m:sSub>
                                    </m:den>
                                  </m:f>
                                </m:e>
                              </m:d>
                            </m:e>
                          </m:func>
                        </m:e>
                      </m:nary>
                    </m:oMath>
                  </m:oMathPara>
                </a14:m>
                <a:endParaRPr lang="en-US" sz="2800" dirty="0"/>
              </a:p>
            </p:txBody>
          </p:sp>
        </mc:Choice>
        <mc:Fallback xmlns="">
          <p:sp>
            <p:nvSpPr>
              <p:cNvPr id="3" name="Content Placeholder 2">
                <a:extLst>
                  <a:ext uri="{FF2B5EF4-FFF2-40B4-BE49-F238E27FC236}">
                    <a16:creationId xmlns:a16="http://schemas.microsoft.com/office/drawing/2014/main" id="{9F921A51-FFE1-019E-DAFA-480CC6C82223}"/>
                  </a:ext>
                </a:extLst>
              </p:cNvPr>
              <p:cNvSpPr>
                <a:spLocks noGrp="1" noRot="1" noChangeAspect="1" noMove="1" noResize="1" noEditPoints="1" noAdjustHandles="1" noChangeArrowheads="1" noChangeShapeType="1" noTextEdit="1"/>
              </p:cNvSpPr>
              <p:nvPr>
                <p:ph idx="1"/>
              </p:nvPr>
            </p:nvSpPr>
            <p:spPr>
              <a:xfrm>
                <a:off x="449263" y="1564559"/>
                <a:ext cx="11090274" cy="3979625"/>
              </a:xfrm>
              <a:blipFill>
                <a:blip r:embed="rId2"/>
                <a:stretch>
                  <a:fillRect l="-1979" t="-2301" r="-1264"/>
                </a:stretch>
              </a:blipFill>
            </p:spPr>
            <p:txBody>
              <a:bodyPr/>
              <a:lstStyle/>
              <a:p>
                <a:r>
                  <a:rPr lang="en-US">
                    <a:noFill/>
                  </a:rPr>
                  <a:t> </a:t>
                </a:r>
              </a:p>
            </p:txBody>
          </p:sp>
        </mc:Fallback>
      </mc:AlternateContent>
    </p:spTree>
    <p:extLst>
      <p:ext uri="{BB962C8B-B14F-4D97-AF65-F5344CB8AC3E}">
        <p14:creationId xmlns:p14="http://schemas.microsoft.com/office/powerpoint/2010/main" val="263817659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AB02-649A-0B60-96BE-49A5CBCB5CE3}"/>
              </a:ext>
            </a:extLst>
          </p:cNvPr>
          <p:cNvSpPr>
            <a:spLocks noGrp="1"/>
          </p:cNvSpPr>
          <p:nvPr>
            <p:ph type="title"/>
          </p:nvPr>
        </p:nvSpPr>
        <p:spPr>
          <a:xfrm>
            <a:off x="550200" y="1209675"/>
            <a:ext cx="11091600" cy="1332000"/>
          </a:xfrm>
        </p:spPr>
        <p:txBody>
          <a:bodyPr/>
          <a:lstStyle/>
          <a:p>
            <a:r>
              <a:rPr lang="en-US" b="1" dirty="0"/>
              <a:t>Let’s see a case of equal distribution</a:t>
            </a:r>
          </a:p>
        </p:txBody>
      </p:sp>
    </p:spTree>
    <p:extLst>
      <p:ext uri="{BB962C8B-B14F-4D97-AF65-F5344CB8AC3E}">
        <p14:creationId xmlns:p14="http://schemas.microsoft.com/office/powerpoint/2010/main" val="25436020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B8FEDF7-C9EC-9D43-2926-8ED622463E57}"/>
              </a:ext>
            </a:extLst>
          </p:cNvPr>
          <p:cNvSpPr/>
          <p:nvPr/>
        </p:nvSpPr>
        <p:spPr>
          <a:xfrm>
            <a:off x="1544284" y="92045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4" name="Oval 3">
            <a:extLst>
              <a:ext uri="{FF2B5EF4-FFF2-40B4-BE49-F238E27FC236}">
                <a16:creationId xmlns:a16="http://schemas.microsoft.com/office/drawing/2014/main" id="{59228BEE-9237-BABB-ED6B-0C29CC038AC0}"/>
              </a:ext>
            </a:extLst>
          </p:cNvPr>
          <p:cNvSpPr/>
          <p:nvPr/>
        </p:nvSpPr>
        <p:spPr>
          <a:xfrm>
            <a:off x="9458962" y="5075699"/>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598684" y="1248688"/>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6879569" y="125985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235155D-6198-B5CF-6E32-B09469B0D979}"/>
              </a:ext>
            </a:extLst>
          </p:cNvPr>
          <p:cNvSpPr/>
          <p:nvPr/>
        </p:nvSpPr>
        <p:spPr>
          <a:xfrm>
            <a:off x="2409176" y="887420"/>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A81A0-5EB5-C6D9-8F50-B5757EC909CB}"/>
              </a:ext>
            </a:extLst>
          </p:cNvPr>
          <p:cNvSpPr/>
          <p:nvPr/>
        </p:nvSpPr>
        <p:spPr>
          <a:xfrm>
            <a:off x="7706356" y="13172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4603B6-CD41-2E76-E1BA-236ED4DE2E3A}"/>
              </a:ext>
            </a:extLst>
          </p:cNvPr>
          <p:cNvSpPr/>
          <p:nvPr/>
        </p:nvSpPr>
        <p:spPr>
          <a:xfrm>
            <a:off x="10114276" y="36626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F5A17D-89F0-633D-6ADC-3DBE828DBDDC}"/>
              </a:ext>
            </a:extLst>
          </p:cNvPr>
          <p:cNvSpPr/>
          <p:nvPr/>
        </p:nvSpPr>
        <p:spPr>
          <a:xfrm>
            <a:off x="3286765" y="685605"/>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EC1777E-94FE-C111-228C-FFB15FC56BFD}"/>
              </a:ext>
            </a:extLst>
          </p:cNvPr>
          <p:cNvSpPr/>
          <p:nvPr/>
        </p:nvSpPr>
        <p:spPr>
          <a:xfrm>
            <a:off x="8884916" y="3002289"/>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D6A949B-A7C7-9508-BA5D-4C6029C17C3E}"/>
              </a:ext>
            </a:extLst>
          </p:cNvPr>
          <p:cNvCxnSpPr>
            <a:cxnSpLocks/>
          </p:cNvCxnSpPr>
          <p:nvPr/>
        </p:nvCxnSpPr>
        <p:spPr>
          <a:xfrm>
            <a:off x="10546078" y="369066"/>
            <a:ext cx="0" cy="53205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26816A-7D6D-07D0-B9B2-6F90F34F0E2A}"/>
              </a:ext>
            </a:extLst>
          </p:cNvPr>
          <p:cNvCxnSpPr>
            <a:cxnSpLocks/>
          </p:cNvCxnSpPr>
          <p:nvPr/>
        </p:nvCxnSpPr>
        <p:spPr>
          <a:xfrm>
            <a:off x="3718567" y="404626"/>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23FB50-81B8-B067-938E-C4D63A02F3B2}"/>
              </a:ext>
            </a:extLst>
          </p:cNvPr>
          <p:cNvCxnSpPr>
            <a:cxnSpLocks/>
          </p:cNvCxnSpPr>
          <p:nvPr/>
        </p:nvCxnSpPr>
        <p:spPr>
          <a:xfrm>
            <a:off x="8138158" y="369066"/>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BECA37-61CF-0590-C6AD-0BE503DFEAC0}"/>
              </a:ext>
            </a:extLst>
          </p:cNvPr>
          <p:cNvCxnSpPr>
            <a:cxnSpLocks/>
          </p:cNvCxnSpPr>
          <p:nvPr/>
        </p:nvCxnSpPr>
        <p:spPr>
          <a:xfrm>
            <a:off x="9316718" y="314969"/>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C81C3BD-413A-D372-2181-E769686D50B5}"/>
                  </a:ext>
                </a:extLst>
              </p:cNvPr>
              <p:cNvSpPr txBox="1"/>
              <p:nvPr/>
            </p:nvSpPr>
            <p:spPr>
              <a:xfrm>
                <a:off x="1635758" y="1778984"/>
                <a:ext cx="1374124" cy="102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𝒏</m:t>
                          </m:r>
                          <m:r>
                            <a:rPr lang="en-US" sz="3200" b="1" i="1">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𝒉</m:t>
                          </m:r>
                        </m:num>
                        <m:den>
                          <m:r>
                            <a:rPr lang="en-US" sz="3200" b="1" i="1" smtClean="0">
                              <a:latin typeface="Cambria Math" panose="02040503050406030204" pitchFamily="18" charset="0"/>
                            </a:rPr>
                            <m:t>𝒉</m:t>
                          </m:r>
                        </m:den>
                      </m:f>
                    </m:oMath>
                  </m:oMathPara>
                </a14:m>
                <a:endParaRPr lang="en-US" b="1" dirty="0"/>
              </a:p>
            </p:txBody>
          </p:sp>
        </mc:Choice>
        <mc:Fallback xmlns="">
          <p:sp>
            <p:nvSpPr>
              <p:cNvPr id="32" name="TextBox 31">
                <a:extLst>
                  <a:ext uri="{FF2B5EF4-FFF2-40B4-BE49-F238E27FC236}">
                    <a16:creationId xmlns:a16="http://schemas.microsoft.com/office/drawing/2014/main" id="{3C81C3BD-413A-D372-2181-E769686D50B5}"/>
                  </a:ext>
                </a:extLst>
              </p:cNvPr>
              <p:cNvSpPr txBox="1">
                <a:spLocks noRot="1" noChangeAspect="1" noMove="1" noResize="1" noEditPoints="1" noAdjustHandles="1" noChangeArrowheads="1" noChangeShapeType="1" noTextEdit="1"/>
              </p:cNvSpPr>
              <p:nvPr/>
            </p:nvSpPr>
            <p:spPr>
              <a:xfrm>
                <a:off x="1635758" y="1778984"/>
                <a:ext cx="1374124" cy="1027717"/>
              </a:xfrm>
              <a:prstGeom prst="rect">
                <a:avLst/>
              </a:prstGeom>
              <a:blipFill>
                <a:blip r:embed="rId2"/>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47AA3EF6-199E-F6B1-D86F-E8D04198C51F}"/>
              </a:ext>
            </a:extLst>
          </p:cNvPr>
          <p:cNvSpPr/>
          <p:nvPr/>
        </p:nvSpPr>
        <p:spPr>
          <a:xfrm>
            <a:off x="9921240" y="463550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05882EB-3FBB-09F5-6B66-9134D58F6779}"/>
              </a:ext>
            </a:extLst>
          </p:cNvPr>
          <p:cNvSpPr/>
          <p:nvPr/>
        </p:nvSpPr>
        <p:spPr>
          <a:xfrm>
            <a:off x="8724893" y="25486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30B319B-F3FD-9329-2849-98B776719989}"/>
              </a:ext>
            </a:extLst>
          </p:cNvPr>
          <p:cNvSpPr/>
          <p:nvPr/>
        </p:nvSpPr>
        <p:spPr>
          <a:xfrm>
            <a:off x="8282931" y="221843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523DF39-BBAC-76F8-2FE3-CEFB7870DCF9}"/>
                  </a:ext>
                </a:extLst>
              </p:cNvPr>
              <p:cNvSpPr txBox="1"/>
              <p:nvPr/>
            </p:nvSpPr>
            <p:spPr>
              <a:xfrm>
                <a:off x="9259584" y="508975"/>
                <a:ext cx="1374124" cy="102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𝒏</m:t>
                          </m:r>
                          <m:r>
                            <a:rPr lang="en-US" sz="3200" b="1" i="1">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𝒉</m:t>
                          </m:r>
                        </m:num>
                        <m:den>
                          <m:r>
                            <a:rPr lang="en-US" sz="3200" b="1" i="1" smtClean="0">
                              <a:latin typeface="Cambria Math" panose="02040503050406030204" pitchFamily="18" charset="0"/>
                            </a:rPr>
                            <m:t>𝒉</m:t>
                          </m:r>
                        </m:den>
                      </m:f>
                    </m:oMath>
                  </m:oMathPara>
                </a14:m>
                <a:endParaRPr lang="en-US" b="1" dirty="0"/>
              </a:p>
            </p:txBody>
          </p:sp>
        </mc:Choice>
        <mc:Fallback xmlns="">
          <p:sp>
            <p:nvSpPr>
              <p:cNvPr id="34" name="TextBox 33">
                <a:extLst>
                  <a:ext uri="{FF2B5EF4-FFF2-40B4-BE49-F238E27FC236}">
                    <a16:creationId xmlns:a16="http://schemas.microsoft.com/office/drawing/2014/main" id="{9523DF39-BBAC-76F8-2FE3-CEFB7870DCF9}"/>
                  </a:ext>
                </a:extLst>
              </p:cNvPr>
              <p:cNvSpPr txBox="1">
                <a:spLocks noRot="1" noChangeAspect="1" noMove="1" noResize="1" noEditPoints="1" noAdjustHandles="1" noChangeArrowheads="1" noChangeShapeType="1" noTextEdit="1"/>
              </p:cNvSpPr>
              <p:nvPr/>
            </p:nvSpPr>
            <p:spPr>
              <a:xfrm>
                <a:off x="9259584" y="508975"/>
                <a:ext cx="1374124" cy="10277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02AAC3B-FC1C-AB9F-2FA6-C93B2A380895}"/>
                  </a:ext>
                </a:extLst>
              </p:cNvPr>
              <p:cNvSpPr txBox="1"/>
              <p:nvPr/>
            </p:nvSpPr>
            <p:spPr>
              <a:xfrm>
                <a:off x="8020053" y="421056"/>
                <a:ext cx="1374124" cy="102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𝒏</m:t>
                          </m:r>
                          <m:r>
                            <a:rPr lang="en-US" sz="3200" b="1" i="1">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𝒉</m:t>
                          </m:r>
                        </m:num>
                        <m:den>
                          <m:r>
                            <a:rPr lang="en-US" sz="3200" b="1" i="1" smtClean="0">
                              <a:latin typeface="Cambria Math" panose="02040503050406030204" pitchFamily="18" charset="0"/>
                            </a:rPr>
                            <m:t>𝒉</m:t>
                          </m:r>
                        </m:den>
                      </m:f>
                    </m:oMath>
                  </m:oMathPara>
                </a14:m>
                <a:endParaRPr lang="en-US" b="1" dirty="0"/>
              </a:p>
            </p:txBody>
          </p:sp>
        </mc:Choice>
        <mc:Fallback xmlns="">
          <p:sp>
            <p:nvSpPr>
              <p:cNvPr id="35" name="TextBox 34">
                <a:extLst>
                  <a:ext uri="{FF2B5EF4-FFF2-40B4-BE49-F238E27FC236}">
                    <a16:creationId xmlns:a16="http://schemas.microsoft.com/office/drawing/2014/main" id="{202AAC3B-FC1C-AB9F-2FA6-C93B2A380895}"/>
                  </a:ext>
                </a:extLst>
              </p:cNvPr>
              <p:cNvSpPr txBox="1">
                <a:spLocks noRot="1" noChangeAspect="1" noMove="1" noResize="1" noEditPoints="1" noAdjustHandles="1" noChangeArrowheads="1" noChangeShapeType="1" noTextEdit="1"/>
              </p:cNvSpPr>
              <p:nvPr/>
            </p:nvSpPr>
            <p:spPr>
              <a:xfrm>
                <a:off x="8020053" y="421056"/>
                <a:ext cx="1374124" cy="10277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D38BC00-E3F5-2F6F-1E42-817D58D4C40D}"/>
                  </a:ext>
                </a:extLst>
              </p:cNvPr>
              <p:cNvSpPr txBox="1"/>
              <p:nvPr/>
            </p:nvSpPr>
            <p:spPr>
              <a:xfrm>
                <a:off x="5133345" y="1163296"/>
                <a:ext cx="1374124" cy="102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𝒏</m:t>
                          </m:r>
                          <m:r>
                            <a:rPr lang="en-US" sz="3200" b="1" i="1">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𝒉</m:t>
                          </m:r>
                        </m:num>
                        <m:den>
                          <m:r>
                            <a:rPr lang="en-US" sz="3200" b="1" i="1" smtClean="0">
                              <a:latin typeface="Cambria Math" panose="02040503050406030204" pitchFamily="18" charset="0"/>
                            </a:rPr>
                            <m:t>𝒉</m:t>
                          </m:r>
                        </m:den>
                      </m:f>
                    </m:oMath>
                  </m:oMathPara>
                </a14:m>
                <a:endParaRPr lang="en-US" b="1" dirty="0"/>
              </a:p>
            </p:txBody>
          </p:sp>
        </mc:Choice>
        <mc:Fallback xmlns="">
          <p:sp>
            <p:nvSpPr>
              <p:cNvPr id="36" name="TextBox 35">
                <a:extLst>
                  <a:ext uri="{FF2B5EF4-FFF2-40B4-BE49-F238E27FC236}">
                    <a16:creationId xmlns:a16="http://schemas.microsoft.com/office/drawing/2014/main" id="{8D38BC00-E3F5-2F6F-1E42-817D58D4C40D}"/>
                  </a:ext>
                </a:extLst>
              </p:cNvPr>
              <p:cNvSpPr txBox="1">
                <a:spLocks noRot="1" noChangeAspect="1" noMove="1" noResize="1" noEditPoints="1" noAdjustHandles="1" noChangeArrowheads="1" noChangeShapeType="1" noTextEdit="1"/>
              </p:cNvSpPr>
              <p:nvPr/>
            </p:nvSpPr>
            <p:spPr>
              <a:xfrm>
                <a:off x="5133345" y="1163296"/>
                <a:ext cx="1374124" cy="10277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134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AB02-649A-0B60-96BE-49A5CBCB5CE3}"/>
              </a:ext>
            </a:extLst>
          </p:cNvPr>
          <p:cNvSpPr>
            <a:spLocks noGrp="1"/>
          </p:cNvSpPr>
          <p:nvPr>
            <p:ph type="title"/>
          </p:nvPr>
        </p:nvSpPr>
        <p:spPr>
          <a:xfrm>
            <a:off x="352860" y="267327"/>
            <a:ext cx="11091600" cy="1332000"/>
          </a:xfrm>
        </p:spPr>
        <p:txBody>
          <a:bodyPr/>
          <a:lstStyle/>
          <a:p>
            <a:r>
              <a:rPr lang="en-US" b="1" dirty="0"/>
              <a:t>Equal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EDD0C45-336A-F95B-0A7F-E43217039BE1}"/>
                  </a:ext>
                </a:extLst>
              </p:cNvPr>
              <p:cNvSpPr txBox="1"/>
              <p:nvPr/>
            </p:nvSpPr>
            <p:spPr>
              <a:xfrm>
                <a:off x="468920" y="1374401"/>
                <a:ext cx="10270200" cy="1688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𝑯</m:t>
                          </m:r>
                        </m:e>
                        <m:sub>
                          <m:r>
                            <a:rPr lang="en-US" sz="3600" b="1" i="1" smtClean="0">
                              <a:latin typeface="Cambria Math" panose="02040503050406030204" pitchFamily="18" charset="0"/>
                            </a:rPr>
                            <m:t>𝒗</m:t>
                          </m:r>
                        </m:sub>
                      </m:sSub>
                      <m:d>
                        <m:dPr>
                          <m:ctrlPr>
                            <a:rPr lang="en-US" sz="3600" b="1" i="1" smtClean="0">
                              <a:latin typeface="Cambria Math" panose="02040503050406030204" pitchFamily="18" charset="0"/>
                            </a:rPr>
                          </m:ctrlPr>
                        </m:dPr>
                        <m:e>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𝒏</m:t>
                              </m:r>
                            </m:e>
                            <m:sub>
                              <m:r>
                                <a:rPr lang="en-US" sz="3600" b="1" i="1" smtClean="0">
                                  <a:latin typeface="Cambria Math" panose="02040503050406030204" pitchFamily="18" charset="0"/>
                                </a:rPr>
                                <m:t>𝟏</m:t>
                              </m:r>
                            </m:sub>
                          </m:sSub>
                          <m:r>
                            <a:rPr lang="en-US" sz="3600" b="1" i="1" smtClean="0">
                              <a:latin typeface="Cambria Math" panose="02040503050406030204" pitchFamily="18" charset="0"/>
                            </a:rPr>
                            <m:t>,…,</m:t>
                          </m:r>
                          <m:sSub>
                            <m:sSubPr>
                              <m:ctrlPr>
                                <a:rPr lang="en-US" sz="3600" b="1" i="1">
                                  <a:latin typeface="Cambria Math" panose="02040503050406030204" pitchFamily="18" charset="0"/>
                                </a:rPr>
                              </m:ctrlPr>
                            </m:sSubPr>
                            <m:e>
                              <m:r>
                                <a:rPr lang="en-US" sz="3600" b="1" i="1">
                                  <a:latin typeface="Cambria Math" panose="02040503050406030204" pitchFamily="18" charset="0"/>
                                </a:rPr>
                                <m:t>𝒏</m:t>
                              </m:r>
                            </m:e>
                            <m:sub>
                              <m:r>
                                <a:rPr lang="en-US" sz="3600" b="1" i="1" smtClean="0">
                                  <a:latin typeface="Cambria Math" panose="02040503050406030204" pitchFamily="18" charset="0"/>
                                </a:rPr>
                                <m:t>𝒉</m:t>
                              </m:r>
                            </m:sub>
                          </m:sSub>
                        </m:e>
                      </m:d>
                      <m:r>
                        <a:rPr lang="en-US" sz="3600" b="1" i="1" smtClean="0">
                          <a:latin typeface="Cambria Math" panose="02040503050406030204" pitchFamily="18" charset="0"/>
                        </a:rPr>
                        <m:t>=</m:t>
                      </m:r>
                      <m:nary>
                        <m:naryPr>
                          <m:chr m:val="∑"/>
                          <m:ctrlPr>
                            <a:rPr lang="en-US" sz="3600" b="1" i="1">
                              <a:latin typeface="Cambria Math" panose="02040503050406030204" pitchFamily="18" charset="0"/>
                            </a:rPr>
                          </m:ctrlPr>
                        </m:naryPr>
                        <m:sub>
                          <m:r>
                            <m:rPr>
                              <m:brk m:alnAt="23"/>
                            </m:rPr>
                            <a:rPr lang="en-US" sz="3600" b="1" i="1">
                              <a:latin typeface="Cambria Math" panose="02040503050406030204" pitchFamily="18" charset="0"/>
                            </a:rPr>
                            <m:t>𝒊</m:t>
                          </m:r>
                          <m:r>
                            <a:rPr lang="en-US" sz="3600" b="1" i="1">
                              <a:latin typeface="Cambria Math" panose="02040503050406030204" pitchFamily="18" charset="0"/>
                            </a:rPr>
                            <m:t>=</m:t>
                          </m:r>
                          <m:r>
                            <a:rPr lang="en-US" sz="3600" b="1" i="1">
                              <a:latin typeface="Cambria Math" panose="02040503050406030204" pitchFamily="18" charset="0"/>
                            </a:rPr>
                            <m:t>𝟏</m:t>
                          </m:r>
                        </m:sub>
                        <m:sup>
                          <m:r>
                            <a:rPr lang="en-US" sz="3600" b="1" i="1">
                              <a:latin typeface="Cambria Math" panose="02040503050406030204" pitchFamily="18" charset="0"/>
                            </a:rPr>
                            <m:t>𝒉</m:t>
                          </m:r>
                        </m:sup>
                        <m:e>
                          <m:f>
                            <m:fPr>
                              <m:ctrlPr>
                                <a:rPr lang="en-US" sz="3600" b="1" i="1">
                                  <a:latin typeface="Cambria Math" panose="02040503050406030204" pitchFamily="18" charset="0"/>
                                </a:rPr>
                              </m:ctrlPr>
                            </m:fPr>
                            <m:num>
                              <m:sSub>
                                <m:sSubPr>
                                  <m:ctrlPr>
                                    <a:rPr lang="en-US" sz="3600" b="1" i="1">
                                      <a:latin typeface="Cambria Math" panose="02040503050406030204" pitchFamily="18" charset="0"/>
                                    </a:rPr>
                                  </m:ctrlPr>
                                </m:sSubPr>
                                <m:e>
                                  <m:r>
                                    <a:rPr lang="en-US" sz="3600" b="1" i="1">
                                      <a:latin typeface="Cambria Math" panose="02040503050406030204" pitchFamily="18" charset="0"/>
                                    </a:rPr>
                                    <m:t>𝒏</m:t>
                                  </m:r>
                                </m:e>
                                <m:sub>
                                  <m:r>
                                    <a:rPr lang="en-US" sz="3600" b="1" i="1">
                                      <a:latin typeface="Cambria Math" panose="02040503050406030204" pitchFamily="18" charset="0"/>
                                    </a:rPr>
                                    <m:t>𝒊</m:t>
                                  </m:r>
                                </m:sub>
                              </m:sSub>
                            </m:num>
                            <m:den>
                              <m:r>
                                <a:rPr lang="en-US" sz="3600" b="1" i="1">
                                  <a:latin typeface="Cambria Math" panose="02040503050406030204" pitchFamily="18" charset="0"/>
                                </a:rPr>
                                <m:t>𝒏</m:t>
                              </m:r>
                            </m:den>
                          </m:f>
                          <m:func>
                            <m:funcPr>
                              <m:ctrlPr>
                                <a:rPr lang="en-US" sz="3600" b="1" i="1">
                                  <a:latin typeface="Cambria Math" panose="02040503050406030204" pitchFamily="18" charset="0"/>
                                </a:rPr>
                              </m:ctrlPr>
                            </m:funcPr>
                            <m:fName>
                              <m:r>
                                <m:rPr>
                                  <m:sty m:val="p"/>
                                </m:rPr>
                                <a:rPr lang="en-US" sz="3600">
                                  <a:latin typeface="Cambria Math" panose="02040503050406030204" pitchFamily="18" charset="0"/>
                                </a:rPr>
                                <m:t>log</m:t>
                              </m:r>
                            </m:fName>
                            <m:e>
                              <m:d>
                                <m:dPr>
                                  <m:ctrlPr>
                                    <a:rPr lang="en-US" sz="3600" b="1" i="1">
                                      <a:latin typeface="Cambria Math" panose="02040503050406030204" pitchFamily="18" charset="0"/>
                                    </a:rPr>
                                  </m:ctrlPr>
                                </m:dPr>
                                <m:e>
                                  <m:f>
                                    <m:fPr>
                                      <m:ctrlPr>
                                        <a:rPr lang="en-US" sz="3600" b="1" i="1">
                                          <a:latin typeface="Cambria Math" panose="02040503050406030204" pitchFamily="18" charset="0"/>
                                        </a:rPr>
                                      </m:ctrlPr>
                                    </m:fPr>
                                    <m:num>
                                      <m:r>
                                        <a:rPr lang="en-US" sz="3600" b="1" i="1">
                                          <a:latin typeface="Cambria Math" panose="02040503050406030204" pitchFamily="18" charset="0"/>
                                        </a:rPr>
                                        <m:t>𝒏</m:t>
                                      </m:r>
                                    </m:num>
                                    <m:den>
                                      <m:sSub>
                                        <m:sSubPr>
                                          <m:ctrlPr>
                                            <a:rPr lang="en-US" sz="3600" b="1" i="1">
                                              <a:latin typeface="Cambria Math" panose="02040503050406030204" pitchFamily="18" charset="0"/>
                                            </a:rPr>
                                          </m:ctrlPr>
                                        </m:sSubPr>
                                        <m:e>
                                          <m:r>
                                            <a:rPr lang="en-US" sz="3600" b="1" i="1">
                                              <a:latin typeface="Cambria Math" panose="02040503050406030204" pitchFamily="18" charset="0"/>
                                            </a:rPr>
                                            <m:t>𝒏</m:t>
                                          </m:r>
                                        </m:e>
                                        <m:sub>
                                          <m:r>
                                            <a:rPr lang="en-US" sz="3600" b="1" i="1">
                                              <a:latin typeface="Cambria Math" panose="02040503050406030204" pitchFamily="18" charset="0"/>
                                            </a:rPr>
                                            <m:t>𝒊</m:t>
                                          </m:r>
                                        </m:sub>
                                      </m:sSub>
                                    </m:den>
                                  </m:f>
                                </m:e>
                              </m:d>
                            </m:e>
                          </m:func>
                        </m:e>
                      </m:nary>
                      <m:r>
                        <a:rPr lang="en-US" sz="3600" b="1" i="1" smtClean="0">
                          <a:latin typeface="Cambria Math" panose="02040503050406030204" pitchFamily="18" charset="0"/>
                        </a:rPr>
                        <m:t>=</m:t>
                      </m:r>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𝒉</m:t>
                          </m:r>
                        </m:sup>
                        <m:e>
                          <m:f>
                            <m:fPr>
                              <m:ctrlPr>
                                <a:rPr lang="en-US" b="1" i="1">
                                  <a:latin typeface="Cambria Math" panose="02040503050406030204" pitchFamily="18" charset="0"/>
                                </a:rPr>
                              </m:ctrlPr>
                            </m:fPr>
                            <m:num>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𝒉</m:t>
                                      </m:r>
                                    </m:num>
                                    <m:den>
                                      <m:r>
                                        <a:rPr lang="en-US" b="1" i="1">
                                          <a:latin typeface="Cambria Math" panose="02040503050406030204" pitchFamily="18" charset="0"/>
                                        </a:rPr>
                                        <m:t>𝒉</m:t>
                                      </m:r>
                                    </m:den>
                                  </m:f>
                                </m:e>
                              </m:d>
                            </m:num>
                            <m:den>
                              <m:r>
                                <a:rPr lang="en-US" b="1" i="1">
                                  <a:latin typeface="Cambria Math" panose="02040503050406030204" pitchFamily="18" charset="0"/>
                                </a:rPr>
                                <m:t>𝒏</m:t>
                              </m:r>
                            </m:den>
                          </m:f>
                          <m:r>
                            <m:rPr>
                              <m:sty m:val="p"/>
                            </m:rPr>
                            <a:rPr lang="en-US">
                              <a:latin typeface="Cambria Math" panose="02040503050406030204" pitchFamily="18" charset="0"/>
                            </a:rPr>
                            <m:t>log</m:t>
                          </m:r>
                          <m:d>
                            <m:dPr>
                              <m:ctrlPr>
                                <a:rPr lang="en-US" b="1" i="1" smtClean="0">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𝒏</m:t>
                                  </m:r>
                                </m:num>
                                <m:den>
                                  <m:d>
                                    <m:dPr>
                                      <m:ctrlPr>
                                        <a:rPr lang="en-US" b="1" i="1" smtClean="0">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𝒉</m:t>
                                          </m:r>
                                        </m:num>
                                        <m:den>
                                          <m:r>
                                            <a:rPr lang="en-US" b="1" i="1">
                                              <a:latin typeface="Cambria Math" panose="02040503050406030204" pitchFamily="18" charset="0"/>
                                            </a:rPr>
                                            <m:t>𝒉</m:t>
                                          </m:r>
                                        </m:den>
                                      </m:f>
                                    </m:e>
                                  </m:d>
                                </m:den>
                              </m:f>
                            </m:e>
                          </m:d>
                        </m:e>
                      </m:nary>
                    </m:oMath>
                  </m:oMathPara>
                </a14:m>
                <a:endParaRPr lang="en-US" dirty="0"/>
              </a:p>
            </p:txBody>
          </p:sp>
        </mc:Choice>
        <mc:Fallback xmlns="">
          <p:sp>
            <p:nvSpPr>
              <p:cNvPr id="4" name="TextBox 3">
                <a:extLst>
                  <a:ext uri="{FF2B5EF4-FFF2-40B4-BE49-F238E27FC236}">
                    <a16:creationId xmlns:a16="http://schemas.microsoft.com/office/drawing/2014/main" id="{0EDD0C45-336A-F95B-0A7F-E43217039BE1}"/>
                  </a:ext>
                </a:extLst>
              </p:cNvPr>
              <p:cNvSpPr txBox="1">
                <a:spLocks noRot="1" noChangeAspect="1" noMove="1" noResize="1" noEditPoints="1" noAdjustHandles="1" noChangeArrowheads="1" noChangeShapeType="1" noTextEdit="1"/>
              </p:cNvSpPr>
              <p:nvPr/>
            </p:nvSpPr>
            <p:spPr>
              <a:xfrm>
                <a:off x="468920" y="1374401"/>
                <a:ext cx="10270200" cy="16886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13A035C-A6C6-0EA4-49BF-C57307F85AFC}"/>
                  </a:ext>
                </a:extLst>
              </p:cNvPr>
              <p:cNvSpPr txBox="1"/>
              <p:nvPr/>
            </p:nvSpPr>
            <p:spPr>
              <a:xfrm>
                <a:off x="352860" y="4359862"/>
                <a:ext cx="10696920" cy="20469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rPr>
                            <m:t>𝐇</m:t>
                          </m:r>
                        </m:e>
                        <m:sub>
                          <m:r>
                            <a:rPr lang="en-US" b="1" i="0">
                              <a:solidFill>
                                <a:schemeClr val="tx1"/>
                              </a:solidFill>
                              <a:latin typeface="Cambria Math" panose="02040503050406030204" pitchFamily="18" charset="0"/>
                            </a:rPr>
                            <m:t>𝐯</m:t>
                          </m:r>
                        </m:sub>
                      </m:sSub>
                      <m:d>
                        <m:dPr>
                          <m:ctrlPr>
                            <a:rPr lang="en-US" b="1" i="1">
                              <a:solidFill>
                                <a:schemeClr val="tx1"/>
                              </a:solidFill>
                              <a:latin typeface="Cambria Math" panose="02040503050406030204" pitchFamily="18" charset="0"/>
                            </a:rPr>
                          </m:ctrlPr>
                        </m:dPr>
                        <m:e>
                          <m:sSub>
                            <m:sSubPr>
                              <m:ctrlPr>
                                <a:rPr lang="en-US" b="1" i="1">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rPr>
                                <m:t>𝐧</m:t>
                              </m:r>
                            </m:e>
                            <m:sub>
                              <m:r>
                                <a:rPr lang="en-US" b="1" i="0">
                                  <a:solidFill>
                                    <a:schemeClr val="tx1"/>
                                  </a:solidFill>
                                  <a:latin typeface="Cambria Math" panose="02040503050406030204" pitchFamily="18" charset="0"/>
                                </a:rPr>
                                <m:t>𝟏</m:t>
                              </m:r>
                            </m:sub>
                          </m:sSub>
                          <m:r>
                            <a:rPr lang="en-US" b="1" i="0">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rPr>
                                <m:t>𝐧</m:t>
                              </m:r>
                            </m:e>
                            <m:sub>
                              <m:r>
                                <a:rPr lang="en-US" b="1" i="0">
                                  <a:solidFill>
                                    <a:schemeClr val="tx1"/>
                                  </a:solidFill>
                                  <a:latin typeface="Cambria Math" panose="02040503050406030204" pitchFamily="18" charset="0"/>
                                </a:rPr>
                                <m:t>𝐡</m:t>
                              </m:r>
                            </m:sub>
                          </m:sSub>
                        </m:e>
                      </m:d>
                      <m:r>
                        <a:rPr lang="en-US" b="1" i="0" smtClean="0">
                          <a:solidFill>
                            <a:schemeClr val="tx1"/>
                          </a:solidFill>
                          <a:latin typeface="Cambria Math" panose="02040503050406030204" pitchFamily="18" charset="0"/>
                        </a:rPr>
                        <m:t>=</m:t>
                      </m:r>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𝒉</m:t>
                          </m:r>
                        </m:sup>
                        <m:e>
                          <m:f>
                            <m:fPr>
                              <m:ctrlPr>
                                <a:rPr lang="en-US" b="1" i="1">
                                  <a:latin typeface="Cambria Math" panose="02040503050406030204" pitchFamily="18" charset="0"/>
                                </a:rPr>
                              </m:ctrlPr>
                            </m:fPr>
                            <m:num>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𝒉</m:t>
                                      </m:r>
                                    </m:num>
                                    <m:den>
                                      <m:r>
                                        <a:rPr lang="en-US" b="1" i="1">
                                          <a:latin typeface="Cambria Math" panose="02040503050406030204" pitchFamily="18" charset="0"/>
                                        </a:rPr>
                                        <m:t>𝒉</m:t>
                                      </m:r>
                                    </m:den>
                                  </m:f>
                                </m:e>
                              </m:d>
                            </m:num>
                            <m:den>
                              <m:r>
                                <a:rPr lang="en-US" b="1" i="1">
                                  <a:latin typeface="Cambria Math" panose="02040503050406030204" pitchFamily="18" charset="0"/>
                                </a:rPr>
                                <m:t>𝒏</m:t>
                              </m:r>
                            </m:den>
                          </m:f>
                          <m:r>
                            <m:rPr>
                              <m:sty m:val="p"/>
                            </m:rPr>
                            <a:rPr lang="en-US">
                              <a:latin typeface="Cambria Math" panose="02040503050406030204" pitchFamily="18" charset="0"/>
                            </a:rPr>
                            <m:t>log</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𝒏</m:t>
                                  </m:r>
                                </m:num>
                                <m:den>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𝒉</m:t>
                                          </m:r>
                                        </m:num>
                                        <m:den>
                                          <m:r>
                                            <a:rPr lang="en-US" b="1" i="1">
                                              <a:latin typeface="Cambria Math" panose="02040503050406030204" pitchFamily="18" charset="0"/>
                                            </a:rPr>
                                            <m:t>𝒉</m:t>
                                          </m:r>
                                        </m:den>
                                      </m:f>
                                    </m:e>
                                  </m:d>
                                </m:den>
                              </m:f>
                            </m:e>
                          </m:d>
                        </m:e>
                      </m:nary>
                      <m:r>
                        <a:rPr lang="en-US" b="1" i="0" smtClean="0">
                          <a:solidFill>
                            <a:schemeClr val="tx1"/>
                          </a:solidFill>
                          <a:latin typeface="Cambria Math" panose="02040503050406030204" pitchFamily="18" charset="0"/>
                        </a:rPr>
                        <m:t>=</m:t>
                      </m:r>
                      <m:nary>
                        <m:naryPr>
                          <m:chr m:val="∑"/>
                          <m:ctrlPr>
                            <a:rPr lang="en-US" b="1" i="1">
                              <a:solidFill>
                                <a:schemeClr val="tx1"/>
                              </a:solidFill>
                              <a:latin typeface="Cambria Math" panose="02040503050406030204" pitchFamily="18" charset="0"/>
                            </a:rPr>
                          </m:ctrlPr>
                        </m:naryPr>
                        <m:sub>
                          <m:r>
                            <m:rPr>
                              <m:brk m:alnAt="23"/>
                            </m:rPr>
                            <a:rPr lang="en-US" b="1" i="0">
                              <a:solidFill>
                                <a:schemeClr val="tx1"/>
                              </a:solidFill>
                              <a:latin typeface="Cambria Math" panose="02040503050406030204" pitchFamily="18" charset="0"/>
                            </a:rPr>
                            <m:t>𝐢</m:t>
                          </m:r>
                          <m:r>
                            <a:rPr lang="en-US" b="1" i="0">
                              <a:solidFill>
                                <a:schemeClr val="tx1"/>
                              </a:solidFill>
                              <a:latin typeface="Cambria Math" panose="02040503050406030204" pitchFamily="18" charset="0"/>
                            </a:rPr>
                            <m:t>=</m:t>
                          </m:r>
                          <m:r>
                            <a:rPr lang="en-US" b="1" i="0">
                              <a:solidFill>
                                <a:schemeClr val="tx1"/>
                              </a:solidFill>
                              <a:latin typeface="Cambria Math" panose="02040503050406030204" pitchFamily="18" charset="0"/>
                            </a:rPr>
                            <m:t>𝟏</m:t>
                          </m:r>
                        </m:sub>
                        <m:sup>
                          <m:r>
                            <a:rPr lang="en-US" b="1" i="0">
                              <a:solidFill>
                                <a:schemeClr val="tx1"/>
                              </a:solidFill>
                              <a:latin typeface="Cambria Math" panose="02040503050406030204" pitchFamily="18" charset="0"/>
                            </a:rPr>
                            <m:t>𝐡</m:t>
                          </m:r>
                        </m:sup>
                        <m:e>
                          <m:f>
                            <m:fPr>
                              <m:ctrlPr>
                                <a:rPr lang="en-US" b="1" i="1">
                                  <a:solidFill>
                                    <a:schemeClr val="tx1"/>
                                  </a:solidFill>
                                  <a:latin typeface="Cambria Math" panose="02040503050406030204" pitchFamily="18" charset="0"/>
                                </a:rPr>
                              </m:ctrlPr>
                            </m:fPr>
                            <m:num>
                              <m:d>
                                <m:dPr>
                                  <m:ctrlPr>
                                    <a:rPr lang="en-US" b="1" i="1">
                                      <a:solidFill>
                                        <a:schemeClr val="tx1"/>
                                      </a:solidFill>
                                      <a:latin typeface="Cambria Math" panose="02040503050406030204" pitchFamily="18" charset="0"/>
                                    </a:rPr>
                                  </m:ctrlPr>
                                </m:dPr>
                                <m:e>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r>
                                        <a:rPr lang="en-US" b="1" i="0">
                                          <a:solidFill>
                                            <a:schemeClr val="tx1"/>
                                          </a:solidFill>
                                          <a:latin typeface="Cambria Math" panose="02040503050406030204" pitchFamily="18" charset="0"/>
                                          <a:ea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num>
                                        <m:den>
                                          <m:r>
                                            <a:rPr lang="en-US" b="1" i="0">
                                              <a:solidFill>
                                                <a:schemeClr val="tx1"/>
                                              </a:solidFill>
                                              <a:latin typeface="Cambria Math" panose="02040503050406030204" pitchFamily="18" charset="0"/>
                                            </a:rPr>
                                            <m:t>𝟐</m:t>
                                          </m:r>
                                        </m:den>
                                      </m:f>
                                    </m:num>
                                    <m:den>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num>
                                        <m:den>
                                          <m:r>
                                            <a:rPr lang="en-US" b="1" i="0">
                                              <a:solidFill>
                                                <a:schemeClr val="tx1"/>
                                              </a:solidFill>
                                              <a:latin typeface="Cambria Math" panose="02040503050406030204" pitchFamily="18" charset="0"/>
                                            </a:rPr>
                                            <m:t>𝟐</m:t>
                                          </m:r>
                                        </m:den>
                                      </m:f>
                                    </m:den>
                                  </m:f>
                                </m:e>
                              </m:d>
                            </m:num>
                            <m:den>
                              <m:r>
                                <a:rPr lang="en-US" b="1" i="0">
                                  <a:solidFill>
                                    <a:schemeClr val="tx1"/>
                                  </a:solidFill>
                                  <a:latin typeface="Cambria Math" panose="02040503050406030204" pitchFamily="18" charset="0"/>
                                </a:rPr>
                                <m:t>𝐧</m:t>
                              </m:r>
                            </m:den>
                          </m:f>
                          <m:r>
                            <a:rPr lang="en-US" b="1" i="0">
                              <a:solidFill>
                                <a:schemeClr val="tx1"/>
                              </a:solidFill>
                              <a:latin typeface="Cambria Math" panose="02040503050406030204" pitchFamily="18" charset="0"/>
                            </a:rPr>
                            <m:t>𝐥𝐨𝐠</m:t>
                          </m:r>
                          <m:d>
                            <m:dPr>
                              <m:ctrlPr>
                                <a:rPr lang="en-US" b="1" i="1">
                                  <a:solidFill>
                                    <a:schemeClr val="tx1"/>
                                  </a:solidFill>
                                  <a:latin typeface="Cambria Math" panose="02040503050406030204" pitchFamily="18" charset="0"/>
                                </a:rPr>
                              </m:ctrlPr>
                            </m:dPr>
                            <m:e>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num>
                                <m:den>
                                  <m:d>
                                    <m:dPr>
                                      <m:ctrlPr>
                                        <a:rPr lang="en-US" b="1" i="1">
                                          <a:solidFill>
                                            <a:schemeClr val="tx1"/>
                                          </a:solidFill>
                                          <a:latin typeface="Cambria Math" panose="02040503050406030204" pitchFamily="18" charset="0"/>
                                        </a:rPr>
                                      </m:ctrlPr>
                                    </m:dPr>
                                    <m:e>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r>
                                            <a:rPr lang="en-US" b="1" i="0">
                                              <a:solidFill>
                                                <a:schemeClr val="tx1"/>
                                              </a:solidFill>
                                              <a:latin typeface="Cambria Math" panose="02040503050406030204" pitchFamily="18" charset="0"/>
                                              <a:ea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num>
                                            <m:den>
                                              <m:r>
                                                <a:rPr lang="en-US" b="1" i="0">
                                                  <a:solidFill>
                                                    <a:schemeClr val="tx1"/>
                                                  </a:solidFill>
                                                  <a:latin typeface="Cambria Math" panose="02040503050406030204" pitchFamily="18" charset="0"/>
                                                </a:rPr>
                                                <m:t>𝟐</m:t>
                                              </m:r>
                                            </m:den>
                                          </m:f>
                                        </m:num>
                                        <m:den>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𝐧</m:t>
                                              </m:r>
                                            </m:num>
                                            <m:den>
                                              <m:r>
                                                <a:rPr lang="en-US" b="1" i="0">
                                                  <a:solidFill>
                                                    <a:schemeClr val="tx1"/>
                                                  </a:solidFill>
                                                  <a:latin typeface="Cambria Math" panose="02040503050406030204" pitchFamily="18" charset="0"/>
                                                </a:rPr>
                                                <m:t>𝟐</m:t>
                                              </m:r>
                                            </m:den>
                                          </m:f>
                                        </m:den>
                                      </m:f>
                                    </m:e>
                                  </m:d>
                                </m:den>
                              </m:f>
                            </m:e>
                          </m:d>
                        </m:e>
                      </m:nary>
                      <m:r>
                        <a:rPr lang="en-US" b="1" i="0" smtClean="0">
                          <a:solidFill>
                            <a:schemeClr val="tx1"/>
                          </a:solidFill>
                          <a:latin typeface="Cambria Math" panose="02040503050406030204" pitchFamily="18" charset="0"/>
                        </a:rPr>
                        <m:t>=</m:t>
                      </m:r>
                      <m:nary>
                        <m:naryPr>
                          <m:chr m:val="∑"/>
                          <m:ctrlPr>
                            <a:rPr lang="en-US" b="1" i="1">
                              <a:solidFill>
                                <a:schemeClr val="tx1"/>
                              </a:solidFill>
                              <a:latin typeface="Cambria Math" panose="02040503050406030204" pitchFamily="18" charset="0"/>
                            </a:rPr>
                          </m:ctrlPr>
                        </m:naryPr>
                        <m:sub>
                          <m:r>
                            <m:rPr>
                              <m:brk m:alnAt="23"/>
                            </m:rPr>
                            <a:rPr lang="en-US" b="1" i="0">
                              <a:solidFill>
                                <a:schemeClr val="tx1"/>
                              </a:solidFill>
                              <a:latin typeface="Cambria Math" panose="02040503050406030204" pitchFamily="18" charset="0"/>
                            </a:rPr>
                            <m:t>𝐢</m:t>
                          </m:r>
                          <m:r>
                            <a:rPr lang="en-US" b="1" i="0">
                              <a:solidFill>
                                <a:schemeClr val="tx1"/>
                              </a:solidFill>
                              <a:latin typeface="Cambria Math" panose="02040503050406030204" pitchFamily="18" charset="0"/>
                            </a:rPr>
                            <m:t>=</m:t>
                          </m:r>
                          <m:r>
                            <a:rPr lang="en-US" b="1" i="0">
                              <a:solidFill>
                                <a:schemeClr val="tx1"/>
                              </a:solidFill>
                              <a:latin typeface="Cambria Math" panose="02040503050406030204" pitchFamily="18" charset="0"/>
                            </a:rPr>
                            <m:t>𝟏</m:t>
                          </m:r>
                        </m:sub>
                        <m:sup>
                          <m:r>
                            <a:rPr lang="en-US" b="1" i="0">
                              <a:solidFill>
                                <a:schemeClr val="tx1"/>
                              </a:solidFill>
                              <a:latin typeface="Cambria Math" panose="02040503050406030204" pitchFamily="18" charset="0"/>
                            </a:rPr>
                            <m:t>𝐡</m:t>
                          </m:r>
                        </m:sup>
                        <m:e>
                          <m:f>
                            <m:fPr>
                              <m:ctrlPr>
                                <a:rPr lang="en-US" b="1" i="1">
                                  <a:solidFill>
                                    <a:schemeClr val="tx1"/>
                                  </a:solidFill>
                                  <a:latin typeface="Cambria Math" panose="02040503050406030204" pitchFamily="18" charset="0"/>
                                </a:rPr>
                              </m:ctrlPr>
                            </m:fPr>
                            <m:num>
                              <m:r>
                                <a:rPr lang="en-US" b="1" i="0">
                                  <a:solidFill>
                                    <a:schemeClr val="tx1"/>
                                  </a:solidFill>
                                  <a:latin typeface="Cambria Math" panose="02040503050406030204" pitchFamily="18" charset="0"/>
                                </a:rPr>
                                <m:t>𝟏</m:t>
                              </m:r>
                            </m:num>
                            <m:den>
                              <m:r>
                                <a:rPr lang="en-US" b="1" i="0">
                                  <a:solidFill>
                                    <a:schemeClr val="tx1"/>
                                  </a:solidFill>
                                  <a:latin typeface="Cambria Math" panose="02040503050406030204" pitchFamily="18" charset="0"/>
                                </a:rPr>
                                <m:t>𝐧</m:t>
                              </m:r>
                            </m:den>
                          </m:f>
                          <m:r>
                            <a:rPr lang="en-US" b="1" i="0">
                              <a:solidFill>
                                <a:schemeClr val="tx1"/>
                              </a:solidFill>
                              <a:latin typeface="Cambria Math" panose="02040503050406030204" pitchFamily="18" charset="0"/>
                            </a:rPr>
                            <m:t>𝐥𝐨𝐠</m:t>
                          </m:r>
                          <m:d>
                            <m:dPr>
                              <m:ctrlPr>
                                <a:rPr lang="en-US" b="1" i="1">
                                  <a:solidFill>
                                    <a:schemeClr val="tx1"/>
                                  </a:solidFill>
                                  <a:latin typeface="Cambria Math" panose="02040503050406030204" pitchFamily="18" charset="0"/>
                                </a:rPr>
                              </m:ctrlPr>
                            </m:dPr>
                            <m:e>
                              <m:r>
                                <a:rPr lang="en-US" b="1" i="0">
                                  <a:solidFill>
                                    <a:schemeClr val="tx1"/>
                                  </a:solidFill>
                                  <a:latin typeface="Cambria Math" panose="02040503050406030204" pitchFamily="18" charset="0"/>
                                </a:rPr>
                                <m:t>𝐧</m:t>
                              </m:r>
                            </m:e>
                          </m:d>
                          <m:r>
                            <a:rPr lang="en-US" b="1" i="0">
                              <a:solidFill>
                                <a:schemeClr val="tx1"/>
                              </a:solidFill>
                              <a:latin typeface="Cambria Math" panose="02040503050406030204" pitchFamily="18" charset="0"/>
                            </a:rPr>
                            <m:t>=</m:t>
                          </m:r>
                          <m:r>
                            <a:rPr lang="en-US" b="1" i="0">
                              <a:solidFill>
                                <a:schemeClr val="tx1"/>
                              </a:solidFill>
                              <a:latin typeface="Cambria Math" panose="02040503050406030204" pitchFamily="18" charset="0"/>
                            </a:rPr>
                            <m:t>𝐧𝐥𝐨𝐠</m:t>
                          </m:r>
                          <m:r>
                            <a:rPr lang="en-US" b="1" i="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𝒉</m:t>
                          </m:r>
                        </m:e>
                      </m:nary>
                    </m:oMath>
                  </m:oMathPara>
                </a14:m>
                <a:endParaRPr lang="en-US" dirty="0">
                  <a:solidFill>
                    <a:schemeClr val="tx1"/>
                  </a:solidFill>
                  <a:latin typeface="Calibri" panose="020F0502020204030204" pitchFamily="34" charset="0"/>
                  <a:cs typeface="Calibri" panose="020F0502020204030204" pitchFamily="34" charset="0"/>
                </a:endParaRPr>
              </a:p>
            </p:txBody>
          </p:sp>
        </mc:Choice>
        <mc:Fallback>
          <p:sp>
            <p:nvSpPr>
              <p:cNvPr id="7" name="TextBox 6">
                <a:extLst>
                  <a:ext uri="{FF2B5EF4-FFF2-40B4-BE49-F238E27FC236}">
                    <a16:creationId xmlns:a16="http://schemas.microsoft.com/office/drawing/2014/main" id="{E13A035C-A6C6-0EA4-49BF-C57307F85AFC}"/>
                  </a:ext>
                </a:extLst>
              </p:cNvPr>
              <p:cNvSpPr txBox="1">
                <a:spLocks noRot="1" noChangeAspect="1" noMove="1" noResize="1" noEditPoints="1" noAdjustHandles="1" noChangeArrowheads="1" noChangeShapeType="1" noTextEdit="1"/>
              </p:cNvSpPr>
              <p:nvPr/>
            </p:nvSpPr>
            <p:spPr>
              <a:xfrm>
                <a:off x="352860" y="4359862"/>
                <a:ext cx="10696920" cy="20469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4B054F-63BC-462A-BE3B-D2B277AFA57A}"/>
                  </a:ext>
                </a:extLst>
              </p:cNvPr>
              <p:cNvSpPr txBox="1"/>
              <p:nvPr/>
            </p:nvSpPr>
            <p:spPr>
              <a:xfrm>
                <a:off x="540040" y="3661323"/>
                <a:ext cx="6096000" cy="501356"/>
              </a:xfrm>
              <a:prstGeom prst="rect">
                <a:avLst/>
              </a:prstGeom>
              <a:noFill/>
            </p:spPr>
            <p:txBody>
              <a:bodyPr wrap="square">
                <a:spAutoFit/>
              </a:bodyPr>
              <a:lstStyle/>
              <a:p>
                <a:r>
                  <a:rPr lang="en-US" sz="2000" b="1" dirty="0">
                    <a:solidFill>
                      <a:schemeClr val="tx1">
                        <a:alpha val="60000"/>
                      </a:schemeClr>
                    </a:solidFill>
                    <a:latin typeface="Calibri" panose="020F0502020204030204" pitchFamily="34" charset="0"/>
                    <a:cs typeface="Calibri" panose="020F0502020204030204" pitchFamily="34" charset="0"/>
                  </a:rPr>
                  <a:t>Suppose h=</a:t>
                </a:r>
                <a14:m>
                  <m:oMath xmlns:m="http://schemas.openxmlformats.org/officeDocument/2006/math">
                    <m:f>
                      <m:fPr>
                        <m:ctrlPr>
                          <a:rPr lang="en-US" sz="2000" b="1" i="1" smtClean="0">
                            <a:solidFill>
                              <a:schemeClr val="tx1">
                                <a:alpha val="60000"/>
                              </a:schemeClr>
                            </a:solidFill>
                            <a:latin typeface="Cambria Math" panose="02040503050406030204" pitchFamily="18" charset="0"/>
                          </a:rPr>
                        </m:ctrlPr>
                      </m:fPr>
                      <m:num>
                        <m:r>
                          <a:rPr lang="en-US" sz="2000" b="1" i="1" smtClean="0">
                            <a:solidFill>
                              <a:schemeClr val="tx1">
                                <a:alpha val="60000"/>
                              </a:schemeClr>
                            </a:solidFill>
                            <a:latin typeface="Cambria Math" panose="02040503050406030204" pitchFamily="18" charset="0"/>
                          </a:rPr>
                          <m:t>𝒏</m:t>
                        </m:r>
                      </m:num>
                      <m:den>
                        <m:r>
                          <a:rPr lang="en-US" sz="2000" b="1" i="1" smtClean="0">
                            <a:solidFill>
                              <a:schemeClr val="tx1">
                                <a:alpha val="60000"/>
                              </a:schemeClr>
                            </a:solidFill>
                            <a:latin typeface="Cambria Math" panose="02040503050406030204" pitchFamily="18" charset="0"/>
                          </a:rPr>
                          <m:t>𝟐</m:t>
                        </m:r>
                      </m:den>
                    </m:f>
                    <m:r>
                      <a:rPr lang="en-US" sz="2000" b="1" i="1" smtClean="0">
                        <a:solidFill>
                          <a:schemeClr val="tx1">
                            <a:alpha val="60000"/>
                          </a:schemeClr>
                        </a:solidFill>
                        <a:latin typeface="Cambria Math" panose="02040503050406030204" pitchFamily="18" charset="0"/>
                      </a:rPr>
                      <m:t>:</m:t>
                    </m:r>
                  </m:oMath>
                </a14:m>
                <a:endParaRPr lang="en-US" sz="2000" b="1" dirty="0">
                  <a:solidFill>
                    <a:schemeClr val="tx1">
                      <a:alpha val="60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5D4B054F-63BC-462A-BE3B-D2B277AFA57A}"/>
                  </a:ext>
                </a:extLst>
              </p:cNvPr>
              <p:cNvSpPr txBox="1">
                <a:spLocks noRot="1" noChangeAspect="1" noMove="1" noResize="1" noEditPoints="1" noAdjustHandles="1" noChangeArrowheads="1" noChangeShapeType="1" noTextEdit="1"/>
              </p:cNvSpPr>
              <p:nvPr/>
            </p:nvSpPr>
            <p:spPr>
              <a:xfrm>
                <a:off x="540040" y="3661323"/>
                <a:ext cx="6096000" cy="501356"/>
              </a:xfrm>
              <a:prstGeom prst="rect">
                <a:avLst/>
              </a:prstGeom>
              <a:blipFill>
                <a:blip r:embed="rId4"/>
                <a:stretch>
                  <a:fillRect l="-1100" b="-8537"/>
                </a:stretch>
              </a:blipFill>
            </p:spPr>
            <p:txBody>
              <a:bodyPr/>
              <a:lstStyle/>
              <a:p>
                <a:r>
                  <a:rPr lang="en-US">
                    <a:noFill/>
                  </a:rPr>
                  <a:t> </a:t>
                </a:r>
              </a:p>
            </p:txBody>
          </p:sp>
        </mc:Fallback>
      </mc:AlternateContent>
    </p:spTree>
    <p:extLst>
      <p:ext uri="{BB962C8B-B14F-4D97-AF65-F5344CB8AC3E}">
        <p14:creationId xmlns:p14="http://schemas.microsoft.com/office/powerpoint/2010/main" val="1624836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AB02-649A-0B60-96BE-49A5CBCB5CE3}"/>
              </a:ext>
            </a:extLst>
          </p:cNvPr>
          <p:cNvSpPr>
            <a:spLocks noGrp="1"/>
          </p:cNvSpPr>
          <p:nvPr>
            <p:ph type="title"/>
          </p:nvPr>
        </p:nvSpPr>
        <p:spPr>
          <a:xfrm>
            <a:off x="550200" y="1209675"/>
            <a:ext cx="11091600" cy="1332000"/>
          </a:xfrm>
        </p:spPr>
        <p:txBody>
          <a:bodyPr>
            <a:normAutofit fontScale="90000"/>
          </a:bodyPr>
          <a:lstStyle/>
          <a:p>
            <a:pPr algn="ctr"/>
            <a:r>
              <a:rPr lang="en-US" b="1" dirty="0"/>
              <a:t>Let’s see a case of unbalanced distribution</a:t>
            </a:r>
          </a:p>
        </p:txBody>
      </p:sp>
    </p:spTree>
    <p:extLst>
      <p:ext uri="{BB962C8B-B14F-4D97-AF65-F5344CB8AC3E}">
        <p14:creationId xmlns:p14="http://schemas.microsoft.com/office/powerpoint/2010/main" val="343214186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B7B7C13-03FF-37EE-E0C5-17A2D333B422}"/>
              </a:ext>
            </a:extLst>
          </p:cNvPr>
          <p:cNvSpPr txBox="1"/>
          <p:nvPr/>
        </p:nvSpPr>
        <p:spPr>
          <a:xfrm>
            <a:off x="11216639" y="5870694"/>
            <a:ext cx="396239" cy="369332"/>
          </a:xfrm>
          <a:prstGeom prst="rect">
            <a:avLst/>
          </a:prstGeom>
          <a:noFill/>
        </p:spPr>
        <p:txBody>
          <a:bodyPr wrap="square" rtlCol="0">
            <a:spAutoFit/>
          </a:bodyPr>
          <a:lstStyle/>
          <a:p>
            <a:r>
              <a:rPr lang="en-US" dirty="0"/>
              <a:t>x</a:t>
            </a:r>
          </a:p>
        </p:txBody>
      </p:sp>
      <p:sp>
        <p:nvSpPr>
          <p:cNvPr id="3" name="TextBox 2">
            <a:extLst>
              <a:ext uri="{FF2B5EF4-FFF2-40B4-BE49-F238E27FC236}">
                <a16:creationId xmlns:a16="http://schemas.microsoft.com/office/drawing/2014/main" id="{EEE34B04-E1A3-31AF-C17D-D4EFCF23BBBE}"/>
              </a:ext>
            </a:extLst>
          </p:cNvPr>
          <p:cNvSpPr txBox="1"/>
          <p:nvPr/>
        </p:nvSpPr>
        <p:spPr>
          <a:xfrm>
            <a:off x="619761" y="455414"/>
            <a:ext cx="396239" cy="369332"/>
          </a:xfrm>
          <a:prstGeom prst="rect">
            <a:avLst/>
          </a:prstGeom>
          <a:noFill/>
        </p:spPr>
        <p:txBody>
          <a:bodyPr wrap="square" rtlCol="0">
            <a:spAutoFit/>
          </a:bodyPr>
          <a:lstStyle/>
          <a:p>
            <a:r>
              <a:rPr lang="en-US" dirty="0"/>
              <a:t>y</a:t>
            </a:r>
          </a:p>
        </p:txBody>
      </p:sp>
      <p:sp>
        <p:nvSpPr>
          <p:cNvPr id="6" name="Oval 5">
            <a:extLst>
              <a:ext uri="{FF2B5EF4-FFF2-40B4-BE49-F238E27FC236}">
                <a16:creationId xmlns:a16="http://schemas.microsoft.com/office/drawing/2014/main" id="{22B90EFC-3C22-AC31-EB92-E8458156A957}"/>
              </a:ext>
            </a:extLst>
          </p:cNvPr>
          <p:cNvSpPr/>
          <p:nvPr/>
        </p:nvSpPr>
        <p:spPr>
          <a:xfrm>
            <a:off x="10302237"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D25934F-03CB-A8B5-7D35-E76B9D892D41}"/>
              </a:ext>
            </a:extLst>
          </p:cNvPr>
          <p:cNvSpPr/>
          <p:nvPr/>
        </p:nvSpPr>
        <p:spPr>
          <a:xfrm>
            <a:off x="9072877" y="3195326"/>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3E1170-D9B3-9A6C-88F7-664B3313606F}"/>
              </a:ext>
            </a:extLst>
          </p:cNvPr>
          <p:cNvSpPr/>
          <p:nvPr/>
        </p:nvSpPr>
        <p:spPr>
          <a:xfrm>
            <a:off x="4292601" y="247727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0F06ED-69AB-E79A-817C-19E79010E7FE}"/>
              </a:ext>
            </a:extLst>
          </p:cNvPr>
          <p:cNvSpPr/>
          <p:nvPr/>
        </p:nvSpPr>
        <p:spPr>
          <a:xfrm>
            <a:off x="7894317" y="14935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273B0F-906E-465B-4553-3D02453D0DB1}"/>
              </a:ext>
            </a:extLst>
          </p:cNvPr>
          <p:cNvSpPr/>
          <p:nvPr/>
        </p:nvSpPr>
        <p:spPr>
          <a:xfrm>
            <a:off x="5019036" y="3830324"/>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9F7328-A01B-F3CA-54EA-49A3834B2D91}"/>
              </a:ext>
            </a:extLst>
          </p:cNvPr>
          <p:cNvSpPr/>
          <p:nvPr/>
        </p:nvSpPr>
        <p:spPr>
          <a:xfrm>
            <a:off x="3467102" y="873765"/>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5A6D959-B495-AEA8-F2AB-986D51389175}"/>
              </a:ext>
            </a:extLst>
          </p:cNvPr>
          <p:cNvSpPr/>
          <p:nvPr/>
        </p:nvSpPr>
        <p:spPr>
          <a:xfrm>
            <a:off x="7706356" y="1320793"/>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A81A0-5EB5-C6D9-8F50-B5757EC909CB}"/>
              </a:ext>
            </a:extLst>
          </p:cNvPr>
          <p:cNvSpPr/>
          <p:nvPr/>
        </p:nvSpPr>
        <p:spPr>
          <a:xfrm>
            <a:off x="7706356" y="13172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4603B6-CD41-2E76-E1BA-236ED4DE2E3A}"/>
              </a:ext>
            </a:extLst>
          </p:cNvPr>
          <p:cNvSpPr/>
          <p:nvPr/>
        </p:nvSpPr>
        <p:spPr>
          <a:xfrm>
            <a:off x="10114276" y="3662674"/>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F5A17D-89F0-633D-6ADC-3DBE828DBDDC}"/>
              </a:ext>
            </a:extLst>
          </p:cNvPr>
          <p:cNvSpPr/>
          <p:nvPr/>
        </p:nvSpPr>
        <p:spPr>
          <a:xfrm>
            <a:off x="3286765" y="685605"/>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EC1777E-94FE-C111-228C-FFB15FC56BFD}"/>
              </a:ext>
            </a:extLst>
          </p:cNvPr>
          <p:cNvSpPr/>
          <p:nvPr/>
        </p:nvSpPr>
        <p:spPr>
          <a:xfrm>
            <a:off x="8884916" y="3002289"/>
            <a:ext cx="863605" cy="85342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D6A949B-A7C7-9508-BA5D-4C6029C17C3E}"/>
              </a:ext>
            </a:extLst>
          </p:cNvPr>
          <p:cNvCxnSpPr>
            <a:cxnSpLocks/>
          </p:cNvCxnSpPr>
          <p:nvPr/>
        </p:nvCxnSpPr>
        <p:spPr>
          <a:xfrm>
            <a:off x="10546078" y="369066"/>
            <a:ext cx="0" cy="53205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26816A-7D6D-07D0-B9B2-6F90F34F0E2A}"/>
              </a:ext>
            </a:extLst>
          </p:cNvPr>
          <p:cNvCxnSpPr>
            <a:cxnSpLocks/>
          </p:cNvCxnSpPr>
          <p:nvPr/>
        </p:nvCxnSpPr>
        <p:spPr>
          <a:xfrm>
            <a:off x="3718567" y="404626"/>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23FB50-81B8-B067-938E-C4D63A02F3B2}"/>
              </a:ext>
            </a:extLst>
          </p:cNvPr>
          <p:cNvCxnSpPr>
            <a:cxnSpLocks/>
          </p:cNvCxnSpPr>
          <p:nvPr/>
        </p:nvCxnSpPr>
        <p:spPr>
          <a:xfrm>
            <a:off x="8138158" y="369066"/>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BECA37-61CF-0590-C6AD-0BE503DFEAC0}"/>
              </a:ext>
            </a:extLst>
          </p:cNvPr>
          <p:cNvCxnSpPr>
            <a:cxnSpLocks/>
          </p:cNvCxnSpPr>
          <p:nvPr/>
        </p:nvCxnSpPr>
        <p:spPr>
          <a:xfrm>
            <a:off x="9316718" y="314969"/>
            <a:ext cx="0" cy="5374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05882EB-3FBB-09F5-6B66-9134D58F6779}"/>
              </a:ext>
            </a:extLst>
          </p:cNvPr>
          <p:cNvSpPr/>
          <p:nvPr/>
        </p:nvSpPr>
        <p:spPr>
          <a:xfrm>
            <a:off x="6786878" y="4790442"/>
            <a:ext cx="487684" cy="467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D38BC00-E3F5-2F6F-1E42-817D58D4C40D}"/>
                  </a:ext>
                </a:extLst>
              </p:cNvPr>
              <p:cNvSpPr txBox="1"/>
              <p:nvPr/>
            </p:nvSpPr>
            <p:spPr>
              <a:xfrm>
                <a:off x="5133345" y="1163296"/>
                <a:ext cx="137412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𝒏</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𝒉</m:t>
                      </m:r>
                    </m:oMath>
                  </m:oMathPara>
                </a14:m>
                <a:endParaRPr lang="en-US" b="1" dirty="0"/>
              </a:p>
            </p:txBody>
          </p:sp>
        </mc:Choice>
        <mc:Fallback xmlns="">
          <p:sp>
            <p:nvSpPr>
              <p:cNvPr id="36" name="TextBox 35">
                <a:extLst>
                  <a:ext uri="{FF2B5EF4-FFF2-40B4-BE49-F238E27FC236}">
                    <a16:creationId xmlns:a16="http://schemas.microsoft.com/office/drawing/2014/main" id="{8D38BC00-E3F5-2F6F-1E42-817D58D4C40D}"/>
                  </a:ext>
                </a:extLst>
              </p:cNvPr>
              <p:cNvSpPr txBox="1">
                <a:spLocks noRot="1" noChangeAspect="1" noMove="1" noResize="1" noEditPoints="1" noAdjustHandles="1" noChangeArrowheads="1" noChangeShapeType="1" noTextEdit="1"/>
              </p:cNvSpPr>
              <p:nvPr/>
            </p:nvSpPr>
            <p:spPr>
              <a:xfrm>
                <a:off x="5133345" y="1163296"/>
                <a:ext cx="1374124" cy="58477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276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AB02-649A-0B60-96BE-49A5CBCB5CE3}"/>
              </a:ext>
            </a:extLst>
          </p:cNvPr>
          <p:cNvSpPr>
            <a:spLocks noGrp="1"/>
          </p:cNvSpPr>
          <p:nvPr>
            <p:ph type="title"/>
          </p:nvPr>
        </p:nvSpPr>
        <p:spPr>
          <a:xfrm>
            <a:off x="296200" y="652546"/>
            <a:ext cx="11091600" cy="1332000"/>
          </a:xfrm>
        </p:spPr>
        <p:txBody>
          <a:bodyPr/>
          <a:lstStyle/>
          <a:p>
            <a:r>
              <a:rPr lang="en-US" b="1" dirty="0"/>
              <a:t>Unbalanced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EDD0C45-336A-F95B-0A7F-E43217039BE1}"/>
                  </a:ext>
                </a:extLst>
              </p:cNvPr>
              <p:cNvSpPr txBox="1"/>
              <p:nvPr/>
            </p:nvSpPr>
            <p:spPr>
              <a:xfrm>
                <a:off x="72680" y="1535134"/>
                <a:ext cx="10270200" cy="27358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𝑯</m:t>
                          </m:r>
                        </m:e>
                        <m:sub>
                          <m:r>
                            <a:rPr lang="en-US" sz="3600" b="1" i="1" smtClean="0">
                              <a:latin typeface="Cambria Math" panose="02040503050406030204" pitchFamily="18" charset="0"/>
                            </a:rPr>
                            <m:t>𝒗</m:t>
                          </m:r>
                        </m:sub>
                      </m:sSub>
                      <m:d>
                        <m:dPr>
                          <m:ctrlPr>
                            <a:rPr lang="en-US" sz="3600" b="1" i="1" smtClean="0">
                              <a:latin typeface="Cambria Math" panose="02040503050406030204" pitchFamily="18" charset="0"/>
                            </a:rPr>
                          </m:ctrlPr>
                        </m:dPr>
                        <m:e>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𝒏</m:t>
                              </m:r>
                            </m:e>
                            <m:sub>
                              <m:r>
                                <a:rPr lang="en-US" sz="3600" b="1" i="1" smtClean="0">
                                  <a:latin typeface="Cambria Math" panose="02040503050406030204" pitchFamily="18" charset="0"/>
                                </a:rPr>
                                <m:t>𝟐</m:t>
                              </m:r>
                            </m:sub>
                          </m:sSub>
                          <m:r>
                            <a:rPr lang="en-US" sz="3600" b="1" i="1" smtClean="0">
                              <a:latin typeface="Cambria Math" panose="02040503050406030204" pitchFamily="18" charset="0"/>
                            </a:rPr>
                            <m:t>,…,</m:t>
                          </m:r>
                          <m:sSub>
                            <m:sSubPr>
                              <m:ctrlPr>
                                <a:rPr lang="en-US" sz="3600" b="1" i="1">
                                  <a:latin typeface="Cambria Math" panose="02040503050406030204" pitchFamily="18" charset="0"/>
                                </a:rPr>
                              </m:ctrlPr>
                            </m:sSubPr>
                            <m:e>
                              <m:r>
                                <a:rPr lang="en-US" sz="3600" b="1" i="1">
                                  <a:latin typeface="Cambria Math" panose="02040503050406030204" pitchFamily="18" charset="0"/>
                                </a:rPr>
                                <m:t>𝒏</m:t>
                              </m:r>
                            </m:e>
                            <m:sub>
                              <m:r>
                                <a:rPr lang="en-US" sz="3600" b="1" i="1" smtClean="0">
                                  <a:latin typeface="Cambria Math" panose="02040503050406030204" pitchFamily="18" charset="0"/>
                                </a:rPr>
                                <m:t>𝒉</m:t>
                              </m:r>
                            </m:sub>
                          </m:sSub>
                        </m:e>
                      </m:d>
                      <m:r>
                        <a:rPr lang="en-US" sz="3600" b="1" i="1" smtClean="0">
                          <a:latin typeface="Cambria Math" panose="02040503050406030204" pitchFamily="18" charset="0"/>
                        </a:rPr>
                        <m:t>=</m:t>
                      </m:r>
                      <m:nary>
                        <m:naryPr>
                          <m:chr m:val="∑"/>
                          <m:ctrlPr>
                            <a:rPr lang="en-US" sz="3600" b="1" i="1" smtClean="0">
                              <a:latin typeface="Cambria Math" panose="02040503050406030204" pitchFamily="18" charset="0"/>
                            </a:rPr>
                          </m:ctrlPr>
                        </m:naryPr>
                        <m:sub>
                          <m:r>
                            <m:rPr>
                              <m:brk m:alnAt="23"/>
                            </m:rPr>
                            <a:rPr lang="en-US" sz="3600" b="1" i="1" smtClean="0">
                              <a:latin typeface="Cambria Math" panose="02040503050406030204" pitchFamily="18" charset="0"/>
                            </a:rPr>
                            <m:t>𝒊</m:t>
                          </m:r>
                          <m:r>
                            <a:rPr lang="en-US" sz="3600" b="1" i="1" smtClean="0">
                              <a:latin typeface="Cambria Math" panose="02040503050406030204" pitchFamily="18" charset="0"/>
                            </a:rPr>
                            <m:t>=</m:t>
                          </m:r>
                          <m:r>
                            <a:rPr lang="en-US" sz="3600" b="1" i="1" smtClean="0">
                              <a:latin typeface="Cambria Math" panose="02040503050406030204" pitchFamily="18" charset="0"/>
                            </a:rPr>
                            <m:t>𝟏</m:t>
                          </m:r>
                        </m:sub>
                        <m:sup>
                          <m:r>
                            <a:rPr lang="en-US" sz="3600" b="1" i="1" smtClean="0">
                              <a:latin typeface="Cambria Math" panose="02040503050406030204" pitchFamily="18" charset="0"/>
                            </a:rPr>
                            <m:t>𝒉</m:t>
                          </m:r>
                        </m:sup>
                        <m:e>
                          <m:f>
                            <m:fPr>
                              <m:ctrlPr>
                                <a:rPr lang="en-US" sz="3600" b="1" i="1" smtClean="0">
                                  <a:latin typeface="Cambria Math" panose="02040503050406030204" pitchFamily="18" charset="0"/>
                                </a:rPr>
                              </m:ctrlPr>
                            </m:fPr>
                            <m:num>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𝒏</m:t>
                                  </m:r>
                                </m:e>
                                <m:sub>
                                  <m:r>
                                    <a:rPr lang="en-US" sz="3600" b="1" i="1" smtClean="0">
                                      <a:latin typeface="Cambria Math" panose="02040503050406030204" pitchFamily="18" charset="0"/>
                                    </a:rPr>
                                    <m:t>𝒊</m:t>
                                  </m:r>
                                </m:sub>
                              </m:sSub>
                            </m:num>
                            <m:den>
                              <m:r>
                                <a:rPr lang="en-US" sz="3600" b="1" i="1" smtClean="0">
                                  <a:latin typeface="Cambria Math" panose="02040503050406030204" pitchFamily="18" charset="0"/>
                                </a:rPr>
                                <m:t>𝒏</m:t>
                              </m:r>
                            </m:den>
                          </m:f>
                          <m:func>
                            <m:funcPr>
                              <m:ctrlPr>
                                <a:rPr lang="en-US" sz="3600" b="1" i="1" smtClean="0">
                                  <a:latin typeface="Cambria Math" panose="02040503050406030204" pitchFamily="18" charset="0"/>
                                </a:rPr>
                              </m:ctrlPr>
                            </m:funcPr>
                            <m:fName>
                              <m:r>
                                <m:rPr>
                                  <m:sty m:val="p"/>
                                </m:rPr>
                                <a:rPr lang="en-US" sz="3600" b="0" i="0" smtClean="0">
                                  <a:latin typeface="Cambria Math" panose="02040503050406030204" pitchFamily="18" charset="0"/>
                                </a:rPr>
                                <m:t>log</m:t>
                              </m:r>
                            </m:fName>
                            <m:e>
                              <m:d>
                                <m:dPr>
                                  <m:ctrlPr>
                                    <a:rPr lang="en-US" sz="3600" b="1" i="1">
                                      <a:latin typeface="Cambria Math" panose="02040503050406030204" pitchFamily="18" charset="0"/>
                                    </a:rPr>
                                  </m:ctrlPr>
                                </m:dPr>
                                <m:e>
                                  <m:f>
                                    <m:fPr>
                                      <m:ctrlPr>
                                        <a:rPr lang="en-US" sz="3600" b="1" i="1">
                                          <a:latin typeface="Cambria Math" panose="02040503050406030204" pitchFamily="18" charset="0"/>
                                        </a:rPr>
                                      </m:ctrlPr>
                                    </m:fPr>
                                    <m:num>
                                      <m:r>
                                        <a:rPr lang="en-US" sz="3600" b="1" i="1">
                                          <a:latin typeface="Cambria Math" panose="02040503050406030204" pitchFamily="18" charset="0"/>
                                        </a:rPr>
                                        <m:t>𝒏</m:t>
                                      </m:r>
                                    </m:num>
                                    <m:den>
                                      <m:sSub>
                                        <m:sSubPr>
                                          <m:ctrlPr>
                                            <a:rPr lang="en-US" sz="3600" b="1" i="1">
                                              <a:latin typeface="Cambria Math" panose="02040503050406030204" pitchFamily="18" charset="0"/>
                                            </a:rPr>
                                          </m:ctrlPr>
                                        </m:sSubPr>
                                        <m:e>
                                          <m:r>
                                            <a:rPr lang="en-US" sz="3600" b="1" i="1">
                                              <a:latin typeface="Cambria Math" panose="02040503050406030204" pitchFamily="18" charset="0"/>
                                            </a:rPr>
                                            <m:t>𝒏</m:t>
                                          </m:r>
                                        </m:e>
                                        <m:sub>
                                          <m:r>
                                            <a:rPr lang="en-US" sz="3600" b="1" i="1">
                                              <a:latin typeface="Cambria Math" panose="02040503050406030204" pitchFamily="18" charset="0"/>
                                            </a:rPr>
                                            <m:t>𝒊</m:t>
                                          </m:r>
                                        </m:sub>
                                      </m:sSub>
                                    </m:den>
                                  </m:f>
                                </m:e>
                              </m:d>
                            </m:e>
                          </m:func>
                        </m:e>
                      </m:nary>
                      <m:r>
                        <a:rPr lang="en-US" sz="3600" b="1" i="1" smtClean="0">
                          <a:latin typeface="Cambria Math" panose="02040503050406030204" pitchFamily="18" charset="0"/>
                        </a:rPr>
                        <m:t>=</m:t>
                      </m:r>
                      <m:r>
                        <a:rPr lang="he-IL" sz="3600" b="1" i="1" smtClean="0">
                          <a:latin typeface="Cambria Math" panose="02040503050406030204" pitchFamily="18" charset="0"/>
                        </a:rPr>
                        <m:t>𝟎</m:t>
                      </m:r>
                      <m:r>
                        <a:rPr lang="he-IL" sz="3600" b="1" i="1" smtClean="0">
                          <a:latin typeface="Cambria Math" panose="02040503050406030204" pitchFamily="18" charset="0"/>
                        </a:rPr>
                        <m:t>+</m:t>
                      </m:r>
                      <m:r>
                        <a:rPr lang="he-IL" sz="3600" b="1" i="1" smtClean="0">
                          <a:latin typeface="Cambria Math" panose="02040503050406030204" pitchFamily="18" charset="0"/>
                        </a:rPr>
                        <m:t>𝟎</m:t>
                      </m:r>
                      <m:r>
                        <a:rPr lang="he-IL" sz="3600" b="1" i="1" smtClean="0">
                          <a:latin typeface="Cambria Math" panose="02040503050406030204" pitchFamily="18" charset="0"/>
                        </a:rPr>
                        <m:t>+</m:t>
                      </m:r>
                      <m:f>
                        <m:fPr>
                          <m:ctrlPr>
                            <a:rPr lang="en-US" sz="3600" b="1" i="1">
                              <a:latin typeface="Cambria Math" panose="02040503050406030204" pitchFamily="18" charset="0"/>
                            </a:rPr>
                          </m:ctrlPr>
                        </m:fPr>
                        <m:num>
                          <m:r>
                            <a:rPr lang="en-US" sz="3600" b="1" i="1">
                              <a:latin typeface="Cambria Math" panose="02040503050406030204" pitchFamily="18" charset="0"/>
                            </a:rPr>
                            <m:t>𝒏</m:t>
                          </m:r>
                          <m:r>
                            <a:rPr lang="en-US" sz="3600" b="1" i="1">
                              <a:latin typeface="Cambria Math" panose="02040503050406030204" pitchFamily="18" charset="0"/>
                              <a:ea typeface="Cambria Math" panose="02040503050406030204" pitchFamily="18" charset="0"/>
                            </a:rPr>
                            <m:t>−</m:t>
                          </m:r>
                          <m:r>
                            <a:rPr lang="en-US" sz="3600" b="1" i="1">
                              <a:latin typeface="Cambria Math" panose="02040503050406030204" pitchFamily="18" charset="0"/>
                              <a:ea typeface="Cambria Math" panose="02040503050406030204" pitchFamily="18" charset="0"/>
                            </a:rPr>
                            <m:t>𝒉</m:t>
                          </m:r>
                        </m:num>
                        <m:den>
                          <m:r>
                            <a:rPr lang="en-US" sz="3600" b="1" i="1">
                              <a:latin typeface="Cambria Math" panose="02040503050406030204" pitchFamily="18" charset="0"/>
                            </a:rPr>
                            <m:t>𝒏</m:t>
                          </m:r>
                        </m:den>
                      </m:f>
                      <m:func>
                        <m:funcPr>
                          <m:ctrlPr>
                            <a:rPr lang="en-US" sz="3600" b="1" i="1">
                              <a:latin typeface="Cambria Math" panose="02040503050406030204" pitchFamily="18" charset="0"/>
                            </a:rPr>
                          </m:ctrlPr>
                        </m:funcPr>
                        <m:fName>
                          <m:r>
                            <m:rPr>
                              <m:sty m:val="p"/>
                            </m:rPr>
                            <a:rPr lang="en-US" sz="3600">
                              <a:latin typeface="Cambria Math" panose="02040503050406030204" pitchFamily="18" charset="0"/>
                            </a:rPr>
                            <m:t>log</m:t>
                          </m:r>
                        </m:fName>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1">
                                      <a:latin typeface="Cambria Math" panose="02040503050406030204" pitchFamily="18" charset="0"/>
                                    </a:rPr>
                                    <m:t>𝑛</m:t>
                                  </m:r>
                                </m:num>
                                <m:den>
                                  <m:r>
                                    <a:rPr lang="en-US" sz="3600" b="1" i="1">
                                      <a:latin typeface="Cambria Math" panose="02040503050406030204" pitchFamily="18" charset="0"/>
                                    </a:rPr>
                                    <m:t>𝒏</m:t>
                                  </m:r>
                                  <m:r>
                                    <a:rPr lang="en-US" sz="3600" b="1" i="1">
                                      <a:latin typeface="Cambria Math" panose="02040503050406030204" pitchFamily="18" charset="0"/>
                                      <a:ea typeface="Cambria Math" panose="02040503050406030204" pitchFamily="18" charset="0"/>
                                    </a:rPr>
                                    <m:t>−</m:t>
                                  </m:r>
                                  <m:r>
                                    <a:rPr lang="en-US" sz="3600" b="1" i="1">
                                      <a:latin typeface="Cambria Math" panose="02040503050406030204" pitchFamily="18" charset="0"/>
                                      <a:ea typeface="Cambria Math" panose="02040503050406030204" pitchFamily="18" charset="0"/>
                                    </a:rPr>
                                    <m:t>𝒉</m:t>
                                  </m:r>
                                </m:den>
                              </m:f>
                            </m:e>
                          </m:d>
                        </m:e>
                      </m:func>
                      <m:r>
                        <a:rPr lang="he-IL" sz="3600" b="1" i="1">
                          <a:latin typeface="Cambria Math" panose="02040503050406030204" pitchFamily="18" charset="0"/>
                        </a:rPr>
                        <m:t>+</m:t>
                      </m:r>
                      <m:r>
                        <a:rPr lang="he-IL" sz="3600" b="1" i="1">
                          <a:latin typeface="Cambria Math" panose="02040503050406030204" pitchFamily="18" charset="0"/>
                        </a:rPr>
                        <m:t>𝟎</m:t>
                      </m:r>
                    </m:oMath>
                  </m:oMathPara>
                </a14:m>
                <a:endParaRPr lang="en-US" sz="3600" dirty="0"/>
              </a:p>
            </p:txBody>
          </p:sp>
        </mc:Choice>
        <mc:Fallback xmlns="">
          <p:sp>
            <p:nvSpPr>
              <p:cNvPr id="4" name="TextBox 3">
                <a:extLst>
                  <a:ext uri="{FF2B5EF4-FFF2-40B4-BE49-F238E27FC236}">
                    <a16:creationId xmlns:a16="http://schemas.microsoft.com/office/drawing/2014/main" id="{0EDD0C45-336A-F95B-0A7F-E43217039BE1}"/>
                  </a:ext>
                </a:extLst>
              </p:cNvPr>
              <p:cNvSpPr txBox="1">
                <a:spLocks noRot="1" noChangeAspect="1" noMove="1" noResize="1" noEditPoints="1" noAdjustHandles="1" noChangeArrowheads="1" noChangeShapeType="1" noTextEdit="1"/>
              </p:cNvSpPr>
              <p:nvPr/>
            </p:nvSpPr>
            <p:spPr>
              <a:xfrm>
                <a:off x="72680" y="1535134"/>
                <a:ext cx="10270200" cy="27358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B7AC09-EC1E-2225-BD70-53264B6CBB48}"/>
                  </a:ext>
                </a:extLst>
              </p:cNvPr>
              <p:cNvSpPr txBox="1"/>
              <p:nvPr/>
            </p:nvSpPr>
            <p:spPr>
              <a:xfrm>
                <a:off x="182880" y="4428954"/>
                <a:ext cx="6096000" cy="1241109"/>
              </a:xfrm>
              <a:prstGeom prst="rect">
                <a:avLst/>
              </a:prstGeom>
              <a:noFill/>
            </p:spPr>
            <p:txBody>
              <a:bodyPr wrap="square">
                <a:spAutoFit/>
              </a:bodyPr>
              <a:lstStyle/>
              <a:p>
                <a:r>
                  <a:rPr lang="en-US" sz="3200" dirty="0">
                    <a:solidFill>
                      <a:schemeClr val="tx1"/>
                    </a:solidFill>
                  </a:rPr>
                  <a:t>Suppose h=</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𝑛</m:t>
                        </m:r>
                      </m:num>
                      <m:den>
                        <m:r>
                          <a:rPr lang="en-US" sz="3200" b="0" i="1" smtClean="0">
                            <a:solidFill>
                              <a:schemeClr val="tx1"/>
                            </a:solidFill>
                            <a:latin typeface="Cambria Math" panose="02040503050406030204" pitchFamily="18" charset="0"/>
                          </a:rPr>
                          <m:t>2</m:t>
                        </m:r>
                      </m:den>
                    </m:f>
                    <m:r>
                      <a:rPr lang="en-US" sz="3200" b="0" i="1" smtClean="0">
                        <a:solidFill>
                          <a:schemeClr val="tx1"/>
                        </a:solidFill>
                        <a:latin typeface="Cambria Math" panose="02040503050406030204" pitchFamily="18" charset="0"/>
                      </a:rPr>
                      <m:t>:</m:t>
                    </m:r>
                  </m:oMath>
                </a14:m>
                <a:endParaRPr lang="en-US" sz="3200" dirty="0">
                  <a:solidFill>
                    <a:schemeClr val="tx1"/>
                  </a:solidFill>
                </a:endParaRPr>
              </a:p>
              <a:p>
                <a:endParaRPr lang="en-US" sz="3200" dirty="0">
                  <a:solidFill>
                    <a:schemeClr val="tx1"/>
                  </a:solidFill>
                </a:endParaRPr>
              </a:p>
            </p:txBody>
          </p:sp>
        </mc:Choice>
        <mc:Fallback xmlns="">
          <p:sp>
            <p:nvSpPr>
              <p:cNvPr id="5" name="TextBox 4">
                <a:extLst>
                  <a:ext uri="{FF2B5EF4-FFF2-40B4-BE49-F238E27FC236}">
                    <a16:creationId xmlns:a16="http://schemas.microsoft.com/office/drawing/2014/main" id="{0BB7AC09-EC1E-2225-BD70-53264B6CBB48}"/>
                  </a:ext>
                </a:extLst>
              </p:cNvPr>
              <p:cNvSpPr txBox="1">
                <a:spLocks noRot="1" noChangeAspect="1" noMove="1" noResize="1" noEditPoints="1" noAdjustHandles="1" noChangeArrowheads="1" noChangeShapeType="1" noTextEdit="1"/>
              </p:cNvSpPr>
              <p:nvPr/>
            </p:nvSpPr>
            <p:spPr>
              <a:xfrm>
                <a:off x="182880" y="4428954"/>
                <a:ext cx="6096000" cy="1241109"/>
              </a:xfrm>
              <a:prstGeom prst="rect">
                <a:avLst/>
              </a:prstGeom>
              <a:blipFill>
                <a:blip r:embed="rId3"/>
                <a:stretch>
                  <a:fillRect l="-2500" t="-1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1B0F10-4E47-C171-FBC4-0B513DBFA486}"/>
                  </a:ext>
                </a:extLst>
              </p:cNvPr>
              <p:cNvSpPr txBox="1"/>
              <p:nvPr/>
            </p:nvSpPr>
            <p:spPr>
              <a:xfrm>
                <a:off x="0" y="5178254"/>
                <a:ext cx="11540200" cy="1425005"/>
              </a:xfrm>
              <a:prstGeom prst="rect">
                <a:avLst/>
              </a:prstGeom>
              <a:noFill/>
            </p:spPr>
            <p:txBody>
              <a:bodyPr wrap="square">
                <a:spAutoFit/>
              </a:bodyPr>
              <a:lstStyle/>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en-US" sz="4400" b="1" i="1" smtClean="0">
                            <a:solidFill>
                              <a:schemeClr val="tx1"/>
                            </a:solidFill>
                            <a:latin typeface="Cambria Math" panose="02040503050406030204" pitchFamily="18" charset="0"/>
                          </a:rPr>
                          <m:t>𝑯</m:t>
                        </m:r>
                      </m:e>
                      <m:sub>
                        <m:r>
                          <a:rPr lang="en-US" sz="4400" b="1" i="1" smtClean="0">
                            <a:solidFill>
                              <a:schemeClr val="tx1"/>
                            </a:solidFill>
                            <a:latin typeface="Cambria Math" panose="02040503050406030204" pitchFamily="18" charset="0"/>
                          </a:rPr>
                          <m:t>𝒗</m:t>
                        </m:r>
                      </m:sub>
                    </m:sSub>
                    <m:d>
                      <m:dPr>
                        <m:ctrlPr>
                          <a:rPr lang="en-US" sz="4400" b="1" i="1" smtClean="0">
                            <a:solidFill>
                              <a:schemeClr val="tx1"/>
                            </a:solidFill>
                            <a:latin typeface="Cambria Math" panose="02040503050406030204" pitchFamily="18" charset="0"/>
                          </a:rPr>
                        </m:ctrlPr>
                      </m:dPr>
                      <m:e>
                        <m:sSub>
                          <m:sSubPr>
                            <m:ctrlPr>
                              <a:rPr lang="en-US" sz="4400" b="1" i="1" smtClean="0">
                                <a:solidFill>
                                  <a:schemeClr val="tx1"/>
                                </a:solidFill>
                                <a:latin typeface="Cambria Math" panose="02040503050406030204" pitchFamily="18" charset="0"/>
                              </a:rPr>
                            </m:ctrlPr>
                          </m:sSubPr>
                          <m:e>
                            <m:r>
                              <a:rPr lang="en-US" sz="4400" b="1" i="1" smtClean="0">
                                <a:solidFill>
                                  <a:schemeClr val="tx1"/>
                                </a:solidFill>
                                <a:latin typeface="Cambria Math" panose="02040503050406030204" pitchFamily="18" charset="0"/>
                              </a:rPr>
                              <m:t>𝒏</m:t>
                            </m:r>
                          </m:e>
                          <m:sub>
                            <m:r>
                              <a:rPr lang="en-US" sz="4400" b="1" i="1" smtClean="0">
                                <a:solidFill>
                                  <a:schemeClr val="tx1"/>
                                </a:solidFill>
                                <a:latin typeface="Cambria Math" panose="02040503050406030204" pitchFamily="18" charset="0"/>
                              </a:rPr>
                              <m:t>𝟐</m:t>
                            </m:r>
                          </m:sub>
                        </m:sSub>
                        <m:r>
                          <a:rPr lang="en-US" sz="4400" b="1" i="1" smtClean="0">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en-US" sz="4400" b="1" i="1">
                                <a:solidFill>
                                  <a:schemeClr val="tx1"/>
                                </a:solidFill>
                                <a:latin typeface="Cambria Math" panose="02040503050406030204" pitchFamily="18" charset="0"/>
                              </a:rPr>
                              <m:t>𝒏</m:t>
                            </m:r>
                          </m:e>
                          <m:sub>
                            <m:r>
                              <a:rPr lang="en-US" sz="4400" b="1" i="1" smtClean="0">
                                <a:solidFill>
                                  <a:schemeClr val="tx1"/>
                                </a:solidFill>
                                <a:latin typeface="Cambria Math" panose="02040503050406030204" pitchFamily="18" charset="0"/>
                              </a:rPr>
                              <m:t>𝒉</m:t>
                            </m:r>
                          </m:sub>
                        </m:sSub>
                      </m:e>
                    </m:d>
                    <m:r>
                      <a:rPr lang="en-US" sz="4400" b="1" i="1" smtClean="0">
                        <a:solidFill>
                          <a:schemeClr val="tx1"/>
                        </a:solidFill>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𝒏</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𝒉</m:t>
                        </m:r>
                      </m:num>
                      <m:den>
                        <m:r>
                          <a:rPr lang="en-US" sz="2400" b="1" i="1">
                            <a:latin typeface="Cambria Math" panose="02040503050406030204" pitchFamily="18" charset="0"/>
                          </a:rPr>
                          <m:t>𝒏</m:t>
                        </m:r>
                      </m:den>
                    </m:f>
                    <m:func>
                      <m:funcPr>
                        <m:ctrlPr>
                          <a:rPr lang="en-US" sz="2400" b="1"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b="1" i="1">
                                    <a:latin typeface="Cambria Math" panose="02040503050406030204" pitchFamily="18" charset="0"/>
                                  </a:rPr>
                                  <m:t>𝒏</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𝒉</m:t>
                                </m:r>
                              </m:den>
                            </m:f>
                          </m:e>
                        </m:d>
                      </m:e>
                    </m:func>
                    <m:r>
                      <a:rPr lang="en-US" sz="2400" b="1" i="1" dirty="0" smtClean="0">
                        <a:solidFill>
                          <a:schemeClr val="tx1"/>
                        </a:solidFill>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𝒏</m:t>
                        </m:r>
                        <m:r>
                          <a:rPr lang="en-US" sz="2400" b="1"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den>
                        </m:f>
                      </m:num>
                      <m:den>
                        <m:r>
                          <a:rPr lang="en-US" sz="2400" b="1" i="1">
                            <a:latin typeface="Cambria Math" panose="02040503050406030204" pitchFamily="18" charset="0"/>
                          </a:rPr>
                          <m:t>𝒏</m:t>
                        </m:r>
                      </m:den>
                    </m:f>
                    <m:r>
                      <a:rPr lang="en-US" sz="2400" b="1" i="1">
                        <a:latin typeface="Cambria Math" panose="02040503050406030204" pitchFamily="18" charset="0"/>
                      </a:rPr>
                      <m:t>𝒍𝒐𝒈</m:t>
                    </m:r>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panose="02040503050406030204" pitchFamily="18" charset="0"/>
                              </a:rPr>
                              <m:t>𝒏</m:t>
                            </m:r>
                          </m:num>
                          <m:den>
                            <m:r>
                              <a:rPr lang="en-US" sz="2400" b="1" i="1">
                                <a:latin typeface="Cambria Math" panose="02040503050406030204" pitchFamily="18" charset="0"/>
                              </a:rPr>
                              <m:t>𝒏</m:t>
                            </m:r>
                            <m:r>
                              <a:rPr lang="en-US" sz="2400" b="1"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den>
                            </m:f>
                          </m:den>
                        </m:f>
                      </m:e>
                    </m:d>
                    <m:r>
                      <a:rPr lang="en-US" sz="2400" b="1" i="1" dirty="0" smtClean="0">
                        <a:solidFill>
                          <a:schemeClr val="tx1"/>
                        </a:solidFill>
                        <a:latin typeface="Cambria Math" panose="02040503050406030204" pitchFamily="18" charset="0"/>
                      </a:rPr>
                      <m:t>=</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𝟏</m:t>
                        </m:r>
                      </m:num>
                      <m:den>
                        <m:r>
                          <a:rPr lang="en-US" sz="2400" b="1" i="1">
                            <a:solidFill>
                              <a:schemeClr val="tx1"/>
                            </a:solidFill>
                            <a:latin typeface="Cambria Math" panose="02040503050406030204" pitchFamily="18" charset="0"/>
                          </a:rPr>
                          <m:t>𝟐</m:t>
                        </m:r>
                      </m:den>
                    </m:f>
                    <m:r>
                      <a:rPr lang="en-US" sz="2400" b="1" i="1">
                        <a:solidFill>
                          <a:schemeClr val="tx1"/>
                        </a:solidFill>
                        <a:latin typeface="Cambria Math" panose="02040503050406030204" pitchFamily="18" charset="0"/>
                      </a:rPr>
                      <m:t>𝒍𝒐𝒈</m:t>
                    </m:r>
                    <m:r>
                      <a:rPr lang="en-US" sz="2400" b="1" i="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𝟐</m:t>
                    </m:r>
                  </m:oMath>
                </a14:m>
                <a:r>
                  <a:rPr lang="en-US" sz="2400" dirty="0">
                    <a:solidFill>
                      <a:schemeClr val="tx1"/>
                    </a:solidFill>
                  </a:rPr>
                  <a:t>=c</a:t>
                </a:r>
              </a:p>
            </p:txBody>
          </p:sp>
        </mc:Choice>
        <mc:Fallback xmlns="">
          <p:sp>
            <p:nvSpPr>
              <p:cNvPr id="7" name="TextBox 6">
                <a:extLst>
                  <a:ext uri="{FF2B5EF4-FFF2-40B4-BE49-F238E27FC236}">
                    <a16:creationId xmlns:a16="http://schemas.microsoft.com/office/drawing/2014/main" id="{DC1B0F10-4E47-C171-FBC4-0B513DBFA486}"/>
                  </a:ext>
                </a:extLst>
              </p:cNvPr>
              <p:cNvSpPr txBox="1">
                <a:spLocks noRot="1" noChangeAspect="1" noMove="1" noResize="1" noEditPoints="1" noAdjustHandles="1" noChangeArrowheads="1" noChangeShapeType="1" noTextEdit="1"/>
              </p:cNvSpPr>
              <p:nvPr/>
            </p:nvSpPr>
            <p:spPr>
              <a:xfrm>
                <a:off x="0" y="5178254"/>
                <a:ext cx="11540200" cy="142500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7351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DBBD-7345-8889-6C46-E9DD1C307614}"/>
              </a:ext>
            </a:extLst>
          </p:cNvPr>
          <p:cNvSpPr>
            <a:spLocks noGrp="1"/>
          </p:cNvSpPr>
          <p:nvPr>
            <p:ph type="title"/>
          </p:nvPr>
        </p:nvSpPr>
        <p:spPr>
          <a:xfrm>
            <a:off x="550200" y="975995"/>
            <a:ext cx="11091600" cy="1332000"/>
          </a:xfrm>
        </p:spPr>
        <p:txBody>
          <a:bodyPr/>
          <a:lstStyle/>
          <a:p>
            <a:r>
              <a:rPr lang="en-US" b="1" dirty="0">
                <a:solidFill>
                  <a:schemeClr val="accent3">
                    <a:lumMod val="20000"/>
                    <a:lumOff val="80000"/>
                  </a:schemeClr>
                </a:solidFill>
              </a:rPr>
              <a:t>Theorem - Sen and Gupta, 1999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007CD4-89CC-2D66-61EE-6607B476A1A4}"/>
                  </a:ext>
                </a:extLst>
              </p:cNvPr>
              <p:cNvSpPr>
                <a:spLocks noGrp="1"/>
              </p:cNvSpPr>
              <p:nvPr>
                <p:ph idx="1"/>
              </p:nvPr>
            </p:nvSpPr>
            <p:spPr>
              <a:xfrm>
                <a:off x="439103" y="2878375"/>
                <a:ext cx="11090274" cy="1764745"/>
              </a:xfrm>
            </p:spPr>
            <p:txBody>
              <a:bodyPr>
                <a:noAutofit/>
              </a:bodyPr>
              <a:lstStyle/>
              <a:p>
                <a:pPr marL="0" indent="0" algn="ctr">
                  <a:buNone/>
                </a:pPr>
                <a:r>
                  <a:rPr lang="en-US" sz="3600" dirty="0"/>
                  <a:t>The Marriage Before Conquest algorithm computes the maxima set in </a:t>
                </a:r>
                <a:r>
                  <a:rPr lang="en-US" sz="3600" b="1" dirty="0"/>
                  <a:t>O(</a:t>
                </a:r>
                <a14:m>
                  <m:oMath xmlns:m="http://schemas.openxmlformats.org/officeDocument/2006/math">
                    <m:sSub>
                      <m:sSubPr>
                        <m:ctrlPr>
                          <a:rPr lang="en-US" sz="3600" b="1" i="1" dirty="0" smtClean="0">
                            <a:latin typeface="Cambria Math" panose="02040503050406030204" pitchFamily="18" charset="0"/>
                          </a:rPr>
                        </m:ctrlPr>
                      </m:sSubPr>
                      <m:e>
                        <m:r>
                          <a:rPr lang="en-US" sz="3600" b="1" i="1" dirty="0" smtClean="0">
                            <a:latin typeface="Cambria Math" panose="02040503050406030204" pitchFamily="18" charset="0"/>
                          </a:rPr>
                          <m:t>𝒏</m:t>
                        </m:r>
                        <m:r>
                          <a:rPr lang="en-US" sz="3600" b="1" i="1" dirty="0" smtClean="0">
                            <a:latin typeface="Cambria Math" panose="02040503050406030204" pitchFamily="18" charset="0"/>
                            <a:ea typeface="Cambria Math" panose="02040503050406030204" pitchFamily="18" charset="0"/>
                          </a:rPr>
                          <m:t>∙</m:t>
                        </m:r>
                        <m:r>
                          <a:rPr lang="en-US" sz="3600" b="1" i="1" dirty="0" smtClean="0">
                            <a:latin typeface="Cambria Math" panose="02040503050406030204" pitchFamily="18" charset="0"/>
                          </a:rPr>
                          <m:t>𝑯</m:t>
                        </m:r>
                      </m:e>
                      <m:sub>
                        <m:r>
                          <a:rPr lang="en-US" sz="3600" b="1" i="1" dirty="0" smtClean="0">
                            <a:latin typeface="Cambria Math" panose="02040503050406030204" pitchFamily="18" charset="0"/>
                          </a:rPr>
                          <m:t>𝒗</m:t>
                        </m:r>
                      </m:sub>
                    </m:sSub>
                  </m:oMath>
                </a14:m>
                <a:r>
                  <a:rPr lang="en-US" sz="3600" b="1" dirty="0"/>
                  <a:t>) </a:t>
                </a:r>
                <a:r>
                  <a:rPr lang="en-US" sz="3600" dirty="0"/>
                  <a:t>time</a:t>
                </a:r>
              </a:p>
            </p:txBody>
          </p:sp>
        </mc:Choice>
        <mc:Fallback xmlns="">
          <p:sp>
            <p:nvSpPr>
              <p:cNvPr id="3" name="Content Placeholder 2">
                <a:extLst>
                  <a:ext uri="{FF2B5EF4-FFF2-40B4-BE49-F238E27FC236}">
                    <a16:creationId xmlns:a16="http://schemas.microsoft.com/office/drawing/2014/main" id="{F4007CD4-89CC-2D66-61EE-6607B476A1A4}"/>
                  </a:ext>
                </a:extLst>
              </p:cNvPr>
              <p:cNvSpPr>
                <a:spLocks noGrp="1" noRot="1" noChangeAspect="1" noMove="1" noResize="1" noEditPoints="1" noAdjustHandles="1" noChangeArrowheads="1" noChangeShapeType="1" noTextEdit="1"/>
              </p:cNvSpPr>
              <p:nvPr>
                <p:ph idx="1"/>
              </p:nvPr>
            </p:nvSpPr>
            <p:spPr>
              <a:xfrm>
                <a:off x="439103" y="2878375"/>
                <a:ext cx="11090274" cy="1764745"/>
              </a:xfrm>
              <a:blipFill>
                <a:blip r:embed="rId2"/>
                <a:stretch>
                  <a:fillRect l="-1045" t="-6897" r="-20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B34AF4-888C-3DBC-B7F1-901DFF0CF94E}"/>
              </a:ext>
            </a:extLst>
          </p:cNvPr>
          <p:cNvSpPr txBox="1"/>
          <p:nvPr/>
        </p:nvSpPr>
        <p:spPr>
          <a:xfrm>
            <a:off x="550200" y="5028834"/>
            <a:ext cx="8686800" cy="461665"/>
          </a:xfrm>
          <a:prstGeom prst="rect">
            <a:avLst/>
          </a:prstGeom>
          <a:noFill/>
        </p:spPr>
        <p:txBody>
          <a:bodyPr wrap="square" rtlCol="0">
            <a:spAutoFit/>
          </a:bodyPr>
          <a:lstStyle/>
          <a:p>
            <a:r>
              <a:rPr lang="en-US" sz="2400" dirty="0"/>
              <a:t>We will see the proof later</a:t>
            </a:r>
          </a:p>
        </p:txBody>
      </p:sp>
    </p:spTree>
    <p:extLst>
      <p:ext uri="{BB962C8B-B14F-4D97-AF65-F5344CB8AC3E}">
        <p14:creationId xmlns:p14="http://schemas.microsoft.com/office/powerpoint/2010/main" val="870474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71FC-70E9-9CC6-4AD1-1C70F05CFC50}"/>
              </a:ext>
            </a:extLst>
          </p:cNvPr>
          <p:cNvSpPr>
            <a:spLocks noGrp="1"/>
          </p:cNvSpPr>
          <p:nvPr>
            <p:ph type="title"/>
          </p:nvPr>
        </p:nvSpPr>
        <p:spPr>
          <a:xfrm>
            <a:off x="550862" y="742315"/>
            <a:ext cx="11091600" cy="1332000"/>
          </a:xfrm>
        </p:spPr>
        <p:txBody>
          <a:bodyPr/>
          <a:lstStyle/>
          <a:p>
            <a:r>
              <a:rPr lang="en-US" b="1" dirty="0">
                <a:solidFill>
                  <a:schemeClr val="accent3">
                    <a:lumMod val="20000"/>
                    <a:lumOff val="80000"/>
                  </a:schemeClr>
                </a:solidFill>
              </a:rPr>
              <a:t>Vertical Entropy – Lower bound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7EE0E0-0088-3071-53AC-5756D25D5BE3}"/>
                  </a:ext>
                </a:extLst>
              </p:cNvPr>
              <p:cNvSpPr>
                <a:spLocks noGrp="1"/>
              </p:cNvSpPr>
              <p:nvPr>
                <p:ph idx="1"/>
              </p:nvPr>
            </p:nvSpPr>
            <p:spPr>
              <a:xfrm>
                <a:off x="550862" y="2245360"/>
                <a:ext cx="11090274" cy="1747520"/>
              </a:xfrm>
            </p:spPr>
            <p:txBody>
              <a:bodyPr>
                <a:noAutofit/>
              </a:bodyPr>
              <a:lstStyle/>
              <a:p>
                <a:pPr marL="0" indent="0" algn="ctr">
                  <a:buNone/>
                </a:pPr>
                <a:r>
                  <a:rPr lang="en-US" sz="2800" dirty="0"/>
                  <a:t>Every algorithm in the comparison model has a running time</a:t>
                </a:r>
                <a:r>
                  <a:rPr lang="he-IL"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𝛺</m:t>
                    </m:r>
                  </m:oMath>
                </a14:m>
                <a:r>
                  <a:rPr lang="en-US" sz="2800" b="1" dirty="0"/>
                  <a:t>(</a:t>
                </a:r>
                <a14:m>
                  <m:oMath xmlns:m="http://schemas.openxmlformats.org/officeDocument/2006/math">
                    <m:sSub>
                      <m:sSubPr>
                        <m:ctrlPr>
                          <a:rPr lang="en-US" sz="2800" b="1" i="1" dirty="0">
                            <a:latin typeface="Cambria Math" panose="02040503050406030204" pitchFamily="18" charset="0"/>
                          </a:rPr>
                        </m:ctrlPr>
                      </m:sSubPr>
                      <m:e>
                        <m:r>
                          <a:rPr lang="en-US" sz="2800" b="1" i="1" dirty="0">
                            <a:latin typeface="Cambria Math" panose="02040503050406030204" pitchFamily="18" charset="0"/>
                          </a:rPr>
                          <m:t>𝒏</m:t>
                        </m:r>
                        <m:r>
                          <a:rPr lang="en-US" sz="2800" b="1" i="1" dirty="0">
                            <a:latin typeface="Cambria Math" panose="02040503050406030204" pitchFamily="18" charset="0"/>
                            <a:ea typeface="Cambria Math" panose="02040503050406030204" pitchFamily="18" charset="0"/>
                          </a:rPr>
                          <m:t>∙</m:t>
                        </m:r>
                        <m:r>
                          <a:rPr lang="en-US" sz="2800" b="1" i="1" dirty="0">
                            <a:latin typeface="Cambria Math" panose="02040503050406030204" pitchFamily="18" charset="0"/>
                          </a:rPr>
                          <m:t>𝑯</m:t>
                        </m:r>
                      </m:e>
                      <m:sub>
                        <m:r>
                          <a:rPr lang="en-US" sz="2800" b="1" i="1" dirty="0">
                            <a:latin typeface="Cambria Math" panose="02040503050406030204" pitchFamily="18" charset="0"/>
                          </a:rPr>
                          <m:t>𝒗</m:t>
                        </m:r>
                      </m:sub>
                    </m:sSub>
                  </m:oMath>
                </a14:m>
                <a:r>
                  <a:rPr lang="en-US" sz="2800" b="1" dirty="0"/>
                  <a:t>).</a:t>
                </a:r>
                <a:endParaRPr lang="en-US" sz="2800" dirty="0"/>
              </a:p>
            </p:txBody>
          </p:sp>
        </mc:Choice>
        <mc:Fallback xmlns="">
          <p:sp>
            <p:nvSpPr>
              <p:cNvPr id="3" name="Content Placeholder 2">
                <a:extLst>
                  <a:ext uri="{FF2B5EF4-FFF2-40B4-BE49-F238E27FC236}">
                    <a16:creationId xmlns:a16="http://schemas.microsoft.com/office/drawing/2014/main" id="{D67EE0E0-0088-3071-53AC-5756D25D5BE3}"/>
                  </a:ext>
                </a:extLst>
              </p:cNvPr>
              <p:cNvSpPr>
                <a:spLocks noGrp="1" noRot="1" noChangeAspect="1" noMove="1" noResize="1" noEditPoints="1" noAdjustHandles="1" noChangeArrowheads="1" noChangeShapeType="1" noTextEdit="1"/>
              </p:cNvSpPr>
              <p:nvPr>
                <p:ph idx="1"/>
              </p:nvPr>
            </p:nvSpPr>
            <p:spPr>
              <a:xfrm>
                <a:off x="550862" y="2245360"/>
                <a:ext cx="11090274" cy="1747520"/>
              </a:xfrm>
              <a:blipFill>
                <a:blip r:embed="rId2"/>
                <a:stretch>
                  <a:fillRect t="-5923"/>
                </a:stretch>
              </a:blipFill>
            </p:spPr>
            <p:txBody>
              <a:bodyPr/>
              <a:lstStyle/>
              <a:p>
                <a:r>
                  <a:rPr lang="en-US">
                    <a:noFill/>
                  </a:rPr>
                  <a:t> </a:t>
                </a:r>
              </a:p>
            </p:txBody>
          </p:sp>
        </mc:Fallback>
      </mc:AlternateContent>
    </p:spTree>
    <p:extLst>
      <p:ext uri="{BB962C8B-B14F-4D97-AF65-F5344CB8AC3E}">
        <p14:creationId xmlns:p14="http://schemas.microsoft.com/office/powerpoint/2010/main" val="427379513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71FC-70E9-9CC6-4AD1-1C70F05CFC50}"/>
              </a:ext>
            </a:extLst>
          </p:cNvPr>
          <p:cNvSpPr>
            <a:spLocks noGrp="1"/>
          </p:cNvSpPr>
          <p:nvPr>
            <p:ph type="title"/>
          </p:nvPr>
        </p:nvSpPr>
        <p:spPr>
          <a:xfrm>
            <a:off x="550862" y="742315"/>
            <a:ext cx="11091600" cy="1332000"/>
          </a:xfrm>
        </p:spPr>
        <p:txBody>
          <a:bodyPr>
            <a:normAutofit fontScale="90000"/>
          </a:bodyPr>
          <a:lstStyle/>
          <a:p>
            <a:r>
              <a:rPr lang="en-US" b="1" dirty="0">
                <a:solidFill>
                  <a:schemeClr val="accent3">
                    <a:lumMod val="20000"/>
                    <a:lumOff val="80000"/>
                  </a:schemeClr>
                </a:solidFill>
              </a:rPr>
              <a:t>Vertical Entropy – Lower bound – intuition </a:t>
            </a:r>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5FD6DF5-7900-A945-A1C7-03D4085B5F11}"/>
                  </a:ext>
                </a:extLst>
              </p:cNvPr>
              <p:cNvSpPr txBox="1"/>
              <p:nvPr/>
            </p:nvSpPr>
            <p:spPr>
              <a:xfrm>
                <a:off x="1079182" y="2598003"/>
                <a:ext cx="9662161" cy="2062103"/>
              </a:xfrm>
              <a:prstGeom prst="rect">
                <a:avLst/>
              </a:prstGeom>
              <a:noFill/>
            </p:spPr>
            <p:txBody>
              <a:bodyPr wrap="square">
                <a:spAutoFit/>
              </a:bodyPr>
              <a:lstStyle/>
              <a:p>
                <a:pPr marL="285750" indent="-285750" algn="ctr">
                  <a:buFont typeface="Arial" panose="020B0604020202020204" pitchFamily="34" charset="0"/>
                  <a:buChar char="•"/>
                </a:pPr>
                <a:r>
                  <a:rPr lang="en-US" sz="3200" dirty="0"/>
                  <a:t>In the case of the equal distrubtion we saw that </a:t>
                </a:r>
                <a14:m>
                  <m:oMath xmlns:m="http://schemas.openxmlformats.org/officeDocument/2006/math">
                    <m:sSub>
                      <m:sSubPr>
                        <m:ctrlPr>
                          <a:rPr lang="en-US" sz="3200" b="1" i="1" dirty="0">
                            <a:latin typeface="Cambria Math" panose="02040503050406030204" pitchFamily="18" charset="0"/>
                          </a:rPr>
                        </m:ctrlPr>
                      </m:sSubPr>
                      <m:e>
                        <m:r>
                          <a:rPr lang="en-US" sz="3200" b="1" i="1" dirty="0">
                            <a:latin typeface="Cambria Math" panose="02040503050406030204" pitchFamily="18" charset="0"/>
                          </a:rPr>
                          <m:t>𝑯</m:t>
                        </m:r>
                      </m:e>
                      <m:sub>
                        <m:r>
                          <a:rPr lang="en-US" sz="3200" b="1" i="1" dirty="0">
                            <a:latin typeface="Cambria Math" panose="02040503050406030204" pitchFamily="18" charset="0"/>
                          </a:rPr>
                          <m:t>𝒗</m:t>
                        </m:r>
                      </m:sub>
                    </m:sSub>
                    <m:r>
                      <a:rPr lang="he-IL" sz="3200" b="1" i="1" dirty="0" smtClean="0">
                        <a:latin typeface="Cambria Math" panose="02040503050406030204" pitchFamily="18" charset="0"/>
                      </a:rPr>
                      <m:t>=</m:t>
                    </m:r>
                    <m:func>
                      <m:funcPr>
                        <m:ctrlPr>
                          <a:rPr lang="en-US" sz="3200" i="1">
                            <a:latin typeface="Cambria Math" panose="02040503050406030204" pitchFamily="18" charset="0"/>
                            <a:ea typeface="Cambria Math" panose="02040503050406030204" pitchFamily="18" charset="0"/>
                          </a:rPr>
                        </m:ctrlPr>
                      </m:funcPr>
                      <m:fName>
                        <m:r>
                          <m:rPr>
                            <m:sty m:val="p"/>
                          </m:rPr>
                          <a:rPr lang="en-US" sz="3200">
                            <a:latin typeface="Cambria Math" panose="02040503050406030204" pitchFamily="18" charset="0"/>
                            <a:ea typeface="Cambria Math" panose="02040503050406030204" pitchFamily="18" charset="0"/>
                          </a:rPr>
                          <m:t>log</m:t>
                        </m:r>
                      </m:fName>
                      <m:e>
                        <m:r>
                          <a:rPr lang="en-US" sz="3200" b="0" i="1" smtClean="0">
                            <a:latin typeface="Cambria Math" panose="02040503050406030204" pitchFamily="18" charset="0"/>
                            <a:ea typeface="Cambria Math" panose="02040503050406030204" pitchFamily="18" charset="0"/>
                          </a:rPr>
                          <m:t>h</m:t>
                        </m:r>
                      </m:e>
                    </m:func>
                    <m:r>
                      <a:rPr lang="en-US" sz="3200" b="0" i="0" smtClean="0">
                        <a:latin typeface="Cambria Math" panose="02040503050406030204" pitchFamily="18" charset="0"/>
                        <a:ea typeface="Cambria Math" panose="02040503050406030204" pitchFamily="18" charset="0"/>
                      </a:rPr>
                      <m:t>.</m:t>
                    </m:r>
                  </m:oMath>
                </a14:m>
                <a:endParaRPr lang="en-US" sz="3200" dirty="0"/>
              </a:p>
              <a:p>
                <a:pPr marL="285750" indent="-285750" algn="ctr">
                  <a:buFont typeface="Arial" panose="020B0604020202020204" pitchFamily="34" charset="0"/>
                  <a:buChar char="•"/>
                </a:pPr>
                <a:r>
                  <a:rPr lang="en-US" sz="3200" dirty="0"/>
                  <a:t>So, there is necessarily a case where the lower bound is required. </a:t>
                </a:r>
              </a:p>
            </p:txBody>
          </p:sp>
        </mc:Choice>
        <mc:Fallback>
          <p:sp>
            <p:nvSpPr>
              <p:cNvPr id="5" name="TextBox 4">
                <a:extLst>
                  <a:ext uri="{FF2B5EF4-FFF2-40B4-BE49-F238E27FC236}">
                    <a16:creationId xmlns:a16="http://schemas.microsoft.com/office/drawing/2014/main" id="{95FD6DF5-7900-A945-A1C7-03D4085B5F11}"/>
                  </a:ext>
                </a:extLst>
              </p:cNvPr>
              <p:cNvSpPr txBox="1">
                <a:spLocks noRot="1" noChangeAspect="1" noMove="1" noResize="1" noEditPoints="1" noAdjustHandles="1" noChangeArrowheads="1" noChangeShapeType="1" noTextEdit="1"/>
              </p:cNvSpPr>
              <p:nvPr/>
            </p:nvSpPr>
            <p:spPr>
              <a:xfrm>
                <a:off x="1079182" y="2598003"/>
                <a:ext cx="9662161" cy="2062103"/>
              </a:xfrm>
              <a:prstGeom prst="rect">
                <a:avLst/>
              </a:prstGeom>
              <a:blipFill>
                <a:blip r:embed="rId2"/>
                <a:stretch>
                  <a:fillRect t="-3550" r="-63" b="-9172"/>
                </a:stretch>
              </a:blipFill>
            </p:spPr>
            <p:txBody>
              <a:bodyPr/>
              <a:lstStyle/>
              <a:p>
                <a:r>
                  <a:rPr lang="en-US">
                    <a:noFill/>
                  </a:rPr>
                  <a:t> </a:t>
                </a:r>
              </a:p>
            </p:txBody>
          </p:sp>
        </mc:Fallback>
      </mc:AlternateContent>
    </p:spTree>
    <p:extLst>
      <p:ext uri="{BB962C8B-B14F-4D97-AF65-F5344CB8AC3E}">
        <p14:creationId xmlns:p14="http://schemas.microsoft.com/office/powerpoint/2010/main" val="35410135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EF293-7790-0290-46B1-9AA2AC96C56D}"/>
              </a:ext>
            </a:extLst>
          </p:cNvPr>
          <p:cNvSpPr/>
          <p:nvPr/>
        </p:nvSpPr>
        <p:spPr>
          <a:xfrm>
            <a:off x="2184400" y="1698132"/>
            <a:ext cx="7620000" cy="3046988"/>
          </a:xfrm>
          <a:prstGeom prst="rect">
            <a:avLst/>
          </a:prstGeom>
          <a:noFill/>
        </p:spPr>
        <p:txBody>
          <a:bodyPr wrap="squar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Maxima Sets</a:t>
            </a:r>
          </a:p>
        </p:txBody>
      </p:sp>
    </p:spTree>
    <p:extLst>
      <p:ext uri="{BB962C8B-B14F-4D97-AF65-F5344CB8AC3E}">
        <p14:creationId xmlns:p14="http://schemas.microsoft.com/office/powerpoint/2010/main" val="72441652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t>Graham's scan algorithm.</a:t>
            </a:r>
          </a:p>
          <a:p>
            <a:r>
              <a:rPr lang="en-US" dirty="0"/>
              <a:t>Algorithm Marriage Before Conquest.</a:t>
            </a:r>
          </a:p>
          <a:p>
            <a:r>
              <a:rPr lang="en-US" dirty="0"/>
              <a:t>Vertical Entropy.</a:t>
            </a:r>
          </a:p>
          <a:p>
            <a:r>
              <a:rPr lang="en-US" dirty="0">
                <a:solidFill>
                  <a:srgbClr val="FF0000">
                    <a:alpha val="60000"/>
                  </a:srgbClr>
                </a:solidFill>
              </a:rPr>
              <a:t>Structural entropy.</a:t>
            </a:r>
          </a:p>
          <a:p>
            <a:r>
              <a:rPr lang="en-US" dirty="0"/>
              <a:t>Instance optimality.</a:t>
            </a:r>
          </a:p>
          <a:p>
            <a:r>
              <a:rPr lang="en-US" dirty="0"/>
              <a:t>Extension to the general case.</a:t>
            </a:r>
          </a:p>
        </p:txBody>
      </p:sp>
    </p:spTree>
    <p:extLst>
      <p:ext uri="{BB962C8B-B14F-4D97-AF65-F5344CB8AC3E}">
        <p14:creationId xmlns:p14="http://schemas.microsoft.com/office/powerpoint/2010/main" val="4200396495"/>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D176-D714-D62A-2247-EBB35FDB8CD9}"/>
              </a:ext>
            </a:extLst>
          </p:cNvPr>
          <p:cNvSpPr>
            <a:spLocks noGrp="1"/>
          </p:cNvSpPr>
          <p:nvPr>
            <p:ph type="title"/>
          </p:nvPr>
        </p:nvSpPr>
        <p:spPr/>
        <p:txBody>
          <a:bodyPr/>
          <a:lstStyle/>
          <a:p>
            <a:r>
              <a:rPr lang="en-US" b="1" dirty="0">
                <a:solidFill>
                  <a:schemeClr val="accent3">
                    <a:lumMod val="20000"/>
                    <a:lumOff val="80000"/>
                  </a:schemeClr>
                </a:solidFill>
              </a:rPr>
              <a:t>Structural entropy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B1BA41-9A43-D3EB-2D5A-FA8EE509E6FD}"/>
                  </a:ext>
                </a:extLst>
              </p:cNvPr>
              <p:cNvSpPr>
                <a:spLocks noGrp="1"/>
              </p:cNvSpPr>
              <p:nvPr>
                <p:ph idx="1"/>
              </p:nvPr>
            </p:nvSpPr>
            <p:spPr>
              <a:xfrm>
                <a:off x="550863" y="1727201"/>
                <a:ext cx="11090274" cy="4365624"/>
              </a:xfrm>
            </p:spPr>
            <p:txBody>
              <a:bodyPr>
                <a:normAutofit/>
              </a:bodyPr>
              <a:lstStyle/>
              <a:p>
                <a:r>
                  <a:rPr lang="en-US" sz="2800" dirty="0"/>
                  <a:t>Consider a partition of the set S of n input points into disjoint subsets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b="0" i="1" smtClean="0">
                            <a:latin typeface="Cambria Math" panose="02040503050406030204" pitchFamily="18" charset="0"/>
                          </a:rPr>
                          <m:t>𝑡</m:t>
                        </m:r>
                      </m:sub>
                    </m:sSub>
                  </m:oMath>
                </a14:m>
                <a:r>
                  <a:rPr lang="en-US" sz="2800" dirty="0"/>
                  <a:t>. </a:t>
                </a:r>
              </a:p>
              <a:p>
                <a:r>
                  <a:rPr lang="en-US" sz="2800" dirty="0"/>
                  <a:t>The partition is respectful if each subset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𝑘</m:t>
                        </m:r>
                      </m:sub>
                    </m:sSub>
                  </m:oMath>
                </a14:m>
                <a:r>
                  <a:rPr lang="en-US" sz="2800" dirty="0"/>
                  <a:t> is either a singleton or can be enclosed by an axis-aligned box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𝑘</m:t>
                        </m:r>
                      </m:sub>
                    </m:sSub>
                  </m:oMath>
                </a14:m>
                <a:r>
                  <a:rPr lang="en-US" sz="2800" dirty="0"/>
                  <a:t> whose interior is completely below the staircase of S. </a:t>
                </a:r>
              </a:p>
            </p:txBody>
          </p:sp>
        </mc:Choice>
        <mc:Fallback xmlns="">
          <p:sp>
            <p:nvSpPr>
              <p:cNvPr id="3" name="Content Placeholder 2">
                <a:extLst>
                  <a:ext uri="{FF2B5EF4-FFF2-40B4-BE49-F238E27FC236}">
                    <a16:creationId xmlns:a16="http://schemas.microsoft.com/office/drawing/2014/main" id="{11B1BA41-9A43-D3EB-2D5A-FA8EE509E6FD}"/>
                  </a:ext>
                </a:extLst>
              </p:cNvPr>
              <p:cNvSpPr>
                <a:spLocks noGrp="1" noRot="1" noChangeAspect="1" noMove="1" noResize="1" noEditPoints="1" noAdjustHandles="1" noChangeArrowheads="1" noChangeShapeType="1" noTextEdit="1"/>
              </p:cNvSpPr>
              <p:nvPr>
                <p:ph idx="1"/>
              </p:nvPr>
            </p:nvSpPr>
            <p:spPr>
              <a:xfrm>
                <a:off x="550863" y="1727201"/>
                <a:ext cx="11090274" cy="4365624"/>
              </a:xfrm>
              <a:blipFill>
                <a:blip r:embed="rId2"/>
                <a:stretch>
                  <a:fillRect l="-1813" t="-2095"/>
                </a:stretch>
              </a:blipFill>
            </p:spPr>
            <p:txBody>
              <a:bodyPr/>
              <a:lstStyle/>
              <a:p>
                <a:r>
                  <a:rPr lang="en-US">
                    <a:noFill/>
                  </a:rPr>
                  <a:t> </a:t>
                </a:r>
              </a:p>
            </p:txBody>
          </p:sp>
        </mc:Fallback>
      </mc:AlternateContent>
    </p:spTree>
    <p:extLst>
      <p:ext uri="{BB962C8B-B14F-4D97-AF65-F5344CB8AC3E}">
        <p14:creationId xmlns:p14="http://schemas.microsoft.com/office/powerpoint/2010/main" val="620557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FABDA3-B7BB-88EB-7DAF-296B789CF6F2}"/>
                  </a:ext>
                </a:extLst>
              </p:cNvPr>
              <p:cNvSpPr>
                <a:spLocks noGrp="1"/>
              </p:cNvSpPr>
              <p:nvPr>
                <p:ph idx="1"/>
              </p:nvPr>
            </p:nvSpPr>
            <p:spPr>
              <a:xfrm>
                <a:off x="550863" y="1635760"/>
                <a:ext cx="11090274" cy="3586479"/>
              </a:xfrm>
            </p:spPr>
            <p:txBody>
              <a:bodyPr>
                <a:normAutofit/>
              </a:bodyPr>
              <a:lstStyle/>
              <a:p>
                <a:r>
                  <a:rPr lang="en-US" sz="3200" dirty="0"/>
                  <a:t>Let </a:t>
                </a:r>
                <a14:m>
                  <m:oMath xmlns:m="http://schemas.openxmlformats.org/officeDocument/2006/math">
                    <m:r>
                      <a:rPr lang="en-US" sz="3200" i="1" smtClean="0">
                        <a:latin typeface="Cambria Math" panose="02040503050406030204" pitchFamily="18" charset="0"/>
                        <a:ea typeface="Cambria Math" panose="02040503050406030204" pitchFamily="18" charset="0"/>
                      </a:rPr>
                      <m:t>𝜋</m:t>
                    </m:r>
                  </m:oMath>
                </a14:m>
                <a:r>
                  <a:rPr lang="en-US" sz="3200" dirty="0"/>
                  <a:t> be a respectful partition of S. </a:t>
                </a:r>
              </a:p>
              <a:p>
                <a:r>
                  <a:rPr lang="en-US" sz="3200" dirty="0"/>
                  <a:t>Consider a nonsingleton subset </a:t>
                </a:r>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𝑆</m:t>
                        </m:r>
                      </m:e>
                      <m:sub>
                        <m:r>
                          <a:rPr lang="en-US" sz="3200" b="0" i="1" dirty="0" smtClean="0">
                            <a:latin typeface="Cambria Math" panose="02040503050406030204" pitchFamily="18" charset="0"/>
                          </a:rPr>
                          <m:t>𝑘</m:t>
                        </m:r>
                      </m:sub>
                    </m:sSub>
                  </m:oMath>
                </a14:m>
                <a:r>
                  <a:rPr lang="en-US" sz="3200" dirty="0"/>
                  <a:t> in </a:t>
                </a:r>
                <a14:m>
                  <m:oMath xmlns:m="http://schemas.openxmlformats.org/officeDocument/2006/math">
                    <m:r>
                      <a:rPr lang="en-US" sz="3200" i="1">
                        <a:latin typeface="Cambria Math" panose="02040503050406030204" pitchFamily="18" charset="0"/>
                        <a:ea typeface="Cambria Math" panose="02040503050406030204" pitchFamily="18" charset="0"/>
                      </a:rPr>
                      <m:t>𝜋</m:t>
                    </m:r>
                  </m:oMath>
                </a14:m>
                <a:r>
                  <a:rPr lang="en-US" sz="3200" dirty="0"/>
                  <a:t>. </a:t>
                </a:r>
              </a:p>
              <a:p>
                <a:r>
                  <a:rPr lang="en-US" sz="3200" dirty="0"/>
                  <a:t>Let </a:t>
                </a:r>
                <a14:m>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𝐵</m:t>
                        </m:r>
                      </m:e>
                      <m:sub>
                        <m:r>
                          <a:rPr lang="en-US" sz="3200" b="0" i="1" dirty="0" smtClean="0">
                            <a:latin typeface="Cambria Math" panose="02040503050406030204" pitchFamily="18" charset="0"/>
                          </a:rPr>
                          <m:t>𝑘</m:t>
                        </m:r>
                      </m:sub>
                    </m:sSub>
                  </m:oMath>
                </a14:m>
                <a:r>
                  <a:rPr lang="en-US" sz="3200" dirty="0"/>
                  <a:t> be a box enclosing </a:t>
                </a:r>
                <a14:m>
                  <m:oMath xmlns:m="http://schemas.openxmlformats.org/officeDocument/2006/math">
                    <m:sSub>
                      <m:sSubPr>
                        <m:ctrlPr>
                          <a:rPr lang="en-US" sz="3200" i="1" dirty="0">
                            <a:latin typeface="Cambria Math" panose="02040503050406030204" pitchFamily="18" charset="0"/>
                          </a:rPr>
                        </m:ctrlPr>
                      </m:sSubPr>
                      <m:e>
                        <m:r>
                          <a:rPr lang="en-US" sz="3200" b="0" i="1" dirty="0" smtClean="0">
                            <a:latin typeface="Cambria Math" panose="02040503050406030204" pitchFamily="18" charset="0"/>
                          </a:rPr>
                          <m:t>𝑆</m:t>
                        </m:r>
                      </m:e>
                      <m:sub>
                        <m:r>
                          <a:rPr lang="en-US" sz="3200" b="0" i="1" dirty="0" smtClean="0">
                            <a:latin typeface="Cambria Math" panose="02040503050406030204" pitchFamily="18" charset="0"/>
                          </a:rPr>
                          <m:t>𝑘</m:t>
                        </m:r>
                      </m:sub>
                    </m:sSub>
                  </m:oMath>
                </a14:m>
                <a:r>
                  <a:rPr lang="en-US" sz="3200" dirty="0"/>
                  <a:t> whose interior lies below the staircase of S. </a:t>
                </a:r>
              </a:p>
            </p:txBody>
          </p:sp>
        </mc:Choice>
        <mc:Fallback xmlns="">
          <p:sp>
            <p:nvSpPr>
              <p:cNvPr id="3" name="Content Placeholder 2">
                <a:extLst>
                  <a:ext uri="{FF2B5EF4-FFF2-40B4-BE49-F238E27FC236}">
                    <a16:creationId xmlns:a16="http://schemas.microsoft.com/office/drawing/2014/main" id="{FAFABDA3-B7BB-88EB-7DAF-296B789CF6F2}"/>
                  </a:ext>
                </a:extLst>
              </p:cNvPr>
              <p:cNvSpPr>
                <a:spLocks noGrp="1" noRot="1" noChangeAspect="1" noMove="1" noResize="1" noEditPoints="1" noAdjustHandles="1" noChangeArrowheads="1" noChangeShapeType="1" noTextEdit="1"/>
              </p:cNvSpPr>
              <p:nvPr>
                <p:ph idx="1"/>
              </p:nvPr>
            </p:nvSpPr>
            <p:spPr>
              <a:xfrm>
                <a:off x="550863" y="1635760"/>
                <a:ext cx="11090274" cy="3586479"/>
              </a:xfrm>
              <a:blipFill>
                <a:blip r:embed="rId2"/>
                <a:stretch>
                  <a:fillRect l="-2088" t="-2886" r="-1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E6FFBF-E138-8709-1C8E-24CB7E78BEA2}"/>
                  </a:ext>
                </a:extLst>
              </p:cNvPr>
              <p:cNvSpPr txBox="1"/>
              <p:nvPr/>
            </p:nvSpPr>
            <p:spPr>
              <a:xfrm>
                <a:off x="2600960" y="4785296"/>
                <a:ext cx="6096000" cy="984950"/>
              </a:xfrm>
              <a:prstGeom prst="rect">
                <a:avLst/>
              </a:prstGeom>
              <a:noFill/>
            </p:spPr>
            <p:txBody>
              <a:bodyPr wrap="square">
                <a:spAutoFit/>
              </a:bodyPr>
              <a:lstStyle/>
              <a:p>
                <a:pPr marL="0" indent="0" algn="ctr">
                  <a:buNone/>
                </a:pPr>
                <a:r>
                  <a:rPr lang="en-US" sz="3600" dirty="0"/>
                  <a:t>H</a:t>
                </a:r>
                <a14:m>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𝜋</m:t>
                        </m:r>
                      </m:e>
                    </m:d>
                    <m:r>
                      <a:rPr lang="en-US" sz="3600" b="0" i="1" smtClean="0">
                        <a:latin typeface="Cambria Math" panose="02040503050406030204" pitchFamily="18" charset="0"/>
                      </a:rPr>
                      <m:t>= </m:t>
                    </m:r>
                    <m:nary>
                      <m:naryPr>
                        <m:chr m:val="∑"/>
                        <m:ctrlPr>
                          <a:rPr lang="en-US" sz="3600" i="1" smtClean="0">
                            <a:latin typeface="Cambria Math" panose="02040503050406030204" pitchFamily="18" charset="0"/>
                          </a:rPr>
                        </m:ctrlPr>
                      </m:naryPr>
                      <m:sub>
                        <m:r>
                          <m:rPr>
                            <m:brk m:alnAt="23"/>
                          </m:rPr>
                          <a:rPr lang="en-US" sz="3600" b="0" i="1" smtClean="0">
                            <a:latin typeface="Cambria Math" panose="02040503050406030204" pitchFamily="18" charset="0"/>
                          </a:rPr>
                          <m:t>𝑘</m:t>
                        </m:r>
                        <m:r>
                          <a:rPr lang="en-US" sz="3600" b="0" i="1" smtClean="0">
                            <a:latin typeface="Cambria Math" panose="02040503050406030204" pitchFamily="18" charset="0"/>
                          </a:rPr>
                          <m:t>=</m:t>
                        </m:r>
                        <m:r>
                          <a:rPr lang="en-US" sz="3600" b="0" i="1" smtClean="0">
                            <a:latin typeface="Cambria Math" panose="02040503050406030204" pitchFamily="18" charset="0"/>
                          </a:rPr>
                          <m:t>1</m:t>
                        </m:r>
                      </m:sub>
                      <m:sup>
                        <m:r>
                          <a:rPr lang="en-US" sz="3600" b="0" i="1" smtClean="0">
                            <a:latin typeface="Cambria Math" panose="02040503050406030204" pitchFamily="18" charset="0"/>
                          </a:rPr>
                          <m:t>𝑡</m:t>
                        </m:r>
                      </m:sup>
                      <m:e>
                        <m:d>
                          <m:dPr>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d>
                                  <m:dPr>
                                    <m:begChr m:val="|"/>
                                    <m:endChr m:val="|"/>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𝑘</m:t>
                                        </m:r>
                                      </m:sub>
                                    </m:sSub>
                                  </m:e>
                                </m:d>
                              </m:num>
                              <m:den>
                                <m:r>
                                  <a:rPr lang="en-US" sz="3600" b="0" i="1" smtClean="0">
                                    <a:latin typeface="Cambria Math" panose="02040503050406030204" pitchFamily="18" charset="0"/>
                                  </a:rPr>
                                  <m:t>𝑛</m:t>
                                </m:r>
                              </m:den>
                            </m:f>
                          </m:e>
                        </m:d>
                        <m:r>
                          <m:rPr>
                            <m:sty m:val="p"/>
                          </m:rPr>
                          <a:rPr lang="en-US" sz="3600" b="0" i="0" smtClean="0">
                            <a:latin typeface="Cambria Math" panose="02040503050406030204" pitchFamily="18" charset="0"/>
                          </a:rPr>
                          <m:t>log</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𝑛</m:t>
                            </m:r>
                          </m:num>
                          <m:den>
                            <m:d>
                              <m:dPr>
                                <m:begChr m:val="|"/>
                                <m:endChr m:val="|"/>
                                <m:ctrlPr>
                                  <a:rPr lang="en-US" sz="3600" b="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1">
                                        <a:latin typeface="Cambria Math" panose="02040503050406030204" pitchFamily="18" charset="0"/>
                                      </a:rPr>
                                      <m:t>𝑘</m:t>
                                    </m:r>
                                  </m:sub>
                                </m:sSub>
                              </m:e>
                            </m:d>
                          </m:den>
                        </m:f>
                        <m:r>
                          <a:rPr lang="en-US" sz="3600" b="0" i="1" smtClean="0">
                            <a:latin typeface="Cambria Math" panose="02040503050406030204" pitchFamily="18" charset="0"/>
                          </a:rPr>
                          <m:t>)</m:t>
                        </m:r>
                      </m:e>
                    </m:nary>
                  </m:oMath>
                </a14:m>
                <a:endParaRPr lang="en-US" sz="3600" dirty="0"/>
              </a:p>
            </p:txBody>
          </p:sp>
        </mc:Choice>
        <mc:Fallback xmlns="">
          <p:sp>
            <p:nvSpPr>
              <p:cNvPr id="4" name="TextBox 3">
                <a:extLst>
                  <a:ext uri="{FF2B5EF4-FFF2-40B4-BE49-F238E27FC236}">
                    <a16:creationId xmlns:a16="http://schemas.microsoft.com/office/drawing/2014/main" id="{1DE6FFBF-E138-8709-1C8E-24CB7E78BEA2}"/>
                  </a:ext>
                </a:extLst>
              </p:cNvPr>
              <p:cNvSpPr txBox="1">
                <a:spLocks noRot="1" noChangeAspect="1" noMove="1" noResize="1" noEditPoints="1" noAdjustHandles="1" noChangeArrowheads="1" noChangeShapeType="1" noTextEdit="1"/>
              </p:cNvSpPr>
              <p:nvPr/>
            </p:nvSpPr>
            <p:spPr>
              <a:xfrm>
                <a:off x="2600960" y="4785296"/>
                <a:ext cx="6096000" cy="984950"/>
              </a:xfrm>
              <a:prstGeom prst="rect">
                <a:avLst/>
              </a:prstGeom>
              <a:blipFill>
                <a:blip r:embed="rId3"/>
                <a:stretch>
                  <a:fillRect b="-3086"/>
                </a:stretch>
              </a:blipFill>
            </p:spPr>
            <p:txBody>
              <a:bodyPr/>
              <a:lstStyle/>
              <a:p>
                <a:r>
                  <a:rPr lang="en-US">
                    <a:noFill/>
                  </a:rPr>
                  <a:t> </a:t>
                </a:r>
              </a:p>
            </p:txBody>
          </p:sp>
        </mc:Fallback>
      </mc:AlternateContent>
    </p:spTree>
    <p:extLst>
      <p:ext uri="{BB962C8B-B14F-4D97-AF65-F5344CB8AC3E}">
        <p14:creationId xmlns:p14="http://schemas.microsoft.com/office/powerpoint/2010/main" val="179163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924FA9-36A8-A551-198A-39C09820ED5C}"/>
                  </a:ext>
                </a:extLst>
              </p:cNvPr>
              <p:cNvSpPr>
                <a:spLocks noGrp="1"/>
              </p:cNvSpPr>
              <p:nvPr>
                <p:ph idx="1"/>
              </p:nvPr>
            </p:nvSpPr>
            <p:spPr>
              <a:xfrm>
                <a:off x="337503" y="1439187"/>
                <a:ext cx="11090274" cy="3979625"/>
              </a:xfrm>
            </p:spPr>
            <p:txBody>
              <a:bodyPr>
                <a:normAutofit/>
              </a:bodyPr>
              <a:lstStyle/>
              <a:p>
                <a:pPr marL="0" indent="0">
                  <a:buNone/>
                </a:pPr>
                <a:r>
                  <a:rPr lang="en-US" sz="3200" dirty="0"/>
                  <a:t>The structural entropy H(S) of the input set S:</a:t>
                </a:r>
              </a:p>
              <a:p>
                <a:pPr marL="0" indent="0" algn="ctr">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𝑠</m:t>
                      </m:r>
                      <m:r>
                        <a:rPr lang="en-US" sz="3200" b="0" i="1" smtClean="0">
                          <a:latin typeface="Cambria Math" panose="02040503050406030204" pitchFamily="18" charset="0"/>
                        </a:rPr>
                        <m:t>)=</m:t>
                      </m:r>
                      <m:r>
                        <m:rPr>
                          <m:sty m:val="p"/>
                        </m:rPr>
                        <a:rPr lang="en-US" sz="3200">
                          <a:latin typeface="Cambria Math" panose="02040503050406030204" pitchFamily="18" charset="0"/>
                        </a:rPr>
                        <m:t>min</m:t>
                      </m:r>
                      <m:r>
                        <m:rPr>
                          <m:nor/>
                        </m:rPr>
                        <a:rPr lang="he-IL" sz="3200" b="0" i="0" smtClean="0">
                          <a:latin typeface="Cambria Math" panose="02040503050406030204" pitchFamily="18" charset="0"/>
                        </a:rPr>
                        <m:t> </m:t>
                      </m:r>
                      <m:r>
                        <m:rPr>
                          <m:nor/>
                        </m:rPr>
                        <a:rPr lang="en-US" sz="3200" dirty="0"/>
                        <m:t>H</m:t>
                      </m:r>
                      <m:d>
                        <m:dPr>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𝜋</m:t>
                          </m:r>
                        </m:e>
                      </m:d>
                      <m:r>
                        <a:rPr lang="he-IL" sz="3200" b="0" i="1" smtClean="0">
                          <a:latin typeface="Cambria Math" panose="02040503050406030204" pitchFamily="18" charset="0"/>
                        </a:rPr>
                        <m:t>=</m:t>
                      </m:r>
                      <m:limLow>
                        <m:limLowPr>
                          <m:ctrlPr>
                            <a:rPr lang="en-US" sz="3200" i="1">
                              <a:latin typeface="Cambria Math" panose="02040503050406030204" pitchFamily="18" charset="0"/>
                            </a:rPr>
                          </m:ctrlPr>
                        </m:limLowPr>
                        <m:e>
                          <m:r>
                            <m:rPr>
                              <m:sty m:val="p"/>
                            </m:rPr>
                            <a:rPr lang="en-US" sz="3200">
                              <a:latin typeface="Cambria Math" panose="02040503050406030204" pitchFamily="18" charset="0"/>
                            </a:rPr>
                            <m:t>min</m:t>
                          </m:r>
                        </m:e>
                        <m:lim>
                          <m:r>
                            <a:rPr lang="en-US" sz="3200" i="1">
                              <a:latin typeface="Cambria Math" panose="02040503050406030204" pitchFamily="18" charset="0"/>
                            </a:rPr>
                            <m:t>𝑠</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𝑆</m:t>
                          </m:r>
                        </m:lim>
                      </m:limLow>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1</m:t>
                          </m:r>
                        </m:sub>
                        <m:sup>
                          <m:r>
                            <a:rPr lang="en-US" sz="3200" b="0" i="1" smtClean="0">
                              <a:latin typeface="Cambria Math" panose="02040503050406030204" pitchFamily="18" charset="0"/>
                            </a:rPr>
                            <m:t>𝑡</m:t>
                          </m:r>
                        </m:sup>
                        <m:e>
                          <m:d>
                            <m:dPr>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e>
                                  </m:d>
                                </m:num>
                                <m:den>
                                  <m:r>
                                    <a:rPr lang="en-US" sz="3200" b="0" i="1" smtClean="0">
                                      <a:latin typeface="Cambria Math" panose="02040503050406030204" pitchFamily="18" charset="0"/>
                                    </a:rPr>
                                    <m:t>𝑛</m:t>
                                  </m:r>
                                </m:den>
                              </m:f>
                            </m:e>
                          </m:d>
                          <m:r>
                            <m:rPr>
                              <m:sty m:val="p"/>
                            </m:rPr>
                            <a:rPr lang="en-US" sz="3200" b="0" i="0" smtClean="0">
                              <a:latin typeface="Cambria Math" panose="02040503050406030204" pitchFamily="18" charset="0"/>
                            </a:rPr>
                            <m:t>log</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𝑛</m:t>
                              </m:r>
                            </m:num>
                            <m:den>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𝑘</m:t>
                                      </m:r>
                                    </m:sub>
                                  </m:sSub>
                                </m:e>
                              </m:d>
                            </m:den>
                          </m:f>
                          <m:r>
                            <a:rPr lang="en-US" sz="3200" b="0" i="1" smtClean="0">
                              <a:latin typeface="Cambria Math" panose="02040503050406030204" pitchFamily="18" charset="0"/>
                            </a:rPr>
                            <m:t>)</m:t>
                          </m:r>
                        </m:e>
                      </m:nary>
                    </m:oMath>
                  </m:oMathPara>
                </a14:m>
                <a:endParaRPr lang="en-US" sz="3200" dirty="0"/>
              </a:p>
              <a:p>
                <a:pPr marL="0" indent="0">
                  <a:buNone/>
                </a:pPr>
                <a:endParaRPr lang="en-US" sz="3200" dirty="0"/>
              </a:p>
            </p:txBody>
          </p:sp>
        </mc:Choice>
        <mc:Fallback xmlns="">
          <p:sp>
            <p:nvSpPr>
              <p:cNvPr id="3" name="Content Placeholder 2">
                <a:extLst>
                  <a:ext uri="{FF2B5EF4-FFF2-40B4-BE49-F238E27FC236}">
                    <a16:creationId xmlns:a16="http://schemas.microsoft.com/office/drawing/2014/main" id="{2C924FA9-36A8-A551-198A-39C09820ED5C}"/>
                  </a:ext>
                </a:extLst>
              </p:cNvPr>
              <p:cNvSpPr>
                <a:spLocks noGrp="1" noRot="1" noChangeAspect="1" noMove="1" noResize="1" noEditPoints="1" noAdjustHandles="1" noChangeArrowheads="1" noChangeShapeType="1" noTextEdit="1"/>
              </p:cNvSpPr>
              <p:nvPr>
                <p:ph idx="1"/>
              </p:nvPr>
            </p:nvSpPr>
            <p:spPr>
              <a:xfrm>
                <a:off x="337503" y="1439187"/>
                <a:ext cx="11090274" cy="3979625"/>
              </a:xfrm>
              <a:blipFill>
                <a:blip r:embed="rId2"/>
                <a:stretch>
                  <a:fillRect l="-2198" t="-2603"/>
                </a:stretch>
              </a:blipFill>
            </p:spPr>
            <p:txBody>
              <a:bodyPr/>
              <a:lstStyle/>
              <a:p>
                <a:r>
                  <a:rPr lang="en-US">
                    <a:noFill/>
                  </a:rPr>
                  <a:t> </a:t>
                </a:r>
              </a:p>
            </p:txBody>
          </p:sp>
        </mc:Fallback>
      </mc:AlternateContent>
    </p:spTree>
    <p:extLst>
      <p:ext uri="{BB962C8B-B14F-4D97-AF65-F5344CB8AC3E}">
        <p14:creationId xmlns:p14="http://schemas.microsoft.com/office/powerpoint/2010/main" val="1181491270"/>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2AD73-97D0-5CC1-FE6D-B220FA1B209A}"/>
              </a:ext>
            </a:extLst>
          </p:cNvPr>
          <p:cNvSpPr>
            <a:spLocks noGrp="1"/>
          </p:cNvSpPr>
          <p:nvPr>
            <p:ph idx="1"/>
          </p:nvPr>
        </p:nvSpPr>
        <p:spPr/>
        <p:txBody>
          <a:bodyPr>
            <a:normAutofit/>
          </a:bodyPr>
          <a:lstStyle/>
          <a:p>
            <a:pPr marL="0" indent="0" algn="ctr">
              <a:buNone/>
            </a:pPr>
            <a:r>
              <a:rPr lang="en-US" sz="2800" b="0" i="0" dirty="0">
                <a:solidFill>
                  <a:schemeClr val="tx1"/>
                </a:solidFill>
                <a:effectLst/>
                <a:latin typeface="Söhne"/>
              </a:rPr>
              <a:t>For example, suppose we have a set of 8 points with the following coordinates:</a:t>
            </a:r>
          </a:p>
          <a:p>
            <a:pPr marL="0" indent="0" algn="ctr">
              <a:buNone/>
            </a:pPr>
            <a:r>
              <a:rPr lang="en-US" sz="2800" b="0" i="0" dirty="0">
                <a:solidFill>
                  <a:schemeClr val="tx1"/>
                </a:solidFill>
                <a:effectLst/>
                <a:latin typeface="Söhne"/>
              </a:rPr>
              <a:t>{(1, 1), (2, 3), (3, 4), (4, 5), (5, 4), (6, 2), (7, 1), (8, 3)}</a:t>
            </a:r>
          </a:p>
        </p:txBody>
      </p:sp>
    </p:spTree>
    <p:extLst>
      <p:ext uri="{BB962C8B-B14F-4D97-AF65-F5344CB8AC3E}">
        <p14:creationId xmlns:p14="http://schemas.microsoft.com/office/powerpoint/2010/main" val="3029555751"/>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288283" y="33020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a:t>
            </a:r>
          </a:p>
        </p:txBody>
      </p:sp>
      <p:sp>
        <p:nvSpPr>
          <p:cNvPr id="12" name="Oval 11">
            <a:extLst>
              <a:ext uri="{FF2B5EF4-FFF2-40B4-BE49-F238E27FC236}">
                <a16:creationId xmlns:a16="http://schemas.microsoft.com/office/drawing/2014/main" id="{7F1EB478-3A9F-FDF1-F6D7-6FAC25461387}"/>
              </a:ext>
            </a:extLst>
          </p:cNvPr>
          <p:cNvSpPr/>
          <p:nvPr/>
        </p:nvSpPr>
        <p:spPr>
          <a:xfrm>
            <a:off x="7437115" y="342900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a:t>
            </a:r>
          </a:p>
        </p:txBody>
      </p:sp>
      <p:sp>
        <p:nvSpPr>
          <p:cNvPr id="13" name="Oval 12">
            <a:extLst>
              <a:ext uri="{FF2B5EF4-FFF2-40B4-BE49-F238E27FC236}">
                <a16:creationId xmlns:a16="http://schemas.microsoft.com/office/drawing/2014/main" id="{E59F4650-3502-C159-4166-C878AB58A0B9}"/>
              </a:ext>
            </a:extLst>
          </p:cNvPr>
          <p:cNvSpPr/>
          <p:nvPr/>
        </p:nvSpPr>
        <p:spPr>
          <a:xfrm>
            <a:off x="6436378" y="119888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p:sp>
        <p:nvSpPr>
          <p:cNvPr id="14" name="Oval 13">
            <a:extLst>
              <a:ext uri="{FF2B5EF4-FFF2-40B4-BE49-F238E27FC236}">
                <a16:creationId xmlns:a16="http://schemas.microsoft.com/office/drawing/2014/main" id="{CDCF539C-503D-8FF2-A6B7-08EE1397B307}"/>
              </a:ext>
            </a:extLst>
          </p:cNvPr>
          <p:cNvSpPr/>
          <p:nvPr/>
        </p:nvSpPr>
        <p:spPr>
          <a:xfrm>
            <a:off x="4140188" y="123444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a:t>
            </a:r>
          </a:p>
        </p:txBody>
      </p:sp>
      <p:sp>
        <p:nvSpPr>
          <p:cNvPr id="15" name="Oval 14">
            <a:extLst>
              <a:ext uri="{FF2B5EF4-FFF2-40B4-BE49-F238E27FC236}">
                <a16:creationId xmlns:a16="http://schemas.microsoft.com/office/drawing/2014/main" id="{7FF84124-310D-38C1-12C5-2566574395EA}"/>
              </a:ext>
            </a:extLst>
          </p:cNvPr>
          <p:cNvSpPr/>
          <p:nvPr/>
        </p:nvSpPr>
        <p:spPr>
          <a:xfrm>
            <a:off x="2966716" y="249935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a:t>
            </a:r>
          </a:p>
        </p:txBody>
      </p:sp>
      <p:sp>
        <p:nvSpPr>
          <p:cNvPr id="16" name="Oval 15">
            <a:extLst>
              <a:ext uri="{FF2B5EF4-FFF2-40B4-BE49-F238E27FC236}">
                <a16:creationId xmlns:a16="http://schemas.microsoft.com/office/drawing/2014/main" id="{BB8FEDF7-C9EC-9D43-2926-8ED622463E57}"/>
              </a:ext>
            </a:extLst>
          </p:cNvPr>
          <p:cNvSpPr/>
          <p:nvPr/>
        </p:nvSpPr>
        <p:spPr>
          <a:xfrm>
            <a:off x="1574796" y="442975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(8,3)</a:t>
            </a:r>
          </a:p>
        </p:txBody>
      </p:sp>
      <p:sp>
        <p:nvSpPr>
          <p:cNvPr id="3" name="Oval 2">
            <a:extLst>
              <a:ext uri="{FF2B5EF4-FFF2-40B4-BE49-F238E27FC236}">
                <a16:creationId xmlns:a16="http://schemas.microsoft.com/office/drawing/2014/main" id="{100ED987-0E43-69B7-956A-9EBD36A9FA98}"/>
              </a:ext>
            </a:extLst>
          </p:cNvPr>
          <p:cNvSpPr/>
          <p:nvPr/>
        </p:nvSpPr>
        <p:spPr>
          <a:xfrm>
            <a:off x="8666472" y="433323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Tree>
    <p:extLst>
      <p:ext uri="{BB962C8B-B14F-4D97-AF65-F5344CB8AC3E}">
        <p14:creationId xmlns:p14="http://schemas.microsoft.com/office/powerpoint/2010/main" val="15888499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288283" y="33020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a:t>
            </a:r>
          </a:p>
        </p:txBody>
      </p:sp>
      <p:sp>
        <p:nvSpPr>
          <p:cNvPr id="12" name="Oval 11">
            <a:extLst>
              <a:ext uri="{FF2B5EF4-FFF2-40B4-BE49-F238E27FC236}">
                <a16:creationId xmlns:a16="http://schemas.microsoft.com/office/drawing/2014/main" id="{7F1EB478-3A9F-FDF1-F6D7-6FAC25461387}"/>
              </a:ext>
            </a:extLst>
          </p:cNvPr>
          <p:cNvSpPr/>
          <p:nvPr/>
        </p:nvSpPr>
        <p:spPr>
          <a:xfrm>
            <a:off x="7437132" y="350012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a:t>
            </a:r>
          </a:p>
        </p:txBody>
      </p:sp>
      <p:sp>
        <p:nvSpPr>
          <p:cNvPr id="13" name="Oval 12">
            <a:extLst>
              <a:ext uri="{FF2B5EF4-FFF2-40B4-BE49-F238E27FC236}">
                <a16:creationId xmlns:a16="http://schemas.microsoft.com/office/drawing/2014/main" id="{E59F4650-3502-C159-4166-C878AB58A0B9}"/>
              </a:ext>
            </a:extLst>
          </p:cNvPr>
          <p:cNvSpPr/>
          <p:nvPr/>
        </p:nvSpPr>
        <p:spPr>
          <a:xfrm>
            <a:off x="6555730" y="1155705"/>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p:sp>
        <p:nvSpPr>
          <p:cNvPr id="14" name="Oval 13">
            <a:extLst>
              <a:ext uri="{FF2B5EF4-FFF2-40B4-BE49-F238E27FC236}">
                <a16:creationId xmlns:a16="http://schemas.microsoft.com/office/drawing/2014/main" id="{CDCF539C-503D-8FF2-A6B7-08EE1397B307}"/>
              </a:ext>
            </a:extLst>
          </p:cNvPr>
          <p:cNvSpPr/>
          <p:nvPr/>
        </p:nvSpPr>
        <p:spPr>
          <a:xfrm>
            <a:off x="4140188" y="123444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a:t>
            </a:r>
          </a:p>
        </p:txBody>
      </p:sp>
      <p:sp>
        <p:nvSpPr>
          <p:cNvPr id="15" name="Oval 14">
            <a:extLst>
              <a:ext uri="{FF2B5EF4-FFF2-40B4-BE49-F238E27FC236}">
                <a16:creationId xmlns:a16="http://schemas.microsoft.com/office/drawing/2014/main" id="{7FF84124-310D-38C1-12C5-2566574395EA}"/>
              </a:ext>
            </a:extLst>
          </p:cNvPr>
          <p:cNvSpPr/>
          <p:nvPr/>
        </p:nvSpPr>
        <p:spPr>
          <a:xfrm>
            <a:off x="2966716" y="249935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a:t>
            </a:r>
          </a:p>
        </p:txBody>
      </p:sp>
      <p:sp>
        <p:nvSpPr>
          <p:cNvPr id="16" name="Oval 15">
            <a:extLst>
              <a:ext uri="{FF2B5EF4-FFF2-40B4-BE49-F238E27FC236}">
                <a16:creationId xmlns:a16="http://schemas.microsoft.com/office/drawing/2014/main" id="{BB8FEDF7-C9EC-9D43-2926-8ED622463E57}"/>
              </a:ext>
            </a:extLst>
          </p:cNvPr>
          <p:cNvSpPr/>
          <p:nvPr/>
        </p:nvSpPr>
        <p:spPr>
          <a:xfrm>
            <a:off x="1574796" y="442975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(8,3)</a:t>
            </a:r>
          </a:p>
        </p:txBody>
      </p:sp>
      <p:sp>
        <p:nvSpPr>
          <p:cNvPr id="3" name="Oval 2">
            <a:extLst>
              <a:ext uri="{FF2B5EF4-FFF2-40B4-BE49-F238E27FC236}">
                <a16:creationId xmlns:a16="http://schemas.microsoft.com/office/drawing/2014/main" id="{100ED987-0E43-69B7-956A-9EBD36A9FA98}"/>
              </a:ext>
            </a:extLst>
          </p:cNvPr>
          <p:cNvSpPr/>
          <p:nvPr/>
        </p:nvSpPr>
        <p:spPr>
          <a:xfrm>
            <a:off x="8666472" y="433323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4" name="Rectangle: Rounded Corners 3">
            <a:extLst>
              <a:ext uri="{FF2B5EF4-FFF2-40B4-BE49-F238E27FC236}">
                <a16:creationId xmlns:a16="http://schemas.microsoft.com/office/drawing/2014/main" id="{19185442-E66A-96CC-71F6-DFE3EB44E2F6}"/>
              </a:ext>
            </a:extLst>
          </p:cNvPr>
          <p:cNvSpPr/>
          <p:nvPr/>
        </p:nvSpPr>
        <p:spPr>
          <a:xfrm rot="5400000">
            <a:off x="1360268" y="4190289"/>
            <a:ext cx="1353612" cy="135036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8AE45A6-6848-C92D-DDB8-2FFF2A0A25AB}"/>
              </a:ext>
            </a:extLst>
          </p:cNvPr>
          <p:cNvSpPr/>
          <p:nvPr/>
        </p:nvSpPr>
        <p:spPr>
          <a:xfrm rot="5400000">
            <a:off x="2809231" y="167648"/>
            <a:ext cx="3393443" cy="356615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585AA44-E35B-5350-0997-87F512E4E43A}"/>
              </a:ext>
            </a:extLst>
          </p:cNvPr>
          <p:cNvSpPr/>
          <p:nvPr/>
        </p:nvSpPr>
        <p:spPr>
          <a:xfrm rot="5400000">
            <a:off x="6390634" y="1064239"/>
            <a:ext cx="1254750" cy="122429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2AE98B4-69EF-8D9A-4FC0-2268D27F8052}"/>
              </a:ext>
            </a:extLst>
          </p:cNvPr>
          <p:cNvSpPr/>
          <p:nvPr/>
        </p:nvSpPr>
        <p:spPr>
          <a:xfrm rot="5400000">
            <a:off x="7417835" y="2246860"/>
            <a:ext cx="3355364" cy="346916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1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7C954F-69A1-4528-CC1D-C0DA22C21880}"/>
                  </a:ext>
                </a:extLst>
              </p:cNvPr>
              <p:cNvSpPr>
                <a:spLocks noGrp="1"/>
              </p:cNvSpPr>
              <p:nvPr>
                <p:ph idx="1"/>
              </p:nvPr>
            </p:nvSpPr>
            <p:spPr>
              <a:xfrm>
                <a:off x="246063" y="365679"/>
                <a:ext cx="11090274" cy="2286081"/>
              </a:xfrm>
            </p:spPr>
            <p:txBody>
              <a:bodyPr>
                <a:normAutofit/>
              </a:bodyPr>
              <a:lstStyle/>
              <a:p>
                <a:pPr algn="l"/>
                <a:r>
                  <a:rPr lang="en-US" b="0" i="0" dirty="0">
                    <a:solidFill>
                      <a:schemeClr val="tx1"/>
                    </a:solidFill>
                    <a:effectLst/>
                    <a:latin typeface="Söhne"/>
                  </a:rPr>
                  <a:t>We have a partition of the input points into 4 disjoint subsets.</a:t>
                </a:r>
              </a:p>
              <a:p>
                <a:pPr algn="l"/>
                <a:r>
                  <a:rPr lang="en-US" b="0" i="0" dirty="0">
                    <a:solidFill>
                      <a:schemeClr val="tx1"/>
                    </a:solidFill>
                    <a:effectLst/>
                    <a:latin typeface="Söhne"/>
                  </a:rPr>
                  <a:t>We can calculate the structural entropy of this partition using the equation above:</a:t>
                </a:r>
              </a:p>
              <a:p>
                <a:pPr marL="0" indent="0" algn="ctr">
                  <a:buNone/>
                </a:pPr>
                <a:r>
                  <a:rPr lang="en-US" sz="2400" dirty="0">
                    <a:solidFill>
                      <a:schemeClr val="tx1">
                        <a:alpha val="60000"/>
                      </a:schemeClr>
                    </a:solidFill>
                  </a:rPr>
                  <a:t>H</a:t>
                </a:r>
                <a14:m>
                  <m:oMath xmlns:m="http://schemas.openxmlformats.org/officeDocument/2006/math">
                    <m:d>
                      <m:dPr>
                        <m:ctrlPr>
                          <a:rPr lang="en-US" sz="2400" b="0" i="1" smtClean="0">
                            <a:solidFill>
                              <a:schemeClr val="tx1">
                                <a:alpha val="60000"/>
                              </a:schemeClr>
                            </a:solidFill>
                            <a:latin typeface="Cambria Math" panose="02040503050406030204" pitchFamily="18" charset="0"/>
                          </a:rPr>
                        </m:ctrlPr>
                      </m:dPr>
                      <m:e>
                        <m:r>
                          <a:rPr lang="en-US" sz="2400" b="0" i="1" smtClean="0">
                            <a:solidFill>
                              <a:schemeClr val="tx1">
                                <a:alpha val="60000"/>
                              </a:schemeClr>
                            </a:solidFill>
                            <a:latin typeface="Cambria Math" panose="02040503050406030204" pitchFamily="18" charset="0"/>
                            <a:ea typeface="Cambria Math" panose="02040503050406030204" pitchFamily="18" charset="0"/>
                          </a:rPr>
                          <m:t>𝜋</m:t>
                        </m:r>
                      </m:e>
                    </m:d>
                    <m:r>
                      <a:rPr lang="en-US" sz="2400" b="0" i="1" smtClean="0">
                        <a:solidFill>
                          <a:schemeClr val="tx1">
                            <a:alpha val="60000"/>
                          </a:schemeClr>
                        </a:solidFill>
                        <a:latin typeface="Cambria Math" panose="02040503050406030204" pitchFamily="18" charset="0"/>
                      </a:rPr>
                      <m:t>= </m:t>
                    </m:r>
                    <m:nary>
                      <m:naryPr>
                        <m:chr m:val="∑"/>
                        <m:ctrlPr>
                          <a:rPr lang="en-US" sz="2400" i="1" smtClean="0">
                            <a:solidFill>
                              <a:schemeClr val="tx1">
                                <a:alpha val="60000"/>
                              </a:schemeClr>
                            </a:solidFill>
                            <a:latin typeface="Cambria Math" panose="02040503050406030204" pitchFamily="18" charset="0"/>
                          </a:rPr>
                        </m:ctrlPr>
                      </m:naryPr>
                      <m:sub>
                        <m:r>
                          <m:rPr>
                            <m:brk m:alnAt="23"/>
                          </m:rPr>
                          <a:rPr lang="en-US" sz="2400" b="0" i="1" smtClean="0">
                            <a:solidFill>
                              <a:schemeClr val="tx1">
                                <a:alpha val="60000"/>
                              </a:schemeClr>
                            </a:solidFill>
                            <a:latin typeface="Cambria Math" panose="02040503050406030204" pitchFamily="18" charset="0"/>
                          </a:rPr>
                          <m:t>𝑘</m:t>
                        </m:r>
                        <m:r>
                          <a:rPr lang="en-US" sz="2400" b="0" i="1" smtClean="0">
                            <a:solidFill>
                              <a:schemeClr val="tx1">
                                <a:alpha val="60000"/>
                              </a:schemeClr>
                            </a:solidFill>
                            <a:latin typeface="Cambria Math" panose="02040503050406030204" pitchFamily="18" charset="0"/>
                          </a:rPr>
                          <m:t>=</m:t>
                        </m:r>
                        <m:r>
                          <a:rPr lang="en-US" sz="2400" b="0" i="1" smtClean="0">
                            <a:solidFill>
                              <a:schemeClr val="tx1">
                                <a:alpha val="60000"/>
                              </a:schemeClr>
                            </a:solidFill>
                            <a:latin typeface="Cambria Math" panose="02040503050406030204" pitchFamily="18" charset="0"/>
                          </a:rPr>
                          <m:t>1</m:t>
                        </m:r>
                      </m:sub>
                      <m:sup>
                        <m:r>
                          <a:rPr lang="en-US" sz="2400" b="0" i="1" smtClean="0">
                            <a:solidFill>
                              <a:schemeClr val="tx1">
                                <a:alpha val="60000"/>
                              </a:schemeClr>
                            </a:solidFill>
                            <a:latin typeface="Cambria Math" panose="02040503050406030204" pitchFamily="18" charset="0"/>
                          </a:rPr>
                          <m:t>𝑡</m:t>
                        </m:r>
                      </m:sup>
                      <m:e>
                        <m:d>
                          <m:dPr>
                            <m:ctrlPr>
                              <a:rPr lang="en-US" sz="2400" b="0" i="1" smtClean="0">
                                <a:solidFill>
                                  <a:schemeClr val="tx1">
                                    <a:alpha val="60000"/>
                                  </a:schemeClr>
                                </a:solidFill>
                                <a:latin typeface="Cambria Math" panose="02040503050406030204" pitchFamily="18" charset="0"/>
                              </a:rPr>
                            </m:ctrlPr>
                          </m:dPr>
                          <m:e>
                            <m:f>
                              <m:fPr>
                                <m:ctrlPr>
                                  <a:rPr lang="en-US" sz="2400" b="0" i="1" smtClean="0">
                                    <a:solidFill>
                                      <a:schemeClr val="tx1">
                                        <a:alpha val="60000"/>
                                      </a:schemeClr>
                                    </a:solidFill>
                                    <a:latin typeface="Cambria Math" panose="02040503050406030204" pitchFamily="18" charset="0"/>
                                  </a:rPr>
                                </m:ctrlPr>
                              </m:fPr>
                              <m:num>
                                <m:d>
                                  <m:dPr>
                                    <m:begChr m:val="|"/>
                                    <m:endChr m:val="|"/>
                                    <m:ctrlPr>
                                      <a:rPr lang="en-US" sz="2400" b="0" i="1" smtClean="0">
                                        <a:solidFill>
                                          <a:schemeClr val="tx1">
                                            <a:alpha val="60000"/>
                                          </a:schemeClr>
                                        </a:solidFill>
                                        <a:latin typeface="Cambria Math" panose="02040503050406030204" pitchFamily="18" charset="0"/>
                                      </a:rPr>
                                    </m:ctrlPr>
                                  </m:dPr>
                                  <m:e>
                                    <m:sSub>
                                      <m:sSubPr>
                                        <m:ctrlPr>
                                          <a:rPr lang="en-US" sz="2400" b="0" i="1" smtClean="0">
                                            <a:solidFill>
                                              <a:schemeClr val="tx1">
                                                <a:alpha val="60000"/>
                                              </a:schemeClr>
                                            </a:solidFill>
                                            <a:latin typeface="Cambria Math" panose="02040503050406030204" pitchFamily="18" charset="0"/>
                                          </a:rPr>
                                        </m:ctrlPr>
                                      </m:sSubPr>
                                      <m:e>
                                        <m:r>
                                          <a:rPr lang="en-US" sz="2400" b="0" i="1" smtClean="0">
                                            <a:solidFill>
                                              <a:schemeClr val="tx1">
                                                <a:alpha val="60000"/>
                                              </a:schemeClr>
                                            </a:solidFill>
                                            <a:latin typeface="Cambria Math" panose="02040503050406030204" pitchFamily="18" charset="0"/>
                                          </a:rPr>
                                          <m:t>𝑆</m:t>
                                        </m:r>
                                      </m:e>
                                      <m:sub>
                                        <m:r>
                                          <a:rPr lang="en-US" sz="2400" b="0" i="1" smtClean="0">
                                            <a:solidFill>
                                              <a:schemeClr val="tx1">
                                                <a:alpha val="60000"/>
                                              </a:schemeClr>
                                            </a:solidFill>
                                            <a:latin typeface="Cambria Math" panose="02040503050406030204" pitchFamily="18" charset="0"/>
                                          </a:rPr>
                                          <m:t>𝑘</m:t>
                                        </m:r>
                                      </m:sub>
                                    </m:sSub>
                                  </m:e>
                                </m:d>
                              </m:num>
                              <m:den>
                                <m:r>
                                  <a:rPr lang="en-US" sz="2400" b="0" i="1" smtClean="0">
                                    <a:solidFill>
                                      <a:schemeClr val="tx1">
                                        <a:alpha val="60000"/>
                                      </a:schemeClr>
                                    </a:solidFill>
                                    <a:latin typeface="Cambria Math" panose="02040503050406030204" pitchFamily="18" charset="0"/>
                                  </a:rPr>
                                  <m:t>𝑛</m:t>
                                </m:r>
                              </m:den>
                            </m:f>
                          </m:e>
                        </m:d>
                        <m:r>
                          <m:rPr>
                            <m:sty m:val="p"/>
                          </m:rPr>
                          <a:rPr lang="en-US" sz="2400" b="0" i="0" smtClean="0">
                            <a:solidFill>
                              <a:schemeClr val="tx1">
                                <a:alpha val="60000"/>
                              </a:schemeClr>
                            </a:solidFill>
                            <a:latin typeface="Cambria Math" panose="02040503050406030204" pitchFamily="18" charset="0"/>
                          </a:rPr>
                          <m:t>log</m:t>
                        </m:r>
                        <m:r>
                          <a:rPr lang="en-US" sz="2400" b="0" i="1" smtClean="0">
                            <a:solidFill>
                              <a:schemeClr val="tx1">
                                <a:alpha val="60000"/>
                              </a:schemeClr>
                            </a:solidFill>
                            <a:latin typeface="Cambria Math" panose="02040503050406030204" pitchFamily="18" charset="0"/>
                          </a:rPr>
                          <m:t>⁡(</m:t>
                        </m:r>
                        <m:f>
                          <m:fPr>
                            <m:ctrlPr>
                              <a:rPr lang="en-US" sz="2400" b="0" i="1" smtClean="0">
                                <a:solidFill>
                                  <a:schemeClr val="tx1">
                                    <a:alpha val="60000"/>
                                  </a:schemeClr>
                                </a:solidFill>
                                <a:latin typeface="Cambria Math" panose="02040503050406030204" pitchFamily="18" charset="0"/>
                              </a:rPr>
                            </m:ctrlPr>
                          </m:fPr>
                          <m:num>
                            <m:r>
                              <a:rPr lang="en-US" sz="2400" b="0" i="1" smtClean="0">
                                <a:solidFill>
                                  <a:schemeClr val="tx1">
                                    <a:alpha val="60000"/>
                                  </a:schemeClr>
                                </a:solidFill>
                                <a:latin typeface="Cambria Math" panose="02040503050406030204" pitchFamily="18" charset="0"/>
                              </a:rPr>
                              <m:t>𝑛</m:t>
                            </m:r>
                          </m:num>
                          <m:den>
                            <m:d>
                              <m:dPr>
                                <m:begChr m:val="|"/>
                                <m:endChr m:val="|"/>
                                <m:ctrlPr>
                                  <a:rPr lang="en-US" sz="2400" b="0" i="1" smtClean="0">
                                    <a:solidFill>
                                      <a:schemeClr val="tx1">
                                        <a:alpha val="60000"/>
                                      </a:schemeClr>
                                    </a:solidFill>
                                    <a:latin typeface="Cambria Math" panose="02040503050406030204" pitchFamily="18" charset="0"/>
                                  </a:rPr>
                                </m:ctrlPr>
                              </m:dPr>
                              <m:e>
                                <m:sSub>
                                  <m:sSubPr>
                                    <m:ctrlPr>
                                      <a:rPr lang="en-US" sz="2400" i="1">
                                        <a:solidFill>
                                          <a:schemeClr val="tx1">
                                            <a:alpha val="60000"/>
                                          </a:schemeClr>
                                        </a:solidFill>
                                        <a:latin typeface="Cambria Math" panose="02040503050406030204" pitchFamily="18" charset="0"/>
                                      </a:rPr>
                                    </m:ctrlPr>
                                  </m:sSubPr>
                                  <m:e>
                                    <m:r>
                                      <a:rPr lang="en-US" sz="2400" i="1">
                                        <a:solidFill>
                                          <a:schemeClr val="tx1">
                                            <a:alpha val="60000"/>
                                          </a:schemeClr>
                                        </a:solidFill>
                                        <a:latin typeface="Cambria Math" panose="02040503050406030204" pitchFamily="18" charset="0"/>
                                      </a:rPr>
                                      <m:t>𝑆</m:t>
                                    </m:r>
                                  </m:e>
                                  <m:sub>
                                    <m:r>
                                      <a:rPr lang="en-US" sz="2400" i="1">
                                        <a:solidFill>
                                          <a:schemeClr val="tx1">
                                            <a:alpha val="60000"/>
                                          </a:schemeClr>
                                        </a:solidFill>
                                        <a:latin typeface="Cambria Math" panose="02040503050406030204" pitchFamily="18" charset="0"/>
                                      </a:rPr>
                                      <m:t>𝑘</m:t>
                                    </m:r>
                                  </m:sub>
                                </m:sSub>
                              </m:e>
                            </m:d>
                          </m:den>
                        </m:f>
                        <m:r>
                          <a:rPr lang="en-US" sz="2400" b="0" i="1" smtClean="0">
                            <a:solidFill>
                              <a:schemeClr val="tx1">
                                <a:alpha val="60000"/>
                              </a:schemeClr>
                            </a:solidFill>
                            <a:latin typeface="Cambria Math" panose="02040503050406030204" pitchFamily="18" charset="0"/>
                          </a:rPr>
                          <m:t>)</m:t>
                        </m:r>
                      </m:e>
                    </m:nary>
                  </m:oMath>
                </a14:m>
                <a:endParaRPr lang="en-US" sz="2400" dirty="0">
                  <a:solidFill>
                    <a:schemeClr val="tx1">
                      <a:alpha val="60000"/>
                    </a:schemeClr>
                  </a:solidFill>
                </a:endParaRPr>
              </a:p>
            </p:txBody>
          </p:sp>
        </mc:Choice>
        <mc:Fallback>
          <p:sp>
            <p:nvSpPr>
              <p:cNvPr id="3" name="Content Placeholder 2">
                <a:extLst>
                  <a:ext uri="{FF2B5EF4-FFF2-40B4-BE49-F238E27FC236}">
                    <a16:creationId xmlns:a16="http://schemas.microsoft.com/office/drawing/2014/main" id="{BF7C954F-69A1-4528-CC1D-C0DA22C21880}"/>
                  </a:ext>
                </a:extLst>
              </p:cNvPr>
              <p:cNvSpPr>
                <a:spLocks noGrp="1" noRot="1" noChangeAspect="1" noMove="1" noResize="1" noEditPoints="1" noAdjustHandles="1" noChangeArrowheads="1" noChangeShapeType="1" noTextEdit="1"/>
              </p:cNvSpPr>
              <p:nvPr>
                <p:ph idx="1"/>
              </p:nvPr>
            </p:nvSpPr>
            <p:spPr>
              <a:xfrm>
                <a:off x="246063" y="365679"/>
                <a:ext cx="11090274" cy="2286081"/>
              </a:xfrm>
              <a:blipFill>
                <a:blip r:embed="rId2"/>
                <a:stretch>
                  <a:fillRect l="-1538" t="-34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F8DA1AE-414E-EB5A-6352-9CCE9196778C}"/>
              </a:ext>
            </a:extLst>
          </p:cNvPr>
          <p:cNvSpPr txBox="1"/>
          <p:nvPr/>
        </p:nvSpPr>
        <p:spPr>
          <a:xfrm>
            <a:off x="246063" y="5661324"/>
            <a:ext cx="10960417" cy="830997"/>
          </a:xfrm>
          <a:prstGeom prst="rect">
            <a:avLst/>
          </a:prstGeom>
          <a:noFill/>
        </p:spPr>
        <p:txBody>
          <a:bodyPr wrap="square">
            <a:spAutoFit/>
          </a:bodyPr>
          <a:lstStyle/>
          <a:p>
            <a:pPr marL="457200" indent="-457200" algn="l">
              <a:buFont typeface="Arial" panose="020B0604020202020204" pitchFamily="34" charset="0"/>
              <a:buChar char="•"/>
            </a:pPr>
            <a:r>
              <a:rPr lang="en-US" sz="2400" b="0" i="0" dirty="0">
                <a:solidFill>
                  <a:schemeClr val="tx1"/>
                </a:solidFill>
                <a:effectLst/>
                <a:latin typeface="Söhne"/>
              </a:rPr>
              <a:t>We can use this measure to compare the quality of different partitions and select the one with the lowest structural entropy.</a:t>
            </a:r>
          </a:p>
        </p:txBody>
      </p:sp>
      <p:pic>
        <p:nvPicPr>
          <p:cNvPr id="9" name="Picture 8">
            <a:extLst>
              <a:ext uri="{FF2B5EF4-FFF2-40B4-BE49-F238E27FC236}">
                <a16:creationId xmlns:a16="http://schemas.microsoft.com/office/drawing/2014/main" id="{0CB255B4-29CF-24C5-E310-AD7CC6382A10}"/>
              </a:ext>
            </a:extLst>
          </p:cNvPr>
          <p:cNvPicPr>
            <a:picLocks noChangeAspect="1"/>
          </p:cNvPicPr>
          <p:nvPr/>
        </p:nvPicPr>
        <p:blipFill>
          <a:blip r:embed="rId3"/>
          <a:stretch>
            <a:fillRect/>
          </a:stretch>
        </p:blipFill>
        <p:spPr>
          <a:xfrm>
            <a:off x="5588000" y="2550160"/>
            <a:ext cx="5201920" cy="3025607"/>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5AFB33B-770B-BF74-43BB-09EE9E9C1061}"/>
                  </a:ext>
                </a:extLst>
              </p:cNvPr>
              <p:cNvSpPr txBox="1"/>
              <p:nvPr/>
            </p:nvSpPr>
            <p:spPr>
              <a:xfrm>
                <a:off x="-369729" y="2550160"/>
                <a:ext cx="6096000" cy="2506520"/>
              </a:xfrm>
              <a:prstGeom prst="rect">
                <a:avLst/>
              </a:prstGeom>
              <a:noFill/>
            </p:spPr>
            <p:txBody>
              <a:bodyPr wrap="square">
                <a:spAutoFit/>
              </a:bodyPr>
              <a:lstStyle/>
              <a:p>
                <a:pPr algn="ctr"/>
                <a:r>
                  <a:rPr lang="en-US" sz="3200" dirty="0">
                    <a:solidFill>
                      <a:schemeClr val="tx1"/>
                    </a:solidFill>
                  </a:rPr>
                  <a:t>H</a:t>
                </a:r>
                <a14:m>
                  <m:oMath xmlns:m="http://schemas.openxmlformats.org/officeDocument/2006/math">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ea typeface="Cambria Math" panose="02040503050406030204" pitchFamily="18" charset="0"/>
                          </a:rPr>
                          <m:t>𝜋</m:t>
                        </m:r>
                      </m:e>
                    </m:d>
                    <m:r>
                      <a:rPr lang="en-US" sz="3200" b="0" i="1" smtClean="0">
                        <a:solidFill>
                          <a:schemeClr val="tx1"/>
                        </a:solidFill>
                        <a:latin typeface="Cambria Math" panose="02040503050406030204" pitchFamily="18" charset="0"/>
                        <a:ea typeface="Cambria Math" panose="02040503050406030204" pitchFamily="18" charset="0"/>
                      </a:rPr>
                      <m:t>=</m:t>
                    </m:r>
                    <m:d>
                      <m:dPr>
                        <m:ctrlPr>
                          <a:rPr lang="en-US" sz="3200" i="1">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d>
                              <m:dPr>
                                <m:begChr m:val="|"/>
                                <m:endChr m:val="|"/>
                                <m:ctrlPr>
                                  <a:rPr lang="en-US" sz="3200" i="1">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1</m:t>
                                </m:r>
                              </m:e>
                            </m:d>
                          </m:num>
                          <m:den>
                            <m:r>
                              <a:rPr lang="he-IL" sz="3200" b="0" i="1" smtClean="0">
                                <a:solidFill>
                                  <a:schemeClr val="tx1"/>
                                </a:solidFill>
                                <a:latin typeface="Cambria Math" panose="02040503050406030204" pitchFamily="18" charset="0"/>
                              </a:rPr>
                              <m:t>8</m:t>
                            </m:r>
                          </m:den>
                        </m:f>
                      </m:e>
                    </m:d>
                    <m:r>
                      <m:rPr>
                        <m:sty m:val="p"/>
                      </m:rPr>
                      <a:rPr lang="en-US" sz="3200">
                        <a:solidFill>
                          <a:schemeClr val="tx1"/>
                        </a:solidFill>
                        <a:latin typeface="Cambria Math" panose="02040503050406030204" pitchFamily="18" charset="0"/>
                      </a:rPr>
                      <m:t>log</m:t>
                    </m:r>
                    <m:r>
                      <a:rPr lang="en-US" sz="3200" i="1">
                        <a:solidFill>
                          <a:schemeClr val="tx1"/>
                        </a:solidFill>
                        <a:latin typeface="Cambria Math" panose="02040503050406030204" pitchFamily="18" charset="0"/>
                      </a:rPr>
                      <m:t>⁡</m:t>
                    </m:r>
                    <m:d>
                      <m:dPr>
                        <m:ctrlPr>
                          <a:rPr lang="en-US" sz="3200" i="1" smtClean="0">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8</m:t>
                            </m:r>
                          </m:num>
                          <m:den>
                            <m:d>
                              <m:dPr>
                                <m:begChr m:val="|"/>
                                <m:endChr m:val="|"/>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1</m:t>
                                </m:r>
                              </m:e>
                            </m:d>
                          </m:den>
                        </m:f>
                      </m:e>
                    </m:d>
                  </m:oMath>
                </a14:m>
                <a:r>
                  <a:rPr lang="he-IL" sz="3200" dirty="0">
                    <a:solidFill>
                      <a:schemeClr val="tx1"/>
                    </a:solidFill>
                  </a:rPr>
                  <a:t>(</a:t>
                </a:r>
                <a:r>
                  <a:rPr lang="en-US" sz="3200" dirty="0">
                    <a:solidFill>
                      <a:schemeClr val="tx1"/>
                    </a:solidFill>
                  </a:rPr>
                  <a:t>+ </a:t>
                </a:r>
                <a14:m>
                  <m:oMath xmlns:m="http://schemas.openxmlformats.org/officeDocument/2006/math">
                    <m:d>
                      <m:dPr>
                        <m:ctrlPr>
                          <a:rPr lang="en-US" sz="3200" i="1">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3</m:t>
                            </m:r>
                          </m:num>
                          <m:den>
                            <m:r>
                              <a:rPr lang="he-IL" sz="3200" i="1">
                                <a:solidFill>
                                  <a:schemeClr val="tx1"/>
                                </a:solidFill>
                                <a:latin typeface="Cambria Math" panose="02040503050406030204" pitchFamily="18" charset="0"/>
                              </a:rPr>
                              <m:t>8</m:t>
                            </m:r>
                          </m:den>
                        </m:f>
                      </m:e>
                    </m:d>
                  </m:oMath>
                </a14:m>
                <a:r>
                  <a:rPr lang="en-US" sz="3200" dirty="0">
                    <a:solidFill>
                      <a:schemeClr val="tx1"/>
                    </a:solidFill>
                  </a:rPr>
                  <a:t> </a:t>
                </a:r>
                <a14:m>
                  <m:oMath xmlns:m="http://schemas.openxmlformats.org/officeDocument/2006/math">
                    <m:r>
                      <m:rPr>
                        <m:sty m:val="p"/>
                      </m:rPr>
                      <a:rPr lang="en-US" sz="3200">
                        <a:solidFill>
                          <a:schemeClr val="tx1"/>
                        </a:solidFill>
                        <a:latin typeface="Cambria Math" panose="02040503050406030204" pitchFamily="18" charset="0"/>
                      </a:rPr>
                      <m:t>log</m:t>
                    </m:r>
                    <m:r>
                      <a:rPr lang="en-US" sz="3200" i="1">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8</m:t>
                            </m:r>
                          </m:num>
                          <m:den>
                            <m:d>
                              <m:dPr>
                                <m:begChr m:val="|"/>
                                <m:endChr m:val="|"/>
                                <m:ctrlPr>
                                  <a:rPr lang="en-US" sz="3200" i="1">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3</m:t>
                                </m:r>
                              </m:e>
                            </m:d>
                          </m:den>
                        </m:f>
                      </m:e>
                    </m:d>
                  </m:oMath>
                </a14:m>
                <a:r>
                  <a:rPr lang="he-IL" sz="3200" dirty="0">
                    <a:solidFill>
                      <a:schemeClr val="tx1"/>
                    </a:solidFill>
                  </a:rPr>
                  <a:t> </a:t>
                </a:r>
                <a:r>
                  <a:rPr lang="en-US" sz="3200" dirty="0">
                    <a:solidFill>
                      <a:schemeClr val="tx1"/>
                    </a:solidFill>
                  </a:rPr>
                  <a:t>+ </a:t>
                </a:r>
                <a14:m>
                  <m:oMath xmlns:m="http://schemas.openxmlformats.org/officeDocument/2006/math">
                    <m:d>
                      <m:dPr>
                        <m:ctrlPr>
                          <a:rPr lang="en-US" sz="3200" i="1">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d>
                              <m:dPr>
                                <m:begChr m:val="|"/>
                                <m:endChr m:val="|"/>
                                <m:ctrlPr>
                                  <a:rPr lang="en-US" sz="3200" i="1">
                                    <a:solidFill>
                                      <a:schemeClr val="tx1"/>
                                    </a:solidFill>
                                    <a:latin typeface="Cambria Math" panose="02040503050406030204" pitchFamily="18" charset="0"/>
                                  </a:rPr>
                                </m:ctrlPr>
                              </m:dPr>
                              <m:e>
                                <m:r>
                                  <a:rPr lang="he-IL" sz="3200" b="0" i="1" smtClean="0">
                                    <a:solidFill>
                                      <a:schemeClr val="tx1"/>
                                    </a:solidFill>
                                    <a:latin typeface="Cambria Math" panose="02040503050406030204" pitchFamily="18" charset="0"/>
                                  </a:rPr>
                                  <m:t>1</m:t>
                                </m:r>
                              </m:e>
                            </m:d>
                          </m:num>
                          <m:den>
                            <m:r>
                              <a:rPr lang="he-IL" sz="3200" i="1">
                                <a:solidFill>
                                  <a:schemeClr val="tx1"/>
                                </a:solidFill>
                                <a:latin typeface="Cambria Math" panose="02040503050406030204" pitchFamily="18" charset="0"/>
                              </a:rPr>
                              <m:t>8</m:t>
                            </m:r>
                          </m:den>
                        </m:f>
                      </m:e>
                    </m:d>
                    <m:r>
                      <m:rPr>
                        <m:sty m:val="p"/>
                      </m:rPr>
                      <a:rPr lang="en-US" sz="3200">
                        <a:solidFill>
                          <a:schemeClr val="tx1"/>
                        </a:solidFill>
                        <a:latin typeface="Cambria Math" panose="02040503050406030204" pitchFamily="18" charset="0"/>
                      </a:rPr>
                      <m:t>log</m:t>
                    </m:r>
                    <m:d>
                      <m:dPr>
                        <m:ctrlPr>
                          <a:rPr lang="en-US" sz="3200" i="1" smtClean="0">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r>
                              <a:rPr lang="he-IL" sz="3200" i="1">
                                <a:solidFill>
                                  <a:schemeClr val="tx1"/>
                                </a:solidFill>
                                <a:latin typeface="Cambria Math" panose="02040503050406030204" pitchFamily="18" charset="0"/>
                              </a:rPr>
                              <m:t>8</m:t>
                            </m:r>
                          </m:num>
                          <m:den>
                            <m:d>
                              <m:dPr>
                                <m:begChr m:val="|"/>
                                <m:endChr m:val="|"/>
                                <m:ctrlPr>
                                  <a:rPr lang="en-US" sz="3200" i="1">
                                    <a:solidFill>
                                      <a:schemeClr val="tx1"/>
                                    </a:solidFill>
                                    <a:latin typeface="Cambria Math" panose="02040503050406030204" pitchFamily="18" charset="0"/>
                                  </a:rPr>
                                </m:ctrlPr>
                              </m:dPr>
                              <m:e>
                                <m:r>
                                  <a:rPr lang="he-IL" sz="3200" b="0" i="1" smtClean="0">
                                    <a:solidFill>
                                      <a:schemeClr val="tx1"/>
                                    </a:solidFill>
                                    <a:latin typeface="Cambria Math" panose="02040503050406030204" pitchFamily="18" charset="0"/>
                                  </a:rPr>
                                  <m:t>1</m:t>
                                </m:r>
                              </m:e>
                            </m:d>
                          </m:den>
                        </m:f>
                      </m:e>
                    </m:d>
                  </m:oMath>
                </a14:m>
                <a:r>
                  <a:rPr lang="en-US" sz="3200" dirty="0">
                    <a:solidFill>
                      <a:schemeClr val="tx1"/>
                    </a:solidFill>
                  </a:rPr>
                  <a:t>+ </a:t>
                </a:r>
                <a14:m>
                  <m:oMath xmlns:m="http://schemas.openxmlformats.org/officeDocument/2006/math">
                    <m:d>
                      <m:dPr>
                        <m:ctrlPr>
                          <a:rPr lang="en-US" sz="3200" i="1">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d>
                              <m:dPr>
                                <m:begChr m:val="|"/>
                                <m:endChr m:val="|"/>
                                <m:ctrlPr>
                                  <a:rPr lang="en-US" sz="3200" i="1">
                                    <a:solidFill>
                                      <a:schemeClr val="tx1"/>
                                    </a:solidFill>
                                    <a:latin typeface="Cambria Math" panose="02040503050406030204" pitchFamily="18" charset="0"/>
                                  </a:rPr>
                                </m:ctrlPr>
                              </m:dPr>
                              <m:e>
                                <m:r>
                                  <a:rPr lang="he-IL" sz="3200" b="0" i="1" smtClean="0">
                                    <a:solidFill>
                                      <a:schemeClr val="tx1"/>
                                    </a:solidFill>
                                    <a:latin typeface="Cambria Math" panose="02040503050406030204" pitchFamily="18" charset="0"/>
                                  </a:rPr>
                                  <m:t>3</m:t>
                                </m:r>
                              </m:e>
                            </m:d>
                          </m:num>
                          <m:den>
                            <m:r>
                              <a:rPr lang="he-IL" sz="3200" i="1">
                                <a:solidFill>
                                  <a:schemeClr val="tx1"/>
                                </a:solidFill>
                                <a:latin typeface="Cambria Math" panose="02040503050406030204" pitchFamily="18" charset="0"/>
                              </a:rPr>
                              <m:t>8</m:t>
                            </m:r>
                          </m:den>
                        </m:f>
                      </m:e>
                    </m:d>
                    <m:r>
                      <m:rPr>
                        <m:sty m:val="p"/>
                      </m:rPr>
                      <a:rPr lang="en-US" sz="3200">
                        <a:solidFill>
                          <a:schemeClr val="tx1"/>
                        </a:solidFill>
                        <a:latin typeface="Cambria Math" panose="02040503050406030204" pitchFamily="18" charset="0"/>
                      </a:rPr>
                      <m:t>log</m:t>
                    </m:r>
                    <m:d>
                      <m:dPr>
                        <m:ctrlPr>
                          <a:rPr lang="en-US" sz="3200" i="1" smtClean="0">
                            <a:solidFill>
                              <a:schemeClr val="tx1"/>
                            </a:solidFill>
                            <a:latin typeface="Cambria Math" panose="02040503050406030204" pitchFamily="18" charset="0"/>
                          </a:rPr>
                        </m:ctrlPr>
                      </m:dPr>
                      <m:e>
                        <m:f>
                          <m:fPr>
                            <m:ctrlPr>
                              <a:rPr lang="en-US" sz="3200" i="1">
                                <a:solidFill>
                                  <a:schemeClr val="tx1"/>
                                </a:solidFill>
                                <a:latin typeface="Cambria Math" panose="02040503050406030204" pitchFamily="18" charset="0"/>
                              </a:rPr>
                            </m:ctrlPr>
                          </m:fPr>
                          <m:num>
                            <m:r>
                              <a:rPr lang="he-IL" sz="3200" i="1">
                                <a:solidFill>
                                  <a:schemeClr val="tx1"/>
                                </a:solidFill>
                                <a:latin typeface="Cambria Math" panose="02040503050406030204" pitchFamily="18" charset="0"/>
                              </a:rPr>
                              <m:t>8</m:t>
                            </m:r>
                          </m:num>
                          <m:den>
                            <m:d>
                              <m:dPr>
                                <m:begChr m:val="|"/>
                                <m:endChr m:val="|"/>
                                <m:ctrlPr>
                                  <a:rPr lang="en-US" sz="3200" i="1">
                                    <a:solidFill>
                                      <a:schemeClr val="tx1"/>
                                    </a:solidFill>
                                    <a:latin typeface="Cambria Math" panose="02040503050406030204" pitchFamily="18" charset="0"/>
                                  </a:rPr>
                                </m:ctrlPr>
                              </m:dPr>
                              <m:e>
                                <m:r>
                                  <a:rPr lang="he-IL" sz="3200" b="0" i="1" smtClean="0">
                                    <a:solidFill>
                                      <a:schemeClr val="tx1"/>
                                    </a:solidFill>
                                    <a:latin typeface="Cambria Math" panose="02040503050406030204" pitchFamily="18" charset="0"/>
                                  </a:rPr>
                                  <m:t>3</m:t>
                                </m:r>
                              </m:e>
                            </m:d>
                          </m:den>
                        </m:f>
                      </m:e>
                    </m:d>
                    <m:r>
                      <a:rPr lang="en-US" sz="3200" i="1">
                        <a:solidFill>
                          <a:schemeClr val="tx1"/>
                        </a:solidFill>
                        <a:latin typeface="Cambria Math" panose="02040503050406030204" pitchFamily="18" charset="0"/>
                      </a:rPr>
                      <m:t>⁡</m:t>
                    </m:r>
                  </m:oMath>
                </a14:m>
                <a:r>
                  <a:rPr lang="en-US" sz="3200" dirty="0">
                    <a:solidFill>
                      <a:schemeClr val="tx1"/>
                    </a:solidFill>
                  </a:rPr>
                  <a:t>=1.81</a:t>
                </a:r>
              </a:p>
            </p:txBody>
          </p:sp>
        </mc:Choice>
        <mc:Fallback>
          <p:sp>
            <p:nvSpPr>
              <p:cNvPr id="11" name="TextBox 10">
                <a:extLst>
                  <a:ext uri="{FF2B5EF4-FFF2-40B4-BE49-F238E27FC236}">
                    <a16:creationId xmlns:a16="http://schemas.microsoft.com/office/drawing/2014/main" id="{C5AFB33B-770B-BF74-43BB-09EE9E9C1061}"/>
                  </a:ext>
                </a:extLst>
              </p:cNvPr>
              <p:cNvSpPr txBox="1">
                <a:spLocks noRot="1" noChangeAspect="1" noMove="1" noResize="1" noEditPoints="1" noAdjustHandles="1" noChangeArrowheads="1" noChangeShapeType="1" noTextEdit="1"/>
              </p:cNvSpPr>
              <p:nvPr/>
            </p:nvSpPr>
            <p:spPr>
              <a:xfrm>
                <a:off x="-369729" y="2550160"/>
                <a:ext cx="6096000" cy="25065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5363-AC66-4987-509C-A99EB992E11C}"/>
              </a:ext>
            </a:extLst>
          </p:cNvPr>
          <p:cNvSpPr>
            <a:spLocks noGrp="1"/>
          </p:cNvSpPr>
          <p:nvPr>
            <p:ph type="title"/>
          </p:nvPr>
        </p:nvSpPr>
        <p:spPr/>
        <p:txBody>
          <a:bodyPr/>
          <a:lstStyle/>
          <a:p>
            <a:r>
              <a:rPr lang="en-US" b="1" dirty="0">
                <a:solidFill>
                  <a:schemeClr val="accent4">
                    <a:lumMod val="20000"/>
                    <a:lumOff val="80000"/>
                  </a:schemeClr>
                </a:solidFill>
              </a:rPr>
              <a:t>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FA20E9-0EEF-372C-3EFE-FB0BB3F5432F}"/>
                  </a:ext>
                </a:extLst>
              </p:cNvPr>
              <p:cNvSpPr>
                <a:spLocks noGrp="1"/>
              </p:cNvSpPr>
              <p:nvPr>
                <p:ph idx="1"/>
              </p:nvPr>
            </p:nvSpPr>
            <p:spPr>
              <a:xfrm>
                <a:off x="408623" y="1981199"/>
                <a:ext cx="11090274" cy="3837305"/>
              </a:xfrm>
            </p:spPr>
            <p:txBody>
              <a:bodyPr>
                <a:normAutofit/>
              </a:bodyPr>
              <a:lstStyle/>
              <a:p>
                <a:r>
                  <a:rPr lang="en-US" sz="3200" dirty="0"/>
                  <a:t>Once we know the maxima point, we can remove all the other points in the same box.</a:t>
                </a:r>
              </a:p>
              <a:p>
                <a:r>
                  <a:rPr lang="en-US" sz="3200" dirty="0"/>
                  <a:t>In particular, the larger the </a:t>
                </a:r>
                <a14:m>
                  <m:oMath xmlns:m="http://schemas.openxmlformats.org/officeDocument/2006/math">
                    <m:sSubSup>
                      <m:sSubSupPr>
                        <m:ctrlPr>
                          <a:rPr lang="en-US" sz="3200" b="0" i="1" smtClean="0">
                            <a:latin typeface="Cambria Math" panose="02040503050406030204" pitchFamily="18" charset="0"/>
                          </a:rPr>
                        </m:ctrlPr>
                      </m:sSubSupPr>
                      <m:e>
                        <m:r>
                          <a:rPr lang="en-US" sz="3200" i="1">
                            <a:latin typeface="Cambria Math" panose="02040503050406030204" pitchFamily="18" charset="0"/>
                          </a:rPr>
                          <m:t>𝑆</m:t>
                        </m:r>
                      </m:e>
                      <m:sub>
                        <m:r>
                          <a:rPr lang="en-US" sz="3200" i="1">
                            <a:latin typeface="Cambria Math" panose="02040503050406030204" pitchFamily="18" charset="0"/>
                          </a:rPr>
                          <m:t>𝑖</m:t>
                        </m:r>
                      </m:sub>
                      <m:sup>
                        <m:r>
                          <a:rPr lang="en-US" sz="3200" b="0" i="1" smtClean="0">
                            <a:latin typeface="Cambria Math" panose="02040503050406030204" pitchFamily="18" charset="0"/>
                          </a:rPr>
                          <m:t>′</m:t>
                        </m:r>
                      </m:sup>
                    </m:sSubSup>
                    <m:r>
                      <a:rPr lang="en-US" sz="3200" b="0" i="1" smtClean="0">
                        <a:latin typeface="Cambria Math" panose="02040503050406030204" pitchFamily="18" charset="0"/>
                      </a:rPr>
                      <m:t>𝑠</m:t>
                    </m:r>
                  </m:oMath>
                </a14:m>
                <a:r>
                  <a:rPr lang="en-US" sz="3200" dirty="0"/>
                  <a:t>, the simpler the algorithm can be expected to take.</a:t>
                </a:r>
              </a:p>
            </p:txBody>
          </p:sp>
        </mc:Choice>
        <mc:Fallback xmlns="">
          <p:sp>
            <p:nvSpPr>
              <p:cNvPr id="3" name="Content Placeholder 2">
                <a:extLst>
                  <a:ext uri="{FF2B5EF4-FFF2-40B4-BE49-F238E27FC236}">
                    <a16:creationId xmlns:a16="http://schemas.microsoft.com/office/drawing/2014/main" id="{64FA20E9-0EEF-372C-3EFE-FB0BB3F5432F}"/>
                  </a:ext>
                </a:extLst>
              </p:cNvPr>
              <p:cNvSpPr>
                <a:spLocks noGrp="1" noRot="1" noChangeAspect="1" noMove="1" noResize="1" noEditPoints="1" noAdjustHandles="1" noChangeArrowheads="1" noChangeShapeType="1" noTextEdit="1"/>
              </p:cNvSpPr>
              <p:nvPr>
                <p:ph idx="1"/>
              </p:nvPr>
            </p:nvSpPr>
            <p:spPr>
              <a:xfrm>
                <a:off x="408623" y="1981199"/>
                <a:ext cx="11090274" cy="3837305"/>
              </a:xfrm>
              <a:blipFill>
                <a:blip r:embed="rId2"/>
                <a:stretch>
                  <a:fillRect l="-2089" t="-2703"/>
                </a:stretch>
              </a:blipFill>
            </p:spPr>
            <p:txBody>
              <a:bodyPr/>
              <a:lstStyle/>
              <a:p>
                <a:r>
                  <a:rPr lang="en-US">
                    <a:noFill/>
                  </a:rPr>
                  <a:t> </a:t>
                </a:r>
              </a:p>
            </p:txBody>
          </p:sp>
        </mc:Fallback>
      </mc:AlternateContent>
    </p:spTree>
    <p:extLst>
      <p:ext uri="{BB962C8B-B14F-4D97-AF65-F5344CB8AC3E}">
        <p14:creationId xmlns:p14="http://schemas.microsoft.com/office/powerpoint/2010/main" val="2675344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B032-709E-88FF-DB65-DB62B3997F35}"/>
              </a:ext>
            </a:extLst>
          </p:cNvPr>
          <p:cNvSpPr>
            <a:spLocks noGrp="1"/>
          </p:cNvSpPr>
          <p:nvPr>
            <p:ph type="title"/>
          </p:nvPr>
        </p:nvSpPr>
        <p:spPr/>
        <p:txBody>
          <a:bodyPr/>
          <a:lstStyle/>
          <a:p>
            <a:r>
              <a:rPr lang="en-US" b="1" dirty="0">
                <a:solidFill>
                  <a:schemeClr val="accent4">
                    <a:lumMod val="20000"/>
                    <a:lumOff val="80000"/>
                  </a:schemeClr>
                </a:solidFill>
              </a:rPr>
              <a:t>Observation</a:t>
            </a:r>
          </a:p>
        </p:txBody>
      </p:sp>
      <p:sp>
        <p:nvSpPr>
          <p:cNvPr id="3" name="Content Placeholder 2">
            <a:extLst>
              <a:ext uri="{FF2B5EF4-FFF2-40B4-BE49-F238E27FC236}">
                <a16:creationId xmlns:a16="http://schemas.microsoft.com/office/drawing/2014/main" id="{CC88A4F7-2084-8367-4064-D32EBD2C364E}"/>
              </a:ext>
            </a:extLst>
          </p:cNvPr>
          <p:cNvSpPr>
            <a:spLocks noGrp="1"/>
          </p:cNvSpPr>
          <p:nvPr>
            <p:ph idx="1"/>
          </p:nvPr>
        </p:nvSpPr>
        <p:spPr>
          <a:xfrm>
            <a:off x="550863" y="2113199"/>
            <a:ext cx="11090274" cy="1332001"/>
          </a:xfrm>
        </p:spPr>
        <p:txBody>
          <a:bodyPr>
            <a:normAutofit/>
          </a:bodyPr>
          <a:lstStyle/>
          <a:p>
            <a:pPr marL="0" indent="0" algn="ctr">
              <a:buNone/>
            </a:pPr>
            <a:r>
              <a:rPr lang="en-US" sz="4000" dirty="0"/>
              <a:t>The structural entropy is always at most the vertical entropy.</a:t>
            </a:r>
          </a:p>
        </p:txBody>
      </p:sp>
    </p:spTree>
    <p:extLst>
      <p:ext uri="{BB962C8B-B14F-4D97-AF65-F5344CB8AC3E}">
        <p14:creationId xmlns:p14="http://schemas.microsoft.com/office/powerpoint/2010/main" val="258614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07DE82-49C0-F6AB-15A7-B5BF340C6B86}"/>
              </a:ext>
            </a:extLst>
          </p:cNvPr>
          <p:cNvPicPr>
            <a:picLocks noChangeAspect="1"/>
          </p:cNvPicPr>
          <p:nvPr/>
        </p:nvPicPr>
        <p:blipFill>
          <a:blip r:embed="rId2"/>
          <a:stretch>
            <a:fillRect/>
          </a:stretch>
        </p:blipFill>
        <p:spPr>
          <a:xfrm>
            <a:off x="2588849" y="407020"/>
            <a:ext cx="6546941" cy="5068600"/>
          </a:xfrm>
          <a:prstGeom prst="rect">
            <a:avLst/>
          </a:prstGeom>
        </p:spPr>
      </p:pic>
      <p:sp>
        <p:nvSpPr>
          <p:cNvPr id="7" name="TextBox 6">
            <a:extLst>
              <a:ext uri="{FF2B5EF4-FFF2-40B4-BE49-F238E27FC236}">
                <a16:creationId xmlns:a16="http://schemas.microsoft.com/office/drawing/2014/main" id="{6B1BED14-CA24-4087-3BE9-F398CFB13243}"/>
              </a:ext>
            </a:extLst>
          </p:cNvPr>
          <p:cNvSpPr txBox="1"/>
          <p:nvPr/>
        </p:nvSpPr>
        <p:spPr>
          <a:xfrm>
            <a:off x="3129280" y="5640134"/>
            <a:ext cx="6096000" cy="646331"/>
          </a:xfrm>
          <a:prstGeom prst="rect">
            <a:avLst/>
          </a:prstGeom>
          <a:noFill/>
        </p:spPr>
        <p:txBody>
          <a:bodyPr wrap="square">
            <a:spAutoFit/>
          </a:bodyPr>
          <a:lstStyle/>
          <a:p>
            <a:r>
              <a:rPr lang="en-US" dirty="0"/>
              <a:t>Maximal: point in S that none of the other points in S dominates it in every coordinate.</a:t>
            </a:r>
          </a:p>
        </p:txBody>
      </p:sp>
    </p:spTree>
    <p:extLst>
      <p:ext uri="{BB962C8B-B14F-4D97-AF65-F5344CB8AC3E}">
        <p14:creationId xmlns:p14="http://schemas.microsoft.com/office/powerpoint/2010/main" val="142300929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7259-61FA-C460-F08C-18336CFA03BB}"/>
              </a:ext>
            </a:extLst>
          </p:cNvPr>
          <p:cNvSpPr>
            <a:spLocks noGrp="1"/>
          </p:cNvSpPr>
          <p:nvPr>
            <p:ph type="title"/>
          </p:nvPr>
        </p:nvSpPr>
        <p:spPr/>
        <p:txBody>
          <a:bodyPr/>
          <a:lstStyle/>
          <a:p>
            <a:r>
              <a:rPr lang="en-US" b="1" dirty="0">
                <a:solidFill>
                  <a:schemeClr val="accent3">
                    <a:lumMod val="20000"/>
                    <a:lumOff val="80000"/>
                  </a:schemeClr>
                </a:solidFill>
              </a:rPr>
              <a:t>Theorem - </a:t>
            </a:r>
            <a:r>
              <a:rPr lang="en-US" b="1" dirty="0" err="1">
                <a:solidFill>
                  <a:schemeClr val="accent3">
                    <a:lumMod val="20000"/>
                    <a:lumOff val="80000"/>
                  </a:schemeClr>
                </a:solidFill>
              </a:rPr>
              <a:t>Afshani</a:t>
            </a:r>
            <a:r>
              <a:rPr lang="en-US" b="1" dirty="0">
                <a:solidFill>
                  <a:schemeClr val="accent3">
                    <a:lumMod val="20000"/>
                    <a:lumOff val="80000"/>
                  </a:schemeClr>
                </a:solidFill>
              </a:rPr>
              <a:t> et al., 2017 </a:t>
            </a:r>
          </a:p>
        </p:txBody>
      </p:sp>
      <p:sp>
        <p:nvSpPr>
          <p:cNvPr id="3" name="Content Placeholder 2">
            <a:extLst>
              <a:ext uri="{FF2B5EF4-FFF2-40B4-BE49-F238E27FC236}">
                <a16:creationId xmlns:a16="http://schemas.microsoft.com/office/drawing/2014/main" id="{618B3816-2F33-9978-02D2-44DCC5130706}"/>
              </a:ext>
            </a:extLst>
          </p:cNvPr>
          <p:cNvSpPr>
            <a:spLocks noGrp="1"/>
          </p:cNvSpPr>
          <p:nvPr>
            <p:ph idx="1"/>
          </p:nvPr>
        </p:nvSpPr>
        <p:spPr/>
        <p:txBody>
          <a:bodyPr>
            <a:normAutofit/>
          </a:bodyPr>
          <a:lstStyle/>
          <a:p>
            <a:pPr marL="0" indent="0" algn="ctr">
              <a:buNone/>
            </a:pPr>
            <a:r>
              <a:rPr lang="en-US" sz="3600" dirty="0"/>
              <a:t>The algorithm Marriage Before Conquest computes the maxima set </a:t>
            </a:r>
          </a:p>
          <a:p>
            <a:pPr marL="0" indent="0" algn="ctr">
              <a:buNone/>
            </a:pPr>
            <a:r>
              <a:rPr lang="en-US" sz="3600" dirty="0"/>
              <a:t>in </a:t>
            </a:r>
            <a:r>
              <a:rPr lang="en-US" sz="3600" b="1" dirty="0"/>
              <a:t>O(n(H(S) + 1)) </a:t>
            </a:r>
            <a:r>
              <a:rPr lang="en-US" sz="3600" dirty="0"/>
              <a:t>time</a:t>
            </a:r>
          </a:p>
        </p:txBody>
      </p:sp>
    </p:spTree>
    <p:extLst>
      <p:ext uri="{BB962C8B-B14F-4D97-AF65-F5344CB8AC3E}">
        <p14:creationId xmlns:p14="http://schemas.microsoft.com/office/powerpoint/2010/main" val="1904315982"/>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4A10-D94C-C15B-482B-FE74CF700884}"/>
              </a:ext>
            </a:extLst>
          </p:cNvPr>
          <p:cNvSpPr>
            <a:spLocks noGrp="1"/>
          </p:cNvSpPr>
          <p:nvPr>
            <p:ph type="title"/>
          </p:nvPr>
        </p:nvSpPr>
        <p:spPr/>
        <p:txBody>
          <a:bodyPr/>
          <a:lstStyle/>
          <a:p>
            <a:r>
              <a:rPr lang="en-US" b="1" dirty="0">
                <a:solidFill>
                  <a:schemeClr val="accent3">
                    <a:lumMod val="20000"/>
                    <a:lumOff val="80000"/>
                  </a:schemeClr>
                </a:solidFill>
              </a:rPr>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D98DB-B00B-9560-4134-C51CFDC16832}"/>
                  </a:ext>
                </a:extLst>
              </p:cNvPr>
              <p:cNvSpPr>
                <a:spLocks noGrp="1"/>
              </p:cNvSpPr>
              <p:nvPr>
                <p:ph idx="1"/>
              </p:nvPr>
            </p:nvSpPr>
            <p:spPr>
              <a:xfrm>
                <a:off x="550863" y="1635761"/>
                <a:ext cx="11090274" cy="4457064"/>
              </a:xfrm>
            </p:spPr>
            <p:txBody>
              <a:bodyPr>
                <a:normAutofit/>
              </a:bodyPr>
              <a:lstStyle/>
              <a:p>
                <a:r>
                  <a:rPr lang="en-US" sz="2800" dirty="0"/>
                  <a:t>Consider the recursion tree of the algorithm.</a:t>
                </a:r>
              </a:p>
              <a:p>
                <a:r>
                  <a:rPr lang="en-US" sz="2800" dirty="0"/>
                  <a:t>Let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𝑋</m:t>
                        </m:r>
                      </m:e>
                      <m:sub>
                        <m:r>
                          <a:rPr lang="en-US" sz="2800" b="0" i="1" dirty="0" smtClean="0">
                            <a:latin typeface="Cambria Math" panose="02040503050406030204" pitchFamily="18" charset="0"/>
                          </a:rPr>
                          <m:t>𝑗</m:t>
                        </m:r>
                      </m:sub>
                    </m:sSub>
                  </m:oMath>
                </a14:m>
                <a:r>
                  <a:rPr lang="en-US" sz="2800" dirty="0"/>
                  <a:t> denote the sub-list of all maximal points of S discovered during the first j recursion levels.</a:t>
                </a:r>
              </a:p>
              <a:p>
                <a:r>
                  <a:rPr lang="en-US" sz="2800" dirty="0"/>
                  <a:t> Let L(j) be the subset of points of S that survive recursion level j.</a:t>
                </a:r>
              </a:p>
              <a:p>
                <a:r>
                  <a:rPr lang="en-US" sz="2800" dirty="0"/>
                  <a:t>Let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𝑛</m:t>
                        </m:r>
                      </m:e>
                      <m:sub>
                        <m:r>
                          <a:rPr lang="en-US" sz="2800" b="0" i="1" dirty="0" smtClean="0">
                            <a:latin typeface="Cambria Math" panose="02040503050406030204" pitchFamily="18" charset="0"/>
                          </a:rPr>
                          <m:t>𝑗</m:t>
                        </m:r>
                      </m:sub>
                    </m:sSub>
                  </m:oMath>
                </a14:m>
                <a:r>
                  <a:rPr lang="en-US" sz="2800" dirty="0"/>
                  <a:t> = |L(j) |. </a:t>
                </a:r>
              </a:p>
            </p:txBody>
          </p:sp>
        </mc:Choice>
        <mc:Fallback xmlns="">
          <p:sp>
            <p:nvSpPr>
              <p:cNvPr id="3" name="Content Placeholder 2">
                <a:extLst>
                  <a:ext uri="{FF2B5EF4-FFF2-40B4-BE49-F238E27FC236}">
                    <a16:creationId xmlns:a16="http://schemas.microsoft.com/office/drawing/2014/main" id="{A68D98DB-B00B-9560-4134-C51CFDC16832}"/>
                  </a:ext>
                </a:extLst>
              </p:cNvPr>
              <p:cNvSpPr>
                <a:spLocks noGrp="1" noRot="1" noChangeAspect="1" noMove="1" noResize="1" noEditPoints="1" noAdjustHandles="1" noChangeArrowheads="1" noChangeShapeType="1" noTextEdit="1"/>
              </p:cNvSpPr>
              <p:nvPr>
                <p:ph idx="1"/>
              </p:nvPr>
            </p:nvSpPr>
            <p:spPr>
              <a:xfrm>
                <a:off x="550863" y="1635761"/>
                <a:ext cx="11090274" cy="4457064"/>
              </a:xfrm>
              <a:blipFill>
                <a:blip r:embed="rId2"/>
                <a:stretch>
                  <a:fillRect l="-1813" t="-2052"/>
                </a:stretch>
              </a:blipFill>
            </p:spPr>
            <p:txBody>
              <a:bodyPr/>
              <a:lstStyle/>
              <a:p>
                <a:r>
                  <a:rPr lang="en-US">
                    <a:noFill/>
                  </a:rPr>
                  <a:t> </a:t>
                </a:r>
              </a:p>
            </p:txBody>
          </p:sp>
        </mc:Fallback>
      </mc:AlternateContent>
    </p:spTree>
    <p:extLst>
      <p:ext uri="{BB962C8B-B14F-4D97-AF65-F5344CB8AC3E}">
        <p14:creationId xmlns:p14="http://schemas.microsoft.com/office/powerpoint/2010/main" val="1128937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166346" y="2433311"/>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a:t>
            </a:r>
          </a:p>
        </p:txBody>
      </p:sp>
      <p:sp>
        <p:nvSpPr>
          <p:cNvPr id="12" name="Oval 11">
            <a:extLst>
              <a:ext uri="{FF2B5EF4-FFF2-40B4-BE49-F238E27FC236}">
                <a16:creationId xmlns:a16="http://schemas.microsoft.com/office/drawing/2014/main" id="{7F1EB478-3A9F-FDF1-F6D7-6FAC25461387}"/>
              </a:ext>
            </a:extLst>
          </p:cNvPr>
          <p:cNvSpPr/>
          <p:nvPr/>
        </p:nvSpPr>
        <p:spPr>
          <a:xfrm>
            <a:off x="7437132" y="350012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a:t>
            </a:r>
          </a:p>
        </p:txBody>
      </p:sp>
      <p:sp>
        <p:nvSpPr>
          <p:cNvPr id="13" name="Oval 12">
            <a:extLst>
              <a:ext uri="{FF2B5EF4-FFF2-40B4-BE49-F238E27FC236}">
                <a16:creationId xmlns:a16="http://schemas.microsoft.com/office/drawing/2014/main" id="{E59F4650-3502-C159-4166-C878AB58A0B9}"/>
              </a:ext>
            </a:extLst>
          </p:cNvPr>
          <p:cNvSpPr/>
          <p:nvPr/>
        </p:nvSpPr>
        <p:spPr>
          <a:xfrm>
            <a:off x="6436378" y="119888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a:t>
            </a:r>
          </a:p>
        </p:txBody>
      </p:sp>
      <p:sp>
        <p:nvSpPr>
          <p:cNvPr id="14" name="Oval 13">
            <a:extLst>
              <a:ext uri="{FF2B5EF4-FFF2-40B4-BE49-F238E27FC236}">
                <a16:creationId xmlns:a16="http://schemas.microsoft.com/office/drawing/2014/main" id="{CDCF539C-503D-8FF2-A6B7-08EE1397B307}"/>
              </a:ext>
            </a:extLst>
          </p:cNvPr>
          <p:cNvSpPr/>
          <p:nvPr/>
        </p:nvSpPr>
        <p:spPr>
          <a:xfrm>
            <a:off x="4140188" y="123444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p>
        </p:txBody>
      </p:sp>
      <p:sp>
        <p:nvSpPr>
          <p:cNvPr id="15" name="Oval 14">
            <a:extLst>
              <a:ext uri="{FF2B5EF4-FFF2-40B4-BE49-F238E27FC236}">
                <a16:creationId xmlns:a16="http://schemas.microsoft.com/office/drawing/2014/main" id="{7FF84124-310D-38C1-12C5-2566574395EA}"/>
              </a:ext>
            </a:extLst>
          </p:cNvPr>
          <p:cNvSpPr/>
          <p:nvPr/>
        </p:nvSpPr>
        <p:spPr>
          <a:xfrm>
            <a:off x="2953963" y="369396"/>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sp>
        <p:nvSpPr>
          <p:cNvPr id="16" name="Oval 15">
            <a:extLst>
              <a:ext uri="{FF2B5EF4-FFF2-40B4-BE49-F238E27FC236}">
                <a16:creationId xmlns:a16="http://schemas.microsoft.com/office/drawing/2014/main" id="{BB8FEDF7-C9EC-9D43-2926-8ED622463E57}"/>
              </a:ext>
            </a:extLst>
          </p:cNvPr>
          <p:cNvSpPr/>
          <p:nvPr/>
        </p:nvSpPr>
        <p:spPr>
          <a:xfrm>
            <a:off x="1203531" y="252476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p:sp>
        <p:nvSpPr>
          <p:cNvPr id="3" name="Oval 2">
            <a:extLst>
              <a:ext uri="{FF2B5EF4-FFF2-40B4-BE49-F238E27FC236}">
                <a16:creationId xmlns:a16="http://schemas.microsoft.com/office/drawing/2014/main" id="{100ED987-0E43-69B7-956A-9EBD36A9FA98}"/>
              </a:ext>
            </a:extLst>
          </p:cNvPr>
          <p:cNvSpPr/>
          <p:nvPr/>
        </p:nvSpPr>
        <p:spPr>
          <a:xfrm>
            <a:off x="8666472"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a:t>
            </a:r>
          </a:p>
        </p:txBody>
      </p:sp>
      <p:sp>
        <p:nvSpPr>
          <p:cNvPr id="4" name="Rectangle: Rounded Corners 3">
            <a:extLst>
              <a:ext uri="{FF2B5EF4-FFF2-40B4-BE49-F238E27FC236}">
                <a16:creationId xmlns:a16="http://schemas.microsoft.com/office/drawing/2014/main" id="{19185442-E66A-96CC-71F6-DFE3EB44E2F6}"/>
              </a:ext>
            </a:extLst>
          </p:cNvPr>
          <p:cNvSpPr/>
          <p:nvPr/>
        </p:nvSpPr>
        <p:spPr>
          <a:xfrm rot="5400000">
            <a:off x="960580" y="2651295"/>
            <a:ext cx="3115224" cy="282148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8AE45A6-6848-C92D-DDB8-2FFF2A0A25AB}"/>
              </a:ext>
            </a:extLst>
          </p:cNvPr>
          <p:cNvSpPr/>
          <p:nvPr/>
        </p:nvSpPr>
        <p:spPr>
          <a:xfrm rot="5400000">
            <a:off x="2921517" y="316629"/>
            <a:ext cx="989445" cy="92455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585AA44-E35B-5350-0997-87F512E4E43A}"/>
              </a:ext>
            </a:extLst>
          </p:cNvPr>
          <p:cNvSpPr/>
          <p:nvPr/>
        </p:nvSpPr>
        <p:spPr>
          <a:xfrm rot="5400000">
            <a:off x="5299347" y="-95604"/>
            <a:ext cx="4361885" cy="6680204"/>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05AAE30-44F5-494F-B1D1-A484318E17A4}"/>
              </a:ext>
            </a:extLst>
          </p:cNvPr>
          <p:cNvCxnSpPr/>
          <p:nvPr/>
        </p:nvCxnSpPr>
        <p:spPr>
          <a:xfrm>
            <a:off x="5161275" y="37506"/>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C9479-F271-14E5-4DD9-06A7269F50E3}"/>
                  </a:ext>
                </a:extLst>
              </p:cNvPr>
              <p:cNvSpPr txBox="1"/>
              <p:nvPr/>
            </p:nvSpPr>
            <p:spPr>
              <a:xfrm>
                <a:off x="-36858" y="148639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𝑋</m:t>
                          </m:r>
                        </m:e>
                        <m:sub>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6" name="TextBox 5">
                <a:extLst>
                  <a:ext uri="{FF2B5EF4-FFF2-40B4-BE49-F238E27FC236}">
                    <a16:creationId xmlns:a16="http://schemas.microsoft.com/office/drawing/2014/main" id="{652C9479-F271-14E5-4DD9-06A7269F50E3}"/>
                  </a:ext>
                </a:extLst>
              </p:cNvPr>
              <p:cNvSpPr txBox="1">
                <a:spLocks noRot="1" noChangeAspect="1" noMove="1" noResize="1" noEditPoints="1" noAdjustHandles="1" noChangeArrowheads="1" noChangeShapeType="1" noTextEdit="1"/>
              </p:cNvSpPr>
              <p:nvPr/>
            </p:nvSpPr>
            <p:spPr>
              <a:xfrm>
                <a:off x="-36858" y="1486395"/>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FE4753-F7AB-EE3A-5713-8089A723B71F}"/>
                  </a:ext>
                </a:extLst>
              </p:cNvPr>
              <p:cNvSpPr txBox="1"/>
              <p:nvPr/>
            </p:nvSpPr>
            <p:spPr>
              <a:xfrm>
                <a:off x="1361893" y="490994"/>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18" name="TextBox 17">
                <a:extLst>
                  <a:ext uri="{FF2B5EF4-FFF2-40B4-BE49-F238E27FC236}">
                    <a16:creationId xmlns:a16="http://schemas.microsoft.com/office/drawing/2014/main" id="{EFFE4753-F7AB-EE3A-5713-8089A723B71F}"/>
                  </a:ext>
                </a:extLst>
              </p:cNvPr>
              <p:cNvSpPr txBox="1">
                <a:spLocks noRot="1" noChangeAspect="1" noMove="1" noResize="1" noEditPoints="1" noAdjustHandles="1" noChangeArrowheads="1" noChangeShapeType="1" noTextEdit="1"/>
              </p:cNvSpPr>
              <p:nvPr/>
            </p:nvSpPr>
            <p:spPr>
              <a:xfrm>
                <a:off x="1361893" y="490994"/>
                <a:ext cx="1046479" cy="707886"/>
              </a:xfrm>
              <a:prstGeom prst="rect">
                <a:avLst/>
              </a:prstGeom>
              <a:blipFill>
                <a:blip r:embed="rId3"/>
                <a:stretch>
                  <a:fillRect/>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A969AF9-F080-292E-745B-BBC7A5AC9558}"/>
              </a:ext>
            </a:extLst>
          </p:cNvPr>
          <p:cNvSpPr/>
          <p:nvPr/>
        </p:nvSpPr>
        <p:spPr>
          <a:xfrm>
            <a:off x="6250970" y="1063553"/>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46D334-625D-558C-7145-507C005CDA23}"/>
                  </a:ext>
                </a:extLst>
              </p:cNvPr>
              <p:cNvSpPr txBox="1"/>
              <p:nvPr/>
            </p:nvSpPr>
            <p:spPr>
              <a:xfrm>
                <a:off x="51253" y="-13576"/>
                <a:ext cx="160482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FFFF00"/>
                          </a:solidFill>
                          <a:latin typeface="Cambria Math" panose="02040503050406030204" pitchFamily="18" charset="0"/>
                        </a:rPr>
                        <m:t>𝐽</m:t>
                      </m:r>
                      <m:r>
                        <a:rPr lang="en-US" sz="4000" b="0" i="1" smtClean="0">
                          <a:solidFill>
                            <a:srgbClr val="FFFF00"/>
                          </a:solidFill>
                          <a:latin typeface="Cambria Math" panose="02040503050406030204" pitchFamily="18" charset="0"/>
                        </a:rPr>
                        <m:t>=</m:t>
                      </m:r>
                      <m:r>
                        <a:rPr lang="en-US" sz="4000" b="0" i="1" smtClean="0">
                          <a:solidFill>
                            <a:srgbClr val="FFFF00"/>
                          </a:solidFill>
                          <a:latin typeface="Cambria Math" panose="02040503050406030204" pitchFamily="18" charset="0"/>
                        </a:rPr>
                        <m:t>1</m:t>
                      </m:r>
                    </m:oMath>
                  </m:oMathPara>
                </a14:m>
                <a:endParaRPr lang="en-US" sz="4000" dirty="0">
                  <a:solidFill>
                    <a:srgbClr val="FFFF00"/>
                  </a:solidFill>
                </a:endParaRPr>
              </a:p>
            </p:txBody>
          </p:sp>
        </mc:Choice>
        <mc:Fallback xmlns="">
          <p:sp>
            <p:nvSpPr>
              <p:cNvPr id="20" name="TextBox 19">
                <a:extLst>
                  <a:ext uri="{FF2B5EF4-FFF2-40B4-BE49-F238E27FC236}">
                    <a16:creationId xmlns:a16="http://schemas.microsoft.com/office/drawing/2014/main" id="{5B46D334-625D-558C-7145-507C005CDA23}"/>
                  </a:ext>
                </a:extLst>
              </p:cNvPr>
              <p:cNvSpPr txBox="1">
                <a:spLocks noRot="1" noChangeAspect="1" noMove="1" noResize="1" noEditPoints="1" noAdjustHandles="1" noChangeArrowheads="1" noChangeShapeType="1" noTextEdit="1"/>
              </p:cNvSpPr>
              <p:nvPr/>
            </p:nvSpPr>
            <p:spPr>
              <a:xfrm>
                <a:off x="51253" y="-13576"/>
                <a:ext cx="1604826" cy="707886"/>
              </a:xfrm>
              <a:prstGeom prst="rect">
                <a:avLst/>
              </a:prstGeom>
              <a:blipFill>
                <a:blip r:embed="rId4"/>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5DACF27-4C7D-FA8B-6AAF-F4BB2A9E873A}"/>
              </a:ext>
            </a:extLst>
          </p:cNvPr>
          <p:cNvSpPr/>
          <p:nvPr/>
        </p:nvSpPr>
        <p:spPr>
          <a:xfrm>
            <a:off x="51253" y="2309486"/>
            <a:ext cx="1007937" cy="2546989"/>
          </a:xfrm>
          <a:prstGeom prst="rect">
            <a:avLst/>
          </a:prstGeom>
          <a:solidFill>
            <a:srgbClr val="FFFF00"/>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D12C05-0125-7130-FBC9-A6D36A27AA22}"/>
              </a:ext>
            </a:extLst>
          </p:cNvPr>
          <p:cNvSpPr/>
          <p:nvPr/>
        </p:nvSpPr>
        <p:spPr>
          <a:xfrm>
            <a:off x="86360" y="25044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he-IL" dirty="0"/>
              <a:t>6</a:t>
            </a:r>
            <a:r>
              <a:rPr lang="en-US" dirty="0"/>
              <a:t>,4)</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4D0507-E17B-2DA7-46D1-FCB969B972A9}"/>
                  </a:ext>
                </a:extLst>
              </p:cNvPr>
              <p:cNvSpPr txBox="1"/>
              <p:nvPr/>
            </p:nvSpPr>
            <p:spPr>
              <a:xfrm>
                <a:off x="8242287" y="37506"/>
                <a:ext cx="1046479" cy="734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23" name="TextBox 22">
                <a:extLst>
                  <a:ext uri="{FF2B5EF4-FFF2-40B4-BE49-F238E27FC236}">
                    <a16:creationId xmlns:a16="http://schemas.microsoft.com/office/drawing/2014/main" id="{DF4D0507-E17B-2DA7-46D1-FCB969B972A9}"/>
                  </a:ext>
                </a:extLst>
              </p:cNvPr>
              <p:cNvSpPr txBox="1">
                <a:spLocks noRot="1" noChangeAspect="1" noMove="1" noResize="1" noEditPoints="1" noAdjustHandles="1" noChangeArrowheads="1" noChangeShapeType="1" noTextEdit="1"/>
              </p:cNvSpPr>
              <p:nvPr/>
            </p:nvSpPr>
            <p:spPr>
              <a:xfrm>
                <a:off x="8242287" y="37506"/>
                <a:ext cx="1046479" cy="734945"/>
              </a:xfrm>
              <a:prstGeom prst="rect">
                <a:avLst/>
              </a:prstGeom>
              <a:blipFill>
                <a:blip r:embed="rId5"/>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638BE750-A2E4-C6AD-CADF-B59E76C2E101}"/>
              </a:ext>
            </a:extLst>
          </p:cNvPr>
          <p:cNvSpPr/>
          <p:nvPr/>
        </p:nvSpPr>
        <p:spPr>
          <a:xfrm>
            <a:off x="2103481"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25" name="Oval 24">
            <a:extLst>
              <a:ext uri="{FF2B5EF4-FFF2-40B4-BE49-F238E27FC236}">
                <a16:creationId xmlns:a16="http://schemas.microsoft.com/office/drawing/2014/main" id="{CF175510-C419-616B-5ED4-D9B6884D2659}"/>
              </a:ext>
            </a:extLst>
          </p:cNvPr>
          <p:cNvSpPr/>
          <p:nvPr/>
        </p:nvSpPr>
        <p:spPr>
          <a:xfrm>
            <a:off x="3004375" y="460427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a:t>
            </a:r>
          </a:p>
        </p:txBody>
      </p:sp>
      <p:sp>
        <p:nvSpPr>
          <p:cNvPr id="27" name="Oval 26">
            <a:extLst>
              <a:ext uri="{FF2B5EF4-FFF2-40B4-BE49-F238E27FC236}">
                <a16:creationId xmlns:a16="http://schemas.microsoft.com/office/drawing/2014/main" id="{2EBB9D44-CEA3-0164-5C50-B84AF1DE1C13}"/>
              </a:ext>
            </a:extLst>
          </p:cNvPr>
          <p:cNvSpPr/>
          <p:nvPr/>
        </p:nvSpPr>
        <p:spPr>
          <a:xfrm>
            <a:off x="7429059"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28" name="Oval 27">
            <a:extLst>
              <a:ext uri="{FF2B5EF4-FFF2-40B4-BE49-F238E27FC236}">
                <a16:creationId xmlns:a16="http://schemas.microsoft.com/office/drawing/2014/main" id="{80DE8AD8-014C-6EA7-26A9-08174B5C76B4}"/>
              </a:ext>
            </a:extLst>
          </p:cNvPr>
          <p:cNvSpPr/>
          <p:nvPr/>
        </p:nvSpPr>
        <p:spPr>
          <a:xfrm>
            <a:off x="8666472"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a:t>
            </a:r>
          </a:p>
        </p:txBody>
      </p:sp>
    </p:spTree>
    <p:extLst>
      <p:ext uri="{BB962C8B-B14F-4D97-AF65-F5344CB8AC3E}">
        <p14:creationId xmlns:p14="http://schemas.microsoft.com/office/powerpoint/2010/main" val="36806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9"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166346" y="2433311"/>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a:t>
            </a:r>
          </a:p>
        </p:txBody>
      </p:sp>
      <p:sp>
        <p:nvSpPr>
          <p:cNvPr id="12" name="Oval 11">
            <a:extLst>
              <a:ext uri="{FF2B5EF4-FFF2-40B4-BE49-F238E27FC236}">
                <a16:creationId xmlns:a16="http://schemas.microsoft.com/office/drawing/2014/main" id="{7F1EB478-3A9F-FDF1-F6D7-6FAC25461387}"/>
              </a:ext>
            </a:extLst>
          </p:cNvPr>
          <p:cNvSpPr/>
          <p:nvPr/>
        </p:nvSpPr>
        <p:spPr>
          <a:xfrm>
            <a:off x="7437132" y="350012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a:t>
            </a:r>
          </a:p>
        </p:txBody>
      </p:sp>
      <p:sp>
        <p:nvSpPr>
          <p:cNvPr id="13" name="Oval 12">
            <a:extLst>
              <a:ext uri="{FF2B5EF4-FFF2-40B4-BE49-F238E27FC236}">
                <a16:creationId xmlns:a16="http://schemas.microsoft.com/office/drawing/2014/main" id="{E59F4650-3502-C159-4166-C878AB58A0B9}"/>
              </a:ext>
            </a:extLst>
          </p:cNvPr>
          <p:cNvSpPr/>
          <p:nvPr/>
        </p:nvSpPr>
        <p:spPr>
          <a:xfrm>
            <a:off x="6436378" y="119888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a:t>
            </a:r>
          </a:p>
        </p:txBody>
      </p:sp>
      <p:sp>
        <p:nvSpPr>
          <p:cNvPr id="14" name="Oval 13">
            <a:extLst>
              <a:ext uri="{FF2B5EF4-FFF2-40B4-BE49-F238E27FC236}">
                <a16:creationId xmlns:a16="http://schemas.microsoft.com/office/drawing/2014/main" id="{CDCF539C-503D-8FF2-A6B7-08EE1397B307}"/>
              </a:ext>
            </a:extLst>
          </p:cNvPr>
          <p:cNvSpPr/>
          <p:nvPr/>
        </p:nvSpPr>
        <p:spPr>
          <a:xfrm>
            <a:off x="4140188" y="123444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p>
        </p:txBody>
      </p:sp>
      <p:sp>
        <p:nvSpPr>
          <p:cNvPr id="15" name="Oval 14">
            <a:extLst>
              <a:ext uri="{FF2B5EF4-FFF2-40B4-BE49-F238E27FC236}">
                <a16:creationId xmlns:a16="http://schemas.microsoft.com/office/drawing/2014/main" id="{7FF84124-310D-38C1-12C5-2566574395EA}"/>
              </a:ext>
            </a:extLst>
          </p:cNvPr>
          <p:cNvSpPr/>
          <p:nvPr/>
        </p:nvSpPr>
        <p:spPr>
          <a:xfrm>
            <a:off x="2953963" y="369396"/>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sp>
        <p:nvSpPr>
          <p:cNvPr id="16" name="Oval 15">
            <a:extLst>
              <a:ext uri="{FF2B5EF4-FFF2-40B4-BE49-F238E27FC236}">
                <a16:creationId xmlns:a16="http://schemas.microsoft.com/office/drawing/2014/main" id="{BB8FEDF7-C9EC-9D43-2926-8ED622463E57}"/>
              </a:ext>
            </a:extLst>
          </p:cNvPr>
          <p:cNvSpPr/>
          <p:nvPr/>
        </p:nvSpPr>
        <p:spPr>
          <a:xfrm>
            <a:off x="1203531" y="252476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p:cxnSp>
        <p:nvCxnSpPr>
          <p:cNvPr id="5" name="Straight Connector 4">
            <a:extLst>
              <a:ext uri="{FF2B5EF4-FFF2-40B4-BE49-F238E27FC236}">
                <a16:creationId xmlns:a16="http://schemas.microsoft.com/office/drawing/2014/main" id="{405AAE30-44F5-494F-B1D1-A484318E17A4}"/>
              </a:ext>
            </a:extLst>
          </p:cNvPr>
          <p:cNvCxnSpPr/>
          <p:nvPr/>
        </p:nvCxnSpPr>
        <p:spPr>
          <a:xfrm>
            <a:off x="5161275" y="37506"/>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C9479-F271-14E5-4DD9-06A7269F50E3}"/>
                  </a:ext>
                </a:extLst>
              </p:cNvPr>
              <p:cNvSpPr txBox="1"/>
              <p:nvPr/>
            </p:nvSpPr>
            <p:spPr>
              <a:xfrm>
                <a:off x="-36858" y="148639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𝑋</m:t>
                          </m:r>
                        </m:e>
                        <m:sub>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6" name="TextBox 5">
                <a:extLst>
                  <a:ext uri="{FF2B5EF4-FFF2-40B4-BE49-F238E27FC236}">
                    <a16:creationId xmlns:a16="http://schemas.microsoft.com/office/drawing/2014/main" id="{652C9479-F271-14E5-4DD9-06A7269F50E3}"/>
                  </a:ext>
                </a:extLst>
              </p:cNvPr>
              <p:cNvSpPr txBox="1">
                <a:spLocks noRot="1" noChangeAspect="1" noMove="1" noResize="1" noEditPoints="1" noAdjustHandles="1" noChangeArrowheads="1" noChangeShapeType="1" noTextEdit="1"/>
              </p:cNvSpPr>
              <p:nvPr/>
            </p:nvSpPr>
            <p:spPr>
              <a:xfrm>
                <a:off x="-36858" y="1486395"/>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FE4753-F7AB-EE3A-5713-8089A723B71F}"/>
                  </a:ext>
                </a:extLst>
              </p:cNvPr>
              <p:cNvSpPr txBox="1"/>
              <p:nvPr/>
            </p:nvSpPr>
            <p:spPr>
              <a:xfrm>
                <a:off x="1361893" y="490994"/>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18" name="TextBox 17">
                <a:extLst>
                  <a:ext uri="{FF2B5EF4-FFF2-40B4-BE49-F238E27FC236}">
                    <a16:creationId xmlns:a16="http://schemas.microsoft.com/office/drawing/2014/main" id="{EFFE4753-F7AB-EE3A-5713-8089A723B71F}"/>
                  </a:ext>
                </a:extLst>
              </p:cNvPr>
              <p:cNvSpPr txBox="1">
                <a:spLocks noRot="1" noChangeAspect="1" noMove="1" noResize="1" noEditPoints="1" noAdjustHandles="1" noChangeArrowheads="1" noChangeShapeType="1" noTextEdit="1"/>
              </p:cNvSpPr>
              <p:nvPr/>
            </p:nvSpPr>
            <p:spPr>
              <a:xfrm>
                <a:off x="1361893" y="490994"/>
                <a:ext cx="1046479" cy="707886"/>
              </a:xfrm>
              <a:prstGeom prst="rect">
                <a:avLst/>
              </a:prstGeom>
              <a:blipFill>
                <a:blip r:embed="rId3"/>
                <a:stretch>
                  <a:fillRect/>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A969AF9-F080-292E-745B-BBC7A5AC9558}"/>
              </a:ext>
            </a:extLst>
          </p:cNvPr>
          <p:cNvSpPr/>
          <p:nvPr/>
        </p:nvSpPr>
        <p:spPr>
          <a:xfrm>
            <a:off x="6250970" y="1063553"/>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46D334-625D-558C-7145-507C005CDA23}"/>
                  </a:ext>
                </a:extLst>
              </p:cNvPr>
              <p:cNvSpPr txBox="1"/>
              <p:nvPr/>
            </p:nvSpPr>
            <p:spPr>
              <a:xfrm>
                <a:off x="51253" y="-13576"/>
                <a:ext cx="160482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FFFF00"/>
                          </a:solidFill>
                          <a:latin typeface="Cambria Math" panose="02040503050406030204" pitchFamily="18" charset="0"/>
                        </a:rPr>
                        <m:t>𝐽</m:t>
                      </m:r>
                      <m:r>
                        <a:rPr lang="en-US" sz="4000" b="0" i="1" smtClean="0">
                          <a:solidFill>
                            <a:srgbClr val="FFFF00"/>
                          </a:solidFill>
                          <a:latin typeface="Cambria Math" panose="02040503050406030204" pitchFamily="18" charset="0"/>
                        </a:rPr>
                        <m:t>=</m:t>
                      </m:r>
                      <m:r>
                        <a:rPr lang="en-US" sz="4000" b="0" i="1" smtClean="0">
                          <a:solidFill>
                            <a:srgbClr val="FFFF00"/>
                          </a:solidFill>
                          <a:latin typeface="Cambria Math" panose="02040503050406030204" pitchFamily="18" charset="0"/>
                        </a:rPr>
                        <m:t>1</m:t>
                      </m:r>
                    </m:oMath>
                  </m:oMathPara>
                </a14:m>
                <a:endParaRPr lang="en-US" sz="4000" dirty="0">
                  <a:solidFill>
                    <a:srgbClr val="FFFF00"/>
                  </a:solidFill>
                </a:endParaRPr>
              </a:p>
            </p:txBody>
          </p:sp>
        </mc:Choice>
        <mc:Fallback xmlns="">
          <p:sp>
            <p:nvSpPr>
              <p:cNvPr id="20" name="TextBox 19">
                <a:extLst>
                  <a:ext uri="{FF2B5EF4-FFF2-40B4-BE49-F238E27FC236}">
                    <a16:creationId xmlns:a16="http://schemas.microsoft.com/office/drawing/2014/main" id="{5B46D334-625D-558C-7145-507C005CDA23}"/>
                  </a:ext>
                </a:extLst>
              </p:cNvPr>
              <p:cNvSpPr txBox="1">
                <a:spLocks noRot="1" noChangeAspect="1" noMove="1" noResize="1" noEditPoints="1" noAdjustHandles="1" noChangeArrowheads="1" noChangeShapeType="1" noTextEdit="1"/>
              </p:cNvSpPr>
              <p:nvPr/>
            </p:nvSpPr>
            <p:spPr>
              <a:xfrm>
                <a:off x="51253" y="-13576"/>
                <a:ext cx="1604826" cy="707886"/>
              </a:xfrm>
              <a:prstGeom prst="rect">
                <a:avLst/>
              </a:prstGeom>
              <a:blipFill>
                <a:blip r:embed="rId4"/>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5DACF27-4C7D-FA8B-6AAF-F4BB2A9E873A}"/>
              </a:ext>
            </a:extLst>
          </p:cNvPr>
          <p:cNvSpPr/>
          <p:nvPr/>
        </p:nvSpPr>
        <p:spPr>
          <a:xfrm>
            <a:off x="51253" y="2309486"/>
            <a:ext cx="1007937" cy="2546989"/>
          </a:xfrm>
          <a:prstGeom prst="rect">
            <a:avLst/>
          </a:prstGeom>
          <a:solidFill>
            <a:srgbClr val="FFFF00"/>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D12C05-0125-7130-FBC9-A6D36A27AA22}"/>
              </a:ext>
            </a:extLst>
          </p:cNvPr>
          <p:cNvSpPr/>
          <p:nvPr/>
        </p:nvSpPr>
        <p:spPr>
          <a:xfrm>
            <a:off x="86360" y="25044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4D0507-E17B-2DA7-46D1-FCB969B972A9}"/>
                  </a:ext>
                </a:extLst>
              </p:cNvPr>
              <p:cNvSpPr txBox="1"/>
              <p:nvPr/>
            </p:nvSpPr>
            <p:spPr>
              <a:xfrm>
                <a:off x="8242287" y="37506"/>
                <a:ext cx="1046479" cy="734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23" name="TextBox 22">
                <a:extLst>
                  <a:ext uri="{FF2B5EF4-FFF2-40B4-BE49-F238E27FC236}">
                    <a16:creationId xmlns:a16="http://schemas.microsoft.com/office/drawing/2014/main" id="{DF4D0507-E17B-2DA7-46D1-FCB969B972A9}"/>
                  </a:ext>
                </a:extLst>
              </p:cNvPr>
              <p:cNvSpPr txBox="1">
                <a:spLocks noRot="1" noChangeAspect="1" noMove="1" noResize="1" noEditPoints="1" noAdjustHandles="1" noChangeArrowheads="1" noChangeShapeType="1" noTextEdit="1"/>
              </p:cNvSpPr>
              <p:nvPr/>
            </p:nvSpPr>
            <p:spPr>
              <a:xfrm>
                <a:off x="8242287" y="37506"/>
                <a:ext cx="1046479" cy="734945"/>
              </a:xfrm>
              <a:prstGeom prst="rect">
                <a:avLst/>
              </a:prstGeom>
              <a:blipFill>
                <a:blip r:embed="rId5"/>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638BE750-A2E4-C6AD-CADF-B59E76C2E101}"/>
              </a:ext>
            </a:extLst>
          </p:cNvPr>
          <p:cNvSpPr/>
          <p:nvPr/>
        </p:nvSpPr>
        <p:spPr>
          <a:xfrm>
            <a:off x="2103481"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25" name="Oval 24">
            <a:extLst>
              <a:ext uri="{FF2B5EF4-FFF2-40B4-BE49-F238E27FC236}">
                <a16:creationId xmlns:a16="http://schemas.microsoft.com/office/drawing/2014/main" id="{CF175510-C419-616B-5ED4-D9B6884D2659}"/>
              </a:ext>
            </a:extLst>
          </p:cNvPr>
          <p:cNvSpPr/>
          <p:nvPr/>
        </p:nvSpPr>
        <p:spPr>
          <a:xfrm>
            <a:off x="3004375" y="460427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038D7A-9DFF-8A0F-60B8-E68CA5739F24}"/>
                  </a:ext>
                </a:extLst>
              </p:cNvPr>
              <p:cNvSpPr txBox="1"/>
              <p:nvPr/>
            </p:nvSpPr>
            <p:spPr>
              <a:xfrm>
                <a:off x="1132839" y="5936760"/>
                <a:ext cx="432308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𝑛</m:t>
                          </m:r>
                        </m:e>
                        <m:sub>
                          <m:r>
                            <a:rPr lang="en-US" sz="4000" b="0" i="1" smtClean="0">
                              <a:solidFill>
                                <a:schemeClr val="tx1"/>
                              </a:solidFill>
                              <a:latin typeface="Cambria Math" panose="02040503050406030204" pitchFamily="18" charset="0"/>
                            </a:rPr>
                            <m:t>1</m:t>
                          </m:r>
                        </m:sub>
                      </m:sSub>
                      <m:r>
                        <a:rPr lang="en-US" sz="4000" b="0" i="1" smtClean="0">
                          <a:solidFill>
                            <a:schemeClr val="tx1"/>
                          </a:solidFill>
                          <a:latin typeface="Cambria Math" panose="02040503050406030204" pitchFamily="18" charset="0"/>
                        </a:rPr>
                        <m:t>=</m:t>
                      </m:r>
                      <m:r>
                        <m:rPr>
                          <m:nor/>
                        </m:rPr>
                        <a:rPr lang="en-US" sz="4000" dirty="0"/>
                        <m:t>|</m:t>
                      </m:r>
                      <m:r>
                        <m:rPr>
                          <m:nor/>
                        </m:rPr>
                        <a:rPr lang="en-US" sz="4000" b="0" i="0" dirty="0" smtClean="0"/>
                        <m:t>L</m:t>
                      </m:r>
                      <m:r>
                        <m:rPr>
                          <m:nor/>
                        </m:rPr>
                        <a:rPr lang="en-US" sz="4000" dirty="0"/>
                        <m:t>(</m:t>
                      </m:r>
                      <m:r>
                        <m:rPr>
                          <m:nor/>
                        </m:rPr>
                        <a:rPr lang="en-US" sz="4000" b="0" i="0" dirty="0" smtClean="0"/>
                        <m:t>1</m:t>
                      </m:r>
                      <m:r>
                        <m:rPr>
                          <m:nor/>
                        </m:rPr>
                        <a:rPr lang="en-US" sz="4000" dirty="0"/>
                        <m:t>) |</m:t>
                      </m:r>
                      <m:r>
                        <m:rPr>
                          <m:nor/>
                        </m:rPr>
                        <a:rPr lang="en-US" sz="4000" dirty="0"/>
                        <m:t>=</m:t>
                      </m:r>
                      <m:r>
                        <m:rPr>
                          <m:nor/>
                        </m:rPr>
                        <a:rPr lang="he-IL" sz="4000" b="0" i="0" dirty="0" smtClean="0"/>
                        <m:t>6</m:t>
                      </m:r>
                    </m:oMath>
                  </m:oMathPara>
                </a14:m>
                <a:endParaRPr lang="en-US" sz="4000" dirty="0">
                  <a:solidFill>
                    <a:schemeClr val="tx1"/>
                  </a:solidFill>
                </a:endParaRPr>
              </a:p>
            </p:txBody>
          </p:sp>
        </mc:Choice>
        <mc:Fallback xmlns="">
          <p:sp>
            <p:nvSpPr>
              <p:cNvPr id="26" name="TextBox 25">
                <a:extLst>
                  <a:ext uri="{FF2B5EF4-FFF2-40B4-BE49-F238E27FC236}">
                    <a16:creationId xmlns:a16="http://schemas.microsoft.com/office/drawing/2014/main" id="{FA038D7A-9DFF-8A0F-60B8-E68CA5739F24}"/>
                  </a:ext>
                </a:extLst>
              </p:cNvPr>
              <p:cNvSpPr txBox="1">
                <a:spLocks noRot="1" noChangeAspect="1" noMove="1" noResize="1" noEditPoints="1" noAdjustHandles="1" noChangeArrowheads="1" noChangeShapeType="1" noTextEdit="1"/>
              </p:cNvSpPr>
              <p:nvPr/>
            </p:nvSpPr>
            <p:spPr>
              <a:xfrm>
                <a:off x="1132839" y="5936760"/>
                <a:ext cx="4323081" cy="707886"/>
              </a:xfrm>
              <a:prstGeom prst="rect">
                <a:avLst/>
              </a:prstGeom>
              <a:blipFill>
                <a:blip r:embed="rId6"/>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B8ADBD70-D446-4E51-A1D7-F8C0CE21B3FE}"/>
              </a:ext>
            </a:extLst>
          </p:cNvPr>
          <p:cNvSpPr/>
          <p:nvPr/>
        </p:nvSpPr>
        <p:spPr>
          <a:xfrm>
            <a:off x="8666472"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a:t>
            </a:r>
          </a:p>
        </p:txBody>
      </p:sp>
      <p:sp>
        <p:nvSpPr>
          <p:cNvPr id="28" name="Oval 27">
            <a:extLst>
              <a:ext uri="{FF2B5EF4-FFF2-40B4-BE49-F238E27FC236}">
                <a16:creationId xmlns:a16="http://schemas.microsoft.com/office/drawing/2014/main" id="{9A6262CA-8B57-E9F3-2B51-A46710AA9BD3}"/>
              </a:ext>
            </a:extLst>
          </p:cNvPr>
          <p:cNvSpPr/>
          <p:nvPr/>
        </p:nvSpPr>
        <p:spPr>
          <a:xfrm>
            <a:off x="8666472"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a:t>
            </a:r>
          </a:p>
        </p:txBody>
      </p:sp>
      <p:sp>
        <p:nvSpPr>
          <p:cNvPr id="29" name="Oval 28">
            <a:extLst>
              <a:ext uri="{FF2B5EF4-FFF2-40B4-BE49-F238E27FC236}">
                <a16:creationId xmlns:a16="http://schemas.microsoft.com/office/drawing/2014/main" id="{9EE21D1A-436C-B8B9-1A17-4445DF5EC044}"/>
              </a:ext>
            </a:extLst>
          </p:cNvPr>
          <p:cNvSpPr/>
          <p:nvPr/>
        </p:nvSpPr>
        <p:spPr>
          <a:xfrm>
            <a:off x="7429059"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3" name="Rectangle: Rounded Corners 2">
            <a:extLst>
              <a:ext uri="{FF2B5EF4-FFF2-40B4-BE49-F238E27FC236}">
                <a16:creationId xmlns:a16="http://schemas.microsoft.com/office/drawing/2014/main" id="{FC83B6B7-F380-9BA0-FB3C-BE3BF99A2B58}"/>
              </a:ext>
            </a:extLst>
          </p:cNvPr>
          <p:cNvSpPr/>
          <p:nvPr/>
        </p:nvSpPr>
        <p:spPr>
          <a:xfrm rot="5400000">
            <a:off x="960580" y="2651295"/>
            <a:ext cx="3115224" cy="282148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1A48950-57B0-6161-DF27-3093BDA8C8D4}"/>
              </a:ext>
            </a:extLst>
          </p:cNvPr>
          <p:cNvSpPr/>
          <p:nvPr/>
        </p:nvSpPr>
        <p:spPr>
          <a:xfrm rot="5400000">
            <a:off x="2921517" y="316629"/>
            <a:ext cx="989445" cy="92455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8CACD86-A679-583D-D643-B9DF4D337957}"/>
              </a:ext>
            </a:extLst>
          </p:cNvPr>
          <p:cNvSpPr/>
          <p:nvPr/>
        </p:nvSpPr>
        <p:spPr>
          <a:xfrm rot="5400000">
            <a:off x="5299347" y="-95604"/>
            <a:ext cx="4361885" cy="6680204"/>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2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4"/>
                                        </p:tgtEl>
                                        <p:attrNameLst>
                                          <p:attrName>ppt_x</p:attrName>
                                        </p:attrNameLst>
                                      </p:cBhvr>
                                      <p:tavLst>
                                        <p:tav tm="0">
                                          <p:val>
                                            <p:strVal val="ppt_x"/>
                                          </p:val>
                                        </p:tav>
                                        <p:tav tm="100000">
                                          <p:val>
                                            <p:strVal val="ppt_x"/>
                                          </p:val>
                                        </p:tav>
                                      </p:tavLst>
                                    </p:anim>
                                    <p:anim calcmode="lin" valueType="num">
                                      <p:cBhvr additive="base">
                                        <p:cTn id="25" dur="500"/>
                                        <p:tgtEl>
                                          <p:spTgt spid="24"/>
                                        </p:tgtEl>
                                        <p:attrNameLst>
                                          <p:attrName>ppt_y</p:attrName>
                                        </p:attrNameLst>
                                      </p:cBhvr>
                                      <p:tavLst>
                                        <p:tav tm="0">
                                          <p:val>
                                            <p:strVal val="ppt_y"/>
                                          </p:val>
                                        </p:tav>
                                        <p:tav tm="100000">
                                          <p:val>
                                            <p:strVal val="1+ppt_h/2"/>
                                          </p:val>
                                        </p:tav>
                                      </p:tavLst>
                                    </p:anim>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6"/>
                                        </p:tgtEl>
                                        <p:attrNameLst>
                                          <p:attrName>ppt_x</p:attrName>
                                        </p:attrNameLst>
                                      </p:cBhvr>
                                      <p:tavLst>
                                        <p:tav tm="0">
                                          <p:val>
                                            <p:strVal val="ppt_x"/>
                                          </p:val>
                                        </p:tav>
                                        <p:tav tm="100000">
                                          <p:val>
                                            <p:strVal val="ppt_x"/>
                                          </p:val>
                                        </p:tav>
                                      </p:tavLst>
                                    </p:anim>
                                    <p:anim calcmode="lin" valueType="num">
                                      <p:cBhvr additive="base">
                                        <p:cTn id="31" dur="500"/>
                                        <p:tgtEl>
                                          <p:spTgt spid="16"/>
                                        </p:tgtEl>
                                        <p:attrNameLst>
                                          <p:attrName>ppt_y</p:attrName>
                                        </p:attrNameLst>
                                      </p:cBhvr>
                                      <p:tavLst>
                                        <p:tav tm="0">
                                          <p:val>
                                            <p:strVal val="ppt_y"/>
                                          </p:val>
                                        </p:tav>
                                        <p:tav tm="100000">
                                          <p:val>
                                            <p:strVal val="1+ppt_h/2"/>
                                          </p:val>
                                        </p:tav>
                                      </p:tavLst>
                                    </p:anim>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4" grpId="0" animBg="1"/>
      <p:bldP spid="25" grpId="0" animBg="1"/>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F1EB478-3A9F-FDF1-F6D7-6FAC25461387}"/>
              </a:ext>
            </a:extLst>
          </p:cNvPr>
          <p:cNvSpPr/>
          <p:nvPr/>
        </p:nvSpPr>
        <p:spPr>
          <a:xfrm>
            <a:off x="7437132" y="350012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a:t>
            </a:r>
          </a:p>
        </p:txBody>
      </p:sp>
      <p:sp>
        <p:nvSpPr>
          <p:cNvPr id="13" name="Oval 12">
            <a:extLst>
              <a:ext uri="{FF2B5EF4-FFF2-40B4-BE49-F238E27FC236}">
                <a16:creationId xmlns:a16="http://schemas.microsoft.com/office/drawing/2014/main" id="{E59F4650-3502-C159-4166-C878AB58A0B9}"/>
              </a:ext>
            </a:extLst>
          </p:cNvPr>
          <p:cNvSpPr/>
          <p:nvPr/>
        </p:nvSpPr>
        <p:spPr>
          <a:xfrm>
            <a:off x="6436378" y="119888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a:t>
            </a:r>
          </a:p>
        </p:txBody>
      </p:sp>
      <p:sp>
        <p:nvSpPr>
          <p:cNvPr id="15" name="Oval 14">
            <a:extLst>
              <a:ext uri="{FF2B5EF4-FFF2-40B4-BE49-F238E27FC236}">
                <a16:creationId xmlns:a16="http://schemas.microsoft.com/office/drawing/2014/main" id="{7FF84124-310D-38C1-12C5-2566574395EA}"/>
              </a:ext>
            </a:extLst>
          </p:cNvPr>
          <p:cNvSpPr/>
          <p:nvPr/>
        </p:nvSpPr>
        <p:spPr>
          <a:xfrm>
            <a:off x="2953963" y="369396"/>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p:sp>
        <p:nvSpPr>
          <p:cNvPr id="3" name="Oval 2">
            <a:extLst>
              <a:ext uri="{FF2B5EF4-FFF2-40B4-BE49-F238E27FC236}">
                <a16:creationId xmlns:a16="http://schemas.microsoft.com/office/drawing/2014/main" id="{100ED987-0E43-69B7-956A-9EBD36A9FA98}"/>
              </a:ext>
            </a:extLst>
          </p:cNvPr>
          <p:cNvSpPr/>
          <p:nvPr/>
        </p:nvSpPr>
        <p:spPr>
          <a:xfrm>
            <a:off x="8666472" y="4451353"/>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a:t>
            </a:r>
          </a:p>
        </p:txBody>
      </p:sp>
      <p:cxnSp>
        <p:nvCxnSpPr>
          <p:cNvPr id="5" name="Straight Connector 4">
            <a:extLst>
              <a:ext uri="{FF2B5EF4-FFF2-40B4-BE49-F238E27FC236}">
                <a16:creationId xmlns:a16="http://schemas.microsoft.com/office/drawing/2014/main" id="{405AAE30-44F5-494F-B1D1-A484318E17A4}"/>
              </a:ext>
            </a:extLst>
          </p:cNvPr>
          <p:cNvCxnSpPr/>
          <p:nvPr/>
        </p:nvCxnSpPr>
        <p:spPr>
          <a:xfrm>
            <a:off x="5161275" y="37506"/>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C9479-F271-14E5-4DD9-06A7269F50E3}"/>
                  </a:ext>
                </a:extLst>
              </p:cNvPr>
              <p:cNvSpPr txBox="1"/>
              <p:nvPr/>
            </p:nvSpPr>
            <p:spPr>
              <a:xfrm>
                <a:off x="-36858" y="148639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𝑋</m:t>
                          </m:r>
                        </m:e>
                        <m:sub>
                          <m:r>
                            <a:rPr lang="en-US" sz="4000" b="0" i="1" smtClean="0">
                              <a:solidFill>
                                <a:schemeClr val="tx1"/>
                              </a:solidFill>
                              <a:latin typeface="Cambria Math" panose="02040503050406030204" pitchFamily="18" charset="0"/>
                            </a:rPr>
                            <m:t>2</m:t>
                          </m:r>
                        </m:sub>
                      </m:sSub>
                    </m:oMath>
                  </m:oMathPara>
                </a14:m>
                <a:endParaRPr lang="en-US" sz="4000" dirty="0">
                  <a:solidFill>
                    <a:schemeClr val="tx1"/>
                  </a:solidFill>
                </a:endParaRPr>
              </a:p>
            </p:txBody>
          </p:sp>
        </mc:Choice>
        <mc:Fallback xmlns="">
          <p:sp>
            <p:nvSpPr>
              <p:cNvPr id="6" name="TextBox 5">
                <a:extLst>
                  <a:ext uri="{FF2B5EF4-FFF2-40B4-BE49-F238E27FC236}">
                    <a16:creationId xmlns:a16="http://schemas.microsoft.com/office/drawing/2014/main" id="{652C9479-F271-14E5-4DD9-06A7269F50E3}"/>
                  </a:ext>
                </a:extLst>
              </p:cNvPr>
              <p:cNvSpPr txBox="1">
                <a:spLocks noRot="1" noChangeAspect="1" noMove="1" noResize="1" noEditPoints="1" noAdjustHandles="1" noChangeArrowheads="1" noChangeShapeType="1" noTextEdit="1"/>
              </p:cNvSpPr>
              <p:nvPr/>
            </p:nvSpPr>
            <p:spPr>
              <a:xfrm>
                <a:off x="-36858" y="1486395"/>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FE4753-F7AB-EE3A-5713-8089A723B71F}"/>
                  </a:ext>
                </a:extLst>
              </p:cNvPr>
              <p:cNvSpPr txBox="1"/>
              <p:nvPr/>
            </p:nvSpPr>
            <p:spPr>
              <a:xfrm>
                <a:off x="1361893" y="490994"/>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18" name="TextBox 17">
                <a:extLst>
                  <a:ext uri="{FF2B5EF4-FFF2-40B4-BE49-F238E27FC236}">
                    <a16:creationId xmlns:a16="http://schemas.microsoft.com/office/drawing/2014/main" id="{EFFE4753-F7AB-EE3A-5713-8089A723B71F}"/>
                  </a:ext>
                </a:extLst>
              </p:cNvPr>
              <p:cNvSpPr txBox="1">
                <a:spLocks noRot="1" noChangeAspect="1" noMove="1" noResize="1" noEditPoints="1" noAdjustHandles="1" noChangeArrowheads="1" noChangeShapeType="1" noTextEdit="1"/>
              </p:cNvSpPr>
              <p:nvPr/>
            </p:nvSpPr>
            <p:spPr>
              <a:xfrm>
                <a:off x="1361893" y="490994"/>
                <a:ext cx="1046479" cy="707886"/>
              </a:xfrm>
              <a:prstGeom prst="rect">
                <a:avLst/>
              </a:prstGeom>
              <a:blipFill>
                <a:blip r:embed="rId3"/>
                <a:stretch>
                  <a:fillRect/>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A969AF9-F080-292E-745B-BBC7A5AC9558}"/>
              </a:ext>
            </a:extLst>
          </p:cNvPr>
          <p:cNvSpPr/>
          <p:nvPr/>
        </p:nvSpPr>
        <p:spPr>
          <a:xfrm>
            <a:off x="6250970" y="1063553"/>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46D334-625D-558C-7145-507C005CDA23}"/>
                  </a:ext>
                </a:extLst>
              </p:cNvPr>
              <p:cNvSpPr txBox="1"/>
              <p:nvPr/>
            </p:nvSpPr>
            <p:spPr>
              <a:xfrm>
                <a:off x="51253" y="-13576"/>
                <a:ext cx="160482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FFFF00"/>
                          </a:solidFill>
                          <a:latin typeface="Cambria Math" panose="02040503050406030204" pitchFamily="18" charset="0"/>
                        </a:rPr>
                        <m:t>𝐽</m:t>
                      </m:r>
                      <m:r>
                        <a:rPr lang="en-US" sz="4000" b="0" i="1" smtClean="0">
                          <a:solidFill>
                            <a:srgbClr val="FFFF00"/>
                          </a:solidFill>
                          <a:latin typeface="Cambria Math" panose="02040503050406030204" pitchFamily="18" charset="0"/>
                        </a:rPr>
                        <m:t>=</m:t>
                      </m:r>
                      <m:r>
                        <a:rPr lang="en-US" sz="4000" b="0" i="1" smtClean="0">
                          <a:solidFill>
                            <a:srgbClr val="FFFF00"/>
                          </a:solidFill>
                          <a:latin typeface="Cambria Math" panose="02040503050406030204" pitchFamily="18" charset="0"/>
                        </a:rPr>
                        <m:t>2</m:t>
                      </m:r>
                    </m:oMath>
                  </m:oMathPara>
                </a14:m>
                <a:endParaRPr lang="en-US" sz="4000" dirty="0">
                  <a:solidFill>
                    <a:srgbClr val="FFFF00"/>
                  </a:solidFill>
                </a:endParaRPr>
              </a:p>
            </p:txBody>
          </p:sp>
        </mc:Choice>
        <mc:Fallback xmlns="">
          <p:sp>
            <p:nvSpPr>
              <p:cNvPr id="20" name="TextBox 19">
                <a:extLst>
                  <a:ext uri="{FF2B5EF4-FFF2-40B4-BE49-F238E27FC236}">
                    <a16:creationId xmlns:a16="http://schemas.microsoft.com/office/drawing/2014/main" id="{5B46D334-625D-558C-7145-507C005CDA23}"/>
                  </a:ext>
                </a:extLst>
              </p:cNvPr>
              <p:cNvSpPr txBox="1">
                <a:spLocks noRot="1" noChangeAspect="1" noMove="1" noResize="1" noEditPoints="1" noAdjustHandles="1" noChangeArrowheads="1" noChangeShapeType="1" noTextEdit="1"/>
              </p:cNvSpPr>
              <p:nvPr/>
            </p:nvSpPr>
            <p:spPr>
              <a:xfrm>
                <a:off x="51253" y="-13576"/>
                <a:ext cx="1604826" cy="707886"/>
              </a:xfrm>
              <a:prstGeom prst="rect">
                <a:avLst/>
              </a:prstGeom>
              <a:blipFill>
                <a:blip r:embed="rId4"/>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5DACF27-4C7D-FA8B-6AAF-F4BB2A9E873A}"/>
              </a:ext>
            </a:extLst>
          </p:cNvPr>
          <p:cNvSpPr/>
          <p:nvPr/>
        </p:nvSpPr>
        <p:spPr>
          <a:xfrm>
            <a:off x="51253" y="2309486"/>
            <a:ext cx="1007937" cy="2546989"/>
          </a:xfrm>
          <a:prstGeom prst="rect">
            <a:avLst/>
          </a:prstGeom>
          <a:solidFill>
            <a:srgbClr val="FFFF00"/>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D12C05-0125-7130-FBC9-A6D36A27AA22}"/>
              </a:ext>
            </a:extLst>
          </p:cNvPr>
          <p:cNvSpPr/>
          <p:nvPr/>
        </p:nvSpPr>
        <p:spPr>
          <a:xfrm>
            <a:off x="86360" y="25044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4D0507-E17B-2DA7-46D1-FCB969B972A9}"/>
                  </a:ext>
                </a:extLst>
              </p:cNvPr>
              <p:cNvSpPr txBox="1"/>
              <p:nvPr/>
            </p:nvSpPr>
            <p:spPr>
              <a:xfrm>
                <a:off x="8242287" y="37506"/>
                <a:ext cx="1046479" cy="734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23" name="TextBox 22">
                <a:extLst>
                  <a:ext uri="{FF2B5EF4-FFF2-40B4-BE49-F238E27FC236}">
                    <a16:creationId xmlns:a16="http://schemas.microsoft.com/office/drawing/2014/main" id="{DF4D0507-E17B-2DA7-46D1-FCB969B972A9}"/>
                  </a:ext>
                </a:extLst>
              </p:cNvPr>
              <p:cNvSpPr txBox="1">
                <a:spLocks noRot="1" noChangeAspect="1" noMove="1" noResize="1" noEditPoints="1" noAdjustHandles="1" noChangeArrowheads="1" noChangeShapeType="1" noTextEdit="1"/>
              </p:cNvSpPr>
              <p:nvPr/>
            </p:nvSpPr>
            <p:spPr>
              <a:xfrm>
                <a:off x="8242287" y="37506"/>
                <a:ext cx="1046479" cy="734945"/>
              </a:xfrm>
              <a:prstGeom prst="rect">
                <a:avLst/>
              </a:prstGeom>
              <a:blipFill>
                <a:blip r:embed="rId5"/>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9681F7CD-6A82-4F0C-E090-2889F862DF65}"/>
              </a:ext>
            </a:extLst>
          </p:cNvPr>
          <p:cNvSpPr/>
          <p:nvPr/>
        </p:nvSpPr>
        <p:spPr>
          <a:xfrm>
            <a:off x="2724583" y="191190"/>
            <a:ext cx="1537993" cy="14598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DB7E4-0AE2-6E0E-C58E-0E0AC407B0B5}"/>
              </a:ext>
            </a:extLst>
          </p:cNvPr>
          <p:cNvSpPr/>
          <p:nvPr/>
        </p:nvSpPr>
        <p:spPr>
          <a:xfrm>
            <a:off x="7429059"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28" name="Oval 27">
            <a:extLst>
              <a:ext uri="{FF2B5EF4-FFF2-40B4-BE49-F238E27FC236}">
                <a16:creationId xmlns:a16="http://schemas.microsoft.com/office/drawing/2014/main" id="{21230B37-E98E-9E1C-6D25-1966E55DF3D6}"/>
              </a:ext>
            </a:extLst>
          </p:cNvPr>
          <p:cNvSpPr/>
          <p:nvPr/>
        </p:nvSpPr>
        <p:spPr>
          <a:xfrm>
            <a:off x="6667508" y="1962954"/>
            <a:ext cx="4630393" cy="39368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2C4EBF-7AAA-542A-C345-30AB674AAE0B}"/>
              </a:ext>
            </a:extLst>
          </p:cNvPr>
          <p:cNvSpPr/>
          <p:nvPr/>
        </p:nvSpPr>
        <p:spPr>
          <a:xfrm>
            <a:off x="8666472"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a:t>
            </a:r>
          </a:p>
        </p:txBody>
      </p:sp>
      <p:sp>
        <p:nvSpPr>
          <p:cNvPr id="11" name="Rectangle: Rounded Corners 10">
            <a:extLst>
              <a:ext uri="{FF2B5EF4-FFF2-40B4-BE49-F238E27FC236}">
                <a16:creationId xmlns:a16="http://schemas.microsoft.com/office/drawing/2014/main" id="{B378748D-2481-4282-65C2-766A2F0B3B30}"/>
              </a:ext>
            </a:extLst>
          </p:cNvPr>
          <p:cNvSpPr/>
          <p:nvPr/>
        </p:nvSpPr>
        <p:spPr>
          <a:xfrm rot="5400000">
            <a:off x="960580" y="2651295"/>
            <a:ext cx="3115224" cy="282148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CD94ECA-2C71-0C3C-8E73-3B8448E09643}"/>
              </a:ext>
            </a:extLst>
          </p:cNvPr>
          <p:cNvSpPr/>
          <p:nvPr/>
        </p:nvSpPr>
        <p:spPr>
          <a:xfrm rot="5400000">
            <a:off x="2921517" y="316629"/>
            <a:ext cx="989445" cy="92455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1E4503F-59D7-A104-73BA-30A1AB32E554}"/>
              </a:ext>
            </a:extLst>
          </p:cNvPr>
          <p:cNvSpPr/>
          <p:nvPr/>
        </p:nvSpPr>
        <p:spPr>
          <a:xfrm rot="5400000">
            <a:off x="5299347" y="-95604"/>
            <a:ext cx="4361885" cy="6680204"/>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5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F1EB478-3A9F-FDF1-F6D7-6FAC25461387}"/>
              </a:ext>
            </a:extLst>
          </p:cNvPr>
          <p:cNvSpPr/>
          <p:nvPr/>
        </p:nvSpPr>
        <p:spPr>
          <a:xfrm>
            <a:off x="7437132" y="350012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a:t>
            </a:r>
          </a:p>
        </p:txBody>
      </p:sp>
      <p:sp>
        <p:nvSpPr>
          <p:cNvPr id="13" name="Oval 12">
            <a:extLst>
              <a:ext uri="{FF2B5EF4-FFF2-40B4-BE49-F238E27FC236}">
                <a16:creationId xmlns:a16="http://schemas.microsoft.com/office/drawing/2014/main" id="{E59F4650-3502-C159-4166-C878AB58A0B9}"/>
              </a:ext>
            </a:extLst>
          </p:cNvPr>
          <p:cNvSpPr/>
          <p:nvPr/>
        </p:nvSpPr>
        <p:spPr>
          <a:xfrm>
            <a:off x="6436378" y="119888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a:t>
            </a:r>
          </a:p>
        </p:txBody>
      </p:sp>
      <p:sp>
        <p:nvSpPr>
          <p:cNvPr id="15" name="Oval 14">
            <a:extLst>
              <a:ext uri="{FF2B5EF4-FFF2-40B4-BE49-F238E27FC236}">
                <a16:creationId xmlns:a16="http://schemas.microsoft.com/office/drawing/2014/main" id="{7FF84124-310D-38C1-12C5-2566574395EA}"/>
              </a:ext>
            </a:extLst>
          </p:cNvPr>
          <p:cNvSpPr/>
          <p:nvPr/>
        </p:nvSpPr>
        <p:spPr>
          <a:xfrm>
            <a:off x="2953963" y="369396"/>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p:sp>
        <p:nvSpPr>
          <p:cNvPr id="3" name="Oval 2">
            <a:extLst>
              <a:ext uri="{FF2B5EF4-FFF2-40B4-BE49-F238E27FC236}">
                <a16:creationId xmlns:a16="http://schemas.microsoft.com/office/drawing/2014/main" id="{100ED987-0E43-69B7-956A-9EBD36A9FA98}"/>
              </a:ext>
            </a:extLst>
          </p:cNvPr>
          <p:cNvSpPr/>
          <p:nvPr/>
        </p:nvSpPr>
        <p:spPr>
          <a:xfrm>
            <a:off x="8678391" y="4459771"/>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a:t>
            </a:r>
          </a:p>
        </p:txBody>
      </p:sp>
      <p:cxnSp>
        <p:nvCxnSpPr>
          <p:cNvPr id="5" name="Straight Connector 4">
            <a:extLst>
              <a:ext uri="{FF2B5EF4-FFF2-40B4-BE49-F238E27FC236}">
                <a16:creationId xmlns:a16="http://schemas.microsoft.com/office/drawing/2014/main" id="{405AAE30-44F5-494F-B1D1-A484318E17A4}"/>
              </a:ext>
            </a:extLst>
          </p:cNvPr>
          <p:cNvCxnSpPr/>
          <p:nvPr/>
        </p:nvCxnSpPr>
        <p:spPr>
          <a:xfrm>
            <a:off x="5161275" y="37506"/>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C9479-F271-14E5-4DD9-06A7269F50E3}"/>
                  </a:ext>
                </a:extLst>
              </p:cNvPr>
              <p:cNvSpPr txBox="1"/>
              <p:nvPr/>
            </p:nvSpPr>
            <p:spPr>
              <a:xfrm>
                <a:off x="-36858" y="148639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𝑋</m:t>
                          </m:r>
                        </m:e>
                        <m:sub>
                          <m:r>
                            <a:rPr lang="en-US" sz="4000" b="0" i="1" smtClean="0">
                              <a:solidFill>
                                <a:schemeClr val="tx1"/>
                              </a:solidFill>
                              <a:latin typeface="Cambria Math" panose="02040503050406030204" pitchFamily="18" charset="0"/>
                            </a:rPr>
                            <m:t>2</m:t>
                          </m:r>
                        </m:sub>
                      </m:sSub>
                    </m:oMath>
                  </m:oMathPara>
                </a14:m>
                <a:endParaRPr lang="en-US" sz="4000" dirty="0">
                  <a:solidFill>
                    <a:schemeClr val="tx1"/>
                  </a:solidFill>
                </a:endParaRPr>
              </a:p>
            </p:txBody>
          </p:sp>
        </mc:Choice>
        <mc:Fallback xmlns="">
          <p:sp>
            <p:nvSpPr>
              <p:cNvPr id="6" name="TextBox 5">
                <a:extLst>
                  <a:ext uri="{FF2B5EF4-FFF2-40B4-BE49-F238E27FC236}">
                    <a16:creationId xmlns:a16="http://schemas.microsoft.com/office/drawing/2014/main" id="{652C9479-F271-14E5-4DD9-06A7269F50E3}"/>
                  </a:ext>
                </a:extLst>
              </p:cNvPr>
              <p:cNvSpPr txBox="1">
                <a:spLocks noRot="1" noChangeAspect="1" noMove="1" noResize="1" noEditPoints="1" noAdjustHandles="1" noChangeArrowheads="1" noChangeShapeType="1" noTextEdit="1"/>
              </p:cNvSpPr>
              <p:nvPr/>
            </p:nvSpPr>
            <p:spPr>
              <a:xfrm>
                <a:off x="-36858" y="1486395"/>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FE4753-F7AB-EE3A-5713-8089A723B71F}"/>
                  </a:ext>
                </a:extLst>
              </p:cNvPr>
              <p:cNvSpPr txBox="1"/>
              <p:nvPr/>
            </p:nvSpPr>
            <p:spPr>
              <a:xfrm>
                <a:off x="1361893" y="490994"/>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18" name="TextBox 17">
                <a:extLst>
                  <a:ext uri="{FF2B5EF4-FFF2-40B4-BE49-F238E27FC236}">
                    <a16:creationId xmlns:a16="http://schemas.microsoft.com/office/drawing/2014/main" id="{EFFE4753-F7AB-EE3A-5713-8089A723B71F}"/>
                  </a:ext>
                </a:extLst>
              </p:cNvPr>
              <p:cNvSpPr txBox="1">
                <a:spLocks noRot="1" noChangeAspect="1" noMove="1" noResize="1" noEditPoints="1" noAdjustHandles="1" noChangeArrowheads="1" noChangeShapeType="1" noTextEdit="1"/>
              </p:cNvSpPr>
              <p:nvPr/>
            </p:nvSpPr>
            <p:spPr>
              <a:xfrm>
                <a:off x="1361893" y="490994"/>
                <a:ext cx="1046479" cy="707886"/>
              </a:xfrm>
              <a:prstGeom prst="rect">
                <a:avLst/>
              </a:prstGeom>
              <a:blipFill>
                <a:blip r:embed="rId3"/>
                <a:stretch>
                  <a:fillRect/>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A969AF9-F080-292E-745B-BBC7A5AC9558}"/>
              </a:ext>
            </a:extLst>
          </p:cNvPr>
          <p:cNvSpPr/>
          <p:nvPr/>
        </p:nvSpPr>
        <p:spPr>
          <a:xfrm>
            <a:off x="6250970" y="1063553"/>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46D334-625D-558C-7145-507C005CDA23}"/>
                  </a:ext>
                </a:extLst>
              </p:cNvPr>
              <p:cNvSpPr txBox="1"/>
              <p:nvPr/>
            </p:nvSpPr>
            <p:spPr>
              <a:xfrm>
                <a:off x="51253" y="-13576"/>
                <a:ext cx="160482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FFFF00"/>
                          </a:solidFill>
                          <a:latin typeface="Cambria Math" panose="02040503050406030204" pitchFamily="18" charset="0"/>
                        </a:rPr>
                        <m:t>𝐽</m:t>
                      </m:r>
                      <m:r>
                        <a:rPr lang="en-US" sz="4000" b="0" i="1" smtClean="0">
                          <a:solidFill>
                            <a:srgbClr val="FFFF00"/>
                          </a:solidFill>
                          <a:latin typeface="Cambria Math" panose="02040503050406030204" pitchFamily="18" charset="0"/>
                        </a:rPr>
                        <m:t>=</m:t>
                      </m:r>
                      <m:r>
                        <a:rPr lang="en-US" sz="4000" b="0" i="1" smtClean="0">
                          <a:solidFill>
                            <a:srgbClr val="FFFF00"/>
                          </a:solidFill>
                          <a:latin typeface="Cambria Math" panose="02040503050406030204" pitchFamily="18" charset="0"/>
                        </a:rPr>
                        <m:t>2</m:t>
                      </m:r>
                    </m:oMath>
                  </m:oMathPara>
                </a14:m>
                <a:endParaRPr lang="en-US" sz="4000" dirty="0">
                  <a:solidFill>
                    <a:srgbClr val="FFFF00"/>
                  </a:solidFill>
                </a:endParaRPr>
              </a:p>
            </p:txBody>
          </p:sp>
        </mc:Choice>
        <mc:Fallback xmlns="">
          <p:sp>
            <p:nvSpPr>
              <p:cNvPr id="20" name="TextBox 19">
                <a:extLst>
                  <a:ext uri="{FF2B5EF4-FFF2-40B4-BE49-F238E27FC236}">
                    <a16:creationId xmlns:a16="http://schemas.microsoft.com/office/drawing/2014/main" id="{5B46D334-625D-558C-7145-507C005CDA23}"/>
                  </a:ext>
                </a:extLst>
              </p:cNvPr>
              <p:cNvSpPr txBox="1">
                <a:spLocks noRot="1" noChangeAspect="1" noMove="1" noResize="1" noEditPoints="1" noAdjustHandles="1" noChangeArrowheads="1" noChangeShapeType="1" noTextEdit="1"/>
              </p:cNvSpPr>
              <p:nvPr/>
            </p:nvSpPr>
            <p:spPr>
              <a:xfrm>
                <a:off x="51253" y="-13576"/>
                <a:ext cx="1604826" cy="707886"/>
              </a:xfrm>
              <a:prstGeom prst="rect">
                <a:avLst/>
              </a:prstGeom>
              <a:blipFill>
                <a:blip r:embed="rId4"/>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5DACF27-4C7D-FA8B-6AAF-F4BB2A9E873A}"/>
              </a:ext>
            </a:extLst>
          </p:cNvPr>
          <p:cNvSpPr/>
          <p:nvPr/>
        </p:nvSpPr>
        <p:spPr>
          <a:xfrm>
            <a:off x="51253" y="2309486"/>
            <a:ext cx="1007937" cy="3441074"/>
          </a:xfrm>
          <a:prstGeom prst="rect">
            <a:avLst/>
          </a:prstGeom>
          <a:solidFill>
            <a:srgbClr val="FFFF00"/>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D12C05-0125-7130-FBC9-A6D36A27AA22}"/>
              </a:ext>
            </a:extLst>
          </p:cNvPr>
          <p:cNvSpPr/>
          <p:nvPr/>
        </p:nvSpPr>
        <p:spPr>
          <a:xfrm>
            <a:off x="86360" y="25044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4D0507-E17B-2DA7-46D1-FCB969B972A9}"/>
                  </a:ext>
                </a:extLst>
              </p:cNvPr>
              <p:cNvSpPr txBox="1"/>
              <p:nvPr/>
            </p:nvSpPr>
            <p:spPr>
              <a:xfrm>
                <a:off x="8242287" y="37506"/>
                <a:ext cx="1046479" cy="734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23" name="TextBox 22">
                <a:extLst>
                  <a:ext uri="{FF2B5EF4-FFF2-40B4-BE49-F238E27FC236}">
                    <a16:creationId xmlns:a16="http://schemas.microsoft.com/office/drawing/2014/main" id="{DF4D0507-E17B-2DA7-46D1-FCB969B972A9}"/>
                  </a:ext>
                </a:extLst>
              </p:cNvPr>
              <p:cNvSpPr txBox="1">
                <a:spLocks noRot="1" noChangeAspect="1" noMove="1" noResize="1" noEditPoints="1" noAdjustHandles="1" noChangeArrowheads="1" noChangeShapeType="1" noTextEdit="1"/>
              </p:cNvSpPr>
              <p:nvPr/>
            </p:nvSpPr>
            <p:spPr>
              <a:xfrm>
                <a:off x="8242287" y="37506"/>
                <a:ext cx="1046479" cy="734945"/>
              </a:xfrm>
              <a:prstGeom prst="rect">
                <a:avLst/>
              </a:prstGeom>
              <a:blipFill>
                <a:blip r:embed="rId5"/>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9681F7CD-6A82-4F0C-E090-2889F862DF65}"/>
              </a:ext>
            </a:extLst>
          </p:cNvPr>
          <p:cNvSpPr/>
          <p:nvPr/>
        </p:nvSpPr>
        <p:spPr>
          <a:xfrm>
            <a:off x="2724583" y="191190"/>
            <a:ext cx="1537993" cy="14598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C074E76-79CC-006A-A885-0C55BF865ADB}"/>
              </a:ext>
            </a:extLst>
          </p:cNvPr>
          <p:cNvSpPr/>
          <p:nvPr/>
        </p:nvSpPr>
        <p:spPr>
          <a:xfrm>
            <a:off x="2829190" y="260708"/>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0FF8D2-2794-79D5-30B4-1602EB4F7151}"/>
              </a:ext>
            </a:extLst>
          </p:cNvPr>
          <p:cNvSpPr/>
          <p:nvPr/>
        </p:nvSpPr>
        <p:spPr>
          <a:xfrm>
            <a:off x="85064"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cxnSp>
        <p:nvCxnSpPr>
          <p:cNvPr id="16" name="Straight Connector 15">
            <a:extLst>
              <a:ext uri="{FF2B5EF4-FFF2-40B4-BE49-F238E27FC236}">
                <a16:creationId xmlns:a16="http://schemas.microsoft.com/office/drawing/2014/main" id="{5D616F67-5911-070B-1D99-97210ED134CB}"/>
              </a:ext>
            </a:extLst>
          </p:cNvPr>
          <p:cNvCxnSpPr/>
          <p:nvPr/>
        </p:nvCxnSpPr>
        <p:spPr>
          <a:xfrm>
            <a:off x="8516636" y="772451"/>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2DEEFB4-E3F5-1D6F-C592-BF9A4659196B}"/>
                  </a:ext>
                </a:extLst>
              </p:cNvPr>
              <p:cNvSpPr txBox="1"/>
              <p:nvPr/>
            </p:nvSpPr>
            <p:spPr>
              <a:xfrm>
                <a:off x="10059688" y="3834721"/>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4" name="TextBox 23">
                <a:extLst>
                  <a:ext uri="{FF2B5EF4-FFF2-40B4-BE49-F238E27FC236}">
                    <a16:creationId xmlns:a16="http://schemas.microsoft.com/office/drawing/2014/main" id="{02DEEFB4-E3F5-1D6F-C592-BF9A4659196B}"/>
                  </a:ext>
                </a:extLst>
              </p:cNvPr>
              <p:cNvSpPr txBox="1">
                <a:spLocks noRot="1" noChangeAspect="1" noMove="1" noResize="1" noEditPoints="1" noAdjustHandles="1" noChangeArrowheads="1" noChangeShapeType="1" noTextEdit="1"/>
              </p:cNvSpPr>
              <p:nvPr/>
            </p:nvSpPr>
            <p:spPr>
              <a:xfrm>
                <a:off x="10059688" y="3834721"/>
                <a:ext cx="1046479"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E5FEE5D-3728-9DEE-F896-20A929810752}"/>
                  </a:ext>
                </a:extLst>
              </p:cNvPr>
              <p:cNvSpPr txBox="1"/>
              <p:nvPr/>
            </p:nvSpPr>
            <p:spPr>
              <a:xfrm>
                <a:off x="7387593" y="2553650"/>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5" name="TextBox 24">
                <a:extLst>
                  <a:ext uri="{FF2B5EF4-FFF2-40B4-BE49-F238E27FC236}">
                    <a16:creationId xmlns:a16="http://schemas.microsoft.com/office/drawing/2014/main" id="{3E5FEE5D-3728-9DEE-F896-20A929810752}"/>
                  </a:ext>
                </a:extLst>
              </p:cNvPr>
              <p:cNvSpPr txBox="1">
                <a:spLocks noRot="1" noChangeAspect="1" noMove="1" noResize="1" noEditPoints="1" noAdjustHandles="1" noChangeArrowheads="1" noChangeShapeType="1" noTextEdit="1"/>
              </p:cNvSpPr>
              <p:nvPr/>
            </p:nvSpPr>
            <p:spPr>
              <a:xfrm>
                <a:off x="7387593" y="2553650"/>
                <a:ext cx="1046479" cy="707886"/>
              </a:xfrm>
              <a:prstGeom prst="rect">
                <a:avLst/>
              </a:prstGeom>
              <a:blipFill>
                <a:blip r:embed="rId7"/>
                <a:stretch>
                  <a:fillRect/>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CED7402F-9E00-F51E-510D-4FFCA1866B8F}"/>
              </a:ext>
            </a:extLst>
          </p:cNvPr>
          <p:cNvSpPr/>
          <p:nvPr/>
        </p:nvSpPr>
        <p:spPr>
          <a:xfrm>
            <a:off x="9710427" y="2294750"/>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A3E53-3C8D-B504-DC98-D2EEB80DB5C1}"/>
              </a:ext>
            </a:extLst>
          </p:cNvPr>
          <p:cNvSpPr/>
          <p:nvPr/>
        </p:nvSpPr>
        <p:spPr>
          <a:xfrm>
            <a:off x="71348" y="459929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p:sp>
        <p:nvSpPr>
          <p:cNvPr id="30" name="Oval 29">
            <a:extLst>
              <a:ext uri="{FF2B5EF4-FFF2-40B4-BE49-F238E27FC236}">
                <a16:creationId xmlns:a16="http://schemas.microsoft.com/office/drawing/2014/main" id="{1F85381C-A522-FC9E-EAF5-CD9E636EFC91}"/>
              </a:ext>
            </a:extLst>
          </p:cNvPr>
          <p:cNvSpPr/>
          <p:nvPr/>
        </p:nvSpPr>
        <p:spPr>
          <a:xfrm>
            <a:off x="8666472"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a:t>
            </a:r>
          </a:p>
        </p:txBody>
      </p:sp>
      <p:sp>
        <p:nvSpPr>
          <p:cNvPr id="31" name="Oval 30">
            <a:extLst>
              <a:ext uri="{FF2B5EF4-FFF2-40B4-BE49-F238E27FC236}">
                <a16:creationId xmlns:a16="http://schemas.microsoft.com/office/drawing/2014/main" id="{B097F7C5-8C7D-3C56-7989-CEC0FEA9F2DD}"/>
              </a:ext>
            </a:extLst>
          </p:cNvPr>
          <p:cNvSpPr/>
          <p:nvPr/>
        </p:nvSpPr>
        <p:spPr>
          <a:xfrm>
            <a:off x="6667508" y="1962954"/>
            <a:ext cx="4630393" cy="39368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239275-589E-2428-4A37-BB008B955E45}"/>
              </a:ext>
            </a:extLst>
          </p:cNvPr>
          <p:cNvSpPr/>
          <p:nvPr/>
        </p:nvSpPr>
        <p:spPr>
          <a:xfrm>
            <a:off x="7429059"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17" name="Rectangle: Rounded Corners 16">
            <a:extLst>
              <a:ext uri="{FF2B5EF4-FFF2-40B4-BE49-F238E27FC236}">
                <a16:creationId xmlns:a16="http://schemas.microsoft.com/office/drawing/2014/main" id="{5F466D67-6F2D-82F2-A0AC-C5BDB6BD0BE4}"/>
              </a:ext>
            </a:extLst>
          </p:cNvPr>
          <p:cNvSpPr/>
          <p:nvPr/>
        </p:nvSpPr>
        <p:spPr>
          <a:xfrm rot="5400000">
            <a:off x="960580" y="2651295"/>
            <a:ext cx="3115224" cy="282148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16F84C3A-6E76-7C39-59A9-CE3C307CFD8C}"/>
              </a:ext>
            </a:extLst>
          </p:cNvPr>
          <p:cNvSpPr/>
          <p:nvPr/>
        </p:nvSpPr>
        <p:spPr>
          <a:xfrm rot="5400000">
            <a:off x="2921517" y="316629"/>
            <a:ext cx="989445" cy="92455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FD11FCD-9964-46D4-E94E-C5BE6B13C4E5}"/>
              </a:ext>
            </a:extLst>
          </p:cNvPr>
          <p:cNvSpPr/>
          <p:nvPr/>
        </p:nvSpPr>
        <p:spPr>
          <a:xfrm rot="5400000">
            <a:off x="5299347" y="-95604"/>
            <a:ext cx="4361885" cy="6680204"/>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07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4" grpId="0"/>
      <p:bldP spid="25" grpId="0"/>
      <p:bldP spid="26" grpId="0" animBg="1"/>
      <p:bldP spid="2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F1EB478-3A9F-FDF1-F6D7-6FAC25461387}"/>
              </a:ext>
            </a:extLst>
          </p:cNvPr>
          <p:cNvSpPr/>
          <p:nvPr/>
        </p:nvSpPr>
        <p:spPr>
          <a:xfrm>
            <a:off x="7437132" y="350012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a:t>
            </a:r>
          </a:p>
        </p:txBody>
      </p:sp>
      <p:sp>
        <p:nvSpPr>
          <p:cNvPr id="13" name="Oval 12">
            <a:extLst>
              <a:ext uri="{FF2B5EF4-FFF2-40B4-BE49-F238E27FC236}">
                <a16:creationId xmlns:a16="http://schemas.microsoft.com/office/drawing/2014/main" id="{E59F4650-3502-C159-4166-C878AB58A0B9}"/>
              </a:ext>
            </a:extLst>
          </p:cNvPr>
          <p:cNvSpPr/>
          <p:nvPr/>
        </p:nvSpPr>
        <p:spPr>
          <a:xfrm>
            <a:off x="6436378" y="119888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a:t>
            </a:r>
          </a:p>
        </p:txBody>
      </p:sp>
      <p:sp>
        <p:nvSpPr>
          <p:cNvPr id="15" name="Oval 14">
            <a:extLst>
              <a:ext uri="{FF2B5EF4-FFF2-40B4-BE49-F238E27FC236}">
                <a16:creationId xmlns:a16="http://schemas.microsoft.com/office/drawing/2014/main" id="{7FF84124-310D-38C1-12C5-2566574395EA}"/>
              </a:ext>
            </a:extLst>
          </p:cNvPr>
          <p:cNvSpPr/>
          <p:nvPr/>
        </p:nvSpPr>
        <p:spPr>
          <a:xfrm>
            <a:off x="2953963" y="369396"/>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sp>
        <p:nvSpPr>
          <p:cNvPr id="2" name="Oval 1">
            <a:extLst>
              <a:ext uri="{FF2B5EF4-FFF2-40B4-BE49-F238E27FC236}">
                <a16:creationId xmlns:a16="http://schemas.microsoft.com/office/drawing/2014/main" id="{E81BC59F-11C3-1046-F02A-3E31F9F96E71}"/>
              </a:ext>
            </a:extLst>
          </p:cNvPr>
          <p:cNvSpPr/>
          <p:nvPr/>
        </p:nvSpPr>
        <p:spPr>
          <a:xfrm>
            <a:off x="9895835" y="243331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p:sp>
        <p:nvSpPr>
          <p:cNvPr id="3" name="Oval 2">
            <a:extLst>
              <a:ext uri="{FF2B5EF4-FFF2-40B4-BE49-F238E27FC236}">
                <a16:creationId xmlns:a16="http://schemas.microsoft.com/office/drawing/2014/main" id="{100ED987-0E43-69B7-956A-9EBD36A9FA98}"/>
              </a:ext>
            </a:extLst>
          </p:cNvPr>
          <p:cNvSpPr/>
          <p:nvPr/>
        </p:nvSpPr>
        <p:spPr>
          <a:xfrm>
            <a:off x="8623308" y="4526191"/>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a:t>
            </a:r>
          </a:p>
        </p:txBody>
      </p:sp>
      <p:cxnSp>
        <p:nvCxnSpPr>
          <p:cNvPr id="5" name="Straight Connector 4">
            <a:extLst>
              <a:ext uri="{FF2B5EF4-FFF2-40B4-BE49-F238E27FC236}">
                <a16:creationId xmlns:a16="http://schemas.microsoft.com/office/drawing/2014/main" id="{405AAE30-44F5-494F-B1D1-A484318E17A4}"/>
              </a:ext>
            </a:extLst>
          </p:cNvPr>
          <p:cNvCxnSpPr/>
          <p:nvPr/>
        </p:nvCxnSpPr>
        <p:spPr>
          <a:xfrm>
            <a:off x="5161275" y="37506"/>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C9479-F271-14E5-4DD9-06A7269F50E3}"/>
                  </a:ext>
                </a:extLst>
              </p:cNvPr>
              <p:cNvSpPr txBox="1"/>
              <p:nvPr/>
            </p:nvSpPr>
            <p:spPr>
              <a:xfrm>
                <a:off x="-36858" y="1486395"/>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𝑋</m:t>
                          </m:r>
                        </m:e>
                        <m:sub>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6" name="TextBox 5">
                <a:extLst>
                  <a:ext uri="{FF2B5EF4-FFF2-40B4-BE49-F238E27FC236}">
                    <a16:creationId xmlns:a16="http://schemas.microsoft.com/office/drawing/2014/main" id="{652C9479-F271-14E5-4DD9-06A7269F50E3}"/>
                  </a:ext>
                </a:extLst>
              </p:cNvPr>
              <p:cNvSpPr txBox="1">
                <a:spLocks noRot="1" noChangeAspect="1" noMove="1" noResize="1" noEditPoints="1" noAdjustHandles="1" noChangeArrowheads="1" noChangeShapeType="1" noTextEdit="1"/>
              </p:cNvSpPr>
              <p:nvPr/>
            </p:nvSpPr>
            <p:spPr>
              <a:xfrm>
                <a:off x="-36858" y="1486395"/>
                <a:ext cx="1046479" cy="7078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FE4753-F7AB-EE3A-5713-8089A723B71F}"/>
                  </a:ext>
                </a:extLst>
              </p:cNvPr>
              <p:cNvSpPr txBox="1"/>
              <p:nvPr/>
            </p:nvSpPr>
            <p:spPr>
              <a:xfrm>
                <a:off x="1361893" y="490994"/>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18" name="TextBox 17">
                <a:extLst>
                  <a:ext uri="{FF2B5EF4-FFF2-40B4-BE49-F238E27FC236}">
                    <a16:creationId xmlns:a16="http://schemas.microsoft.com/office/drawing/2014/main" id="{EFFE4753-F7AB-EE3A-5713-8089A723B71F}"/>
                  </a:ext>
                </a:extLst>
              </p:cNvPr>
              <p:cNvSpPr txBox="1">
                <a:spLocks noRot="1" noChangeAspect="1" noMove="1" noResize="1" noEditPoints="1" noAdjustHandles="1" noChangeArrowheads="1" noChangeShapeType="1" noTextEdit="1"/>
              </p:cNvSpPr>
              <p:nvPr/>
            </p:nvSpPr>
            <p:spPr>
              <a:xfrm>
                <a:off x="1361893" y="490994"/>
                <a:ext cx="1046479" cy="707886"/>
              </a:xfrm>
              <a:prstGeom prst="rect">
                <a:avLst/>
              </a:prstGeom>
              <a:blipFill>
                <a:blip r:embed="rId3"/>
                <a:stretch>
                  <a:fillRect/>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A969AF9-F080-292E-745B-BBC7A5AC9558}"/>
              </a:ext>
            </a:extLst>
          </p:cNvPr>
          <p:cNvSpPr/>
          <p:nvPr/>
        </p:nvSpPr>
        <p:spPr>
          <a:xfrm>
            <a:off x="6250970" y="1063553"/>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46D334-625D-558C-7145-507C005CDA23}"/>
                  </a:ext>
                </a:extLst>
              </p:cNvPr>
              <p:cNvSpPr txBox="1"/>
              <p:nvPr/>
            </p:nvSpPr>
            <p:spPr>
              <a:xfrm>
                <a:off x="51253" y="-13576"/>
                <a:ext cx="160482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FFFF00"/>
                          </a:solidFill>
                          <a:latin typeface="Cambria Math" panose="02040503050406030204" pitchFamily="18" charset="0"/>
                        </a:rPr>
                        <m:t>𝐽</m:t>
                      </m:r>
                      <m:r>
                        <a:rPr lang="en-US" sz="4000" b="0" i="1" smtClean="0">
                          <a:solidFill>
                            <a:srgbClr val="FFFF00"/>
                          </a:solidFill>
                          <a:latin typeface="Cambria Math" panose="02040503050406030204" pitchFamily="18" charset="0"/>
                        </a:rPr>
                        <m:t>=</m:t>
                      </m:r>
                      <m:r>
                        <a:rPr lang="en-US" sz="4000" b="0" i="1" smtClean="0">
                          <a:solidFill>
                            <a:srgbClr val="FFFF00"/>
                          </a:solidFill>
                          <a:latin typeface="Cambria Math" panose="02040503050406030204" pitchFamily="18" charset="0"/>
                        </a:rPr>
                        <m:t>1</m:t>
                      </m:r>
                    </m:oMath>
                  </m:oMathPara>
                </a14:m>
                <a:endParaRPr lang="en-US" sz="4000" dirty="0">
                  <a:solidFill>
                    <a:srgbClr val="FFFF00"/>
                  </a:solidFill>
                </a:endParaRPr>
              </a:p>
            </p:txBody>
          </p:sp>
        </mc:Choice>
        <mc:Fallback xmlns="">
          <p:sp>
            <p:nvSpPr>
              <p:cNvPr id="20" name="TextBox 19">
                <a:extLst>
                  <a:ext uri="{FF2B5EF4-FFF2-40B4-BE49-F238E27FC236}">
                    <a16:creationId xmlns:a16="http://schemas.microsoft.com/office/drawing/2014/main" id="{5B46D334-625D-558C-7145-507C005CDA23}"/>
                  </a:ext>
                </a:extLst>
              </p:cNvPr>
              <p:cNvSpPr txBox="1">
                <a:spLocks noRot="1" noChangeAspect="1" noMove="1" noResize="1" noEditPoints="1" noAdjustHandles="1" noChangeArrowheads="1" noChangeShapeType="1" noTextEdit="1"/>
              </p:cNvSpPr>
              <p:nvPr/>
            </p:nvSpPr>
            <p:spPr>
              <a:xfrm>
                <a:off x="51253" y="-13576"/>
                <a:ext cx="1604826" cy="707886"/>
              </a:xfrm>
              <a:prstGeom prst="rect">
                <a:avLst/>
              </a:prstGeom>
              <a:blipFill>
                <a:blip r:embed="rId4"/>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5DACF27-4C7D-FA8B-6AAF-F4BB2A9E873A}"/>
              </a:ext>
            </a:extLst>
          </p:cNvPr>
          <p:cNvSpPr/>
          <p:nvPr/>
        </p:nvSpPr>
        <p:spPr>
          <a:xfrm>
            <a:off x="51253" y="2309486"/>
            <a:ext cx="1007937" cy="3441074"/>
          </a:xfrm>
          <a:prstGeom prst="rect">
            <a:avLst/>
          </a:prstGeom>
          <a:solidFill>
            <a:srgbClr val="FFFF00"/>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D12C05-0125-7130-FBC9-A6D36A27AA22}"/>
              </a:ext>
            </a:extLst>
          </p:cNvPr>
          <p:cNvSpPr/>
          <p:nvPr/>
        </p:nvSpPr>
        <p:spPr>
          <a:xfrm>
            <a:off x="86360" y="25044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4D0507-E17B-2DA7-46D1-FCB969B972A9}"/>
                  </a:ext>
                </a:extLst>
              </p:cNvPr>
              <p:cNvSpPr txBox="1"/>
              <p:nvPr/>
            </p:nvSpPr>
            <p:spPr>
              <a:xfrm>
                <a:off x="8242287" y="37506"/>
                <a:ext cx="1046479" cy="734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0</m:t>
                          </m:r>
                        </m:sub>
                      </m:sSub>
                    </m:oMath>
                  </m:oMathPara>
                </a14:m>
                <a:endParaRPr lang="en-US" sz="4000" dirty="0">
                  <a:solidFill>
                    <a:schemeClr val="tx1"/>
                  </a:solidFill>
                </a:endParaRPr>
              </a:p>
            </p:txBody>
          </p:sp>
        </mc:Choice>
        <mc:Fallback xmlns="">
          <p:sp>
            <p:nvSpPr>
              <p:cNvPr id="23" name="TextBox 22">
                <a:extLst>
                  <a:ext uri="{FF2B5EF4-FFF2-40B4-BE49-F238E27FC236}">
                    <a16:creationId xmlns:a16="http://schemas.microsoft.com/office/drawing/2014/main" id="{DF4D0507-E17B-2DA7-46D1-FCB969B972A9}"/>
                  </a:ext>
                </a:extLst>
              </p:cNvPr>
              <p:cNvSpPr txBox="1">
                <a:spLocks noRot="1" noChangeAspect="1" noMove="1" noResize="1" noEditPoints="1" noAdjustHandles="1" noChangeArrowheads="1" noChangeShapeType="1" noTextEdit="1"/>
              </p:cNvSpPr>
              <p:nvPr/>
            </p:nvSpPr>
            <p:spPr>
              <a:xfrm>
                <a:off x="8242287" y="37506"/>
                <a:ext cx="1046479" cy="734945"/>
              </a:xfrm>
              <a:prstGeom prst="rect">
                <a:avLst/>
              </a:prstGeom>
              <a:blipFill>
                <a:blip r:embed="rId5"/>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9681F7CD-6A82-4F0C-E090-2889F862DF65}"/>
              </a:ext>
            </a:extLst>
          </p:cNvPr>
          <p:cNvSpPr/>
          <p:nvPr/>
        </p:nvSpPr>
        <p:spPr>
          <a:xfrm>
            <a:off x="2724583" y="191190"/>
            <a:ext cx="1537993" cy="14598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C074E76-79CC-006A-A885-0C55BF865ADB}"/>
              </a:ext>
            </a:extLst>
          </p:cNvPr>
          <p:cNvSpPr/>
          <p:nvPr/>
        </p:nvSpPr>
        <p:spPr>
          <a:xfrm>
            <a:off x="2829190" y="260708"/>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0FF8D2-2794-79D5-30B4-1602EB4F7151}"/>
              </a:ext>
            </a:extLst>
          </p:cNvPr>
          <p:cNvSpPr/>
          <p:nvPr/>
        </p:nvSpPr>
        <p:spPr>
          <a:xfrm>
            <a:off x="85064"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cxnSp>
        <p:nvCxnSpPr>
          <p:cNvPr id="16" name="Straight Connector 15">
            <a:extLst>
              <a:ext uri="{FF2B5EF4-FFF2-40B4-BE49-F238E27FC236}">
                <a16:creationId xmlns:a16="http://schemas.microsoft.com/office/drawing/2014/main" id="{5D616F67-5911-070B-1D99-97210ED134CB}"/>
              </a:ext>
            </a:extLst>
          </p:cNvPr>
          <p:cNvCxnSpPr/>
          <p:nvPr/>
        </p:nvCxnSpPr>
        <p:spPr>
          <a:xfrm>
            <a:off x="8516645" y="694310"/>
            <a:ext cx="0" cy="5862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2DEEFB4-E3F5-1D6F-C592-BF9A4659196B}"/>
                  </a:ext>
                </a:extLst>
              </p:cNvPr>
              <p:cNvSpPr txBox="1"/>
              <p:nvPr/>
            </p:nvSpPr>
            <p:spPr>
              <a:xfrm>
                <a:off x="10059688" y="3834721"/>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𝑟</m:t>
                          </m:r>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4" name="TextBox 23">
                <a:extLst>
                  <a:ext uri="{FF2B5EF4-FFF2-40B4-BE49-F238E27FC236}">
                    <a16:creationId xmlns:a16="http://schemas.microsoft.com/office/drawing/2014/main" id="{02DEEFB4-E3F5-1D6F-C592-BF9A4659196B}"/>
                  </a:ext>
                </a:extLst>
              </p:cNvPr>
              <p:cNvSpPr txBox="1">
                <a:spLocks noRot="1" noChangeAspect="1" noMove="1" noResize="1" noEditPoints="1" noAdjustHandles="1" noChangeArrowheads="1" noChangeShapeType="1" noTextEdit="1"/>
              </p:cNvSpPr>
              <p:nvPr/>
            </p:nvSpPr>
            <p:spPr>
              <a:xfrm>
                <a:off x="10059688" y="3834721"/>
                <a:ext cx="1046479"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E5FEE5D-3728-9DEE-F896-20A929810752}"/>
                  </a:ext>
                </a:extLst>
              </p:cNvPr>
              <p:cNvSpPr txBox="1"/>
              <p:nvPr/>
            </p:nvSpPr>
            <p:spPr>
              <a:xfrm>
                <a:off x="7244115" y="2575840"/>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𝑙</m:t>
                          </m:r>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5" name="TextBox 24">
                <a:extLst>
                  <a:ext uri="{FF2B5EF4-FFF2-40B4-BE49-F238E27FC236}">
                    <a16:creationId xmlns:a16="http://schemas.microsoft.com/office/drawing/2014/main" id="{3E5FEE5D-3728-9DEE-F896-20A929810752}"/>
                  </a:ext>
                </a:extLst>
              </p:cNvPr>
              <p:cNvSpPr txBox="1">
                <a:spLocks noRot="1" noChangeAspect="1" noMove="1" noResize="1" noEditPoints="1" noAdjustHandles="1" noChangeArrowheads="1" noChangeShapeType="1" noTextEdit="1"/>
              </p:cNvSpPr>
              <p:nvPr/>
            </p:nvSpPr>
            <p:spPr>
              <a:xfrm>
                <a:off x="7244115" y="2575840"/>
                <a:ext cx="1046479" cy="707886"/>
              </a:xfrm>
              <a:prstGeom prst="rect">
                <a:avLst/>
              </a:prstGeom>
              <a:blipFill>
                <a:blip r:embed="rId7"/>
                <a:stretch>
                  <a:fillRect/>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CED7402F-9E00-F51E-510D-4FFCA1866B8F}"/>
              </a:ext>
            </a:extLst>
          </p:cNvPr>
          <p:cNvSpPr/>
          <p:nvPr/>
        </p:nvSpPr>
        <p:spPr>
          <a:xfrm>
            <a:off x="9710427" y="2294750"/>
            <a:ext cx="1295372" cy="1225687"/>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A3E53-3C8D-B504-DC98-D2EEB80DB5C1}"/>
              </a:ext>
            </a:extLst>
          </p:cNvPr>
          <p:cNvSpPr/>
          <p:nvPr/>
        </p:nvSpPr>
        <p:spPr>
          <a:xfrm>
            <a:off x="71348" y="4599290"/>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(9,3)</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7ED96C0-71CE-CB65-97FF-4DC3148AE32F}"/>
                  </a:ext>
                </a:extLst>
              </p:cNvPr>
              <p:cNvSpPr txBox="1"/>
              <p:nvPr/>
            </p:nvSpPr>
            <p:spPr>
              <a:xfrm>
                <a:off x="1132839" y="5936760"/>
                <a:ext cx="432308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𝑛</m:t>
                          </m:r>
                        </m:e>
                        <m:sub>
                          <m:r>
                            <a:rPr lang="en-US" sz="4000" b="0" i="1" smtClean="0">
                              <a:solidFill>
                                <a:schemeClr val="tx1"/>
                              </a:solidFill>
                              <a:latin typeface="Cambria Math" panose="02040503050406030204" pitchFamily="18" charset="0"/>
                            </a:rPr>
                            <m:t>2</m:t>
                          </m:r>
                        </m:sub>
                      </m:sSub>
                      <m:r>
                        <a:rPr lang="en-US" sz="4000" b="0" i="1" smtClean="0">
                          <a:solidFill>
                            <a:schemeClr val="tx1"/>
                          </a:solidFill>
                          <a:latin typeface="Cambria Math" panose="02040503050406030204" pitchFamily="18" charset="0"/>
                        </a:rPr>
                        <m:t>=</m:t>
                      </m:r>
                      <m:r>
                        <m:rPr>
                          <m:nor/>
                        </m:rPr>
                        <a:rPr lang="en-US" sz="4000" dirty="0"/>
                        <m:t>|</m:t>
                      </m:r>
                      <m:r>
                        <m:rPr>
                          <m:nor/>
                        </m:rPr>
                        <a:rPr lang="en-US" sz="4000" b="0" i="0" dirty="0" smtClean="0"/>
                        <m:t>L</m:t>
                      </m:r>
                      <m:r>
                        <m:rPr>
                          <m:nor/>
                        </m:rPr>
                        <a:rPr lang="en-US" sz="4000" dirty="0"/>
                        <m:t>(</m:t>
                      </m:r>
                      <m:r>
                        <m:rPr>
                          <m:nor/>
                        </m:rPr>
                        <a:rPr lang="en-US" sz="4000" b="0" i="0" dirty="0" smtClean="0"/>
                        <m:t>2</m:t>
                      </m:r>
                      <m:r>
                        <m:rPr>
                          <m:nor/>
                        </m:rPr>
                        <a:rPr lang="en-US" sz="4000" dirty="0"/>
                        <m:t>) </m:t>
                      </m:r>
                      <m:r>
                        <m:rPr>
                          <m:nor/>
                        </m:rPr>
                        <a:rPr lang="en-US" sz="4000" dirty="0"/>
                        <m:t>|</m:t>
                      </m:r>
                      <m:r>
                        <m:rPr>
                          <m:nor/>
                        </m:rPr>
                        <a:rPr lang="en-US" sz="4000" b="0" i="0" dirty="0" smtClean="0"/>
                        <m:t>=</m:t>
                      </m:r>
                      <m:r>
                        <m:rPr>
                          <m:nor/>
                        </m:rPr>
                        <a:rPr lang="en-US" sz="4000" b="0" i="0" dirty="0" smtClean="0"/>
                        <m:t>0</m:t>
                      </m:r>
                    </m:oMath>
                  </m:oMathPara>
                </a14:m>
                <a:endParaRPr lang="en-US" sz="4000" dirty="0">
                  <a:solidFill>
                    <a:schemeClr val="tx1"/>
                  </a:solidFill>
                </a:endParaRPr>
              </a:p>
            </p:txBody>
          </p:sp>
        </mc:Choice>
        <mc:Fallback xmlns="">
          <p:sp>
            <p:nvSpPr>
              <p:cNvPr id="30" name="TextBox 29">
                <a:extLst>
                  <a:ext uri="{FF2B5EF4-FFF2-40B4-BE49-F238E27FC236}">
                    <a16:creationId xmlns:a16="http://schemas.microsoft.com/office/drawing/2014/main" id="{27ED96C0-71CE-CB65-97FF-4DC3148AE32F}"/>
                  </a:ext>
                </a:extLst>
              </p:cNvPr>
              <p:cNvSpPr txBox="1">
                <a:spLocks noRot="1" noChangeAspect="1" noMove="1" noResize="1" noEditPoints="1" noAdjustHandles="1" noChangeArrowheads="1" noChangeShapeType="1" noTextEdit="1"/>
              </p:cNvSpPr>
              <p:nvPr/>
            </p:nvSpPr>
            <p:spPr>
              <a:xfrm>
                <a:off x="1132839" y="5936760"/>
                <a:ext cx="4323081" cy="707886"/>
              </a:xfrm>
              <a:prstGeom prst="rect">
                <a:avLst/>
              </a:prstGeom>
              <a:blipFill>
                <a:blip r:embed="rId8"/>
                <a:stretch>
                  <a:fillRect/>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EF3296FC-96C5-6E5D-70C0-CEB1C519A65E}"/>
              </a:ext>
            </a:extLst>
          </p:cNvPr>
          <p:cNvSpPr/>
          <p:nvPr/>
        </p:nvSpPr>
        <p:spPr>
          <a:xfrm>
            <a:off x="8666472" y="350011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a:t>
            </a:r>
          </a:p>
        </p:txBody>
      </p:sp>
      <p:sp>
        <p:nvSpPr>
          <p:cNvPr id="34" name="Oval 33">
            <a:extLst>
              <a:ext uri="{FF2B5EF4-FFF2-40B4-BE49-F238E27FC236}">
                <a16:creationId xmlns:a16="http://schemas.microsoft.com/office/drawing/2014/main" id="{A14231CD-9B86-36B2-E223-91D86900BBDC}"/>
              </a:ext>
            </a:extLst>
          </p:cNvPr>
          <p:cNvSpPr/>
          <p:nvPr/>
        </p:nvSpPr>
        <p:spPr>
          <a:xfrm>
            <a:off x="7429059" y="446277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(7,1)</a:t>
            </a:r>
          </a:p>
        </p:txBody>
      </p:sp>
      <p:sp>
        <p:nvSpPr>
          <p:cNvPr id="35" name="Oval 34">
            <a:extLst>
              <a:ext uri="{FF2B5EF4-FFF2-40B4-BE49-F238E27FC236}">
                <a16:creationId xmlns:a16="http://schemas.microsoft.com/office/drawing/2014/main" id="{90155253-496C-45A7-4A35-050C58ADE19F}"/>
              </a:ext>
            </a:extLst>
          </p:cNvPr>
          <p:cNvSpPr/>
          <p:nvPr/>
        </p:nvSpPr>
        <p:spPr>
          <a:xfrm>
            <a:off x="6667508" y="1962954"/>
            <a:ext cx="4630393" cy="39368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6F81019-AF00-0BFE-DDE5-B56DAF3CCF4D}"/>
              </a:ext>
            </a:extLst>
          </p:cNvPr>
          <p:cNvSpPr/>
          <p:nvPr/>
        </p:nvSpPr>
        <p:spPr>
          <a:xfrm rot="5400000">
            <a:off x="960580" y="2651295"/>
            <a:ext cx="3115224" cy="282148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D7751816-BA90-E8B2-1DA6-6B52A2CAA580}"/>
              </a:ext>
            </a:extLst>
          </p:cNvPr>
          <p:cNvSpPr/>
          <p:nvPr/>
        </p:nvSpPr>
        <p:spPr>
          <a:xfrm rot="5400000">
            <a:off x="2921517" y="316629"/>
            <a:ext cx="989445" cy="92455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130F54B8-9535-5A75-101D-E10348EFAF27}"/>
              </a:ext>
            </a:extLst>
          </p:cNvPr>
          <p:cNvSpPr/>
          <p:nvPr/>
        </p:nvSpPr>
        <p:spPr>
          <a:xfrm rot="5400000">
            <a:off x="5299347" y="-95604"/>
            <a:ext cx="4361885" cy="6680204"/>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7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4"/>
                                        </p:tgtEl>
                                        <p:attrNameLst>
                                          <p:attrName>ppt_x</p:attrName>
                                        </p:attrNameLst>
                                      </p:cBhvr>
                                      <p:tavLst>
                                        <p:tav tm="0">
                                          <p:val>
                                            <p:strVal val="ppt_x"/>
                                          </p:val>
                                        </p:tav>
                                        <p:tav tm="100000">
                                          <p:val>
                                            <p:strVal val="ppt_x"/>
                                          </p:val>
                                        </p:tav>
                                      </p:tavLst>
                                    </p:anim>
                                    <p:anim calcmode="lin" valueType="num">
                                      <p:cBhvr additive="base">
                                        <p:cTn id="25" dur="500"/>
                                        <p:tgtEl>
                                          <p:spTgt spid="34"/>
                                        </p:tgtEl>
                                        <p:attrNameLst>
                                          <p:attrName>ppt_y</p:attrName>
                                        </p:attrNameLst>
                                      </p:cBhvr>
                                      <p:tavLst>
                                        <p:tav tm="0">
                                          <p:val>
                                            <p:strVal val="ppt_y"/>
                                          </p:val>
                                        </p:tav>
                                        <p:tav tm="100000">
                                          <p:val>
                                            <p:strVal val="1+ppt_h/2"/>
                                          </p:val>
                                        </p:tav>
                                      </p:tavLst>
                                    </p:anim>
                                    <p:set>
                                      <p:cBhvr>
                                        <p:cTn id="26" dur="1" fill="hold">
                                          <p:stCondLst>
                                            <p:cond delay="499"/>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30" grpId="0"/>
      <p:bldP spid="32" grpId="0" animBg="1"/>
      <p:bldP spid="3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CB65EF-02CA-3F5B-F0D1-A9F5679D1E9B}"/>
                  </a:ext>
                </a:extLst>
              </p:cNvPr>
              <p:cNvSpPr>
                <a:spLocks noGrp="1"/>
              </p:cNvSpPr>
              <p:nvPr>
                <p:ph idx="1"/>
              </p:nvPr>
            </p:nvSpPr>
            <p:spPr>
              <a:xfrm>
                <a:off x="459423" y="1290321"/>
                <a:ext cx="11090274" cy="3545840"/>
              </a:xfrm>
            </p:spPr>
            <p:txBody>
              <a:bodyPr>
                <a:normAutofit/>
              </a:bodyPr>
              <a:lstStyle/>
              <a:p>
                <a:r>
                  <a:rPr lang="en-US" sz="3200" dirty="0">
                    <a:solidFill>
                      <a:schemeClr val="tx1">
                        <a:alpha val="60000"/>
                      </a:schemeClr>
                    </a:solidFill>
                    <a:latin typeface="Calibri" panose="020F0502020204030204" pitchFamily="34" charset="0"/>
                    <a:cs typeface="Calibri" panose="020F0502020204030204" pitchFamily="34" charset="0"/>
                  </a:rPr>
                  <a:t>The algorithm performs O(</a:t>
                </a:r>
                <a14:m>
                  <m:oMath xmlns:m="http://schemas.openxmlformats.org/officeDocument/2006/math">
                    <m:sSub>
                      <m:sSubPr>
                        <m:ctrlPr>
                          <a:rPr lang="en-US" sz="3200" i="1" dirty="0" smtClean="0">
                            <a:solidFill>
                              <a:schemeClr val="tx1">
                                <a:alpha val="60000"/>
                              </a:schemeClr>
                            </a:solidFill>
                            <a:latin typeface="Cambria Math" panose="02040503050406030204" pitchFamily="18" charset="0"/>
                          </a:rPr>
                        </m:ctrlPr>
                      </m:sSubPr>
                      <m:e>
                        <m:r>
                          <a:rPr lang="en-US" sz="3200" b="0" i="1" dirty="0" smtClean="0">
                            <a:solidFill>
                              <a:schemeClr val="tx1">
                                <a:alpha val="60000"/>
                              </a:schemeClr>
                            </a:solidFill>
                            <a:latin typeface="Cambria Math" panose="02040503050406030204" pitchFamily="18" charset="0"/>
                          </a:rPr>
                          <m:t>𝑛</m:t>
                        </m:r>
                      </m:e>
                      <m:sub>
                        <m:r>
                          <a:rPr lang="en-US" sz="3200" b="0" i="1" dirty="0" smtClean="0">
                            <a:solidFill>
                              <a:schemeClr val="tx1">
                                <a:alpha val="60000"/>
                              </a:schemeClr>
                            </a:solidFill>
                            <a:latin typeface="Cambria Math" panose="02040503050406030204" pitchFamily="18" charset="0"/>
                          </a:rPr>
                          <m:t>𝑗</m:t>
                        </m:r>
                      </m:sub>
                    </m:sSub>
                  </m:oMath>
                </a14:m>
                <a:r>
                  <a:rPr lang="en-US" sz="3200" dirty="0">
                    <a:solidFill>
                      <a:schemeClr val="tx1">
                        <a:alpha val="60000"/>
                      </a:schemeClr>
                    </a:solidFill>
                    <a:latin typeface="Calibri" panose="020F0502020204030204" pitchFamily="34" charset="0"/>
                    <a:cs typeface="Calibri" panose="020F0502020204030204" pitchFamily="34" charset="0"/>
                  </a:rPr>
                  <a:t>) operations to refine level j into level j + 1.</a:t>
                </a:r>
              </a:p>
              <a:p>
                <a:r>
                  <a:rPr lang="en-US" sz="3200" dirty="0">
                    <a:solidFill>
                      <a:schemeClr val="tx1">
                        <a:alpha val="60000"/>
                      </a:schemeClr>
                    </a:solidFill>
                    <a:latin typeface="Calibri" panose="020F0502020204030204" pitchFamily="34" charset="0"/>
                    <a:cs typeface="Calibri" panose="020F0502020204030204" pitchFamily="34" charset="0"/>
                  </a:rPr>
                  <a:t>There are at most log(n) such levels in the computation</a:t>
                </a:r>
                <a:r>
                  <a:rPr lang="en-US" sz="3200" dirty="0">
                    <a:latin typeface="Calibri" panose="020F0502020204030204" pitchFamily="34" charset="0"/>
                    <a:cs typeface="Calibri" panose="020F0502020204030204" pitchFamily="34" charset="0"/>
                  </a:rPr>
                  <a:t>.</a:t>
                </a:r>
              </a:p>
              <a:p>
                <a:r>
                  <a:rPr lang="en-US" sz="3200" dirty="0">
                    <a:solidFill>
                      <a:schemeClr val="tx1">
                        <a:alpha val="60000"/>
                      </a:schemeClr>
                    </a:solidFill>
                    <a:latin typeface="Calibri" panose="020F0502020204030204" pitchFamily="34" charset="0"/>
                    <a:cs typeface="Calibri" panose="020F0502020204030204" pitchFamily="34" charset="0"/>
                  </a:rPr>
                  <a:t>So, the total running time is </a:t>
                </a:r>
                <a14:m>
                  <m:oMath xmlns:m="http://schemas.openxmlformats.org/officeDocument/2006/math">
                    <m:r>
                      <a:rPr lang="en-US" sz="3200" b="0" i="1" smtClean="0">
                        <a:solidFill>
                          <a:schemeClr val="tx1">
                            <a:alpha val="60000"/>
                          </a:schemeClr>
                        </a:solidFill>
                        <a:latin typeface="Cambria Math" panose="02040503050406030204" pitchFamily="18" charset="0"/>
                      </a:rPr>
                      <m:t>𝑂</m:t>
                    </m:r>
                    <m:d>
                      <m:dPr>
                        <m:ctrlPr>
                          <a:rPr lang="en-US" sz="3200" b="0" i="1" smtClean="0">
                            <a:solidFill>
                              <a:schemeClr val="tx1">
                                <a:alpha val="60000"/>
                              </a:schemeClr>
                            </a:solidFill>
                            <a:latin typeface="Cambria Math" panose="02040503050406030204" pitchFamily="18" charset="0"/>
                          </a:rPr>
                        </m:ctrlPr>
                      </m:dPr>
                      <m:e>
                        <m:nary>
                          <m:naryPr>
                            <m:chr m:val="∑"/>
                            <m:ctrlPr>
                              <a:rPr lang="en-US" sz="3200" i="1">
                                <a:solidFill>
                                  <a:schemeClr val="tx1">
                                    <a:alpha val="60000"/>
                                  </a:schemeClr>
                                </a:solidFill>
                                <a:latin typeface="Cambria Math" panose="02040503050406030204" pitchFamily="18" charset="0"/>
                              </a:rPr>
                            </m:ctrlPr>
                          </m:naryPr>
                          <m:sub>
                            <m:r>
                              <m:rPr>
                                <m:brk m:alnAt="23"/>
                              </m:rPr>
                              <a:rPr lang="en-US" sz="3200" i="1">
                                <a:solidFill>
                                  <a:schemeClr val="tx1">
                                    <a:alpha val="60000"/>
                                  </a:schemeClr>
                                </a:solidFill>
                                <a:latin typeface="Cambria Math" panose="02040503050406030204" pitchFamily="18" charset="0"/>
                              </a:rPr>
                              <m:t>𝑗</m:t>
                            </m:r>
                            <m:r>
                              <a:rPr lang="en-US" sz="3200" i="1">
                                <a:solidFill>
                                  <a:schemeClr val="tx1">
                                    <a:alpha val="60000"/>
                                  </a:schemeClr>
                                </a:solidFill>
                                <a:latin typeface="Cambria Math" panose="02040503050406030204" pitchFamily="18" charset="0"/>
                              </a:rPr>
                              <m:t>=</m:t>
                            </m:r>
                            <m:r>
                              <a:rPr lang="en-US" sz="3200" b="0" i="1" smtClean="0">
                                <a:solidFill>
                                  <a:schemeClr val="tx1">
                                    <a:alpha val="60000"/>
                                  </a:schemeClr>
                                </a:solidFill>
                                <a:latin typeface="Cambria Math" panose="02040503050406030204" pitchFamily="18" charset="0"/>
                              </a:rPr>
                              <m:t>1</m:t>
                            </m:r>
                          </m:sub>
                          <m:sup>
                            <m:d>
                              <m:dPr>
                                <m:begChr m:val="⌈"/>
                                <m:endChr m:val="⌉"/>
                                <m:ctrlPr>
                                  <a:rPr lang="en-US" sz="3200" i="1">
                                    <a:solidFill>
                                      <a:schemeClr val="tx1">
                                        <a:alpha val="60000"/>
                                      </a:schemeClr>
                                    </a:solidFill>
                                    <a:latin typeface="Cambria Math" panose="02040503050406030204" pitchFamily="18" charset="0"/>
                                  </a:rPr>
                                </m:ctrlPr>
                              </m:dPr>
                              <m:e>
                                <m:func>
                                  <m:funcPr>
                                    <m:ctrlPr>
                                      <a:rPr lang="en-US" sz="3200" i="1">
                                        <a:solidFill>
                                          <a:schemeClr val="tx1">
                                            <a:alpha val="60000"/>
                                          </a:schemeClr>
                                        </a:solidFill>
                                        <a:latin typeface="Cambria Math" panose="02040503050406030204" pitchFamily="18" charset="0"/>
                                      </a:rPr>
                                    </m:ctrlPr>
                                  </m:funcPr>
                                  <m:fName>
                                    <m:r>
                                      <m:rPr>
                                        <m:sty m:val="p"/>
                                      </m:rPr>
                                      <a:rPr lang="en-US" sz="3200">
                                        <a:solidFill>
                                          <a:schemeClr val="tx1">
                                            <a:alpha val="60000"/>
                                          </a:schemeClr>
                                        </a:solidFill>
                                        <a:latin typeface="Cambria Math" panose="02040503050406030204" pitchFamily="18" charset="0"/>
                                      </a:rPr>
                                      <m:t>log</m:t>
                                    </m:r>
                                  </m:fName>
                                  <m:e>
                                    <m:r>
                                      <a:rPr lang="en-US" sz="3200" i="1">
                                        <a:solidFill>
                                          <a:schemeClr val="tx1">
                                            <a:alpha val="60000"/>
                                          </a:schemeClr>
                                        </a:solidFill>
                                        <a:latin typeface="Cambria Math" panose="02040503050406030204" pitchFamily="18" charset="0"/>
                                      </a:rPr>
                                      <m:t>𝑛</m:t>
                                    </m:r>
                                  </m:e>
                                </m:func>
                              </m:e>
                            </m:d>
                          </m:sup>
                          <m:e>
                            <m:sSub>
                              <m:sSubPr>
                                <m:ctrlPr>
                                  <a:rPr lang="en-US" sz="3200" i="1" dirty="0">
                                    <a:solidFill>
                                      <a:schemeClr val="tx1">
                                        <a:alpha val="60000"/>
                                      </a:schemeClr>
                                    </a:solidFill>
                                    <a:latin typeface="Cambria Math" panose="02040503050406030204" pitchFamily="18" charset="0"/>
                                  </a:rPr>
                                </m:ctrlPr>
                              </m:sSubPr>
                              <m:e>
                                <m:r>
                                  <a:rPr lang="en-US" sz="3200" i="1" dirty="0">
                                    <a:solidFill>
                                      <a:schemeClr val="tx1">
                                        <a:alpha val="60000"/>
                                      </a:schemeClr>
                                    </a:solidFill>
                                    <a:latin typeface="Cambria Math" panose="02040503050406030204" pitchFamily="18" charset="0"/>
                                  </a:rPr>
                                  <m:t>𝑛</m:t>
                                </m:r>
                              </m:e>
                              <m:sub>
                                <m:r>
                                  <a:rPr lang="en-US" sz="3200" i="1" dirty="0">
                                    <a:solidFill>
                                      <a:schemeClr val="tx1">
                                        <a:alpha val="60000"/>
                                      </a:schemeClr>
                                    </a:solidFill>
                                    <a:latin typeface="Cambria Math" panose="02040503050406030204" pitchFamily="18" charset="0"/>
                                  </a:rPr>
                                  <m:t>𝑗</m:t>
                                </m:r>
                              </m:sub>
                            </m:sSub>
                          </m:e>
                        </m:nary>
                      </m:e>
                    </m:d>
                  </m:oMath>
                </a14:m>
                <a:r>
                  <a:rPr lang="en-US" sz="3200" dirty="0">
                    <a:solidFill>
                      <a:schemeClr val="tx1">
                        <a:alpha val="60000"/>
                      </a:schemeClr>
                    </a:solidFill>
                    <a:latin typeface="Calibri" panose="020F0502020204030204" pitchFamily="34" charset="0"/>
                    <a:cs typeface="Calibri" panose="020F0502020204030204" pitchFamily="34" charset="0"/>
                  </a:rPr>
                  <a:t>. </a:t>
                </a:r>
              </a:p>
            </p:txBody>
          </p:sp>
        </mc:Choice>
        <mc:Fallback>
          <p:sp>
            <p:nvSpPr>
              <p:cNvPr id="3" name="Content Placeholder 2">
                <a:extLst>
                  <a:ext uri="{FF2B5EF4-FFF2-40B4-BE49-F238E27FC236}">
                    <a16:creationId xmlns:a16="http://schemas.microsoft.com/office/drawing/2014/main" id="{EECB65EF-02CA-3F5B-F0D1-A9F5679D1E9B}"/>
                  </a:ext>
                </a:extLst>
              </p:cNvPr>
              <p:cNvSpPr>
                <a:spLocks noGrp="1" noRot="1" noChangeAspect="1" noMove="1" noResize="1" noEditPoints="1" noAdjustHandles="1" noChangeArrowheads="1" noChangeShapeType="1" noTextEdit="1"/>
              </p:cNvSpPr>
              <p:nvPr>
                <p:ph idx="1"/>
              </p:nvPr>
            </p:nvSpPr>
            <p:spPr>
              <a:xfrm>
                <a:off x="459423" y="1290321"/>
                <a:ext cx="11090274" cy="3545840"/>
              </a:xfrm>
              <a:blipFill>
                <a:blip r:embed="rId2"/>
                <a:stretch>
                  <a:fillRect l="-2088" t="-2238"/>
                </a:stretch>
              </a:blipFill>
            </p:spPr>
            <p:txBody>
              <a:bodyPr/>
              <a:lstStyle/>
              <a:p>
                <a:r>
                  <a:rPr lang="en-US">
                    <a:noFill/>
                  </a:rPr>
                  <a:t> </a:t>
                </a:r>
              </a:p>
            </p:txBody>
          </p:sp>
        </mc:Fallback>
      </mc:AlternateContent>
    </p:spTree>
    <p:extLst>
      <p:ext uri="{BB962C8B-B14F-4D97-AF65-F5344CB8AC3E}">
        <p14:creationId xmlns:p14="http://schemas.microsoft.com/office/powerpoint/2010/main" val="2023380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a:cxnSpLocks/>
          </p:cNvCxnSpPr>
          <p:nvPr/>
        </p:nvCxnSpPr>
        <p:spPr>
          <a:xfrm flipV="1">
            <a:off x="4927600" y="699484"/>
            <a:ext cx="0" cy="52237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a:cxnSpLocks/>
          </p:cNvCxnSpPr>
          <p:nvPr/>
        </p:nvCxnSpPr>
        <p:spPr>
          <a:xfrm>
            <a:off x="4826000" y="5750560"/>
            <a:ext cx="6583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171443" y="1429248"/>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p>
        </p:txBody>
      </p:sp>
      <p:sp>
        <p:nvSpPr>
          <p:cNvPr id="12" name="Oval 11">
            <a:extLst>
              <a:ext uri="{FF2B5EF4-FFF2-40B4-BE49-F238E27FC236}">
                <a16:creationId xmlns:a16="http://schemas.microsoft.com/office/drawing/2014/main" id="{7F1EB478-3A9F-FDF1-F6D7-6FAC25461387}"/>
              </a:ext>
            </a:extLst>
          </p:cNvPr>
          <p:cNvSpPr/>
          <p:nvPr/>
        </p:nvSpPr>
        <p:spPr>
          <a:xfrm>
            <a:off x="8719811" y="237646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(7,3)</a:t>
            </a:r>
          </a:p>
        </p:txBody>
      </p:sp>
      <p:sp>
        <p:nvSpPr>
          <p:cNvPr id="2" name="Oval 1">
            <a:extLst>
              <a:ext uri="{FF2B5EF4-FFF2-40B4-BE49-F238E27FC236}">
                <a16:creationId xmlns:a16="http://schemas.microsoft.com/office/drawing/2014/main" id="{E81BC59F-11C3-1046-F02A-3E31F9F96E71}"/>
              </a:ext>
            </a:extLst>
          </p:cNvPr>
          <p:cNvSpPr/>
          <p:nvPr/>
        </p:nvSpPr>
        <p:spPr>
          <a:xfrm>
            <a:off x="10632582" y="475068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r>
              <a:rPr lang="he-IL" dirty="0"/>
              <a:t>1</a:t>
            </a:r>
            <a:r>
              <a:rPr lang="en-US" dirty="0"/>
              <a:t>)</a:t>
            </a:r>
          </a:p>
        </p:txBody>
      </p:sp>
      <p:sp>
        <p:nvSpPr>
          <p:cNvPr id="14" name="Oval 13">
            <a:extLst>
              <a:ext uri="{FF2B5EF4-FFF2-40B4-BE49-F238E27FC236}">
                <a16:creationId xmlns:a16="http://schemas.microsoft.com/office/drawing/2014/main" id="{4C588478-EF66-9B82-C78A-335B3AC4CC7B}"/>
              </a:ext>
            </a:extLst>
          </p:cNvPr>
          <p:cNvSpPr/>
          <p:nvPr/>
        </p:nvSpPr>
        <p:spPr>
          <a:xfrm>
            <a:off x="6209051" y="2407149"/>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a:t>
            </a:r>
          </a:p>
        </p:txBody>
      </p:sp>
      <p:sp>
        <p:nvSpPr>
          <p:cNvPr id="15" name="Oval 14">
            <a:extLst>
              <a:ext uri="{FF2B5EF4-FFF2-40B4-BE49-F238E27FC236}">
                <a16:creationId xmlns:a16="http://schemas.microsoft.com/office/drawing/2014/main" id="{7A71546C-AE9B-0BF7-34AA-62B31DA4CF71}"/>
              </a:ext>
            </a:extLst>
          </p:cNvPr>
          <p:cNvSpPr/>
          <p:nvPr/>
        </p:nvSpPr>
        <p:spPr>
          <a:xfrm>
            <a:off x="9898383" y="3523797"/>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a:t>
            </a:r>
          </a:p>
        </p:txBody>
      </p:sp>
      <p:sp>
        <p:nvSpPr>
          <p:cNvPr id="16" name="Oval 15">
            <a:extLst>
              <a:ext uri="{FF2B5EF4-FFF2-40B4-BE49-F238E27FC236}">
                <a16:creationId xmlns:a16="http://schemas.microsoft.com/office/drawing/2014/main" id="{C0F077DB-0118-5F11-F2D2-06B316B70943}"/>
              </a:ext>
            </a:extLst>
          </p:cNvPr>
          <p:cNvSpPr/>
          <p:nvPr/>
        </p:nvSpPr>
        <p:spPr>
          <a:xfrm>
            <a:off x="7542534" y="355952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279B84F-EC48-9E9D-64A2-7DFE94A96291}"/>
                  </a:ext>
                </a:extLst>
              </p:cNvPr>
              <p:cNvSpPr txBox="1"/>
              <p:nvPr/>
            </p:nvSpPr>
            <p:spPr>
              <a:xfrm>
                <a:off x="13336" y="141601"/>
                <a:ext cx="4867923" cy="6835846"/>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There can be at most </a:t>
                </a:r>
                <a14:m>
                  <m:oMath xmlns:m="http://schemas.openxmlformats.org/officeDocument/2006/math">
                    <m:d>
                      <m:dPr>
                        <m:begChr m:val="⌈"/>
                        <m:endChr m:val="⌉"/>
                        <m:ctrlPr>
                          <a:rPr lang="en-US" sz="2800" i="1" smtClean="0">
                            <a:solidFill>
                              <a:schemeClr val="tx1"/>
                            </a:solidFill>
                            <a:latin typeface="Cambria Math" panose="02040503050406030204" pitchFamily="18" charset="0"/>
                          </a:rPr>
                        </m:ctrlPr>
                      </m:dPr>
                      <m:e>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𝑛</m:t>
                            </m:r>
                          </m:num>
                          <m:den>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r>
                                  <a:rPr lang="en-US" sz="2800" b="0" i="1" smtClean="0">
                                    <a:solidFill>
                                      <a:schemeClr val="tx1"/>
                                    </a:solidFill>
                                    <a:latin typeface="Cambria Math" panose="02040503050406030204" pitchFamily="18" charset="0"/>
                                  </a:rPr>
                                  <m:t>𝑗</m:t>
                                </m:r>
                              </m:sup>
                            </m:sSup>
                          </m:den>
                        </m:f>
                      </m:e>
                    </m:d>
                    <m:r>
                      <a:rPr lang="en-US" sz="2800" b="0" i="1" smtClean="0">
                        <a:solidFill>
                          <a:schemeClr val="tx1"/>
                        </a:solidFill>
                        <a:latin typeface="Cambria Math" panose="02040503050406030204" pitchFamily="18" charset="0"/>
                      </a:rPr>
                      <m:t> </m:t>
                    </m:r>
                  </m:oMath>
                </a14:m>
                <a:r>
                  <a:rPr lang="en-US" sz="2800" dirty="0">
                    <a:solidFill>
                      <a:schemeClr val="tx1"/>
                    </a:solidFill>
                    <a:latin typeface="Calibri" panose="020F0502020204030204" pitchFamily="34" charset="0"/>
                    <a:cs typeface="Calibri" panose="020F0502020204030204" pitchFamily="34" charset="0"/>
                  </a:rPr>
                  <a:t>points of S(j) with x-coordinates between any two consecutive points in </a:t>
                </a:r>
                <a14:m>
                  <m:oMath xmlns:m="http://schemas.openxmlformats.org/officeDocument/2006/math">
                    <m:sSub>
                      <m:sSubPr>
                        <m:ctrlPr>
                          <a:rPr lang="en-US" sz="2800" i="1" dirty="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𝑋</m:t>
                        </m:r>
                      </m:e>
                      <m:sub>
                        <m:r>
                          <a:rPr lang="en-US" sz="2800" i="1" dirty="0">
                            <a:solidFill>
                              <a:schemeClr val="tx1"/>
                            </a:solidFill>
                            <a:latin typeface="Cambria Math" panose="02040503050406030204" pitchFamily="18" charset="0"/>
                          </a:rPr>
                          <m:t>𝑗</m:t>
                        </m:r>
                      </m:sub>
                    </m:sSub>
                  </m:oMath>
                </a14:m>
                <a:r>
                  <a:rPr lang="en-US" sz="2800" dirty="0">
                    <a:solidFill>
                      <a:schemeClr val="tx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All points of S that are strictly below the staircase of </a:t>
                </a:r>
                <a14:m>
                  <m:oMath xmlns:m="http://schemas.openxmlformats.org/officeDocument/2006/math">
                    <m:sSub>
                      <m:sSubPr>
                        <m:ctrlPr>
                          <a:rPr lang="en-US" sz="280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𝑋</m:t>
                        </m:r>
                      </m:e>
                      <m:sub>
                        <m:r>
                          <a:rPr lang="en-US" sz="2800" b="0" i="1" dirty="0" smtClean="0">
                            <a:solidFill>
                              <a:schemeClr val="tx1"/>
                            </a:solidFill>
                            <a:latin typeface="Cambria Math" panose="02040503050406030204" pitchFamily="18" charset="0"/>
                          </a:rPr>
                          <m:t>𝑗</m:t>
                        </m:r>
                      </m:sub>
                    </m:sSub>
                  </m:oMath>
                </a14:m>
                <a:r>
                  <a:rPr lang="en-US" sz="2800" dirty="0">
                    <a:solidFill>
                      <a:schemeClr val="tx1"/>
                    </a:solidFill>
                    <a:latin typeface="Calibri" panose="020F0502020204030204" pitchFamily="34" charset="0"/>
                    <a:cs typeface="Calibri" panose="020F0502020204030204" pitchFamily="34" charset="0"/>
                  </a:rPr>
                  <a:t> have been pruned during levels 1,...,j of the recursion.</a:t>
                </a:r>
              </a:p>
              <a:p>
                <a:pPr marL="285750" indent="-28575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solidFill>
                      <a:schemeClr val="tx1"/>
                    </a:solidFill>
                  </a:rPr>
                  <a:t>The only points in </a:t>
                </a:r>
                <a14:m>
                  <m:oMath xmlns:m="http://schemas.openxmlformats.org/officeDocument/2006/math">
                    <m:sSub>
                      <m:sSubPr>
                        <m:ctrlPr>
                          <a:rPr lang="en-US" sz="2800" i="1" dirty="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𝐵</m:t>
                        </m:r>
                      </m:e>
                      <m:sub>
                        <m:r>
                          <a:rPr lang="en-US" sz="2800" i="1" dirty="0">
                            <a:solidFill>
                              <a:schemeClr val="tx1"/>
                            </a:solidFill>
                            <a:latin typeface="Cambria Math" panose="02040503050406030204" pitchFamily="18" charset="0"/>
                          </a:rPr>
                          <m:t>𝑘</m:t>
                        </m:r>
                      </m:sub>
                    </m:sSub>
                  </m:oMath>
                </a14:m>
                <a:r>
                  <a:rPr lang="en-US" sz="2800" dirty="0">
                    <a:solidFill>
                      <a:schemeClr val="tx1"/>
                    </a:solidFill>
                  </a:rPr>
                  <a:t> that can survive level j must have x-coordinates between </a:t>
                </a:r>
                <a14:m>
                  <m:oMath xmlns:m="http://schemas.openxmlformats.org/officeDocument/2006/math">
                    <m:sSub>
                      <m:sSubPr>
                        <m:ctrlPr>
                          <a:rPr lang="en-US" sz="2800" i="1" dirty="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𝑞</m:t>
                        </m:r>
                      </m:e>
                      <m:sub>
                        <m:r>
                          <a:rPr lang="en-US" sz="2800" i="1" dirty="0">
                            <a:solidFill>
                              <a:schemeClr val="tx1"/>
                            </a:solidFill>
                            <a:latin typeface="Cambria Math" panose="02040503050406030204" pitchFamily="18" charset="0"/>
                          </a:rPr>
                          <m:t>𝑖</m:t>
                        </m:r>
                      </m:sub>
                    </m:sSub>
                  </m:oMath>
                </a14:m>
                <a:r>
                  <a:rPr lang="en-US" sz="2800" dirty="0">
                    <a:solidFill>
                      <a:schemeClr val="tx1"/>
                    </a:solidFill>
                  </a:rPr>
                  <a:t> and </a:t>
                </a:r>
                <a14:m>
                  <m:oMath xmlns:m="http://schemas.openxmlformats.org/officeDocument/2006/math">
                    <m:sSub>
                      <m:sSubPr>
                        <m:ctrlPr>
                          <a:rPr lang="en-US" sz="2800" i="1" dirty="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𝑞</m:t>
                        </m:r>
                      </m:e>
                      <m:sub>
                        <m:r>
                          <a:rPr lang="en-US" sz="2800" i="1" dirty="0">
                            <a:solidFill>
                              <a:schemeClr val="tx1"/>
                            </a:solidFill>
                            <a:latin typeface="Cambria Math" panose="02040503050406030204" pitchFamily="18" charset="0"/>
                          </a:rPr>
                          <m:t>𝑖</m:t>
                        </m:r>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1</m:t>
                        </m:r>
                      </m:sub>
                    </m:sSub>
                  </m:oMath>
                </a14:m>
                <a:r>
                  <a:rPr lang="en-US" sz="2800" dirty="0">
                    <a:solidFill>
                      <a:schemeClr val="tx1"/>
                    </a:solidFill>
                  </a:rPr>
                  <a:t> . </a:t>
                </a:r>
              </a:p>
              <a:p>
                <a:pPr marL="285750" indent="-28575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mc:Choice>
        <mc:Fallback>
          <p:sp>
            <p:nvSpPr>
              <p:cNvPr id="5" name="TextBox 4">
                <a:extLst>
                  <a:ext uri="{FF2B5EF4-FFF2-40B4-BE49-F238E27FC236}">
                    <a16:creationId xmlns:a16="http://schemas.microsoft.com/office/drawing/2014/main" id="{C279B84F-EC48-9E9D-64A2-7DFE94A96291}"/>
                  </a:ext>
                </a:extLst>
              </p:cNvPr>
              <p:cNvSpPr txBox="1">
                <a:spLocks noRot="1" noChangeAspect="1" noMove="1" noResize="1" noEditPoints="1" noAdjustHandles="1" noChangeArrowheads="1" noChangeShapeType="1" noTextEdit="1"/>
              </p:cNvSpPr>
              <p:nvPr/>
            </p:nvSpPr>
            <p:spPr>
              <a:xfrm>
                <a:off x="13336" y="141601"/>
                <a:ext cx="4867923" cy="6835846"/>
              </a:xfrm>
              <a:prstGeom prst="rect">
                <a:avLst/>
              </a:prstGeom>
              <a:blipFill>
                <a:blip r:embed="rId2"/>
                <a:stretch>
                  <a:fillRect l="-2253" t="-802" r="-2879"/>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F9967FCC-EBF3-2D32-1824-28F2FE14A83E}"/>
              </a:ext>
            </a:extLst>
          </p:cNvPr>
          <p:cNvSpPr/>
          <p:nvPr/>
        </p:nvSpPr>
        <p:spPr>
          <a:xfrm>
            <a:off x="6041413" y="2221521"/>
            <a:ext cx="2534889" cy="23029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55620D-037B-6AAC-4C10-C1AAFADA0D0B}"/>
              </a:ext>
            </a:extLst>
          </p:cNvPr>
          <p:cNvSpPr/>
          <p:nvPr/>
        </p:nvSpPr>
        <p:spPr>
          <a:xfrm>
            <a:off x="9829800" y="3523798"/>
            <a:ext cx="1061725" cy="9042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90FED0F-75D8-92E8-DED5-2A30F4058D2A}"/>
              </a:ext>
            </a:extLst>
          </p:cNvPr>
          <p:cNvCxnSpPr/>
          <p:nvPr/>
        </p:nvCxnSpPr>
        <p:spPr>
          <a:xfrm>
            <a:off x="6309360" y="1788160"/>
            <a:ext cx="28727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AE2B69-0390-C4D2-F343-EA9C1936D87E}"/>
              </a:ext>
            </a:extLst>
          </p:cNvPr>
          <p:cNvCxnSpPr>
            <a:cxnSpLocks/>
          </p:cNvCxnSpPr>
          <p:nvPr/>
        </p:nvCxnSpPr>
        <p:spPr>
          <a:xfrm>
            <a:off x="9182089" y="1788160"/>
            <a:ext cx="0" cy="433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408C9E-0C67-F55F-4BE0-2845CDC4EFAE}"/>
              </a:ext>
            </a:extLst>
          </p:cNvPr>
          <p:cNvCxnSpPr>
            <a:cxnSpLocks/>
          </p:cNvCxnSpPr>
          <p:nvPr/>
        </p:nvCxnSpPr>
        <p:spPr>
          <a:xfrm>
            <a:off x="9753600" y="2828580"/>
            <a:ext cx="13412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F9545C-8497-2705-E818-EDCA2736681D}"/>
              </a:ext>
            </a:extLst>
          </p:cNvPr>
          <p:cNvCxnSpPr>
            <a:cxnSpLocks/>
          </p:cNvCxnSpPr>
          <p:nvPr/>
        </p:nvCxnSpPr>
        <p:spPr>
          <a:xfrm>
            <a:off x="11094861" y="2959104"/>
            <a:ext cx="0" cy="16959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99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424829-9A42-C24F-9FC2-5718BD24E388}"/>
                  </a:ext>
                </a:extLst>
              </p:cNvPr>
              <p:cNvSpPr>
                <a:spLocks noGrp="1"/>
              </p:cNvSpPr>
              <p:nvPr>
                <p:ph idx="1"/>
              </p:nvPr>
            </p:nvSpPr>
            <p:spPr/>
            <p:txBody>
              <a:bodyPr>
                <a:normAutofit/>
              </a:bodyPr>
              <a:lstStyle/>
              <a:p>
                <a:pPr marL="0" indent="0" algn="ctr">
                  <a:buNone/>
                </a:pPr>
                <a:r>
                  <a:rPr lang="en-US" sz="3600" dirty="0">
                    <a:solidFill>
                      <a:schemeClr val="tx1">
                        <a:alpha val="60000"/>
                      </a:schemeClr>
                    </a:solidFill>
                  </a:rPr>
                  <a:t>Thus, the number of points in </a:t>
                </a:r>
                <a14:m>
                  <m:oMath xmlns:m="http://schemas.openxmlformats.org/officeDocument/2006/math">
                    <m:sSub>
                      <m:sSubPr>
                        <m:ctrlPr>
                          <a:rPr lang="en-US" sz="3600" i="1" dirty="0" smtClean="0">
                            <a:solidFill>
                              <a:schemeClr val="tx1">
                                <a:alpha val="60000"/>
                              </a:schemeClr>
                            </a:solidFill>
                            <a:latin typeface="Cambria Math" panose="02040503050406030204" pitchFamily="18" charset="0"/>
                          </a:rPr>
                        </m:ctrlPr>
                      </m:sSubPr>
                      <m:e>
                        <m:r>
                          <a:rPr lang="en-US" sz="3600" b="0" i="1" dirty="0" smtClean="0">
                            <a:solidFill>
                              <a:schemeClr val="tx1">
                                <a:alpha val="60000"/>
                              </a:schemeClr>
                            </a:solidFill>
                            <a:latin typeface="Cambria Math" panose="02040503050406030204" pitchFamily="18" charset="0"/>
                          </a:rPr>
                          <m:t>𝑆</m:t>
                        </m:r>
                      </m:e>
                      <m:sub>
                        <m:r>
                          <a:rPr lang="en-US" sz="3600" b="0" i="1" dirty="0" smtClean="0">
                            <a:solidFill>
                              <a:schemeClr val="tx1">
                                <a:alpha val="60000"/>
                              </a:schemeClr>
                            </a:solidFill>
                            <a:latin typeface="Cambria Math" panose="02040503050406030204" pitchFamily="18" charset="0"/>
                          </a:rPr>
                          <m:t>𝑘</m:t>
                        </m:r>
                      </m:sub>
                    </m:sSub>
                  </m:oMath>
                </a14:m>
                <a:r>
                  <a:rPr lang="en-US" sz="3600" dirty="0">
                    <a:solidFill>
                      <a:schemeClr val="tx1">
                        <a:alpha val="60000"/>
                      </a:schemeClr>
                    </a:solidFill>
                  </a:rPr>
                  <a:t> that survive level j is at most:</a:t>
                </a:r>
              </a:p>
              <a:p>
                <a:pPr marL="0" indent="0" algn="ctr">
                  <a:buNone/>
                </a:pPr>
                <a:r>
                  <a:rPr lang="en-US" sz="3600" dirty="0">
                    <a:solidFill>
                      <a:schemeClr val="tx1">
                        <a:alpha val="60000"/>
                      </a:schemeClr>
                    </a:solidFill>
                  </a:rPr>
                  <a:t> min </a:t>
                </a:r>
                <a14:m>
                  <m:oMath xmlns:m="http://schemas.openxmlformats.org/officeDocument/2006/math">
                    <m:d>
                      <m:dPr>
                        <m:begChr m:val="{"/>
                        <m:endChr m:val="}"/>
                        <m:ctrlPr>
                          <a:rPr lang="en-US" sz="3600" i="1" dirty="0" smtClean="0">
                            <a:solidFill>
                              <a:schemeClr val="tx1">
                                <a:alpha val="60000"/>
                              </a:schemeClr>
                            </a:solidFill>
                            <a:latin typeface="Cambria Math" panose="02040503050406030204" pitchFamily="18" charset="0"/>
                          </a:rPr>
                        </m:ctrlPr>
                      </m:dPr>
                      <m:e>
                        <m:d>
                          <m:dPr>
                            <m:begChr m:val="|"/>
                            <m:endChr m:val="|"/>
                            <m:ctrlPr>
                              <a:rPr lang="en-US" sz="3600" i="1" dirty="0" smtClean="0">
                                <a:solidFill>
                                  <a:schemeClr val="tx1">
                                    <a:alpha val="60000"/>
                                  </a:schemeClr>
                                </a:solidFill>
                                <a:latin typeface="Cambria Math" panose="02040503050406030204" pitchFamily="18" charset="0"/>
                              </a:rPr>
                            </m:ctrlPr>
                          </m:dPr>
                          <m:e>
                            <m:sSub>
                              <m:sSubPr>
                                <m:ctrlPr>
                                  <a:rPr lang="en-US" sz="3600" i="1" dirty="0" smtClean="0">
                                    <a:solidFill>
                                      <a:schemeClr val="tx1">
                                        <a:alpha val="60000"/>
                                      </a:schemeClr>
                                    </a:solidFill>
                                    <a:latin typeface="Cambria Math" panose="02040503050406030204" pitchFamily="18" charset="0"/>
                                  </a:rPr>
                                </m:ctrlPr>
                              </m:sSubPr>
                              <m:e>
                                <m:r>
                                  <a:rPr lang="en-US" sz="3600" b="0" i="1" dirty="0" smtClean="0">
                                    <a:solidFill>
                                      <a:schemeClr val="tx1">
                                        <a:alpha val="60000"/>
                                      </a:schemeClr>
                                    </a:solidFill>
                                    <a:latin typeface="Cambria Math" panose="02040503050406030204" pitchFamily="18" charset="0"/>
                                  </a:rPr>
                                  <m:t>𝑆</m:t>
                                </m:r>
                              </m:e>
                              <m:sub>
                                <m:r>
                                  <a:rPr lang="en-US" sz="3600" b="0" i="1" dirty="0" smtClean="0">
                                    <a:solidFill>
                                      <a:schemeClr val="tx1">
                                        <a:alpha val="60000"/>
                                      </a:schemeClr>
                                    </a:solidFill>
                                    <a:latin typeface="Cambria Math" panose="02040503050406030204" pitchFamily="18" charset="0"/>
                                  </a:rPr>
                                  <m:t>𝑘</m:t>
                                </m:r>
                              </m:sub>
                            </m:sSub>
                          </m:e>
                        </m:d>
                        <m:r>
                          <a:rPr lang="en-US" sz="3600" i="1" dirty="0">
                            <a:solidFill>
                              <a:schemeClr val="tx1">
                                <a:alpha val="60000"/>
                              </a:schemeClr>
                            </a:solidFill>
                            <a:latin typeface="Cambria Math" panose="02040503050406030204" pitchFamily="18" charset="0"/>
                          </a:rPr>
                          <m:t>,</m:t>
                        </m:r>
                        <m:d>
                          <m:dPr>
                            <m:begChr m:val="⌈"/>
                            <m:endChr m:val="⌉"/>
                            <m:ctrlPr>
                              <a:rPr lang="en-US" sz="3600" i="1" dirty="0">
                                <a:solidFill>
                                  <a:schemeClr val="tx1">
                                    <a:alpha val="60000"/>
                                  </a:schemeClr>
                                </a:solidFill>
                                <a:latin typeface="Cambria Math" panose="02040503050406030204" pitchFamily="18" charset="0"/>
                              </a:rPr>
                            </m:ctrlPr>
                          </m:dPr>
                          <m:e>
                            <m:f>
                              <m:fPr>
                                <m:ctrlPr>
                                  <a:rPr lang="en-US" sz="3600" i="1" dirty="0">
                                    <a:solidFill>
                                      <a:schemeClr val="tx1">
                                        <a:alpha val="60000"/>
                                      </a:schemeClr>
                                    </a:solidFill>
                                    <a:latin typeface="Cambria Math" panose="02040503050406030204" pitchFamily="18" charset="0"/>
                                  </a:rPr>
                                </m:ctrlPr>
                              </m:fPr>
                              <m:num>
                                <m:r>
                                  <a:rPr lang="en-US" sz="3600" i="1" dirty="0">
                                    <a:solidFill>
                                      <a:schemeClr val="tx1">
                                        <a:alpha val="60000"/>
                                      </a:schemeClr>
                                    </a:solidFill>
                                    <a:latin typeface="Cambria Math" panose="02040503050406030204" pitchFamily="18" charset="0"/>
                                  </a:rPr>
                                  <m:t>𝑛</m:t>
                                </m:r>
                              </m:num>
                              <m:den>
                                <m:sSup>
                                  <m:sSupPr>
                                    <m:ctrlPr>
                                      <a:rPr lang="en-US" sz="3600" i="1" dirty="0">
                                        <a:solidFill>
                                          <a:schemeClr val="tx1">
                                            <a:alpha val="60000"/>
                                          </a:schemeClr>
                                        </a:solidFill>
                                        <a:latin typeface="Cambria Math" panose="02040503050406030204" pitchFamily="18" charset="0"/>
                                      </a:rPr>
                                    </m:ctrlPr>
                                  </m:sSupPr>
                                  <m:e>
                                    <m:r>
                                      <a:rPr lang="en-US" sz="3600" i="1" dirty="0">
                                        <a:solidFill>
                                          <a:schemeClr val="tx1">
                                            <a:alpha val="60000"/>
                                          </a:schemeClr>
                                        </a:solidFill>
                                        <a:latin typeface="Cambria Math" panose="02040503050406030204" pitchFamily="18" charset="0"/>
                                      </a:rPr>
                                      <m:t>2</m:t>
                                    </m:r>
                                  </m:e>
                                  <m:sup>
                                    <m:r>
                                      <a:rPr lang="en-US" sz="3600" i="1" dirty="0">
                                        <a:solidFill>
                                          <a:schemeClr val="tx1">
                                            <a:alpha val="60000"/>
                                          </a:schemeClr>
                                        </a:solidFill>
                                        <a:latin typeface="Cambria Math" panose="02040503050406030204" pitchFamily="18" charset="0"/>
                                      </a:rPr>
                                      <m:t>𝑗</m:t>
                                    </m:r>
                                  </m:sup>
                                </m:sSup>
                              </m:den>
                            </m:f>
                          </m:e>
                        </m:d>
                      </m:e>
                    </m:d>
                  </m:oMath>
                </a14:m>
                <a:endParaRPr lang="en-US" sz="3600" dirty="0">
                  <a:solidFill>
                    <a:schemeClr val="tx1">
                      <a:alpha val="60000"/>
                    </a:schemeClr>
                  </a:solidFill>
                </a:endParaRPr>
              </a:p>
            </p:txBody>
          </p:sp>
        </mc:Choice>
        <mc:Fallback xmlns="">
          <p:sp>
            <p:nvSpPr>
              <p:cNvPr id="3" name="Content Placeholder 2">
                <a:extLst>
                  <a:ext uri="{FF2B5EF4-FFF2-40B4-BE49-F238E27FC236}">
                    <a16:creationId xmlns:a16="http://schemas.microsoft.com/office/drawing/2014/main" id="{26424829-9A42-C24F-9FC2-5718BD24E388}"/>
                  </a:ext>
                </a:extLst>
              </p:cNvPr>
              <p:cNvSpPr>
                <a:spLocks noGrp="1" noRot="1" noChangeAspect="1" noMove="1" noResize="1" noEditPoints="1" noAdjustHandles="1" noChangeArrowheads="1" noChangeShapeType="1" noTextEdit="1"/>
              </p:cNvSpPr>
              <p:nvPr>
                <p:ph idx="1"/>
              </p:nvPr>
            </p:nvSpPr>
            <p:spPr>
              <a:blipFill>
                <a:blip r:embed="rId2"/>
                <a:stretch>
                  <a:fillRect l="-1593" t="-3067" r="-2582"/>
                </a:stretch>
              </a:blipFill>
            </p:spPr>
            <p:txBody>
              <a:bodyPr/>
              <a:lstStyle/>
              <a:p>
                <a:r>
                  <a:rPr lang="en-US">
                    <a:noFill/>
                  </a:rPr>
                  <a:t> </a:t>
                </a:r>
              </a:p>
            </p:txBody>
          </p:sp>
        </mc:Fallback>
      </mc:AlternateContent>
    </p:spTree>
    <p:extLst>
      <p:ext uri="{BB962C8B-B14F-4D97-AF65-F5344CB8AC3E}">
        <p14:creationId xmlns:p14="http://schemas.microsoft.com/office/powerpoint/2010/main" val="277375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44F5-2922-03EB-B898-07AA6C25D488}"/>
              </a:ext>
            </a:extLst>
          </p:cNvPr>
          <p:cNvSpPr>
            <a:spLocks noGrp="1"/>
          </p:cNvSpPr>
          <p:nvPr>
            <p:ph type="title"/>
          </p:nvPr>
        </p:nvSpPr>
        <p:spPr/>
        <p:txBody>
          <a:bodyPr/>
          <a:lstStyle/>
          <a:p>
            <a:r>
              <a:rPr lang="en-US" b="1" dirty="0">
                <a:solidFill>
                  <a:schemeClr val="accent3">
                    <a:lumMod val="20000"/>
                    <a:lumOff val="80000"/>
                  </a:schemeClr>
                </a:solidFill>
              </a:rPr>
              <a:t>The problem - Formal</a:t>
            </a:r>
          </a:p>
        </p:txBody>
      </p:sp>
      <p:sp>
        <p:nvSpPr>
          <p:cNvPr id="3" name="Content Placeholder 2">
            <a:extLst>
              <a:ext uri="{FF2B5EF4-FFF2-40B4-BE49-F238E27FC236}">
                <a16:creationId xmlns:a16="http://schemas.microsoft.com/office/drawing/2014/main" id="{D9647AC4-5825-9E60-4823-D1FF371C5BC4}"/>
              </a:ext>
            </a:extLst>
          </p:cNvPr>
          <p:cNvSpPr>
            <a:spLocks noGrp="1"/>
          </p:cNvSpPr>
          <p:nvPr>
            <p:ph idx="1"/>
          </p:nvPr>
        </p:nvSpPr>
        <p:spPr/>
        <p:txBody>
          <a:bodyPr/>
          <a:lstStyle/>
          <a:p>
            <a:r>
              <a:rPr lang="en-US" b="1" dirty="0"/>
              <a:t>Input: </a:t>
            </a:r>
            <a:r>
              <a:rPr lang="en-US" dirty="0"/>
              <a:t>set S of n points in the plane.</a:t>
            </a:r>
          </a:p>
          <a:p>
            <a:r>
              <a:rPr lang="en-US" b="1" dirty="0"/>
              <a:t>Maximal: </a:t>
            </a:r>
            <a:r>
              <a:rPr lang="en-US" dirty="0"/>
              <a:t>point in S that none of the other points in S dominates it in every coordinate.</a:t>
            </a:r>
          </a:p>
          <a:p>
            <a:r>
              <a:rPr lang="en-US" b="1" dirty="0"/>
              <a:t>The goal: </a:t>
            </a:r>
            <a:r>
              <a:rPr lang="en-US" dirty="0"/>
              <a:t>identify all the maximal points.</a:t>
            </a:r>
          </a:p>
          <a:p>
            <a:r>
              <a:rPr lang="en-US" b="1" dirty="0"/>
              <a:t>Output: </a:t>
            </a:r>
            <a:r>
              <a:rPr lang="en-US" dirty="0"/>
              <a:t>h maximal points in S.</a:t>
            </a:r>
          </a:p>
        </p:txBody>
      </p:sp>
    </p:spTree>
    <p:extLst>
      <p:ext uri="{BB962C8B-B14F-4D97-AF65-F5344CB8AC3E}">
        <p14:creationId xmlns:p14="http://schemas.microsoft.com/office/powerpoint/2010/main" val="1241338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50E72C-B7AF-CF7D-50B5-21651410CFFE}"/>
                  </a:ext>
                </a:extLst>
              </p:cNvPr>
              <p:cNvSpPr>
                <a:spLocks noGrp="1"/>
              </p:cNvSpPr>
              <p:nvPr>
                <p:ph idx="1"/>
              </p:nvPr>
            </p:nvSpPr>
            <p:spPr>
              <a:xfrm>
                <a:off x="243840" y="487680"/>
                <a:ext cx="11836399" cy="6014719"/>
              </a:xfrm>
            </p:spPr>
            <p:txBody>
              <a:bodyPr>
                <a:normAutofit/>
              </a:bodyPr>
              <a:lstStyle/>
              <a:p>
                <a:pPr marL="0" indent="0">
                  <a:buNone/>
                </a:pPr>
                <a:r>
                  <a:rPr lang="en-US" dirty="0"/>
                  <a:t>Because the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𝑘</m:t>
                        </m:r>
                      </m:sub>
                    </m:sSub>
                  </m:oMath>
                </a14:m>
                <a:r>
                  <a:rPr lang="en-US" dirty="0"/>
                  <a:t>’s cover the entire point set, with a double summation we have</a:t>
                </a: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m:t>
                          </m:r>
                          <m:r>
                            <m:rPr>
                              <m:brk m:alnAt="23"/>
                            </m:rPr>
                            <a:rPr lang="en-US" b="0" i="1" smtClean="0">
                              <a:latin typeface="Cambria Math" panose="02040503050406030204" pitchFamily="18" charset="0"/>
                            </a:rPr>
                            <m:t>0</m:t>
                          </m:r>
                        </m:sub>
                        <m:sup>
                          <m:d>
                            <m:dPr>
                              <m:begChr m:val="⌈"/>
                              <m:endChr m:val="⌉"/>
                              <m:ctrlPr>
                                <a:rPr lang="en-US"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e>
                      </m:nary>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m:t>
                          </m:r>
                          <m:r>
                            <a:rPr lang="en-US" b="0" i="1" smtClean="0">
                              <a:latin typeface="Cambria Math" panose="02040503050406030204" pitchFamily="18" charset="0"/>
                            </a:rPr>
                            <m:t>1</m:t>
                          </m:r>
                        </m:sub>
                        <m:sup>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e>
                          </m:d>
                        </m:sup>
                        <m:e>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r>
                                <m:rPr>
                                  <m:nor/>
                                </m:rPr>
                                <a:rPr lang="en-US" dirty="0"/>
                                <m:t>min</m:t>
                              </m:r>
                              <m:r>
                                <m:rPr>
                                  <m:nor/>
                                </m:rPr>
                                <a:rPr lang="en-US" dirty="0"/>
                                <m:t> </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𝑗</m:t>
                                              </m:r>
                                            </m:sup>
                                          </m:sSup>
                                        </m:den>
                                      </m:f>
                                    </m:e>
                                  </m:d>
                                </m:e>
                              </m:d>
                            </m:e>
                          </m:nary>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m:t>
                              </m:r>
                              <m:r>
                                <a:rPr lang="en-US" b="0" i="1" smtClean="0">
                                  <a:latin typeface="Cambria Math" panose="02040503050406030204" pitchFamily="18" charset="0"/>
                                </a:rPr>
                                <m:t>1</m:t>
                              </m:r>
                            </m:sub>
                            <m:sup>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e>
                              </m:d>
                            </m:sup>
                            <m:e>
                              <m:r>
                                <m:rPr>
                                  <m:nor/>
                                </m:rPr>
                                <a:rPr lang="en-US" dirty="0"/>
                                <m:t>min</m:t>
                              </m:r>
                              <m:r>
                                <m:rPr>
                                  <m:nor/>
                                </m:rPr>
                                <a:rPr lang="en-US" dirty="0"/>
                                <m:t> </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𝑗</m:t>
                                              </m:r>
                                            </m:sup>
                                          </m:sSup>
                                        </m:den>
                                      </m:f>
                                    </m:e>
                                  </m:d>
                                </m:e>
                              </m:d>
                            </m:e>
                          </m:nary>
                        </m:e>
                      </m:nary>
                    </m:oMath>
                  </m:oMathPara>
                </a14:m>
                <a:endParaRPr lang="en-US" dirty="0"/>
              </a:p>
              <a:p>
                <a:pPr marL="0" indent="0">
                  <a:buNone/>
                </a:pPr>
                <a:endParaRPr lang="en-US" dirty="0"/>
              </a:p>
              <a:p>
                <a:pPr marL="0" indent="0">
                  <a:buNone/>
                </a:pPr>
                <a:endParaRPr lang="en-US" dirty="0"/>
              </a:p>
              <a:p>
                <a:endParaRPr lang="en-US" dirty="0"/>
              </a:p>
            </p:txBody>
          </p:sp>
        </mc:Choice>
        <mc:Fallback>
          <p:sp>
            <p:nvSpPr>
              <p:cNvPr id="3" name="Content Placeholder 2">
                <a:extLst>
                  <a:ext uri="{FF2B5EF4-FFF2-40B4-BE49-F238E27FC236}">
                    <a16:creationId xmlns:a16="http://schemas.microsoft.com/office/drawing/2014/main" id="{4750E72C-B7AF-CF7D-50B5-21651410CFFE}"/>
                  </a:ext>
                </a:extLst>
              </p:cNvPr>
              <p:cNvSpPr>
                <a:spLocks noGrp="1" noRot="1" noChangeAspect="1" noMove="1" noResize="1" noEditPoints="1" noAdjustHandles="1" noChangeArrowheads="1" noChangeShapeType="1" noTextEdit="1"/>
              </p:cNvSpPr>
              <p:nvPr>
                <p:ph idx="1"/>
              </p:nvPr>
            </p:nvSpPr>
            <p:spPr>
              <a:xfrm>
                <a:off x="243840" y="487680"/>
                <a:ext cx="11836399" cy="6014719"/>
              </a:xfrm>
              <a:blipFill>
                <a:blip r:embed="rId2"/>
                <a:stretch>
                  <a:fillRect l="-1545" t="-1216"/>
                </a:stretch>
              </a:blipFill>
            </p:spPr>
            <p:txBody>
              <a:bodyPr/>
              <a:lstStyle/>
              <a:p>
                <a:r>
                  <a:rPr lang="en-US">
                    <a:noFill/>
                  </a:rPr>
                  <a:t> </a:t>
                </a:r>
              </a:p>
            </p:txBody>
          </p:sp>
        </mc:Fallback>
      </mc:AlternateContent>
    </p:spTree>
    <p:extLst>
      <p:ext uri="{BB962C8B-B14F-4D97-AF65-F5344CB8AC3E}">
        <p14:creationId xmlns:p14="http://schemas.microsoft.com/office/powerpoint/2010/main" val="921572949"/>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8A610D5-2DF7-5EE4-B066-6064F8CED986}"/>
              </a:ext>
            </a:extLst>
          </p:cNvPr>
          <p:cNvCxnSpPr/>
          <p:nvPr/>
        </p:nvCxnSpPr>
        <p:spPr>
          <a:xfrm flipV="1">
            <a:off x="1016000" y="640080"/>
            <a:ext cx="0" cy="572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9E520B-99CF-7BFF-AAAD-319FFE9087C1}"/>
              </a:ext>
            </a:extLst>
          </p:cNvPr>
          <p:cNvCxnSpPr/>
          <p:nvPr/>
        </p:nvCxnSpPr>
        <p:spPr>
          <a:xfrm>
            <a:off x="508000" y="5750560"/>
            <a:ext cx="109016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686FBF1-851A-87EF-D3E5-B2D95116E9E4}"/>
              </a:ext>
            </a:extLst>
          </p:cNvPr>
          <p:cNvSpPr/>
          <p:nvPr/>
        </p:nvSpPr>
        <p:spPr>
          <a:xfrm>
            <a:off x="5469255" y="376253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DCF539C-503D-8FF2-A6B7-08EE1397B307}"/>
              </a:ext>
            </a:extLst>
          </p:cNvPr>
          <p:cNvSpPr/>
          <p:nvPr/>
        </p:nvSpPr>
        <p:spPr>
          <a:xfrm>
            <a:off x="2782563" y="108443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FF84124-310D-38C1-12C5-2566574395EA}"/>
              </a:ext>
            </a:extLst>
          </p:cNvPr>
          <p:cNvSpPr/>
          <p:nvPr/>
        </p:nvSpPr>
        <p:spPr>
          <a:xfrm>
            <a:off x="1668143" y="1073078"/>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B8FEDF7-C9EC-9D43-2926-8ED622463E57}"/>
              </a:ext>
            </a:extLst>
          </p:cNvPr>
          <p:cNvSpPr/>
          <p:nvPr/>
        </p:nvSpPr>
        <p:spPr>
          <a:xfrm>
            <a:off x="592470" y="1101614"/>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84AB0FC-E634-7AF7-94F1-9FFD6174FD8B}"/>
                  </a:ext>
                </a:extLst>
              </p:cNvPr>
              <p:cNvSpPr txBox="1"/>
              <p:nvPr/>
            </p:nvSpPr>
            <p:spPr>
              <a:xfrm>
                <a:off x="3797937" y="5842916"/>
                <a:ext cx="2240280" cy="771301"/>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rPr>
                      <m:t>𝑗</m:t>
                    </m:r>
                  </m:oMath>
                </a14:m>
                <a:r>
                  <a:rPr lang="en-US" sz="2400" dirty="0">
                    <a:solidFill>
                      <a:schemeClr val="tx1"/>
                    </a:solidFill>
                  </a:rPr>
                  <a:t>=</a:t>
                </a:r>
                <a14:m>
                  <m:oMath xmlns:m="http://schemas.openxmlformats.org/officeDocument/2006/math">
                    <m:func>
                      <m:funcPr>
                        <m:ctrlPr>
                          <a:rPr lang="en-US" sz="2400" i="1" dirty="0" smtClean="0">
                            <a:solidFill>
                              <a:schemeClr val="tx1"/>
                            </a:solidFill>
                            <a:latin typeface="Cambria Math" panose="02040503050406030204" pitchFamily="18" charset="0"/>
                          </a:rPr>
                        </m:ctrlPr>
                      </m:funcPr>
                      <m:fName>
                        <m:r>
                          <m:rPr>
                            <m:sty m:val="p"/>
                          </m:rPr>
                          <a:rPr lang="en-US" sz="2400" i="0" dirty="0" smtClean="0">
                            <a:solidFill>
                              <a:schemeClr val="tx1"/>
                            </a:solidFill>
                            <a:latin typeface="Cambria Math" panose="02040503050406030204" pitchFamily="18" charset="0"/>
                          </a:rPr>
                          <m:t>log</m:t>
                        </m:r>
                      </m:fName>
                      <m:e>
                        <m:d>
                          <m:dPr>
                            <m:ctrlPr>
                              <a:rPr lang="en-US" sz="2400" i="1" dirty="0" smtClean="0">
                                <a:solidFill>
                                  <a:schemeClr val="tx1"/>
                                </a:solidFill>
                                <a:latin typeface="Cambria Math" panose="02040503050406030204" pitchFamily="18" charset="0"/>
                              </a:rPr>
                            </m:ctrlPr>
                          </m:dPr>
                          <m:e>
                            <m:f>
                              <m:fPr>
                                <m:ctrlPr>
                                  <a:rPr lang="en-US" sz="240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𝑛</m:t>
                                </m:r>
                              </m:num>
                              <m:den>
                                <m:sSub>
                                  <m:sSubPr>
                                    <m:ctrlPr>
                                      <a:rPr lang="en-US" sz="240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𝑗</m:t>
                                    </m:r>
                                  </m:sub>
                                </m:sSub>
                              </m:den>
                            </m:f>
                          </m:e>
                        </m:d>
                      </m:e>
                    </m:func>
                  </m:oMath>
                </a14:m>
                <a:endParaRPr lang="en-US" sz="2400" dirty="0">
                  <a:solidFill>
                    <a:schemeClr val="tx1"/>
                  </a:solidFill>
                </a:endParaRPr>
              </a:p>
            </p:txBody>
          </p:sp>
        </mc:Choice>
        <mc:Fallback xmlns="">
          <p:sp>
            <p:nvSpPr>
              <p:cNvPr id="4" name="TextBox 3">
                <a:extLst>
                  <a:ext uri="{FF2B5EF4-FFF2-40B4-BE49-F238E27FC236}">
                    <a16:creationId xmlns:a16="http://schemas.microsoft.com/office/drawing/2014/main" id="{184AB0FC-E634-7AF7-94F1-9FFD6174FD8B}"/>
                  </a:ext>
                </a:extLst>
              </p:cNvPr>
              <p:cNvSpPr txBox="1">
                <a:spLocks noRot="1" noChangeAspect="1" noMove="1" noResize="1" noEditPoints="1" noAdjustHandles="1" noChangeArrowheads="1" noChangeShapeType="1" noTextEdit="1"/>
              </p:cNvSpPr>
              <p:nvPr/>
            </p:nvSpPr>
            <p:spPr>
              <a:xfrm>
                <a:off x="3797937" y="5842916"/>
                <a:ext cx="2240280" cy="77130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7600C9-0F4D-FA51-54E0-18B4943125B4}"/>
                  </a:ext>
                </a:extLst>
              </p:cNvPr>
              <p:cNvSpPr txBox="1"/>
              <p:nvPr/>
            </p:nvSpPr>
            <p:spPr>
              <a:xfrm>
                <a:off x="-30479" y="286137"/>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𝑆</m:t>
                          </m:r>
                        </m:e>
                        <m:sub>
                          <m:r>
                            <a:rPr lang="en-US" sz="4000" b="0" i="1" smtClean="0">
                              <a:solidFill>
                                <a:schemeClr val="tx1"/>
                              </a:solidFill>
                              <a:latin typeface="Cambria Math" panose="02040503050406030204" pitchFamily="18" charset="0"/>
                            </a:rPr>
                            <m:t>𝑖</m:t>
                          </m:r>
                        </m:sub>
                      </m:sSub>
                    </m:oMath>
                  </m:oMathPara>
                </a14:m>
                <a:endParaRPr lang="en-US" sz="4000" dirty="0">
                  <a:solidFill>
                    <a:schemeClr val="tx1"/>
                  </a:solidFill>
                </a:endParaRPr>
              </a:p>
            </p:txBody>
          </p:sp>
        </mc:Choice>
        <mc:Fallback xmlns="">
          <p:sp>
            <p:nvSpPr>
              <p:cNvPr id="5" name="TextBox 4">
                <a:extLst>
                  <a:ext uri="{FF2B5EF4-FFF2-40B4-BE49-F238E27FC236}">
                    <a16:creationId xmlns:a16="http://schemas.microsoft.com/office/drawing/2014/main" id="{857600C9-0F4D-FA51-54E0-18B4943125B4}"/>
                  </a:ext>
                </a:extLst>
              </p:cNvPr>
              <p:cNvSpPr txBox="1">
                <a:spLocks noRot="1" noChangeAspect="1" noMove="1" noResize="1" noEditPoints="1" noAdjustHandles="1" noChangeArrowheads="1" noChangeShapeType="1" noTextEdit="1"/>
              </p:cNvSpPr>
              <p:nvPr/>
            </p:nvSpPr>
            <p:spPr>
              <a:xfrm>
                <a:off x="-30479" y="286137"/>
                <a:ext cx="1046479"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C4FD47-AB2B-631B-AA0E-5A334D657D90}"/>
                  </a:ext>
                </a:extLst>
              </p:cNvPr>
              <p:cNvSpPr txBox="1"/>
              <p:nvPr/>
            </p:nvSpPr>
            <p:spPr>
              <a:xfrm>
                <a:off x="-159382" y="1289372"/>
                <a:ext cx="104647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𝑆</m:t>
                          </m:r>
                        </m:e>
                        <m:sub>
                          <m:r>
                            <a:rPr lang="en-US" sz="2400" b="0" i="1" smtClean="0">
                              <a:solidFill>
                                <a:schemeClr val="tx1"/>
                              </a:solidFill>
                              <a:latin typeface="Cambria Math" panose="02040503050406030204" pitchFamily="18" charset="0"/>
                            </a:rPr>
                            <m:t>𝑘</m:t>
                          </m:r>
                        </m:sub>
                      </m:sSub>
                    </m:oMath>
                  </m:oMathPara>
                </a14:m>
                <a:endParaRPr lang="en-US" sz="2400" dirty="0">
                  <a:solidFill>
                    <a:schemeClr val="tx1"/>
                  </a:solidFill>
                </a:endParaRPr>
              </a:p>
            </p:txBody>
          </p:sp>
        </mc:Choice>
        <mc:Fallback xmlns="">
          <p:sp>
            <p:nvSpPr>
              <p:cNvPr id="6" name="TextBox 5">
                <a:extLst>
                  <a:ext uri="{FF2B5EF4-FFF2-40B4-BE49-F238E27FC236}">
                    <a16:creationId xmlns:a16="http://schemas.microsoft.com/office/drawing/2014/main" id="{FFC4FD47-AB2B-631B-AA0E-5A334D657D90}"/>
                  </a:ext>
                </a:extLst>
              </p:cNvPr>
              <p:cNvSpPr txBox="1">
                <a:spLocks noRot="1" noChangeAspect="1" noMove="1" noResize="1" noEditPoints="1" noAdjustHandles="1" noChangeArrowheads="1" noChangeShapeType="1" noTextEdit="1"/>
              </p:cNvSpPr>
              <p:nvPr/>
            </p:nvSpPr>
            <p:spPr>
              <a:xfrm>
                <a:off x="-159382" y="1289372"/>
                <a:ext cx="1046479" cy="461665"/>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4ACBB2-B15D-33E0-2F73-C09DF55EB791}"/>
                  </a:ext>
                </a:extLst>
              </p:cNvPr>
              <p:cNvSpPr txBox="1"/>
              <p:nvPr/>
            </p:nvSpPr>
            <p:spPr>
              <a:xfrm>
                <a:off x="209552" y="3044671"/>
                <a:ext cx="104647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𝑘</m:t>
                              </m:r>
                            </m:sub>
                          </m:sSub>
                        </m:num>
                        <m:den>
                          <m:r>
                            <a:rPr lang="en-US" sz="2400" b="0" i="1" smtClean="0">
                              <a:solidFill>
                                <a:schemeClr val="tx1"/>
                              </a:solidFill>
                              <a:latin typeface="Cambria Math" panose="02040503050406030204" pitchFamily="18" charset="0"/>
                            </a:rPr>
                            <m:t>4</m:t>
                          </m:r>
                        </m:den>
                      </m:f>
                    </m:oMath>
                  </m:oMathPara>
                </a14:m>
                <a:endParaRPr lang="en-US" sz="2400" dirty="0">
                  <a:solidFill>
                    <a:schemeClr val="tx1"/>
                  </a:solidFill>
                </a:endParaRPr>
              </a:p>
            </p:txBody>
          </p:sp>
        </mc:Choice>
        <mc:Fallback xmlns="">
          <p:sp>
            <p:nvSpPr>
              <p:cNvPr id="7" name="TextBox 6">
                <a:extLst>
                  <a:ext uri="{FF2B5EF4-FFF2-40B4-BE49-F238E27FC236}">
                    <a16:creationId xmlns:a16="http://schemas.microsoft.com/office/drawing/2014/main" id="{684ACBB2-B15D-33E0-2F73-C09DF55EB791}"/>
                  </a:ext>
                </a:extLst>
              </p:cNvPr>
              <p:cNvSpPr txBox="1">
                <a:spLocks noRot="1" noChangeAspect="1" noMove="1" noResize="1" noEditPoints="1" noAdjustHandles="1" noChangeArrowheads="1" noChangeShapeType="1" noTextEdit="1"/>
              </p:cNvSpPr>
              <p:nvPr/>
            </p:nvSpPr>
            <p:spPr>
              <a:xfrm>
                <a:off x="209552" y="3044671"/>
                <a:ext cx="1046479" cy="7838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A20D0E4-B211-3D08-4027-C89F007F7EA3}"/>
                  </a:ext>
                </a:extLst>
              </p:cNvPr>
              <p:cNvSpPr txBox="1"/>
              <p:nvPr/>
            </p:nvSpPr>
            <p:spPr>
              <a:xfrm>
                <a:off x="206375" y="2162581"/>
                <a:ext cx="104647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𝑘</m:t>
                              </m:r>
                            </m:sub>
                          </m:sSub>
                        </m:num>
                        <m:den>
                          <m:r>
                            <a:rPr lang="en-US" sz="2400" b="0" i="1" smtClean="0">
                              <a:solidFill>
                                <a:schemeClr val="tx1"/>
                              </a:solidFill>
                              <a:latin typeface="Cambria Math" panose="02040503050406030204" pitchFamily="18" charset="0"/>
                            </a:rPr>
                            <m:t>2</m:t>
                          </m:r>
                        </m:den>
                      </m:f>
                    </m:oMath>
                  </m:oMathPara>
                </a14:m>
                <a:endParaRPr lang="en-US" sz="2400" dirty="0">
                  <a:solidFill>
                    <a:schemeClr val="tx1"/>
                  </a:solidFill>
                </a:endParaRPr>
              </a:p>
            </p:txBody>
          </p:sp>
        </mc:Choice>
        <mc:Fallback xmlns="">
          <p:sp>
            <p:nvSpPr>
              <p:cNvPr id="19" name="TextBox 18">
                <a:extLst>
                  <a:ext uri="{FF2B5EF4-FFF2-40B4-BE49-F238E27FC236}">
                    <a16:creationId xmlns:a16="http://schemas.microsoft.com/office/drawing/2014/main" id="{CA20D0E4-B211-3D08-4027-C89F007F7EA3}"/>
                  </a:ext>
                </a:extLst>
              </p:cNvPr>
              <p:cNvSpPr txBox="1">
                <a:spLocks noRot="1" noChangeAspect="1" noMove="1" noResize="1" noEditPoints="1" noAdjustHandles="1" noChangeArrowheads="1" noChangeShapeType="1" noTextEdit="1"/>
              </p:cNvSpPr>
              <p:nvPr/>
            </p:nvSpPr>
            <p:spPr>
              <a:xfrm>
                <a:off x="206375" y="2162581"/>
                <a:ext cx="1046479" cy="7838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285545E-DC71-C2CD-C655-A68EE673864B}"/>
                  </a:ext>
                </a:extLst>
              </p:cNvPr>
              <p:cNvSpPr txBox="1"/>
              <p:nvPr/>
            </p:nvSpPr>
            <p:spPr>
              <a:xfrm>
                <a:off x="11297921" y="5549017"/>
                <a:ext cx="104647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tx1"/>
                          </a:solidFill>
                          <a:latin typeface="Cambria Math" panose="02040503050406030204" pitchFamily="18" charset="0"/>
                        </a:rPr>
                        <m:t>𝑗</m:t>
                      </m:r>
                    </m:oMath>
                  </m:oMathPara>
                </a14:m>
                <a:endParaRPr lang="en-US" sz="4000" dirty="0">
                  <a:solidFill>
                    <a:schemeClr val="tx1"/>
                  </a:solidFill>
                </a:endParaRPr>
              </a:p>
            </p:txBody>
          </p:sp>
        </mc:Choice>
        <mc:Fallback xmlns="">
          <p:sp>
            <p:nvSpPr>
              <p:cNvPr id="22" name="TextBox 21">
                <a:extLst>
                  <a:ext uri="{FF2B5EF4-FFF2-40B4-BE49-F238E27FC236}">
                    <a16:creationId xmlns:a16="http://schemas.microsoft.com/office/drawing/2014/main" id="{A285545E-DC71-C2CD-C655-A68EE673864B}"/>
                  </a:ext>
                </a:extLst>
              </p:cNvPr>
              <p:cNvSpPr txBox="1">
                <a:spLocks noRot="1" noChangeAspect="1" noMove="1" noResize="1" noEditPoints="1" noAdjustHandles="1" noChangeArrowheads="1" noChangeShapeType="1" noTextEdit="1"/>
              </p:cNvSpPr>
              <p:nvPr/>
            </p:nvSpPr>
            <p:spPr>
              <a:xfrm>
                <a:off x="11297921" y="5549017"/>
                <a:ext cx="1046479"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6DE2DDE-785C-1E0E-6594-DC0E3A94284D}"/>
                  </a:ext>
                </a:extLst>
              </p:cNvPr>
              <p:cNvSpPr txBox="1"/>
              <p:nvPr/>
            </p:nvSpPr>
            <p:spPr>
              <a:xfrm>
                <a:off x="1879602" y="5952104"/>
                <a:ext cx="1046479"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rPr>
                      <m:t>𝑗</m:t>
                    </m:r>
                  </m:oMath>
                </a14:m>
                <a:r>
                  <a:rPr lang="en-US" sz="2400" dirty="0">
                    <a:solidFill>
                      <a:schemeClr val="tx1"/>
                    </a:solidFill>
                  </a:rPr>
                  <a:t>=1</a:t>
                </a:r>
              </a:p>
            </p:txBody>
          </p:sp>
        </mc:Choice>
        <mc:Fallback xmlns="">
          <p:sp>
            <p:nvSpPr>
              <p:cNvPr id="23" name="TextBox 22">
                <a:extLst>
                  <a:ext uri="{FF2B5EF4-FFF2-40B4-BE49-F238E27FC236}">
                    <a16:creationId xmlns:a16="http://schemas.microsoft.com/office/drawing/2014/main" id="{F6DE2DDE-785C-1E0E-6594-DC0E3A94284D}"/>
                  </a:ext>
                </a:extLst>
              </p:cNvPr>
              <p:cNvSpPr txBox="1">
                <a:spLocks noRot="1" noChangeAspect="1" noMove="1" noResize="1" noEditPoints="1" noAdjustHandles="1" noChangeArrowheads="1" noChangeShapeType="1" noTextEdit="1"/>
              </p:cNvSpPr>
              <p:nvPr/>
            </p:nvSpPr>
            <p:spPr>
              <a:xfrm>
                <a:off x="1879602" y="5952104"/>
                <a:ext cx="1046479" cy="461665"/>
              </a:xfrm>
              <a:prstGeom prst="rect">
                <a:avLst/>
              </a:prstGeom>
              <a:blipFill>
                <a:blip r:embed="rId8"/>
                <a:stretch>
                  <a:fillRect l="-4651" t="-9211" b="-30263"/>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8F6B7E92-606F-F7F7-BE5C-76D9F8127E72}"/>
              </a:ext>
            </a:extLst>
          </p:cNvPr>
          <p:cNvCxnSpPr>
            <a:cxnSpLocks/>
          </p:cNvCxnSpPr>
          <p:nvPr/>
        </p:nvCxnSpPr>
        <p:spPr>
          <a:xfrm>
            <a:off x="4420273" y="2234371"/>
            <a:ext cx="0" cy="3314646"/>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BEFBDAE-9A89-3259-AFCF-811C1621B93F}"/>
                  </a:ext>
                </a:extLst>
              </p:cNvPr>
              <p:cNvSpPr txBox="1"/>
              <p:nvPr/>
            </p:nvSpPr>
            <p:spPr>
              <a:xfrm>
                <a:off x="206375" y="4789785"/>
                <a:ext cx="104647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𝑘</m:t>
                              </m:r>
                            </m:sub>
                          </m:sSub>
                        </m:num>
                        <m:den>
                          <m:r>
                            <a:rPr lang="en-US" sz="2400" b="0" i="1" smtClean="0">
                              <a:solidFill>
                                <a:schemeClr val="tx1"/>
                              </a:solidFill>
                              <a:latin typeface="Cambria Math" panose="02040503050406030204" pitchFamily="18" charset="0"/>
                            </a:rPr>
                            <m:t>16</m:t>
                          </m:r>
                        </m:den>
                      </m:f>
                    </m:oMath>
                  </m:oMathPara>
                </a14:m>
                <a:endParaRPr lang="en-US" sz="2400" dirty="0">
                  <a:solidFill>
                    <a:schemeClr val="tx1"/>
                  </a:solidFill>
                </a:endParaRPr>
              </a:p>
            </p:txBody>
          </p:sp>
        </mc:Choice>
        <mc:Fallback xmlns="">
          <p:sp>
            <p:nvSpPr>
              <p:cNvPr id="26" name="TextBox 25">
                <a:extLst>
                  <a:ext uri="{FF2B5EF4-FFF2-40B4-BE49-F238E27FC236}">
                    <a16:creationId xmlns:a16="http://schemas.microsoft.com/office/drawing/2014/main" id="{1BEFBDAE-9A89-3259-AFCF-811C1621B93F}"/>
                  </a:ext>
                </a:extLst>
              </p:cNvPr>
              <p:cNvSpPr txBox="1">
                <a:spLocks noRot="1" noChangeAspect="1" noMove="1" noResize="1" noEditPoints="1" noAdjustHandles="1" noChangeArrowheads="1" noChangeShapeType="1" noTextEdit="1"/>
              </p:cNvSpPr>
              <p:nvPr/>
            </p:nvSpPr>
            <p:spPr>
              <a:xfrm>
                <a:off x="206375" y="4789785"/>
                <a:ext cx="1046479" cy="783804"/>
              </a:xfrm>
              <a:prstGeom prst="rect">
                <a:avLst/>
              </a:prstGeom>
              <a:blipFill>
                <a:blip r:embed="rId9"/>
                <a:stretch>
                  <a:fillRect/>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B001BE5B-4195-27C7-65C2-7EB2BC51C016}"/>
              </a:ext>
            </a:extLst>
          </p:cNvPr>
          <p:cNvSpPr/>
          <p:nvPr/>
        </p:nvSpPr>
        <p:spPr>
          <a:xfrm>
            <a:off x="3928789" y="1056275"/>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1CCDBF0-021B-89C4-2A2E-274B49644141}"/>
              </a:ext>
            </a:extLst>
          </p:cNvPr>
          <p:cNvSpPr/>
          <p:nvPr/>
        </p:nvSpPr>
        <p:spPr>
          <a:xfrm>
            <a:off x="6899989" y="4515682"/>
            <a:ext cx="924557" cy="90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78A50F5-FFB4-3B7E-0E81-512893290BAE}"/>
                  </a:ext>
                </a:extLst>
              </p:cNvPr>
              <p:cNvSpPr txBox="1"/>
              <p:nvPr/>
            </p:nvSpPr>
            <p:spPr>
              <a:xfrm>
                <a:off x="206374" y="3949486"/>
                <a:ext cx="104647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𝑘</m:t>
                              </m:r>
                            </m:sub>
                          </m:sSub>
                        </m:num>
                        <m:den>
                          <m:r>
                            <a:rPr lang="en-US" sz="2400" b="0" i="1" smtClean="0">
                              <a:solidFill>
                                <a:schemeClr val="tx1"/>
                              </a:solidFill>
                              <a:latin typeface="Cambria Math" panose="02040503050406030204" pitchFamily="18" charset="0"/>
                            </a:rPr>
                            <m:t>8</m:t>
                          </m:r>
                        </m:den>
                      </m:f>
                    </m:oMath>
                  </m:oMathPara>
                </a14:m>
                <a:endParaRPr lang="en-US" sz="2400" dirty="0">
                  <a:solidFill>
                    <a:schemeClr val="tx1"/>
                  </a:solidFill>
                </a:endParaRPr>
              </a:p>
            </p:txBody>
          </p:sp>
        </mc:Choice>
        <mc:Fallback xmlns="">
          <p:sp>
            <p:nvSpPr>
              <p:cNvPr id="30" name="TextBox 29">
                <a:extLst>
                  <a:ext uri="{FF2B5EF4-FFF2-40B4-BE49-F238E27FC236}">
                    <a16:creationId xmlns:a16="http://schemas.microsoft.com/office/drawing/2014/main" id="{178A50F5-FFB4-3B7E-0E81-512893290BAE}"/>
                  </a:ext>
                </a:extLst>
              </p:cNvPr>
              <p:cNvSpPr txBox="1">
                <a:spLocks noRot="1" noChangeAspect="1" noMove="1" noResize="1" noEditPoints="1" noAdjustHandles="1" noChangeArrowheads="1" noChangeShapeType="1" noTextEdit="1"/>
              </p:cNvSpPr>
              <p:nvPr/>
            </p:nvSpPr>
            <p:spPr>
              <a:xfrm>
                <a:off x="206374" y="3949486"/>
                <a:ext cx="1046479" cy="7838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39D983-3AFC-4E15-8AC0-0DEBE8FF5C4A}"/>
                  </a:ext>
                </a:extLst>
              </p:cNvPr>
              <p:cNvSpPr txBox="1"/>
              <p:nvPr/>
            </p:nvSpPr>
            <p:spPr>
              <a:xfrm>
                <a:off x="6972616" y="5993502"/>
                <a:ext cx="1046479"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rPr>
                      <m:t>𝑗</m:t>
                    </m:r>
                  </m:oMath>
                </a14:m>
                <a:r>
                  <a:rPr lang="en-US" sz="2400" dirty="0">
                    <a:solidFill>
                      <a:schemeClr val="tx1"/>
                    </a:solidFill>
                  </a:rPr>
                  <a:t>=5</a:t>
                </a:r>
              </a:p>
            </p:txBody>
          </p:sp>
        </mc:Choice>
        <mc:Fallback xmlns="">
          <p:sp>
            <p:nvSpPr>
              <p:cNvPr id="31" name="TextBox 30">
                <a:extLst>
                  <a:ext uri="{FF2B5EF4-FFF2-40B4-BE49-F238E27FC236}">
                    <a16:creationId xmlns:a16="http://schemas.microsoft.com/office/drawing/2014/main" id="{6239D983-3AFC-4E15-8AC0-0DEBE8FF5C4A}"/>
                  </a:ext>
                </a:extLst>
              </p:cNvPr>
              <p:cNvSpPr txBox="1">
                <a:spLocks noRot="1" noChangeAspect="1" noMove="1" noResize="1" noEditPoints="1" noAdjustHandles="1" noChangeArrowheads="1" noChangeShapeType="1" noTextEdit="1"/>
              </p:cNvSpPr>
              <p:nvPr/>
            </p:nvSpPr>
            <p:spPr>
              <a:xfrm>
                <a:off x="6972616" y="5993502"/>
                <a:ext cx="1046479" cy="461665"/>
              </a:xfrm>
              <a:prstGeom prst="rect">
                <a:avLst/>
              </a:prstGeom>
              <a:blipFill>
                <a:blip r:embed="rId11"/>
                <a:stretch>
                  <a:fillRect l="-4678"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FAFD39E-6F6C-3016-9566-78383619DB0F}"/>
                  </a:ext>
                </a:extLst>
              </p:cNvPr>
              <p:cNvSpPr txBox="1"/>
              <p:nvPr/>
            </p:nvSpPr>
            <p:spPr>
              <a:xfrm>
                <a:off x="5681667" y="5997733"/>
                <a:ext cx="1046479"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rPr>
                      <m:t>𝑗</m:t>
                    </m:r>
                  </m:oMath>
                </a14:m>
                <a:r>
                  <a:rPr lang="en-US" sz="2400" dirty="0">
                    <a:solidFill>
                      <a:schemeClr val="tx1"/>
                    </a:solidFill>
                  </a:rPr>
                  <a:t>=4</a:t>
                </a:r>
              </a:p>
            </p:txBody>
          </p:sp>
        </mc:Choice>
        <mc:Fallback xmlns="">
          <p:sp>
            <p:nvSpPr>
              <p:cNvPr id="32" name="TextBox 31">
                <a:extLst>
                  <a:ext uri="{FF2B5EF4-FFF2-40B4-BE49-F238E27FC236}">
                    <a16:creationId xmlns:a16="http://schemas.microsoft.com/office/drawing/2014/main" id="{2FAFD39E-6F6C-3016-9566-78383619DB0F}"/>
                  </a:ext>
                </a:extLst>
              </p:cNvPr>
              <p:cNvSpPr txBox="1">
                <a:spLocks noRot="1" noChangeAspect="1" noMove="1" noResize="1" noEditPoints="1" noAdjustHandles="1" noChangeArrowheads="1" noChangeShapeType="1" noTextEdit="1"/>
              </p:cNvSpPr>
              <p:nvPr/>
            </p:nvSpPr>
            <p:spPr>
              <a:xfrm>
                <a:off x="5681667" y="5997733"/>
                <a:ext cx="1046479" cy="461665"/>
              </a:xfrm>
              <a:prstGeom prst="rect">
                <a:avLst/>
              </a:prstGeom>
              <a:blipFill>
                <a:blip r:embed="rId12"/>
                <a:stretch>
                  <a:fillRect l="-4651" t="-9211" b="-3026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5A2025C6-EC65-AD64-08F5-7C93D546581F}"/>
              </a:ext>
            </a:extLst>
          </p:cNvPr>
          <p:cNvCxnSpPr>
            <a:cxnSpLocks/>
          </p:cNvCxnSpPr>
          <p:nvPr/>
        </p:nvCxnSpPr>
        <p:spPr>
          <a:xfrm>
            <a:off x="2141254" y="2171152"/>
            <a:ext cx="0" cy="3314646"/>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87F821-4763-93D4-9CC4-C132B64220FE}"/>
              </a:ext>
            </a:extLst>
          </p:cNvPr>
          <p:cNvCxnSpPr>
            <a:cxnSpLocks/>
          </p:cNvCxnSpPr>
          <p:nvPr/>
        </p:nvCxnSpPr>
        <p:spPr>
          <a:xfrm>
            <a:off x="5931533" y="4835009"/>
            <a:ext cx="0" cy="733619"/>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FDEBD5-4D8C-57F7-D8CD-D3068F8F7A04}"/>
              </a:ext>
            </a:extLst>
          </p:cNvPr>
          <p:cNvCxnSpPr>
            <a:cxnSpLocks/>
          </p:cNvCxnSpPr>
          <p:nvPr/>
        </p:nvCxnSpPr>
        <p:spPr>
          <a:xfrm>
            <a:off x="7362267" y="5523284"/>
            <a:ext cx="0" cy="156156"/>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65C8D60-1B1E-DCF2-718E-4AD8C728E62D}"/>
                  </a:ext>
                </a:extLst>
              </p:cNvPr>
              <p:cNvSpPr txBox="1"/>
              <p:nvPr/>
            </p:nvSpPr>
            <p:spPr>
              <a:xfrm>
                <a:off x="5182947" y="885467"/>
                <a:ext cx="6253480" cy="38816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200" dirty="0" smtClean="0"/>
                        <m:t>min</m:t>
                      </m:r>
                      <m:r>
                        <m:rPr>
                          <m:nor/>
                        </m:rPr>
                        <a:rPr lang="en-US" sz="3200" dirty="0" smtClean="0"/>
                        <m:t> </m:t>
                      </m:r>
                      <m:d>
                        <m:dPr>
                          <m:begChr m:val="{"/>
                          <m:endChr m:val="}"/>
                          <m:ctrlPr>
                            <a:rPr lang="en-US" sz="3200" i="1" dirty="0">
                              <a:latin typeface="Cambria Math" panose="02040503050406030204" pitchFamily="18" charset="0"/>
                            </a:rPr>
                          </m:ctrlPr>
                        </m:dPr>
                        <m:e>
                          <m:d>
                            <m:dPr>
                              <m:begChr m:val="|"/>
                              <m:endChr m:val="|"/>
                              <m:ctrlPr>
                                <a:rPr lang="en-US" sz="3200" i="1" dirty="0">
                                  <a:latin typeface="Cambria Math" panose="02040503050406030204" pitchFamily="18" charset="0"/>
                                </a:rPr>
                              </m:ctrlPr>
                            </m:dPr>
                            <m:e>
                              <m:sSub>
                                <m:sSubPr>
                                  <m:ctrlPr>
                                    <a:rPr lang="en-US" sz="3200" i="1" dirty="0">
                                      <a:latin typeface="Cambria Math" panose="02040503050406030204" pitchFamily="18" charset="0"/>
                                    </a:rPr>
                                  </m:ctrlPr>
                                </m:sSubPr>
                                <m:e>
                                  <m:r>
                                    <a:rPr lang="en-US" sz="3200" i="1" dirty="0">
                                      <a:latin typeface="Cambria Math" panose="02040503050406030204" pitchFamily="18" charset="0"/>
                                    </a:rPr>
                                    <m:t>𝑆</m:t>
                                  </m:r>
                                </m:e>
                                <m:sub>
                                  <m:r>
                                    <a:rPr lang="en-US" sz="3200" i="1" dirty="0">
                                      <a:latin typeface="Cambria Math" panose="02040503050406030204" pitchFamily="18" charset="0"/>
                                    </a:rPr>
                                    <m:t>𝑘</m:t>
                                  </m:r>
                                </m:sub>
                              </m:sSub>
                            </m:e>
                          </m:d>
                          <m:r>
                            <a:rPr lang="en-US" sz="3200" i="1" dirty="0">
                              <a:latin typeface="Cambria Math" panose="02040503050406030204" pitchFamily="18" charset="0"/>
                            </a:rPr>
                            <m:t>,</m:t>
                          </m:r>
                          <m:d>
                            <m:dPr>
                              <m:begChr m:val="⌈"/>
                              <m:endChr m:val="⌉"/>
                              <m:ctrlPr>
                                <a:rPr lang="en-US" sz="3200" i="1" dirty="0">
                                  <a:latin typeface="Cambria Math" panose="02040503050406030204" pitchFamily="18" charset="0"/>
                                </a:rPr>
                              </m:ctrlPr>
                            </m:dPr>
                            <m:e>
                              <m:f>
                                <m:fPr>
                                  <m:ctrlPr>
                                    <a:rPr lang="en-US" sz="3200" i="1" dirty="0">
                                      <a:latin typeface="Cambria Math" panose="02040503050406030204" pitchFamily="18" charset="0"/>
                                    </a:rPr>
                                  </m:ctrlPr>
                                </m:fPr>
                                <m:num>
                                  <m:r>
                                    <a:rPr lang="en-US" sz="3200" i="1" dirty="0">
                                      <a:latin typeface="Cambria Math" panose="02040503050406030204" pitchFamily="18" charset="0"/>
                                    </a:rPr>
                                    <m:t>𝑛</m:t>
                                  </m:r>
                                </m:num>
                                <m:den>
                                  <m:sSup>
                                    <m:sSupPr>
                                      <m:ctrlPr>
                                        <a:rPr lang="en-US" sz="3200" i="1" dirty="0">
                                          <a:latin typeface="Cambria Math" panose="02040503050406030204" pitchFamily="18" charset="0"/>
                                        </a:rPr>
                                      </m:ctrlPr>
                                    </m:sSupPr>
                                    <m:e>
                                      <m:r>
                                        <a:rPr lang="en-US" sz="3200" i="1" dirty="0">
                                          <a:latin typeface="Cambria Math" panose="02040503050406030204" pitchFamily="18" charset="0"/>
                                        </a:rPr>
                                        <m:t>2</m:t>
                                      </m:r>
                                    </m:e>
                                    <m:sup>
                                      <m:r>
                                        <a:rPr lang="en-US" sz="3200" i="1" dirty="0">
                                          <a:latin typeface="Cambria Math" panose="02040503050406030204" pitchFamily="18" charset="0"/>
                                        </a:rPr>
                                        <m:t>𝑗</m:t>
                                      </m:r>
                                    </m:sup>
                                  </m:sSup>
                                </m:den>
                              </m:f>
                            </m:e>
                          </m:d>
                        </m:e>
                      </m:d>
                    </m:oMath>
                  </m:oMathPara>
                </a14:m>
                <a:endParaRPr lang="en-US" sz="3200" dirty="0"/>
              </a:p>
              <a:p>
                <a:pPr algn="ctr"/>
                <a:endParaRPr lang="en-US" sz="3200" i="1" dirty="0">
                  <a:latin typeface="Cambria Math" panose="02040503050406030204" pitchFamily="18" charset="0"/>
                </a:endParaRPr>
              </a:p>
              <a:p>
                <a:pPr algn="ctr"/>
                <a14:m>
                  <m:oMath xmlns:m="http://schemas.openxmlformats.org/officeDocument/2006/math">
                    <m:d>
                      <m:dPr>
                        <m:begChr m:val="|"/>
                        <m:endChr m:val="|"/>
                        <m:ctrlPr>
                          <a:rPr lang="en-US" sz="2800" i="1" dirty="0" smtClean="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𝑆</m:t>
                            </m:r>
                          </m:e>
                          <m:sub>
                            <m:r>
                              <a:rPr lang="en-US" sz="2800" i="1" dirty="0">
                                <a:latin typeface="Cambria Math" panose="02040503050406030204" pitchFamily="18" charset="0"/>
                              </a:rPr>
                              <m:t>𝑘</m:t>
                            </m:r>
                          </m:sub>
                        </m:sSub>
                      </m:e>
                    </m:d>
                  </m:oMath>
                </a14:m>
                <a:r>
                  <a:rPr lang="en-US" sz="2800" dirty="0"/>
                  <a:t>= </a:t>
                </a:r>
                <a14:m>
                  <m:oMath xmlns:m="http://schemas.openxmlformats.org/officeDocument/2006/math">
                    <m:d>
                      <m:dPr>
                        <m:begChr m:val="⌈"/>
                        <m:endChr m:val="⌉"/>
                        <m:ctrlPr>
                          <a:rPr lang="en-US" sz="2800" i="1" dirty="0">
                            <a:latin typeface="Cambria Math" panose="02040503050406030204" pitchFamily="18" charset="0"/>
                          </a:rPr>
                        </m:ctrlPr>
                      </m:dPr>
                      <m:e>
                        <m:f>
                          <m:fPr>
                            <m:ctrlPr>
                              <a:rPr lang="en-US" sz="2800" i="1" dirty="0">
                                <a:latin typeface="Cambria Math" panose="02040503050406030204" pitchFamily="18" charset="0"/>
                              </a:rPr>
                            </m:ctrlPr>
                          </m:fPr>
                          <m:num>
                            <m:r>
                              <a:rPr lang="en-US" sz="2800" i="1" dirty="0">
                                <a:latin typeface="Cambria Math" panose="02040503050406030204" pitchFamily="18" charset="0"/>
                              </a:rPr>
                              <m:t>𝑛</m:t>
                            </m:r>
                          </m:num>
                          <m:den>
                            <m:sSup>
                              <m:sSupPr>
                                <m:ctrlPr>
                                  <a:rPr lang="en-US" sz="2800" i="1" dirty="0">
                                    <a:latin typeface="Cambria Math" panose="02040503050406030204" pitchFamily="18" charset="0"/>
                                  </a:rPr>
                                </m:ctrlPr>
                              </m:sSupPr>
                              <m:e>
                                <m:r>
                                  <a:rPr lang="en-US" sz="2800" i="1" dirty="0">
                                    <a:latin typeface="Cambria Math" panose="02040503050406030204" pitchFamily="18" charset="0"/>
                                  </a:rPr>
                                  <m:t>2</m:t>
                                </m:r>
                              </m:e>
                              <m:sup>
                                <m:r>
                                  <a:rPr lang="en-US" sz="2800" i="1" dirty="0">
                                    <a:latin typeface="Cambria Math" panose="02040503050406030204" pitchFamily="18" charset="0"/>
                                  </a:rPr>
                                  <m:t>𝑗</m:t>
                                </m:r>
                              </m:sup>
                            </m:sSup>
                          </m:den>
                        </m:f>
                      </m:e>
                    </m:d>
                  </m:oMath>
                </a14:m>
                <a:endParaRPr lang="en-US" sz="2800" dirty="0"/>
              </a:p>
              <a:p>
                <a:pPr algn="ctr"/>
                <a14:m>
                  <m:oMath xmlns:m="http://schemas.openxmlformats.org/officeDocument/2006/math">
                    <m:r>
                      <a:rPr lang="en-US" sz="2800" i="1" smtClean="0">
                        <a:solidFill>
                          <a:schemeClr val="tx1"/>
                        </a:solidFill>
                        <a:latin typeface="Cambria Math" panose="02040503050406030204" pitchFamily="18" charset="0"/>
                      </a:rPr>
                      <m:t>𝑗</m:t>
                    </m:r>
                  </m:oMath>
                </a14:m>
                <a:r>
                  <a:rPr lang="en-US" sz="2800" dirty="0">
                    <a:solidFill>
                      <a:schemeClr val="tx1"/>
                    </a:solidFill>
                  </a:rPr>
                  <a:t>=</a:t>
                </a:r>
                <a14:m>
                  <m:oMath xmlns:m="http://schemas.openxmlformats.org/officeDocument/2006/math">
                    <m:func>
                      <m:funcPr>
                        <m:ctrlPr>
                          <a:rPr lang="en-US" sz="2800" i="1" dirty="0" smtClean="0">
                            <a:solidFill>
                              <a:schemeClr val="tx1"/>
                            </a:solidFill>
                            <a:latin typeface="Cambria Math" panose="02040503050406030204" pitchFamily="18" charset="0"/>
                          </a:rPr>
                        </m:ctrlPr>
                      </m:funcPr>
                      <m:fName>
                        <m:r>
                          <m:rPr>
                            <m:sty m:val="p"/>
                          </m:rPr>
                          <a:rPr lang="en-US" sz="2800" i="0" dirty="0" smtClean="0">
                            <a:solidFill>
                              <a:schemeClr val="tx1"/>
                            </a:solidFill>
                            <a:latin typeface="Cambria Math" panose="02040503050406030204" pitchFamily="18" charset="0"/>
                          </a:rPr>
                          <m:t>log</m:t>
                        </m:r>
                      </m:fName>
                      <m:e>
                        <m:d>
                          <m:dPr>
                            <m:ctrlPr>
                              <a:rPr lang="en-US" sz="2800" i="1" dirty="0" smtClean="0">
                                <a:solidFill>
                                  <a:schemeClr val="tx1"/>
                                </a:solidFill>
                                <a:latin typeface="Cambria Math" panose="02040503050406030204" pitchFamily="18" charset="0"/>
                              </a:rPr>
                            </m:ctrlPr>
                          </m:dPr>
                          <m:e>
                            <m:f>
                              <m:fPr>
                                <m:ctrlPr>
                                  <a:rPr lang="en-US" sz="2800" i="1" dirty="0" smtClean="0">
                                    <a:solidFill>
                                      <a:schemeClr val="tx1"/>
                                    </a:solidFill>
                                    <a:latin typeface="Cambria Math" panose="02040503050406030204" pitchFamily="18" charset="0"/>
                                  </a:rPr>
                                </m:ctrlPr>
                              </m:fPr>
                              <m:num>
                                <m:r>
                                  <a:rPr lang="en-US" sz="2800" b="0" i="1" dirty="0" smtClean="0">
                                    <a:solidFill>
                                      <a:schemeClr val="tx1"/>
                                    </a:solidFill>
                                    <a:latin typeface="Cambria Math" panose="02040503050406030204" pitchFamily="18" charset="0"/>
                                  </a:rPr>
                                  <m:t>𝑛</m:t>
                                </m:r>
                              </m:num>
                              <m:den>
                                <m:sSub>
                                  <m:sSubPr>
                                    <m:ctrlPr>
                                      <a:rPr lang="en-US" sz="280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𝑆</m:t>
                                    </m:r>
                                  </m:e>
                                  <m:sub>
                                    <m:r>
                                      <a:rPr lang="en-US" sz="2800" b="0" i="1" dirty="0" smtClean="0">
                                        <a:solidFill>
                                          <a:schemeClr val="tx1"/>
                                        </a:solidFill>
                                        <a:latin typeface="Cambria Math" panose="02040503050406030204" pitchFamily="18" charset="0"/>
                                      </a:rPr>
                                      <m:t>𝑗</m:t>
                                    </m:r>
                                  </m:sub>
                                </m:sSub>
                              </m:den>
                            </m:f>
                          </m:e>
                        </m:d>
                      </m:e>
                    </m:func>
                  </m:oMath>
                </a14:m>
                <a:endParaRPr lang="en-US" sz="3200" dirty="0">
                  <a:solidFill>
                    <a:schemeClr val="tx1"/>
                  </a:solidFill>
                </a:endParaRPr>
              </a:p>
              <a:p>
                <a:pPr algn="ctr"/>
                <a:endParaRPr lang="en-US" sz="3200" dirty="0"/>
              </a:p>
              <a:p>
                <a:pPr algn="ctr"/>
                <a:endParaRPr lang="en-US" sz="3200" dirty="0"/>
              </a:p>
            </p:txBody>
          </p:sp>
        </mc:Choice>
        <mc:Fallback xmlns="">
          <p:sp>
            <p:nvSpPr>
              <p:cNvPr id="40" name="TextBox 39">
                <a:extLst>
                  <a:ext uri="{FF2B5EF4-FFF2-40B4-BE49-F238E27FC236}">
                    <a16:creationId xmlns:a16="http://schemas.microsoft.com/office/drawing/2014/main" id="{B65C8D60-1B1E-DCF2-718E-4AD8C728E62D}"/>
                  </a:ext>
                </a:extLst>
              </p:cNvPr>
              <p:cNvSpPr txBox="1">
                <a:spLocks noRot="1" noChangeAspect="1" noMove="1" noResize="1" noEditPoints="1" noAdjustHandles="1" noChangeArrowheads="1" noChangeShapeType="1" noTextEdit="1"/>
              </p:cNvSpPr>
              <p:nvPr/>
            </p:nvSpPr>
            <p:spPr>
              <a:xfrm>
                <a:off x="5182947" y="885467"/>
                <a:ext cx="6253480" cy="388164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328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anim calcmode="lin" valueType="num">
                                      <p:cBhvr additive="base">
                                        <p:cTn id="7"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anim calcmode="lin" valueType="num">
                                      <p:cBhvr additive="base">
                                        <p:cTn id="13"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50E72C-B7AF-CF7D-50B5-21651410CFFE}"/>
                  </a:ext>
                </a:extLst>
              </p:cNvPr>
              <p:cNvSpPr>
                <a:spLocks noGrp="1"/>
              </p:cNvSpPr>
              <p:nvPr>
                <p:ph idx="1"/>
              </p:nvPr>
            </p:nvSpPr>
            <p:spPr>
              <a:xfrm>
                <a:off x="243840" y="487680"/>
                <a:ext cx="11836399" cy="6014719"/>
              </a:xfrm>
            </p:spPr>
            <p:txBody>
              <a:bodyPr>
                <a:normAutofit/>
              </a:bodyPr>
              <a:lstStyle/>
              <a:p>
                <a:pPr marL="0" indent="0">
                  <a:buNone/>
                </a:pPr>
                <a:r>
                  <a:rPr lang="en-US" dirty="0"/>
                  <a:t>Because the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𝑘</m:t>
                        </m:r>
                      </m:sub>
                    </m:sSub>
                  </m:oMath>
                </a14:m>
                <a:r>
                  <a:rPr lang="en-US" dirty="0"/>
                  <a:t>’s cover the entire point set, with a double summation we have</a:t>
                </a: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m:t>
                          </m:r>
                          <m:r>
                            <m:rPr>
                              <m:brk m:alnAt="23"/>
                            </m:rPr>
                            <a:rPr lang="en-US" b="0" i="1" smtClean="0">
                              <a:latin typeface="Cambria Math" panose="02040503050406030204" pitchFamily="18" charset="0"/>
                            </a:rPr>
                            <m:t>0</m:t>
                          </m:r>
                        </m:sub>
                        <m:sup>
                          <m:d>
                            <m:dPr>
                              <m:begChr m:val="⌈"/>
                              <m:endChr m:val="⌉"/>
                              <m:ctrlPr>
                                <a:rPr lang="en-US"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e>
                      </m:nary>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m:t>
                          </m:r>
                          <m:r>
                            <a:rPr lang="en-US" b="0" i="1" smtClean="0">
                              <a:latin typeface="Cambria Math" panose="02040503050406030204" pitchFamily="18" charset="0"/>
                            </a:rPr>
                            <m:t>1</m:t>
                          </m:r>
                        </m:sub>
                        <m:sup>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e>
                          </m:d>
                        </m:sup>
                        <m:e>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r>
                                <m:rPr>
                                  <m:nor/>
                                </m:rPr>
                                <a:rPr lang="en-US" dirty="0"/>
                                <m:t>min</m:t>
                              </m:r>
                              <m:r>
                                <m:rPr>
                                  <m:nor/>
                                </m:rPr>
                                <a:rPr lang="en-US" dirty="0"/>
                                <m:t> </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𝑗</m:t>
                                              </m:r>
                                            </m:sup>
                                          </m:sSup>
                                        </m:den>
                                      </m:f>
                                    </m:e>
                                  </m:d>
                                </m:e>
                              </m:d>
                            </m:e>
                          </m:nary>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e>
                              </m:d>
                            </m:sup>
                            <m:e>
                              <m:r>
                                <m:rPr>
                                  <m:nor/>
                                </m:rPr>
                                <a:rPr lang="en-US" dirty="0"/>
                                <m:t>min</m:t>
                              </m:r>
                              <m:r>
                                <m:rPr>
                                  <m:nor/>
                                </m:rPr>
                                <a:rPr lang="en-US" dirty="0"/>
                                <m:t> </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𝑗</m:t>
                                              </m:r>
                                            </m:sup>
                                          </m:sSup>
                                        </m:den>
                                      </m:f>
                                    </m:e>
                                  </m:d>
                                </m:e>
                              </m:d>
                            </m:e>
                          </m:nary>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nary>
                        <m:naryPr>
                          <m:chr m:val="∑"/>
                          <m:supHide m:val="on"/>
                          <m:ctrlPr>
                            <a:rPr lang="en-US" i="1" dirty="0" smtClean="0">
                              <a:latin typeface="Cambria Math" panose="02040503050406030204" pitchFamily="18" charset="0"/>
                              <a:ea typeface="Cambria Math" panose="02040503050406030204" pitchFamily="18" charset="0"/>
                            </a:rPr>
                          </m:ctrlPr>
                        </m:naryPr>
                        <m:sub>
                          <m:r>
                            <m:rPr>
                              <m:brk m:alnAt="7"/>
                            </m:rPr>
                            <a:rPr lang="en-US" b="0" i="1" dirty="0" smtClean="0">
                              <a:latin typeface="Cambria Math" panose="02040503050406030204" pitchFamily="18" charset="0"/>
                              <a:ea typeface="Cambria Math" panose="02040503050406030204" pitchFamily="18" charset="0"/>
                            </a:rPr>
                            <m:t>𝑘</m:t>
                          </m:r>
                        </m:sub>
                        <m:sup/>
                        <m:e>
                          <m:d>
                            <m:dPr>
                              <m:ctrlPr>
                                <a:rPr lang="en-US" i="1" dirty="0" smtClean="0">
                                  <a:latin typeface="Cambria Math" panose="02040503050406030204" pitchFamily="18" charset="0"/>
                                  <a:ea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d>
                                <m:dPr>
                                  <m:begChr m:val="⌈"/>
                                  <m:endChr m:val="⌉"/>
                                  <m:ctrlPr>
                                    <a:rPr lang="en-US"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d>
                                        <m:dPr>
                                          <m:ctrlPr>
                                            <a:rPr lang="en-US" i="1" dirty="0" smtClean="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den>
                                          </m:f>
                                        </m:e>
                                      </m:d>
                                    </m:e>
                                  </m:func>
                                </m:e>
                              </m:d>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i="1" dirty="0">
                                      <a:latin typeface="Cambria Math" panose="02040503050406030204" pitchFamily="18" charset="0"/>
                                    </a:rPr>
                                  </m:ctrlPr>
                                </m:fPr>
                                <m:num>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num>
                                <m:den>
                                  <m:r>
                                    <a:rPr lang="en-US" b="0" i="1" dirty="0" smtClean="0">
                                      <a:latin typeface="Cambria Math" panose="02040503050406030204" pitchFamily="18" charset="0"/>
                                    </a:rPr>
                                    <m:t>4</m:t>
                                  </m:r>
                                </m:den>
                              </m:f>
                              <m:r>
                                <a:rPr lang="en-US" b="0" i="1" dirty="0" smtClean="0">
                                  <a:latin typeface="Cambria Math" panose="02040503050406030204" pitchFamily="18" charset="0"/>
                                </a:rPr>
                                <m:t>+…+</m:t>
                              </m:r>
                              <m:r>
                                <a:rPr lang="en-US" b="0" i="1" dirty="0" smtClean="0">
                                  <a:latin typeface="Cambria Math" panose="02040503050406030204" pitchFamily="18" charset="0"/>
                                </a:rPr>
                                <m:t>1</m:t>
                              </m:r>
                            </m:e>
                          </m:d>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nary>
                        <m:naryPr>
                          <m:chr m:val="∑"/>
                          <m:supHide m:val="on"/>
                          <m:ctrlPr>
                            <a:rPr lang="en-US" i="1" dirty="0" smtClean="0">
                              <a:latin typeface="Cambria Math" panose="02040503050406030204" pitchFamily="18" charset="0"/>
                              <a:ea typeface="Cambria Math" panose="02040503050406030204" pitchFamily="18" charset="0"/>
                            </a:rPr>
                          </m:ctrlPr>
                        </m:naryPr>
                        <m:sub>
                          <m:r>
                            <m:rPr>
                              <m:brk m:alnAt="7"/>
                            </m:rPr>
                            <a:rPr lang="en-US" b="0" i="1" dirty="0" smtClean="0">
                              <a:latin typeface="Cambria Math" panose="02040503050406030204" pitchFamily="18" charset="0"/>
                              <a:ea typeface="Cambria Math" panose="02040503050406030204" pitchFamily="18" charset="0"/>
                            </a:rPr>
                            <m:t>𝑘</m:t>
                          </m:r>
                        </m:sub>
                        <m:sup/>
                        <m:e>
                          <m:d>
                            <m:dPr>
                              <m:ctrlPr>
                                <a:rPr lang="en-US" i="1" dirty="0" smtClean="0">
                                  <a:latin typeface="Cambria Math" panose="02040503050406030204" pitchFamily="18" charset="0"/>
                                  <a:ea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d>
                                <m:dPr>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den>
                                              </m:f>
                                            </m:e>
                                          </m:d>
                                        </m:e>
                                      </m:func>
                                    </m:e>
                                  </m:d>
                                  <m:r>
                                    <a:rPr lang="en-US" i="1" dirty="0">
                                      <a:latin typeface="Cambria Math" panose="02040503050406030204" pitchFamily="18" charset="0"/>
                                    </a:rPr>
                                    <m:t>+</m:t>
                                  </m:r>
                                  <m:r>
                                    <a:rPr lang="en-US" b="0" i="1" dirty="0" smtClean="0">
                                      <a:latin typeface="Cambria Math" panose="02040503050406030204" pitchFamily="18" charset="0"/>
                                    </a:rPr>
                                    <m:t>2</m:t>
                                  </m:r>
                                </m:e>
                              </m:d>
                            </m:e>
                          </m:d>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𝑂</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𝑛</m:t>
                          </m:r>
                          <m:d>
                            <m:dPr>
                              <m:ctrlPr>
                                <a:rPr lang="en-US" b="0" i="1" dirty="0" smtClean="0">
                                  <a:latin typeface="Cambria Math" panose="02040503050406030204" pitchFamily="18" charset="0"/>
                                  <a:ea typeface="Cambria Math" panose="02040503050406030204" pitchFamily="18" charset="0"/>
                                </a:rPr>
                              </m:ctrlPr>
                            </m:dPr>
                            <m:e>
                              <m:r>
                                <m:rPr>
                                  <m:sty m:val="p"/>
                                </m:rPr>
                                <a:rPr lang="el-GR" b="0" i="1" dirty="0" smtClean="0">
                                  <a:latin typeface="Cambria Math" panose="02040503050406030204" pitchFamily="18" charset="0"/>
                                  <a:ea typeface="Cambria Math" panose="02040503050406030204" pitchFamily="18" charset="0"/>
                                </a:rPr>
                                <m:t>Η</m:t>
                              </m:r>
                              <m:d>
                                <m:dPr>
                                  <m:ctrlPr>
                                    <a:rPr lang="el-GR" b="0" i="1" dirty="0" smtClean="0">
                                      <a:latin typeface="Cambria Math" panose="02040503050406030204" pitchFamily="18" charset="0"/>
                                      <a:ea typeface="Cambria Math" panose="02040503050406030204" pitchFamily="18" charset="0"/>
                                    </a:rPr>
                                  </m:ctrlPr>
                                </m:dPr>
                                <m:e>
                                  <m:r>
                                    <a:rPr lang="el-GR" b="0" i="1" dirty="0" smtClean="0">
                                      <a:latin typeface="Cambria Math" panose="02040503050406030204" pitchFamily="18" charset="0"/>
                                      <a:ea typeface="Cambria Math" panose="02040503050406030204" pitchFamily="18" charset="0"/>
                                    </a:rPr>
                                    <m:t>𝜋</m:t>
                                  </m:r>
                                </m:e>
                              </m:d>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e>
                          </m:d>
                        </m:e>
                      </m:d>
                    </m:oMath>
                  </m:oMathPara>
                </a14:m>
                <a:endParaRPr lang="en-US" dirty="0"/>
              </a:p>
              <a:p>
                <a:pPr marL="0" indent="0">
                  <a:buNone/>
                </a:pPr>
                <a:endParaRPr lang="en-US" dirty="0"/>
              </a:p>
              <a:p>
                <a:endParaRPr lang="en-US" dirty="0"/>
              </a:p>
            </p:txBody>
          </p:sp>
        </mc:Choice>
        <mc:Fallback>
          <p:sp>
            <p:nvSpPr>
              <p:cNvPr id="3" name="Content Placeholder 2">
                <a:extLst>
                  <a:ext uri="{FF2B5EF4-FFF2-40B4-BE49-F238E27FC236}">
                    <a16:creationId xmlns:a16="http://schemas.microsoft.com/office/drawing/2014/main" id="{4750E72C-B7AF-CF7D-50B5-21651410CFFE}"/>
                  </a:ext>
                </a:extLst>
              </p:cNvPr>
              <p:cNvSpPr>
                <a:spLocks noGrp="1" noRot="1" noChangeAspect="1" noMove="1" noResize="1" noEditPoints="1" noAdjustHandles="1" noChangeArrowheads="1" noChangeShapeType="1" noTextEdit="1"/>
              </p:cNvSpPr>
              <p:nvPr>
                <p:ph idx="1"/>
              </p:nvPr>
            </p:nvSpPr>
            <p:spPr>
              <a:xfrm>
                <a:off x="243840" y="487680"/>
                <a:ext cx="11836399" cy="6014719"/>
              </a:xfrm>
              <a:blipFill>
                <a:blip r:embed="rId2"/>
                <a:stretch>
                  <a:fillRect l="-1545" t="-1216"/>
                </a:stretch>
              </a:blipFill>
            </p:spPr>
            <p:txBody>
              <a:bodyPr/>
              <a:lstStyle/>
              <a:p>
                <a:r>
                  <a:rPr lang="en-US">
                    <a:noFill/>
                  </a:rPr>
                  <a:t> </a:t>
                </a:r>
              </a:p>
            </p:txBody>
          </p:sp>
        </mc:Fallback>
      </mc:AlternateContent>
    </p:spTree>
    <p:extLst>
      <p:ext uri="{BB962C8B-B14F-4D97-AF65-F5344CB8AC3E}">
        <p14:creationId xmlns:p14="http://schemas.microsoft.com/office/powerpoint/2010/main" val="1090060856"/>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4A48E-7C4B-42FD-8A27-A6FD2FF1ABAF}"/>
                  </a:ext>
                </a:extLst>
              </p:cNvPr>
              <p:cNvSpPr>
                <a:spLocks noGrp="1"/>
              </p:cNvSpPr>
              <p:nvPr>
                <p:ph idx="1"/>
              </p:nvPr>
            </p:nvSpPr>
            <p:spPr>
              <a:xfrm>
                <a:off x="449263" y="2367281"/>
                <a:ext cx="11090274" cy="2870199"/>
              </a:xfrm>
            </p:spPr>
            <p:txBody>
              <a:bodyPr>
                <a:normAutofit/>
              </a:bodyPr>
              <a:lstStyle/>
              <a:p>
                <a:pPr marL="0" indent="0" algn="ctr">
                  <a:buNone/>
                </a:pPr>
                <a:r>
                  <a:rPr lang="en-US" sz="2800" dirty="0"/>
                  <a:t>For every correct algorithm A for the MAXIMA SET problem and every set S of n points, there exists an </a:t>
                </a:r>
                <a:r>
                  <a:rPr lang="en-US" sz="3200" b="1" dirty="0">
                    <a:solidFill>
                      <a:srgbClr val="FFFF00">
                        <a:alpha val="60000"/>
                      </a:srgbClr>
                    </a:solidFill>
                  </a:rPr>
                  <a:t>ordering</a:t>
                </a:r>
                <a:r>
                  <a:rPr lang="en-US" sz="2800" dirty="0"/>
                  <a:t> of the points in S such that A uses </a:t>
                </a:r>
                <a14:m>
                  <m:oMath xmlns:m="http://schemas.openxmlformats.org/officeDocument/2006/math">
                    <m:r>
                      <a:rPr lang="el-GR" sz="2800" b="1" i="1" smtClean="0">
                        <a:latin typeface="Cambria Math" panose="02040503050406030204" pitchFamily="18" charset="0"/>
                        <a:ea typeface="Cambria Math" panose="02040503050406030204" pitchFamily="18" charset="0"/>
                      </a:rPr>
                      <m:t>𝜴</m:t>
                    </m:r>
                  </m:oMath>
                </a14:m>
                <a:r>
                  <a:rPr lang="en-US" sz="2800" b="1" dirty="0"/>
                  <a:t>(n(H(S) + 1)) </a:t>
                </a:r>
                <a:r>
                  <a:rPr lang="en-US" sz="2800" dirty="0"/>
                  <a:t>comparisons to solve the corresponding instance of MAXIMA SET. </a:t>
                </a:r>
              </a:p>
            </p:txBody>
          </p:sp>
        </mc:Choice>
        <mc:Fallback xmlns="">
          <p:sp>
            <p:nvSpPr>
              <p:cNvPr id="3" name="Content Placeholder 2">
                <a:extLst>
                  <a:ext uri="{FF2B5EF4-FFF2-40B4-BE49-F238E27FC236}">
                    <a16:creationId xmlns:a16="http://schemas.microsoft.com/office/drawing/2014/main" id="{AF24A48E-7C4B-42FD-8A27-A6FD2FF1ABAF}"/>
                  </a:ext>
                </a:extLst>
              </p:cNvPr>
              <p:cNvSpPr>
                <a:spLocks noGrp="1" noRot="1" noChangeAspect="1" noMove="1" noResize="1" noEditPoints="1" noAdjustHandles="1" noChangeArrowheads="1" noChangeShapeType="1" noTextEdit="1"/>
              </p:cNvSpPr>
              <p:nvPr>
                <p:ph idx="1"/>
              </p:nvPr>
            </p:nvSpPr>
            <p:spPr>
              <a:xfrm>
                <a:off x="449263" y="2367281"/>
                <a:ext cx="11090274" cy="2870199"/>
              </a:xfrm>
              <a:blipFill>
                <a:blip r:embed="rId2"/>
                <a:stretch>
                  <a:fillRect t="-3185" r="-66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84BCE66-148A-BC02-BE34-B52990697962}"/>
              </a:ext>
            </a:extLst>
          </p:cNvPr>
          <p:cNvSpPr txBox="1"/>
          <p:nvPr/>
        </p:nvSpPr>
        <p:spPr>
          <a:xfrm>
            <a:off x="934720" y="772160"/>
            <a:ext cx="4145280" cy="923330"/>
          </a:xfrm>
          <a:prstGeom prst="rect">
            <a:avLst/>
          </a:prstGeom>
          <a:noFill/>
        </p:spPr>
        <p:txBody>
          <a:bodyPr wrap="square" rtlCol="0">
            <a:spAutoFit/>
          </a:bodyPr>
          <a:lstStyle/>
          <a:p>
            <a:r>
              <a:rPr lang="en-US" sz="5400" b="1" dirty="0">
                <a:solidFill>
                  <a:schemeClr val="accent3">
                    <a:lumMod val="20000"/>
                    <a:lumOff val="80000"/>
                  </a:schemeClr>
                </a:solidFill>
              </a:rPr>
              <a:t>Theorem</a:t>
            </a:r>
          </a:p>
        </p:txBody>
      </p:sp>
    </p:spTree>
    <p:extLst>
      <p:ext uri="{BB962C8B-B14F-4D97-AF65-F5344CB8AC3E}">
        <p14:creationId xmlns:p14="http://schemas.microsoft.com/office/powerpoint/2010/main" val="3975690982"/>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ACF2-1F52-E5A6-901C-AA409CE3E0FF}"/>
              </a:ext>
            </a:extLst>
          </p:cNvPr>
          <p:cNvSpPr>
            <a:spLocks noGrp="1"/>
          </p:cNvSpPr>
          <p:nvPr>
            <p:ph type="title"/>
          </p:nvPr>
        </p:nvSpPr>
        <p:spPr>
          <a:xfrm>
            <a:off x="124142" y="539115"/>
            <a:ext cx="11091600" cy="1332000"/>
          </a:xfrm>
        </p:spPr>
        <p:txBody>
          <a:bodyPr>
            <a:normAutofit/>
          </a:bodyPr>
          <a:lstStyle/>
          <a:p>
            <a:r>
              <a:rPr lang="en-US" sz="5400" b="1" i="0" dirty="0">
                <a:solidFill>
                  <a:schemeClr val="accent4">
                    <a:lumMod val="20000"/>
                    <a:lumOff val="80000"/>
                  </a:schemeClr>
                </a:solidFill>
                <a:effectLst/>
                <a:latin typeface="Söhne"/>
              </a:rPr>
              <a:t>Vertical entropy complexity– Proof</a:t>
            </a:r>
            <a:endParaRPr lang="en-US" sz="5400" b="1" dirty="0">
              <a:solidFill>
                <a:schemeClr val="accent4">
                  <a:lumMod val="20000"/>
                  <a:lumOff val="80000"/>
                </a:schemeClr>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B2B874-6565-613C-1438-935171A67C58}"/>
                  </a:ext>
                </a:extLst>
              </p:cNvPr>
              <p:cNvSpPr>
                <a:spLocks noGrp="1"/>
              </p:cNvSpPr>
              <p:nvPr>
                <p:ph idx="1"/>
              </p:nvPr>
            </p:nvSpPr>
            <p:spPr>
              <a:xfrm>
                <a:off x="378143" y="1871115"/>
                <a:ext cx="11090274" cy="3979625"/>
              </a:xfrm>
            </p:spPr>
            <p:txBody>
              <a:bodyPr>
                <a:normAutofit/>
              </a:bodyPr>
              <a:lstStyle/>
              <a:p>
                <a:pPr algn="l">
                  <a:buFont typeface="+mj-lt"/>
                  <a:buAutoNum type="arabicPeriod"/>
                </a:pPr>
                <a:r>
                  <a:rPr lang="en-US" b="0" i="0" dirty="0">
                    <a:solidFill>
                      <a:schemeClr val="tx1"/>
                    </a:solidFill>
                    <a:effectLst/>
                    <a:latin typeface="Söhne"/>
                  </a:rPr>
                  <a:t>We saw that structural entropy performs O(n(H(S) + 1)) comparisons.</a:t>
                </a:r>
              </a:p>
              <a:p>
                <a:pPr algn="l">
                  <a:buFont typeface="+mj-lt"/>
                  <a:buAutoNum type="arabicPeriod"/>
                </a:pPr>
                <a:r>
                  <a:rPr lang="en-US" b="0" i="0" dirty="0">
                    <a:solidFill>
                      <a:schemeClr val="tx1"/>
                    </a:solidFill>
                    <a:effectLst/>
                    <a:latin typeface="Söhne"/>
                  </a:rPr>
                  <a:t>Therefore, the algorithm performs O(n(Hv + 2)) comparisons.</a:t>
                </a:r>
              </a:p>
              <a:p>
                <a:pPr algn="l">
                  <a:buFont typeface="+mj-lt"/>
                  <a:buAutoNum type="arabicPeriod"/>
                </a:pPr>
                <a:r>
                  <a:rPr lang="en-US" b="0" i="0" dirty="0">
                    <a:solidFill>
                      <a:schemeClr val="tx1"/>
                    </a:solidFill>
                    <a:effectLst/>
                    <a:latin typeface="Söhne"/>
                  </a:rPr>
                  <a:t>Therefore, the Marriage Before Conquest algorithm runs in O(</a:t>
                </a:r>
                <a14:m>
                  <m:oMath xmlns:m="http://schemas.openxmlformats.org/officeDocument/2006/math">
                    <m:r>
                      <m:rPr>
                        <m:sty m:val="p"/>
                      </m:rPr>
                      <a:rPr lang="en-US" b="0" i="0" smtClean="0">
                        <a:solidFill>
                          <a:schemeClr val="tx1"/>
                        </a:solidFill>
                        <a:effectLst/>
                        <a:latin typeface="Cambria Math" panose="02040503050406030204" pitchFamily="18" charset="0"/>
                      </a:rPr>
                      <m:t>n</m:t>
                    </m:r>
                    <m:r>
                      <a:rPr lang="en-US" b="0" i="1" smtClean="0">
                        <a:solidFill>
                          <a:schemeClr val="tx1"/>
                        </a:solidFill>
                        <a:effectLst/>
                        <a:latin typeface="Cambria Math" panose="02040503050406030204" pitchFamily="18" charset="0"/>
                        <a:ea typeface="Cambria Math" panose="02040503050406030204" pitchFamily="18" charset="0"/>
                      </a:rPr>
                      <m:t>∙</m:t>
                    </m:r>
                    <m:sSub>
                      <m:sSubPr>
                        <m:ctrlPr>
                          <a:rPr lang="en-US" b="0" i="1" smtClean="0">
                            <a:solidFill>
                              <a:schemeClr val="tx1"/>
                            </a:solidFill>
                            <a:effectLst/>
                            <a:latin typeface="Cambria Math" panose="02040503050406030204" pitchFamily="18" charset="0"/>
                          </a:rPr>
                        </m:ctrlPr>
                      </m:sSubPr>
                      <m:e>
                        <m:r>
                          <a:rPr lang="en-US" b="0" i="1" smtClean="0">
                            <a:solidFill>
                              <a:schemeClr val="tx1"/>
                            </a:solidFill>
                            <a:effectLst/>
                            <a:latin typeface="Cambria Math" panose="02040503050406030204" pitchFamily="18" charset="0"/>
                          </a:rPr>
                          <m:t>𝐻</m:t>
                        </m:r>
                      </m:e>
                      <m:sub>
                        <m:r>
                          <a:rPr lang="en-US" b="0" i="1" smtClean="0">
                            <a:solidFill>
                              <a:schemeClr val="tx1"/>
                            </a:solidFill>
                            <a:effectLst/>
                            <a:latin typeface="Cambria Math" panose="02040503050406030204" pitchFamily="18" charset="0"/>
                          </a:rPr>
                          <m:t>𝑣</m:t>
                        </m:r>
                      </m:sub>
                    </m:sSub>
                  </m:oMath>
                </a14:m>
                <a:r>
                  <a:rPr lang="en-US" b="0" i="0" dirty="0">
                    <a:solidFill>
                      <a:schemeClr val="tx1"/>
                    </a:solidFill>
                    <a:effectLst/>
                    <a:latin typeface="Söhne"/>
                  </a:rPr>
                  <a:t>) time, which is optimal in the comparison model.</a:t>
                </a:r>
              </a:p>
              <a:p>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8AB2B874-6565-613C-1438-935171A67C58}"/>
                  </a:ext>
                </a:extLst>
              </p:cNvPr>
              <p:cNvSpPr>
                <a:spLocks noGrp="1" noRot="1" noChangeAspect="1" noMove="1" noResize="1" noEditPoints="1" noAdjustHandles="1" noChangeArrowheads="1" noChangeShapeType="1" noTextEdit="1"/>
              </p:cNvSpPr>
              <p:nvPr>
                <p:ph idx="1"/>
              </p:nvPr>
            </p:nvSpPr>
            <p:spPr>
              <a:xfrm>
                <a:off x="378143" y="1871115"/>
                <a:ext cx="11090274" cy="3979625"/>
              </a:xfrm>
              <a:blipFill>
                <a:blip r:embed="rId2"/>
                <a:stretch>
                  <a:fillRect l="-1704" t="-2144"/>
                </a:stretch>
              </a:blipFill>
            </p:spPr>
            <p:txBody>
              <a:bodyPr/>
              <a:lstStyle/>
              <a:p>
                <a:r>
                  <a:rPr lang="en-US">
                    <a:noFill/>
                  </a:rPr>
                  <a:t> </a:t>
                </a:r>
              </a:p>
            </p:txBody>
          </p:sp>
        </mc:Fallback>
      </mc:AlternateContent>
    </p:spTree>
    <p:extLst>
      <p:ext uri="{BB962C8B-B14F-4D97-AF65-F5344CB8AC3E}">
        <p14:creationId xmlns:p14="http://schemas.microsoft.com/office/powerpoint/2010/main" val="30604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t>Graham's scan algorithm.</a:t>
            </a:r>
          </a:p>
          <a:p>
            <a:r>
              <a:rPr lang="en-US" dirty="0"/>
              <a:t>Algorithm Marriage Before Conquest.</a:t>
            </a:r>
          </a:p>
          <a:p>
            <a:r>
              <a:rPr lang="en-US" dirty="0"/>
              <a:t>Vertical Entropy.</a:t>
            </a:r>
          </a:p>
          <a:p>
            <a:r>
              <a:rPr lang="en-US" dirty="0"/>
              <a:t>Structural entropy.</a:t>
            </a:r>
          </a:p>
          <a:p>
            <a:r>
              <a:rPr lang="en-US" dirty="0">
                <a:solidFill>
                  <a:srgbClr val="FF0000">
                    <a:alpha val="60000"/>
                  </a:srgbClr>
                </a:solidFill>
              </a:rPr>
              <a:t>Instance optimality.</a:t>
            </a:r>
          </a:p>
          <a:p>
            <a:r>
              <a:rPr lang="en-US" dirty="0"/>
              <a:t>Extension to the general case.</a:t>
            </a:r>
          </a:p>
        </p:txBody>
      </p:sp>
    </p:spTree>
    <p:extLst>
      <p:ext uri="{BB962C8B-B14F-4D97-AF65-F5344CB8AC3E}">
        <p14:creationId xmlns:p14="http://schemas.microsoft.com/office/powerpoint/2010/main" val="1190207920"/>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E587-E874-1DE6-9045-6DE4B63B293B}"/>
              </a:ext>
            </a:extLst>
          </p:cNvPr>
          <p:cNvSpPr>
            <a:spLocks noGrp="1"/>
          </p:cNvSpPr>
          <p:nvPr>
            <p:ph type="title"/>
          </p:nvPr>
        </p:nvSpPr>
        <p:spPr/>
        <p:txBody>
          <a:bodyPr/>
          <a:lstStyle/>
          <a:p>
            <a:r>
              <a:rPr lang="en-US" b="1" dirty="0">
                <a:solidFill>
                  <a:schemeClr val="accent3">
                    <a:lumMod val="20000"/>
                    <a:lumOff val="80000"/>
                  </a:schemeClr>
                </a:solidFill>
              </a:rPr>
              <a:t>Instance optimality</a:t>
            </a:r>
          </a:p>
        </p:txBody>
      </p:sp>
      <p:sp>
        <p:nvSpPr>
          <p:cNvPr id="3" name="Content Placeholder 2">
            <a:extLst>
              <a:ext uri="{FF2B5EF4-FFF2-40B4-BE49-F238E27FC236}">
                <a16:creationId xmlns:a16="http://schemas.microsoft.com/office/drawing/2014/main" id="{52E166F9-6E75-119D-BBEB-8BF7DD958B17}"/>
              </a:ext>
            </a:extLst>
          </p:cNvPr>
          <p:cNvSpPr>
            <a:spLocks noGrp="1"/>
          </p:cNvSpPr>
          <p:nvPr>
            <p:ph idx="1"/>
          </p:nvPr>
        </p:nvSpPr>
        <p:spPr/>
        <p:txBody>
          <a:bodyPr>
            <a:normAutofit/>
          </a:bodyPr>
          <a:lstStyle/>
          <a:p>
            <a:pPr algn="ctr"/>
            <a:r>
              <a:rPr lang="en-US" sz="3200" dirty="0">
                <a:solidFill>
                  <a:schemeClr val="tx1"/>
                </a:solidFill>
                <a:latin typeface="Söhne"/>
              </a:rPr>
              <a:t>L</a:t>
            </a:r>
            <a:r>
              <a:rPr lang="en-US" sz="3200" b="0" i="0" dirty="0">
                <a:solidFill>
                  <a:schemeClr val="tx1"/>
                </a:solidFill>
                <a:effectLst/>
                <a:latin typeface="Söhne"/>
              </a:rPr>
              <a:t>et A be an algorithm that solves a problem P and let OPT(I) be the optimal solution for instance I of problem P </a:t>
            </a:r>
            <a:r>
              <a:rPr lang="en-US" sz="3200" dirty="0">
                <a:solidFill>
                  <a:schemeClr val="tx1"/>
                </a:solidFill>
                <a:latin typeface="Söhne"/>
              </a:rPr>
              <a:t>that A computes</a:t>
            </a:r>
            <a:r>
              <a:rPr lang="en-US" sz="3200" b="0" i="0" dirty="0">
                <a:solidFill>
                  <a:schemeClr val="tx1"/>
                </a:solidFill>
                <a:effectLst/>
                <a:latin typeface="Söhne"/>
              </a:rPr>
              <a:t>. </a:t>
            </a:r>
          </a:p>
          <a:p>
            <a:pPr algn="ctr"/>
            <a:r>
              <a:rPr lang="en-US" sz="3200" b="0" i="0" dirty="0">
                <a:solidFill>
                  <a:schemeClr val="tx1"/>
                </a:solidFill>
                <a:effectLst/>
                <a:latin typeface="Söhne"/>
              </a:rPr>
              <a:t>Then, A is said to be instance-optimal if it runs asymptotically equivalent as OPT(I) for every input instance I of P.</a:t>
            </a:r>
            <a:endParaRPr lang="en-US" sz="3200" dirty="0">
              <a:solidFill>
                <a:schemeClr val="tx1"/>
              </a:solidFill>
            </a:endParaRPr>
          </a:p>
        </p:txBody>
      </p:sp>
    </p:spTree>
    <p:extLst>
      <p:ext uri="{BB962C8B-B14F-4D97-AF65-F5344CB8AC3E}">
        <p14:creationId xmlns:p14="http://schemas.microsoft.com/office/powerpoint/2010/main" val="929808690"/>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84E36-0B43-C12B-137D-487EEE36B46E}"/>
              </a:ext>
            </a:extLst>
          </p:cNvPr>
          <p:cNvSpPr>
            <a:spLocks noGrp="1"/>
          </p:cNvSpPr>
          <p:nvPr>
            <p:ph idx="1"/>
          </p:nvPr>
        </p:nvSpPr>
        <p:spPr>
          <a:xfrm>
            <a:off x="550863" y="1625519"/>
            <a:ext cx="11090274" cy="3979625"/>
          </a:xfrm>
        </p:spPr>
        <p:txBody>
          <a:bodyPr>
            <a:normAutofit/>
          </a:bodyPr>
          <a:lstStyle/>
          <a:p>
            <a:r>
              <a:rPr lang="en-US" sz="3200" b="0" i="0" dirty="0">
                <a:solidFill>
                  <a:schemeClr val="tx1"/>
                </a:solidFill>
                <a:effectLst/>
                <a:latin typeface="Söhne"/>
              </a:rPr>
              <a:t>Instance optimality is a strong notion of optimality, as it requires an algorithm to perform optimally on </a:t>
            </a:r>
            <a:r>
              <a:rPr lang="en-US" sz="3200" b="1" i="0" dirty="0">
                <a:solidFill>
                  <a:srgbClr val="FFFF00"/>
                </a:solidFill>
                <a:effectLst/>
                <a:latin typeface="Söhne"/>
              </a:rPr>
              <a:t>every</a:t>
            </a:r>
            <a:r>
              <a:rPr lang="en-US" sz="3200" b="0" i="0" dirty="0">
                <a:solidFill>
                  <a:schemeClr val="tx1"/>
                </a:solidFill>
                <a:effectLst/>
                <a:latin typeface="Söhne"/>
              </a:rPr>
              <a:t> input instance of a problem, rather than just on average or in the worst case. </a:t>
            </a:r>
          </a:p>
          <a:p>
            <a:r>
              <a:rPr lang="en-US" sz="3200" b="0" i="0" dirty="0">
                <a:solidFill>
                  <a:schemeClr val="tx1"/>
                </a:solidFill>
                <a:effectLst/>
                <a:latin typeface="Söhne"/>
              </a:rPr>
              <a:t>It is particularly relevant for problems with a large variety of input instances, where worst-case or average-case analysis may not accurately capture the algorithm's performance.</a:t>
            </a:r>
            <a:endParaRPr lang="en-US" sz="3200" dirty="0">
              <a:solidFill>
                <a:schemeClr val="tx1"/>
              </a:solidFill>
            </a:endParaRPr>
          </a:p>
        </p:txBody>
      </p:sp>
    </p:spTree>
    <p:extLst>
      <p:ext uri="{BB962C8B-B14F-4D97-AF65-F5344CB8AC3E}">
        <p14:creationId xmlns:p14="http://schemas.microsoft.com/office/powerpoint/2010/main" val="230385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61EF-475A-F8C3-D75E-79CA9ED296E2}"/>
              </a:ext>
            </a:extLst>
          </p:cNvPr>
          <p:cNvSpPr>
            <a:spLocks noGrp="1"/>
          </p:cNvSpPr>
          <p:nvPr>
            <p:ph type="title"/>
          </p:nvPr>
        </p:nvSpPr>
        <p:spPr/>
        <p:txBody>
          <a:bodyPr/>
          <a:lstStyle/>
          <a:p>
            <a:r>
              <a:rPr lang="en-US" b="1" dirty="0">
                <a:solidFill>
                  <a:schemeClr val="accent3">
                    <a:lumMod val="20000"/>
                    <a:lumOff val="80000"/>
                  </a:schemeClr>
                </a:solidFill>
              </a:rPr>
              <a:t>Instance optimality – Maximal Set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2B8B99-EB8C-83ED-42B0-F0B43881FCDE}"/>
                  </a:ext>
                </a:extLst>
              </p:cNvPr>
              <p:cNvSpPr>
                <a:spLocks noGrp="1"/>
              </p:cNvSpPr>
              <p:nvPr>
                <p:ph idx="1"/>
              </p:nvPr>
            </p:nvSpPr>
            <p:spPr/>
            <p:txBody>
              <a:bodyPr>
                <a:normAutofit/>
              </a:bodyPr>
              <a:lstStyle/>
              <a:p>
                <a:r>
                  <a:rPr lang="en-US" sz="2800" dirty="0"/>
                  <a:t>For every instance, the running time of the Marriage Before Conquest algorithm is </a:t>
                </a:r>
                <a14:m>
                  <m:oMath xmlns:m="http://schemas.openxmlformats.org/officeDocument/2006/math">
                    <m:r>
                      <a:rPr lang="en-US" sz="2800" i="1">
                        <a:latin typeface="Cambria Math" panose="02040503050406030204" pitchFamily="18" charset="0"/>
                        <a:ea typeface="Cambria Math" panose="02040503050406030204" pitchFamily="18" charset="0"/>
                      </a:rPr>
                      <m:t>𝛺</m:t>
                    </m:r>
                  </m:oMath>
                </a14:m>
                <a:r>
                  <a:rPr lang="en-US" sz="2800" b="1" dirty="0"/>
                  <a:t>(</a:t>
                </a:r>
                <a14:m>
                  <m:oMath xmlns:m="http://schemas.openxmlformats.org/officeDocument/2006/math">
                    <m:r>
                      <a:rPr lang="en-US" sz="2800" b="1" i="1" dirty="0" smtClean="0">
                        <a:latin typeface="Cambria Math" panose="02040503050406030204" pitchFamily="18" charset="0"/>
                      </a:rPr>
                      <m:t>𝒏𝑯</m:t>
                    </m:r>
                    <m:r>
                      <a:rPr lang="en-US" sz="2800" b="1" i="1" dirty="0" smtClean="0">
                        <a:latin typeface="Cambria Math" panose="02040503050406030204" pitchFamily="18" charset="0"/>
                      </a:rPr>
                      <m:t>(</m:t>
                    </m:r>
                    <m:r>
                      <a:rPr lang="en-US" sz="2800" b="1" i="1" dirty="0" smtClean="0">
                        <a:latin typeface="Cambria Math" panose="02040503050406030204" pitchFamily="18" charset="0"/>
                      </a:rPr>
                      <m:t>𝒔</m:t>
                    </m:r>
                    <m:r>
                      <a:rPr lang="en-US" sz="2800" b="1" i="1" dirty="0" smtClean="0">
                        <a:latin typeface="Cambria Math" panose="02040503050406030204" pitchFamily="18" charset="0"/>
                      </a:rPr>
                      <m:t>)</m:t>
                    </m:r>
                  </m:oMath>
                </a14:m>
                <a:r>
                  <a:rPr lang="en-US" sz="2800" b="1" dirty="0"/>
                  <a:t>).</a:t>
                </a:r>
                <a:endParaRPr lang="en-US" sz="2800" dirty="0"/>
              </a:p>
              <a:p>
                <a:r>
                  <a:rPr lang="en-US" sz="2800" dirty="0"/>
                  <a:t>Hv is the entropy for a specific division, so it is necessarily greater than/equal to the minimum entropy for each division.</a:t>
                </a:r>
              </a:p>
              <a:p>
                <a:r>
                  <a:rPr lang="en-US" sz="2800" dirty="0"/>
                  <a:t> The Marriage Before Conquest algorithm is instance optimal among order-oblivious algorithms.</a:t>
                </a:r>
              </a:p>
              <a:p>
                <a:endParaRPr lang="en-US" sz="2800" dirty="0"/>
              </a:p>
            </p:txBody>
          </p:sp>
        </mc:Choice>
        <mc:Fallback xmlns="">
          <p:sp>
            <p:nvSpPr>
              <p:cNvPr id="3" name="Content Placeholder 2">
                <a:extLst>
                  <a:ext uri="{FF2B5EF4-FFF2-40B4-BE49-F238E27FC236}">
                    <a16:creationId xmlns:a16="http://schemas.microsoft.com/office/drawing/2014/main" id="{262B8B99-EB8C-83ED-42B0-F0B43881FCDE}"/>
                  </a:ext>
                </a:extLst>
              </p:cNvPr>
              <p:cNvSpPr>
                <a:spLocks noGrp="1" noRot="1" noChangeAspect="1" noMove="1" noResize="1" noEditPoints="1" noAdjustHandles="1" noChangeArrowheads="1" noChangeShapeType="1" noTextEdit="1"/>
              </p:cNvSpPr>
              <p:nvPr>
                <p:ph idx="1"/>
              </p:nvPr>
            </p:nvSpPr>
            <p:spPr>
              <a:blipFill>
                <a:blip r:embed="rId2"/>
                <a:stretch>
                  <a:fillRect l="-1813" t="-2301"/>
                </a:stretch>
              </a:blipFill>
            </p:spPr>
            <p:txBody>
              <a:bodyPr/>
              <a:lstStyle/>
              <a:p>
                <a:r>
                  <a:rPr lang="en-US">
                    <a:noFill/>
                  </a:rPr>
                  <a:t> </a:t>
                </a:r>
              </a:p>
            </p:txBody>
          </p:sp>
        </mc:Fallback>
      </mc:AlternateContent>
    </p:spTree>
    <p:extLst>
      <p:ext uri="{BB962C8B-B14F-4D97-AF65-F5344CB8AC3E}">
        <p14:creationId xmlns:p14="http://schemas.microsoft.com/office/powerpoint/2010/main" val="140810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843D-BE0C-3C81-D975-7EEC13986F61}"/>
              </a:ext>
            </a:extLst>
          </p:cNvPr>
          <p:cNvSpPr>
            <a:spLocks noGrp="1"/>
          </p:cNvSpPr>
          <p:nvPr>
            <p:ph type="title"/>
          </p:nvPr>
        </p:nvSpPr>
        <p:spPr/>
        <p:txBody>
          <a:bodyPr/>
          <a:lstStyle/>
          <a:p>
            <a:r>
              <a:rPr lang="en-US" b="1" dirty="0">
                <a:solidFill>
                  <a:schemeClr val="accent3">
                    <a:lumMod val="20000"/>
                    <a:lumOff val="80000"/>
                  </a:schemeClr>
                </a:solidFill>
              </a:rPr>
              <a:t>Theorem  - </a:t>
            </a:r>
            <a:r>
              <a:rPr lang="en-US" b="1" dirty="0" err="1">
                <a:solidFill>
                  <a:schemeClr val="accent3">
                    <a:lumMod val="20000"/>
                    <a:lumOff val="80000"/>
                  </a:schemeClr>
                </a:solidFill>
              </a:rPr>
              <a:t>Afshani</a:t>
            </a:r>
            <a:r>
              <a:rPr lang="en-US" b="1" dirty="0">
                <a:solidFill>
                  <a:schemeClr val="accent3">
                    <a:lumMod val="20000"/>
                    <a:lumOff val="80000"/>
                  </a:schemeClr>
                </a:solidFill>
              </a:rPr>
              <a:t> et al., 2017</a:t>
            </a:r>
          </a:p>
        </p:txBody>
      </p:sp>
      <p:sp>
        <p:nvSpPr>
          <p:cNvPr id="3" name="Content Placeholder 2">
            <a:extLst>
              <a:ext uri="{FF2B5EF4-FFF2-40B4-BE49-F238E27FC236}">
                <a16:creationId xmlns:a16="http://schemas.microsoft.com/office/drawing/2014/main" id="{603DD783-F874-3A10-DB32-9482CFBB338E}"/>
              </a:ext>
            </a:extLst>
          </p:cNvPr>
          <p:cNvSpPr>
            <a:spLocks noGrp="1"/>
          </p:cNvSpPr>
          <p:nvPr>
            <p:ph idx="1"/>
          </p:nvPr>
        </p:nvSpPr>
        <p:spPr/>
        <p:txBody>
          <a:bodyPr>
            <a:normAutofit/>
          </a:bodyPr>
          <a:lstStyle/>
          <a:p>
            <a:pPr marL="0" indent="0" algn="ctr">
              <a:buNone/>
            </a:pPr>
            <a:r>
              <a:rPr lang="en-US" sz="3600" dirty="0"/>
              <a:t>There is no instance-optimal algorithm for the MAXIMA SET problem</a:t>
            </a:r>
          </a:p>
        </p:txBody>
      </p:sp>
    </p:spTree>
    <p:extLst>
      <p:ext uri="{BB962C8B-B14F-4D97-AF65-F5344CB8AC3E}">
        <p14:creationId xmlns:p14="http://schemas.microsoft.com/office/powerpoint/2010/main" val="14799858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solidFill>
                  <a:srgbClr val="FF0000">
                    <a:alpha val="60000"/>
                  </a:srgbClr>
                </a:solidFill>
              </a:rPr>
              <a:t>Jarvis march algorithm.</a:t>
            </a:r>
          </a:p>
          <a:p>
            <a:r>
              <a:rPr lang="en-US" dirty="0"/>
              <a:t>Graham's scan algorithm.</a:t>
            </a:r>
          </a:p>
          <a:p>
            <a:r>
              <a:rPr lang="en-US" dirty="0"/>
              <a:t>Algorithm Marriage Before Conquest.</a:t>
            </a:r>
          </a:p>
          <a:p>
            <a:r>
              <a:rPr lang="en-US" dirty="0"/>
              <a:t>Vertical Entropy.</a:t>
            </a:r>
          </a:p>
          <a:p>
            <a:r>
              <a:rPr lang="en-US" dirty="0"/>
              <a:t>Structural entropy.</a:t>
            </a:r>
          </a:p>
          <a:p>
            <a:r>
              <a:rPr lang="en-US" dirty="0"/>
              <a:t>Instance optimality.</a:t>
            </a:r>
          </a:p>
          <a:p>
            <a:r>
              <a:rPr lang="en-US"/>
              <a:t>Extension </a:t>
            </a:r>
            <a:r>
              <a:rPr lang="en-US" dirty="0"/>
              <a:t>to the general case.</a:t>
            </a:r>
          </a:p>
        </p:txBody>
      </p:sp>
    </p:spTree>
    <p:extLst>
      <p:ext uri="{BB962C8B-B14F-4D97-AF65-F5344CB8AC3E}">
        <p14:creationId xmlns:p14="http://schemas.microsoft.com/office/powerpoint/2010/main" val="22690193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9EDB7-45A6-8859-3250-DB33BC152015}"/>
              </a:ext>
            </a:extLst>
          </p:cNvPr>
          <p:cNvSpPr>
            <a:spLocks noGrp="1"/>
          </p:cNvSpPr>
          <p:nvPr>
            <p:ph idx="1"/>
          </p:nvPr>
        </p:nvSpPr>
        <p:spPr>
          <a:xfrm>
            <a:off x="193040" y="2377441"/>
            <a:ext cx="11498897" cy="2397759"/>
          </a:xfrm>
        </p:spPr>
        <p:txBody>
          <a:bodyPr>
            <a:normAutofit/>
          </a:bodyPr>
          <a:lstStyle/>
          <a:p>
            <a:pPr marL="0" indent="0" algn="ctr">
              <a:buNone/>
            </a:pPr>
            <a:r>
              <a:rPr lang="en-US" sz="2800" dirty="0"/>
              <a:t>Assume in the negative that for every algorithm A for the MAXIMA SET problem, there is another algorithm B for the problem and an infinite family of inputs z such that A runs in (n log n) time on these inputs while B runs in O(n) time.</a:t>
            </a:r>
          </a:p>
        </p:txBody>
      </p:sp>
      <p:sp>
        <p:nvSpPr>
          <p:cNvPr id="4" name="Title 1">
            <a:extLst>
              <a:ext uri="{FF2B5EF4-FFF2-40B4-BE49-F238E27FC236}">
                <a16:creationId xmlns:a16="http://schemas.microsoft.com/office/drawing/2014/main" id="{385A724E-A6D1-8E96-1C29-865208F21284}"/>
              </a:ext>
            </a:extLst>
          </p:cNvPr>
          <p:cNvSpPr>
            <a:spLocks noGrp="1"/>
          </p:cNvSpPr>
          <p:nvPr>
            <p:ph type="title"/>
          </p:nvPr>
        </p:nvSpPr>
        <p:spPr>
          <a:xfrm>
            <a:off x="550862" y="549275"/>
            <a:ext cx="11091600" cy="1332000"/>
          </a:xfrm>
        </p:spPr>
        <p:txBody>
          <a:bodyPr/>
          <a:lstStyle/>
          <a:p>
            <a:r>
              <a:rPr lang="en-US" b="1" dirty="0">
                <a:solidFill>
                  <a:schemeClr val="accent3">
                    <a:lumMod val="20000"/>
                    <a:lumOff val="80000"/>
                  </a:schemeClr>
                </a:solidFill>
              </a:rPr>
              <a:t>Proof Sketch</a:t>
            </a:r>
          </a:p>
        </p:txBody>
      </p:sp>
    </p:spTree>
    <p:extLst>
      <p:ext uri="{BB962C8B-B14F-4D97-AF65-F5344CB8AC3E}">
        <p14:creationId xmlns:p14="http://schemas.microsoft.com/office/powerpoint/2010/main" val="3599570674"/>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001B5-F280-A248-00F6-D7E7921B354A}"/>
              </a:ext>
            </a:extLst>
          </p:cNvPr>
          <p:cNvSpPr>
            <a:spLocks noGrp="1"/>
          </p:cNvSpPr>
          <p:nvPr>
            <p:ph idx="1"/>
          </p:nvPr>
        </p:nvSpPr>
        <p:spPr>
          <a:xfrm>
            <a:off x="550863" y="1564641"/>
            <a:ext cx="11090274" cy="4528184"/>
          </a:xfrm>
        </p:spPr>
        <p:txBody>
          <a:bodyPr/>
          <a:lstStyle/>
          <a:p>
            <a:r>
              <a:rPr lang="en-US" dirty="0"/>
              <a:t>For any given instance I, there is at least one competing algorithm that correctly guesses an order in which to process the input so that the Graham’s scan algorithm computes the maxima set of I in linear time. </a:t>
            </a:r>
          </a:p>
          <a:p>
            <a:r>
              <a:rPr lang="en-US" dirty="0"/>
              <a:t>Furthermore, no algorithm in the comparison model can solve all instances of size n in o(n log n) time.</a:t>
            </a:r>
          </a:p>
          <a:p>
            <a:r>
              <a:rPr lang="en-US" dirty="0"/>
              <a:t>Hence, no algorithm can compute the maxima set for every instance I in time bounded by a constant factor times that of the best algorithm for I.</a:t>
            </a:r>
          </a:p>
        </p:txBody>
      </p:sp>
    </p:spTree>
    <p:extLst>
      <p:ext uri="{BB962C8B-B14F-4D97-AF65-F5344CB8AC3E}">
        <p14:creationId xmlns:p14="http://schemas.microsoft.com/office/powerpoint/2010/main" val="3317410617"/>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FD957-8AE8-C685-477B-777D606E3CDE}"/>
              </a:ext>
            </a:extLst>
          </p:cNvPr>
          <p:cNvSpPr>
            <a:spLocks noGrp="1"/>
          </p:cNvSpPr>
          <p:nvPr>
            <p:ph idx="1"/>
          </p:nvPr>
        </p:nvSpPr>
        <p:spPr/>
        <p:txBody>
          <a:bodyPr/>
          <a:lstStyle/>
          <a:p>
            <a:r>
              <a:rPr lang="en-US" dirty="0"/>
              <a:t>We saw that the “order-oblivious” qualifier is necessary for an instance optimality result for the MAXIMA SET problem. </a:t>
            </a:r>
          </a:p>
          <a:p>
            <a:r>
              <a:rPr lang="en-US" dirty="0"/>
              <a:t>Thus, the Marriage Before Conquest algorithm is the best candidate around: it is instance optimal among order-oblivious algorithms, which would seem to be the next best thing to a truly instance-optimal algorithm.</a:t>
            </a:r>
          </a:p>
        </p:txBody>
      </p:sp>
      <p:sp>
        <p:nvSpPr>
          <p:cNvPr id="4" name="TextBox 3">
            <a:extLst>
              <a:ext uri="{FF2B5EF4-FFF2-40B4-BE49-F238E27FC236}">
                <a16:creationId xmlns:a16="http://schemas.microsoft.com/office/drawing/2014/main" id="{A6952F92-8674-8C77-8DC1-55B4CB875C31}"/>
              </a:ext>
            </a:extLst>
          </p:cNvPr>
          <p:cNvSpPr txBox="1"/>
          <p:nvPr/>
        </p:nvSpPr>
        <p:spPr>
          <a:xfrm>
            <a:off x="822960" y="792480"/>
            <a:ext cx="7843520" cy="830997"/>
          </a:xfrm>
          <a:prstGeom prst="rect">
            <a:avLst/>
          </a:prstGeom>
          <a:noFill/>
        </p:spPr>
        <p:txBody>
          <a:bodyPr wrap="square" rtlCol="0">
            <a:spAutoFit/>
          </a:bodyPr>
          <a:lstStyle/>
          <a:p>
            <a:r>
              <a:rPr lang="en-US" sz="4800" b="1" dirty="0">
                <a:solidFill>
                  <a:schemeClr val="accent3">
                    <a:lumMod val="20000"/>
                    <a:lumOff val="80000"/>
                  </a:schemeClr>
                </a:solidFill>
              </a:rPr>
              <a:t>Conclusion </a:t>
            </a:r>
          </a:p>
        </p:txBody>
      </p:sp>
    </p:spTree>
    <p:extLst>
      <p:ext uri="{BB962C8B-B14F-4D97-AF65-F5344CB8AC3E}">
        <p14:creationId xmlns:p14="http://schemas.microsoft.com/office/powerpoint/2010/main" val="1371035409"/>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43F-D040-1E0C-56AD-9984FF380E97}"/>
              </a:ext>
            </a:extLst>
          </p:cNvPr>
          <p:cNvSpPr>
            <a:spLocks noGrp="1"/>
          </p:cNvSpPr>
          <p:nvPr>
            <p:ph type="title"/>
          </p:nvPr>
        </p:nvSpPr>
        <p:spPr/>
        <p:txBody>
          <a:bodyPr/>
          <a:lstStyle/>
          <a:p>
            <a:r>
              <a:rPr lang="en-US" b="1" dirty="0">
                <a:solidFill>
                  <a:schemeClr val="accent3">
                    <a:lumMod val="20000"/>
                    <a:lumOff val="80000"/>
                  </a:schemeClr>
                </a:solidFill>
              </a:rPr>
              <a:t>Agenda</a:t>
            </a:r>
          </a:p>
        </p:txBody>
      </p:sp>
      <p:sp>
        <p:nvSpPr>
          <p:cNvPr id="3" name="Content Placeholder 2">
            <a:extLst>
              <a:ext uri="{FF2B5EF4-FFF2-40B4-BE49-F238E27FC236}">
                <a16:creationId xmlns:a16="http://schemas.microsoft.com/office/drawing/2014/main" id="{4AC42088-5F4F-DC2F-FD12-501E028CCE3E}"/>
              </a:ext>
            </a:extLst>
          </p:cNvPr>
          <p:cNvSpPr>
            <a:spLocks noGrp="1"/>
          </p:cNvSpPr>
          <p:nvPr>
            <p:ph idx="1"/>
          </p:nvPr>
        </p:nvSpPr>
        <p:spPr>
          <a:xfrm>
            <a:off x="428943" y="1615359"/>
            <a:ext cx="11090274" cy="4948001"/>
          </a:xfrm>
        </p:spPr>
        <p:txBody>
          <a:bodyPr>
            <a:normAutofit fontScale="92500" lnSpcReduction="10000"/>
          </a:bodyPr>
          <a:lstStyle/>
          <a:p>
            <a:r>
              <a:rPr lang="en-US" dirty="0"/>
              <a:t>Defining the purpose of the lesson.</a:t>
            </a:r>
          </a:p>
          <a:p>
            <a:r>
              <a:rPr lang="en-US" dirty="0"/>
              <a:t>Defining the problem, we will work with.</a:t>
            </a:r>
          </a:p>
          <a:p>
            <a:r>
              <a:rPr lang="en-US" dirty="0"/>
              <a:t>Jarvis march algorithm.</a:t>
            </a:r>
          </a:p>
          <a:p>
            <a:r>
              <a:rPr lang="en-US" dirty="0"/>
              <a:t>Graham's scan algorithm.</a:t>
            </a:r>
          </a:p>
          <a:p>
            <a:r>
              <a:rPr lang="en-US" dirty="0"/>
              <a:t>Algorithm Marriage Before Conquest.</a:t>
            </a:r>
          </a:p>
          <a:p>
            <a:r>
              <a:rPr lang="en-US" dirty="0"/>
              <a:t>Vertical Entropy.</a:t>
            </a:r>
          </a:p>
          <a:p>
            <a:r>
              <a:rPr lang="en-US" dirty="0"/>
              <a:t>Structural entropy.</a:t>
            </a:r>
          </a:p>
          <a:p>
            <a:r>
              <a:rPr lang="en-US" dirty="0"/>
              <a:t>Instance optimality.</a:t>
            </a:r>
          </a:p>
          <a:p>
            <a:r>
              <a:rPr lang="en-US" dirty="0">
                <a:solidFill>
                  <a:srgbClr val="FF0000">
                    <a:alpha val="60000"/>
                  </a:srgbClr>
                </a:solidFill>
              </a:rPr>
              <a:t>Extension to the general case.</a:t>
            </a:r>
          </a:p>
        </p:txBody>
      </p:sp>
    </p:spTree>
    <p:extLst>
      <p:ext uri="{BB962C8B-B14F-4D97-AF65-F5344CB8AC3E}">
        <p14:creationId xmlns:p14="http://schemas.microsoft.com/office/powerpoint/2010/main" val="1476555978"/>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E605-431F-6C9D-1B81-F6E50BCFA407}"/>
              </a:ext>
            </a:extLst>
          </p:cNvPr>
          <p:cNvSpPr>
            <a:spLocks noGrp="1"/>
          </p:cNvSpPr>
          <p:nvPr>
            <p:ph type="title"/>
          </p:nvPr>
        </p:nvSpPr>
        <p:spPr>
          <a:xfrm>
            <a:off x="162560" y="549275"/>
            <a:ext cx="11917680" cy="1332000"/>
          </a:xfrm>
        </p:spPr>
        <p:txBody>
          <a:bodyPr>
            <a:normAutofit fontScale="90000"/>
          </a:bodyPr>
          <a:lstStyle/>
          <a:p>
            <a:r>
              <a:rPr lang="en-US" b="1" dirty="0">
                <a:solidFill>
                  <a:schemeClr val="accent3">
                    <a:lumMod val="20000"/>
                    <a:lumOff val="80000"/>
                  </a:schemeClr>
                </a:solidFill>
              </a:rPr>
              <a:t>Theorem - </a:t>
            </a:r>
            <a:r>
              <a:rPr lang="en-US" b="1" dirty="0" err="1">
                <a:solidFill>
                  <a:schemeClr val="accent3">
                    <a:lumMod val="20000"/>
                    <a:lumOff val="80000"/>
                  </a:schemeClr>
                </a:solidFill>
              </a:rPr>
              <a:t>Barbay</a:t>
            </a:r>
            <a:r>
              <a:rPr lang="en-US" b="1" dirty="0">
                <a:solidFill>
                  <a:schemeClr val="accent3">
                    <a:lumMod val="20000"/>
                    <a:lumOff val="80000"/>
                  </a:schemeClr>
                </a:solidFill>
              </a:rPr>
              <a:t> and Rojas-Ledesma, 2017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8BEC2-3BC8-D4A6-B06D-FC3A674A7F6A}"/>
                  </a:ext>
                </a:extLst>
              </p:cNvPr>
              <p:cNvSpPr>
                <a:spLocks noGrp="1"/>
              </p:cNvSpPr>
              <p:nvPr>
                <p:ph idx="1"/>
              </p:nvPr>
            </p:nvSpPr>
            <p:spPr/>
            <p:txBody>
              <a:bodyPr/>
              <a:lstStyle/>
              <a:p>
                <a:r>
                  <a:rPr lang="en-US" dirty="0"/>
                  <a:t>Consider a set S of n points in Rd, let  be a respectful partition of S into subsets S1,...,St of sizes n1,...,</a:t>
                </a:r>
                <a:r>
                  <a:rPr lang="en-US" dirty="0" err="1"/>
                  <a:t>nt</a:t>
                </a:r>
                <a:r>
                  <a:rPr lang="en-US" dirty="0"/>
                  <a:t>, respectively. There is an algorithm that computes the maximal points of S in time: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he-IL" b="0" i="1" smtClean="0">
                              <a:latin typeface="Cambria Math" panose="02040503050406030204" pitchFamily="18" charset="0"/>
                            </a:rPr>
                            <m:t>+</m:t>
                          </m:r>
                          <m:nary>
                            <m:naryPr>
                              <m:chr m:val="∑"/>
                              <m:ctrlPr>
                                <a:rPr lang="he-IL"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𝑡</m:t>
                              </m:r>
                            </m:sup>
                            <m:e>
                              <m:sSub>
                                <m:sSubPr>
                                  <m:ctrlPr>
                                    <a:rPr lang="he-IL"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func>
                                <m:funcPr>
                                  <m:ctrlPr>
                                    <a:rPr lang="en-US" i="1">
                                      <a:latin typeface="Cambria Math" panose="02040503050406030204" pitchFamily="18" charset="0"/>
                                    </a:rPr>
                                  </m:ctrlPr>
                                </m:funcPr>
                                <m:fName>
                                  <m:sSup>
                                    <m:sSupPr>
                                      <m:ctrlPr>
                                        <a:rPr lang="en-US" i="1" smtClean="0">
                                          <a:latin typeface="Cambria Math" panose="02040503050406030204" pitchFamily="18" charset="0"/>
                                        </a:rPr>
                                      </m:ctrlPr>
                                    </m:sSupPr>
                                    <m:e>
                                      <m:r>
                                        <m:rPr>
                                          <m:sty m:val="p"/>
                                        </m:rPr>
                                        <a:rPr lang="en-US">
                                          <a:latin typeface="Cambria Math" panose="02040503050406030204" pitchFamily="18" charset="0"/>
                                        </a:rPr>
                                        <m:t>log</m:t>
                                      </m:r>
                                    </m:e>
                                    <m:sup>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up>
                                  </m:sSup>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𝑘</m:t>
                                              </m:r>
                                            </m:sub>
                                          </m:sSub>
                                        </m:den>
                                      </m:f>
                                    </m:e>
                                  </m:d>
                                </m:e>
                              </m:func>
                            </m:e>
                          </m:nary>
                        </m:e>
                      </m:d>
                    </m:oMath>
                  </m:oMathPara>
                </a14:m>
                <a:endParaRPr lang="en-US" dirty="0"/>
              </a:p>
            </p:txBody>
          </p:sp>
        </mc:Choice>
        <mc:Fallback xmlns="">
          <p:sp>
            <p:nvSpPr>
              <p:cNvPr id="3" name="Content Placeholder 2">
                <a:extLst>
                  <a:ext uri="{FF2B5EF4-FFF2-40B4-BE49-F238E27FC236}">
                    <a16:creationId xmlns:a16="http://schemas.microsoft.com/office/drawing/2014/main" id="{2418BEC2-3BC8-D4A6-B06D-FC3A674A7F6A}"/>
                  </a:ext>
                </a:extLst>
              </p:cNvPr>
              <p:cNvSpPr>
                <a:spLocks noGrp="1" noRot="1" noChangeAspect="1" noMove="1" noResize="1" noEditPoints="1" noAdjustHandles="1" noChangeArrowheads="1" noChangeShapeType="1" noTextEdit="1"/>
              </p:cNvSpPr>
              <p:nvPr>
                <p:ph idx="1"/>
              </p:nvPr>
            </p:nvSpPr>
            <p:spPr>
              <a:blipFill>
                <a:blip r:embed="rId2"/>
                <a:stretch>
                  <a:fillRect l="-1538" t="-1994"/>
                </a:stretch>
              </a:blipFill>
            </p:spPr>
            <p:txBody>
              <a:bodyPr/>
              <a:lstStyle/>
              <a:p>
                <a:r>
                  <a:rPr lang="en-US">
                    <a:noFill/>
                  </a:rPr>
                  <a:t> </a:t>
                </a:r>
              </a:p>
            </p:txBody>
          </p:sp>
        </mc:Fallback>
      </mc:AlternateContent>
    </p:spTree>
    <p:extLst>
      <p:ext uri="{BB962C8B-B14F-4D97-AF65-F5344CB8AC3E}">
        <p14:creationId xmlns:p14="http://schemas.microsoft.com/office/powerpoint/2010/main" val="3981346033"/>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E2A7FC5B-6EEF-FEAE-83B3-894E594853B4}"/>
              </a:ext>
            </a:extLst>
          </p:cNvPr>
          <p:cNvCxnSpPr/>
          <p:nvPr/>
        </p:nvCxnSpPr>
        <p:spPr>
          <a:xfrm flipV="1">
            <a:off x="2042160" y="1727200"/>
            <a:ext cx="0" cy="436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D6FA80A-3097-4CED-6D18-3CF21E63AB92}"/>
              </a:ext>
            </a:extLst>
          </p:cNvPr>
          <p:cNvCxnSpPr/>
          <p:nvPr/>
        </p:nvCxnSpPr>
        <p:spPr>
          <a:xfrm>
            <a:off x="1422400" y="5537200"/>
            <a:ext cx="9113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איך לצייר בית תלת מימדי">
            <a:extLst>
              <a:ext uri="{FF2B5EF4-FFF2-40B4-BE49-F238E27FC236}">
                <a16:creationId xmlns:a16="http://schemas.microsoft.com/office/drawing/2014/main" id="{4B903A91-4755-45F2-59D2-B447B1E94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00" r="19185"/>
          <a:stretch/>
        </p:blipFill>
        <p:spPr bwMode="auto">
          <a:xfrm>
            <a:off x="2885440" y="2113282"/>
            <a:ext cx="956065" cy="8534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איך לצייר בית - YouTube">
            <a:extLst>
              <a:ext uri="{FF2B5EF4-FFF2-40B4-BE49-F238E27FC236}">
                <a16:creationId xmlns:a16="http://schemas.microsoft.com/office/drawing/2014/main" id="{12ED6AA6-5B5E-05FD-C604-288172770E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67" r="18177"/>
          <a:stretch/>
        </p:blipFill>
        <p:spPr bwMode="auto">
          <a:xfrm>
            <a:off x="4490720" y="3923436"/>
            <a:ext cx="1292190" cy="11294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איך מציירים בית">
            <a:extLst>
              <a:ext uri="{FF2B5EF4-FFF2-40B4-BE49-F238E27FC236}">
                <a16:creationId xmlns:a16="http://schemas.microsoft.com/office/drawing/2014/main" id="{A7B1A944-C85E-DC22-F5A4-F3D49D43C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17" y="2359430"/>
            <a:ext cx="1930400"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176CF8-BF67-3160-2C25-2FD8F42A7CB5}"/>
              </a:ext>
            </a:extLst>
          </p:cNvPr>
          <p:cNvSpPr txBox="1"/>
          <p:nvPr/>
        </p:nvSpPr>
        <p:spPr>
          <a:xfrm>
            <a:off x="713427" y="1751020"/>
            <a:ext cx="1328733" cy="369332"/>
          </a:xfrm>
          <a:prstGeom prst="rect">
            <a:avLst/>
          </a:prstGeom>
          <a:noFill/>
        </p:spPr>
        <p:txBody>
          <a:bodyPr wrap="square" rtlCol="0">
            <a:spAutoFit/>
          </a:bodyPr>
          <a:lstStyle/>
          <a:p>
            <a:r>
              <a:rPr lang="en-US" dirty="0"/>
              <a:t>Cheaper</a:t>
            </a:r>
          </a:p>
        </p:txBody>
      </p:sp>
      <p:sp>
        <p:nvSpPr>
          <p:cNvPr id="9" name="TextBox 8">
            <a:extLst>
              <a:ext uri="{FF2B5EF4-FFF2-40B4-BE49-F238E27FC236}">
                <a16:creationId xmlns:a16="http://schemas.microsoft.com/office/drawing/2014/main" id="{1C0B06A4-05DA-E905-5C90-800CBE1B719A}"/>
              </a:ext>
            </a:extLst>
          </p:cNvPr>
          <p:cNvSpPr txBox="1"/>
          <p:nvPr/>
        </p:nvSpPr>
        <p:spPr>
          <a:xfrm>
            <a:off x="9871553" y="5735154"/>
            <a:ext cx="1934366" cy="369332"/>
          </a:xfrm>
          <a:prstGeom prst="rect">
            <a:avLst/>
          </a:prstGeom>
          <a:noFill/>
        </p:spPr>
        <p:txBody>
          <a:bodyPr wrap="square" rtlCol="0">
            <a:spAutoFit/>
          </a:bodyPr>
          <a:lstStyle/>
          <a:p>
            <a:r>
              <a:rPr lang="en-US" dirty="0"/>
              <a:t>Close to work</a:t>
            </a:r>
          </a:p>
        </p:txBody>
      </p:sp>
    </p:spTree>
    <p:extLst>
      <p:ext uri="{BB962C8B-B14F-4D97-AF65-F5344CB8AC3E}">
        <p14:creationId xmlns:p14="http://schemas.microsoft.com/office/powerpoint/2010/main" val="754307119"/>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מצגת של PowerPoint">
            <a:extLst>
              <a:ext uri="{FF2B5EF4-FFF2-40B4-BE49-F238E27FC236}">
                <a16:creationId xmlns:a16="http://schemas.microsoft.com/office/drawing/2014/main" id="{C0A6DB04-0D1F-FDC5-75CC-D37ADC64D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40"/>
          <a:stretch/>
        </p:blipFill>
        <p:spPr bwMode="auto">
          <a:xfrm>
            <a:off x="4821455" y="170140"/>
            <a:ext cx="7125435" cy="6494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A102D6-B12F-2714-0682-5336AF338326}"/>
              </a:ext>
            </a:extLst>
          </p:cNvPr>
          <p:cNvSpPr/>
          <p:nvPr/>
        </p:nvSpPr>
        <p:spPr>
          <a:xfrm>
            <a:off x="457200" y="1798320"/>
            <a:ext cx="3764017" cy="3046988"/>
          </a:xfrm>
          <a:prstGeom prst="rect">
            <a:avLst/>
          </a:prstGeom>
          <a:noFill/>
        </p:spPr>
        <p:txBody>
          <a:bodyPr wrap="square" lIns="91440" tIns="45720" rIns="91440" bIns="45720">
            <a:spAutoFit/>
          </a:bodyPr>
          <a:lstStyle/>
          <a:p>
            <a:pPr algn="ctr"/>
            <a:r>
              <a:rPr lang="he-IL" sz="9600"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שאלות</a:t>
            </a:r>
          </a:p>
          <a:p>
            <a:pPr algn="ctr"/>
            <a:r>
              <a:rPr lang="he-IL" sz="9600"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lang="en-US" sz="9600" b="1"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664697"/>
      </p:ext>
    </p:extLst>
  </p:cSld>
  <p:clrMapOvr>
    <a:masterClrMapping/>
  </p:clrMapOvr>
  <p:transition spd="slow">
    <p:push dir="u"/>
  </p:transition>
</p:sld>
</file>

<file path=ppt/theme/theme1.xml><?xml version="1.0" encoding="utf-8"?>
<a:theme xmlns:a="http://schemas.openxmlformats.org/drawingml/2006/main" name="3DFloat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14151</TotalTime>
  <Words>3322</Words>
  <Application>Microsoft Office PowerPoint</Application>
  <PresentationFormat>Widescreen</PresentationFormat>
  <Paragraphs>507</Paragraphs>
  <Slides>96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Assistant</vt:lpstr>
      <vt:lpstr>Avenir Next LT Pro</vt:lpstr>
      <vt:lpstr>Calibri</vt:lpstr>
      <vt:lpstr>Cambria Math</vt:lpstr>
      <vt:lpstr>Söhne</vt:lpstr>
      <vt:lpstr>Symbol</vt:lpstr>
      <vt:lpstr>3DFloatVTI</vt:lpstr>
      <vt:lpstr>From Adaptive Analysis to Instance Optimality</vt:lpstr>
      <vt:lpstr>Agenda</vt:lpstr>
      <vt:lpstr>Agenda</vt:lpstr>
      <vt:lpstr>The goal</vt:lpstr>
      <vt:lpstr>Agenda</vt:lpstr>
      <vt:lpstr>PowerPoint Presentation</vt:lpstr>
      <vt:lpstr>PowerPoint Presentation</vt:lpstr>
      <vt:lpstr>The problem - Formal</vt:lpstr>
      <vt:lpstr>Agenda</vt:lpstr>
      <vt:lpstr>Jarvis March </vt:lpstr>
      <vt:lpstr>PowerPoint Presentation</vt:lpstr>
      <vt:lpstr>Jarvis March - complexity</vt:lpstr>
      <vt:lpstr>Agenda</vt:lpstr>
      <vt:lpstr>Graham’s scan</vt:lpstr>
      <vt:lpstr>Graham’s scan</vt:lpstr>
      <vt:lpstr>Graham’s scan</vt:lpstr>
      <vt:lpstr>PowerPoint Presentation</vt:lpstr>
      <vt:lpstr>Graham’s scan - complexity</vt:lpstr>
      <vt:lpstr>Comparison-Based Lower Bound Theorem</vt:lpstr>
      <vt:lpstr>PowerPoint Presentation</vt:lpstr>
      <vt:lpstr>PowerPoint Presentation</vt:lpstr>
      <vt:lpstr>Graham’s scan vs. Jarvis March  </vt:lpstr>
      <vt:lpstr>Agenda</vt:lpstr>
      <vt:lpstr>PowerPoint Presentation</vt:lpstr>
      <vt:lpstr>Marriage Before Conquest </vt:lpstr>
      <vt:lpstr>Algorithm Marriage Before Conquest:</vt:lpstr>
      <vt:lpstr>PowerPoint Presentation</vt:lpstr>
      <vt:lpstr>Algorithm Marriage Before Conquest:</vt:lpstr>
      <vt:lpstr>PowerPoint Presentation</vt:lpstr>
      <vt:lpstr>Algorithm Marriage Before Conquest:</vt:lpstr>
      <vt:lpstr>PowerPoint Presentation</vt:lpstr>
      <vt:lpstr>Algorithm Marriage Before Conquest:</vt:lpstr>
      <vt:lpstr>PowerPoint Presentation</vt:lpstr>
      <vt:lpstr>PowerPoint Presentation</vt:lpstr>
      <vt:lpstr>PowerPoint Presentation</vt:lpstr>
      <vt:lpstr>Algorithm Marriage Before Conquest:</vt:lpstr>
      <vt:lpstr>PowerPoint Presentation</vt:lpstr>
      <vt:lpstr>Marriage Before Conquest - complexity</vt:lpstr>
      <vt:lpstr>Proof Sketch - the balance case</vt:lpstr>
      <vt:lpstr>Proof Sketch - the unbalance case</vt:lpstr>
      <vt:lpstr>Proof Sketch – in general</vt:lpstr>
      <vt:lpstr>PowerPoint Presentation</vt:lpstr>
      <vt:lpstr>PowerPoint Presentation</vt:lpstr>
      <vt:lpstr>PowerPoint Presentation</vt:lpstr>
      <vt:lpstr>PowerPoint Presentation</vt:lpstr>
      <vt:lpstr>Agenda</vt:lpstr>
      <vt:lpstr>PowerPoint Presentation</vt:lpstr>
      <vt:lpstr>Vertical Entropy</vt:lpstr>
      <vt:lpstr>PowerPoint Presentation</vt:lpstr>
      <vt:lpstr>PowerPoint Presentation</vt:lpstr>
      <vt:lpstr>Let’s see a case of equal distribution</vt:lpstr>
      <vt:lpstr>PowerPoint Presentation</vt:lpstr>
      <vt:lpstr>Equal distribution</vt:lpstr>
      <vt:lpstr>Let’s see a case of unbalanced distribution</vt:lpstr>
      <vt:lpstr>PowerPoint Presentation</vt:lpstr>
      <vt:lpstr>Unbalanced distribution</vt:lpstr>
      <vt:lpstr>Theorem - Sen and Gupta, 1999 </vt:lpstr>
      <vt:lpstr>Vertical Entropy – Lower bound</vt:lpstr>
      <vt:lpstr>Vertical Entropy – Lower bound – intuition </vt:lpstr>
      <vt:lpstr>Agenda</vt:lpstr>
      <vt:lpstr>Structural entropy</vt:lpstr>
      <vt:lpstr>PowerPoint Presentation</vt:lpstr>
      <vt:lpstr>PowerPoint Presentation</vt:lpstr>
      <vt:lpstr>PowerPoint Presentation</vt:lpstr>
      <vt:lpstr>PowerPoint Presentation</vt:lpstr>
      <vt:lpstr>PowerPoint Presentation</vt:lpstr>
      <vt:lpstr>PowerPoint Presentation</vt:lpstr>
      <vt:lpstr>Intuition</vt:lpstr>
      <vt:lpstr>Observation</vt:lpstr>
      <vt:lpstr>Theorem - Afshani et al., 2017 </vt:lpstr>
      <vt:lpstr>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Vertical entropy complexity– Proof</vt:lpstr>
      <vt:lpstr>Agenda</vt:lpstr>
      <vt:lpstr>Instance optimality</vt:lpstr>
      <vt:lpstr>PowerPoint Presentation</vt:lpstr>
      <vt:lpstr>Instance optimality – Maximal Set</vt:lpstr>
      <vt:lpstr>Theorem  - Afshani et al., 2017</vt:lpstr>
      <vt:lpstr>Proof Sketch</vt:lpstr>
      <vt:lpstr>PowerPoint Presentation</vt:lpstr>
      <vt:lpstr>PowerPoint Presentation</vt:lpstr>
      <vt:lpstr>Agenda</vt:lpstr>
      <vt:lpstr>Theorem - Barbay and Rojas-Ledesma, 2017</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Adaptive Analysis to Instance Optimality</dc:title>
  <dc:creator>moria nachmany</dc:creator>
  <cp:lastModifiedBy>moria nachmany</cp:lastModifiedBy>
  <cp:revision>750</cp:revision>
  <dcterms:created xsi:type="dcterms:W3CDTF">2023-03-13T14:04:17Z</dcterms:created>
  <dcterms:modified xsi:type="dcterms:W3CDTF">2023-03-30T07:56:47Z</dcterms:modified>
</cp:coreProperties>
</file>