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9" r:id="rId1"/>
  </p:sldMasterIdLst>
  <p:sldIdLst>
    <p:sldId id="259" r:id="rId2"/>
    <p:sldId id="260" r:id="rId3"/>
    <p:sldId id="258" r:id="rId4"/>
    <p:sldId id="261" r:id="rId5"/>
    <p:sldId id="270" r:id="rId6"/>
    <p:sldId id="263" r:id="rId7"/>
    <p:sldId id="313" r:id="rId8"/>
    <p:sldId id="312" r:id="rId9"/>
    <p:sldId id="314" r:id="rId10"/>
    <p:sldId id="311" r:id="rId11"/>
    <p:sldId id="310" r:id="rId12"/>
    <p:sldId id="264" r:id="rId13"/>
    <p:sldId id="315" r:id="rId14"/>
    <p:sldId id="268" r:id="rId15"/>
    <p:sldId id="269" r:id="rId16"/>
    <p:sldId id="265" r:id="rId17"/>
    <p:sldId id="266" r:id="rId18"/>
    <p:sldId id="316" r:id="rId19"/>
    <p:sldId id="267" r:id="rId20"/>
    <p:sldId id="271" r:id="rId21"/>
    <p:sldId id="318" r:id="rId22"/>
    <p:sldId id="319" r:id="rId23"/>
    <p:sldId id="320" r:id="rId24"/>
    <p:sldId id="321" r:id="rId25"/>
    <p:sldId id="322" r:id="rId26"/>
    <p:sldId id="272" r:id="rId27"/>
    <p:sldId id="273" r:id="rId28"/>
    <p:sldId id="274" r:id="rId29"/>
    <p:sldId id="275" r:id="rId30"/>
    <p:sldId id="276" r:id="rId31"/>
    <p:sldId id="277" r:id="rId32"/>
    <p:sldId id="323" r:id="rId33"/>
    <p:sldId id="324" r:id="rId34"/>
    <p:sldId id="326" r:id="rId35"/>
    <p:sldId id="278" r:id="rId36"/>
    <p:sldId id="309" r:id="rId37"/>
    <p:sldId id="317" r:id="rId38"/>
    <p:sldId id="327" r:id="rId39"/>
    <p:sldId id="279" r:id="rId40"/>
    <p:sldId id="280" r:id="rId41"/>
    <p:sldId id="333" r:id="rId42"/>
    <p:sldId id="281" r:id="rId43"/>
    <p:sldId id="328" r:id="rId44"/>
    <p:sldId id="329" r:id="rId45"/>
    <p:sldId id="330" r:id="rId46"/>
    <p:sldId id="282" r:id="rId47"/>
    <p:sldId id="331" r:id="rId48"/>
    <p:sldId id="332" r:id="rId49"/>
    <p:sldId id="283" r:id="rId50"/>
    <p:sldId id="336" r:id="rId51"/>
    <p:sldId id="346" r:id="rId52"/>
    <p:sldId id="345" r:id="rId53"/>
    <p:sldId id="344" r:id="rId54"/>
    <p:sldId id="343" r:id="rId55"/>
    <p:sldId id="342" r:id="rId56"/>
    <p:sldId id="341" r:id="rId57"/>
    <p:sldId id="339" r:id="rId58"/>
    <p:sldId id="338" r:id="rId59"/>
    <p:sldId id="340" r:id="rId60"/>
    <p:sldId id="337" r:id="rId61"/>
    <p:sldId id="284" r:id="rId62"/>
    <p:sldId id="285" r:id="rId63"/>
    <p:sldId id="286" r:id="rId64"/>
    <p:sldId id="287" r:id="rId65"/>
    <p:sldId id="289" r:id="rId66"/>
    <p:sldId id="291" r:id="rId67"/>
    <p:sldId id="292" r:id="rId68"/>
    <p:sldId id="293" r:id="rId69"/>
    <p:sldId id="294" r:id="rId70"/>
    <p:sldId id="288" r:id="rId71"/>
    <p:sldId id="295" r:id="rId72"/>
    <p:sldId id="302" r:id="rId73"/>
    <p:sldId id="296" r:id="rId74"/>
    <p:sldId id="297" r:id="rId75"/>
    <p:sldId id="298" r:id="rId76"/>
    <p:sldId id="299" r:id="rId77"/>
    <p:sldId id="300" r:id="rId78"/>
    <p:sldId id="301" r:id="rId79"/>
    <p:sldId id="334" r:id="rId80"/>
    <p:sldId id="303" r:id="rId81"/>
    <p:sldId id="304" r:id="rId82"/>
    <p:sldId id="305" r:id="rId83"/>
    <p:sldId id="306" r:id="rId84"/>
    <p:sldId id="307" r:id="rId85"/>
    <p:sldId id="308" r:id="rId86"/>
    <p:sldId id="335" r:id="rId87"/>
    <p:sldId id="347" r:id="rId88"/>
    <p:sldId id="348" r:id="rId89"/>
    <p:sldId id="349" r:id="rId90"/>
    <p:sldId id="350" r:id="rId91"/>
    <p:sldId id="351" r:id="rId92"/>
    <p:sldId id="352" r:id="rId93"/>
    <p:sldId id="353" r:id="rId94"/>
    <p:sldId id="354" r:id="rId9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64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53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D10B-491D-402E-A4D0-C4EB9DC7627A}" type="datetimeFigureOut">
              <a:rPr lang="en-IL" smtClean="0"/>
              <a:t>25/07/2023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9B79-1FC6-4066-9B13-16E226C6316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63550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D10B-491D-402E-A4D0-C4EB9DC7627A}" type="datetimeFigureOut">
              <a:rPr lang="en-IL" smtClean="0"/>
              <a:t>25/07/2023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9B79-1FC6-4066-9B13-16E226C6316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7456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D10B-491D-402E-A4D0-C4EB9DC7627A}" type="datetimeFigureOut">
              <a:rPr lang="en-IL" smtClean="0"/>
              <a:t>25/07/2023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9B79-1FC6-4066-9B13-16E226C6316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0238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D10B-491D-402E-A4D0-C4EB9DC7627A}" type="datetimeFigureOut">
              <a:rPr lang="en-IL" smtClean="0"/>
              <a:t>25/07/2023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9B79-1FC6-4066-9B13-16E226C6316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70060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D10B-491D-402E-A4D0-C4EB9DC7627A}" type="datetimeFigureOut">
              <a:rPr lang="en-IL" smtClean="0"/>
              <a:t>25/07/2023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9B79-1FC6-4066-9B13-16E226C6316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6903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D10B-491D-402E-A4D0-C4EB9DC7627A}" type="datetimeFigureOut">
              <a:rPr lang="en-IL" smtClean="0"/>
              <a:t>25/07/2023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9B79-1FC6-4066-9B13-16E226C6316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0336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D10B-491D-402E-A4D0-C4EB9DC7627A}" type="datetimeFigureOut">
              <a:rPr lang="en-IL" smtClean="0"/>
              <a:t>25/07/2023</a:t>
            </a:fld>
            <a:endParaRPr lang="en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9B79-1FC6-4066-9B13-16E226C6316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58241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D10B-491D-402E-A4D0-C4EB9DC7627A}" type="datetimeFigureOut">
              <a:rPr lang="en-IL" smtClean="0"/>
              <a:t>25/07/2023</a:t>
            </a:fld>
            <a:endParaRPr lang="en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9B79-1FC6-4066-9B13-16E226C6316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7149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D10B-491D-402E-A4D0-C4EB9DC7627A}" type="datetimeFigureOut">
              <a:rPr lang="en-IL" smtClean="0"/>
              <a:t>25/07/2023</a:t>
            </a:fld>
            <a:endParaRPr lang="en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9B79-1FC6-4066-9B13-16E226C6316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3028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D10B-491D-402E-A4D0-C4EB9DC7627A}" type="datetimeFigureOut">
              <a:rPr lang="en-IL" smtClean="0"/>
              <a:t>25/07/2023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9B79-1FC6-4066-9B13-16E226C6316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9602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D10B-491D-402E-A4D0-C4EB9DC7627A}" type="datetimeFigureOut">
              <a:rPr lang="en-IL" smtClean="0"/>
              <a:t>25/07/2023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9B79-1FC6-4066-9B13-16E226C6316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7948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ED10B-491D-402E-A4D0-C4EB9DC7627A}" type="datetimeFigureOut">
              <a:rPr lang="en-IL" smtClean="0"/>
              <a:t>25/07/2023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19B79-1FC6-4066-9B13-16E226C6316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88620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252CFF-53A1-771C-3AC6-23B7652AF6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Online Scheduling via Learned Weights</a:t>
            </a:r>
            <a:endParaRPr lang="en-IL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039B60F-C29E-092A-BF99-C93E47264C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Seminar in Algorithms, 2023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434044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2C359-5C98-171F-DFAF-8EDF06626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Restricted Assignment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62A31F-917E-0C67-82F3-03DF44F455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 machines</a:t>
                </a:r>
              </a:p>
              <a:p>
                <a:r>
                  <a:rPr lang="en-US" dirty="0"/>
                  <a:t>Each job has a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b="0" dirty="0"/>
                  <a:t>, and an allowed machine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Each job must be assigned to exactly one machine,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b="0" dirty="0"/>
                  <a:t>, online.</a:t>
                </a:r>
              </a:p>
              <a:p>
                <a:r>
                  <a:rPr lang="en-US" dirty="0"/>
                  <a:t>Minimize </a:t>
                </a:r>
                <a:r>
                  <a:rPr lang="en-US" dirty="0" err="1"/>
                  <a:t>makespan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</m:e>
                            </m:d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𝑙𝑜𝑎𝑑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𝑚𝑎𝑐h𝑖𝑛𝑒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b="0" dirty="0"/>
                  <a:t> – This is a bipartite graph</a:t>
                </a:r>
              </a:p>
              <a:p>
                <a:endParaRPr lang="en-US" dirty="0"/>
              </a:p>
              <a:p>
                <a:r>
                  <a:rPr lang="en-US" dirty="0"/>
                  <a:t>Assume OPT is known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𝑝𝑜𝑙𝑦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62A31F-917E-0C67-82F3-03DF44F455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9DFD0E6A-99A6-DD18-9A08-EC556BCC1824}"/>
              </a:ext>
            </a:extLst>
          </p:cNvPr>
          <p:cNvSpPr/>
          <p:nvPr/>
        </p:nvSpPr>
        <p:spPr>
          <a:xfrm>
            <a:off x="9312098" y="3838168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IL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0D0F689-CAAF-AB65-A337-6C2B0CC7F565}"/>
              </a:ext>
            </a:extLst>
          </p:cNvPr>
          <p:cNvSpPr/>
          <p:nvPr/>
        </p:nvSpPr>
        <p:spPr>
          <a:xfrm>
            <a:off x="9312098" y="4483240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IL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A1CA462-2A6A-CD59-2BE4-F47756795DD7}"/>
              </a:ext>
            </a:extLst>
          </p:cNvPr>
          <p:cNvSpPr/>
          <p:nvPr/>
        </p:nvSpPr>
        <p:spPr>
          <a:xfrm>
            <a:off x="9312098" y="5104281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IL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20898D6-1D4E-A5CA-A52F-5F5069516036}"/>
              </a:ext>
            </a:extLst>
          </p:cNvPr>
          <p:cNvSpPr/>
          <p:nvPr/>
        </p:nvSpPr>
        <p:spPr>
          <a:xfrm>
            <a:off x="11020029" y="3838168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  <a:endParaRPr lang="en-IL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8DAEAF-E593-BFED-4984-ECE047009A6E}"/>
              </a:ext>
            </a:extLst>
          </p:cNvPr>
          <p:cNvSpPr/>
          <p:nvPr/>
        </p:nvSpPr>
        <p:spPr>
          <a:xfrm>
            <a:off x="11020029" y="4483240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IL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DE41930-0867-24E9-DB29-EEB5B56EB2BB}"/>
              </a:ext>
            </a:extLst>
          </p:cNvPr>
          <p:cNvSpPr/>
          <p:nvPr/>
        </p:nvSpPr>
        <p:spPr>
          <a:xfrm>
            <a:off x="11020029" y="5104281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IL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0AC5283-D075-82E1-C1C4-2E57AE576B3D}"/>
              </a:ext>
            </a:extLst>
          </p:cNvPr>
          <p:cNvCxnSpPr/>
          <p:nvPr/>
        </p:nvCxnSpPr>
        <p:spPr>
          <a:xfrm>
            <a:off x="9606387" y="4068321"/>
            <a:ext cx="1620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97892F7-1ED5-6638-CE85-593A0F08F03D}"/>
              </a:ext>
            </a:extLst>
          </p:cNvPr>
          <p:cNvCxnSpPr/>
          <p:nvPr/>
        </p:nvCxnSpPr>
        <p:spPr>
          <a:xfrm>
            <a:off x="9606387" y="4717335"/>
            <a:ext cx="1620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69A43E-F5A2-C462-C810-6FFA6972674D}"/>
              </a:ext>
            </a:extLst>
          </p:cNvPr>
          <p:cNvCxnSpPr>
            <a:cxnSpLocks/>
          </p:cNvCxnSpPr>
          <p:nvPr/>
        </p:nvCxnSpPr>
        <p:spPr>
          <a:xfrm>
            <a:off x="9606387" y="4061513"/>
            <a:ext cx="1620000" cy="6647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94BE66C-CA05-604B-16DD-55E21C103332}"/>
              </a:ext>
            </a:extLst>
          </p:cNvPr>
          <p:cNvCxnSpPr/>
          <p:nvPr/>
        </p:nvCxnSpPr>
        <p:spPr>
          <a:xfrm>
            <a:off x="9606387" y="5285968"/>
            <a:ext cx="1620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7B9255-3E1E-55A9-B735-DCAA5E8385E5}"/>
              </a:ext>
            </a:extLst>
          </p:cNvPr>
          <p:cNvCxnSpPr>
            <a:cxnSpLocks/>
          </p:cNvCxnSpPr>
          <p:nvPr/>
        </p:nvCxnSpPr>
        <p:spPr>
          <a:xfrm>
            <a:off x="9592546" y="4730233"/>
            <a:ext cx="1620000" cy="4939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2AD2D90-3217-2DE9-2025-08AD73048E7F}"/>
              </a:ext>
            </a:extLst>
          </p:cNvPr>
          <p:cNvCxnSpPr>
            <a:cxnSpLocks/>
          </p:cNvCxnSpPr>
          <p:nvPr/>
        </p:nvCxnSpPr>
        <p:spPr>
          <a:xfrm flipV="1">
            <a:off x="9606387" y="4726292"/>
            <a:ext cx="1620000" cy="5596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7338B1B-8B86-BAE0-D5FB-C6303D82FA6B}"/>
              </a:ext>
            </a:extLst>
          </p:cNvPr>
          <p:cNvSpPr txBox="1"/>
          <p:nvPr/>
        </p:nvSpPr>
        <p:spPr>
          <a:xfrm>
            <a:off x="9291074" y="3244334"/>
            <a:ext cx="98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Jobs</a:t>
            </a:r>
            <a:endParaRPr lang="en-IL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B3DA9C-9637-BCDD-99A2-23BEF379A19A}"/>
              </a:ext>
            </a:extLst>
          </p:cNvPr>
          <p:cNvSpPr txBox="1"/>
          <p:nvPr/>
        </p:nvSpPr>
        <p:spPr>
          <a:xfrm>
            <a:off x="10668635" y="3244334"/>
            <a:ext cx="1115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Machines</a:t>
            </a:r>
            <a:endParaRPr lang="en-IL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7B11C0-AB6D-F78C-DA33-5F3D2E40856C}"/>
              </a:ext>
            </a:extLst>
          </p:cNvPr>
          <p:cNvSpPr txBox="1"/>
          <p:nvPr/>
        </p:nvSpPr>
        <p:spPr>
          <a:xfrm>
            <a:off x="10279047" y="5942568"/>
            <a:ext cx="136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makespan</a:t>
            </a:r>
            <a:r>
              <a:rPr lang="en-US" dirty="0"/>
              <a:t>=5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330353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2C359-5C98-171F-DFAF-8EDF06626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Restricted Assignment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62A31F-917E-0C67-82F3-03DF44F455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 machines</a:t>
                </a:r>
              </a:p>
              <a:p>
                <a:r>
                  <a:rPr lang="en-US" dirty="0"/>
                  <a:t>Each job has a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b="0" dirty="0"/>
                  <a:t>, and an allowed machine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Each job must be assigned to exactly one machine,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b="0" dirty="0"/>
                  <a:t>, online.</a:t>
                </a:r>
              </a:p>
              <a:p>
                <a:r>
                  <a:rPr lang="en-US" dirty="0"/>
                  <a:t>Minimize </a:t>
                </a:r>
                <a:r>
                  <a:rPr lang="en-US" dirty="0" err="1"/>
                  <a:t>makespan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</m:e>
                            </m:d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𝑙𝑜𝑎𝑑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𝑚𝑎𝑐h𝑖𝑛𝑒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b="0" dirty="0"/>
                  <a:t> – This is a bipartite graph</a:t>
                </a:r>
              </a:p>
              <a:p>
                <a:endParaRPr lang="en-US" dirty="0"/>
              </a:p>
              <a:p>
                <a:r>
                  <a:rPr lang="en-US" dirty="0"/>
                  <a:t>Assume OPT is known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𝑝𝑜𝑙𝑦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62A31F-917E-0C67-82F3-03DF44F455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9DFD0E6A-99A6-DD18-9A08-EC556BCC1824}"/>
              </a:ext>
            </a:extLst>
          </p:cNvPr>
          <p:cNvSpPr/>
          <p:nvPr/>
        </p:nvSpPr>
        <p:spPr>
          <a:xfrm>
            <a:off x="9312098" y="3838168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IL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0D0F689-CAAF-AB65-A337-6C2B0CC7F565}"/>
              </a:ext>
            </a:extLst>
          </p:cNvPr>
          <p:cNvSpPr/>
          <p:nvPr/>
        </p:nvSpPr>
        <p:spPr>
          <a:xfrm>
            <a:off x="9312098" y="4483240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IL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A1CA462-2A6A-CD59-2BE4-F47756795DD7}"/>
              </a:ext>
            </a:extLst>
          </p:cNvPr>
          <p:cNvSpPr/>
          <p:nvPr/>
        </p:nvSpPr>
        <p:spPr>
          <a:xfrm>
            <a:off x="9312098" y="5104281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IL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D2B4FFF-59E9-4DE3-FDAA-F2C70EDE5B11}"/>
              </a:ext>
            </a:extLst>
          </p:cNvPr>
          <p:cNvSpPr/>
          <p:nvPr/>
        </p:nvSpPr>
        <p:spPr>
          <a:xfrm>
            <a:off x="9312097" y="5686292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IL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20898D6-1D4E-A5CA-A52F-5F5069516036}"/>
              </a:ext>
            </a:extLst>
          </p:cNvPr>
          <p:cNvSpPr/>
          <p:nvPr/>
        </p:nvSpPr>
        <p:spPr>
          <a:xfrm>
            <a:off x="11020029" y="3838168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  <a:endParaRPr lang="en-IL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8DAEAF-E593-BFED-4984-ECE047009A6E}"/>
              </a:ext>
            </a:extLst>
          </p:cNvPr>
          <p:cNvSpPr/>
          <p:nvPr/>
        </p:nvSpPr>
        <p:spPr>
          <a:xfrm>
            <a:off x="11020029" y="4483240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IL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DE41930-0867-24E9-DB29-EEB5B56EB2BB}"/>
              </a:ext>
            </a:extLst>
          </p:cNvPr>
          <p:cNvSpPr/>
          <p:nvPr/>
        </p:nvSpPr>
        <p:spPr>
          <a:xfrm>
            <a:off x="11020029" y="5104281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en-IL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0AC5283-D075-82E1-C1C4-2E57AE576B3D}"/>
              </a:ext>
            </a:extLst>
          </p:cNvPr>
          <p:cNvCxnSpPr/>
          <p:nvPr/>
        </p:nvCxnSpPr>
        <p:spPr>
          <a:xfrm>
            <a:off x="9606387" y="4068321"/>
            <a:ext cx="1620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97892F7-1ED5-6638-CE85-593A0F08F03D}"/>
              </a:ext>
            </a:extLst>
          </p:cNvPr>
          <p:cNvCxnSpPr/>
          <p:nvPr/>
        </p:nvCxnSpPr>
        <p:spPr>
          <a:xfrm>
            <a:off x="9606387" y="4717335"/>
            <a:ext cx="1620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69A43E-F5A2-C462-C810-6FFA6972674D}"/>
              </a:ext>
            </a:extLst>
          </p:cNvPr>
          <p:cNvCxnSpPr>
            <a:cxnSpLocks/>
          </p:cNvCxnSpPr>
          <p:nvPr/>
        </p:nvCxnSpPr>
        <p:spPr>
          <a:xfrm>
            <a:off x="9606387" y="4061513"/>
            <a:ext cx="1620000" cy="6647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94BE66C-CA05-604B-16DD-55E21C103332}"/>
              </a:ext>
            </a:extLst>
          </p:cNvPr>
          <p:cNvCxnSpPr/>
          <p:nvPr/>
        </p:nvCxnSpPr>
        <p:spPr>
          <a:xfrm>
            <a:off x="9606387" y="5285968"/>
            <a:ext cx="1620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40935C4-9869-4CBF-D616-D5F1C6C2F343}"/>
              </a:ext>
            </a:extLst>
          </p:cNvPr>
          <p:cNvCxnSpPr>
            <a:cxnSpLocks/>
          </p:cNvCxnSpPr>
          <p:nvPr/>
        </p:nvCxnSpPr>
        <p:spPr>
          <a:xfrm flipV="1">
            <a:off x="9606387" y="5343775"/>
            <a:ext cx="1620000" cy="593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7B9255-3E1E-55A9-B735-DCAA5E8385E5}"/>
              </a:ext>
            </a:extLst>
          </p:cNvPr>
          <p:cNvCxnSpPr>
            <a:cxnSpLocks/>
          </p:cNvCxnSpPr>
          <p:nvPr/>
        </p:nvCxnSpPr>
        <p:spPr>
          <a:xfrm>
            <a:off x="9592546" y="4730233"/>
            <a:ext cx="1620000" cy="4939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2AD2D90-3217-2DE9-2025-08AD73048E7F}"/>
              </a:ext>
            </a:extLst>
          </p:cNvPr>
          <p:cNvCxnSpPr>
            <a:cxnSpLocks/>
          </p:cNvCxnSpPr>
          <p:nvPr/>
        </p:nvCxnSpPr>
        <p:spPr>
          <a:xfrm flipV="1">
            <a:off x="9606387" y="4726292"/>
            <a:ext cx="1620000" cy="5596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7338B1B-8B86-BAE0-D5FB-C6303D82FA6B}"/>
              </a:ext>
            </a:extLst>
          </p:cNvPr>
          <p:cNvSpPr txBox="1"/>
          <p:nvPr/>
        </p:nvSpPr>
        <p:spPr>
          <a:xfrm>
            <a:off x="9291074" y="3244334"/>
            <a:ext cx="98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Jobs</a:t>
            </a:r>
            <a:endParaRPr lang="en-IL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B3DA9C-9637-BCDD-99A2-23BEF379A19A}"/>
              </a:ext>
            </a:extLst>
          </p:cNvPr>
          <p:cNvSpPr txBox="1"/>
          <p:nvPr/>
        </p:nvSpPr>
        <p:spPr>
          <a:xfrm>
            <a:off x="10668635" y="3244334"/>
            <a:ext cx="1115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Machines</a:t>
            </a:r>
            <a:endParaRPr lang="en-IL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7B11C0-AB6D-F78C-DA33-5F3D2E40856C}"/>
              </a:ext>
            </a:extLst>
          </p:cNvPr>
          <p:cNvSpPr txBox="1"/>
          <p:nvPr/>
        </p:nvSpPr>
        <p:spPr>
          <a:xfrm>
            <a:off x="10279047" y="5942568"/>
            <a:ext cx="136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makespan</a:t>
            </a:r>
            <a:r>
              <a:rPr lang="en-US" dirty="0"/>
              <a:t>=6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66522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2C359-5C98-171F-DFAF-8EDF06626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Fractional Online Restricted Assignment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62A31F-917E-0C67-82F3-03DF44F455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 machines</a:t>
                </a:r>
              </a:p>
              <a:p>
                <a:r>
                  <a:rPr lang="en-US" dirty="0"/>
                  <a:t>Each job has a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b="0" dirty="0"/>
                  <a:t>, and an allowed machine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Assign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Minimize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</m:e>
                            </m:d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func>
                  </m:oMath>
                </a14:m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Assume OPT is known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𝑝𝑜𝑙𝑦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62A31F-917E-0C67-82F3-03DF44F455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8B95B394-893A-6AB4-05A7-1A8034452DB1}"/>
              </a:ext>
            </a:extLst>
          </p:cNvPr>
          <p:cNvSpPr/>
          <p:nvPr/>
        </p:nvSpPr>
        <p:spPr>
          <a:xfrm>
            <a:off x="8680867" y="3703231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IL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2E483A9-D5E1-E281-0026-1600BC7A26B1}"/>
              </a:ext>
            </a:extLst>
          </p:cNvPr>
          <p:cNvSpPr/>
          <p:nvPr/>
        </p:nvSpPr>
        <p:spPr>
          <a:xfrm>
            <a:off x="10388798" y="3703231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1.5</a:t>
            </a:r>
            <a:endParaRPr lang="en-IL" sz="9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26B820-6613-A4CC-D221-9ECDE6944A18}"/>
              </a:ext>
            </a:extLst>
          </p:cNvPr>
          <p:cNvSpPr/>
          <p:nvPr/>
        </p:nvSpPr>
        <p:spPr>
          <a:xfrm>
            <a:off x="10388798" y="4348303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0.5</a:t>
            </a:r>
            <a:endParaRPr lang="en-IL" sz="9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BD02BC2-3DF8-1633-F636-41EA303F175B}"/>
              </a:ext>
            </a:extLst>
          </p:cNvPr>
          <p:cNvSpPr/>
          <p:nvPr/>
        </p:nvSpPr>
        <p:spPr>
          <a:xfrm>
            <a:off x="10388798" y="496934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  <a:endParaRPr lang="en-IL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4B0F80-6036-68FA-3010-E764FFAE8567}"/>
              </a:ext>
            </a:extLst>
          </p:cNvPr>
          <p:cNvCxnSpPr>
            <a:cxnSpLocks/>
            <a:endCxn id="5" idx="2"/>
          </p:cNvCxnSpPr>
          <p:nvPr/>
        </p:nvCxnSpPr>
        <p:spPr>
          <a:xfrm>
            <a:off x="8975156" y="3933384"/>
            <a:ext cx="1413642" cy="1289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4E0160-CB9E-056A-3F76-F534AFC1A99E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8975156" y="3926576"/>
            <a:ext cx="1413642" cy="66477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42D5D72-84C2-5EEB-784D-BA837EC82C17}"/>
              </a:ext>
            </a:extLst>
          </p:cNvPr>
          <p:cNvSpPr txBox="1"/>
          <p:nvPr/>
        </p:nvSpPr>
        <p:spPr>
          <a:xfrm>
            <a:off x="8659843" y="3109397"/>
            <a:ext cx="98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Jobs</a:t>
            </a:r>
            <a:endParaRPr lang="en-I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CEEC2D-BEF6-C47F-8DD5-9F6665F3AD90}"/>
              </a:ext>
            </a:extLst>
          </p:cNvPr>
          <p:cNvSpPr txBox="1"/>
          <p:nvPr/>
        </p:nvSpPr>
        <p:spPr>
          <a:xfrm>
            <a:off x="10037404" y="3109397"/>
            <a:ext cx="1115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Machines</a:t>
            </a:r>
            <a:endParaRPr lang="en-I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AD4AC1-8243-0460-CB5B-2CCF2455B502}"/>
              </a:ext>
            </a:extLst>
          </p:cNvPr>
          <p:cNvSpPr txBox="1"/>
          <p:nvPr/>
        </p:nvSpPr>
        <p:spPr>
          <a:xfrm>
            <a:off x="9647816" y="5807631"/>
            <a:ext cx="1542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makespan</a:t>
            </a:r>
            <a:r>
              <a:rPr lang="en-US" dirty="0"/>
              <a:t>=1.5</a:t>
            </a:r>
            <a:endParaRPr lang="en-IL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CBD59D-D3F7-DF1C-477F-4EE2160DEA5C}"/>
              </a:ext>
            </a:extLst>
          </p:cNvPr>
          <p:cNvSpPr txBox="1"/>
          <p:nvPr/>
        </p:nvSpPr>
        <p:spPr>
          <a:xfrm>
            <a:off x="9918050" y="4148422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0.25</a:t>
            </a:r>
            <a:endParaRPr lang="en-IL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F4C608-B180-6ACB-497B-D215192CC90E}"/>
              </a:ext>
            </a:extLst>
          </p:cNvPr>
          <p:cNvSpPr txBox="1"/>
          <p:nvPr/>
        </p:nvSpPr>
        <p:spPr>
          <a:xfrm>
            <a:off x="9779207" y="3691793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0.75</a:t>
            </a:r>
            <a:endParaRPr lang="en-IL" sz="1000" dirty="0"/>
          </a:p>
        </p:txBody>
      </p:sp>
    </p:spTree>
    <p:extLst>
      <p:ext uri="{BB962C8B-B14F-4D97-AF65-F5344CB8AC3E}">
        <p14:creationId xmlns:p14="http://schemas.microsoft.com/office/powerpoint/2010/main" val="110927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2C359-5C98-171F-DFAF-8EDF06626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Fractional Online Restricted Assignment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62A31F-917E-0C67-82F3-03DF44F455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 machines</a:t>
                </a:r>
              </a:p>
              <a:p>
                <a:r>
                  <a:rPr lang="en-US" dirty="0"/>
                  <a:t>Each job has a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b="0" dirty="0"/>
                  <a:t>, and an allowed machine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Assign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Minimize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</m:e>
                            </m:d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func>
                  </m:oMath>
                </a14:m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Assume OPT is known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𝑝𝑜𝑙𝑦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62A31F-917E-0C67-82F3-03DF44F455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8B95B394-893A-6AB4-05A7-1A8034452DB1}"/>
              </a:ext>
            </a:extLst>
          </p:cNvPr>
          <p:cNvSpPr/>
          <p:nvPr/>
        </p:nvSpPr>
        <p:spPr>
          <a:xfrm>
            <a:off x="8680867" y="3703231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IL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2E483A9-D5E1-E281-0026-1600BC7A26B1}"/>
              </a:ext>
            </a:extLst>
          </p:cNvPr>
          <p:cNvSpPr/>
          <p:nvPr/>
        </p:nvSpPr>
        <p:spPr>
          <a:xfrm>
            <a:off x="10388798" y="3703231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1.5</a:t>
            </a:r>
            <a:endParaRPr lang="en-IL" sz="9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26B820-6613-A4CC-D221-9ECDE6944A18}"/>
              </a:ext>
            </a:extLst>
          </p:cNvPr>
          <p:cNvSpPr/>
          <p:nvPr/>
        </p:nvSpPr>
        <p:spPr>
          <a:xfrm>
            <a:off x="10388798" y="4348303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2</a:t>
            </a:r>
            <a:endParaRPr lang="en-IL" sz="9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BD02BC2-3DF8-1633-F636-41EA303F175B}"/>
              </a:ext>
            </a:extLst>
          </p:cNvPr>
          <p:cNvSpPr/>
          <p:nvPr/>
        </p:nvSpPr>
        <p:spPr>
          <a:xfrm>
            <a:off x="10388798" y="496934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1.5</a:t>
            </a:r>
            <a:endParaRPr lang="en-IL" sz="9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4B0F80-6036-68FA-3010-E764FFAE8567}"/>
              </a:ext>
            </a:extLst>
          </p:cNvPr>
          <p:cNvCxnSpPr>
            <a:cxnSpLocks/>
            <a:endCxn id="5" idx="2"/>
          </p:cNvCxnSpPr>
          <p:nvPr/>
        </p:nvCxnSpPr>
        <p:spPr>
          <a:xfrm>
            <a:off x="8975156" y="3933384"/>
            <a:ext cx="1413642" cy="1289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4E0160-CB9E-056A-3F76-F534AFC1A99E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8975156" y="3926576"/>
            <a:ext cx="1413642" cy="66477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42D5D72-84C2-5EEB-784D-BA837EC82C17}"/>
              </a:ext>
            </a:extLst>
          </p:cNvPr>
          <p:cNvSpPr txBox="1"/>
          <p:nvPr/>
        </p:nvSpPr>
        <p:spPr>
          <a:xfrm>
            <a:off x="8659843" y="3109397"/>
            <a:ext cx="98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Jobs</a:t>
            </a:r>
            <a:endParaRPr lang="en-I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CEEC2D-BEF6-C47F-8DD5-9F6665F3AD90}"/>
              </a:ext>
            </a:extLst>
          </p:cNvPr>
          <p:cNvSpPr txBox="1"/>
          <p:nvPr/>
        </p:nvSpPr>
        <p:spPr>
          <a:xfrm>
            <a:off x="10037404" y="3109397"/>
            <a:ext cx="1115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Machines</a:t>
            </a:r>
            <a:endParaRPr lang="en-I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AD4AC1-8243-0460-CB5B-2CCF2455B502}"/>
              </a:ext>
            </a:extLst>
          </p:cNvPr>
          <p:cNvSpPr txBox="1"/>
          <p:nvPr/>
        </p:nvSpPr>
        <p:spPr>
          <a:xfrm>
            <a:off x="9647816" y="5807631"/>
            <a:ext cx="136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makespan</a:t>
            </a:r>
            <a:r>
              <a:rPr lang="en-US" dirty="0"/>
              <a:t>=2</a:t>
            </a:r>
            <a:endParaRPr lang="en-IL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CBD59D-D3F7-DF1C-477F-4EE2160DEA5C}"/>
              </a:ext>
            </a:extLst>
          </p:cNvPr>
          <p:cNvSpPr txBox="1"/>
          <p:nvPr/>
        </p:nvSpPr>
        <p:spPr>
          <a:xfrm>
            <a:off x="9918050" y="4148422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0.25</a:t>
            </a:r>
            <a:endParaRPr lang="en-IL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F4C608-B180-6ACB-497B-D215192CC90E}"/>
              </a:ext>
            </a:extLst>
          </p:cNvPr>
          <p:cNvSpPr txBox="1"/>
          <p:nvPr/>
        </p:nvSpPr>
        <p:spPr>
          <a:xfrm>
            <a:off x="9779207" y="3691793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0.75</a:t>
            </a:r>
            <a:endParaRPr lang="en-IL" sz="10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8997CCA-72FA-A182-FDC8-262C058F307A}"/>
              </a:ext>
            </a:extLst>
          </p:cNvPr>
          <p:cNvSpPr/>
          <p:nvPr/>
        </p:nvSpPr>
        <p:spPr>
          <a:xfrm>
            <a:off x="8680864" y="4319599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IL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411C58C-C7F5-52BC-BC8A-3C572DAAA92A}"/>
              </a:ext>
            </a:extLst>
          </p:cNvPr>
          <p:cNvCxnSpPr>
            <a:cxnSpLocks/>
          </p:cNvCxnSpPr>
          <p:nvPr/>
        </p:nvCxnSpPr>
        <p:spPr>
          <a:xfrm>
            <a:off x="9044149" y="4570738"/>
            <a:ext cx="1413642" cy="1289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07113DF-5247-86FF-D138-C56020DDA450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9061737" y="4576467"/>
            <a:ext cx="1327061" cy="63592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2E747D6-E3F9-6D01-DB68-F25450D1ED58}"/>
              </a:ext>
            </a:extLst>
          </p:cNvPr>
          <p:cNvSpPr txBox="1"/>
          <p:nvPr/>
        </p:nvSpPr>
        <p:spPr>
          <a:xfrm>
            <a:off x="9414173" y="4388318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0.5</a:t>
            </a:r>
            <a:endParaRPr lang="en-IL" sz="1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8281E5-4DE8-19BD-E6EF-F151C2C7D0BA}"/>
              </a:ext>
            </a:extLst>
          </p:cNvPr>
          <p:cNvSpPr txBox="1"/>
          <p:nvPr/>
        </p:nvSpPr>
        <p:spPr>
          <a:xfrm>
            <a:off x="9812069" y="4796396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0.5</a:t>
            </a:r>
            <a:endParaRPr lang="en-IL" sz="1000" dirty="0"/>
          </a:p>
        </p:txBody>
      </p:sp>
    </p:spTree>
    <p:extLst>
      <p:ext uri="{BB962C8B-B14F-4D97-AF65-F5344CB8AC3E}">
        <p14:creationId xmlns:p14="http://schemas.microsoft.com/office/powerpoint/2010/main" val="1495975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9924B-B156-4C3B-160D-D520F28B8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Results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76DE8-3592-2C53-3345-004F5E3B89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greedy algorithm (assign to least loaded neighbor) has a competitive ratio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That is optimal in the worst case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76DE8-3592-2C53-3345-004F5E3B89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8219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82BB0-E7D9-1F4D-4364-957E60A18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World Instances Have Patterns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71A2E-8E67-34D1-573E-72106EDCD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machines can have different capabilities</a:t>
            </a:r>
          </a:p>
          <a:p>
            <a:r>
              <a:rPr lang="en-US" dirty="0"/>
              <a:t>Big jobs may arrive at a certain time every day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65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EDBCA-F419-3C41-A852-C20C5697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 prediction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4E497-CADC-0ACF-8806-F5B7BECC3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performance of the algorithm should degrade gracefully with the prediction error</a:t>
            </a:r>
          </a:p>
        </p:txBody>
      </p:sp>
    </p:spTree>
    <p:extLst>
      <p:ext uri="{BB962C8B-B14F-4D97-AF65-F5344CB8AC3E}">
        <p14:creationId xmlns:p14="http://schemas.microsoft.com/office/powerpoint/2010/main" val="3364662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EDBCA-F419-3C41-A852-C20C5697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 prediction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4E497-CADC-0ACF-8806-F5B7BECC3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performance of the algorithm should degrade gracefully with the prediction error</a:t>
            </a:r>
          </a:p>
          <a:p>
            <a:r>
              <a:rPr lang="en-US" dirty="0"/>
              <a:t>The predictions should be robust to inconsequential changes in problem instance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4DAB7A-3F1E-C3DC-C60C-9522324E7C7D}"/>
              </a:ext>
            </a:extLst>
          </p:cNvPr>
          <p:cNvSpPr/>
          <p:nvPr/>
        </p:nvSpPr>
        <p:spPr>
          <a:xfrm>
            <a:off x="4840387" y="350780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IL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73FD7F1-470E-3E1D-711E-467F0064019E}"/>
              </a:ext>
            </a:extLst>
          </p:cNvPr>
          <p:cNvSpPr/>
          <p:nvPr/>
        </p:nvSpPr>
        <p:spPr>
          <a:xfrm>
            <a:off x="4840387" y="4152876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IL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08667E9-C139-759F-BD19-C0519C2B657B}"/>
              </a:ext>
            </a:extLst>
          </p:cNvPr>
          <p:cNvSpPr/>
          <p:nvPr/>
        </p:nvSpPr>
        <p:spPr>
          <a:xfrm>
            <a:off x="4840387" y="4773917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IL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7A8B239-776F-BD8B-C012-43C2408C16F6}"/>
              </a:ext>
            </a:extLst>
          </p:cNvPr>
          <p:cNvSpPr/>
          <p:nvPr/>
        </p:nvSpPr>
        <p:spPr>
          <a:xfrm>
            <a:off x="6548318" y="350780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  <a:endParaRPr lang="en-IL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AEAFCF-BC93-808E-7304-D77CD5580CBB}"/>
              </a:ext>
            </a:extLst>
          </p:cNvPr>
          <p:cNvSpPr/>
          <p:nvPr/>
        </p:nvSpPr>
        <p:spPr>
          <a:xfrm>
            <a:off x="6548318" y="4152876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IL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F910ECB-4645-4467-1CBE-788E637D81E9}"/>
              </a:ext>
            </a:extLst>
          </p:cNvPr>
          <p:cNvSpPr/>
          <p:nvPr/>
        </p:nvSpPr>
        <p:spPr>
          <a:xfrm>
            <a:off x="6548318" y="4773917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IL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93E370-6945-8462-325B-C5315412AD7F}"/>
              </a:ext>
            </a:extLst>
          </p:cNvPr>
          <p:cNvCxnSpPr/>
          <p:nvPr/>
        </p:nvCxnSpPr>
        <p:spPr>
          <a:xfrm>
            <a:off x="5134676" y="3737957"/>
            <a:ext cx="1620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F97FB2-FB9A-6AB3-357A-DFDB14857779}"/>
              </a:ext>
            </a:extLst>
          </p:cNvPr>
          <p:cNvCxnSpPr/>
          <p:nvPr/>
        </p:nvCxnSpPr>
        <p:spPr>
          <a:xfrm>
            <a:off x="5134676" y="4386971"/>
            <a:ext cx="1620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E9DCB8-66B6-9C80-3AE0-2F7C89516848}"/>
              </a:ext>
            </a:extLst>
          </p:cNvPr>
          <p:cNvCxnSpPr>
            <a:cxnSpLocks/>
          </p:cNvCxnSpPr>
          <p:nvPr/>
        </p:nvCxnSpPr>
        <p:spPr>
          <a:xfrm>
            <a:off x="5134676" y="3731149"/>
            <a:ext cx="1620000" cy="6647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F731989-46B3-FE30-A68F-D8464141AF09}"/>
              </a:ext>
            </a:extLst>
          </p:cNvPr>
          <p:cNvCxnSpPr/>
          <p:nvPr/>
        </p:nvCxnSpPr>
        <p:spPr>
          <a:xfrm>
            <a:off x="5134676" y="4955604"/>
            <a:ext cx="1620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0B68680-F0D4-97B2-B6AB-473E4EB203E6}"/>
              </a:ext>
            </a:extLst>
          </p:cNvPr>
          <p:cNvCxnSpPr>
            <a:cxnSpLocks/>
          </p:cNvCxnSpPr>
          <p:nvPr/>
        </p:nvCxnSpPr>
        <p:spPr>
          <a:xfrm>
            <a:off x="5120835" y="4399869"/>
            <a:ext cx="1620000" cy="4939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0D1270E-00F0-8A59-A9D1-9ACDAF4014BA}"/>
              </a:ext>
            </a:extLst>
          </p:cNvPr>
          <p:cNvCxnSpPr>
            <a:cxnSpLocks/>
          </p:cNvCxnSpPr>
          <p:nvPr/>
        </p:nvCxnSpPr>
        <p:spPr>
          <a:xfrm flipV="1">
            <a:off x="5134676" y="4395928"/>
            <a:ext cx="1620000" cy="5596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341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EDBCA-F419-3C41-A852-C20C5697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 prediction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4E497-CADC-0ACF-8806-F5B7BECC3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performance of the algorithm should degrade gracefully with the prediction error</a:t>
            </a:r>
          </a:p>
          <a:p>
            <a:r>
              <a:rPr lang="en-US" dirty="0"/>
              <a:t>The predictions should be robust to inconsequential changes in problem instance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4DAB7A-3F1E-C3DC-C60C-9522324E7C7D}"/>
              </a:ext>
            </a:extLst>
          </p:cNvPr>
          <p:cNvSpPr/>
          <p:nvPr/>
        </p:nvSpPr>
        <p:spPr>
          <a:xfrm>
            <a:off x="4840387" y="350780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IL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73FD7F1-470E-3E1D-711E-467F0064019E}"/>
              </a:ext>
            </a:extLst>
          </p:cNvPr>
          <p:cNvSpPr/>
          <p:nvPr/>
        </p:nvSpPr>
        <p:spPr>
          <a:xfrm>
            <a:off x="4840387" y="4152876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IL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08667E9-C139-759F-BD19-C0519C2B657B}"/>
              </a:ext>
            </a:extLst>
          </p:cNvPr>
          <p:cNvSpPr/>
          <p:nvPr/>
        </p:nvSpPr>
        <p:spPr>
          <a:xfrm>
            <a:off x="4840387" y="4773917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IL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7A8B239-776F-BD8B-C012-43C2408C16F6}"/>
              </a:ext>
            </a:extLst>
          </p:cNvPr>
          <p:cNvSpPr/>
          <p:nvPr/>
        </p:nvSpPr>
        <p:spPr>
          <a:xfrm>
            <a:off x="6548318" y="350780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  <a:endParaRPr lang="en-IL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AEAFCF-BC93-808E-7304-D77CD5580CBB}"/>
              </a:ext>
            </a:extLst>
          </p:cNvPr>
          <p:cNvSpPr/>
          <p:nvPr/>
        </p:nvSpPr>
        <p:spPr>
          <a:xfrm>
            <a:off x="6548318" y="4152876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IL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F910ECB-4645-4467-1CBE-788E637D81E9}"/>
              </a:ext>
            </a:extLst>
          </p:cNvPr>
          <p:cNvSpPr/>
          <p:nvPr/>
        </p:nvSpPr>
        <p:spPr>
          <a:xfrm>
            <a:off x="6548318" y="4773917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~5</a:t>
            </a:r>
            <a:endParaRPr lang="en-IL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93E370-6945-8462-325B-C5315412AD7F}"/>
              </a:ext>
            </a:extLst>
          </p:cNvPr>
          <p:cNvCxnSpPr/>
          <p:nvPr/>
        </p:nvCxnSpPr>
        <p:spPr>
          <a:xfrm>
            <a:off x="5134676" y="3737957"/>
            <a:ext cx="1620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F97FB2-FB9A-6AB3-357A-DFDB14857779}"/>
              </a:ext>
            </a:extLst>
          </p:cNvPr>
          <p:cNvCxnSpPr/>
          <p:nvPr/>
        </p:nvCxnSpPr>
        <p:spPr>
          <a:xfrm>
            <a:off x="5134676" y="4386971"/>
            <a:ext cx="1620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E9DCB8-66B6-9C80-3AE0-2F7C89516848}"/>
              </a:ext>
            </a:extLst>
          </p:cNvPr>
          <p:cNvCxnSpPr>
            <a:cxnSpLocks/>
          </p:cNvCxnSpPr>
          <p:nvPr/>
        </p:nvCxnSpPr>
        <p:spPr>
          <a:xfrm>
            <a:off x="5134676" y="3731149"/>
            <a:ext cx="1620000" cy="6647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F731989-46B3-FE30-A68F-D8464141AF09}"/>
              </a:ext>
            </a:extLst>
          </p:cNvPr>
          <p:cNvCxnSpPr/>
          <p:nvPr/>
        </p:nvCxnSpPr>
        <p:spPr>
          <a:xfrm>
            <a:off x="5134676" y="4955604"/>
            <a:ext cx="1620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0B68680-F0D4-97B2-B6AB-473E4EB203E6}"/>
              </a:ext>
            </a:extLst>
          </p:cNvPr>
          <p:cNvCxnSpPr>
            <a:cxnSpLocks/>
          </p:cNvCxnSpPr>
          <p:nvPr/>
        </p:nvCxnSpPr>
        <p:spPr>
          <a:xfrm>
            <a:off x="5120835" y="4399869"/>
            <a:ext cx="1620000" cy="4939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0D1270E-00F0-8A59-A9D1-9ACDAF4014BA}"/>
              </a:ext>
            </a:extLst>
          </p:cNvPr>
          <p:cNvCxnSpPr>
            <a:cxnSpLocks/>
          </p:cNvCxnSpPr>
          <p:nvPr/>
        </p:nvCxnSpPr>
        <p:spPr>
          <a:xfrm flipV="1">
            <a:off x="5134676" y="4395928"/>
            <a:ext cx="1620000" cy="5596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0E352C9-98E1-93D4-DA52-6202F579EF78}"/>
                  </a:ext>
                </a:extLst>
              </p:cNvPr>
              <p:cNvSpPr/>
              <p:nvPr/>
            </p:nvSpPr>
            <p:spPr>
              <a:xfrm>
                <a:off x="4973689" y="5382129"/>
                <a:ext cx="294292" cy="294197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ϵ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0E352C9-98E1-93D4-DA52-6202F579EF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689" y="5382129"/>
                <a:ext cx="294292" cy="294197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3249B65-0FF2-E37E-BB69-0C210D2C8153}"/>
                  </a:ext>
                </a:extLst>
              </p:cNvPr>
              <p:cNvSpPr/>
              <p:nvPr/>
            </p:nvSpPr>
            <p:spPr>
              <a:xfrm>
                <a:off x="4973689" y="5702674"/>
                <a:ext cx="294292" cy="294197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ϵ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3249B65-0FF2-E37E-BB69-0C210D2C81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689" y="5702674"/>
                <a:ext cx="294292" cy="294197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7B92FE8-9091-55CE-F168-76CEDC74A79C}"/>
                  </a:ext>
                </a:extLst>
              </p:cNvPr>
              <p:cNvSpPr/>
              <p:nvPr/>
            </p:nvSpPr>
            <p:spPr>
              <a:xfrm>
                <a:off x="4973689" y="6029865"/>
                <a:ext cx="294292" cy="294197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ϵ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7B92FE8-9091-55CE-F168-76CEDC74A7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689" y="6029865"/>
                <a:ext cx="294292" cy="294197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AE25DF3-8FF9-C31F-CBDB-F7561D271C00}"/>
                  </a:ext>
                </a:extLst>
              </p:cNvPr>
              <p:cNvSpPr/>
              <p:nvPr/>
            </p:nvSpPr>
            <p:spPr>
              <a:xfrm>
                <a:off x="4973689" y="6354371"/>
                <a:ext cx="294292" cy="294197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ϵ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AE25DF3-8FF9-C31F-CBDB-F7561D271C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689" y="6354371"/>
                <a:ext cx="294292" cy="29419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CB6FF52-8FF7-23D2-364E-BBD595FF528A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5205698" y="5016969"/>
            <a:ext cx="1342620" cy="4682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0BFB02-597F-6667-6F96-F52BC39C1341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5273366" y="5016969"/>
            <a:ext cx="1274952" cy="7979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C7631E8-AB71-4B26-56EE-A8BA6EEDB1E2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5239532" y="5016969"/>
            <a:ext cx="1308786" cy="11758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63E5326-FF97-F806-F423-BA5BEDF721DC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5256449" y="5016969"/>
            <a:ext cx="1291869" cy="14797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479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EDBCA-F419-3C41-A852-C20C5697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 prediction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4E497-CADC-0ACF-8806-F5B7BECC3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performance of the algorithm should degrade gracefully with the prediction error</a:t>
            </a:r>
          </a:p>
          <a:p>
            <a:r>
              <a:rPr lang="en-US" dirty="0"/>
              <a:t>The predictions should be robust to inconsequential changes in problem instance</a:t>
            </a:r>
          </a:p>
          <a:p>
            <a:r>
              <a:rPr lang="en-US" dirty="0"/>
              <a:t>The predictions should be efficiently learnable</a:t>
            </a:r>
          </a:p>
        </p:txBody>
      </p:sp>
    </p:spTree>
    <p:extLst>
      <p:ext uri="{BB962C8B-B14F-4D97-AF65-F5344CB8AC3E}">
        <p14:creationId xmlns:p14="http://schemas.microsoft.com/office/powerpoint/2010/main" val="221805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DA2F7-6A77-6BD5-B81E-0637C5576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3F20E-6ED3-4703-1A43-CACEEBC3C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Approach overview</a:t>
            </a:r>
          </a:p>
          <a:p>
            <a:r>
              <a:rPr lang="en-US" dirty="0"/>
              <a:t>The restricted assignment problem</a:t>
            </a:r>
          </a:p>
          <a:p>
            <a:r>
              <a:rPr lang="en-US" dirty="0"/>
              <a:t>Choosing a prediction</a:t>
            </a:r>
          </a:p>
          <a:p>
            <a:r>
              <a:rPr lang="en-US" dirty="0"/>
              <a:t> Algorithms that utilize the prediction</a:t>
            </a:r>
          </a:p>
          <a:p>
            <a:r>
              <a:rPr lang="en-US" dirty="0"/>
              <a:t>Rounding a fractional assignment</a:t>
            </a:r>
          </a:p>
          <a:p>
            <a:r>
              <a:rPr lang="en-US" dirty="0"/>
              <a:t>A bonus, if we have time</a:t>
            </a:r>
          </a:p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018131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A55BF-1A75-240B-0D50-50AB18BD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Weights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5E816A-9B8C-425A-EC0D-B7CE9D60AE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be weights for each machine</a:t>
                </a:r>
              </a:p>
              <a:p>
                <a:r>
                  <a:rPr lang="en-US" dirty="0"/>
                  <a:t>A low weight denotes a congested machine</a:t>
                </a:r>
              </a:p>
              <a:p>
                <a:r>
                  <a:rPr lang="en-US" dirty="0"/>
                  <a:t>Assign jobs proportionally:</a:t>
                </a:r>
              </a:p>
              <a:p>
                <a:pPr marL="457200" lvl="1" indent="0">
                  <a:buNone/>
                </a:pPr>
                <a:endParaRPr lang="en-IL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5E816A-9B8C-425A-EC0D-B7CE9D60AE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DD53F55-0A3C-532B-A0DB-C1020E64C832}"/>
              </a:ext>
            </a:extLst>
          </p:cNvPr>
          <p:cNvSpPr/>
          <p:nvPr/>
        </p:nvSpPr>
        <p:spPr>
          <a:xfrm>
            <a:off x="1551530" y="5291721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C9C273-7FDA-88F8-B500-FC1E9CAD316D}"/>
              </a:ext>
            </a:extLst>
          </p:cNvPr>
          <p:cNvSpPr/>
          <p:nvPr/>
        </p:nvSpPr>
        <p:spPr>
          <a:xfrm>
            <a:off x="2365149" y="5291721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636033-8284-FA9A-A133-B13B2FC9F9EA}"/>
              </a:ext>
            </a:extLst>
          </p:cNvPr>
          <p:cNvSpPr/>
          <p:nvPr/>
        </p:nvSpPr>
        <p:spPr>
          <a:xfrm>
            <a:off x="1551530" y="6229718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w=1</a:t>
            </a:r>
            <a:endParaRPr lang="en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255693-8EE1-0744-8E3B-7FBF8DA84287}"/>
              </a:ext>
            </a:extLst>
          </p:cNvPr>
          <p:cNvSpPr/>
          <p:nvPr/>
        </p:nvSpPr>
        <p:spPr>
          <a:xfrm>
            <a:off x="2818908" y="5291721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8B6AA9-02EA-8A3E-8DB5-E2E1B9E5C2DB}"/>
              </a:ext>
            </a:extLst>
          </p:cNvPr>
          <p:cNvSpPr/>
          <p:nvPr/>
        </p:nvSpPr>
        <p:spPr>
          <a:xfrm>
            <a:off x="3632527" y="5291721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7B978D-FB45-7EA0-E0A0-5A5B5D049AA1}"/>
              </a:ext>
            </a:extLst>
          </p:cNvPr>
          <p:cNvSpPr/>
          <p:nvPr/>
        </p:nvSpPr>
        <p:spPr>
          <a:xfrm>
            <a:off x="2818908" y="6229718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w=2</a:t>
            </a:r>
            <a:endParaRPr lang="en-IL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9F3C40-8395-E62F-7E11-E0E50F62B83B}"/>
              </a:ext>
            </a:extLst>
          </p:cNvPr>
          <p:cNvSpPr/>
          <p:nvPr/>
        </p:nvSpPr>
        <p:spPr>
          <a:xfrm>
            <a:off x="4191738" y="5291720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64138A-0D74-696B-FD7C-53F3521945F2}"/>
              </a:ext>
            </a:extLst>
          </p:cNvPr>
          <p:cNvSpPr/>
          <p:nvPr/>
        </p:nvSpPr>
        <p:spPr>
          <a:xfrm>
            <a:off x="5005357" y="5291720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561FFD-1682-A304-3ABF-E0028C16780F}"/>
              </a:ext>
            </a:extLst>
          </p:cNvPr>
          <p:cNvSpPr/>
          <p:nvPr/>
        </p:nvSpPr>
        <p:spPr>
          <a:xfrm>
            <a:off x="4191738" y="6229717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w=3</a:t>
            </a:r>
            <a:endParaRPr lang="en-IL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C2DE8A-F9D7-4FBF-4D84-4D4E17C6A3AD}"/>
              </a:ext>
            </a:extLst>
          </p:cNvPr>
          <p:cNvSpPr/>
          <p:nvPr/>
        </p:nvSpPr>
        <p:spPr>
          <a:xfrm>
            <a:off x="2818907" y="3930292"/>
            <a:ext cx="1002399" cy="9252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p=6</a:t>
            </a:r>
            <a:endParaRPr lang="en-IL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5DA050C-DE9F-9C23-3B6F-E5A909957EB5}"/>
              </a:ext>
            </a:extLst>
          </p:cNvPr>
          <p:cNvCxnSpPr>
            <a:endCxn id="5" idx="0"/>
          </p:cNvCxnSpPr>
          <p:nvPr/>
        </p:nvCxnSpPr>
        <p:spPr>
          <a:xfrm flipH="1">
            <a:off x="2459539" y="4855507"/>
            <a:ext cx="548149" cy="4362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7CBF755-6236-A90B-9A4A-6D61CEB2CF34}"/>
              </a:ext>
            </a:extLst>
          </p:cNvPr>
          <p:cNvCxnSpPr>
            <a:cxnSpLocks/>
          </p:cNvCxnSpPr>
          <p:nvPr/>
        </p:nvCxnSpPr>
        <p:spPr>
          <a:xfrm>
            <a:off x="3224981" y="4855507"/>
            <a:ext cx="0" cy="4362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F5D5DC-2DAA-A0A7-584A-634F1B8ED10D}"/>
              </a:ext>
            </a:extLst>
          </p:cNvPr>
          <p:cNvCxnSpPr>
            <a:cxnSpLocks/>
          </p:cNvCxnSpPr>
          <p:nvPr/>
        </p:nvCxnSpPr>
        <p:spPr>
          <a:xfrm>
            <a:off x="3713645" y="4855507"/>
            <a:ext cx="1005839" cy="4362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231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A55BF-1A75-240B-0D50-50AB18BD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Weights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5E816A-9B8C-425A-EC0D-B7CE9D60AE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be weights for each machine</a:t>
                </a:r>
              </a:p>
              <a:p>
                <a:r>
                  <a:rPr lang="en-US" dirty="0"/>
                  <a:t>A low weight denotes a congested machine</a:t>
                </a:r>
              </a:p>
              <a:p>
                <a:r>
                  <a:rPr lang="en-US" dirty="0"/>
                  <a:t>Assign jobs proportionally:</a:t>
                </a:r>
              </a:p>
              <a:p>
                <a:pPr marL="457200" lvl="1" indent="0">
                  <a:buNone/>
                </a:pPr>
                <a:endParaRPr lang="en-IL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5E816A-9B8C-425A-EC0D-B7CE9D60AE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DD53F55-0A3C-532B-A0DB-C1020E64C832}"/>
              </a:ext>
            </a:extLst>
          </p:cNvPr>
          <p:cNvSpPr/>
          <p:nvPr/>
        </p:nvSpPr>
        <p:spPr>
          <a:xfrm>
            <a:off x="1551530" y="5291721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C9C273-7FDA-88F8-B500-FC1E9CAD316D}"/>
              </a:ext>
            </a:extLst>
          </p:cNvPr>
          <p:cNvSpPr/>
          <p:nvPr/>
        </p:nvSpPr>
        <p:spPr>
          <a:xfrm>
            <a:off x="2365149" y="5291721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636033-8284-FA9A-A133-B13B2FC9F9EA}"/>
              </a:ext>
            </a:extLst>
          </p:cNvPr>
          <p:cNvSpPr/>
          <p:nvPr/>
        </p:nvSpPr>
        <p:spPr>
          <a:xfrm>
            <a:off x="1551530" y="6229718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w=1</a:t>
            </a:r>
            <a:endParaRPr lang="en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255693-8EE1-0744-8E3B-7FBF8DA84287}"/>
              </a:ext>
            </a:extLst>
          </p:cNvPr>
          <p:cNvSpPr/>
          <p:nvPr/>
        </p:nvSpPr>
        <p:spPr>
          <a:xfrm>
            <a:off x="2818908" y="5291721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8B6AA9-02EA-8A3E-8DB5-E2E1B9E5C2DB}"/>
              </a:ext>
            </a:extLst>
          </p:cNvPr>
          <p:cNvSpPr/>
          <p:nvPr/>
        </p:nvSpPr>
        <p:spPr>
          <a:xfrm>
            <a:off x="3632527" y="5291721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7B978D-FB45-7EA0-E0A0-5A5B5D049AA1}"/>
              </a:ext>
            </a:extLst>
          </p:cNvPr>
          <p:cNvSpPr/>
          <p:nvPr/>
        </p:nvSpPr>
        <p:spPr>
          <a:xfrm>
            <a:off x="2818908" y="6229718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w=2</a:t>
            </a:r>
            <a:endParaRPr lang="en-IL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9F3C40-8395-E62F-7E11-E0E50F62B83B}"/>
              </a:ext>
            </a:extLst>
          </p:cNvPr>
          <p:cNvSpPr/>
          <p:nvPr/>
        </p:nvSpPr>
        <p:spPr>
          <a:xfrm>
            <a:off x="4191738" y="5291720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64138A-0D74-696B-FD7C-53F3521945F2}"/>
              </a:ext>
            </a:extLst>
          </p:cNvPr>
          <p:cNvSpPr/>
          <p:nvPr/>
        </p:nvSpPr>
        <p:spPr>
          <a:xfrm>
            <a:off x="5005357" y="5291720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561FFD-1682-A304-3ABF-E0028C16780F}"/>
              </a:ext>
            </a:extLst>
          </p:cNvPr>
          <p:cNvSpPr/>
          <p:nvPr/>
        </p:nvSpPr>
        <p:spPr>
          <a:xfrm>
            <a:off x="4191738" y="6229717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w=3</a:t>
            </a:r>
            <a:endParaRPr lang="en-IL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C2DE8A-F9D7-4FBF-4D84-4D4E17C6A3AD}"/>
              </a:ext>
            </a:extLst>
          </p:cNvPr>
          <p:cNvSpPr/>
          <p:nvPr/>
        </p:nvSpPr>
        <p:spPr>
          <a:xfrm>
            <a:off x="1740310" y="6023239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5EF616-025A-7041-7C5D-06B2B05155A1}"/>
              </a:ext>
            </a:extLst>
          </p:cNvPr>
          <p:cNvSpPr/>
          <p:nvPr/>
        </p:nvSpPr>
        <p:spPr>
          <a:xfrm>
            <a:off x="3007688" y="6023239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0DF891-111B-F8FD-AFBB-E873D0CE7679}"/>
              </a:ext>
            </a:extLst>
          </p:cNvPr>
          <p:cNvSpPr/>
          <p:nvPr/>
        </p:nvSpPr>
        <p:spPr>
          <a:xfrm>
            <a:off x="3007687" y="5816418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8850CB-9F0A-160B-3036-3E0855D38B5E}"/>
              </a:ext>
            </a:extLst>
          </p:cNvPr>
          <p:cNvSpPr/>
          <p:nvPr/>
        </p:nvSpPr>
        <p:spPr>
          <a:xfrm>
            <a:off x="4380517" y="6022895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A468FC-1309-087E-7A14-B51FD1E2DD5F}"/>
              </a:ext>
            </a:extLst>
          </p:cNvPr>
          <p:cNvSpPr/>
          <p:nvPr/>
        </p:nvSpPr>
        <p:spPr>
          <a:xfrm>
            <a:off x="4380517" y="5816073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37D4DE-7396-D3BA-3234-22F9ED8699A7}"/>
              </a:ext>
            </a:extLst>
          </p:cNvPr>
          <p:cNvSpPr/>
          <p:nvPr/>
        </p:nvSpPr>
        <p:spPr>
          <a:xfrm>
            <a:off x="4380517" y="5609423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A366A3-7934-706E-C80B-44070286008A}"/>
              </a:ext>
            </a:extLst>
          </p:cNvPr>
          <p:cNvSpPr/>
          <p:nvPr/>
        </p:nvSpPr>
        <p:spPr>
          <a:xfrm>
            <a:off x="2818907" y="3930292"/>
            <a:ext cx="1002399" cy="92521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p=6</a:t>
            </a:r>
            <a:endParaRPr lang="en-IL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4D9354E-65F5-8D8C-1867-8EC62EF715C4}"/>
              </a:ext>
            </a:extLst>
          </p:cNvPr>
          <p:cNvCxnSpPr/>
          <p:nvPr/>
        </p:nvCxnSpPr>
        <p:spPr>
          <a:xfrm flipH="1">
            <a:off x="2459539" y="4855507"/>
            <a:ext cx="548149" cy="4362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527368F-1161-B75C-70EF-F83B9EDFD8F6}"/>
              </a:ext>
            </a:extLst>
          </p:cNvPr>
          <p:cNvCxnSpPr>
            <a:cxnSpLocks/>
          </p:cNvCxnSpPr>
          <p:nvPr/>
        </p:nvCxnSpPr>
        <p:spPr>
          <a:xfrm>
            <a:off x="3224981" y="4855507"/>
            <a:ext cx="0" cy="4362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3AD9AF9-D651-C501-8FD5-9F45B883B6C7}"/>
              </a:ext>
            </a:extLst>
          </p:cNvPr>
          <p:cNvCxnSpPr>
            <a:cxnSpLocks/>
          </p:cNvCxnSpPr>
          <p:nvPr/>
        </p:nvCxnSpPr>
        <p:spPr>
          <a:xfrm>
            <a:off x="3713645" y="4855507"/>
            <a:ext cx="1005839" cy="4362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447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A55BF-1A75-240B-0D50-50AB18BD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Weights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5E816A-9B8C-425A-EC0D-B7CE9D60AE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be weights for each machine</a:t>
                </a:r>
              </a:p>
              <a:p>
                <a:r>
                  <a:rPr lang="en-US" dirty="0"/>
                  <a:t>A low weight denotes a congested machine</a:t>
                </a:r>
              </a:p>
              <a:p>
                <a:r>
                  <a:rPr lang="en-US" dirty="0"/>
                  <a:t>Assign jobs proportionally:</a:t>
                </a:r>
              </a:p>
              <a:p>
                <a:pPr marL="457200" lvl="1" indent="0">
                  <a:buNone/>
                </a:pPr>
                <a:endParaRPr lang="en-IL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5E816A-9B8C-425A-EC0D-B7CE9D60AE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DD53F55-0A3C-532B-A0DB-C1020E64C832}"/>
              </a:ext>
            </a:extLst>
          </p:cNvPr>
          <p:cNvSpPr/>
          <p:nvPr/>
        </p:nvSpPr>
        <p:spPr>
          <a:xfrm>
            <a:off x="1551530" y="5291721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C9C273-7FDA-88F8-B500-FC1E9CAD316D}"/>
              </a:ext>
            </a:extLst>
          </p:cNvPr>
          <p:cNvSpPr/>
          <p:nvPr/>
        </p:nvSpPr>
        <p:spPr>
          <a:xfrm>
            <a:off x="2365149" y="5291721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636033-8284-FA9A-A133-B13B2FC9F9EA}"/>
              </a:ext>
            </a:extLst>
          </p:cNvPr>
          <p:cNvSpPr/>
          <p:nvPr/>
        </p:nvSpPr>
        <p:spPr>
          <a:xfrm>
            <a:off x="1551530" y="6229718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w=1</a:t>
            </a:r>
            <a:endParaRPr lang="en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255693-8EE1-0744-8E3B-7FBF8DA84287}"/>
              </a:ext>
            </a:extLst>
          </p:cNvPr>
          <p:cNvSpPr/>
          <p:nvPr/>
        </p:nvSpPr>
        <p:spPr>
          <a:xfrm>
            <a:off x="2818908" y="5291721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8B6AA9-02EA-8A3E-8DB5-E2E1B9E5C2DB}"/>
              </a:ext>
            </a:extLst>
          </p:cNvPr>
          <p:cNvSpPr/>
          <p:nvPr/>
        </p:nvSpPr>
        <p:spPr>
          <a:xfrm>
            <a:off x="3632527" y="5291721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7B978D-FB45-7EA0-E0A0-5A5B5D049AA1}"/>
              </a:ext>
            </a:extLst>
          </p:cNvPr>
          <p:cNvSpPr/>
          <p:nvPr/>
        </p:nvSpPr>
        <p:spPr>
          <a:xfrm>
            <a:off x="2818908" y="6229718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w=2</a:t>
            </a:r>
            <a:endParaRPr lang="en-IL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9F3C40-8395-E62F-7E11-E0E50F62B83B}"/>
              </a:ext>
            </a:extLst>
          </p:cNvPr>
          <p:cNvSpPr/>
          <p:nvPr/>
        </p:nvSpPr>
        <p:spPr>
          <a:xfrm>
            <a:off x="4191738" y="5291720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64138A-0D74-696B-FD7C-53F3521945F2}"/>
              </a:ext>
            </a:extLst>
          </p:cNvPr>
          <p:cNvSpPr/>
          <p:nvPr/>
        </p:nvSpPr>
        <p:spPr>
          <a:xfrm>
            <a:off x="5005357" y="5291720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561FFD-1682-A304-3ABF-E0028C16780F}"/>
              </a:ext>
            </a:extLst>
          </p:cNvPr>
          <p:cNvSpPr/>
          <p:nvPr/>
        </p:nvSpPr>
        <p:spPr>
          <a:xfrm>
            <a:off x="4191738" y="6229717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w=3</a:t>
            </a:r>
            <a:endParaRPr lang="en-IL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C2DE8A-F9D7-4FBF-4D84-4D4E17C6A3AD}"/>
              </a:ext>
            </a:extLst>
          </p:cNvPr>
          <p:cNvSpPr/>
          <p:nvPr/>
        </p:nvSpPr>
        <p:spPr>
          <a:xfrm>
            <a:off x="1740310" y="6023239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5EF616-025A-7041-7C5D-06B2B05155A1}"/>
              </a:ext>
            </a:extLst>
          </p:cNvPr>
          <p:cNvSpPr/>
          <p:nvPr/>
        </p:nvSpPr>
        <p:spPr>
          <a:xfrm>
            <a:off x="3007688" y="6023239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0DF891-111B-F8FD-AFBB-E873D0CE7679}"/>
              </a:ext>
            </a:extLst>
          </p:cNvPr>
          <p:cNvSpPr/>
          <p:nvPr/>
        </p:nvSpPr>
        <p:spPr>
          <a:xfrm>
            <a:off x="3007687" y="5816418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8850CB-9F0A-160B-3036-3E0855D38B5E}"/>
              </a:ext>
            </a:extLst>
          </p:cNvPr>
          <p:cNvSpPr/>
          <p:nvPr/>
        </p:nvSpPr>
        <p:spPr>
          <a:xfrm>
            <a:off x="4380517" y="6022895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A468FC-1309-087E-7A14-B51FD1E2DD5F}"/>
              </a:ext>
            </a:extLst>
          </p:cNvPr>
          <p:cNvSpPr/>
          <p:nvPr/>
        </p:nvSpPr>
        <p:spPr>
          <a:xfrm>
            <a:off x="4380517" y="5816073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37D4DE-7396-D3BA-3234-22F9ED8699A7}"/>
              </a:ext>
            </a:extLst>
          </p:cNvPr>
          <p:cNvSpPr/>
          <p:nvPr/>
        </p:nvSpPr>
        <p:spPr>
          <a:xfrm>
            <a:off x="4380517" y="5609423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A16932-3F1F-99DD-EE41-D307C2EA764D}"/>
              </a:ext>
            </a:extLst>
          </p:cNvPr>
          <p:cNvSpPr/>
          <p:nvPr/>
        </p:nvSpPr>
        <p:spPr>
          <a:xfrm>
            <a:off x="2818907" y="4395019"/>
            <a:ext cx="1002399" cy="4604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p=3</a:t>
            </a:r>
            <a:endParaRPr lang="en-IL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7FF33F1-F302-B71B-1384-C111EC0551D7}"/>
              </a:ext>
            </a:extLst>
          </p:cNvPr>
          <p:cNvCxnSpPr>
            <a:cxnSpLocks/>
          </p:cNvCxnSpPr>
          <p:nvPr/>
        </p:nvCxnSpPr>
        <p:spPr>
          <a:xfrm flipH="1">
            <a:off x="2111969" y="4855507"/>
            <a:ext cx="1113012" cy="4362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011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A55BF-1A75-240B-0D50-50AB18BD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Weights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5E816A-9B8C-425A-EC0D-B7CE9D60AE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be weights for each machine</a:t>
                </a:r>
              </a:p>
              <a:p>
                <a:r>
                  <a:rPr lang="en-US" dirty="0"/>
                  <a:t>A low weight denotes a congested machine</a:t>
                </a:r>
              </a:p>
              <a:p>
                <a:r>
                  <a:rPr lang="en-US" dirty="0"/>
                  <a:t>Assign jobs proportionally:</a:t>
                </a:r>
              </a:p>
              <a:p>
                <a:pPr marL="457200" lvl="1" indent="0">
                  <a:buNone/>
                </a:pPr>
                <a:endParaRPr lang="en-IL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5E816A-9B8C-425A-EC0D-B7CE9D60AE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DD53F55-0A3C-532B-A0DB-C1020E64C832}"/>
              </a:ext>
            </a:extLst>
          </p:cNvPr>
          <p:cNvSpPr/>
          <p:nvPr/>
        </p:nvSpPr>
        <p:spPr>
          <a:xfrm>
            <a:off x="1551530" y="5291721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C9C273-7FDA-88F8-B500-FC1E9CAD316D}"/>
              </a:ext>
            </a:extLst>
          </p:cNvPr>
          <p:cNvSpPr/>
          <p:nvPr/>
        </p:nvSpPr>
        <p:spPr>
          <a:xfrm>
            <a:off x="2365149" y="5291721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636033-8284-FA9A-A133-B13B2FC9F9EA}"/>
              </a:ext>
            </a:extLst>
          </p:cNvPr>
          <p:cNvSpPr/>
          <p:nvPr/>
        </p:nvSpPr>
        <p:spPr>
          <a:xfrm>
            <a:off x="1551530" y="6229718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w=1</a:t>
            </a:r>
            <a:endParaRPr lang="en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255693-8EE1-0744-8E3B-7FBF8DA84287}"/>
              </a:ext>
            </a:extLst>
          </p:cNvPr>
          <p:cNvSpPr/>
          <p:nvPr/>
        </p:nvSpPr>
        <p:spPr>
          <a:xfrm>
            <a:off x="2818908" y="5291721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8B6AA9-02EA-8A3E-8DB5-E2E1B9E5C2DB}"/>
              </a:ext>
            </a:extLst>
          </p:cNvPr>
          <p:cNvSpPr/>
          <p:nvPr/>
        </p:nvSpPr>
        <p:spPr>
          <a:xfrm>
            <a:off x="3632527" y="5291721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7B978D-FB45-7EA0-E0A0-5A5B5D049AA1}"/>
              </a:ext>
            </a:extLst>
          </p:cNvPr>
          <p:cNvSpPr/>
          <p:nvPr/>
        </p:nvSpPr>
        <p:spPr>
          <a:xfrm>
            <a:off x="2818908" y="6229718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w=2</a:t>
            </a:r>
            <a:endParaRPr lang="en-IL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9F3C40-8395-E62F-7E11-E0E50F62B83B}"/>
              </a:ext>
            </a:extLst>
          </p:cNvPr>
          <p:cNvSpPr/>
          <p:nvPr/>
        </p:nvSpPr>
        <p:spPr>
          <a:xfrm>
            <a:off x="4191738" y="5291720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64138A-0D74-696B-FD7C-53F3521945F2}"/>
              </a:ext>
            </a:extLst>
          </p:cNvPr>
          <p:cNvSpPr/>
          <p:nvPr/>
        </p:nvSpPr>
        <p:spPr>
          <a:xfrm>
            <a:off x="5005357" y="5291720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561FFD-1682-A304-3ABF-E0028C16780F}"/>
              </a:ext>
            </a:extLst>
          </p:cNvPr>
          <p:cNvSpPr/>
          <p:nvPr/>
        </p:nvSpPr>
        <p:spPr>
          <a:xfrm>
            <a:off x="4191738" y="6229717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w=3</a:t>
            </a:r>
            <a:endParaRPr lang="en-IL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C2DE8A-F9D7-4FBF-4D84-4D4E17C6A3AD}"/>
              </a:ext>
            </a:extLst>
          </p:cNvPr>
          <p:cNvSpPr/>
          <p:nvPr/>
        </p:nvSpPr>
        <p:spPr>
          <a:xfrm>
            <a:off x="1740310" y="6023239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5EF616-025A-7041-7C5D-06B2B05155A1}"/>
              </a:ext>
            </a:extLst>
          </p:cNvPr>
          <p:cNvSpPr/>
          <p:nvPr/>
        </p:nvSpPr>
        <p:spPr>
          <a:xfrm>
            <a:off x="3007688" y="6023239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0DF891-111B-F8FD-AFBB-E873D0CE7679}"/>
              </a:ext>
            </a:extLst>
          </p:cNvPr>
          <p:cNvSpPr/>
          <p:nvPr/>
        </p:nvSpPr>
        <p:spPr>
          <a:xfrm>
            <a:off x="3007687" y="5816418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8850CB-9F0A-160B-3036-3E0855D38B5E}"/>
              </a:ext>
            </a:extLst>
          </p:cNvPr>
          <p:cNvSpPr/>
          <p:nvPr/>
        </p:nvSpPr>
        <p:spPr>
          <a:xfrm>
            <a:off x="4380517" y="6022895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A468FC-1309-087E-7A14-B51FD1E2DD5F}"/>
              </a:ext>
            </a:extLst>
          </p:cNvPr>
          <p:cNvSpPr/>
          <p:nvPr/>
        </p:nvSpPr>
        <p:spPr>
          <a:xfrm>
            <a:off x="4380517" y="5816073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37D4DE-7396-D3BA-3234-22F9ED8699A7}"/>
              </a:ext>
            </a:extLst>
          </p:cNvPr>
          <p:cNvSpPr/>
          <p:nvPr/>
        </p:nvSpPr>
        <p:spPr>
          <a:xfrm>
            <a:off x="4380517" y="5609423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A16932-3F1F-99DD-EE41-D307C2EA764D}"/>
              </a:ext>
            </a:extLst>
          </p:cNvPr>
          <p:cNvSpPr/>
          <p:nvPr/>
        </p:nvSpPr>
        <p:spPr>
          <a:xfrm>
            <a:off x="1740309" y="5562062"/>
            <a:ext cx="624840" cy="4604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C3A0C9-E469-6634-5E59-982AEC8E68E9}"/>
              </a:ext>
            </a:extLst>
          </p:cNvPr>
          <p:cNvSpPr/>
          <p:nvPr/>
        </p:nvSpPr>
        <p:spPr>
          <a:xfrm>
            <a:off x="2818907" y="4395019"/>
            <a:ext cx="1002399" cy="4604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p=3</a:t>
            </a:r>
            <a:endParaRPr lang="en-IL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13FA94A-9F60-7870-BC2E-881EE948B35C}"/>
              </a:ext>
            </a:extLst>
          </p:cNvPr>
          <p:cNvCxnSpPr>
            <a:cxnSpLocks/>
          </p:cNvCxnSpPr>
          <p:nvPr/>
        </p:nvCxnSpPr>
        <p:spPr>
          <a:xfrm flipH="1">
            <a:off x="2111969" y="4855507"/>
            <a:ext cx="1113012" cy="4362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205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A55BF-1A75-240B-0D50-50AB18BD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Weights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5E816A-9B8C-425A-EC0D-B7CE9D60AE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be weights for each machine</a:t>
                </a:r>
              </a:p>
              <a:p>
                <a:r>
                  <a:rPr lang="en-US" dirty="0"/>
                  <a:t>A low weight denotes a congested machine</a:t>
                </a:r>
              </a:p>
              <a:p>
                <a:r>
                  <a:rPr lang="en-US" dirty="0"/>
                  <a:t>Assign jobs proportionally:</a:t>
                </a:r>
              </a:p>
              <a:p>
                <a:pPr marL="457200" lvl="1" indent="0">
                  <a:buNone/>
                </a:pPr>
                <a:endParaRPr lang="en-IL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5E816A-9B8C-425A-EC0D-B7CE9D60AE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DD53F55-0A3C-532B-A0DB-C1020E64C832}"/>
              </a:ext>
            </a:extLst>
          </p:cNvPr>
          <p:cNvSpPr/>
          <p:nvPr/>
        </p:nvSpPr>
        <p:spPr>
          <a:xfrm>
            <a:off x="1551530" y="5291721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C9C273-7FDA-88F8-B500-FC1E9CAD316D}"/>
              </a:ext>
            </a:extLst>
          </p:cNvPr>
          <p:cNvSpPr/>
          <p:nvPr/>
        </p:nvSpPr>
        <p:spPr>
          <a:xfrm>
            <a:off x="2365149" y="5291721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636033-8284-FA9A-A133-B13B2FC9F9EA}"/>
              </a:ext>
            </a:extLst>
          </p:cNvPr>
          <p:cNvSpPr/>
          <p:nvPr/>
        </p:nvSpPr>
        <p:spPr>
          <a:xfrm>
            <a:off x="1551530" y="6229718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w=1</a:t>
            </a:r>
            <a:endParaRPr lang="en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255693-8EE1-0744-8E3B-7FBF8DA84287}"/>
              </a:ext>
            </a:extLst>
          </p:cNvPr>
          <p:cNvSpPr/>
          <p:nvPr/>
        </p:nvSpPr>
        <p:spPr>
          <a:xfrm>
            <a:off x="2818908" y="5291721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8B6AA9-02EA-8A3E-8DB5-E2E1B9E5C2DB}"/>
              </a:ext>
            </a:extLst>
          </p:cNvPr>
          <p:cNvSpPr/>
          <p:nvPr/>
        </p:nvSpPr>
        <p:spPr>
          <a:xfrm>
            <a:off x="3632527" y="5291721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7B978D-FB45-7EA0-E0A0-5A5B5D049AA1}"/>
              </a:ext>
            </a:extLst>
          </p:cNvPr>
          <p:cNvSpPr/>
          <p:nvPr/>
        </p:nvSpPr>
        <p:spPr>
          <a:xfrm>
            <a:off x="2818908" y="6229718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w=2</a:t>
            </a:r>
            <a:endParaRPr lang="en-IL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9F3C40-8395-E62F-7E11-E0E50F62B83B}"/>
              </a:ext>
            </a:extLst>
          </p:cNvPr>
          <p:cNvSpPr/>
          <p:nvPr/>
        </p:nvSpPr>
        <p:spPr>
          <a:xfrm>
            <a:off x="4191738" y="5291720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64138A-0D74-696B-FD7C-53F3521945F2}"/>
              </a:ext>
            </a:extLst>
          </p:cNvPr>
          <p:cNvSpPr/>
          <p:nvPr/>
        </p:nvSpPr>
        <p:spPr>
          <a:xfrm>
            <a:off x="5005357" y="5291720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561FFD-1682-A304-3ABF-E0028C16780F}"/>
              </a:ext>
            </a:extLst>
          </p:cNvPr>
          <p:cNvSpPr/>
          <p:nvPr/>
        </p:nvSpPr>
        <p:spPr>
          <a:xfrm>
            <a:off x="4191738" y="6229717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w=3</a:t>
            </a:r>
            <a:endParaRPr lang="en-IL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C2DE8A-F9D7-4FBF-4D84-4D4E17C6A3AD}"/>
              </a:ext>
            </a:extLst>
          </p:cNvPr>
          <p:cNvSpPr/>
          <p:nvPr/>
        </p:nvSpPr>
        <p:spPr>
          <a:xfrm>
            <a:off x="1740310" y="6023239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5EF616-025A-7041-7C5D-06B2B05155A1}"/>
              </a:ext>
            </a:extLst>
          </p:cNvPr>
          <p:cNvSpPr/>
          <p:nvPr/>
        </p:nvSpPr>
        <p:spPr>
          <a:xfrm>
            <a:off x="3007688" y="6023239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0DF891-111B-F8FD-AFBB-E873D0CE7679}"/>
              </a:ext>
            </a:extLst>
          </p:cNvPr>
          <p:cNvSpPr/>
          <p:nvPr/>
        </p:nvSpPr>
        <p:spPr>
          <a:xfrm>
            <a:off x="3007687" y="5816418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8850CB-9F0A-160B-3036-3E0855D38B5E}"/>
              </a:ext>
            </a:extLst>
          </p:cNvPr>
          <p:cNvSpPr/>
          <p:nvPr/>
        </p:nvSpPr>
        <p:spPr>
          <a:xfrm>
            <a:off x="4380517" y="6022895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A468FC-1309-087E-7A14-B51FD1E2DD5F}"/>
              </a:ext>
            </a:extLst>
          </p:cNvPr>
          <p:cNvSpPr/>
          <p:nvPr/>
        </p:nvSpPr>
        <p:spPr>
          <a:xfrm>
            <a:off x="4380517" y="5816073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37D4DE-7396-D3BA-3234-22F9ED8699A7}"/>
              </a:ext>
            </a:extLst>
          </p:cNvPr>
          <p:cNvSpPr/>
          <p:nvPr/>
        </p:nvSpPr>
        <p:spPr>
          <a:xfrm>
            <a:off x="4380517" y="5609423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A16932-3F1F-99DD-EE41-D307C2EA764D}"/>
              </a:ext>
            </a:extLst>
          </p:cNvPr>
          <p:cNvSpPr/>
          <p:nvPr/>
        </p:nvSpPr>
        <p:spPr>
          <a:xfrm>
            <a:off x="1740309" y="5562062"/>
            <a:ext cx="624840" cy="4604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316CB11-D9EF-0E65-4058-47310E32E729}"/>
              </a:ext>
            </a:extLst>
          </p:cNvPr>
          <p:cNvSpPr/>
          <p:nvPr/>
        </p:nvSpPr>
        <p:spPr>
          <a:xfrm>
            <a:off x="2818907" y="4395019"/>
            <a:ext cx="1002399" cy="46048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p=3</a:t>
            </a:r>
            <a:endParaRPr lang="en-IL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CC72986-0CFA-FFC7-A290-C3035FC6C6E0}"/>
              </a:ext>
            </a:extLst>
          </p:cNvPr>
          <p:cNvCxnSpPr>
            <a:cxnSpLocks/>
          </p:cNvCxnSpPr>
          <p:nvPr/>
        </p:nvCxnSpPr>
        <p:spPr>
          <a:xfrm flipH="1">
            <a:off x="2111969" y="4855507"/>
            <a:ext cx="1113012" cy="4362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F0A019-83B7-BF2A-51D3-F281BFD8E091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3320107" y="4855507"/>
            <a:ext cx="0" cy="3890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882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A55BF-1A75-240B-0D50-50AB18BD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Weights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5E816A-9B8C-425A-EC0D-B7CE9D60AE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be weights for each machine</a:t>
                </a:r>
              </a:p>
              <a:p>
                <a:r>
                  <a:rPr lang="en-US" dirty="0"/>
                  <a:t>A low weight denotes a congested machine</a:t>
                </a:r>
              </a:p>
              <a:p>
                <a:r>
                  <a:rPr lang="en-US" dirty="0"/>
                  <a:t>Assign jobs proportionally:</a:t>
                </a:r>
              </a:p>
              <a:p>
                <a:pPr marL="457200" lvl="1" indent="0">
                  <a:buNone/>
                </a:pPr>
                <a:endParaRPr lang="en-IL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5E816A-9B8C-425A-EC0D-B7CE9D60AE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DD53F55-0A3C-532B-A0DB-C1020E64C832}"/>
              </a:ext>
            </a:extLst>
          </p:cNvPr>
          <p:cNvSpPr/>
          <p:nvPr/>
        </p:nvSpPr>
        <p:spPr>
          <a:xfrm>
            <a:off x="1551530" y="5291721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C9C273-7FDA-88F8-B500-FC1E9CAD316D}"/>
              </a:ext>
            </a:extLst>
          </p:cNvPr>
          <p:cNvSpPr/>
          <p:nvPr/>
        </p:nvSpPr>
        <p:spPr>
          <a:xfrm>
            <a:off x="2365149" y="5291721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636033-8284-FA9A-A133-B13B2FC9F9EA}"/>
              </a:ext>
            </a:extLst>
          </p:cNvPr>
          <p:cNvSpPr/>
          <p:nvPr/>
        </p:nvSpPr>
        <p:spPr>
          <a:xfrm>
            <a:off x="1551530" y="6229718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w=1</a:t>
            </a:r>
            <a:endParaRPr lang="en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255693-8EE1-0744-8E3B-7FBF8DA84287}"/>
              </a:ext>
            </a:extLst>
          </p:cNvPr>
          <p:cNvSpPr/>
          <p:nvPr/>
        </p:nvSpPr>
        <p:spPr>
          <a:xfrm>
            <a:off x="2818908" y="5291721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8B6AA9-02EA-8A3E-8DB5-E2E1B9E5C2DB}"/>
              </a:ext>
            </a:extLst>
          </p:cNvPr>
          <p:cNvSpPr/>
          <p:nvPr/>
        </p:nvSpPr>
        <p:spPr>
          <a:xfrm>
            <a:off x="3632527" y="5291721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7B978D-FB45-7EA0-E0A0-5A5B5D049AA1}"/>
              </a:ext>
            </a:extLst>
          </p:cNvPr>
          <p:cNvSpPr/>
          <p:nvPr/>
        </p:nvSpPr>
        <p:spPr>
          <a:xfrm>
            <a:off x="2818908" y="6229718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w=2</a:t>
            </a:r>
            <a:endParaRPr lang="en-IL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9F3C40-8395-E62F-7E11-E0E50F62B83B}"/>
              </a:ext>
            </a:extLst>
          </p:cNvPr>
          <p:cNvSpPr/>
          <p:nvPr/>
        </p:nvSpPr>
        <p:spPr>
          <a:xfrm>
            <a:off x="4191738" y="5291720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64138A-0D74-696B-FD7C-53F3521945F2}"/>
              </a:ext>
            </a:extLst>
          </p:cNvPr>
          <p:cNvSpPr/>
          <p:nvPr/>
        </p:nvSpPr>
        <p:spPr>
          <a:xfrm>
            <a:off x="5005357" y="5291720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561FFD-1682-A304-3ABF-E0028C16780F}"/>
              </a:ext>
            </a:extLst>
          </p:cNvPr>
          <p:cNvSpPr/>
          <p:nvPr/>
        </p:nvSpPr>
        <p:spPr>
          <a:xfrm>
            <a:off x="4191738" y="6229717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w=3</a:t>
            </a:r>
            <a:endParaRPr lang="en-IL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C2DE8A-F9D7-4FBF-4D84-4D4E17C6A3AD}"/>
              </a:ext>
            </a:extLst>
          </p:cNvPr>
          <p:cNvSpPr/>
          <p:nvPr/>
        </p:nvSpPr>
        <p:spPr>
          <a:xfrm>
            <a:off x="1740310" y="6023239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5EF616-025A-7041-7C5D-06B2B05155A1}"/>
              </a:ext>
            </a:extLst>
          </p:cNvPr>
          <p:cNvSpPr/>
          <p:nvPr/>
        </p:nvSpPr>
        <p:spPr>
          <a:xfrm>
            <a:off x="3007688" y="6023239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0DF891-111B-F8FD-AFBB-E873D0CE7679}"/>
              </a:ext>
            </a:extLst>
          </p:cNvPr>
          <p:cNvSpPr/>
          <p:nvPr/>
        </p:nvSpPr>
        <p:spPr>
          <a:xfrm>
            <a:off x="3007687" y="5816418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8850CB-9F0A-160B-3036-3E0855D38B5E}"/>
              </a:ext>
            </a:extLst>
          </p:cNvPr>
          <p:cNvSpPr/>
          <p:nvPr/>
        </p:nvSpPr>
        <p:spPr>
          <a:xfrm>
            <a:off x="4380517" y="6022895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A468FC-1309-087E-7A14-B51FD1E2DD5F}"/>
              </a:ext>
            </a:extLst>
          </p:cNvPr>
          <p:cNvSpPr/>
          <p:nvPr/>
        </p:nvSpPr>
        <p:spPr>
          <a:xfrm>
            <a:off x="4380517" y="5816073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37D4DE-7396-D3BA-3234-22F9ED8699A7}"/>
              </a:ext>
            </a:extLst>
          </p:cNvPr>
          <p:cNvSpPr/>
          <p:nvPr/>
        </p:nvSpPr>
        <p:spPr>
          <a:xfrm>
            <a:off x="4380517" y="5609423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A16932-3F1F-99DD-EE41-D307C2EA764D}"/>
              </a:ext>
            </a:extLst>
          </p:cNvPr>
          <p:cNvSpPr/>
          <p:nvPr/>
        </p:nvSpPr>
        <p:spPr>
          <a:xfrm>
            <a:off x="1740309" y="5562062"/>
            <a:ext cx="624840" cy="4604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316CB11-D9EF-0E65-4058-47310E32E729}"/>
              </a:ext>
            </a:extLst>
          </p:cNvPr>
          <p:cNvSpPr/>
          <p:nvPr/>
        </p:nvSpPr>
        <p:spPr>
          <a:xfrm>
            <a:off x="2818907" y="4395019"/>
            <a:ext cx="1002399" cy="46048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p=3</a:t>
            </a:r>
            <a:endParaRPr lang="en-IL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CC72986-0CFA-FFC7-A290-C3035FC6C6E0}"/>
              </a:ext>
            </a:extLst>
          </p:cNvPr>
          <p:cNvCxnSpPr>
            <a:cxnSpLocks/>
          </p:cNvCxnSpPr>
          <p:nvPr/>
        </p:nvCxnSpPr>
        <p:spPr>
          <a:xfrm flipH="1">
            <a:off x="2111969" y="4855507"/>
            <a:ext cx="1113012" cy="4362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F0A019-83B7-BF2A-51D3-F281BFD8E091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3320107" y="4855507"/>
            <a:ext cx="0" cy="3890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4643CA1-FE10-0682-C57B-00D19E4CA8EF}"/>
              </a:ext>
            </a:extLst>
          </p:cNvPr>
          <p:cNvSpPr/>
          <p:nvPr/>
        </p:nvSpPr>
        <p:spPr>
          <a:xfrm>
            <a:off x="1740308" y="5367411"/>
            <a:ext cx="624839" cy="20647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0D80077-C90F-3C7C-DED4-996C037E67D4}"/>
              </a:ext>
            </a:extLst>
          </p:cNvPr>
          <p:cNvSpPr/>
          <p:nvPr/>
        </p:nvSpPr>
        <p:spPr>
          <a:xfrm>
            <a:off x="3007687" y="5609422"/>
            <a:ext cx="624839" cy="20647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4F1475-D3EE-7300-BE99-0ECBBF98F669}"/>
              </a:ext>
            </a:extLst>
          </p:cNvPr>
          <p:cNvSpPr/>
          <p:nvPr/>
        </p:nvSpPr>
        <p:spPr>
          <a:xfrm>
            <a:off x="3007686" y="5417862"/>
            <a:ext cx="624839" cy="20647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82219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48482-84E1-5347-4661-B18B2AC9A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Weights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E77A91-F015-56AE-833B-71D1487F06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Arbitrarily good weights exists: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&gt;1, 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𝑐𝑂𝑃𝑇</m:t>
                        </m:r>
                      </m:e>
                    </m:nary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Scale invariance: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E77A91-F015-56AE-833B-71D1487F06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4719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1F655-E9C4-A5A6-583D-AE360DD52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Notation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4846B9-1F29-7FA0-2E86-44DBC277D0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𝑔𝑜𝑜𝑑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𝑤𝑒𝑖𝑔h𝑡𝑠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=2)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not known to the algorithm</a:t>
                </a:r>
                <a:endParaRPr lang="en-US" b="0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𝑝𝑟𝑒𝑑𝑖𝑐𝑡𝑒𝑑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𝑤𝑒𝑖𝑔h𝑡𝑠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i="1" dirty="0">
                    <a:latin typeface="Cambria Math" panose="02040503050406030204" pitchFamily="18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  	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endParaRPr lang="en-US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4846B9-1F29-7FA0-2E86-44DBC277D0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5808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63EAA-7DBC-3A66-1065-8B9507405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Algorithm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3BF051-6BD1-24B5-BBC6-96809538AE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Simply assign </a:t>
                </a:r>
                <a:r>
                  <a:rPr lang="en-US" dirty="0">
                    <a:latin typeface="Cambria Math" panose="02040503050406030204" pitchFamily="18" charset="0"/>
                  </a:rPr>
                  <a:t>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𝐶𝑙𝑎𝑖𝑚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3BF051-6BD1-24B5-BBC6-96809538AE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6027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63EAA-7DBC-3A66-1065-8B9507405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Algorithm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3BF051-6BD1-24B5-BBC6-96809538AE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Simply assign </a:t>
                </a:r>
                <a:r>
                  <a:rPr lang="en-US" dirty="0">
                    <a:latin typeface="Cambria Math" panose="02040503050406030204" pitchFamily="18" charset="0"/>
                  </a:rPr>
                  <a:t>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𝐶𝑙𝑎𝑖𝑚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b="0" dirty="0"/>
                  <a:t>Proof: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</m:e>
                              <m:sub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  <m:sup/>
                            </m:sSubSup>
                          </m:e>
                        </m:nary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  <m:sup/>
                            </m:sSubSup>
                          </m:e>
                        </m:nary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  <m:sup/>
                            </m:sSubSup>
                          </m:e>
                        </m:nary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3BF051-6BD1-24B5-BBC6-96809538AE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1719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54A9-9B6A-41AB-8514-6F155AFB8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Predictions for Online Algorithms​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45C30-52E1-3288-C0D2-DCB794D55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Worst case analysis considers all possible inputs​</a:t>
            </a:r>
          </a:p>
          <a:p>
            <a:r>
              <a:rPr lang="en-US" dirty="0"/>
              <a:t>Often, real world instances follow some pattern​</a:t>
            </a:r>
          </a:p>
          <a:p>
            <a:r>
              <a:rPr lang="en-US" dirty="0"/>
              <a:t>Can we use machine learning to do better on those instances?​</a:t>
            </a:r>
          </a:p>
        </p:txBody>
      </p:sp>
    </p:spTree>
    <p:extLst>
      <p:ext uri="{BB962C8B-B14F-4D97-AF65-F5344CB8AC3E}">
        <p14:creationId xmlns:p14="http://schemas.microsoft.com/office/powerpoint/2010/main" val="2792234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63EAA-7DBC-3A66-1065-8B9507405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Naïve Algorithm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3BF051-6BD1-24B5-BBC6-96809538AE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Simply assign </a:t>
                </a:r>
                <a:r>
                  <a:rPr lang="en-US" dirty="0">
                    <a:latin typeface="Cambria Math" panose="02040503050406030204" pitchFamily="18" charset="0"/>
                  </a:rPr>
                  <a:t>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𝐶𝑙𝑎𝑖𝑚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</m:e>
                              <m:sub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  <m:sup/>
                            </m:sSubSup>
                          </m:e>
                        </m:nary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  <m:sup/>
                            </m:sSubSup>
                          </m:e>
                        </m:nary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  <m:sup/>
                            </m:sSubSup>
                          </m:e>
                        </m:nary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dirty="0"/>
              </a:p>
              <a:p>
                <a:r>
                  <a:rPr lang="en-US" dirty="0"/>
                  <a:t>Proves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competitiveness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3BF051-6BD1-24B5-BBC6-96809538AE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2677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717FF-6205-5FC7-C8F0-3E13EC124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Algorithm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A461C4-4E9E-2E2D-B98A-2FE8058B34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Initialize load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for each machine</a:t>
                </a:r>
              </a:p>
              <a:p>
                <a:r>
                  <a:rPr lang="en-US" dirty="0"/>
                  <a:t>For each job:</a:t>
                </a:r>
              </a:p>
              <a:p>
                <a:pPr lvl="1"/>
                <a:r>
                  <a:rPr lang="en-US" dirty="0"/>
                  <a:t>Assign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all machines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&gt;4⋅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←0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A461C4-4E9E-2E2D-B98A-2FE8058B34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445A2A9-DFF5-E0E2-2228-A2F6B8756106}"/>
              </a:ext>
            </a:extLst>
          </p:cNvPr>
          <p:cNvSpPr/>
          <p:nvPr/>
        </p:nvSpPr>
        <p:spPr>
          <a:xfrm>
            <a:off x="6170725" y="5085243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D1AE35-7F82-ACAB-D3A3-9A710D0D7161}"/>
              </a:ext>
            </a:extLst>
          </p:cNvPr>
          <p:cNvSpPr/>
          <p:nvPr/>
        </p:nvSpPr>
        <p:spPr>
          <a:xfrm>
            <a:off x="6984344" y="5085243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3DA2A1-4995-6E08-9BE9-8E07F7EA1D97}"/>
              </a:ext>
            </a:extLst>
          </p:cNvPr>
          <p:cNvSpPr/>
          <p:nvPr/>
        </p:nvSpPr>
        <p:spPr>
          <a:xfrm>
            <a:off x="6170725" y="6023240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w=1</a:t>
            </a:r>
            <a:endParaRPr lang="en-I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ACB034-FC43-8E98-FC50-9B142A05E48F}"/>
              </a:ext>
            </a:extLst>
          </p:cNvPr>
          <p:cNvSpPr/>
          <p:nvPr/>
        </p:nvSpPr>
        <p:spPr>
          <a:xfrm>
            <a:off x="7438103" y="5085243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9E7D77-AD5C-2AD4-E1D9-F28FDBE6DE32}"/>
              </a:ext>
            </a:extLst>
          </p:cNvPr>
          <p:cNvSpPr/>
          <p:nvPr/>
        </p:nvSpPr>
        <p:spPr>
          <a:xfrm>
            <a:off x="8251722" y="5085243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CF6760-C4F0-8979-1CD8-E5E31B0CFB61}"/>
              </a:ext>
            </a:extLst>
          </p:cNvPr>
          <p:cNvSpPr/>
          <p:nvPr/>
        </p:nvSpPr>
        <p:spPr>
          <a:xfrm>
            <a:off x="7438103" y="6023240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w=2</a:t>
            </a:r>
            <a:endParaRPr lang="en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C0DF7-FEB8-0B31-B823-3BDA907816C0}"/>
              </a:ext>
            </a:extLst>
          </p:cNvPr>
          <p:cNvSpPr/>
          <p:nvPr/>
        </p:nvSpPr>
        <p:spPr>
          <a:xfrm>
            <a:off x="8810933" y="5085242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DC42ED-21A5-2EFD-D7A3-C699265FA7AC}"/>
              </a:ext>
            </a:extLst>
          </p:cNvPr>
          <p:cNvSpPr/>
          <p:nvPr/>
        </p:nvSpPr>
        <p:spPr>
          <a:xfrm>
            <a:off x="9624552" y="5085242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3392A0-B8BA-BB13-8F7F-1580E2F872A9}"/>
              </a:ext>
            </a:extLst>
          </p:cNvPr>
          <p:cNvSpPr/>
          <p:nvPr/>
        </p:nvSpPr>
        <p:spPr>
          <a:xfrm>
            <a:off x="8810933" y="6023239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w=3</a:t>
            </a:r>
            <a:endParaRPr lang="en-I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FF6359-B048-BD29-5FB6-D07CC02D82B3}"/>
              </a:ext>
            </a:extLst>
          </p:cNvPr>
          <p:cNvSpPr/>
          <p:nvPr/>
        </p:nvSpPr>
        <p:spPr>
          <a:xfrm>
            <a:off x="6359505" y="5816761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7A96AA-6BD6-5DE5-5F4D-B904B982FB9E}"/>
              </a:ext>
            </a:extLst>
          </p:cNvPr>
          <p:cNvSpPr/>
          <p:nvPr/>
        </p:nvSpPr>
        <p:spPr>
          <a:xfrm>
            <a:off x="7626883" y="5816761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A53D57-23BE-8F7B-E9A1-B2CB8E2A43B7}"/>
              </a:ext>
            </a:extLst>
          </p:cNvPr>
          <p:cNvSpPr/>
          <p:nvPr/>
        </p:nvSpPr>
        <p:spPr>
          <a:xfrm>
            <a:off x="7626882" y="5609940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035330-D528-B772-963F-A81A35F461EA}"/>
              </a:ext>
            </a:extLst>
          </p:cNvPr>
          <p:cNvSpPr/>
          <p:nvPr/>
        </p:nvSpPr>
        <p:spPr>
          <a:xfrm>
            <a:off x="8999712" y="5816417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A0ABCC-51DE-5868-FEE8-339E3C2A403A}"/>
              </a:ext>
            </a:extLst>
          </p:cNvPr>
          <p:cNvSpPr/>
          <p:nvPr/>
        </p:nvSpPr>
        <p:spPr>
          <a:xfrm>
            <a:off x="8999712" y="5609595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1134C6-458A-A9DA-3C1F-8393CAD44701}"/>
              </a:ext>
            </a:extLst>
          </p:cNvPr>
          <p:cNvSpPr/>
          <p:nvPr/>
        </p:nvSpPr>
        <p:spPr>
          <a:xfrm>
            <a:off x="8999712" y="5402945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9526FE-1C80-400C-4041-1290C9961236}"/>
              </a:ext>
            </a:extLst>
          </p:cNvPr>
          <p:cNvSpPr/>
          <p:nvPr/>
        </p:nvSpPr>
        <p:spPr>
          <a:xfrm>
            <a:off x="6359504" y="5355584"/>
            <a:ext cx="624840" cy="4604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24FB15-6E9E-D9DC-9A6C-9E3DCBA663BA}"/>
              </a:ext>
            </a:extLst>
          </p:cNvPr>
          <p:cNvSpPr/>
          <p:nvPr/>
        </p:nvSpPr>
        <p:spPr>
          <a:xfrm>
            <a:off x="7438102" y="4188541"/>
            <a:ext cx="1002399" cy="46048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p=5</a:t>
            </a:r>
            <a:endParaRPr lang="en-IL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08D6FBC-C075-98A2-136E-AB6480A93637}"/>
              </a:ext>
            </a:extLst>
          </p:cNvPr>
          <p:cNvCxnSpPr>
            <a:cxnSpLocks/>
          </p:cNvCxnSpPr>
          <p:nvPr/>
        </p:nvCxnSpPr>
        <p:spPr>
          <a:xfrm flipH="1">
            <a:off x="6731164" y="4649029"/>
            <a:ext cx="1113012" cy="4362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E9430B6-E41E-4FA6-86DD-FAB672E92A21}"/>
              </a:ext>
            </a:extLst>
          </p:cNvPr>
          <p:cNvSpPr/>
          <p:nvPr/>
        </p:nvSpPr>
        <p:spPr>
          <a:xfrm>
            <a:off x="6359503" y="5160933"/>
            <a:ext cx="624839" cy="20647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49F1F7-A475-54F5-F40C-D4B3BB2F2D94}"/>
              </a:ext>
            </a:extLst>
          </p:cNvPr>
          <p:cNvSpPr/>
          <p:nvPr/>
        </p:nvSpPr>
        <p:spPr>
          <a:xfrm>
            <a:off x="7626882" y="5402944"/>
            <a:ext cx="624839" cy="20647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C7CF8F-28B8-1AEC-C591-67249B06C0F7}"/>
              </a:ext>
            </a:extLst>
          </p:cNvPr>
          <p:cNvSpPr/>
          <p:nvPr/>
        </p:nvSpPr>
        <p:spPr>
          <a:xfrm>
            <a:off x="7626881" y="5211384"/>
            <a:ext cx="624839" cy="20647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346082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717FF-6205-5FC7-C8F0-3E13EC124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Algorithm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A461C4-4E9E-2E2D-B98A-2FE8058B34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Initialize load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for each machine</a:t>
                </a:r>
              </a:p>
              <a:p>
                <a:r>
                  <a:rPr lang="en-US" dirty="0"/>
                  <a:t>For each job:</a:t>
                </a:r>
              </a:p>
              <a:p>
                <a:pPr lvl="1"/>
                <a:r>
                  <a:rPr lang="en-US" dirty="0"/>
                  <a:t>Assign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all machines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&gt;4⋅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←0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A461C4-4E9E-2E2D-B98A-2FE8058B34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445A2A9-DFF5-E0E2-2228-A2F6B8756106}"/>
              </a:ext>
            </a:extLst>
          </p:cNvPr>
          <p:cNvSpPr/>
          <p:nvPr/>
        </p:nvSpPr>
        <p:spPr>
          <a:xfrm>
            <a:off x="6170725" y="5085243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D1AE35-7F82-ACAB-D3A3-9A710D0D7161}"/>
              </a:ext>
            </a:extLst>
          </p:cNvPr>
          <p:cNvSpPr/>
          <p:nvPr/>
        </p:nvSpPr>
        <p:spPr>
          <a:xfrm>
            <a:off x="6984344" y="5085243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3DA2A1-4995-6E08-9BE9-8E07F7EA1D97}"/>
              </a:ext>
            </a:extLst>
          </p:cNvPr>
          <p:cNvSpPr/>
          <p:nvPr/>
        </p:nvSpPr>
        <p:spPr>
          <a:xfrm>
            <a:off x="6170725" y="6023240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w=1</a:t>
            </a:r>
            <a:endParaRPr lang="en-I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ACB034-FC43-8E98-FC50-9B142A05E48F}"/>
              </a:ext>
            </a:extLst>
          </p:cNvPr>
          <p:cNvSpPr/>
          <p:nvPr/>
        </p:nvSpPr>
        <p:spPr>
          <a:xfrm>
            <a:off x="7438103" y="5085243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9E7D77-AD5C-2AD4-E1D9-F28FDBE6DE32}"/>
              </a:ext>
            </a:extLst>
          </p:cNvPr>
          <p:cNvSpPr/>
          <p:nvPr/>
        </p:nvSpPr>
        <p:spPr>
          <a:xfrm>
            <a:off x="8251722" y="5085243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CF6760-C4F0-8979-1CD8-E5E31B0CFB61}"/>
              </a:ext>
            </a:extLst>
          </p:cNvPr>
          <p:cNvSpPr/>
          <p:nvPr/>
        </p:nvSpPr>
        <p:spPr>
          <a:xfrm>
            <a:off x="7438103" y="6023240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w=2</a:t>
            </a:r>
            <a:endParaRPr lang="en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C0DF7-FEB8-0B31-B823-3BDA907816C0}"/>
              </a:ext>
            </a:extLst>
          </p:cNvPr>
          <p:cNvSpPr/>
          <p:nvPr/>
        </p:nvSpPr>
        <p:spPr>
          <a:xfrm>
            <a:off x="8810933" y="5085242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DC42ED-21A5-2EFD-D7A3-C699265FA7AC}"/>
              </a:ext>
            </a:extLst>
          </p:cNvPr>
          <p:cNvSpPr/>
          <p:nvPr/>
        </p:nvSpPr>
        <p:spPr>
          <a:xfrm>
            <a:off x="9624552" y="5085242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3392A0-B8BA-BB13-8F7F-1580E2F872A9}"/>
              </a:ext>
            </a:extLst>
          </p:cNvPr>
          <p:cNvSpPr/>
          <p:nvPr/>
        </p:nvSpPr>
        <p:spPr>
          <a:xfrm>
            <a:off x="8810933" y="6023239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w=3</a:t>
            </a:r>
            <a:endParaRPr lang="en-I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FF6359-B048-BD29-5FB6-D07CC02D82B3}"/>
              </a:ext>
            </a:extLst>
          </p:cNvPr>
          <p:cNvSpPr/>
          <p:nvPr/>
        </p:nvSpPr>
        <p:spPr>
          <a:xfrm>
            <a:off x="6359505" y="5816761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7A96AA-6BD6-5DE5-5F4D-B904B982FB9E}"/>
              </a:ext>
            </a:extLst>
          </p:cNvPr>
          <p:cNvSpPr/>
          <p:nvPr/>
        </p:nvSpPr>
        <p:spPr>
          <a:xfrm>
            <a:off x="7626883" y="5816761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A53D57-23BE-8F7B-E9A1-B2CB8E2A43B7}"/>
              </a:ext>
            </a:extLst>
          </p:cNvPr>
          <p:cNvSpPr/>
          <p:nvPr/>
        </p:nvSpPr>
        <p:spPr>
          <a:xfrm>
            <a:off x="7626882" y="5609940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035330-D528-B772-963F-A81A35F461EA}"/>
              </a:ext>
            </a:extLst>
          </p:cNvPr>
          <p:cNvSpPr/>
          <p:nvPr/>
        </p:nvSpPr>
        <p:spPr>
          <a:xfrm>
            <a:off x="8999712" y="5816417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A0ABCC-51DE-5868-FEE8-339E3C2A403A}"/>
              </a:ext>
            </a:extLst>
          </p:cNvPr>
          <p:cNvSpPr/>
          <p:nvPr/>
        </p:nvSpPr>
        <p:spPr>
          <a:xfrm>
            <a:off x="8999712" y="5609595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1134C6-458A-A9DA-3C1F-8393CAD44701}"/>
              </a:ext>
            </a:extLst>
          </p:cNvPr>
          <p:cNvSpPr/>
          <p:nvPr/>
        </p:nvSpPr>
        <p:spPr>
          <a:xfrm>
            <a:off x="8999712" y="5402945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9526FE-1C80-400C-4041-1290C9961236}"/>
              </a:ext>
            </a:extLst>
          </p:cNvPr>
          <p:cNvSpPr/>
          <p:nvPr/>
        </p:nvSpPr>
        <p:spPr>
          <a:xfrm>
            <a:off x="6359504" y="5355584"/>
            <a:ext cx="624840" cy="4604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24FB15-6E9E-D9DC-9A6C-9E3DCBA663BA}"/>
              </a:ext>
            </a:extLst>
          </p:cNvPr>
          <p:cNvSpPr/>
          <p:nvPr/>
        </p:nvSpPr>
        <p:spPr>
          <a:xfrm>
            <a:off x="6359501" y="4700443"/>
            <a:ext cx="624841" cy="46048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9430B6-E41E-4FA6-86DD-FAB672E92A21}"/>
              </a:ext>
            </a:extLst>
          </p:cNvPr>
          <p:cNvSpPr/>
          <p:nvPr/>
        </p:nvSpPr>
        <p:spPr>
          <a:xfrm>
            <a:off x="6359503" y="5160933"/>
            <a:ext cx="624839" cy="20647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49F1F7-A475-54F5-F40C-D4B3BB2F2D94}"/>
              </a:ext>
            </a:extLst>
          </p:cNvPr>
          <p:cNvSpPr/>
          <p:nvPr/>
        </p:nvSpPr>
        <p:spPr>
          <a:xfrm>
            <a:off x="7626882" y="5402944"/>
            <a:ext cx="624839" cy="20647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C7CF8F-28B8-1AEC-C591-67249B06C0F7}"/>
              </a:ext>
            </a:extLst>
          </p:cNvPr>
          <p:cNvSpPr/>
          <p:nvPr/>
        </p:nvSpPr>
        <p:spPr>
          <a:xfrm>
            <a:off x="7626881" y="5211384"/>
            <a:ext cx="624839" cy="20647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E04935-6B0A-08A0-7EE0-1A4A213667DA}"/>
              </a:ext>
            </a:extLst>
          </p:cNvPr>
          <p:cNvSpPr/>
          <p:nvPr/>
        </p:nvSpPr>
        <p:spPr>
          <a:xfrm>
            <a:off x="7438102" y="4188541"/>
            <a:ext cx="1002399" cy="46048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p=5</a:t>
            </a:r>
            <a:endParaRPr lang="en-IL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96884D2-EB6D-04FB-5A83-73D89C4574B5}"/>
              </a:ext>
            </a:extLst>
          </p:cNvPr>
          <p:cNvCxnSpPr>
            <a:cxnSpLocks/>
          </p:cNvCxnSpPr>
          <p:nvPr/>
        </p:nvCxnSpPr>
        <p:spPr>
          <a:xfrm flipH="1">
            <a:off x="6731164" y="4649029"/>
            <a:ext cx="1113012" cy="4362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130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717FF-6205-5FC7-C8F0-3E13EC124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Algorithm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A461C4-4E9E-2E2D-B98A-2FE8058B34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Initialize load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for each machine</a:t>
                </a:r>
              </a:p>
              <a:p>
                <a:r>
                  <a:rPr lang="en-US" dirty="0"/>
                  <a:t>For each job:</a:t>
                </a:r>
              </a:p>
              <a:p>
                <a:pPr lvl="1"/>
                <a:r>
                  <a:rPr lang="en-US" dirty="0"/>
                  <a:t>Assign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all machines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&gt;4⋅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←0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A461C4-4E9E-2E2D-B98A-2FE8058B34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445A2A9-DFF5-E0E2-2228-A2F6B8756106}"/>
              </a:ext>
            </a:extLst>
          </p:cNvPr>
          <p:cNvSpPr/>
          <p:nvPr/>
        </p:nvSpPr>
        <p:spPr>
          <a:xfrm>
            <a:off x="6170725" y="5085243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D1AE35-7F82-ACAB-D3A3-9A710D0D7161}"/>
              </a:ext>
            </a:extLst>
          </p:cNvPr>
          <p:cNvSpPr/>
          <p:nvPr/>
        </p:nvSpPr>
        <p:spPr>
          <a:xfrm>
            <a:off x="6984344" y="5085243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3DA2A1-4995-6E08-9BE9-8E07F7EA1D97}"/>
              </a:ext>
            </a:extLst>
          </p:cNvPr>
          <p:cNvSpPr/>
          <p:nvPr/>
        </p:nvSpPr>
        <p:spPr>
          <a:xfrm>
            <a:off x="6170725" y="6023240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w=1</a:t>
            </a:r>
            <a:endParaRPr lang="en-I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ACB034-FC43-8E98-FC50-9B142A05E48F}"/>
              </a:ext>
            </a:extLst>
          </p:cNvPr>
          <p:cNvSpPr/>
          <p:nvPr/>
        </p:nvSpPr>
        <p:spPr>
          <a:xfrm>
            <a:off x="7438103" y="5085243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9E7D77-AD5C-2AD4-E1D9-F28FDBE6DE32}"/>
              </a:ext>
            </a:extLst>
          </p:cNvPr>
          <p:cNvSpPr/>
          <p:nvPr/>
        </p:nvSpPr>
        <p:spPr>
          <a:xfrm>
            <a:off x="8251722" y="5085243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CF6760-C4F0-8979-1CD8-E5E31B0CFB61}"/>
              </a:ext>
            </a:extLst>
          </p:cNvPr>
          <p:cNvSpPr/>
          <p:nvPr/>
        </p:nvSpPr>
        <p:spPr>
          <a:xfrm>
            <a:off x="7438103" y="6023240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w=2</a:t>
            </a:r>
            <a:endParaRPr lang="en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C0DF7-FEB8-0B31-B823-3BDA907816C0}"/>
              </a:ext>
            </a:extLst>
          </p:cNvPr>
          <p:cNvSpPr/>
          <p:nvPr/>
        </p:nvSpPr>
        <p:spPr>
          <a:xfrm>
            <a:off x="8810933" y="5085242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DC42ED-21A5-2EFD-D7A3-C699265FA7AC}"/>
              </a:ext>
            </a:extLst>
          </p:cNvPr>
          <p:cNvSpPr/>
          <p:nvPr/>
        </p:nvSpPr>
        <p:spPr>
          <a:xfrm>
            <a:off x="9624552" y="5085242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3392A0-B8BA-BB13-8F7F-1580E2F872A9}"/>
              </a:ext>
            </a:extLst>
          </p:cNvPr>
          <p:cNvSpPr/>
          <p:nvPr/>
        </p:nvSpPr>
        <p:spPr>
          <a:xfrm>
            <a:off x="8810933" y="6023239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w=3</a:t>
            </a:r>
            <a:endParaRPr lang="en-I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FF6359-B048-BD29-5FB6-D07CC02D82B3}"/>
              </a:ext>
            </a:extLst>
          </p:cNvPr>
          <p:cNvSpPr/>
          <p:nvPr/>
        </p:nvSpPr>
        <p:spPr>
          <a:xfrm>
            <a:off x="6359505" y="5816761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7A96AA-6BD6-5DE5-5F4D-B904B982FB9E}"/>
              </a:ext>
            </a:extLst>
          </p:cNvPr>
          <p:cNvSpPr/>
          <p:nvPr/>
        </p:nvSpPr>
        <p:spPr>
          <a:xfrm>
            <a:off x="7626883" y="5816761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A53D57-23BE-8F7B-E9A1-B2CB8E2A43B7}"/>
              </a:ext>
            </a:extLst>
          </p:cNvPr>
          <p:cNvSpPr/>
          <p:nvPr/>
        </p:nvSpPr>
        <p:spPr>
          <a:xfrm>
            <a:off x="7626882" y="5609940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035330-D528-B772-963F-A81A35F461EA}"/>
              </a:ext>
            </a:extLst>
          </p:cNvPr>
          <p:cNvSpPr/>
          <p:nvPr/>
        </p:nvSpPr>
        <p:spPr>
          <a:xfrm>
            <a:off x="8999712" y="5816417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A0ABCC-51DE-5868-FEE8-339E3C2A403A}"/>
              </a:ext>
            </a:extLst>
          </p:cNvPr>
          <p:cNvSpPr/>
          <p:nvPr/>
        </p:nvSpPr>
        <p:spPr>
          <a:xfrm>
            <a:off x="8999712" y="5609595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1134C6-458A-A9DA-3C1F-8393CAD44701}"/>
              </a:ext>
            </a:extLst>
          </p:cNvPr>
          <p:cNvSpPr/>
          <p:nvPr/>
        </p:nvSpPr>
        <p:spPr>
          <a:xfrm>
            <a:off x="8999712" y="5402945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9526FE-1C80-400C-4041-1290C9961236}"/>
              </a:ext>
            </a:extLst>
          </p:cNvPr>
          <p:cNvSpPr/>
          <p:nvPr/>
        </p:nvSpPr>
        <p:spPr>
          <a:xfrm>
            <a:off x="6359504" y="5355584"/>
            <a:ext cx="624840" cy="4604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24FB15-6E9E-D9DC-9A6C-9E3DCBA663BA}"/>
              </a:ext>
            </a:extLst>
          </p:cNvPr>
          <p:cNvSpPr/>
          <p:nvPr/>
        </p:nvSpPr>
        <p:spPr>
          <a:xfrm>
            <a:off x="6359501" y="4700443"/>
            <a:ext cx="624841" cy="46048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9430B6-E41E-4FA6-86DD-FAB672E92A21}"/>
              </a:ext>
            </a:extLst>
          </p:cNvPr>
          <p:cNvSpPr/>
          <p:nvPr/>
        </p:nvSpPr>
        <p:spPr>
          <a:xfrm>
            <a:off x="6359503" y="5160933"/>
            <a:ext cx="624839" cy="20647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49F1F7-A475-54F5-F40C-D4B3BB2F2D94}"/>
              </a:ext>
            </a:extLst>
          </p:cNvPr>
          <p:cNvSpPr/>
          <p:nvPr/>
        </p:nvSpPr>
        <p:spPr>
          <a:xfrm>
            <a:off x="7626882" y="5402944"/>
            <a:ext cx="624839" cy="20647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C7CF8F-28B8-1AEC-C591-67249B06C0F7}"/>
              </a:ext>
            </a:extLst>
          </p:cNvPr>
          <p:cNvSpPr/>
          <p:nvPr/>
        </p:nvSpPr>
        <p:spPr>
          <a:xfrm>
            <a:off x="7626881" y="5211384"/>
            <a:ext cx="624839" cy="20647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97D47B1-D228-8765-25CF-44314C1E2909}"/>
                  </a:ext>
                </a:extLst>
              </p:cNvPr>
              <p:cNvSpPr txBox="1"/>
              <p:nvPr/>
            </p:nvSpPr>
            <p:spPr>
              <a:xfrm>
                <a:off x="5763420" y="4266560"/>
                <a:ext cx="18170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&gt;4⋅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𝑂𝑃𝑇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97D47B1-D228-8765-25CF-44314C1E2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420" y="4266560"/>
                <a:ext cx="1817002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7277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717FF-6205-5FC7-C8F0-3E13EC124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Algorithm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A461C4-4E9E-2E2D-B98A-2FE8058B34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Initialize load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for each machine</a:t>
                </a:r>
              </a:p>
              <a:p>
                <a:r>
                  <a:rPr lang="en-US" dirty="0"/>
                  <a:t>For each job:</a:t>
                </a:r>
              </a:p>
              <a:p>
                <a:pPr lvl="1"/>
                <a:r>
                  <a:rPr lang="en-US" dirty="0"/>
                  <a:t>Assign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all machines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&gt;4⋅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←0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A461C4-4E9E-2E2D-B98A-2FE8058B34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445A2A9-DFF5-E0E2-2228-A2F6B8756106}"/>
              </a:ext>
            </a:extLst>
          </p:cNvPr>
          <p:cNvSpPr/>
          <p:nvPr/>
        </p:nvSpPr>
        <p:spPr>
          <a:xfrm>
            <a:off x="6170725" y="5085243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D1AE35-7F82-ACAB-D3A3-9A710D0D7161}"/>
              </a:ext>
            </a:extLst>
          </p:cNvPr>
          <p:cNvSpPr/>
          <p:nvPr/>
        </p:nvSpPr>
        <p:spPr>
          <a:xfrm>
            <a:off x="6984344" y="5085243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3DA2A1-4995-6E08-9BE9-8E07F7EA1D97}"/>
              </a:ext>
            </a:extLst>
          </p:cNvPr>
          <p:cNvSpPr/>
          <p:nvPr/>
        </p:nvSpPr>
        <p:spPr>
          <a:xfrm>
            <a:off x="6170725" y="6023240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w=0.5</a:t>
            </a:r>
            <a:endParaRPr lang="en-I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ACB034-FC43-8E98-FC50-9B142A05E48F}"/>
              </a:ext>
            </a:extLst>
          </p:cNvPr>
          <p:cNvSpPr/>
          <p:nvPr/>
        </p:nvSpPr>
        <p:spPr>
          <a:xfrm>
            <a:off x="7438103" y="5085243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9E7D77-AD5C-2AD4-E1D9-F28FDBE6DE32}"/>
              </a:ext>
            </a:extLst>
          </p:cNvPr>
          <p:cNvSpPr/>
          <p:nvPr/>
        </p:nvSpPr>
        <p:spPr>
          <a:xfrm>
            <a:off x="8251722" y="5085243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CF6760-C4F0-8979-1CD8-E5E31B0CFB61}"/>
              </a:ext>
            </a:extLst>
          </p:cNvPr>
          <p:cNvSpPr/>
          <p:nvPr/>
        </p:nvSpPr>
        <p:spPr>
          <a:xfrm>
            <a:off x="7438103" y="6023240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w=2</a:t>
            </a:r>
            <a:endParaRPr lang="en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C0DF7-FEB8-0B31-B823-3BDA907816C0}"/>
              </a:ext>
            </a:extLst>
          </p:cNvPr>
          <p:cNvSpPr/>
          <p:nvPr/>
        </p:nvSpPr>
        <p:spPr>
          <a:xfrm>
            <a:off x="8810933" y="5085242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DC42ED-21A5-2EFD-D7A3-C699265FA7AC}"/>
              </a:ext>
            </a:extLst>
          </p:cNvPr>
          <p:cNvSpPr/>
          <p:nvPr/>
        </p:nvSpPr>
        <p:spPr>
          <a:xfrm>
            <a:off x="9624552" y="5085242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3392A0-B8BA-BB13-8F7F-1580E2F872A9}"/>
              </a:ext>
            </a:extLst>
          </p:cNvPr>
          <p:cNvSpPr/>
          <p:nvPr/>
        </p:nvSpPr>
        <p:spPr>
          <a:xfrm>
            <a:off x="8810933" y="6023239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w=3</a:t>
            </a:r>
            <a:endParaRPr lang="en-I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7A96AA-6BD6-5DE5-5F4D-B904B982FB9E}"/>
              </a:ext>
            </a:extLst>
          </p:cNvPr>
          <p:cNvSpPr/>
          <p:nvPr/>
        </p:nvSpPr>
        <p:spPr>
          <a:xfrm>
            <a:off x="7626883" y="5816761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A53D57-23BE-8F7B-E9A1-B2CB8E2A43B7}"/>
              </a:ext>
            </a:extLst>
          </p:cNvPr>
          <p:cNvSpPr/>
          <p:nvPr/>
        </p:nvSpPr>
        <p:spPr>
          <a:xfrm>
            <a:off x="7626882" y="5609940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035330-D528-B772-963F-A81A35F461EA}"/>
              </a:ext>
            </a:extLst>
          </p:cNvPr>
          <p:cNvSpPr/>
          <p:nvPr/>
        </p:nvSpPr>
        <p:spPr>
          <a:xfrm>
            <a:off x="8999712" y="5816417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A0ABCC-51DE-5868-FEE8-339E3C2A403A}"/>
              </a:ext>
            </a:extLst>
          </p:cNvPr>
          <p:cNvSpPr/>
          <p:nvPr/>
        </p:nvSpPr>
        <p:spPr>
          <a:xfrm>
            <a:off x="8999712" y="5609595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1134C6-458A-A9DA-3C1F-8393CAD44701}"/>
              </a:ext>
            </a:extLst>
          </p:cNvPr>
          <p:cNvSpPr/>
          <p:nvPr/>
        </p:nvSpPr>
        <p:spPr>
          <a:xfrm>
            <a:off x="8999712" y="5402945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49F1F7-A475-54F5-F40C-D4B3BB2F2D94}"/>
              </a:ext>
            </a:extLst>
          </p:cNvPr>
          <p:cNvSpPr/>
          <p:nvPr/>
        </p:nvSpPr>
        <p:spPr>
          <a:xfrm>
            <a:off x="7626882" y="5402944"/>
            <a:ext cx="624839" cy="20647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C7CF8F-28B8-1AEC-C591-67249B06C0F7}"/>
              </a:ext>
            </a:extLst>
          </p:cNvPr>
          <p:cNvSpPr/>
          <p:nvPr/>
        </p:nvSpPr>
        <p:spPr>
          <a:xfrm>
            <a:off x="7626881" y="5211384"/>
            <a:ext cx="624839" cy="20647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97D47B1-D228-8765-25CF-44314C1E2909}"/>
                  </a:ext>
                </a:extLst>
              </p:cNvPr>
              <p:cNvSpPr txBox="1"/>
              <p:nvPr/>
            </p:nvSpPr>
            <p:spPr>
              <a:xfrm>
                <a:off x="6766560" y="3828289"/>
                <a:ext cx="1946538" cy="806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97D47B1-D228-8765-25CF-44314C1E2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560" y="3828289"/>
                <a:ext cx="1946538" cy="8063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29877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BD824-4C41-2804-BB64-38E8B3443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Algorithm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5EF6AE-70C0-2BDA-D38A-C31AB03CF9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𝐶𝑙𝑎𝑖𝑚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b="0" dirty="0"/>
              </a:p>
              <a:p>
                <a:r>
                  <a:rPr lang="en-US" dirty="0"/>
                  <a:t>Proof by contradiction:</a:t>
                </a:r>
                <a:endParaRPr lang="en-US" b="0" dirty="0"/>
              </a:p>
              <a:p>
                <a:pPr lvl="1"/>
                <a:r>
                  <a:rPr lang="en-US" dirty="0"/>
                  <a:t>Let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be the first counterexample: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moment before this happens,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&gt;4⋅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&lt;2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Contradiction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5EF6AE-70C0-2BDA-D38A-C31AB03CF9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0576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BD824-4C41-2804-BB64-38E8B3443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Algorithm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5EF6AE-70C0-2BDA-D38A-C31AB03CF9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proved: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b="0" dirty="0"/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func>
                  </m:oMath>
                </a14:m>
                <a:r>
                  <a:rPr lang="en-US" b="0" dirty="0"/>
                  <a:t> rounds per machine</a:t>
                </a:r>
              </a:p>
              <a:p>
                <a:r>
                  <a:rPr lang="en-US" dirty="0"/>
                  <a:t>Each round loads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Competitive ratio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lvl="1"/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5EF6AE-70C0-2BDA-D38A-C31AB03CF9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96980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91347-AD29-70D5-FFFD-43F50020F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Smarter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0BDC30-DCDC-68A0-C474-31413A6AAB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competitive algorithm</a:t>
                </a:r>
              </a:p>
              <a:p>
                <a:r>
                  <a:rPr lang="en-US" dirty="0"/>
                  <a:t>Detect if </a:t>
                </a:r>
                <a:r>
                  <a:rPr lang="en-US" dirty="0" err="1"/>
                  <a:t>makespan</a:t>
                </a:r>
                <a:r>
                  <a:rPr lang="en-US" dirty="0"/>
                  <a:t> passes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it does, the weights are bad. Use greedy.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⁡{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) competitive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0BDC30-DCDC-68A0-C474-31413A6AAB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12162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CA742-6ED0-68F5-6DA5-9D8347CD3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Rounding Fractional Assignment (Online)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66784-38B3-7155-A99F-DC914B4D4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Next, we show the existence of a good online rounding algorithm</a:t>
            </a:r>
          </a:p>
          <a:p>
            <a:pPr lvl="1"/>
            <a:r>
              <a:rPr lang="en-US" dirty="0"/>
              <a:t>For the unrelated machine problem</a:t>
            </a:r>
          </a:p>
          <a:p>
            <a:r>
              <a:rPr lang="en-US" dirty="0"/>
              <a:t>Divide jobs to several classes and uses a different algorithm for each</a:t>
            </a:r>
          </a:p>
          <a:p>
            <a:pPr lvl="1"/>
            <a:r>
              <a:rPr lang="en-US" dirty="0"/>
              <a:t>We will only solve a few classes</a:t>
            </a:r>
          </a:p>
          <a:p>
            <a:r>
              <a:rPr lang="en-US" dirty="0"/>
              <a:t>We can’t always round well: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61EA55-DF17-D3E4-13EF-C1C48444075F}"/>
              </a:ext>
            </a:extLst>
          </p:cNvPr>
          <p:cNvSpPr/>
          <p:nvPr/>
        </p:nvSpPr>
        <p:spPr>
          <a:xfrm>
            <a:off x="1143492" y="4831571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BFBC8A-EAE5-D319-9FEF-2D274A1C7629}"/>
              </a:ext>
            </a:extLst>
          </p:cNvPr>
          <p:cNvSpPr/>
          <p:nvPr/>
        </p:nvSpPr>
        <p:spPr>
          <a:xfrm>
            <a:off x="1957111" y="4831571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E6DC23-A978-7FB3-DA46-E05F49C09195}"/>
              </a:ext>
            </a:extLst>
          </p:cNvPr>
          <p:cNvSpPr/>
          <p:nvPr/>
        </p:nvSpPr>
        <p:spPr>
          <a:xfrm>
            <a:off x="1143492" y="5769568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4CE955-5751-6717-1978-61846FC86D36}"/>
              </a:ext>
            </a:extLst>
          </p:cNvPr>
          <p:cNvSpPr/>
          <p:nvPr/>
        </p:nvSpPr>
        <p:spPr>
          <a:xfrm>
            <a:off x="2410870" y="4831571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47E86E-9531-8238-A42F-CC13809E3D91}"/>
              </a:ext>
            </a:extLst>
          </p:cNvPr>
          <p:cNvSpPr/>
          <p:nvPr/>
        </p:nvSpPr>
        <p:spPr>
          <a:xfrm>
            <a:off x="3224489" y="4831571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FFF3B8-219A-D806-B6B9-FB73215E7301}"/>
              </a:ext>
            </a:extLst>
          </p:cNvPr>
          <p:cNvSpPr/>
          <p:nvPr/>
        </p:nvSpPr>
        <p:spPr>
          <a:xfrm>
            <a:off x="2410870" y="5769568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67B5B1-718E-D2B4-3A81-9350B28096DD}"/>
              </a:ext>
            </a:extLst>
          </p:cNvPr>
          <p:cNvSpPr/>
          <p:nvPr/>
        </p:nvSpPr>
        <p:spPr>
          <a:xfrm>
            <a:off x="3783700" y="4831570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494322-308E-E5B9-4CD0-C6BEE8BDDD49}"/>
              </a:ext>
            </a:extLst>
          </p:cNvPr>
          <p:cNvSpPr/>
          <p:nvPr/>
        </p:nvSpPr>
        <p:spPr>
          <a:xfrm>
            <a:off x="4597319" y="4831570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5DFBC0-210C-5B93-49AB-9560EBB6BB13}"/>
              </a:ext>
            </a:extLst>
          </p:cNvPr>
          <p:cNvSpPr/>
          <p:nvPr/>
        </p:nvSpPr>
        <p:spPr>
          <a:xfrm>
            <a:off x="3783700" y="5769567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1AAE2E-FBE5-DFE0-3A6C-0A17FFD618CA}"/>
              </a:ext>
            </a:extLst>
          </p:cNvPr>
          <p:cNvSpPr/>
          <p:nvPr/>
        </p:nvSpPr>
        <p:spPr>
          <a:xfrm>
            <a:off x="1332272" y="5562745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1/m</a:t>
            </a:r>
            <a:endParaRPr lang="en-IL" sz="11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08E3602-2024-188C-E3AF-6676523030E7}"/>
              </a:ext>
            </a:extLst>
          </p:cNvPr>
          <p:cNvSpPr/>
          <p:nvPr/>
        </p:nvSpPr>
        <p:spPr>
          <a:xfrm>
            <a:off x="5156530" y="5291721"/>
            <a:ext cx="118800" cy="11798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73B741D-F118-EEB0-5C79-94D59AB3DC02}"/>
              </a:ext>
            </a:extLst>
          </p:cNvPr>
          <p:cNvSpPr/>
          <p:nvPr/>
        </p:nvSpPr>
        <p:spPr>
          <a:xfrm>
            <a:off x="5326222" y="5291721"/>
            <a:ext cx="118800" cy="11798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0A505FC-F573-11E6-E81B-A39A1C30D5FB}"/>
              </a:ext>
            </a:extLst>
          </p:cNvPr>
          <p:cNvSpPr/>
          <p:nvPr/>
        </p:nvSpPr>
        <p:spPr>
          <a:xfrm>
            <a:off x="5495914" y="5291721"/>
            <a:ext cx="118800" cy="11798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98B2C4-1D85-732A-23CB-7BFA1BF2C6AD}"/>
              </a:ext>
            </a:extLst>
          </p:cNvPr>
          <p:cNvSpPr/>
          <p:nvPr/>
        </p:nvSpPr>
        <p:spPr>
          <a:xfrm>
            <a:off x="5880673" y="4831570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9643A9-BFF6-29A1-E270-68AEA840D2FB}"/>
              </a:ext>
            </a:extLst>
          </p:cNvPr>
          <p:cNvSpPr/>
          <p:nvPr/>
        </p:nvSpPr>
        <p:spPr>
          <a:xfrm>
            <a:off x="6694292" y="4831570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29E0C9-6AEA-DFA7-EC1F-76543E7E02BA}"/>
              </a:ext>
            </a:extLst>
          </p:cNvPr>
          <p:cNvSpPr/>
          <p:nvPr/>
        </p:nvSpPr>
        <p:spPr>
          <a:xfrm>
            <a:off x="5880673" y="5769567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65CF26-CDD0-4D66-9971-EA69FC4BEAAC}"/>
              </a:ext>
            </a:extLst>
          </p:cNvPr>
          <p:cNvSpPr txBox="1"/>
          <p:nvPr/>
        </p:nvSpPr>
        <p:spPr>
          <a:xfrm>
            <a:off x="4871797" y="4922389"/>
            <a:ext cx="1027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 times</a:t>
            </a:r>
            <a:endParaRPr lang="en-IL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9E5B60F-E9CF-B35F-2E29-6AF9DCC8A830}"/>
              </a:ext>
            </a:extLst>
          </p:cNvPr>
          <p:cNvSpPr/>
          <p:nvPr/>
        </p:nvSpPr>
        <p:spPr>
          <a:xfrm>
            <a:off x="2599650" y="5562744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1/m</a:t>
            </a:r>
            <a:endParaRPr lang="en-IL" sz="11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C779F61-3020-D6EB-6201-8288853D1250}"/>
              </a:ext>
            </a:extLst>
          </p:cNvPr>
          <p:cNvSpPr/>
          <p:nvPr/>
        </p:nvSpPr>
        <p:spPr>
          <a:xfrm>
            <a:off x="3969207" y="5562744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1/m</a:t>
            </a:r>
            <a:endParaRPr lang="en-IL" sz="11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7595DAF-530C-90AA-AD69-6B47DCEFF8AF}"/>
              </a:ext>
            </a:extLst>
          </p:cNvPr>
          <p:cNvSpPr/>
          <p:nvPr/>
        </p:nvSpPr>
        <p:spPr>
          <a:xfrm>
            <a:off x="6066256" y="5562743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1/m</a:t>
            </a:r>
            <a:endParaRPr lang="en-IL" sz="1100" dirty="0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7BC8811D-DB52-9F01-8584-37402FA5B59D}"/>
              </a:ext>
            </a:extLst>
          </p:cNvPr>
          <p:cNvSpPr/>
          <p:nvPr/>
        </p:nvSpPr>
        <p:spPr>
          <a:xfrm>
            <a:off x="7033921" y="5082468"/>
            <a:ext cx="1292930" cy="5364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Must round to</a:t>
            </a:r>
            <a:endParaRPr lang="en-IL" sz="12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7D668C-C093-65EB-2072-4576B0359170}"/>
              </a:ext>
            </a:extLst>
          </p:cNvPr>
          <p:cNvSpPr/>
          <p:nvPr/>
        </p:nvSpPr>
        <p:spPr>
          <a:xfrm>
            <a:off x="8516702" y="4837470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B428ABD-EC36-B73A-AECD-CC1DA6BBCD36}"/>
              </a:ext>
            </a:extLst>
          </p:cNvPr>
          <p:cNvSpPr/>
          <p:nvPr/>
        </p:nvSpPr>
        <p:spPr>
          <a:xfrm>
            <a:off x="9330321" y="4837470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493DDE4-CF26-185B-64A9-00B08C317B12}"/>
              </a:ext>
            </a:extLst>
          </p:cNvPr>
          <p:cNvSpPr/>
          <p:nvPr/>
        </p:nvSpPr>
        <p:spPr>
          <a:xfrm>
            <a:off x="8516702" y="5775467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B1931ED-E4AE-9B62-F8AC-74E6C153102D}"/>
              </a:ext>
            </a:extLst>
          </p:cNvPr>
          <p:cNvSpPr/>
          <p:nvPr/>
        </p:nvSpPr>
        <p:spPr>
          <a:xfrm>
            <a:off x="8705482" y="4206240"/>
            <a:ext cx="624839" cy="156888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1</a:t>
            </a:r>
            <a:endParaRPr lang="en-IL" sz="11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D090BB3-5474-14B6-A274-B8FB509C425A}"/>
              </a:ext>
            </a:extLst>
          </p:cNvPr>
          <p:cNvSpPr/>
          <p:nvPr/>
        </p:nvSpPr>
        <p:spPr>
          <a:xfrm>
            <a:off x="9734836" y="4831569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72C1838-F2F5-4EE4-0148-3D0B81472321}"/>
              </a:ext>
            </a:extLst>
          </p:cNvPr>
          <p:cNvSpPr/>
          <p:nvPr/>
        </p:nvSpPr>
        <p:spPr>
          <a:xfrm>
            <a:off x="10548455" y="4831569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787DE5C-0FA2-A432-5C25-0B88F431F777}"/>
              </a:ext>
            </a:extLst>
          </p:cNvPr>
          <p:cNvSpPr/>
          <p:nvPr/>
        </p:nvSpPr>
        <p:spPr>
          <a:xfrm>
            <a:off x="9734836" y="5769566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A73D169-D194-B383-2213-EA666F670969}"/>
              </a:ext>
            </a:extLst>
          </p:cNvPr>
          <p:cNvSpPr/>
          <p:nvPr/>
        </p:nvSpPr>
        <p:spPr>
          <a:xfrm>
            <a:off x="10895616" y="5291721"/>
            <a:ext cx="118800" cy="11798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4B0F347-CA85-C2BB-3A4D-185876D9E546}"/>
              </a:ext>
            </a:extLst>
          </p:cNvPr>
          <p:cNvSpPr/>
          <p:nvPr/>
        </p:nvSpPr>
        <p:spPr>
          <a:xfrm>
            <a:off x="11065308" y="5291721"/>
            <a:ext cx="118800" cy="11798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C2F7E6C-33DF-1167-6A92-81D91FE911C0}"/>
              </a:ext>
            </a:extLst>
          </p:cNvPr>
          <p:cNvSpPr/>
          <p:nvPr/>
        </p:nvSpPr>
        <p:spPr>
          <a:xfrm>
            <a:off x="11235000" y="5291721"/>
            <a:ext cx="118800" cy="11798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44DD4F7-0ED8-662D-5CF3-A0FCACAA36E8}"/>
              </a:ext>
            </a:extLst>
          </p:cNvPr>
          <p:cNvSpPr txBox="1"/>
          <p:nvPr/>
        </p:nvSpPr>
        <p:spPr>
          <a:xfrm>
            <a:off x="2705839" y="6116179"/>
            <a:ext cx="267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makespan</a:t>
            </a:r>
            <a:r>
              <a:rPr lang="en-US" dirty="0"/>
              <a:t> = 1/m</a:t>
            </a:r>
            <a:endParaRPr lang="en-IL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25C0CB-6B66-9F93-BBAC-1CFC28352D9E}"/>
              </a:ext>
            </a:extLst>
          </p:cNvPr>
          <p:cNvSpPr txBox="1"/>
          <p:nvPr/>
        </p:nvSpPr>
        <p:spPr>
          <a:xfrm>
            <a:off x="8958172" y="6116179"/>
            <a:ext cx="267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makespan</a:t>
            </a:r>
            <a:r>
              <a:rPr lang="en-US" dirty="0"/>
              <a:t> = 1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5733869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CA742-6ED0-68F5-6DA5-9D8347CD3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Rounding Fractional Assignment (Online)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966784-38B3-7155-A99F-DC914B4D45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Next, we show the existence of a good online rounding algorithm</a:t>
                </a:r>
              </a:p>
              <a:p>
                <a:pPr lvl="1"/>
                <a:r>
                  <a:rPr lang="en-US" dirty="0"/>
                  <a:t>For the unrelated machine problem</a:t>
                </a:r>
              </a:p>
              <a:p>
                <a:r>
                  <a:rPr lang="en-US" dirty="0"/>
                  <a:t>Divide jobs to several classes and uses a different algorithm for each</a:t>
                </a:r>
              </a:p>
              <a:p>
                <a:pPr lvl="1"/>
                <a:r>
                  <a:rPr lang="en-US" dirty="0"/>
                  <a:t>We will only solve a few classes</a:t>
                </a:r>
              </a:p>
              <a:p>
                <a:r>
                  <a:rPr lang="en-US" dirty="0"/>
                  <a:t>Notate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𝑚𝑎𝑘𝑒𝑠𝑝𝑎𝑛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}}</m:t>
                    </m:r>
                  </m:oMath>
                </a14:m>
                <a:endParaRPr lang="he-IL" b="0" dirty="0"/>
              </a:p>
              <a:p>
                <a:pPr lvl="1"/>
                <a:r>
                  <a:rPr lang="en-US" b="0" dirty="0"/>
                  <a:t>T</a:t>
                </a:r>
                <a:r>
                  <a:rPr lang="en-US" dirty="0"/>
                  <a:t>his is OK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After rounding, the </a:t>
                </a:r>
                <a:r>
                  <a:rPr lang="en-US" dirty="0" err="1"/>
                  <a:t>makespan</a:t>
                </a:r>
                <a:r>
                  <a:rPr lang="en-US" dirty="0"/>
                  <a:t> will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</m:e>
                            </m:func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966784-38B3-7155-A99F-DC914B4D45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6331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54A9-9B6A-41AB-8514-6F155AFB8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Predictions for Online Algorithms​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45C30-52E1-3288-C0D2-DCB794D55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Worst case analysis considers all possible inputs​</a:t>
            </a:r>
          </a:p>
          <a:p>
            <a:r>
              <a:rPr lang="en-US" dirty="0"/>
              <a:t>Often, real world instances follow some pattern​</a:t>
            </a:r>
          </a:p>
          <a:p>
            <a:r>
              <a:rPr lang="en-US" dirty="0"/>
              <a:t>Can we use machine learning to do better on those instances?​</a:t>
            </a:r>
          </a:p>
          <a:p>
            <a:pPr lvl="1"/>
            <a:r>
              <a:rPr lang="en-US" dirty="0"/>
              <a:t>Can we bound our competitive ratio with the prediction error?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7084470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1B0E7-6FBA-EFAE-71FE-83D79776A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jobs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AD0F58-9941-DDC0-E06E-D8CBCF537B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job is small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Now, assign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to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/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indicate that job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was assigned to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</m:sSubSup>
                  </m:oMath>
                </a14:m>
                <a:r>
                  <a:rPr lang="en-US" b="0" dirty="0"/>
                  <a:t> are independent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𝑆𝑚𝑎𝑙𝑙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𝑗𝑜𝑏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𝑙𝑜𝑎𝑑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𝑠𝑚𝑎𝑙𝑙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For a large enough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𝑆𝑚𝑎𝑙𝑙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𝑙𝑜𝑎𝑑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𝑐𝑇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−100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AD0F58-9941-DDC0-E06E-D8CBCF537B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77618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1B0E7-6FBA-EFAE-71FE-83D79776A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jobs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AD0F58-9941-DDC0-E06E-D8CBCF537B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 job is small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Now, assign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to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/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indicate that job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was assigned to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</m:sSubSup>
                  </m:oMath>
                </a14:m>
                <a:r>
                  <a:rPr lang="en-US" b="0" dirty="0"/>
                  <a:t> are independent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𝑆𝑚𝑎𝑙𝑙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𝑗𝑜𝑏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𝑙𝑜𝑎𝑑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𝑠𝑚𝑎𝑙𝑙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For a large enough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𝑆𝑚𝑎𝑙𝑙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𝑙𝑜𝑎𝑑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𝑐𝑇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−100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From union bound: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𝑆𝑚𝑎𝑙𝑙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𝑚𝑎𝑘𝑒𝑠𝑝𝑎𝑛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𝑐𝑇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−99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b="0" dirty="0"/>
                  <a:t>Proves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b="0" dirty="0"/>
                  <a:t>-cost rounding.</a:t>
                </a:r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AD0F58-9941-DDC0-E06E-D8CBCF537B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5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97918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CC3BF-3254-45D6-DC60-2D49E7A3C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Jobs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6211B5-E261-1B3D-BB62-2683C4D050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dirty="0"/>
                  <a:t>}</a:t>
                </a:r>
              </a:p>
              <a:p>
                <a:r>
                  <a:rPr lang="en-US" dirty="0"/>
                  <a:t>A job has large support if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</m:sSubSup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will ignore jobs with small support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6211B5-E261-1B3D-BB62-2683C4D050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73FB61B-73CA-31AF-4BDF-A3021CED3741}"/>
              </a:ext>
            </a:extLst>
          </p:cNvPr>
          <p:cNvSpPr/>
          <p:nvPr/>
        </p:nvSpPr>
        <p:spPr>
          <a:xfrm>
            <a:off x="931116" y="5079343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6183E7-D99D-D2F9-D92C-10A94FCE6A22}"/>
              </a:ext>
            </a:extLst>
          </p:cNvPr>
          <p:cNvSpPr/>
          <p:nvPr/>
        </p:nvSpPr>
        <p:spPr>
          <a:xfrm>
            <a:off x="1744735" y="5079343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532E6C-09AA-1EEF-F331-061B0FE2A60F}"/>
              </a:ext>
            </a:extLst>
          </p:cNvPr>
          <p:cNvSpPr/>
          <p:nvPr/>
        </p:nvSpPr>
        <p:spPr>
          <a:xfrm>
            <a:off x="931116" y="6017340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C8561F-9E57-1DE2-D115-0405E7541D0B}"/>
              </a:ext>
            </a:extLst>
          </p:cNvPr>
          <p:cNvSpPr/>
          <p:nvPr/>
        </p:nvSpPr>
        <p:spPr>
          <a:xfrm>
            <a:off x="2198494" y="5079343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825C8A-E81E-56EF-8D5C-B4DF4E58832B}"/>
              </a:ext>
            </a:extLst>
          </p:cNvPr>
          <p:cNvSpPr/>
          <p:nvPr/>
        </p:nvSpPr>
        <p:spPr>
          <a:xfrm>
            <a:off x="3012113" y="5079343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6D1334-B680-0325-FEF8-421EE7AA041E}"/>
              </a:ext>
            </a:extLst>
          </p:cNvPr>
          <p:cNvSpPr/>
          <p:nvPr/>
        </p:nvSpPr>
        <p:spPr>
          <a:xfrm>
            <a:off x="2198494" y="6017340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027746-64A3-05CB-DB52-90582D1FD314}"/>
              </a:ext>
            </a:extLst>
          </p:cNvPr>
          <p:cNvSpPr/>
          <p:nvPr/>
        </p:nvSpPr>
        <p:spPr>
          <a:xfrm>
            <a:off x="3465872" y="5079342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C6D72-F65D-D423-DAFC-7D67A39B4515}"/>
              </a:ext>
            </a:extLst>
          </p:cNvPr>
          <p:cNvSpPr/>
          <p:nvPr/>
        </p:nvSpPr>
        <p:spPr>
          <a:xfrm>
            <a:off x="4279491" y="5079342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50FF3F-75F4-A56F-C019-18F2CC0B2718}"/>
              </a:ext>
            </a:extLst>
          </p:cNvPr>
          <p:cNvSpPr/>
          <p:nvPr/>
        </p:nvSpPr>
        <p:spPr>
          <a:xfrm>
            <a:off x="3465872" y="6017339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5A12BE-3D1D-5D2F-0081-C220F6E4DAB5}"/>
              </a:ext>
            </a:extLst>
          </p:cNvPr>
          <p:cNvSpPr/>
          <p:nvPr/>
        </p:nvSpPr>
        <p:spPr>
          <a:xfrm>
            <a:off x="2387274" y="5882403"/>
            <a:ext cx="624839" cy="13459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1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501862-7918-80A9-74FA-27C111AA021F}"/>
              </a:ext>
            </a:extLst>
          </p:cNvPr>
          <p:cNvSpPr/>
          <p:nvPr/>
        </p:nvSpPr>
        <p:spPr>
          <a:xfrm>
            <a:off x="3651379" y="5810516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1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24740A-3FC9-4343-61FB-DEF42DA1C183}"/>
              </a:ext>
            </a:extLst>
          </p:cNvPr>
          <p:cNvSpPr/>
          <p:nvPr/>
        </p:nvSpPr>
        <p:spPr>
          <a:xfrm>
            <a:off x="4727350" y="5079342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9FDB25-BEED-895C-8704-98021BE73A5B}"/>
              </a:ext>
            </a:extLst>
          </p:cNvPr>
          <p:cNvSpPr/>
          <p:nvPr/>
        </p:nvSpPr>
        <p:spPr>
          <a:xfrm>
            <a:off x="5540969" y="5079342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26F3DE-92BB-3A55-41F3-4A87B6E7C320}"/>
              </a:ext>
            </a:extLst>
          </p:cNvPr>
          <p:cNvSpPr/>
          <p:nvPr/>
        </p:nvSpPr>
        <p:spPr>
          <a:xfrm>
            <a:off x="4727350" y="6017339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113DDF-0EF0-3144-F60F-458DE9EA6794}"/>
              </a:ext>
            </a:extLst>
          </p:cNvPr>
          <p:cNvSpPr/>
          <p:nvPr/>
        </p:nvSpPr>
        <p:spPr>
          <a:xfrm>
            <a:off x="4912857" y="5681080"/>
            <a:ext cx="624839" cy="3359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1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2278AD-980B-D3CE-75C7-BCED47F3F008}"/>
              </a:ext>
            </a:extLst>
          </p:cNvPr>
          <p:cNvSpPr/>
          <p:nvPr/>
        </p:nvSpPr>
        <p:spPr>
          <a:xfrm>
            <a:off x="5915256" y="5079343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742D7D-DD48-A5E0-61DF-C6AD4070DAC8}"/>
              </a:ext>
            </a:extLst>
          </p:cNvPr>
          <p:cNvSpPr/>
          <p:nvPr/>
        </p:nvSpPr>
        <p:spPr>
          <a:xfrm>
            <a:off x="6728875" y="5079343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42C254-42B6-EC6E-C1F4-E43CD56950F0}"/>
              </a:ext>
            </a:extLst>
          </p:cNvPr>
          <p:cNvSpPr/>
          <p:nvPr/>
        </p:nvSpPr>
        <p:spPr>
          <a:xfrm>
            <a:off x="5915256" y="6017340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B568E8-9EC8-86B4-43AD-AF5F712C3468}"/>
              </a:ext>
            </a:extLst>
          </p:cNvPr>
          <p:cNvSpPr/>
          <p:nvPr/>
        </p:nvSpPr>
        <p:spPr>
          <a:xfrm>
            <a:off x="7182634" y="5079343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D42E669-2877-EEE0-A1B3-A11192361643}"/>
              </a:ext>
            </a:extLst>
          </p:cNvPr>
          <p:cNvSpPr/>
          <p:nvPr/>
        </p:nvSpPr>
        <p:spPr>
          <a:xfrm>
            <a:off x="7996253" y="5079343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1B54EF-449B-F38B-D4CC-B42C129DD380}"/>
              </a:ext>
            </a:extLst>
          </p:cNvPr>
          <p:cNvSpPr/>
          <p:nvPr/>
        </p:nvSpPr>
        <p:spPr>
          <a:xfrm>
            <a:off x="7182634" y="6017340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58C087C-527B-A640-6EC0-7070D5829B6D}"/>
              </a:ext>
            </a:extLst>
          </p:cNvPr>
          <p:cNvSpPr/>
          <p:nvPr/>
        </p:nvSpPr>
        <p:spPr>
          <a:xfrm>
            <a:off x="8450012" y="5079342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B4C440-F2AF-2575-CA41-C4F8D3E52B1B}"/>
              </a:ext>
            </a:extLst>
          </p:cNvPr>
          <p:cNvSpPr/>
          <p:nvPr/>
        </p:nvSpPr>
        <p:spPr>
          <a:xfrm>
            <a:off x="9263631" y="5079342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8545D6E-DF2D-C0F9-4981-45672FB2E4A2}"/>
              </a:ext>
            </a:extLst>
          </p:cNvPr>
          <p:cNvSpPr/>
          <p:nvPr/>
        </p:nvSpPr>
        <p:spPr>
          <a:xfrm>
            <a:off x="8450012" y="6017339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148755B-54FF-62E1-CFE1-EAB0AD0A07A5}"/>
              </a:ext>
            </a:extLst>
          </p:cNvPr>
          <p:cNvSpPr/>
          <p:nvPr/>
        </p:nvSpPr>
        <p:spPr>
          <a:xfrm>
            <a:off x="7371414" y="5681080"/>
            <a:ext cx="624839" cy="33591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1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9CDC250-552A-5811-0241-4296023C7896}"/>
              </a:ext>
            </a:extLst>
          </p:cNvPr>
          <p:cNvSpPr/>
          <p:nvPr/>
        </p:nvSpPr>
        <p:spPr>
          <a:xfrm>
            <a:off x="8635519" y="5433306"/>
            <a:ext cx="624839" cy="58368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1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ACA276-F81B-49FB-0C98-5309C18D1984}"/>
              </a:ext>
            </a:extLst>
          </p:cNvPr>
          <p:cNvSpPr/>
          <p:nvPr/>
        </p:nvSpPr>
        <p:spPr>
          <a:xfrm>
            <a:off x="9711490" y="5079342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6F566F6-9F63-8703-2EFD-C8250CF7A7DD}"/>
              </a:ext>
            </a:extLst>
          </p:cNvPr>
          <p:cNvSpPr/>
          <p:nvPr/>
        </p:nvSpPr>
        <p:spPr>
          <a:xfrm>
            <a:off x="10525109" y="5079342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684BBA5-67FD-E70E-D2B9-0AD1EC651413}"/>
              </a:ext>
            </a:extLst>
          </p:cNvPr>
          <p:cNvSpPr/>
          <p:nvPr/>
        </p:nvSpPr>
        <p:spPr>
          <a:xfrm>
            <a:off x="9711490" y="6017339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D195E6C-C800-3F4B-1A25-5D4862AE0B09}"/>
              </a:ext>
            </a:extLst>
          </p:cNvPr>
          <p:cNvSpPr/>
          <p:nvPr/>
        </p:nvSpPr>
        <p:spPr>
          <a:xfrm>
            <a:off x="9896997" y="5179634"/>
            <a:ext cx="624839" cy="83735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1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17F23D7-AAC3-B868-000D-EA276330AD82}"/>
              </a:ext>
            </a:extLst>
          </p:cNvPr>
          <p:cNvSpPr/>
          <p:nvPr/>
        </p:nvSpPr>
        <p:spPr>
          <a:xfrm>
            <a:off x="6096000" y="5686626"/>
            <a:ext cx="624839" cy="3359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1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E0B4196-9AFE-9C9C-F663-79E371B01DDE}"/>
              </a:ext>
            </a:extLst>
          </p:cNvPr>
          <p:cNvSpPr txBox="1"/>
          <p:nvPr/>
        </p:nvSpPr>
        <p:spPr>
          <a:xfrm>
            <a:off x="4276218" y="4437646"/>
            <a:ext cx="361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Single job – Many machines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245568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CC3BF-3254-45D6-DC60-2D49E7A3C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Jobs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6211B5-E261-1B3D-BB62-2683C4D050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dirty="0"/>
                  <a:t>}</a:t>
                </a:r>
              </a:p>
              <a:p>
                <a:r>
                  <a:rPr lang="en-US" dirty="0"/>
                  <a:t>A job has large support if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</m:sSubSup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will ignore jobs with small support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6211B5-E261-1B3D-BB62-2683C4D050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73FB61B-73CA-31AF-4BDF-A3021CED3741}"/>
              </a:ext>
            </a:extLst>
          </p:cNvPr>
          <p:cNvSpPr/>
          <p:nvPr/>
        </p:nvSpPr>
        <p:spPr>
          <a:xfrm>
            <a:off x="931116" y="5079343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6183E7-D99D-D2F9-D92C-10A94FCE6A22}"/>
              </a:ext>
            </a:extLst>
          </p:cNvPr>
          <p:cNvSpPr/>
          <p:nvPr/>
        </p:nvSpPr>
        <p:spPr>
          <a:xfrm>
            <a:off x="1744735" y="5079343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532E6C-09AA-1EEF-F331-061B0FE2A60F}"/>
              </a:ext>
            </a:extLst>
          </p:cNvPr>
          <p:cNvSpPr/>
          <p:nvPr/>
        </p:nvSpPr>
        <p:spPr>
          <a:xfrm>
            <a:off x="931116" y="6017340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C8561F-9E57-1DE2-D115-0405E7541D0B}"/>
              </a:ext>
            </a:extLst>
          </p:cNvPr>
          <p:cNvSpPr/>
          <p:nvPr/>
        </p:nvSpPr>
        <p:spPr>
          <a:xfrm>
            <a:off x="2198494" y="5079343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825C8A-E81E-56EF-8D5C-B4DF4E58832B}"/>
              </a:ext>
            </a:extLst>
          </p:cNvPr>
          <p:cNvSpPr/>
          <p:nvPr/>
        </p:nvSpPr>
        <p:spPr>
          <a:xfrm>
            <a:off x="3012113" y="5079343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6D1334-B680-0325-FEF8-421EE7AA041E}"/>
              </a:ext>
            </a:extLst>
          </p:cNvPr>
          <p:cNvSpPr/>
          <p:nvPr/>
        </p:nvSpPr>
        <p:spPr>
          <a:xfrm>
            <a:off x="2198494" y="6017340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027746-64A3-05CB-DB52-90582D1FD314}"/>
              </a:ext>
            </a:extLst>
          </p:cNvPr>
          <p:cNvSpPr/>
          <p:nvPr/>
        </p:nvSpPr>
        <p:spPr>
          <a:xfrm>
            <a:off x="3465872" y="5079342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C6D72-F65D-D423-DAFC-7D67A39B4515}"/>
              </a:ext>
            </a:extLst>
          </p:cNvPr>
          <p:cNvSpPr/>
          <p:nvPr/>
        </p:nvSpPr>
        <p:spPr>
          <a:xfrm>
            <a:off x="4279491" y="5079342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50FF3F-75F4-A56F-C019-18F2CC0B2718}"/>
              </a:ext>
            </a:extLst>
          </p:cNvPr>
          <p:cNvSpPr/>
          <p:nvPr/>
        </p:nvSpPr>
        <p:spPr>
          <a:xfrm>
            <a:off x="3465872" y="6017339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5A12BE-3D1D-5D2F-0081-C220F6E4DAB5}"/>
              </a:ext>
            </a:extLst>
          </p:cNvPr>
          <p:cNvSpPr/>
          <p:nvPr/>
        </p:nvSpPr>
        <p:spPr>
          <a:xfrm>
            <a:off x="2387274" y="5882403"/>
            <a:ext cx="624839" cy="13459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1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501862-7918-80A9-74FA-27C111AA021F}"/>
              </a:ext>
            </a:extLst>
          </p:cNvPr>
          <p:cNvSpPr/>
          <p:nvPr/>
        </p:nvSpPr>
        <p:spPr>
          <a:xfrm>
            <a:off x="3651379" y="5810516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1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24740A-3FC9-4343-61FB-DEF42DA1C183}"/>
              </a:ext>
            </a:extLst>
          </p:cNvPr>
          <p:cNvSpPr/>
          <p:nvPr/>
        </p:nvSpPr>
        <p:spPr>
          <a:xfrm>
            <a:off x="4727350" y="5079342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9FDB25-BEED-895C-8704-98021BE73A5B}"/>
              </a:ext>
            </a:extLst>
          </p:cNvPr>
          <p:cNvSpPr/>
          <p:nvPr/>
        </p:nvSpPr>
        <p:spPr>
          <a:xfrm>
            <a:off x="5540969" y="5079342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26F3DE-92BB-3A55-41F3-4A87B6E7C320}"/>
              </a:ext>
            </a:extLst>
          </p:cNvPr>
          <p:cNvSpPr/>
          <p:nvPr/>
        </p:nvSpPr>
        <p:spPr>
          <a:xfrm>
            <a:off x="4727350" y="6017339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113DDF-0EF0-3144-F60F-458DE9EA6794}"/>
              </a:ext>
            </a:extLst>
          </p:cNvPr>
          <p:cNvSpPr/>
          <p:nvPr/>
        </p:nvSpPr>
        <p:spPr>
          <a:xfrm>
            <a:off x="4912857" y="5681080"/>
            <a:ext cx="624839" cy="3359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1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2278AD-980B-D3CE-75C7-BCED47F3F008}"/>
              </a:ext>
            </a:extLst>
          </p:cNvPr>
          <p:cNvSpPr/>
          <p:nvPr/>
        </p:nvSpPr>
        <p:spPr>
          <a:xfrm>
            <a:off x="5915256" y="5079343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742D7D-DD48-A5E0-61DF-C6AD4070DAC8}"/>
              </a:ext>
            </a:extLst>
          </p:cNvPr>
          <p:cNvSpPr/>
          <p:nvPr/>
        </p:nvSpPr>
        <p:spPr>
          <a:xfrm>
            <a:off x="6728875" y="5079343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42C254-42B6-EC6E-C1F4-E43CD56950F0}"/>
              </a:ext>
            </a:extLst>
          </p:cNvPr>
          <p:cNvSpPr/>
          <p:nvPr/>
        </p:nvSpPr>
        <p:spPr>
          <a:xfrm>
            <a:off x="5915256" y="6017340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B568E8-9EC8-86B4-43AD-AF5F712C3468}"/>
              </a:ext>
            </a:extLst>
          </p:cNvPr>
          <p:cNvSpPr/>
          <p:nvPr/>
        </p:nvSpPr>
        <p:spPr>
          <a:xfrm>
            <a:off x="7182634" y="5079343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D42E669-2877-EEE0-A1B3-A11192361643}"/>
              </a:ext>
            </a:extLst>
          </p:cNvPr>
          <p:cNvSpPr/>
          <p:nvPr/>
        </p:nvSpPr>
        <p:spPr>
          <a:xfrm>
            <a:off x="7996253" y="5079343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1B54EF-449B-F38B-D4CC-B42C129DD380}"/>
              </a:ext>
            </a:extLst>
          </p:cNvPr>
          <p:cNvSpPr/>
          <p:nvPr/>
        </p:nvSpPr>
        <p:spPr>
          <a:xfrm>
            <a:off x="7182634" y="6017340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58C087C-527B-A640-6EC0-7070D5829B6D}"/>
              </a:ext>
            </a:extLst>
          </p:cNvPr>
          <p:cNvSpPr/>
          <p:nvPr/>
        </p:nvSpPr>
        <p:spPr>
          <a:xfrm>
            <a:off x="8450012" y="5079342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B4C440-F2AF-2575-CA41-C4F8D3E52B1B}"/>
              </a:ext>
            </a:extLst>
          </p:cNvPr>
          <p:cNvSpPr/>
          <p:nvPr/>
        </p:nvSpPr>
        <p:spPr>
          <a:xfrm>
            <a:off x="9263631" y="5079342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8545D6E-DF2D-C0F9-4981-45672FB2E4A2}"/>
              </a:ext>
            </a:extLst>
          </p:cNvPr>
          <p:cNvSpPr/>
          <p:nvPr/>
        </p:nvSpPr>
        <p:spPr>
          <a:xfrm>
            <a:off x="8450012" y="6017339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148755B-54FF-62E1-CFE1-EAB0AD0A07A5}"/>
              </a:ext>
            </a:extLst>
          </p:cNvPr>
          <p:cNvSpPr/>
          <p:nvPr/>
        </p:nvSpPr>
        <p:spPr>
          <a:xfrm>
            <a:off x="7371414" y="5681080"/>
            <a:ext cx="624839" cy="33591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1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9CDC250-552A-5811-0241-4296023C7896}"/>
              </a:ext>
            </a:extLst>
          </p:cNvPr>
          <p:cNvSpPr/>
          <p:nvPr/>
        </p:nvSpPr>
        <p:spPr>
          <a:xfrm>
            <a:off x="8635519" y="5433306"/>
            <a:ext cx="624839" cy="58368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1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ACA276-F81B-49FB-0C98-5309C18D1984}"/>
              </a:ext>
            </a:extLst>
          </p:cNvPr>
          <p:cNvSpPr/>
          <p:nvPr/>
        </p:nvSpPr>
        <p:spPr>
          <a:xfrm>
            <a:off x="9711490" y="5079342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6F566F6-9F63-8703-2EFD-C8250CF7A7DD}"/>
              </a:ext>
            </a:extLst>
          </p:cNvPr>
          <p:cNvSpPr/>
          <p:nvPr/>
        </p:nvSpPr>
        <p:spPr>
          <a:xfrm>
            <a:off x="10525109" y="5079342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684BBA5-67FD-E70E-D2B9-0AD1EC651413}"/>
              </a:ext>
            </a:extLst>
          </p:cNvPr>
          <p:cNvSpPr/>
          <p:nvPr/>
        </p:nvSpPr>
        <p:spPr>
          <a:xfrm>
            <a:off x="9711490" y="6017339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D195E6C-C800-3F4B-1A25-5D4862AE0B09}"/>
              </a:ext>
            </a:extLst>
          </p:cNvPr>
          <p:cNvSpPr/>
          <p:nvPr/>
        </p:nvSpPr>
        <p:spPr>
          <a:xfrm>
            <a:off x="9896997" y="5179634"/>
            <a:ext cx="624839" cy="83735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1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17F23D7-AAC3-B868-000D-EA276330AD82}"/>
              </a:ext>
            </a:extLst>
          </p:cNvPr>
          <p:cNvSpPr/>
          <p:nvPr/>
        </p:nvSpPr>
        <p:spPr>
          <a:xfrm>
            <a:off x="6096000" y="5686626"/>
            <a:ext cx="624839" cy="3359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1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2733B3B-42CA-9ADB-0727-C6BE96C83365}"/>
              </a:ext>
            </a:extLst>
          </p:cNvPr>
          <p:cNvCxnSpPr/>
          <p:nvPr/>
        </p:nvCxnSpPr>
        <p:spPr>
          <a:xfrm>
            <a:off x="352487" y="5745973"/>
            <a:ext cx="107545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1BEE0A3-C9E4-E14D-ABA3-BD3D441AE336}"/>
              </a:ext>
            </a:extLst>
          </p:cNvPr>
          <p:cNvSpPr txBox="1"/>
          <p:nvPr/>
        </p:nvSpPr>
        <p:spPr>
          <a:xfrm>
            <a:off x="4276218" y="4437646"/>
            <a:ext cx="361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Single job – Many machines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7258036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CC3BF-3254-45D6-DC60-2D49E7A3C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Jobs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6211B5-E261-1B3D-BB62-2683C4D050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dirty="0"/>
                  <a:t>}</a:t>
                </a:r>
              </a:p>
              <a:p>
                <a:r>
                  <a:rPr lang="en-US" dirty="0"/>
                  <a:t>A job has large support if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</m:sSubSup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will ignore jobs with small support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6211B5-E261-1B3D-BB62-2683C4D050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73FB61B-73CA-31AF-4BDF-A3021CED3741}"/>
              </a:ext>
            </a:extLst>
          </p:cNvPr>
          <p:cNvSpPr/>
          <p:nvPr/>
        </p:nvSpPr>
        <p:spPr>
          <a:xfrm>
            <a:off x="931116" y="5079343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6183E7-D99D-D2F9-D92C-10A94FCE6A22}"/>
              </a:ext>
            </a:extLst>
          </p:cNvPr>
          <p:cNvSpPr/>
          <p:nvPr/>
        </p:nvSpPr>
        <p:spPr>
          <a:xfrm>
            <a:off x="1744735" y="5079343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532E6C-09AA-1EEF-F331-061B0FE2A60F}"/>
              </a:ext>
            </a:extLst>
          </p:cNvPr>
          <p:cNvSpPr/>
          <p:nvPr/>
        </p:nvSpPr>
        <p:spPr>
          <a:xfrm>
            <a:off x="931116" y="6017340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C8561F-9E57-1DE2-D115-0405E7541D0B}"/>
              </a:ext>
            </a:extLst>
          </p:cNvPr>
          <p:cNvSpPr/>
          <p:nvPr/>
        </p:nvSpPr>
        <p:spPr>
          <a:xfrm>
            <a:off x="2198494" y="5079343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825C8A-E81E-56EF-8D5C-B4DF4E58832B}"/>
              </a:ext>
            </a:extLst>
          </p:cNvPr>
          <p:cNvSpPr/>
          <p:nvPr/>
        </p:nvSpPr>
        <p:spPr>
          <a:xfrm>
            <a:off x="3012113" y="5079343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6D1334-B680-0325-FEF8-421EE7AA041E}"/>
              </a:ext>
            </a:extLst>
          </p:cNvPr>
          <p:cNvSpPr/>
          <p:nvPr/>
        </p:nvSpPr>
        <p:spPr>
          <a:xfrm>
            <a:off x="2198494" y="6017340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027746-64A3-05CB-DB52-90582D1FD314}"/>
              </a:ext>
            </a:extLst>
          </p:cNvPr>
          <p:cNvSpPr/>
          <p:nvPr/>
        </p:nvSpPr>
        <p:spPr>
          <a:xfrm>
            <a:off x="3465872" y="5079342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C6D72-F65D-D423-DAFC-7D67A39B4515}"/>
              </a:ext>
            </a:extLst>
          </p:cNvPr>
          <p:cNvSpPr/>
          <p:nvPr/>
        </p:nvSpPr>
        <p:spPr>
          <a:xfrm>
            <a:off x="4279491" y="5079342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50FF3F-75F4-A56F-C019-18F2CC0B2718}"/>
              </a:ext>
            </a:extLst>
          </p:cNvPr>
          <p:cNvSpPr/>
          <p:nvPr/>
        </p:nvSpPr>
        <p:spPr>
          <a:xfrm>
            <a:off x="3465872" y="6017339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5A12BE-3D1D-5D2F-0081-C220F6E4DAB5}"/>
              </a:ext>
            </a:extLst>
          </p:cNvPr>
          <p:cNvSpPr/>
          <p:nvPr/>
        </p:nvSpPr>
        <p:spPr>
          <a:xfrm>
            <a:off x="2387274" y="5882403"/>
            <a:ext cx="624839" cy="13459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1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501862-7918-80A9-74FA-27C111AA021F}"/>
              </a:ext>
            </a:extLst>
          </p:cNvPr>
          <p:cNvSpPr/>
          <p:nvPr/>
        </p:nvSpPr>
        <p:spPr>
          <a:xfrm>
            <a:off x="3651379" y="5810516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1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24740A-3FC9-4343-61FB-DEF42DA1C183}"/>
              </a:ext>
            </a:extLst>
          </p:cNvPr>
          <p:cNvSpPr/>
          <p:nvPr/>
        </p:nvSpPr>
        <p:spPr>
          <a:xfrm>
            <a:off x="4727350" y="5079342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9FDB25-BEED-895C-8704-98021BE73A5B}"/>
              </a:ext>
            </a:extLst>
          </p:cNvPr>
          <p:cNvSpPr/>
          <p:nvPr/>
        </p:nvSpPr>
        <p:spPr>
          <a:xfrm>
            <a:off x="5540969" y="5079342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26F3DE-92BB-3A55-41F3-4A87B6E7C320}"/>
              </a:ext>
            </a:extLst>
          </p:cNvPr>
          <p:cNvSpPr/>
          <p:nvPr/>
        </p:nvSpPr>
        <p:spPr>
          <a:xfrm>
            <a:off x="4727350" y="6017339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113DDF-0EF0-3144-F60F-458DE9EA6794}"/>
              </a:ext>
            </a:extLst>
          </p:cNvPr>
          <p:cNvSpPr/>
          <p:nvPr/>
        </p:nvSpPr>
        <p:spPr>
          <a:xfrm>
            <a:off x="4912857" y="5681080"/>
            <a:ext cx="624839" cy="3359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1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2278AD-980B-D3CE-75C7-BCED47F3F008}"/>
              </a:ext>
            </a:extLst>
          </p:cNvPr>
          <p:cNvSpPr/>
          <p:nvPr/>
        </p:nvSpPr>
        <p:spPr>
          <a:xfrm>
            <a:off x="5915256" y="5079343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742D7D-DD48-A5E0-61DF-C6AD4070DAC8}"/>
              </a:ext>
            </a:extLst>
          </p:cNvPr>
          <p:cNvSpPr/>
          <p:nvPr/>
        </p:nvSpPr>
        <p:spPr>
          <a:xfrm>
            <a:off x="6728875" y="5079343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42C254-42B6-EC6E-C1F4-E43CD56950F0}"/>
              </a:ext>
            </a:extLst>
          </p:cNvPr>
          <p:cNvSpPr/>
          <p:nvPr/>
        </p:nvSpPr>
        <p:spPr>
          <a:xfrm>
            <a:off x="5915256" y="6017340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B568E8-9EC8-86B4-43AD-AF5F712C3468}"/>
              </a:ext>
            </a:extLst>
          </p:cNvPr>
          <p:cNvSpPr/>
          <p:nvPr/>
        </p:nvSpPr>
        <p:spPr>
          <a:xfrm>
            <a:off x="7182634" y="5079343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D42E669-2877-EEE0-A1B3-A11192361643}"/>
              </a:ext>
            </a:extLst>
          </p:cNvPr>
          <p:cNvSpPr/>
          <p:nvPr/>
        </p:nvSpPr>
        <p:spPr>
          <a:xfrm>
            <a:off x="7996253" y="5079343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1B54EF-449B-F38B-D4CC-B42C129DD380}"/>
              </a:ext>
            </a:extLst>
          </p:cNvPr>
          <p:cNvSpPr/>
          <p:nvPr/>
        </p:nvSpPr>
        <p:spPr>
          <a:xfrm>
            <a:off x="7182634" y="6017340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58C087C-527B-A640-6EC0-7070D5829B6D}"/>
              </a:ext>
            </a:extLst>
          </p:cNvPr>
          <p:cNvSpPr/>
          <p:nvPr/>
        </p:nvSpPr>
        <p:spPr>
          <a:xfrm>
            <a:off x="8450012" y="5079342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B4C440-F2AF-2575-CA41-C4F8D3E52B1B}"/>
              </a:ext>
            </a:extLst>
          </p:cNvPr>
          <p:cNvSpPr/>
          <p:nvPr/>
        </p:nvSpPr>
        <p:spPr>
          <a:xfrm>
            <a:off x="9263631" y="5079342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8545D6E-DF2D-C0F9-4981-45672FB2E4A2}"/>
              </a:ext>
            </a:extLst>
          </p:cNvPr>
          <p:cNvSpPr/>
          <p:nvPr/>
        </p:nvSpPr>
        <p:spPr>
          <a:xfrm>
            <a:off x="8450012" y="6017339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148755B-54FF-62E1-CFE1-EAB0AD0A07A5}"/>
              </a:ext>
            </a:extLst>
          </p:cNvPr>
          <p:cNvSpPr/>
          <p:nvPr/>
        </p:nvSpPr>
        <p:spPr>
          <a:xfrm>
            <a:off x="7371414" y="5681080"/>
            <a:ext cx="624839" cy="33591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1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9CDC250-552A-5811-0241-4296023C7896}"/>
              </a:ext>
            </a:extLst>
          </p:cNvPr>
          <p:cNvSpPr/>
          <p:nvPr/>
        </p:nvSpPr>
        <p:spPr>
          <a:xfrm>
            <a:off x="8635519" y="5433306"/>
            <a:ext cx="624839" cy="58368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1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ACA276-F81B-49FB-0C98-5309C18D1984}"/>
              </a:ext>
            </a:extLst>
          </p:cNvPr>
          <p:cNvSpPr/>
          <p:nvPr/>
        </p:nvSpPr>
        <p:spPr>
          <a:xfrm>
            <a:off x="9711490" y="5079342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6F566F6-9F63-8703-2EFD-C8250CF7A7DD}"/>
              </a:ext>
            </a:extLst>
          </p:cNvPr>
          <p:cNvSpPr/>
          <p:nvPr/>
        </p:nvSpPr>
        <p:spPr>
          <a:xfrm>
            <a:off x="10525109" y="5079342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684BBA5-67FD-E70E-D2B9-0AD1EC651413}"/>
              </a:ext>
            </a:extLst>
          </p:cNvPr>
          <p:cNvSpPr/>
          <p:nvPr/>
        </p:nvSpPr>
        <p:spPr>
          <a:xfrm>
            <a:off x="9711490" y="6017339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D195E6C-C800-3F4B-1A25-5D4862AE0B09}"/>
              </a:ext>
            </a:extLst>
          </p:cNvPr>
          <p:cNvSpPr/>
          <p:nvPr/>
        </p:nvSpPr>
        <p:spPr>
          <a:xfrm>
            <a:off x="9896997" y="5179634"/>
            <a:ext cx="624839" cy="83735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1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17F23D7-AAC3-B868-000D-EA276330AD82}"/>
              </a:ext>
            </a:extLst>
          </p:cNvPr>
          <p:cNvSpPr/>
          <p:nvPr/>
        </p:nvSpPr>
        <p:spPr>
          <a:xfrm>
            <a:off x="6096000" y="5686626"/>
            <a:ext cx="624839" cy="3359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1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2733B3B-42CA-9ADB-0727-C6BE96C83365}"/>
              </a:ext>
            </a:extLst>
          </p:cNvPr>
          <p:cNvCxnSpPr/>
          <p:nvPr/>
        </p:nvCxnSpPr>
        <p:spPr>
          <a:xfrm>
            <a:off x="352487" y="5745973"/>
            <a:ext cx="107545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1FDDAC7-8F90-0F04-C2C3-F039CB0D9E0F}"/>
              </a:ext>
            </a:extLst>
          </p:cNvPr>
          <p:cNvSpPr/>
          <p:nvPr/>
        </p:nvSpPr>
        <p:spPr>
          <a:xfrm>
            <a:off x="4561187" y="4695892"/>
            <a:ext cx="6340821" cy="179698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D46EA5A-B19E-C765-A940-851329ADBC93}"/>
              </a:ext>
            </a:extLst>
          </p:cNvPr>
          <p:cNvSpPr txBox="1"/>
          <p:nvPr/>
        </p:nvSpPr>
        <p:spPr>
          <a:xfrm>
            <a:off x="6031846" y="4673168"/>
            <a:ext cx="361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more than ½ in the box?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607556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B976E-C597-80A3-772A-828F9E8A1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Jobs with Large Support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858145-B7C9-5D48-B9A2-D1F4AD860A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56053" y="1391926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A machine is in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]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Some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</m:e>
                        </m:func>
                      </m:den>
                    </m:f>
                  </m:oMath>
                </a14:m>
                <a:r>
                  <a:rPr lang="en-US" dirty="0"/>
                  <a:t> of the assignment</a:t>
                </a:r>
              </a:p>
              <a:p>
                <a:r>
                  <a:rPr lang="en-US" b="0" dirty="0"/>
                  <a:t>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ℓ</m:t>
                                            </m:r>
                                          </m:sub>
                                        </m:sSub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sub/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𝑔𝑟𝑜𝑢𝑝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Increases </a:t>
                </a:r>
                <a:r>
                  <a:rPr lang="en-US" dirty="0" err="1"/>
                  <a:t>makespan</a:t>
                </a:r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Machine is now in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858145-B7C9-5D48-B9A2-D1F4AD860A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6053" y="1391926"/>
                <a:ext cx="10515600" cy="4351338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7467714-088F-AE2C-C0CD-7FFDBE99570E}"/>
              </a:ext>
            </a:extLst>
          </p:cNvPr>
          <p:cNvSpPr/>
          <p:nvPr/>
        </p:nvSpPr>
        <p:spPr>
          <a:xfrm>
            <a:off x="1553174" y="5365680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8EBB8E-05A9-F785-72A6-843A4B203854}"/>
              </a:ext>
            </a:extLst>
          </p:cNvPr>
          <p:cNvSpPr/>
          <p:nvPr/>
        </p:nvSpPr>
        <p:spPr>
          <a:xfrm>
            <a:off x="2366793" y="5365680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FED16D-C24E-45CE-CCFE-A637B3B714E7}"/>
              </a:ext>
            </a:extLst>
          </p:cNvPr>
          <p:cNvSpPr/>
          <p:nvPr/>
        </p:nvSpPr>
        <p:spPr>
          <a:xfrm>
            <a:off x="1553174" y="6303677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DD4F31-5324-6250-1F5F-8B061888FEB3}"/>
              </a:ext>
            </a:extLst>
          </p:cNvPr>
          <p:cNvSpPr/>
          <p:nvPr/>
        </p:nvSpPr>
        <p:spPr>
          <a:xfrm>
            <a:off x="2820552" y="5365680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C6FE67-293F-F626-8CCF-AD4829DD9E9A}"/>
              </a:ext>
            </a:extLst>
          </p:cNvPr>
          <p:cNvSpPr/>
          <p:nvPr/>
        </p:nvSpPr>
        <p:spPr>
          <a:xfrm>
            <a:off x="3634171" y="5365680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E7CB3B-5F59-06D1-2E49-54288D456634}"/>
              </a:ext>
            </a:extLst>
          </p:cNvPr>
          <p:cNvSpPr/>
          <p:nvPr/>
        </p:nvSpPr>
        <p:spPr>
          <a:xfrm>
            <a:off x="2820552" y="6303677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E79D46-B669-1B7C-E642-3FDAC72714D3}"/>
              </a:ext>
            </a:extLst>
          </p:cNvPr>
          <p:cNvSpPr/>
          <p:nvPr/>
        </p:nvSpPr>
        <p:spPr>
          <a:xfrm>
            <a:off x="4087930" y="5365679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A2D826-7D62-59DE-6B7E-5E1476878DB5}"/>
              </a:ext>
            </a:extLst>
          </p:cNvPr>
          <p:cNvSpPr/>
          <p:nvPr/>
        </p:nvSpPr>
        <p:spPr>
          <a:xfrm>
            <a:off x="4901549" y="5365679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54B94C-DA6A-28B6-D4E5-50D92DD8D3A8}"/>
              </a:ext>
            </a:extLst>
          </p:cNvPr>
          <p:cNvSpPr/>
          <p:nvPr/>
        </p:nvSpPr>
        <p:spPr>
          <a:xfrm>
            <a:off x="4087930" y="6303676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34D858-6A40-CD34-DB77-C3EBB3CCF906}"/>
              </a:ext>
            </a:extLst>
          </p:cNvPr>
          <p:cNvSpPr/>
          <p:nvPr/>
        </p:nvSpPr>
        <p:spPr>
          <a:xfrm>
            <a:off x="3009332" y="6168740"/>
            <a:ext cx="624839" cy="13459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1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B47DA5-B75D-A500-F675-686C0CC1B61B}"/>
              </a:ext>
            </a:extLst>
          </p:cNvPr>
          <p:cNvSpPr/>
          <p:nvPr/>
        </p:nvSpPr>
        <p:spPr>
          <a:xfrm>
            <a:off x="4273437" y="6096853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1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530B1E-EA86-8B27-2C59-620D9736F804}"/>
              </a:ext>
            </a:extLst>
          </p:cNvPr>
          <p:cNvSpPr/>
          <p:nvPr/>
        </p:nvSpPr>
        <p:spPr>
          <a:xfrm>
            <a:off x="5349408" y="5365679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113891-5CEE-9776-28A5-B1B40FE344D9}"/>
              </a:ext>
            </a:extLst>
          </p:cNvPr>
          <p:cNvSpPr/>
          <p:nvPr/>
        </p:nvSpPr>
        <p:spPr>
          <a:xfrm>
            <a:off x="6163027" y="5365679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C49ABF-65F2-D590-CBF7-FB2CC837B3FC}"/>
              </a:ext>
            </a:extLst>
          </p:cNvPr>
          <p:cNvSpPr/>
          <p:nvPr/>
        </p:nvSpPr>
        <p:spPr>
          <a:xfrm>
            <a:off x="5349408" y="6303676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FA5644-7826-2DBF-2B4A-F6CFC5591ABC}"/>
              </a:ext>
            </a:extLst>
          </p:cNvPr>
          <p:cNvSpPr/>
          <p:nvPr/>
        </p:nvSpPr>
        <p:spPr>
          <a:xfrm>
            <a:off x="5534915" y="5911154"/>
            <a:ext cx="624839" cy="3921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1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3489D1-72AC-2889-6857-58A333B0822B}"/>
              </a:ext>
            </a:extLst>
          </p:cNvPr>
          <p:cNvSpPr/>
          <p:nvPr/>
        </p:nvSpPr>
        <p:spPr>
          <a:xfrm>
            <a:off x="6537314" y="5365680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37BE91-14E7-A3D8-F15C-229E32619D79}"/>
              </a:ext>
            </a:extLst>
          </p:cNvPr>
          <p:cNvSpPr/>
          <p:nvPr/>
        </p:nvSpPr>
        <p:spPr>
          <a:xfrm>
            <a:off x="7350933" y="5365680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77E8A94-83E1-0025-CED1-C92C58E10D61}"/>
              </a:ext>
            </a:extLst>
          </p:cNvPr>
          <p:cNvSpPr/>
          <p:nvPr/>
        </p:nvSpPr>
        <p:spPr>
          <a:xfrm>
            <a:off x="6537314" y="6303677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A60287-5C2A-0CA3-B9DA-AF418788458A}"/>
              </a:ext>
            </a:extLst>
          </p:cNvPr>
          <p:cNvSpPr/>
          <p:nvPr/>
        </p:nvSpPr>
        <p:spPr>
          <a:xfrm>
            <a:off x="7804692" y="5365680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F372CC-3131-95CC-ABA2-3C0B13116FA8}"/>
              </a:ext>
            </a:extLst>
          </p:cNvPr>
          <p:cNvSpPr/>
          <p:nvPr/>
        </p:nvSpPr>
        <p:spPr>
          <a:xfrm>
            <a:off x="8618311" y="5365680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41AC59-0CB6-0F47-4707-5BB31EB55317}"/>
              </a:ext>
            </a:extLst>
          </p:cNvPr>
          <p:cNvSpPr/>
          <p:nvPr/>
        </p:nvSpPr>
        <p:spPr>
          <a:xfrm>
            <a:off x="7804692" y="6303677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738BF52-14E7-C9F7-39EC-FFEB2DCD6D3C}"/>
              </a:ext>
            </a:extLst>
          </p:cNvPr>
          <p:cNvSpPr/>
          <p:nvPr/>
        </p:nvSpPr>
        <p:spPr>
          <a:xfrm>
            <a:off x="9072070" y="5365679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0B82364-67C5-FC93-6FD8-7BC60A9C2981}"/>
              </a:ext>
            </a:extLst>
          </p:cNvPr>
          <p:cNvSpPr/>
          <p:nvPr/>
        </p:nvSpPr>
        <p:spPr>
          <a:xfrm>
            <a:off x="9885689" y="5365679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980454-4470-48B0-A29D-D84C087A739A}"/>
              </a:ext>
            </a:extLst>
          </p:cNvPr>
          <p:cNvSpPr/>
          <p:nvPr/>
        </p:nvSpPr>
        <p:spPr>
          <a:xfrm>
            <a:off x="9072070" y="6303676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805D380-BD73-14BF-E9F7-98568279AA26}"/>
              </a:ext>
            </a:extLst>
          </p:cNvPr>
          <p:cNvSpPr/>
          <p:nvPr/>
        </p:nvSpPr>
        <p:spPr>
          <a:xfrm>
            <a:off x="7993472" y="5869859"/>
            <a:ext cx="624839" cy="43347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1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901D5AF-46DB-FAE0-7D2C-20A800E378A5}"/>
              </a:ext>
            </a:extLst>
          </p:cNvPr>
          <p:cNvSpPr/>
          <p:nvPr/>
        </p:nvSpPr>
        <p:spPr>
          <a:xfrm>
            <a:off x="9257577" y="5719643"/>
            <a:ext cx="624839" cy="58368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1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5C11002-1E12-FDA2-6476-708454E9825E}"/>
              </a:ext>
            </a:extLst>
          </p:cNvPr>
          <p:cNvSpPr/>
          <p:nvPr/>
        </p:nvSpPr>
        <p:spPr>
          <a:xfrm>
            <a:off x="10333548" y="5365679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2F9794A-EF1B-DF78-5F0D-6191CA5FA700}"/>
              </a:ext>
            </a:extLst>
          </p:cNvPr>
          <p:cNvSpPr/>
          <p:nvPr/>
        </p:nvSpPr>
        <p:spPr>
          <a:xfrm>
            <a:off x="11147167" y="5365679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5CB0E7-98A5-FE8B-C2C9-F9657BE8A195}"/>
              </a:ext>
            </a:extLst>
          </p:cNvPr>
          <p:cNvSpPr/>
          <p:nvPr/>
        </p:nvSpPr>
        <p:spPr>
          <a:xfrm>
            <a:off x="10333548" y="6303676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F5D23FE-AA1F-A804-5023-B1D04DD11C2A}"/>
              </a:ext>
            </a:extLst>
          </p:cNvPr>
          <p:cNvSpPr/>
          <p:nvPr/>
        </p:nvSpPr>
        <p:spPr>
          <a:xfrm>
            <a:off x="10519055" y="5466074"/>
            <a:ext cx="624839" cy="83725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1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8096FA-8EFC-16F6-5958-B917DA119E13}"/>
              </a:ext>
            </a:extLst>
          </p:cNvPr>
          <p:cNvSpPr/>
          <p:nvPr/>
        </p:nvSpPr>
        <p:spPr>
          <a:xfrm>
            <a:off x="6718058" y="5911154"/>
            <a:ext cx="624839" cy="39772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100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0F6FFD9-0078-743F-EFE6-6235E2D65C28}"/>
              </a:ext>
            </a:extLst>
          </p:cNvPr>
          <p:cNvCxnSpPr/>
          <p:nvPr/>
        </p:nvCxnSpPr>
        <p:spPr>
          <a:xfrm>
            <a:off x="974545" y="6032310"/>
            <a:ext cx="107545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E1C65D6B-E198-5A4B-B12C-D61E72FEC16D}"/>
              </a:ext>
            </a:extLst>
          </p:cNvPr>
          <p:cNvSpPr/>
          <p:nvPr/>
        </p:nvSpPr>
        <p:spPr>
          <a:xfrm>
            <a:off x="5216339" y="4989296"/>
            <a:ext cx="6340821" cy="179698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55724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B976E-C597-80A3-772A-828F9E8A1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Jobs with Large Support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858145-B7C9-5D48-B9A2-D1F4AD860A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56053" y="1391926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A machine is in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ℓ∈[2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]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Some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4 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</m:e>
                        </m:func>
                      </m:den>
                    </m:f>
                  </m:oMath>
                </a14:m>
                <a:r>
                  <a:rPr lang="en-US" dirty="0"/>
                  <a:t> of the assignment</a:t>
                </a:r>
              </a:p>
              <a:p>
                <a:r>
                  <a:rPr lang="en-US" b="0" dirty="0"/>
                  <a:t>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, ℓ</m:t>
                                            </m:r>
                                          </m:sub>
                                        </m:sSub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sub/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𝑔𝑟𝑜𝑢𝑝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ℓ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Increases </a:t>
                </a:r>
                <a:r>
                  <a:rPr lang="en-US" dirty="0" err="1"/>
                  <a:t>makespan</a:t>
                </a:r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Machine is now in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858145-B7C9-5D48-B9A2-D1F4AD860A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6053" y="1391926"/>
                <a:ext cx="10515600" cy="4351338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7467714-088F-AE2C-C0CD-7FFDBE99570E}"/>
              </a:ext>
            </a:extLst>
          </p:cNvPr>
          <p:cNvSpPr/>
          <p:nvPr/>
        </p:nvSpPr>
        <p:spPr>
          <a:xfrm>
            <a:off x="1553174" y="5365680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8EBB8E-05A9-F785-72A6-843A4B203854}"/>
              </a:ext>
            </a:extLst>
          </p:cNvPr>
          <p:cNvSpPr/>
          <p:nvPr/>
        </p:nvSpPr>
        <p:spPr>
          <a:xfrm>
            <a:off x="2366793" y="5365680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FED16D-C24E-45CE-CCFE-A637B3B714E7}"/>
              </a:ext>
            </a:extLst>
          </p:cNvPr>
          <p:cNvSpPr/>
          <p:nvPr/>
        </p:nvSpPr>
        <p:spPr>
          <a:xfrm>
            <a:off x="1553174" y="6303677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DD4F31-5324-6250-1F5F-8B061888FEB3}"/>
              </a:ext>
            </a:extLst>
          </p:cNvPr>
          <p:cNvSpPr/>
          <p:nvPr/>
        </p:nvSpPr>
        <p:spPr>
          <a:xfrm>
            <a:off x="2820552" y="5365680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C6FE67-293F-F626-8CCF-AD4829DD9E9A}"/>
              </a:ext>
            </a:extLst>
          </p:cNvPr>
          <p:cNvSpPr/>
          <p:nvPr/>
        </p:nvSpPr>
        <p:spPr>
          <a:xfrm>
            <a:off x="3634171" y="5365680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E7CB3B-5F59-06D1-2E49-54288D456634}"/>
              </a:ext>
            </a:extLst>
          </p:cNvPr>
          <p:cNvSpPr/>
          <p:nvPr/>
        </p:nvSpPr>
        <p:spPr>
          <a:xfrm>
            <a:off x="2820552" y="6303677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E79D46-B669-1B7C-E642-3FDAC72714D3}"/>
              </a:ext>
            </a:extLst>
          </p:cNvPr>
          <p:cNvSpPr/>
          <p:nvPr/>
        </p:nvSpPr>
        <p:spPr>
          <a:xfrm>
            <a:off x="4087930" y="5365679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A2D826-7D62-59DE-6B7E-5E1476878DB5}"/>
              </a:ext>
            </a:extLst>
          </p:cNvPr>
          <p:cNvSpPr/>
          <p:nvPr/>
        </p:nvSpPr>
        <p:spPr>
          <a:xfrm>
            <a:off x="4901549" y="5365679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54B94C-DA6A-28B6-D4E5-50D92DD8D3A8}"/>
              </a:ext>
            </a:extLst>
          </p:cNvPr>
          <p:cNvSpPr/>
          <p:nvPr/>
        </p:nvSpPr>
        <p:spPr>
          <a:xfrm>
            <a:off x="4087930" y="6303676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34D858-6A40-CD34-DB77-C3EBB3CCF906}"/>
              </a:ext>
            </a:extLst>
          </p:cNvPr>
          <p:cNvSpPr/>
          <p:nvPr/>
        </p:nvSpPr>
        <p:spPr>
          <a:xfrm>
            <a:off x="3009332" y="6168740"/>
            <a:ext cx="624839" cy="13459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1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B47DA5-B75D-A500-F675-686C0CC1B61B}"/>
              </a:ext>
            </a:extLst>
          </p:cNvPr>
          <p:cNvSpPr/>
          <p:nvPr/>
        </p:nvSpPr>
        <p:spPr>
          <a:xfrm>
            <a:off x="4273437" y="6096853"/>
            <a:ext cx="624839" cy="2064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1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530B1E-EA86-8B27-2C59-620D9736F804}"/>
              </a:ext>
            </a:extLst>
          </p:cNvPr>
          <p:cNvSpPr/>
          <p:nvPr/>
        </p:nvSpPr>
        <p:spPr>
          <a:xfrm>
            <a:off x="5349408" y="5365679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113891-5CEE-9776-28A5-B1B40FE344D9}"/>
              </a:ext>
            </a:extLst>
          </p:cNvPr>
          <p:cNvSpPr/>
          <p:nvPr/>
        </p:nvSpPr>
        <p:spPr>
          <a:xfrm>
            <a:off x="6163027" y="5365679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C49ABF-65F2-D590-CBF7-FB2CC837B3FC}"/>
              </a:ext>
            </a:extLst>
          </p:cNvPr>
          <p:cNvSpPr/>
          <p:nvPr/>
        </p:nvSpPr>
        <p:spPr>
          <a:xfrm>
            <a:off x="5349408" y="6303676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FA5644-7826-2DBF-2B4A-F6CFC5591ABC}"/>
              </a:ext>
            </a:extLst>
          </p:cNvPr>
          <p:cNvSpPr/>
          <p:nvPr/>
        </p:nvSpPr>
        <p:spPr>
          <a:xfrm>
            <a:off x="5534915" y="5922955"/>
            <a:ext cx="624839" cy="38037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1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3489D1-72AC-2889-6857-58A333B0822B}"/>
              </a:ext>
            </a:extLst>
          </p:cNvPr>
          <p:cNvSpPr/>
          <p:nvPr/>
        </p:nvSpPr>
        <p:spPr>
          <a:xfrm>
            <a:off x="6537314" y="5365680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37BE91-14E7-A3D8-F15C-229E32619D79}"/>
              </a:ext>
            </a:extLst>
          </p:cNvPr>
          <p:cNvSpPr/>
          <p:nvPr/>
        </p:nvSpPr>
        <p:spPr>
          <a:xfrm>
            <a:off x="7350933" y="5365680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77E8A94-83E1-0025-CED1-C92C58E10D61}"/>
              </a:ext>
            </a:extLst>
          </p:cNvPr>
          <p:cNvSpPr/>
          <p:nvPr/>
        </p:nvSpPr>
        <p:spPr>
          <a:xfrm>
            <a:off x="6537314" y="6303677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A60287-5C2A-0CA3-B9DA-AF418788458A}"/>
              </a:ext>
            </a:extLst>
          </p:cNvPr>
          <p:cNvSpPr/>
          <p:nvPr/>
        </p:nvSpPr>
        <p:spPr>
          <a:xfrm>
            <a:off x="7804692" y="5365680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F372CC-3131-95CC-ABA2-3C0B13116FA8}"/>
              </a:ext>
            </a:extLst>
          </p:cNvPr>
          <p:cNvSpPr/>
          <p:nvPr/>
        </p:nvSpPr>
        <p:spPr>
          <a:xfrm>
            <a:off x="8618311" y="5365680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41AC59-0CB6-0F47-4707-5BB31EB55317}"/>
              </a:ext>
            </a:extLst>
          </p:cNvPr>
          <p:cNvSpPr/>
          <p:nvPr/>
        </p:nvSpPr>
        <p:spPr>
          <a:xfrm>
            <a:off x="7804692" y="6303677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738BF52-14E7-C9F7-39EC-FFEB2DCD6D3C}"/>
              </a:ext>
            </a:extLst>
          </p:cNvPr>
          <p:cNvSpPr/>
          <p:nvPr/>
        </p:nvSpPr>
        <p:spPr>
          <a:xfrm>
            <a:off x="9072070" y="5365679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0B82364-67C5-FC93-6FD8-7BC60A9C2981}"/>
              </a:ext>
            </a:extLst>
          </p:cNvPr>
          <p:cNvSpPr/>
          <p:nvPr/>
        </p:nvSpPr>
        <p:spPr>
          <a:xfrm>
            <a:off x="9885689" y="5365679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980454-4470-48B0-A29D-D84C087A739A}"/>
              </a:ext>
            </a:extLst>
          </p:cNvPr>
          <p:cNvSpPr/>
          <p:nvPr/>
        </p:nvSpPr>
        <p:spPr>
          <a:xfrm>
            <a:off x="9072070" y="6303676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805D380-BD73-14BF-E9F7-98568279AA26}"/>
              </a:ext>
            </a:extLst>
          </p:cNvPr>
          <p:cNvSpPr/>
          <p:nvPr/>
        </p:nvSpPr>
        <p:spPr>
          <a:xfrm>
            <a:off x="7993472" y="5922955"/>
            <a:ext cx="624839" cy="38037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1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901D5AF-46DB-FAE0-7D2C-20A800E378A5}"/>
              </a:ext>
            </a:extLst>
          </p:cNvPr>
          <p:cNvSpPr/>
          <p:nvPr/>
        </p:nvSpPr>
        <p:spPr>
          <a:xfrm>
            <a:off x="9257577" y="5719643"/>
            <a:ext cx="624839" cy="58368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1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5C11002-1E12-FDA2-6476-708454E9825E}"/>
              </a:ext>
            </a:extLst>
          </p:cNvPr>
          <p:cNvSpPr/>
          <p:nvPr/>
        </p:nvSpPr>
        <p:spPr>
          <a:xfrm>
            <a:off x="10333548" y="5365679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2F9794A-EF1B-DF78-5F0D-6191CA5FA700}"/>
              </a:ext>
            </a:extLst>
          </p:cNvPr>
          <p:cNvSpPr/>
          <p:nvPr/>
        </p:nvSpPr>
        <p:spPr>
          <a:xfrm>
            <a:off x="11147167" y="5365679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5CB0E7-98A5-FE8B-C2C9-F9657BE8A195}"/>
              </a:ext>
            </a:extLst>
          </p:cNvPr>
          <p:cNvSpPr/>
          <p:nvPr/>
        </p:nvSpPr>
        <p:spPr>
          <a:xfrm>
            <a:off x="10333548" y="6303676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F5D23FE-AA1F-A804-5023-B1D04DD11C2A}"/>
              </a:ext>
            </a:extLst>
          </p:cNvPr>
          <p:cNvSpPr/>
          <p:nvPr/>
        </p:nvSpPr>
        <p:spPr>
          <a:xfrm>
            <a:off x="10519055" y="5465971"/>
            <a:ext cx="624839" cy="83735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1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8096FA-8EFC-16F6-5958-B917DA119E13}"/>
              </a:ext>
            </a:extLst>
          </p:cNvPr>
          <p:cNvSpPr/>
          <p:nvPr/>
        </p:nvSpPr>
        <p:spPr>
          <a:xfrm>
            <a:off x="6718058" y="5876213"/>
            <a:ext cx="624839" cy="43266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100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0F6FFD9-0078-743F-EFE6-6235E2D65C28}"/>
              </a:ext>
            </a:extLst>
          </p:cNvPr>
          <p:cNvCxnSpPr/>
          <p:nvPr/>
        </p:nvCxnSpPr>
        <p:spPr>
          <a:xfrm>
            <a:off x="974545" y="6032310"/>
            <a:ext cx="107545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E1C65D6B-E198-5A4B-B12C-D61E72FEC16D}"/>
              </a:ext>
            </a:extLst>
          </p:cNvPr>
          <p:cNvSpPr/>
          <p:nvPr/>
        </p:nvSpPr>
        <p:spPr>
          <a:xfrm>
            <a:off x="5216340" y="5232730"/>
            <a:ext cx="3683822" cy="155354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2FAE8E8-8C39-C56F-717E-3C605D92853D}"/>
              </a:ext>
            </a:extLst>
          </p:cNvPr>
          <p:cNvCxnSpPr>
            <a:cxnSpLocks/>
          </p:cNvCxnSpPr>
          <p:nvPr/>
        </p:nvCxnSpPr>
        <p:spPr>
          <a:xfrm>
            <a:off x="1011416" y="5824850"/>
            <a:ext cx="1082433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CCE8267-607A-A7FA-6EDD-AEEB70B7AA4C}"/>
              </a:ext>
            </a:extLst>
          </p:cNvPr>
          <p:cNvCxnSpPr/>
          <p:nvPr/>
        </p:nvCxnSpPr>
        <p:spPr>
          <a:xfrm>
            <a:off x="1011416" y="5554458"/>
            <a:ext cx="1075452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B3FC6EB-D0BC-BB63-DB48-35BB8BD768B9}"/>
              </a:ext>
            </a:extLst>
          </p:cNvPr>
          <p:cNvCxnSpPr/>
          <p:nvPr/>
        </p:nvCxnSpPr>
        <p:spPr>
          <a:xfrm>
            <a:off x="1011416" y="5232730"/>
            <a:ext cx="1075452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FA03D58-01E3-A34E-8DD5-7E6222632C1A}"/>
                  </a:ext>
                </a:extLst>
              </p:cNvPr>
              <p:cNvSpPr txBox="1"/>
              <p:nvPr/>
            </p:nvSpPr>
            <p:spPr>
              <a:xfrm>
                <a:off x="182654" y="5890552"/>
                <a:ext cx="4299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fNam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func>
                    </m:oMath>
                  </m:oMathPara>
                </a14:m>
                <a:endParaRPr lang="en-IL" sz="16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FA03D58-01E3-A34E-8DD5-7E6222632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54" y="5890552"/>
                <a:ext cx="429993" cy="338554"/>
              </a:xfrm>
              <a:prstGeom prst="rect">
                <a:avLst/>
              </a:prstGeom>
              <a:blipFill>
                <a:blip r:embed="rId3"/>
                <a:stretch>
                  <a:fillRect l="-1429" r="-91429" b="-892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AB541D8-C900-D445-4EDA-BB8B1409BCD6}"/>
                  </a:ext>
                </a:extLst>
              </p:cNvPr>
              <p:cNvSpPr txBox="1"/>
              <p:nvPr/>
            </p:nvSpPr>
            <p:spPr>
              <a:xfrm>
                <a:off x="50984" y="5638719"/>
                <a:ext cx="4299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fNam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func>
                    </m:oMath>
                  </m:oMathPara>
                </a14:m>
                <a:endParaRPr lang="en-IL" sz="16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AB541D8-C900-D445-4EDA-BB8B1409B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4" y="5638719"/>
                <a:ext cx="429993" cy="338554"/>
              </a:xfrm>
              <a:prstGeom prst="rect">
                <a:avLst/>
              </a:prstGeom>
              <a:blipFill>
                <a:blip r:embed="rId4"/>
                <a:stretch>
                  <a:fillRect r="-116901" b="-892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3FE1759-503F-0FC2-53DA-CD351B0BB465}"/>
                  </a:ext>
                </a:extLst>
              </p:cNvPr>
              <p:cNvSpPr txBox="1"/>
              <p:nvPr/>
            </p:nvSpPr>
            <p:spPr>
              <a:xfrm>
                <a:off x="24253" y="5358267"/>
                <a:ext cx="4299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fNam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func>
                    </m:oMath>
                  </m:oMathPara>
                </a14:m>
                <a:endParaRPr lang="en-IL" sz="16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3FE1759-503F-0FC2-53DA-CD351B0BB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3" y="5358267"/>
                <a:ext cx="429993" cy="338554"/>
              </a:xfrm>
              <a:prstGeom prst="rect">
                <a:avLst/>
              </a:prstGeom>
              <a:blipFill>
                <a:blip r:embed="rId5"/>
                <a:stretch>
                  <a:fillRect r="-115493" b="-892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E95E5E1-ED1A-1C85-1F2B-66F89807986E}"/>
                  </a:ext>
                </a:extLst>
              </p:cNvPr>
              <p:cNvSpPr txBox="1"/>
              <p:nvPr/>
            </p:nvSpPr>
            <p:spPr>
              <a:xfrm>
                <a:off x="31773" y="5077815"/>
                <a:ext cx="4299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fNam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func>
                    </m:oMath>
                  </m:oMathPara>
                </a14:m>
                <a:endParaRPr lang="en-IL" sz="16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E95E5E1-ED1A-1C85-1F2B-66F898079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3" y="5077815"/>
                <a:ext cx="429993" cy="338554"/>
              </a:xfrm>
              <a:prstGeom prst="rect">
                <a:avLst/>
              </a:prstGeom>
              <a:blipFill>
                <a:blip r:embed="rId6"/>
                <a:stretch>
                  <a:fillRect r="-116901" b="-892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8043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B976E-C597-80A3-772A-828F9E8A1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Jobs with Large Support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858145-B7C9-5D48-B9A2-D1F4AD860A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56053" y="1391926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A machine is in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ℓ∈[2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]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Some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4 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</m:e>
                        </m:func>
                      </m:den>
                    </m:f>
                  </m:oMath>
                </a14:m>
                <a:r>
                  <a:rPr lang="en-US" dirty="0"/>
                  <a:t> of the assignment</a:t>
                </a:r>
              </a:p>
              <a:p>
                <a:r>
                  <a:rPr lang="en-US" b="0" dirty="0"/>
                  <a:t>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, ℓ</m:t>
                                            </m:r>
                                          </m:sub>
                                        </m:sSub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sub/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𝑔𝑟𝑜𝑢𝑝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ℓ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Increases </a:t>
                </a:r>
                <a:r>
                  <a:rPr lang="en-US" dirty="0" err="1"/>
                  <a:t>makespan</a:t>
                </a:r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858145-B7C9-5D48-B9A2-D1F4AD860A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6053" y="1391926"/>
                <a:ext cx="10515600" cy="4351338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7467714-088F-AE2C-C0CD-7FFDBE99570E}"/>
              </a:ext>
            </a:extLst>
          </p:cNvPr>
          <p:cNvSpPr/>
          <p:nvPr/>
        </p:nvSpPr>
        <p:spPr>
          <a:xfrm>
            <a:off x="1553174" y="5365680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8EBB8E-05A9-F785-72A6-843A4B203854}"/>
              </a:ext>
            </a:extLst>
          </p:cNvPr>
          <p:cNvSpPr/>
          <p:nvPr/>
        </p:nvSpPr>
        <p:spPr>
          <a:xfrm>
            <a:off x="2366793" y="5365680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FED16D-C24E-45CE-CCFE-A637B3B714E7}"/>
              </a:ext>
            </a:extLst>
          </p:cNvPr>
          <p:cNvSpPr/>
          <p:nvPr/>
        </p:nvSpPr>
        <p:spPr>
          <a:xfrm>
            <a:off x="1553174" y="6303677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DD4F31-5324-6250-1F5F-8B061888FEB3}"/>
              </a:ext>
            </a:extLst>
          </p:cNvPr>
          <p:cNvSpPr/>
          <p:nvPr/>
        </p:nvSpPr>
        <p:spPr>
          <a:xfrm>
            <a:off x="2820552" y="5365680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C6FE67-293F-F626-8CCF-AD4829DD9E9A}"/>
              </a:ext>
            </a:extLst>
          </p:cNvPr>
          <p:cNvSpPr/>
          <p:nvPr/>
        </p:nvSpPr>
        <p:spPr>
          <a:xfrm>
            <a:off x="3634171" y="5365680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E7CB3B-5F59-06D1-2E49-54288D456634}"/>
              </a:ext>
            </a:extLst>
          </p:cNvPr>
          <p:cNvSpPr/>
          <p:nvPr/>
        </p:nvSpPr>
        <p:spPr>
          <a:xfrm>
            <a:off x="2820552" y="6303677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E79D46-B669-1B7C-E642-3FDAC72714D3}"/>
              </a:ext>
            </a:extLst>
          </p:cNvPr>
          <p:cNvSpPr/>
          <p:nvPr/>
        </p:nvSpPr>
        <p:spPr>
          <a:xfrm>
            <a:off x="4087930" y="5365679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A2D826-7D62-59DE-6B7E-5E1476878DB5}"/>
              </a:ext>
            </a:extLst>
          </p:cNvPr>
          <p:cNvSpPr/>
          <p:nvPr/>
        </p:nvSpPr>
        <p:spPr>
          <a:xfrm>
            <a:off x="4901549" y="5365679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54B94C-DA6A-28B6-D4E5-50D92DD8D3A8}"/>
              </a:ext>
            </a:extLst>
          </p:cNvPr>
          <p:cNvSpPr/>
          <p:nvPr/>
        </p:nvSpPr>
        <p:spPr>
          <a:xfrm>
            <a:off x="4087930" y="6303676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530B1E-EA86-8B27-2C59-620D9736F804}"/>
              </a:ext>
            </a:extLst>
          </p:cNvPr>
          <p:cNvSpPr/>
          <p:nvPr/>
        </p:nvSpPr>
        <p:spPr>
          <a:xfrm>
            <a:off x="5349408" y="5365679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113891-5CEE-9776-28A5-B1B40FE344D9}"/>
              </a:ext>
            </a:extLst>
          </p:cNvPr>
          <p:cNvSpPr/>
          <p:nvPr/>
        </p:nvSpPr>
        <p:spPr>
          <a:xfrm>
            <a:off x="6163027" y="5365679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C49ABF-65F2-D590-CBF7-FB2CC837B3FC}"/>
              </a:ext>
            </a:extLst>
          </p:cNvPr>
          <p:cNvSpPr/>
          <p:nvPr/>
        </p:nvSpPr>
        <p:spPr>
          <a:xfrm>
            <a:off x="5349408" y="6303676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FA5644-7826-2DBF-2B4A-F6CFC5591ABC}"/>
              </a:ext>
            </a:extLst>
          </p:cNvPr>
          <p:cNvSpPr/>
          <p:nvPr/>
        </p:nvSpPr>
        <p:spPr>
          <a:xfrm>
            <a:off x="5534915" y="5498629"/>
            <a:ext cx="624839" cy="80470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1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3489D1-72AC-2889-6857-58A333B0822B}"/>
              </a:ext>
            </a:extLst>
          </p:cNvPr>
          <p:cNvSpPr/>
          <p:nvPr/>
        </p:nvSpPr>
        <p:spPr>
          <a:xfrm>
            <a:off x="6537314" y="5365680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37BE91-14E7-A3D8-F15C-229E32619D79}"/>
              </a:ext>
            </a:extLst>
          </p:cNvPr>
          <p:cNvSpPr/>
          <p:nvPr/>
        </p:nvSpPr>
        <p:spPr>
          <a:xfrm>
            <a:off x="7350933" y="5365680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77E8A94-83E1-0025-CED1-C92C58E10D61}"/>
              </a:ext>
            </a:extLst>
          </p:cNvPr>
          <p:cNvSpPr/>
          <p:nvPr/>
        </p:nvSpPr>
        <p:spPr>
          <a:xfrm>
            <a:off x="6537314" y="6303677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A60287-5C2A-0CA3-B9DA-AF418788458A}"/>
              </a:ext>
            </a:extLst>
          </p:cNvPr>
          <p:cNvSpPr/>
          <p:nvPr/>
        </p:nvSpPr>
        <p:spPr>
          <a:xfrm>
            <a:off x="7804692" y="5365680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F372CC-3131-95CC-ABA2-3C0B13116FA8}"/>
              </a:ext>
            </a:extLst>
          </p:cNvPr>
          <p:cNvSpPr/>
          <p:nvPr/>
        </p:nvSpPr>
        <p:spPr>
          <a:xfrm>
            <a:off x="8618311" y="5365680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41AC59-0CB6-0F47-4707-5BB31EB55317}"/>
              </a:ext>
            </a:extLst>
          </p:cNvPr>
          <p:cNvSpPr/>
          <p:nvPr/>
        </p:nvSpPr>
        <p:spPr>
          <a:xfrm>
            <a:off x="7804692" y="6303677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738BF52-14E7-C9F7-39EC-FFEB2DCD6D3C}"/>
              </a:ext>
            </a:extLst>
          </p:cNvPr>
          <p:cNvSpPr/>
          <p:nvPr/>
        </p:nvSpPr>
        <p:spPr>
          <a:xfrm>
            <a:off x="9072070" y="5365679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0B82364-67C5-FC93-6FD8-7BC60A9C2981}"/>
              </a:ext>
            </a:extLst>
          </p:cNvPr>
          <p:cNvSpPr/>
          <p:nvPr/>
        </p:nvSpPr>
        <p:spPr>
          <a:xfrm>
            <a:off x="9885689" y="5365679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980454-4470-48B0-A29D-D84C087A739A}"/>
              </a:ext>
            </a:extLst>
          </p:cNvPr>
          <p:cNvSpPr/>
          <p:nvPr/>
        </p:nvSpPr>
        <p:spPr>
          <a:xfrm>
            <a:off x="9072070" y="6303676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805D380-BD73-14BF-E9F7-98568279AA26}"/>
              </a:ext>
            </a:extLst>
          </p:cNvPr>
          <p:cNvSpPr/>
          <p:nvPr/>
        </p:nvSpPr>
        <p:spPr>
          <a:xfrm>
            <a:off x="7993472" y="5498629"/>
            <a:ext cx="624839" cy="80470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1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5C11002-1E12-FDA2-6476-708454E9825E}"/>
              </a:ext>
            </a:extLst>
          </p:cNvPr>
          <p:cNvSpPr/>
          <p:nvPr/>
        </p:nvSpPr>
        <p:spPr>
          <a:xfrm>
            <a:off x="10333548" y="5365679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2F9794A-EF1B-DF78-5F0D-6191CA5FA700}"/>
              </a:ext>
            </a:extLst>
          </p:cNvPr>
          <p:cNvSpPr/>
          <p:nvPr/>
        </p:nvSpPr>
        <p:spPr>
          <a:xfrm>
            <a:off x="11147167" y="5365679"/>
            <a:ext cx="188780" cy="114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5CB0E7-98A5-FE8B-C2C9-F9657BE8A195}"/>
              </a:ext>
            </a:extLst>
          </p:cNvPr>
          <p:cNvSpPr/>
          <p:nvPr/>
        </p:nvSpPr>
        <p:spPr>
          <a:xfrm>
            <a:off x="10333548" y="6303676"/>
            <a:ext cx="1002399" cy="2064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8096FA-8EFC-16F6-5958-B917DA119E13}"/>
              </a:ext>
            </a:extLst>
          </p:cNvPr>
          <p:cNvSpPr/>
          <p:nvPr/>
        </p:nvSpPr>
        <p:spPr>
          <a:xfrm>
            <a:off x="6718058" y="5637046"/>
            <a:ext cx="624839" cy="67183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sz="11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1C65D6B-E198-5A4B-B12C-D61E72FEC16D}"/>
              </a:ext>
            </a:extLst>
          </p:cNvPr>
          <p:cNvSpPr/>
          <p:nvPr/>
        </p:nvSpPr>
        <p:spPr>
          <a:xfrm>
            <a:off x="5216340" y="5232730"/>
            <a:ext cx="3683822" cy="155354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958210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5C5929F-6951-CC89-5D1F-B8D1D6756CA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 Single Group of Large Support Jobs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5C5929F-6951-CC89-5D1F-B8D1D6756C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8E178-675E-1879-A233-F52F35B9C1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Consider the graph of positive assignments for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𝑗𝑜𝑏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den>
                    </m:f>
                  </m:oMath>
                </a14:m>
                <a:endParaRPr lang="en-US" b="0" dirty="0"/>
              </a:p>
              <a:p>
                <a:r>
                  <a:rPr lang="en-US" b="0" dirty="0"/>
                  <a:t>Notice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den>
                    </m:f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And also </a:t>
                </a:r>
                <a:r>
                  <a:rPr lang="en-US" dirty="0" err="1"/>
                  <a:t>makespan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𝑇𝑙𝑜𝑔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0" dirty="0"/>
                  <a:t>Therefore,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𝑚𝑎𝑐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𝑖𝑛𝑒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8E178-675E-1879-A233-F52F35B9C1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EF0BFF79-1961-765D-381C-A8C0C5C87050}"/>
              </a:ext>
            </a:extLst>
          </p:cNvPr>
          <p:cNvSpPr/>
          <p:nvPr/>
        </p:nvSpPr>
        <p:spPr>
          <a:xfrm>
            <a:off x="8061435" y="310843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10F8A05-AB13-AC01-92F7-7847ADD075A4}"/>
              </a:ext>
            </a:extLst>
          </p:cNvPr>
          <p:cNvSpPr/>
          <p:nvPr/>
        </p:nvSpPr>
        <p:spPr>
          <a:xfrm>
            <a:off x="8061435" y="3753506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7084979-5FCC-051A-AC43-C42BF1884318}"/>
              </a:ext>
            </a:extLst>
          </p:cNvPr>
          <p:cNvSpPr/>
          <p:nvPr/>
        </p:nvSpPr>
        <p:spPr>
          <a:xfrm>
            <a:off x="8061435" y="4374547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877946-E46C-D00A-C1D1-9407462BDC74}"/>
              </a:ext>
            </a:extLst>
          </p:cNvPr>
          <p:cNvSpPr/>
          <p:nvPr/>
        </p:nvSpPr>
        <p:spPr>
          <a:xfrm>
            <a:off x="8061434" y="4956558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FD84F5D-6D02-980B-8FBC-9E3E84D0833C}"/>
              </a:ext>
            </a:extLst>
          </p:cNvPr>
          <p:cNvSpPr/>
          <p:nvPr/>
        </p:nvSpPr>
        <p:spPr>
          <a:xfrm>
            <a:off x="8061433" y="555953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965157A-5738-A2E0-9799-900D2247AC1C}"/>
              </a:ext>
            </a:extLst>
          </p:cNvPr>
          <p:cNvSpPr/>
          <p:nvPr/>
        </p:nvSpPr>
        <p:spPr>
          <a:xfrm>
            <a:off x="9769366" y="310843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778895B-A5C7-4A82-8909-EF4158165C17}"/>
              </a:ext>
            </a:extLst>
          </p:cNvPr>
          <p:cNvSpPr/>
          <p:nvPr/>
        </p:nvSpPr>
        <p:spPr>
          <a:xfrm>
            <a:off x="9769366" y="3753506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577F0A-4D56-F7FF-A205-639536E4B7F3}"/>
              </a:ext>
            </a:extLst>
          </p:cNvPr>
          <p:cNvSpPr/>
          <p:nvPr/>
        </p:nvSpPr>
        <p:spPr>
          <a:xfrm>
            <a:off x="9769366" y="4374547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E7E6275-66BC-60EC-E1F5-EB572A4D731D}"/>
              </a:ext>
            </a:extLst>
          </p:cNvPr>
          <p:cNvSpPr/>
          <p:nvPr/>
        </p:nvSpPr>
        <p:spPr>
          <a:xfrm>
            <a:off x="9769365" y="4956558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13AD4AD-78A2-42B7-2FB3-329FB675EF77}"/>
              </a:ext>
            </a:extLst>
          </p:cNvPr>
          <p:cNvSpPr/>
          <p:nvPr/>
        </p:nvSpPr>
        <p:spPr>
          <a:xfrm>
            <a:off x="9769364" y="555953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9B70AD2-0BED-9B04-5262-734D422738F3}"/>
              </a:ext>
            </a:extLst>
          </p:cNvPr>
          <p:cNvCxnSpPr/>
          <p:nvPr/>
        </p:nvCxnSpPr>
        <p:spPr>
          <a:xfrm>
            <a:off x="8355724" y="3331779"/>
            <a:ext cx="1620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756A340-5402-ACC5-9728-EEDA2EC19464}"/>
              </a:ext>
            </a:extLst>
          </p:cNvPr>
          <p:cNvCxnSpPr/>
          <p:nvPr/>
        </p:nvCxnSpPr>
        <p:spPr>
          <a:xfrm>
            <a:off x="8355724" y="3980793"/>
            <a:ext cx="1620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E833D2B-A8BA-06C2-97E1-1AC414C79A51}"/>
              </a:ext>
            </a:extLst>
          </p:cNvPr>
          <p:cNvCxnSpPr>
            <a:cxnSpLocks/>
          </p:cNvCxnSpPr>
          <p:nvPr/>
        </p:nvCxnSpPr>
        <p:spPr>
          <a:xfrm>
            <a:off x="8355724" y="3331779"/>
            <a:ext cx="1620000" cy="66477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7E78ED-6BD3-1915-661F-B11506CF89BD}"/>
              </a:ext>
            </a:extLst>
          </p:cNvPr>
          <p:cNvCxnSpPr>
            <a:cxnSpLocks/>
          </p:cNvCxnSpPr>
          <p:nvPr/>
        </p:nvCxnSpPr>
        <p:spPr>
          <a:xfrm>
            <a:off x="8355724" y="3337034"/>
            <a:ext cx="1620000" cy="127700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618EE0F-96E0-4FA4-BC9D-9CF97A83B6DA}"/>
              </a:ext>
            </a:extLst>
          </p:cNvPr>
          <p:cNvCxnSpPr/>
          <p:nvPr/>
        </p:nvCxnSpPr>
        <p:spPr>
          <a:xfrm>
            <a:off x="8355724" y="4556234"/>
            <a:ext cx="1620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817E451-2360-579E-467F-809FEB6BD7B9}"/>
              </a:ext>
            </a:extLst>
          </p:cNvPr>
          <p:cNvCxnSpPr/>
          <p:nvPr/>
        </p:nvCxnSpPr>
        <p:spPr>
          <a:xfrm>
            <a:off x="8355724" y="5207875"/>
            <a:ext cx="1620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9AB06CD-0D39-56A5-77B5-6A3B1FEFF7B0}"/>
              </a:ext>
            </a:extLst>
          </p:cNvPr>
          <p:cNvCxnSpPr>
            <a:cxnSpLocks/>
          </p:cNvCxnSpPr>
          <p:nvPr/>
        </p:nvCxnSpPr>
        <p:spPr>
          <a:xfrm flipV="1">
            <a:off x="8355724" y="4614041"/>
            <a:ext cx="1620000" cy="59383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2BBD9F2-761A-11E4-6510-6FD7967C648E}"/>
              </a:ext>
            </a:extLst>
          </p:cNvPr>
          <p:cNvCxnSpPr>
            <a:cxnSpLocks/>
          </p:cNvCxnSpPr>
          <p:nvPr/>
        </p:nvCxnSpPr>
        <p:spPr>
          <a:xfrm>
            <a:off x="8355724" y="5207875"/>
            <a:ext cx="1620000" cy="49398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3700E2C-841A-68E4-275F-0BD2A46B8905}"/>
              </a:ext>
            </a:extLst>
          </p:cNvPr>
          <p:cNvCxnSpPr/>
          <p:nvPr/>
        </p:nvCxnSpPr>
        <p:spPr>
          <a:xfrm>
            <a:off x="8355724" y="5891048"/>
            <a:ext cx="1620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530F5B3-2D6A-62BC-B95B-5D972A280D1C}"/>
              </a:ext>
            </a:extLst>
          </p:cNvPr>
          <p:cNvCxnSpPr>
            <a:cxnSpLocks/>
          </p:cNvCxnSpPr>
          <p:nvPr/>
        </p:nvCxnSpPr>
        <p:spPr>
          <a:xfrm flipV="1">
            <a:off x="8355724" y="3996558"/>
            <a:ext cx="1620000" cy="55967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446EA34-A085-5015-B79E-16BC5F717B95}"/>
              </a:ext>
            </a:extLst>
          </p:cNvPr>
          <p:cNvSpPr txBox="1"/>
          <p:nvPr/>
        </p:nvSpPr>
        <p:spPr>
          <a:xfrm>
            <a:off x="8040411" y="2514600"/>
            <a:ext cx="98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Jobs</a:t>
            </a:r>
            <a:endParaRPr lang="en-IL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E786FDB-FC55-1A51-88CB-E7BA93DDB161}"/>
              </a:ext>
            </a:extLst>
          </p:cNvPr>
          <p:cNvSpPr txBox="1"/>
          <p:nvPr/>
        </p:nvSpPr>
        <p:spPr>
          <a:xfrm>
            <a:off x="9417972" y="2514600"/>
            <a:ext cx="1115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Machines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1450671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5C5929F-6951-CC89-5D1F-B8D1D6756CA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 Single Group of Large Support Jobs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5C5929F-6951-CC89-5D1F-B8D1D6756C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8E178-675E-1879-A233-F52F35B9C1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Consider the graph of positive assignments for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Notate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𝑚𝑎𝑘𝑒𝑠𝑝𝑎𝑛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}}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b="0" dirty="0"/>
                  <a:t>Larger by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b="0" dirty="0"/>
                  <a:t>Each job c</a:t>
                </a:r>
                <a:r>
                  <a:rPr lang="en-US" dirty="0"/>
                  <a:t>hooses a random neighbor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Assign if load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dirty="0"/>
                  <a:t> is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Otherwise assign greedily, 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Need to bound greedy load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8E178-675E-1879-A233-F52F35B9C1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EF0BFF79-1961-765D-381C-A8C0C5C87050}"/>
              </a:ext>
            </a:extLst>
          </p:cNvPr>
          <p:cNvSpPr/>
          <p:nvPr/>
        </p:nvSpPr>
        <p:spPr>
          <a:xfrm>
            <a:off x="8061435" y="310843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10F8A05-AB13-AC01-92F7-7847ADD075A4}"/>
              </a:ext>
            </a:extLst>
          </p:cNvPr>
          <p:cNvSpPr/>
          <p:nvPr/>
        </p:nvSpPr>
        <p:spPr>
          <a:xfrm>
            <a:off x="8061435" y="3753506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7084979-5FCC-051A-AC43-C42BF1884318}"/>
              </a:ext>
            </a:extLst>
          </p:cNvPr>
          <p:cNvSpPr/>
          <p:nvPr/>
        </p:nvSpPr>
        <p:spPr>
          <a:xfrm>
            <a:off x="8061435" y="4374547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877946-E46C-D00A-C1D1-9407462BDC74}"/>
              </a:ext>
            </a:extLst>
          </p:cNvPr>
          <p:cNvSpPr/>
          <p:nvPr/>
        </p:nvSpPr>
        <p:spPr>
          <a:xfrm>
            <a:off x="8061434" y="4956558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FD84F5D-6D02-980B-8FBC-9E3E84D0833C}"/>
              </a:ext>
            </a:extLst>
          </p:cNvPr>
          <p:cNvSpPr/>
          <p:nvPr/>
        </p:nvSpPr>
        <p:spPr>
          <a:xfrm>
            <a:off x="8061433" y="555953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965157A-5738-A2E0-9799-900D2247AC1C}"/>
              </a:ext>
            </a:extLst>
          </p:cNvPr>
          <p:cNvSpPr/>
          <p:nvPr/>
        </p:nvSpPr>
        <p:spPr>
          <a:xfrm>
            <a:off x="9769366" y="310843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778895B-A5C7-4A82-8909-EF4158165C17}"/>
              </a:ext>
            </a:extLst>
          </p:cNvPr>
          <p:cNvSpPr/>
          <p:nvPr/>
        </p:nvSpPr>
        <p:spPr>
          <a:xfrm>
            <a:off x="9769366" y="3753506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577F0A-4D56-F7FF-A205-639536E4B7F3}"/>
              </a:ext>
            </a:extLst>
          </p:cNvPr>
          <p:cNvSpPr/>
          <p:nvPr/>
        </p:nvSpPr>
        <p:spPr>
          <a:xfrm>
            <a:off x="9769366" y="4374547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E7E6275-66BC-60EC-E1F5-EB572A4D731D}"/>
              </a:ext>
            </a:extLst>
          </p:cNvPr>
          <p:cNvSpPr/>
          <p:nvPr/>
        </p:nvSpPr>
        <p:spPr>
          <a:xfrm>
            <a:off x="9769365" y="4956558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13AD4AD-78A2-42B7-2FB3-329FB675EF77}"/>
              </a:ext>
            </a:extLst>
          </p:cNvPr>
          <p:cNvSpPr/>
          <p:nvPr/>
        </p:nvSpPr>
        <p:spPr>
          <a:xfrm>
            <a:off x="9769364" y="555953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9B70AD2-0BED-9B04-5262-734D422738F3}"/>
              </a:ext>
            </a:extLst>
          </p:cNvPr>
          <p:cNvCxnSpPr/>
          <p:nvPr/>
        </p:nvCxnSpPr>
        <p:spPr>
          <a:xfrm>
            <a:off x="8355724" y="3331779"/>
            <a:ext cx="1620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756A340-5402-ACC5-9728-EEDA2EC19464}"/>
              </a:ext>
            </a:extLst>
          </p:cNvPr>
          <p:cNvCxnSpPr/>
          <p:nvPr/>
        </p:nvCxnSpPr>
        <p:spPr>
          <a:xfrm>
            <a:off x="8355724" y="3980793"/>
            <a:ext cx="1620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E833D2B-A8BA-06C2-97E1-1AC414C79A51}"/>
              </a:ext>
            </a:extLst>
          </p:cNvPr>
          <p:cNvCxnSpPr>
            <a:cxnSpLocks/>
          </p:cNvCxnSpPr>
          <p:nvPr/>
        </p:nvCxnSpPr>
        <p:spPr>
          <a:xfrm>
            <a:off x="8355724" y="3331779"/>
            <a:ext cx="1620000" cy="66477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7E78ED-6BD3-1915-661F-B11506CF89BD}"/>
              </a:ext>
            </a:extLst>
          </p:cNvPr>
          <p:cNvCxnSpPr>
            <a:cxnSpLocks/>
          </p:cNvCxnSpPr>
          <p:nvPr/>
        </p:nvCxnSpPr>
        <p:spPr>
          <a:xfrm>
            <a:off x="8355724" y="3337034"/>
            <a:ext cx="1620000" cy="127700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618EE0F-96E0-4FA4-BC9D-9CF97A83B6DA}"/>
              </a:ext>
            </a:extLst>
          </p:cNvPr>
          <p:cNvCxnSpPr/>
          <p:nvPr/>
        </p:nvCxnSpPr>
        <p:spPr>
          <a:xfrm>
            <a:off x="8355724" y="4556234"/>
            <a:ext cx="1620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817E451-2360-579E-467F-809FEB6BD7B9}"/>
              </a:ext>
            </a:extLst>
          </p:cNvPr>
          <p:cNvCxnSpPr/>
          <p:nvPr/>
        </p:nvCxnSpPr>
        <p:spPr>
          <a:xfrm>
            <a:off x="8355724" y="5207875"/>
            <a:ext cx="1620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9AB06CD-0D39-56A5-77B5-6A3B1FEFF7B0}"/>
              </a:ext>
            </a:extLst>
          </p:cNvPr>
          <p:cNvCxnSpPr>
            <a:cxnSpLocks/>
          </p:cNvCxnSpPr>
          <p:nvPr/>
        </p:nvCxnSpPr>
        <p:spPr>
          <a:xfrm flipV="1">
            <a:off x="8355724" y="4614041"/>
            <a:ext cx="1620000" cy="59383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2BBD9F2-761A-11E4-6510-6FD7967C648E}"/>
              </a:ext>
            </a:extLst>
          </p:cNvPr>
          <p:cNvCxnSpPr>
            <a:cxnSpLocks/>
          </p:cNvCxnSpPr>
          <p:nvPr/>
        </p:nvCxnSpPr>
        <p:spPr>
          <a:xfrm>
            <a:off x="8355724" y="5207875"/>
            <a:ext cx="1620000" cy="49398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3700E2C-841A-68E4-275F-0BD2A46B8905}"/>
              </a:ext>
            </a:extLst>
          </p:cNvPr>
          <p:cNvCxnSpPr/>
          <p:nvPr/>
        </p:nvCxnSpPr>
        <p:spPr>
          <a:xfrm>
            <a:off x="8355724" y="5891048"/>
            <a:ext cx="1620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530F5B3-2D6A-62BC-B95B-5D972A280D1C}"/>
              </a:ext>
            </a:extLst>
          </p:cNvPr>
          <p:cNvCxnSpPr>
            <a:cxnSpLocks/>
          </p:cNvCxnSpPr>
          <p:nvPr/>
        </p:nvCxnSpPr>
        <p:spPr>
          <a:xfrm flipV="1">
            <a:off x="8355724" y="3996558"/>
            <a:ext cx="1620000" cy="55967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446EA34-A085-5015-B79E-16BC5F717B95}"/>
              </a:ext>
            </a:extLst>
          </p:cNvPr>
          <p:cNvSpPr txBox="1"/>
          <p:nvPr/>
        </p:nvSpPr>
        <p:spPr>
          <a:xfrm>
            <a:off x="8040411" y="2514600"/>
            <a:ext cx="98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Jobs</a:t>
            </a:r>
            <a:endParaRPr lang="en-IL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E786FDB-FC55-1A51-88CB-E7BA93DDB161}"/>
              </a:ext>
            </a:extLst>
          </p:cNvPr>
          <p:cNvSpPr txBox="1"/>
          <p:nvPr/>
        </p:nvSpPr>
        <p:spPr>
          <a:xfrm>
            <a:off x="9417972" y="2514600"/>
            <a:ext cx="1115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Machines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129003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54A9-9B6A-41AB-8514-6F155AFB8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Predictions for Online Algorithms​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45C30-52E1-3288-C0D2-DCB794D55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Worst case analysis considers all possible inputs​</a:t>
            </a:r>
          </a:p>
          <a:p>
            <a:r>
              <a:rPr lang="en-US" dirty="0"/>
              <a:t>Often, real world instances follow some pattern​</a:t>
            </a:r>
          </a:p>
          <a:p>
            <a:r>
              <a:rPr lang="en-US" dirty="0"/>
              <a:t>Can we use machine learning to do better on those instances?​</a:t>
            </a:r>
          </a:p>
          <a:p>
            <a:pPr lvl="1"/>
            <a:r>
              <a:rPr lang="en-US" dirty="0"/>
              <a:t>Can we bound our competitive ratio with the prediction error?</a:t>
            </a:r>
          </a:p>
          <a:p>
            <a:pPr lvl="1"/>
            <a:endParaRPr lang="en-US" dirty="0"/>
          </a:p>
          <a:p>
            <a:r>
              <a:rPr lang="en-US" dirty="0"/>
              <a:t>In Ski Rental – predict the number of skiing days.</a:t>
            </a:r>
          </a:p>
        </p:txBody>
      </p:sp>
    </p:spTree>
    <p:extLst>
      <p:ext uri="{BB962C8B-B14F-4D97-AF65-F5344CB8AC3E}">
        <p14:creationId xmlns:p14="http://schemas.microsoft.com/office/powerpoint/2010/main" val="24854752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5C5929F-6951-CC89-5D1F-B8D1D6756CA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 Single Group of Large Support Jobs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5C5929F-6951-CC89-5D1F-B8D1D6756C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8E178-675E-1879-A233-F52F35B9C1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Consider the graph of positive assignments for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b="0" dirty="0"/>
                  <a:t>Each job c</a:t>
                </a:r>
                <a:r>
                  <a:rPr lang="en-US" dirty="0"/>
                  <a:t>hooses a random neighbor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Assign if load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dirty="0"/>
                  <a:t> is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b="0" dirty="0"/>
                  <a:t>’</a:t>
                </a:r>
              </a:p>
              <a:p>
                <a:r>
                  <a:rPr lang="en-US" dirty="0"/>
                  <a:t>Otherwise assign greedily, 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Need to bound greedy load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8E178-675E-1879-A233-F52F35B9C1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EF0BFF79-1961-765D-381C-A8C0C5C87050}"/>
              </a:ext>
            </a:extLst>
          </p:cNvPr>
          <p:cNvSpPr/>
          <p:nvPr/>
        </p:nvSpPr>
        <p:spPr>
          <a:xfrm>
            <a:off x="8061435" y="310843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965157A-5738-A2E0-9799-900D2247AC1C}"/>
              </a:ext>
            </a:extLst>
          </p:cNvPr>
          <p:cNvSpPr/>
          <p:nvPr/>
        </p:nvSpPr>
        <p:spPr>
          <a:xfrm>
            <a:off x="9769366" y="310843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778895B-A5C7-4A82-8909-EF4158165C17}"/>
              </a:ext>
            </a:extLst>
          </p:cNvPr>
          <p:cNvSpPr/>
          <p:nvPr/>
        </p:nvSpPr>
        <p:spPr>
          <a:xfrm>
            <a:off x="9769366" y="3753506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577F0A-4D56-F7FF-A205-639536E4B7F3}"/>
              </a:ext>
            </a:extLst>
          </p:cNvPr>
          <p:cNvSpPr/>
          <p:nvPr/>
        </p:nvSpPr>
        <p:spPr>
          <a:xfrm>
            <a:off x="9769366" y="4374547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E7E6275-66BC-60EC-E1F5-EB572A4D731D}"/>
              </a:ext>
            </a:extLst>
          </p:cNvPr>
          <p:cNvSpPr/>
          <p:nvPr/>
        </p:nvSpPr>
        <p:spPr>
          <a:xfrm>
            <a:off x="9769365" y="4956558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13AD4AD-78A2-42B7-2FB3-329FB675EF77}"/>
              </a:ext>
            </a:extLst>
          </p:cNvPr>
          <p:cNvSpPr/>
          <p:nvPr/>
        </p:nvSpPr>
        <p:spPr>
          <a:xfrm>
            <a:off x="9769364" y="555953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9B70AD2-0BED-9B04-5262-734D422738F3}"/>
              </a:ext>
            </a:extLst>
          </p:cNvPr>
          <p:cNvCxnSpPr/>
          <p:nvPr/>
        </p:nvCxnSpPr>
        <p:spPr>
          <a:xfrm>
            <a:off x="8355724" y="3331779"/>
            <a:ext cx="1620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E833D2B-A8BA-06C2-97E1-1AC414C79A51}"/>
              </a:ext>
            </a:extLst>
          </p:cNvPr>
          <p:cNvCxnSpPr>
            <a:cxnSpLocks/>
          </p:cNvCxnSpPr>
          <p:nvPr/>
        </p:nvCxnSpPr>
        <p:spPr>
          <a:xfrm>
            <a:off x="8355724" y="3331779"/>
            <a:ext cx="1620000" cy="66477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7E78ED-6BD3-1915-661F-B11506CF89BD}"/>
              </a:ext>
            </a:extLst>
          </p:cNvPr>
          <p:cNvCxnSpPr>
            <a:cxnSpLocks/>
          </p:cNvCxnSpPr>
          <p:nvPr/>
        </p:nvCxnSpPr>
        <p:spPr>
          <a:xfrm>
            <a:off x="8355724" y="3337034"/>
            <a:ext cx="1620000" cy="127700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446EA34-A085-5015-B79E-16BC5F717B95}"/>
              </a:ext>
            </a:extLst>
          </p:cNvPr>
          <p:cNvSpPr txBox="1"/>
          <p:nvPr/>
        </p:nvSpPr>
        <p:spPr>
          <a:xfrm>
            <a:off x="8040411" y="2514600"/>
            <a:ext cx="98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Jobs</a:t>
            </a:r>
            <a:endParaRPr lang="en-IL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E786FDB-FC55-1A51-88CB-E7BA93DDB161}"/>
              </a:ext>
            </a:extLst>
          </p:cNvPr>
          <p:cNvSpPr txBox="1"/>
          <p:nvPr/>
        </p:nvSpPr>
        <p:spPr>
          <a:xfrm>
            <a:off x="9417972" y="2514600"/>
            <a:ext cx="1115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Machines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9158630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5C5929F-6951-CC89-5D1F-B8D1D6756CA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 Single Group of Large Support Jobs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5C5929F-6951-CC89-5D1F-B8D1D6756C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8E178-675E-1879-A233-F52F35B9C1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Consider the graph of positive assignments for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b="0" dirty="0"/>
                  <a:t>Each job c</a:t>
                </a:r>
                <a:r>
                  <a:rPr lang="en-US" dirty="0"/>
                  <a:t>hooses a random neighbor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Assign if load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dirty="0"/>
                  <a:t> is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Otherwise assign greedily, 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Need to bound greedy load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8E178-675E-1879-A233-F52F35B9C1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EF0BFF79-1961-765D-381C-A8C0C5C87050}"/>
              </a:ext>
            </a:extLst>
          </p:cNvPr>
          <p:cNvSpPr/>
          <p:nvPr/>
        </p:nvSpPr>
        <p:spPr>
          <a:xfrm>
            <a:off x="8061435" y="310843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965157A-5738-A2E0-9799-900D2247AC1C}"/>
              </a:ext>
            </a:extLst>
          </p:cNvPr>
          <p:cNvSpPr/>
          <p:nvPr/>
        </p:nvSpPr>
        <p:spPr>
          <a:xfrm>
            <a:off x="9769366" y="310843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778895B-A5C7-4A82-8909-EF4158165C17}"/>
              </a:ext>
            </a:extLst>
          </p:cNvPr>
          <p:cNvSpPr/>
          <p:nvPr/>
        </p:nvSpPr>
        <p:spPr>
          <a:xfrm>
            <a:off x="9769366" y="3753506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577F0A-4D56-F7FF-A205-639536E4B7F3}"/>
              </a:ext>
            </a:extLst>
          </p:cNvPr>
          <p:cNvSpPr/>
          <p:nvPr/>
        </p:nvSpPr>
        <p:spPr>
          <a:xfrm>
            <a:off x="9769366" y="4374547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E7E6275-66BC-60EC-E1F5-EB572A4D731D}"/>
              </a:ext>
            </a:extLst>
          </p:cNvPr>
          <p:cNvSpPr/>
          <p:nvPr/>
        </p:nvSpPr>
        <p:spPr>
          <a:xfrm>
            <a:off x="9769365" y="4956558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13AD4AD-78A2-42B7-2FB3-329FB675EF77}"/>
              </a:ext>
            </a:extLst>
          </p:cNvPr>
          <p:cNvSpPr/>
          <p:nvPr/>
        </p:nvSpPr>
        <p:spPr>
          <a:xfrm>
            <a:off x="9769364" y="555953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9B70AD2-0BED-9B04-5262-734D422738F3}"/>
              </a:ext>
            </a:extLst>
          </p:cNvPr>
          <p:cNvCxnSpPr/>
          <p:nvPr/>
        </p:nvCxnSpPr>
        <p:spPr>
          <a:xfrm>
            <a:off x="8355724" y="3331779"/>
            <a:ext cx="1620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E833D2B-A8BA-06C2-97E1-1AC414C79A51}"/>
              </a:ext>
            </a:extLst>
          </p:cNvPr>
          <p:cNvCxnSpPr>
            <a:cxnSpLocks/>
          </p:cNvCxnSpPr>
          <p:nvPr/>
        </p:nvCxnSpPr>
        <p:spPr>
          <a:xfrm>
            <a:off x="8355724" y="3331779"/>
            <a:ext cx="1620000" cy="66477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7E78ED-6BD3-1915-661F-B11506CF89BD}"/>
              </a:ext>
            </a:extLst>
          </p:cNvPr>
          <p:cNvCxnSpPr>
            <a:cxnSpLocks/>
          </p:cNvCxnSpPr>
          <p:nvPr/>
        </p:nvCxnSpPr>
        <p:spPr>
          <a:xfrm>
            <a:off x="8355724" y="3337034"/>
            <a:ext cx="1620000" cy="127700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446EA34-A085-5015-B79E-16BC5F717B95}"/>
              </a:ext>
            </a:extLst>
          </p:cNvPr>
          <p:cNvSpPr txBox="1"/>
          <p:nvPr/>
        </p:nvSpPr>
        <p:spPr>
          <a:xfrm>
            <a:off x="8040411" y="2514600"/>
            <a:ext cx="98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Jobs</a:t>
            </a:r>
            <a:endParaRPr lang="en-IL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E786FDB-FC55-1A51-88CB-E7BA93DDB161}"/>
              </a:ext>
            </a:extLst>
          </p:cNvPr>
          <p:cNvSpPr txBox="1"/>
          <p:nvPr/>
        </p:nvSpPr>
        <p:spPr>
          <a:xfrm>
            <a:off x="9417972" y="2514600"/>
            <a:ext cx="1115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Machines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4558362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5C5929F-6951-CC89-5D1F-B8D1D6756CA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 Single Group of Large Support Jobs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5C5929F-6951-CC89-5D1F-B8D1D6756C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8E178-675E-1879-A233-F52F35B9C1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Consider the graph of positive assignments for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b="0" dirty="0"/>
                  <a:t>Each job c</a:t>
                </a:r>
                <a:r>
                  <a:rPr lang="en-US" dirty="0"/>
                  <a:t>hooses a random neighbor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Assign if load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dirty="0"/>
                  <a:t> is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Otherwise assign greedily, 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Need to bound greedy load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8E178-675E-1879-A233-F52F35B9C1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EF0BFF79-1961-765D-381C-A8C0C5C87050}"/>
              </a:ext>
            </a:extLst>
          </p:cNvPr>
          <p:cNvSpPr/>
          <p:nvPr/>
        </p:nvSpPr>
        <p:spPr>
          <a:xfrm>
            <a:off x="8061435" y="310843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10F8A05-AB13-AC01-92F7-7847ADD075A4}"/>
              </a:ext>
            </a:extLst>
          </p:cNvPr>
          <p:cNvSpPr/>
          <p:nvPr/>
        </p:nvSpPr>
        <p:spPr>
          <a:xfrm>
            <a:off x="8061435" y="3753506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965157A-5738-A2E0-9799-900D2247AC1C}"/>
              </a:ext>
            </a:extLst>
          </p:cNvPr>
          <p:cNvSpPr/>
          <p:nvPr/>
        </p:nvSpPr>
        <p:spPr>
          <a:xfrm>
            <a:off x="9769366" y="310843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778895B-A5C7-4A82-8909-EF4158165C17}"/>
              </a:ext>
            </a:extLst>
          </p:cNvPr>
          <p:cNvSpPr/>
          <p:nvPr/>
        </p:nvSpPr>
        <p:spPr>
          <a:xfrm>
            <a:off x="9769366" y="3753506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577F0A-4D56-F7FF-A205-639536E4B7F3}"/>
              </a:ext>
            </a:extLst>
          </p:cNvPr>
          <p:cNvSpPr/>
          <p:nvPr/>
        </p:nvSpPr>
        <p:spPr>
          <a:xfrm>
            <a:off x="9769366" y="4374547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E7E6275-66BC-60EC-E1F5-EB572A4D731D}"/>
              </a:ext>
            </a:extLst>
          </p:cNvPr>
          <p:cNvSpPr/>
          <p:nvPr/>
        </p:nvSpPr>
        <p:spPr>
          <a:xfrm>
            <a:off x="9769365" y="4956558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13AD4AD-78A2-42B7-2FB3-329FB675EF77}"/>
              </a:ext>
            </a:extLst>
          </p:cNvPr>
          <p:cNvSpPr/>
          <p:nvPr/>
        </p:nvSpPr>
        <p:spPr>
          <a:xfrm>
            <a:off x="9769364" y="555953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9B70AD2-0BED-9B04-5262-734D422738F3}"/>
              </a:ext>
            </a:extLst>
          </p:cNvPr>
          <p:cNvCxnSpPr/>
          <p:nvPr/>
        </p:nvCxnSpPr>
        <p:spPr>
          <a:xfrm>
            <a:off x="8355724" y="3331779"/>
            <a:ext cx="1620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756A340-5402-ACC5-9728-EEDA2EC19464}"/>
              </a:ext>
            </a:extLst>
          </p:cNvPr>
          <p:cNvCxnSpPr/>
          <p:nvPr/>
        </p:nvCxnSpPr>
        <p:spPr>
          <a:xfrm>
            <a:off x="8355724" y="3980793"/>
            <a:ext cx="1620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E833D2B-A8BA-06C2-97E1-1AC414C79A51}"/>
              </a:ext>
            </a:extLst>
          </p:cNvPr>
          <p:cNvCxnSpPr>
            <a:cxnSpLocks/>
          </p:cNvCxnSpPr>
          <p:nvPr/>
        </p:nvCxnSpPr>
        <p:spPr>
          <a:xfrm>
            <a:off x="8355724" y="3331779"/>
            <a:ext cx="1620000" cy="66477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7E78ED-6BD3-1915-661F-B11506CF89BD}"/>
              </a:ext>
            </a:extLst>
          </p:cNvPr>
          <p:cNvCxnSpPr>
            <a:cxnSpLocks/>
          </p:cNvCxnSpPr>
          <p:nvPr/>
        </p:nvCxnSpPr>
        <p:spPr>
          <a:xfrm>
            <a:off x="8355724" y="3337034"/>
            <a:ext cx="1620000" cy="127700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446EA34-A085-5015-B79E-16BC5F717B95}"/>
              </a:ext>
            </a:extLst>
          </p:cNvPr>
          <p:cNvSpPr txBox="1"/>
          <p:nvPr/>
        </p:nvSpPr>
        <p:spPr>
          <a:xfrm>
            <a:off x="8040411" y="2514600"/>
            <a:ext cx="98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Jobs</a:t>
            </a:r>
            <a:endParaRPr lang="en-IL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E786FDB-FC55-1A51-88CB-E7BA93DDB161}"/>
              </a:ext>
            </a:extLst>
          </p:cNvPr>
          <p:cNvSpPr txBox="1"/>
          <p:nvPr/>
        </p:nvSpPr>
        <p:spPr>
          <a:xfrm>
            <a:off x="9417972" y="2514600"/>
            <a:ext cx="1115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Machines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933514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5C5929F-6951-CC89-5D1F-B8D1D6756CA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 Single Group of Large Support Jobs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5C5929F-6951-CC89-5D1F-B8D1D6756C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8E178-675E-1879-A233-F52F35B9C1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Consider the graph of positive assignments for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b="0" dirty="0"/>
                  <a:t>Each job c</a:t>
                </a:r>
                <a:r>
                  <a:rPr lang="en-US" dirty="0"/>
                  <a:t>hooses a random neighbor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Assign if load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dirty="0"/>
                  <a:t> is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Otherwise assign greedily, 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Need to bound greedy load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8E178-675E-1879-A233-F52F35B9C1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EF0BFF79-1961-765D-381C-A8C0C5C87050}"/>
              </a:ext>
            </a:extLst>
          </p:cNvPr>
          <p:cNvSpPr/>
          <p:nvPr/>
        </p:nvSpPr>
        <p:spPr>
          <a:xfrm>
            <a:off x="8061435" y="310843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10F8A05-AB13-AC01-92F7-7847ADD075A4}"/>
              </a:ext>
            </a:extLst>
          </p:cNvPr>
          <p:cNvSpPr/>
          <p:nvPr/>
        </p:nvSpPr>
        <p:spPr>
          <a:xfrm>
            <a:off x="8061435" y="3753506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965157A-5738-A2E0-9799-900D2247AC1C}"/>
              </a:ext>
            </a:extLst>
          </p:cNvPr>
          <p:cNvSpPr/>
          <p:nvPr/>
        </p:nvSpPr>
        <p:spPr>
          <a:xfrm>
            <a:off x="9769366" y="310843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778895B-A5C7-4A82-8909-EF4158165C17}"/>
              </a:ext>
            </a:extLst>
          </p:cNvPr>
          <p:cNvSpPr/>
          <p:nvPr/>
        </p:nvSpPr>
        <p:spPr>
          <a:xfrm>
            <a:off x="9769366" y="3753506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577F0A-4D56-F7FF-A205-639536E4B7F3}"/>
              </a:ext>
            </a:extLst>
          </p:cNvPr>
          <p:cNvSpPr/>
          <p:nvPr/>
        </p:nvSpPr>
        <p:spPr>
          <a:xfrm>
            <a:off x="9769366" y="4374547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E7E6275-66BC-60EC-E1F5-EB572A4D731D}"/>
              </a:ext>
            </a:extLst>
          </p:cNvPr>
          <p:cNvSpPr/>
          <p:nvPr/>
        </p:nvSpPr>
        <p:spPr>
          <a:xfrm>
            <a:off x="9769365" y="4956558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13AD4AD-78A2-42B7-2FB3-329FB675EF77}"/>
              </a:ext>
            </a:extLst>
          </p:cNvPr>
          <p:cNvSpPr/>
          <p:nvPr/>
        </p:nvSpPr>
        <p:spPr>
          <a:xfrm>
            <a:off x="9769364" y="555953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9B70AD2-0BED-9B04-5262-734D422738F3}"/>
              </a:ext>
            </a:extLst>
          </p:cNvPr>
          <p:cNvCxnSpPr/>
          <p:nvPr/>
        </p:nvCxnSpPr>
        <p:spPr>
          <a:xfrm>
            <a:off x="8355724" y="3331779"/>
            <a:ext cx="1620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756A340-5402-ACC5-9728-EEDA2EC19464}"/>
              </a:ext>
            </a:extLst>
          </p:cNvPr>
          <p:cNvCxnSpPr/>
          <p:nvPr/>
        </p:nvCxnSpPr>
        <p:spPr>
          <a:xfrm>
            <a:off x="8355724" y="3980793"/>
            <a:ext cx="1620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E833D2B-A8BA-06C2-97E1-1AC414C79A51}"/>
              </a:ext>
            </a:extLst>
          </p:cNvPr>
          <p:cNvCxnSpPr>
            <a:cxnSpLocks/>
          </p:cNvCxnSpPr>
          <p:nvPr/>
        </p:nvCxnSpPr>
        <p:spPr>
          <a:xfrm>
            <a:off x="8355724" y="3331779"/>
            <a:ext cx="1620000" cy="66477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7E78ED-6BD3-1915-661F-B11506CF89BD}"/>
              </a:ext>
            </a:extLst>
          </p:cNvPr>
          <p:cNvCxnSpPr>
            <a:cxnSpLocks/>
          </p:cNvCxnSpPr>
          <p:nvPr/>
        </p:nvCxnSpPr>
        <p:spPr>
          <a:xfrm>
            <a:off x="8355724" y="3337034"/>
            <a:ext cx="1620000" cy="127700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446EA34-A085-5015-B79E-16BC5F717B95}"/>
              </a:ext>
            </a:extLst>
          </p:cNvPr>
          <p:cNvSpPr txBox="1"/>
          <p:nvPr/>
        </p:nvSpPr>
        <p:spPr>
          <a:xfrm>
            <a:off x="8040411" y="2514600"/>
            <a:ext cx="98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Jobs</a:t>
            </a:r>
            <a:endParaRPr lang="en-IL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E786FDB-FC55-1A51-88CB-E7BA93DDB161}"/>
              </a:ext>
            </a:extLst>
          </p:cNvPr>
          <p:cNvSpPr txBox="1"/>
          <p:nvPr/>
        </p:nvSpPr>
        <p:spPr>
          <a:xfrm>
            <a:off x="9417972" y="2514600"/>
            <a:ext cx="1115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Machines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9139079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5C5929F-6951-CC89-5D1F-B8D1D6756CA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 Single Group of Large Support Jobs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5C5929F-6951-CC89-5D1F-B8D1D6756C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8E178-675E-1879-A233-F52F35B9C1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Consider the graph of positive assignments for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b="0" dirty="0"/>
                  <a:t>Each job c</a:t>
                </a:r>
                <a:r>
                  <a:rPr lang="en-US" dirty="0"/>
                  <a:t>hooses a random neighbor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Assign if load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dirty="0"/>
                  <a:t> is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Otherwise assign greedily, 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Need to bound greedy load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8E178-675E-1879-A233-F52F35B9C1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EF0BFF79-1961-765D-381C-A8C0C5C87050}"/>
              </a:ext>
            </a:extLst>
          </p:cNvPr>
          <p:cNvSpPr/>
          <p:nvPr/>
        </p:nvSpPr>
        <p:spPr>
          <a:xfrm>
            <a:off x="8061435" y="310843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10F8A05-AB13-AC01-92F7-7847ADD075A4}"/>
              </a:ext>
            </a:extLst>
          </p:cNvPr>
          <p:cNvSpPr/>
          <p:nvPr/>
        </p:nvSpPr>
        <p:spPr>
          <a:xfrm>
            <a:off x="8061435" y="3753506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7084979-5FCC-051A-AC43-C42BF1884318}"/>
              </a:ext>
            </a:extLst>
          </p:cNvPr>
          <p:cNvSpPr/>
          <p:nvPr/>
        </p:nvSpPr>
        <p:spPr>
          <a:xfrm>
            <a:off x="8061435" y="4374547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965157A-5738-A2E0-9799-900D2247AC1C}"/>
              </a:ext>
            </a:extLst>
          </p:cNvPr>
          <p:cNvSpPr/>
          <p:nvPr/>
        </p:nvSpPr>
        <p:spPr>
          <a:xfrm>
            <a:off x="9769366" y="310843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778895B-A5C7-4A82-8909-EF4158165C17}"/>
              </a:ext>
            </a:extLst>
          </p:cNvPr>
          <p:cNvSpPr/>
          <p:nvPr/>
        </p:nvSpPr>
        <p:spPr>
          <a:xfrm>
            <a:off x="9769366" y="3753506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577F0A-4D56-F7FF-A205-639536E4B7F3}"/>
              </a:ext>
            </a:extLst>
          </p:cNvPr>
          <p:cNvSpPr/>
          <p:nvPr/>
        </p:nvSpPr>
        <p:spPr>
          <a:xfrm>
            <a:off x="9769366" y="4374547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E7E6275-66BC-60EC-E1F5-EB572A4D731D}"/>
              </a:ext>
            </a:extLst>
          </p:cNvPr>
          <p:cNvSpPr/>
          <p:nvPr/>
        </p:nvSpPr>
        <p:spPr>
          <a:xfrm>
            <a:off x="9769365" y="4956558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13AD4AD-78A2-42B7-2FB3-329FB675EF77}"/>
              </a:ext>
            </a:extLst>
          </p:cNvPr>
          <p:cNvSpPr/>
          <p:nvPr/>
        </p:nvSpPr>
        <p:spPr>
          <a:xfrm>
            <a:off x="9769364" y="555953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9B70AD2-0BED-9B04-5262-734D422738F3}"/>
              </a:ext>
            </a:extLst>
          </p:cNvPr>
          <p:cNvCxnSpPr/>
          <p:nvPr/>
        </p:nvCxnSpPr>
        <p:spPr>
          <a:xfrm>
            <a:off x="8355724" y="3331779"/>
            <a:ext cx="1620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756A340-5402-ACC5-9728-EEDA2EC19464}"/>
              </a:ext>
            </a:extLst>
          </p:cNvPr>
          <p:cNvCxnSpPr/>
          <p:nvPr/>
        </p:nvCxnSpPr>
        <p:spPr>
          <a:xfrm>
            <a:off x="8355724" y="3980793"/>
            <a:ext cx="1620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E833D2B-A8BA-06C2-97E1-1AC414C79A51}"/>
              </a:ext>
            </a:extLst>
          </p:cNvPr>
          <p:cNvCxnSpPr>
            <a:cxnSpLocks/>
          </p:cNvCxnSpPr>
          <p:nvPr/>
        </p:nvCxnSpPr>
        <p:spPr>
          <a:xfrm>
            <a:off x="8355724" y="3331779"/>
            <a:ext cx="1620000" cy="66477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7E78ED-6BD3-1915-661F-B11506CF89BD}"/>
              </a:ext>
            </a:extLst>
          </p:cNvPr>
          <p:cNvCxnSpPr>
            <a:cxnSpLocks/>
          </p:cNvCxnSpPr>
          <p:nvPr/>
        </p:nvCxnSpPr>
        <p:spPr>
          <a:xfrm>
            <a:off x="8355724" y="3337034"/>
            <a:ext cx="1620000" cy="127700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618EE0F-96E0-4FA4-BC9D-9CF97A83B6DA}"/>
              </a:ext>
            </a:extLst>
          </p:cNvPr>
          <p:cNvCxnSpPr/>
          <p:nvPr/>
        </p:nvCxnSpPr>
        <p:spPr>
          <a:xfrm>
            <a:off x="8355724" y="4556234"/>
            <a:ext cx="1620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530F5B3-2D6A-62BC-B95B-5D972A280D1C}"/>
              </a:ext>
            </a:extLst>
          </p:cNvPr>
          <p:cNvCxnSpPr>
            <a:cxnSpLocks/>
          </p:cNvCxnSpPr>
          <p:nvPr/>
        </p:nvCxnSpPr>
        <p:spPr>
          <a:xfrm flipV="1">
            <a:off x="8355724" y="3996558"/>
            <a:ext cx="1620000" cy="55967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446EA34-A085-5015-B79E-16BC5F717B95}"/>
              </a:ext>
            </a:extLst>
          </p:cNvPr>
          <p:cNvSpPr txBox="1"/>
          <p:nvPr/>
        </p:nvSpPr>
        <p:spPr>
          <a:xfrm>
            <a:off x="8040411" y="2514600"/>
            <a:ext cx="98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Jobs</a:t>
            </a:r>
            <a:endParaRPr lang="en-IL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E786FDB-FC55-1A51-88CB-E7BA93DDB161}"/>
              </a:ext>
            </a:extLst>
          </p:cNvPr>
          <p:cNvSpPr txBox="1"/>
          <p:nvPr/>
        </p:nvSpPr>
        <p:spPr>
          <a:xfrm>
            <a:off x="9417972" y="2514600"/>
            <a:ext cx="1115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Machines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442248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5C5929F-6951-CC89-5D1F-B8D1D6756CA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 Single Group of Large Support Jobs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5C5929F-6951-CC89-5D1F-B8D1D6756C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8E178-675E-1879-A233-F52F35B9C1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Consider the graph of positive assignments for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b="0" dirty="0"/>
                  <a:t>Each job c</a:t>
                </a:r>
                <a:r>
                  <a:rPr lang="en-US" dirty="0"/>
                  <a:t>hooses a random neighbor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Assign if load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dirty="0"/>
                  <a:t> is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Otherwise assign greedily, 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Need to bound greedy load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8E178-675E-1879-A233-F52F35B9C1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EF0BFF79-1961-765D-381C-A8C0C5C87050}"/>
              </a:ext>
            </a:extLst>
          </p:cNvPr>
          <p:cNvSpPr/>
          <p:nvPr/>
        </p:nvSpPr>
        <p:spPr>
          <a:xfrm>
            <a:off x="8061435" y="310843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10F8A05-AB13-AC01-92F7-7847ADD075A4}"/>
              </a:ext>
            </a:extLst>
          </p:cNvPr>
          <p:cNvSpPr/>
          <p:nvPr/>
        </p:nvSpPr>
        <p:spPr>
          <a:xfrm>
            <a:off x="8061435" y="3753506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7084979-5FCC-051A-AC43-C42BF1884318}"/>
              </a:ext>
            </a:extLst>
          </p:cNvPr>
          <p:cNvSpPr/>
          <p:nvPr/>
        </p:nvSpPr>
        <p:spPr>
          <a:xfrm>
            <a:off x="8061435" y="4374547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965157A-5738-A2E0-9799-900D2247AC1C}"/>
              </a:ext>
            </a:extLst>
          </p:cNvPr>
          <p:cNvSpPr/>
          <p:nvPr/>
        </p:nvSpPr>
        <p:spPr>
          <a:xfrm>
            <a:off x="9769366" y="310843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778895B-A5C7-4A82-8909-EF4158165C17}"/>
              </a:ext>
            </a:extLst>
          </p:cNvPr>
          <p:cNvSpPr/>
          <p:nvPr/>
        </p:nvSpPr>
        <p:spPr>
          <a:xfrm>
            <a:off x="9769366" y="3753506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577F0A-4D56-F7FF-A205-639536E4B7F3}"/>
              </a:ext>
            </a:extLst>
          </p:cNvPr>
          <p:cNvSpPr/>
          <p:nvPr/>
        </p:nvSpPr>
        <p:spPr>
          <a:xfrm>
            <a:off x="9769366" y="4374547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E7E6275-66BC-60EC-E1F5-EB572A4D731D}"/>
              </a:ext>
            </a:extLst>
          </p:cNvPr>
          <p:cNvSpPr/>
          <p:nvPr/>
        </p:nvSpPr>
        <p:spPr>
          <a:xfrm>
            <a:off x="9769365" y="4956558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13AD4AD-78A2-42B7-2FB3-329FB675EF77}"/>
              </a:ext>
            </a:extLst>
          </p:cNvPr>
          <p:cNvSpPr/>
          <p:nvPr/>
        </p:nvSpPr>
        <p:spPr>
          <a:xfrm>
            <a:off x="9769364" y="555953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9B70AD2-0BED-9B04-5262-734D422738F3}"/>
              </a:ext>
            </a:extLst>
          </p:cNvPr>
          <p:cNvCxnSpPr/>
          <p:nvPr/>
        </p:nvCxnSpPr>
        <p:spPr>
          <a:xfrm>
            <a:off x="8355724" y="3331779"/>
            <a:ext cx="1620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756A340-5402-ACC5-9728-EEDA2EC19464}"/>
              </a:ext>
            </a:extLst>
          </p:cNvPr>
          <p:cNvCxnSpPr/>
          <p:nvPr/>
        </p:nvCxnSpPr>
        <p:spPr>
          <a:xfrm>
            <a:off x="8355724" y="3980793"/>
            <a:ext cx="1620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E833D2B-A8BA-06C2-97E1-1AC414C79A51}"/>
              </a:ext>
            </a:extLst>
          </p:cNvPr>
          <p:cNvCxnSpPr>
            <a:cxnSpLocks/>
          </p:cNvCxnSpPr>
          <p:nvPr/>
        </p:nvCxnSpPr>
        <p:spPr>
          <a:xfrm>
            <a:off x="8355724" y="3331779"/>
            <a:ext cx="1620000" cy="66477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7E78ED-6BD3-1915-661F-B11506CF89BD}"/>
              </a:ext>
            </a:extLst>
          </p:cNvPr>
          <p:cNvCxnSpPr>
            <a:cxnSpLocks/>
          </p:cNvCxnSpPr>
          <p:nvPr/>
        </p:nvCxnSpPr>
        <p:spPr>
          <a:xfrm>
            <a:off x="8355724" y="3337034"/>
            <a:ext cx="1620000" cy="127700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618EE0F-96E0-4FA4-BC9D-9CF97A83B6DA}"/>
              </a:ext>
            </a:extLst>
          </p:cNvPr>
          <p:cNvCxnSpPr/>
          <p:nvPr/>
        </p:nvCxnSpPr>
        <p:spPr>
          <a:xfrm>
            <a:off x="8355724" y="4556234"/>
            <a:ext cx="1620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530F5B3-2D6A-62BC-B95B-5D972A280D1C}"/>
              </a:ext>
            </a:extLst>
          </p:cNvPr>
          <p:cNvCxnSpPr>
            <a:cxnSpLocks/>
          </p:cNvCxnSpPr>
          <p:nvPr/>
        </p:nvCxnSpPr>
        <p:spPr>
          <a:xfrm flipV="1">
            <a:off x="8355724" y="3996558"/>
            <a:ext cx="1620000" cy="55967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446EA34-A085-5015-B79E-16BC5F717B95}"/>
              </a:ext>
            </a:extLst>
          </p:cNvPr>
          <p:cNvSpPr txBox="1"/>
          <p:nvPr/>
        </p:nvSpPr>
        <p:spPr>
          <a:xfrm>
            <a:off x="8040411" y="2514600"/>
            <a:ext cx="98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Jobs</a:t>
            </a:r>
            <a:endParaRPr lang="en-IL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E786FDB-FC55-1A51-88CB-E7BA93DDB161}"/>
              </a:ext>
            </a:extLst>
          </p:cNvPr>
          <p:cNvSpPr txBox="1"/>
          <p:nvPr/>
        </p:nvSpPr>
        <p:spPr>
          <a:xfrm>
            <a:off x="9417972" y="2514600"/>
            <a:ext cx="1115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Machines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7095031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5C5929F-6951-CC89-5D1F-B8D1D6756CA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 Single Group of Large Support Jobs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5C5929F-6951-CC89-5D1F-B8D1D6756C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8E178-675E-1879-A233-F52F35B9C1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Consider the graph of positive assignments for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b="0" dirty="0"/>
                  <a:t>Each job c</a:t>
                </a:r>
                <a:r>
                  <a:rPr lang="en-US" dirty="0"/>
                  <a:t>hooses a random neighbor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Assign if load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dirty="0"/>
                  <a:t> is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Otherwise assign greedily, 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Need to bound greedy load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8E178-675E-1879-A233-F52F35B9C1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EF0BFF79-1961-765D-381C-A8C0C5C87050}"/>
              </a:ext>
            </a:extLst>
          </p:cNvPr>
          <p:cNvSpPr/>
          <p:nvPr/>
        </p:nvSpPr>
        <p:spPr>
          <a:xfrm>
            <a:off x="8061435" y="310843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10F8A05-AB13-AC01-92F7-7847ADD075A4}"/>
              </a:ext>
            </a:extLst>
          </p:cNvPr>
          <p:cNvSpPr/>
          <p:nvPr/>
        </p:nvSpPr>
        <p:spPr>
          <a:xfrm>
            <a:off x="8061435" y="3753506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7084979-5FCC-051A-AC43-C42BF1884318}"/>
              </a:ext>
            </a:extLst>
          </p:cNvPr>
          <p:cNvSpPr/>
          <p:nvPr/>
        </p:nvSpPr>
        <p:spPr>
          <a:xfrm>
            <a:off x="8061435" y="4374547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877946-E46C-D00A-C1D1-9407462BDC74}"/>
              </a:ext>
            </a:extLst>
          </p:cNvPr>
          <p:cNvSpPr/>
          <p:nvPr/>
        </p:nvSpPr>
        <p:spPr>
          <a:xfrm>
            <a:off x="8061434" y="4956558"/>
            <a:ext cx="472965" cy="48610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965157A-5738-A2E0-9799-900D2247AC1C}"/>
              </a:ext>
            </a:extLst>
          </p:cNvPr>
          <p:cNvSpPr/>
          <p:nvPr/>
        </p:nvSpPr>
        <p:spPr>
          <a:xfrm>
            <a:off x="9769366" y="310843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778895B-A5C7-4A82-8909-EF4158165C17}"/>
              </a:ext>
            </a:extLst>
          </p:cNvPr>
          <p:cNvSpPr/>
          <p:nvPr/>
        </p:nvSpPr>
        <p:spPr>
          <a:xfrm>
            <a:off x="9769366" y="3753506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577F0A-4D56-F7FF-A205-639536E4B7F3}"/>
              </a:ext>
            </a:extLst>
          </p:cNvPr>
          <p:cNvSpPr/>
          <p:nvPr/>
        </p:nvSpPr>
        <p:spPr>
          <a:xfrm>
            <a:off x="9769366" y="4374547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E7E6275-66BC-60EC-E1F5-EB572A4D731D}"/>
              </a:ext>
            </a:extLst>
          </p:cNvPr>
          <p:cNvSpPr/>
          <p:nvPr/>
        </p:nvSpPr>
        <p:spPr>
          <a:xfrm>
            <a:off x="9769365" y="4956558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13AD4AD-78A2-42B7-2FB3-329FB675EF77}"/>
              </a:ext>
            </a:extLst>
          </p:cNvPr>
          <p:cNvSpPr/>
          <p:nvPr/>
        </p:nvSpPr>
        <p:spPr>
          <a:xfrm>
            <a:off x="9769364" y="555953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9B70AD2-0BED-9B04-5262-734D422738F3}"/>
              </a:ext>
            </a:extLst>
          </p:cNvPr>
          <p:cNvCxnSpPr/>
          <p:nvPr/>
        </p:nvCxnSpPr>
        <p:spPr>
          <a:xfrm>
            <a:off x="8355724" y="3331779"/>
            <a:ext cx="1620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756A340-5402-ACC5-9728-EEDA2EC19464}"/>
              </a:ext>
            </a:extLst>
          </p:cNvPr>
          <p:cNvCxnSpPr/>
          <p:nvPr/>
        </p:nvCxnSpPr>
        <p:spPr>
          <a:xfrm>
            <a:off x="8355724" y="3980793"/>
            <a:ext cx="1620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E833D2B-A8BA-06C2-97E1-1AC414C79A51}"/>
              </a:ext>
            </a:extLst>
          </p:cNvPr>
          <p:cNvCxnSpPr>
            <a:cxnSpLocks/>
          </p:cNvCxnSpPr>
          <p:nvPr/>
        </p:nvCxnSpPr>
        <p:spPr>
          <a:xfrm>
            <a:off x="8355724" y="3331779"/>
            <a:ext cx="1620000" cy="66477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7E78ED-6BD3-1915-661F-B11506CF89BD}"/>
              </a:ext>
            </a:extLst>
          </p:cNvPr>
          <p:cNvCxnSpPr>
            <a:cxnSpLocks/>
          </p:cNvCxnSpPr>
          <p:nvPr/>
        </p:nvCxnSpPr>
        <p:spPr>
          <a:xfrm>
            <a:off x="8355724" y="3337034"/>
            <a:ext cx="1620000" cy="127700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618EE0F-96E0-4FA4-BC9D-9CF97A83B6DA}"/>
              </a:ext>
            </a:extLst>
          </p:cNvPr>
          <p:cNvCxnSpPr/>
          <p:nvPr/>
        </p:nvCxnSpPr>
        <p:spPr>
          <a:xfrm>
            <a:off x="8355724" y="4556234"/>
            <a:ext cx="1620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817E451-2360-579E-467F-809FEB6BD7B9}"/>
              </a:ext>
            </a:extLst>
          </p:cNvPr>
          <p:cNvCxnSpPr/>
          <p:nvPr/>
        </p:nvCxnSpPr>
        <p:spPr>
          <a:xfrm>
            <a:off x="8355724" y="5207875"/>
            <a:ext cx="1620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9AB06CD-0D39-56A5-77B5-6A3B1FEFF7B0}"/>
              </a:ext>
            </a:extLst>
          </p:cNvPr>
          <p:cNvCxnSpPr>
            <a:cxnSpLocks/>
          </p:cNvCxnSpPr>
          <p:nvPr/>
        </p:nvCxnSpPr>
        <p:spPr>
          <a:xfrm flipV="1">
            <a:off x="8355724" y="4614041"/>
            <a:ext cx="1620000" cy="59383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2BBD9F2-761A-11E4-6510-6FD7967C648E}"/>
              </a:ext>
            </a:extLst>
          </p:cNvPr>
          <p:cNvCxnSpPr>
            <a:cxnSpLocks/>
          </p:cNvCxnSpPr>
          <p:nvPr/>
        </p:nvCxnSpPr>
        <p:spPr>
          <a:xfrm>
            <a:off x="8355724" y="5207875"/>
            <a:ext cx="1620000" cy="49398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530F5B3-2D6A-62BC-B95B-5D972A280D1C}"/>
              </a:ext>
            </a:extLst>
          </p:cNvPr>
          <p:cNvCxnSpPr>
            <a:cxnSpLocks/>
          </p:cNvCxnSpPr>
          <p:nvPr/>
        </p:nvCxnSpPr>
        <p:spPr>
          <a:xfrm flipV="1">
            <a:off x="8355724" y="3996558"/>
            <a:ext cx="1620000" cy="55967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446EA34-A085-5015-B79E-16BC5F717B95}"/>
              </a:ext>
            </a:extLst>
          </p:cNvPr>
          <p:cNvSpPr txBox="1"/>
          <p:nvPr/>
        </p:nvSpPr>
        <p:spPr>
          <a:xfrm>
            <a:off x="8040411" y="2514600"/>
            <a:ext cx="98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Jobs</a:t>
            </a:r>
            <a:endParaRPr lang="en-IL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E786FDB-FC55-1A51-88CB-E7BA93DDB161}"/>
              </a:ext>
            </a:extLst>
          </p:cNvPr>
          <p:cNvSpPr txBox="1"/>
          <p:nvPr/>
        </p:nvSpPr>
        <p:spPr>
          <a:xfrm>
            <a:off x="9417972" y="2514600"/>
            <a:ext cx="1115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Machines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8549150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5C5929F-6951-CC89-5D1F-B8D1D6756CA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 Single Group of Large Support Jobs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5C5929F-6951-CC89-5D1F-B8D1D6756C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8E178-675E-1879-A233-F52F35B9C1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Consider the graph of positive assignments for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b="0" dirty="0"/>
                  <a:t>Each job c</a:t>
                </a:r>
                <a:r>
                  <a:rPr lang="en-US" dirty="0"/>
                  <a:t>hooses a random neighbor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Assign if load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dirty="0"/>
                  <a:t> is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Otherwise assign greedily, 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Need to bound greedy load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8E178-675E-1879-A233-F52F35B9C1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EF0BFF79-1961-765D-381C-A8C0C5C87050}"/>
              </a:ext>
            </a:extLst>
          </p:cNvPr>
          <p:cNvSpPr/>
          <p:nvPr/>
        </p:nvSpPr>
        <p:spPr>
          <a:xfrm>
            <a:off x="8061435" y="310843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10F8A05-AB13-AC01-92F7-7847ADD075A4}"/>
              </a:ext>
            </a:extLst>
          </p:cNvPr>
          <p:cNvSpPr/>
          <p:nvPr/>
        </p:nvSpPr>
        <p:spPr>
          <a:xfrm>
            <a:off x="8061435" y="3753506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7084979-5FCC-051A-AC43-C42BF1884318}"/>
              </a:ext>
            </a:extLst>
          </p:cNvPr>
          <p:cNvSpPr/>
          <p:nvPr/>
        </p:nvSpPr>
        <p:spPr>
          <a:xfrm>
            <a:off x="8061435" y="4374547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877946-E46C-D00A-C1D1-9407462BDC74}"/>
              </a:ext>
            </a:extLst>
          </p:cNvPr>
          <p:cNvSpPr/>
          <p:nvPr/>
        </p:nvSpPr>
        <p:spPr>
          <a:xfrm>
            <a:off x="8061434" y="4956558"/>
            <a:ext cx="472965" cy="48610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965157A-5738-A2E0-9799-900D2247AC1C}"/>
              </a:ext>
            </a:extLst>
          </p:cNvPr>
          <p:cNvSpPr/>
          <p:nvPr/>
        </p:nvSpPr>
        <p:spPr>
          <a:xfrm>
            <a:off x="9769366" y="310843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778895B-A5C7-4A82-8909-EF4158165C17}"/>
              </a:ext>
            </a:extLst>
          </p:cNvPr>
          <p:cNvSpPr/>
          <p:nvPr/>
        </p:nvSpPr>
        <p:spPr>
          <a:xfrm>
            <a:off x="9769366" y="3753506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577F0A-4D56-F7FF-A205-639536E4B7F3}"/>
              </a:ext>
            </a:extLst>
          </p:cNvPr>
          <p:cNvSpPr/>
          <p:nvPr/>
        </p:nvSpPr>
        <p:spPr>
          <a:xfrm>
            <a:off x="9769366" y="4374547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E7E6275-66BC-60EC-E1F5-EB572A4D731D}"/>
              </a:ext>
            </a:extLst>
          </p:cNvPr>
          <p:cNvSpPr/>
          <p:nvPr/>
        </p:nvSpPr>
        <p:spPr>
          <a:xfrm>
            <a:off x="9769365" y="4956558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13AD4AD-78A2-42B7-2FB3-329FB675EF77}"/>
              </a:ext>
            </a:extLst>
          </p:cNvPr>
          <p:cNvSpPr/>
          <p:nvPr/>
        </p:nvSpPr>
        <p:spPr>
          <a:xfrm>
            <a:off x="9769364" y="555953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9B70AD2-0BED-9B04-5262-734D422738F3}"/>
              </a:ext>
            </a:extLst>
          </p:cNvPr>
          <p:cNvCxnSpPr/>
          <p:nvPr/>
        </p:nvCxnSpPr>
        <p:spPr>
          <a:xfrm>
            <a:off x="8355724" y="3331779"/>
            <a:ext cx="1620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756A340-5402-ACC5-9728-EEDA2EC19464}"/>
              </a:ext>
            </a:extLst>
          </p:cNvPr>
          <p:cNvCxnSpPr/>
          <p:nvPr/>
        </p:nvCxnSpPr>
        <p:spPr>
          <a:xfrm>
            <a:off x="8355724" y="3980793"/>
            <a:ext cx="1620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E833D2B-A8BA-06C2-97E1-1AC414C79A51}"/>
              </a:ext>
            </a:extLst>
          </p:cNvPr>
          <p:cNvCxnSpPr>
            <a:cxnSpLocks/>
          </p:cNvCxnSpPr>
          <p:nvPr/>
        </p:nvCxnSpPr>
        <p:spPr>
          <a:xfrm>
            <a:off x="8355724" y="3331779"/>
            <a:ext cx="1620000" cy="66477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7E78ED-6BD3-1915-661F-B11506CF89BD}"/>
              </a:ext>
            </a:extLst>
          </p:cNvPr>
          <p:cNvCxnSpPr>
            <a:cxnSpLocks/>
          </p:cNvCxnSpPr>
          <p:nvPr/>
        </p:nvCxnSpPr>
        <p:spPr>
          <a:xfrm>
            <a:off x="8355724" y="3337034"/>
            <a:ext cx="1620000" cy="127700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618EE0F-96E0-4FA4-BC9D-9CF97A83B6DA}"/>
              </a:ext>
            </a:extLst>
          </p:cNvPr>
          <p:cNvCxnSpPr/>
          <p:nvPr/>
        </p:nvCxnSpPr>
        <p:spPr>
          <a:xfrm>
            <a:off x="8355724" y="4556234"/>
            <a:ext cx="1620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817E451-2360-579E-467F-809FEB6BD7B9}"/>
              </a:ext>
            </a:extLst>
          </p:cNvPr>
          <p:cNvCxnSpPr/>
          <p:nvPr/>
        </p:nvCxnSpPr>
        <p:spPr>
          <a:xfrm>
            <a:off x="8355724" y="5207875"/>
            <a:ext cx="1620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9AB06CD-0D39-56A5-77B5-6A3B1FEFF7B0}"/>
              </a:ext>
            </a:extLst>
          </p:cNvPr>
          <p:cNvCxnSpPr>
            <a:cxnSpLocks/>
          </p:cNvCxnSpPr>
          <p:nvPr/>
        </p:nvCxnSpPr>
        <p:spPr>
          <a:xfrm flipV="1">
            <a:off x="8355724" y="4614041"/>
            <a:ext cx="1620000" cy="59383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2BBD9F2-761A-11E4-6510-6FD7967C648E}"/>
              </a:ext>
            </a:extLst>
          </p:cNvPr>
          <p:cNvCxnSpPr>
            <a:cxnSpLocks/>
          </p:cNvCxnSpPr>
          <p:nvPr/>
        </p:nvCxnSpPr>
        <p:spPr>
          <a:xfrm>
            <a:off x="8355724" y="5207875"/>
            <a:ext cx="1620000" cy="49398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530F5B3-2D6A-62BC-B95B-5D972A280D1C}"/>
              </a:ext>
            </a:extLst>
          </p:cNvPr>
          <p:cNvCxnSpPr>
            <a:cxnSpLocks/>
          </p:cNvCxnSpPr>
          <p:nvPr/>
        </p:nvCxnSpPr>
        <p:spPr>
          <a:xfrm flipV="1">
            <a:off x="8355724" y="3996558"/>
            <a:ext cx="1620000" cy="55967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446EA34-A085-5015-B79E-16BC5F717B95}"/>
              </a:ext>
            </a:extLst>
          </p:cNvPr>
          <p:cNvSpPr txBox="1"/>
          <p:nvPr/>
        </p:nvSpPr>
        <p:spPr>
          <a:xfrm>
            <a:off x="8040411" y="2514600"/>
            <a:ext cx="98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Jobs</a:t>
            </a:r>
            <a:endParaRPr lang="en-IL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E786FDB-FC55-1A51-88CB-E7BA93DDB161}"/>
              </a:ext>
            </a:extLst>
          </p:cNvPr>
          <p:cNvSpPr txBox="1"/>
          <p:nvPr/>
        </p:nvSpPr>
        <p:spPr>
          <a:xfrm>
            <a:off x="9417972" y="2514600"/>
            <a:ext cx="1115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Machines</a:t>
            </a:r>
            <a:endParaRPr lang="en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C08936-65EF-A784-598F-BF29625AB6C7}"/>
              </a:ext>
            </a:extLst>
          </p:cNvPr>
          <p:cNvSpPr txBox="1"/>
          <p:nvPr/>
        </p:nvSpPr>
        <p:spPr>
          <a:xfrm>
            <a:off x="10270013" y="4429375"/>
            <a:ext cx="1456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Overloaded</a:t>
            </a:r>
            <a:r>
              <a:rPr lang="en-US" dirty="0"/>
              <a:t>!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0280806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5C5929F-6951-CC89-5D1F-B8D1D6756CA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 Single Group of Large Support Jobs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5C5929F-6951-CC89-5D1F-B8D1D6756C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8E178-675E-1879-A233-F52F35B9C1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Consider the graph of positive assignments for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b="0" dirty="0"/>
                  <a:t>Each job c</a:t>
                </a:r>
                <a:r>
                  <a:rPr lang="en-US" dirty="0"/>
                  <a:t>hooses a random neighbor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Assign if load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dirty="0"/>
                  <a:t> is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Otherwise assign greedily, 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Need to bound greedy load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8E178-675E-1879-A233-F52F35B9C1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EF0BFF79-1961-765D-381C-A8C0C5C87050}"/>
              </a:ext>
            </a:extLst>
          </p:cNvPr>
          <p:cNvSpPr/>
          <p:nvPr/>
        </p:nvSpPr>
        <p:spPr>
          <a:xfrm>
            <a:off x="8061435" y="310843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10F8A05-AB13-AC01-92F7-7847ADD075A4}"/>
              </a:ext>
            </a:extLst>
          </p:cNvPr>
          <p:cNvSpPr/>
          <p:nvPr/>
        </p:nvSpPr>
        <p:spPr>
          <a:xfrm>
            <a:off x="8061435" y="3753506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7084979-5FCC-051A-AC43-C42BF1884318}"/>
              </a:ext>
            </a:extLst>
          </p:cNvPr>
          <p:cNvSpPr/>
          <p:nvPr/>
        </p:nvSpPr>
        <p:spPr>
          <a:xfrm>
            <a:off x="8061435" y="4374547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877946-E46C-D00A-C1D1-9407462BDC74}"/>
              </a:ext>
            </a:extLst>
          </p:cNvPr>
          <p:cNvSpPr/>
          <p:nvPr/>
        </p:nvSpPr>
        <p:spPr>
          <a:xfrm>
            <a:off x="8061434" y="4956558"/>
            <a:ext cx="472965" cy="4861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965157A-5738-A2E0-9799-900D2247AC1C}"/>
              </a:ext>
            </a:extLst>
          </p:cNvPr>
          <p:cNvSpPr/>
          <p:nvPr/>
        </p:nvSpPr>
        <p:spPr>
          <a:xfrm>
            <a:off x="9769366" y="310843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778895B-A5C7-4A82-8909-EF4158165C17}"/>
              </a:ext>
            </a:extLst>
          </p:cNvPr>
          <p:cNvSpPr/>
          <p:nvPr/>
        </p:nvSpPr>
        <p:spPr>
          <a:xfrm>
            <a:off x="9769366" y="3753506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577F0A-4D56-F7FF-A205-639536E4B7F3}"/>
              </a:ext>
            </a:extLst>
          </p:cNvPr>
          <p:cNvSpPr/>
          <p:nvPr/>
        </p:nvSpPr>
        <p:spPr>
          <a:xfrm>
            <a:off x="9769366" y="4374547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E7E6275-66BC-60EC-E1F5-EB572A4D731D}"/>
              </a:ext>
            </a:extLst>
          </p:cNvPr>
          <p:cNvSpPr/>
          <p:nvPr/>
        </p:nvSpPr>
        <p:spPr>
          <a:xfrm>
            <a:off x="9769365" y="4956558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13AD4AD-78A2-42B7-2FB3-329FB675EF77}"/>
              </a:ext>
            </a:extLst>
          </p:cNvPr>
          <p:cNvSpPr/>
          <p:nvPr/>
        </p:nvSpPr>
        <p:spPr>
          <a:xfrm>
            <a:off x="9769364" y="555953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9B70AD2-0BED-9B04-5262-734D422738F3}"/>
              </a:ext>
            </a:extLst>
          </p:cNvPr>
          <p:cNvCxnSpPr/>
          <p:nvPr/>
        </p:nvCxnSpPr>
        <p:spPr>
          <a:xfrm>
            <a:off x="8355724" y="3331779"/>
            <a:ext cx="1620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756A340-5402-ACC5-9728-EEDA2EC19464}"/>
              </a:ext>
            </a:extLst>
          </p:cNvPr>
          <p:cNvCxnSpPr/>
          <p:nvPr/>
        </p:nvCxnSpPr>
        <p:spPr>
          <a:xfrm>
            <a:off x="8355724" y="3980793"/>
            <a:ext cx="1620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E833D2B-A8BA-06C2-97E1-1AC414C79A51}"/>
              </a:ext>
            </a:extLst>
          </p:cNvPr>
          <p:cNvCxnSpPr>
            <a:cxnSpLocks/>
          </p:cNvCxnSpPr>
          <p:nvPr/>
        </p:nvCxnSpPr>
        <p:spPr>
          <a:xfrm>
            <a:off x="8355724" y="3331779"/>
            <a:ext cx="1620000" cy="66477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7E78ED-6BD3-1915-661F-B11506CF89BD}"/>
              </a:ext>
            </a:extLst>
          </p:cNvPr>
          <p:cNvCxnSpPr>
            <a:cxnSpLocks/>
          </p:cNvCxnSpPr>
          <p:nvPr/>
        </p:nvCxnSpPr>
        <p:spPr>
          <a:xfrm>
            <a:off x="8355724" y="3337034"/>
            <a:ext cx="1620000" cy="127700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618EE0F-96E0-4FA4-BC9D-9CF97A83B6DA}"/>
              </a:ext>
            </a:extLst>
          </p:cNvPr>
          <p:cNvCxnSpPr/>
          <p:nvPr/>
        </p:nvCxnSpPr>
        <p:spPr>
          <a:xfrm>
            <a:off x="8355724" y="4556234"/>
            <a:ext cx="1620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817E451-2360-579E-467F-809FEB6BD7B9}"/>
              </a:ext>
            </a:extLst>
          </p:cNvPr>
          <p:cNvCxnSpPr/>
          <p:nvPr/>
        </p:nvCxnSpPr>
        <p:spPr>
          <a:xfrm>
            <a:off x="8355724" y="5207875"/>
            <a:ext cx="1620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9AB06CD-0D39-56A5-77B5-6A3B1FEFF7B0}"/>
              </a:ext>
            </a:extLst>
          </p:cNvPr>
          <p:cNvCxnSpPr>
            <a:cxnSpLocks/>
          </p:cNvCxnSpPr>
          <p:nvPr/>
        </p:nvCxnSpPr>
        <p:spPr>
          <a:xfrm flipV="1">
            <a:off x="8355724" y="4614041"/>
            <a:ext cx="1620000" cy="59383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2BBD9F2-761A-11E4-6510-6FD7967C648E}"/>
              </a:ext>
            </a:extLst>
          </p:cNvPr>
          <p:cNvCxnSpPr>
            <a:cxnSpLocks/>
          </p:cNvCxnSpPr>
          <p:nvPr/>
        </p:nvCxnSpPr>
        <p:spPr>
          <a:xfrm>
            <a:off x="8355724" y="5207875"/>
            <a:ext cx="1620000" cy="49398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530F5B3-2D6A-62BC-B95B-5D972A280D1C}"/>
              </a:ext>
            </a:extLst>
          </p:cNvPr>
          <p:cNvCxnSpPr>
            <a:cxnSpLocks/>
          </p:cNvCxnSpPr>
          <p:nvPr/>
        </p:nvCxnSpPr>
        <p:spPr>
          <a:xfrm flipV="1">
            <a:off x="8355724" y="3996558"/>
            <a:ext cx="1620000" cy="55967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446EA34-A085-5015-B79E-16BC5F717B95}"/>
              </a:ext>
            </a:extLst>
          </p:cNvPr>
          <p:cNvSpPr txBox="1"/>
          <p:nvPr/>
        </p:nvSpPr>
        <p:spPr>
          <a:xfrm>
            <a:off x="8040411" y="2514600"/>
            <a:ext cx="98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Jobs</a:t>
            </a:r>
            <a:endParaRPr lang="en-IL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E786FDB-FC55-1A51-88CB-E7BA93DDB161}"/>
              </a:ext>
            </a:extLst>
          </p:cNvPr>
          <p:cNvSpPr txBox="1"/>
          <p:nvPr/>
        </p:nvSpPr>
        <p:spPr>
          <a:xfrm>
            <a:off x="9417972" y="2514600"/>
            <a:ext cx="1115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Machines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0461195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5C5929F-6951-CC89-5D1F-B8D1D6756CA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 Single Group of Large Support Jobs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5C5929F-6951-CC89-5D1F-B8D1D6756C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8E178-675E-1879-A233-F52F35B9C1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Consider the graph of positive assignments for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b="0" dirty="0"/>
                  <a:t>Each job c</a:t>
                </a:r>
                <a:r>
                  <a:rPr lang="en-US" dirty="0"/>
                  <a:t>hooses a random neighbor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Assign if load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dirty="0"/>
                  <a:t> is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Otherwise assign greedily, 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Need to bound greedy load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8E178-675E-1879-A233-F52F35B9C1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EF0BFF79-1961-765D-381C-A8C0C5C87050}"/>
              </a:ext>
            </a:extLst>
          </p:cNvPr>
          <p:cNvSpPr/>
          <p:nvPr/>
        </p:nvSpPr>
        <p:spPr>
          <a:xfrm>
            <a:off x="8061435" y="310843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10F8A05-AB13-AC01-92F7-7847ADD075A4}"/>
              </a:ext>
            </a:extLst>
          </p:cNvPr>
          <p:cNvSpPr/>
          <p:nvPr/>
        </p:nvSpPr>
        <p:spPr>
          <a:xfrm>
            <a:off x="8061435" y="3753506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7084979-5FCC-051A-AC43-C42BF1884318}"/>
              </a:ext>
            </a:extLst>
          </p:cNvPr>
          <p:cNvSpPr/>
          <p:nvPr/>
        </p:nvSpPr>
        <p:spPr>
          <a:xfrm>
            <a:off x="8061435" y="4374547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877946-E46C-D00A-C1D1-9407462BDC74}"/>
              </a:ext>
            </a:extLst>
          </p:cNvPr>
          <p:cNvSpPr/>
          <p:nvPr/>
        </p:nvSpPr>
        <p:spPr>
          <a:xfrm>
            <a:off x="8061434" y="4956558"/>
            <a:ext cx="472965" cy="4861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965157A-5738-A2E0-9799-900D2247AC1C}"/>
              </a:ext>
            </a:extLst>
          </p:cNvPr>
          <p:cNvSpPr/>
          <p:nvPr/>
        </p:nvSpPr>
        <p:spPr>
          <a:xfrm>
            <a:off x="9769366" y="310843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778895B-A5C7-4A82-8909-EF4158165C17}"/>
              </a:ext>
            </a:extLst>
          </p:cNvPr>
          <p:cNvSpPr/>
          <p:nvPr/>
        </p:nvSpPr>
        <p:spPr>
          <a:xfrm>
            <a:off x="9769366" y="3753506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577F0A-4D56-F7FF-A205-639536E4B7F3}"/>
              </a:ext>
            </a:extLst>
          </p:cNvPr>
          <p:cNvSpPr/>
          <p:nvPr/>
        </p:nvSpPr>
        <p:spPr>
          <a:xfrm>
            <a:off x="9769366" y="4374547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E7E6275-66BC-60EC-E1F5-EB572A4D731D}"/>
              </a:ext>
            </a:extLst>
          </p:cNvPr>
          <p:cNvSpPr/>
          <p:nvPr/>
        </p:nvSpPr>
        <p:spPr>
          <a:xfrm>
            <a:off x="9769365" y="4956558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13AD4AD-78A2-42B7-2FB3-329FB675EF77}"/>
              </a:ext>
            </a:extLst>
          </p:cNvPr>
          <p:cNvSpPr/>
          <p:nvPr/>
        </p:nvSpPr>
        <p:spPr>
          <a:xfrm>
            <a:off x="9769364" y="555953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9B70AD2-0BED-9B04-5262-734D422738F3}"/>
              </a:ext>
            </a:extLst>
          </p:cNvPr>
          <p:cNvCxnSpPr/>
          <p:nvPr/>
        </p:nvCxnSpPr>
        <p:spPr>
          <a:xfrm>
            <a:off x="8355724" y="3331779"/>
            <a:ext cx="1620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756A340-5402-ACC5-9728-EEDA2EC19464}"/>
              </a:ext>
            </a:extLst>
          </p:cNvPr>
          <p:cNvCxnSpPr/>
          <p:nvPr/>
        </p:nvCxnSpPr>
        <p:spPr>
          <a:xfrm>
            <a:off x="8355724" y="3980793"/>
            <a:ext cx="1620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E833D2B-A8BA-06C2-97E1-1AC414C79A51}"/>
              </a:ext>
            </a:extLst>
          </p:cNvPr>
          <p:cNvCxnSpPr>
            <a:cxnSpLocks/>
          </p:cNvCxnSpPr>
          <p:nvPr/>
        </p:nvCxnSpPr>
        <p:spPr>
          <a:xfrm>
            <a:off x="8355724" y="3331779"/>
            <a:ext cx="1620000" cy="66477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7E78ED-6BD3-1915-661F-B11506CF89BD}"/>
              </a:ext>
            </a:extLst>
          </p:cNvPr>
          <p:cNvCxnSpPr>
            <a:cxnSpLocks/>
          </p:cNvCxnSpPr>
          <p:nvPr/>
        </p:nvCxnSpPr>
        <p:spPr>
          <a:xfrm>
            <a:off x="8355724" y="3337034"/>
            <a:ext cx="1620000" cy="127700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618EE0F-96E0-4FA4-BC9D-9CF97A83B6DA}"/>
              </a:ext>
            </a:extLst>
          </p:cNvPr>
          <p:cNvCxnSpPr/>
          <p:nvPr/>
        </p:nvCxnSpPr>
        <p:spPr>
          <a:xfrm>
            <a:off x="8355724" y="4556234"/>
            <a:ext cx="1620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817E451-2360-579E-467F-809FEB6BD7B9}"/>
              </a:ext>
            </a:extLst>
          </p:cNvPr>
          <p:cNvCxnSpPr/>
          <p:nvPr/>
        </p:nvCxnSpPr>
        <p:spPr>
          <a:xfrm>
            <a:off x="8355724" y="5207875"/>
            <a:ext cx="1620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9AB06CD-0D39-56A5-77B5-6A3B1FEFF7B0}"/>
              </a:ext>
            </a:extLst>
          </p:cNvPr>
          <p:cNvCxnSpPr>
            <a:cxnSpLocks/>
          </p:cNvCxnSpPr>
          <p:nvPr/>
        </p:nvCxnSpPr>
        <p:spPr>
          <a:xfrm flipV="1">
            <a:off x="8355724" y="4614041"/>
            <a:ext cx="1620000" cy="59383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2BBD9F2-761A-11E4-6510-6FD7967C648E}"/>
              </a:ext>
            </a:extLst>
          </p:cNvPr>
          <p:cNvCxnSpPr>
            <a:cxnSpLocks/>
          </p:cNvCxnSpPr>
          <p:nvPr/>
        </p:nvCxnSpPr>
        <p:spPr>
          <a:xfrm>
            <a:off x="8355724" y="5207875"/>
            <a:ext cx="1620000" cy="49398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530F5B3-2D6A-62BC-B95B-5D972A280D1C}"/>
              </a:ext>
            </a:extLst>
          </p:cNvPr>
          <p:cNvCxnSpPr>
            <a:cxnSpLocks/>
          </p:cNvCxnSpPr>
          <p:nvPr/>
        </p:nvCxnSpPr>
        <p:spPr>
          <a:xfrm flipV="1">
            <a:off x="8355724" y="3996558"/>
            <a:ext cx="1620000" cy="55967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446EA34-A085-5015-B79E-16BC5F717B95}"/>
              </a:ext>
            </a:extLst>
          </p:cNvPr>
          <p:cNvSpPr txBox="1"/>
          <p:nvPr/>
        </p:nvSpPr>
        <p:spPr>
          <a:xfrm>
            <a:off x="8040411" y="2514600"/>
            <a:ext cx="98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Jobs</a:t>
            </a:r>
            <a:endParaRPr lang="en-IL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E786FDB-FC55-1A51-88CB-E7BA93DDB161}"/>
              </a:ext>
            </a:extLst>
          </p:cNvPr>
          <p:cNvSpPr txBox="1"/>
          <p:nvPr/>
        </p:nvSpPr>
        <p:spPr>
          <a:xfrm>
            <a:off x="9417972" y="2514600"/>
            <a:ext cx="1115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Machines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978159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2C359-5C98-171F-DFAF-8EDF06626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Restricted Assignment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62A31F-917E-0C67-82F3-03DF44F455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 machines</a:t>
                </a:r>
              </a:p>
              <a:p>
                <a:r>
                  <a:rPr lang="en-US" dirty="0"/>
                  <a:t>Each job has a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b="0" dirty="0"/>
                  <a:t>, and an allowed machine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Each job must be assigned to exactly one machine,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b="0" dirty="0"/>
                  <a:t>, online.</a:t>
                </a:r>
              </a:p>
              <a:p>
                <a:r>
                  <a:rPr lang="en-US" dirty="0"/>
                  <a:t>Minimize </a:t>
                </a:r>
                <a:r>
                  <a:rPr lang="en-US" dirty="0" err="1"/>
                  <a:t>makespan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</m:e>
                            </m:d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𝑙𝑜𝑎𝑑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𝑚𝑎𝑐h𝑖𝑛𝑒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b="0" dirty="0"/>
                  <a:t> – This is a bipartite graph</a:t>
                </a:r>
              </a:p>
              <a:p>
                <a:endParaRPr lang="en-US" dirty="0"/>
              </a:p>
              <a:p>
                <a:r>
                  <a:rPr lang="en-US" dirty="0"/>
                  <a:t>Assume OPT is known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𝑝𝑜𝑙𝑦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62A31F-917E-0C67-82F3-03DF44F455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9DFD0E6A-99A6-DD18-9A08-EC556BCC1824}"/>
              </a:ext>
            </a:extLst>
          </p:cNvPr>
          <p:cNvSpPr/>
          <p:nvPr/>
        </p:nvSpPr>
        <p:spPr>
          <a:xfrm>
            <a:off x="9312098" y="3838168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IL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20898D6-1D4E-A5CA-A52F-5F5069516036}"/>
              </a:ext>
            </a:extLst>
          </p:cNvPr>
          <p:cNvSpPr/>
          <p:nvPr/>
        </p:nvSpPr>
        <p:spPr>
          <a:xfrm>
            <a:off x="11020029" y="3838168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  <a:endParaRPr lang="en-IL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8DAEAF-E593-BFED-4984-ECE047009A6E}"/>
              </a:ext>
            </a:extLst>
          </p:cNvPr>
          <p:cNvSpPr/>
          <p:nvPr/>
        </p:nvSpPr>
        <p:spPr>
          <a:xfrm>
            <a:off x="11020029" y="4483240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  <a:endParaRPr lang="en-IL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DE41930-0867-24E9-DB29-EEB5B56EB2BB}"/>
              </a:ext>
            </a:extLst>
          </p:cNvPr>
          <p:cNvSpPr/>
          <p:nvPr/>
        </p:nvSpPr>
        <p:spPr>
          <a:xfrm>
            <a:off x="11020029" y="5104281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  <a:endParaRPr lang="en-IL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0AC5283-D075-82E1-C1C4-2E57AE576B3D}"/>
              </a:ext>
            </a:extLst>
          </p:cNvPr>
          <p:cNvCxnSpPr/>
          <p:nvPr/>
        </p:nvCxnSpPr>
        <p:spPr>
          <a:xfrm>
            <a:off x="9606387" y="4068321"/>
            <a:ext cx="1620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69A43E-F5A2-C462-C810-6FFA6972674D}"/>
              </a:ext>
            </a:extLst>
          </p:cNvPr>
          <p:cNvCxnSpPr>
            <a:cxnSpLocks/>
          </p:cNvCxnSpPr>
          <p:nvPr/>
        </p:nvCxnSpPr>
        <p:spPr>
          <a:xfrm>
            <a:off x="9606387" y="4061513"/>
            <a:ext cx="1620000" cy="66477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7338B1B-8B86-BAE0-D5FB-C6303D82FA6B}"/>
              </a:ext>
            </a:extLst>
          </p:cNvPr>
          <p:cNvSpPr txBox="1"/>
          <p:nvPr/>
        </p:nvSpPr>
        <p:spPr>
          <a:xfrm>
            <a:off x="9291074" y="3244334"/>
            <a:ext cx="98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Jobs</a:t>
            </a:r>
            <a:endParaRPr lang="en-IL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B3DA9C-9637-BCDD-99A2-23BEF379A19A}"/>
              </a:ext>
            </a:extLst>
          </p:cNvPr>
          <p:cNvSpPr txBox="1"/>
          <p:nvPr/>
        </p:nvSpPr>
        <p:spPr>
          <a:xfrm>
            <a:off x="10668635" y="3244334"/>
            <a:ext cx="1115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Machines</a:t>
            </a:r>
            <a:endParaRPr lang="en-IL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7B11C0-AB6D-F78C-DA33-5F3D2E40856C}"/>
              </a:ext>
            </a:extLst>
          </p:cNvPr>
          <p:cNvSpPr txBox="1"/>
          <p:nvPr/>
        </p:nvSpPr>
        <p:spPr>
          <a:xfrm>
            <a:off x="10279047" y="5942568"/>
            <a:ext cx="136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makespan</a:t>
            </a:r>
            <a:r>
              <a:rPr lang="en-US" dirty="0"/>
              <a:t>=0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5101418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5C5929F-6951-CC89-5D1F-B8D1D6756CA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 Single Group of Large Support Jobs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5C5929F-6951-CC89-5D1F-B8D1D6756C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8E178-675E-1879-A233-F52F35B9C1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Consider the graph of positive assignments for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b="0" dirty="0"/>
                  <a:t>Each job c</a:t>
                </a:r>
                <a:r>
                  <a:rPr lang="en-US" dirty="0"/>
                  <a:t>hooses a random neighbor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Assign if load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dirty="0"/>
                  <a:t> is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Otherwise assign greedily, 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Need to bound greedy load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8E178-675E-1879-A233-F52F35B9C1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EF0BFF79-1961-765D-381C-A8C0C5C87050}"/>
              </a:ext>
            </a:extLst>
          </p:cNvPr>
          <p:cNvSpPr/>
          <p:nvPr/>
        </p:nvSpPr>
        <p:spPr>
          <a:xfrm>
            <a:off x="8061435" y="310843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10F8A05-AB13-AC01-92F7-7847ADD075A4}"/>
              </a:ext>
            </a:extLst>
          </p:cNvPr>
          <p:cNvSpPr/>
          <p:nvPr/>
        </p:nvSpPr>
        <p:spPr>
          <a:xfrm>
            <a:off x="8061435" y="3753506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7084979-5FCC-051A-AC43-C42BF1884318}"/>
              </a:ext>
            </a:extLst>
          </p:cNvPr>
          <p:cNvSpPr/>
          <p:nvPr/>
        </p:nvSpPr>
        <p:spPr>
          <a:xfrm>
            <a:off x="8061435" y="4374547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877946-E46C-D00A-C1D1-9407462BDC74}"/>
              </a:ext>
            </a:extLst>
          </p:cNvPr>
          <p:cNvSpPr/>
          <p:nvPr/>
        </p:nvSpPr>
        <p:spPr>
          <a:xfrm>
            <a:off x="8061434" y="4956558"/>
            <a:ext cx="472965" cy="4861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FD84F5D-6D02-980B-8FBC-9E3E84D0833C}"/>
              </a:ext>
            </a:extLst>
          </p:cNvPr>
          <p:cNvSpPr/>
          <p:nvPr/>
        </p:nvSpPr>
        <p:spPr>
          <a:xfrm>
            <a:off x="8061433" y="555953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965157A-5738-A2E0-9799-900D2247AC1C}"/>
              </a:ext>
            </a:extLst>
          </p:cNvPr>
          <p:cNvSpPr/>
          <p:nvPr/>
        </p:nvSpPr>
        <p:spPr>
          <a:xfrm>
            <a:off x="9769366" y="310843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778895B-A5C7-4A82-8909-EF4158165C17}"/>
              </a:ext>
            </a:extLst>
          </p:cNvPr>
          <p:cNvSpPr/>
          <p:nvPr/>
        </p:nvSpPr>
        <p:spPr>
          <a:xfrm>
            <a:off x="9769366" y="3753506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577F0A-4D56-F7FF-A205-639536E4B7F3}"/>
              </a:ext>
            </a:extLst>
          </p:cNvPr>
          <p:cNvSpPr/>
          <p:nvPr/>
        </p:nvSpPr>
        <p:spPr>
          <a:xfrm>
            <a:off x="9769366" y="4374547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E7E6275-66BC-60EC-E1F5-EB572A4D731D}"/>
              </a:ext>
            </a:extLst>
          </p:cNvPr>
          <p:cNvSpPr/>
          <p:nvPr/>
        </p:nvSpPr>
        <p:spPr>
          <a:xfrm>
            <a:off x="9769365" y="4956558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13AD4AD-78A2-42B7-2FB3-329FB675EF77}"/>
              </a:ext>
            </a:extLst>
          </p:cNvPr>
          <p:cNvSpPr/>
          <p:nvPr/>
        </p:nvSpPr>
        <p:spPr>
          <a:xfrm>
            <a:off x="9769364" y="555953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9B70AD2-0BED-9B04-5262-734D422738F3}"/>
              </a:ext>
            </a:extLst>
          </p:cNvPr>
          <p:cNvCxnSpPr/>
          <p:nvPr/>
        </p:nvCxnSpPr>
        <p:spPr>
          <a:xfrm>
            <a:off x="8355724" y="3331779"/>
            <a:ext cx="1620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756A340-5402-ACC5-9728-EEDA2EC19464}"/>
              </a:ext>
            </a:extLst>
          </p:cNvPr>
          <p:cNvCxnSpPr/>
          <p:nvPr/>
        </p:nvCxnSpPr>
        <p:spPr>
          <a:xfrm>
            <a:off x="8355724" y="3980793"/>
            <a:ext cx="1620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E833D2B-A8BA-06C2-97E1-1AC414C79A51}"/>
              </a:ext>
            </a:extLst>
          </p:cNvPr>
          <p:cNvCxnSpPr>
            <a:cxnSpLocks/>
          </p:cNvCxnSpPr>
          <p:nvPr/>
        </p:nvCxnSpPr>
        <p:spPr>
          <a:xfrm>
            <a:off x="8355724" y="3331779"/>
            <a:ext cx="1620000" cy="66477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7E78ED-6BD3-1915-661F-B11506CF89BD}"/>
              </a:ext>
            </a:extLst>
          </p:cNvPr>
          <p:cNvCxnSpPr>
            <a:cxnSpLocks/>
          </p:cNvCxnSpPr>
          <p:nvPr/>
        </p:nvCxnSpPr>
        <p:spPr>
          <a:xfrm>
            <a:off x="8355724" y="3337034"/>
            <a:ext cx="1620000" cy="127700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618EE0F-96E0-4FA4-BC9D-9CF97A83B6DA}"/>
              </a:ext>
            </a:extLst>
          </p:cNvPr>
          <p:cNvCxnSpPr/>
          <p:nvPr/>
        </p:nvCxnSpPr>
        <p:spPr>
          <a:xfrm>
            <a:off x="8355724" y="4556234"/>
            <a:ext cx="1620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817E451-2360-579E-467F-809FEB6BD7B9}"/>
              </a:ext>
            </a:extLst>
          </p:cNvPr>
          <p:cNvCxnSpPr/>
          <p:nvPr/>
        </p:nvCxnSpPr>
        <p:spPr>
          <a:xfrm>
            <a:off x="8355724" y="5207875"/>
            <a:ext cx="1620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9AB06CD-0D39-56A5-77B5-6A3B1FEFF7B0}"/>
              </a:ext>
            </a:extLst>
          </p:cNvPr>
          <p:cNvCxnSpPr>
            <a:cxnSpLocks/>
          </p:cNvCxnSpPr>
          <p:nvPr/>
        </p:nvCxnSpPr>
        <p:spPr>
          <a:xfrm flipV="1">
            <a:off x="8355724" y="4614041"/>
            <a:ext cx="1620000" cy="59383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2BBD9F2-761A-11E4-6510-6FD7967C648E}"/>
              </a:ext>
            </a:extLst>
          </p:cNvPr>
          <p:cNvCxnSpPr>
            <a:cxnSpLocks/>
          </p:cNvCxnSpPr>
          <p:nvPr/>
        </p:nvCxnSpPr>
        <p:spPr>
          <a:xfrm>
            <a:off x="8355724" y="5207875"/>
            <a:ext cx="1620000" cy="49398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3700E2C-841A-68E4-275F-0BD2A46B8905}"/>
              </a:ext>
            </a:extLst>
          </p:cNvPr>
          <p:cNvCxnSpPr/>
          <p:nvPr/>
        </p:nvCxnSpPr>
        <p:spPr>
          <a:xfrm>
            <a:off x="8355724" y="5891048"/>
            <a:ext cx="1620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530F5B3-2D6A-62BC-B95B-5D972A280D1C}"/>
              </a:ext>
            </a:extLst>
          </p:cNvPr>
          <p:cNvCxnSpPr>
            <a:cxnSpLocks/>
          </p:cNvCxnSpPr>
          <p:nvPr/>
        </p:nvCxnSpPr>
        <p:spPr>
          <a:xfrm flipV="1">
            <a:off x="8355724" y="3996558"/>
            <a:ext cx="1620000" cy="55967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446EA34-A085-5015-B79E-16BC5F717B95}"/>
              </a:ext>
            </a:extLst>
          </p:cNvPr>
          <p:cNvSpPr txBox="1"/>
          <p:nvPr/>
        </p:nvSpPr>
        <p:spPr>
          <a:xfrm>
            <a:off x="8040411" y="2514600"/>
            <a:ext cx="98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Jobs</a:t>
            </a:r>
            <a:endParaRPr lang="en-IL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E786FDB-FC55-1A51-88CB-E7BA93DDB161}"/>
              </a:ext>
            </a:extLst>
          </p:cNvPr>
          <p:cNvSpPr txBox="1"/>
          <p:nvPr/>
        </p:nvSpPr>
        <p:spPr>
          <a:xfrm>
            <a:off x="9417972" y="2514600"/>
            <a:ext cx="1115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Machines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1092148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5929F-6951-CC89-5D1F-B8D1D6756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Greedy Load - Idea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8E178-675E-1879-A233-F52F35B9C1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 is the graph restricted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Show that it’s connected components are small</a:t>
                </a:r>
                <a:endParaRPr lang="en-US" b="0" dirty="0"/>
              </a:p>
              <a:p>
                <a:r>
                  <a:rPr lang="en-US" dirty="0" err="1"/>
                  <a:t>Greedy’s</a:t>
                </a:r>
                <a:r>
                  <a:rPr lang="en-US" dirty="0"/>
                  <a:t> competitive ratio will be 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𝐶𝑜𝑛𝑛𝑒𝑐𝑡𝑒𝑑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𝐶𝑜𝑚𝑝𝑜𝑛𝑒𝑛𝑡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8E178-675E-1879-A233-F52F35B9C1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EF0BFF79-1961-765D-381C-A8C0C5C87050}"/>
              </a:ext>
            </a:extLst>
          </p:cNvPr>
          <p:cNvSpPr/>
          <p:nvPr/>
        </p:nvSpPr>
        <p:spPr>
          <a:xfrm>
            <a:off x="8061435" y="3108434"/>
            <a:ext cx="472965" cy="4861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FD84F5D-6D02-980B-8FBC-9E3E84D0833C}"/>
              </a:ext>
            </a:extLst>
          </p:cNvPr>
          <p:cNvSpPr/>
          <p:nvPr/>
        </p:nvSpPr>
        <p:spPr>
          <a:xfrm>
            <a:off x="8061433" y="5559534"/>
            <a:ext cx="472965" cy="4861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965157A-5738-A2E0-9799-900D2247AC1C}"/>
              </a:ext>
            </a:extLst>
          </p:cNvPr>
          <p:cNvSpPr/>
          <p:nvPr/>
        </p:nvSpPr>
        <p:spPr>
          <a:xfrm>
            <a:off x="9769366" y="310843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778895B-A5C7-4A82-8909-EF4158165C17}"/>
              </a:ext>
            </a:extLst>
          </p:cNvPr>
          <p:cNvSpPr/>
          <p:nvPr/>
        </p:nvSpPr>
        <p:spPr>
          <a:xfrm>
            <a:off x="9769366" y="3753506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577F0A-4D56-F7FF-A205-639536E4B7F3}"/>
              </a:ext>
            </a:extLst>
          </p:cNvPr>
          <p:cNvSpPr/>
          <p:nvPr/>
        </p:nvSpPr>
        <p:spPr>
          <a:xfrm>
            <a:off x="9769366" y="4374547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13AD4AD-78A2-42B7-2FB3-329FB675EF77}"/>
              </a:ext>
            </a:extLst>
          </p:cNvPr>
          <p:cNvSpPr/>
          <p:nvPr/>
        </p:nvSpPr>
        <p:spPr>
          <a:xfrm>
            <a:off x="9769364" y="555953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9B70AD2-0BED-9B04-5262-734D422738F3}"/>
              </a:ext>
            </a:extLst>
          </p:cNvPr>
          <p:cNvCxnSpPr/>
          <p:nvPr/>
        </p:nvCxnSpPr>
        <p:spPr>
          <a:xfrm>
            <a:off x="8355724" y="3331779"/>
            <a:ext cx="1620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E833D2B-A8BA-06C2-97E1-1AC414C79A51}"/>
              </a:ext>
            </a:extLst>
          </p:cNvPr>
          <p:cNvCxnSpPr>
            <a:cxnSpLocks/>
          </p:cNvCxnSpPr>
          <p:nvPr/>
        </p:nvCxnSpPr>
        <p:spPr>
          <a:xfrm>
            <a:off x="8355724" y="3331779"/>
            <a:ext cx="1620000" cy="66477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7E78ED-6BD3-1915-661F-B11506CF89BD}"/>
              </a:ext>
            </a:extLst>
          </p:cNvPr>
          <p:cNvCxnSpPr>
            <a:cxnSpLocks/>
          </p:cNvCxnSpPr>
          <p:nvPr/>
        </p:nvCxnSpPr>
        <p:spPr>
          <a:xfrm>
            <a:off x="8355724" y="3337034"/>
            <a:ext cx="1620000" cy="127700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3700E2C-841A-68E4-275F-0BD2A46B8905}"/>
              </a:ext>
            </a:extLst>
          </p:cNvPr>
          <p:cNvCxnSpPr/>
          <p:nvPr/>
        </p:nvCxnSpPr>
        <p:spPr>
          <a:xfrm>
            <a:off x="8355724" y="5891048"/>
            <a:ext cx="1620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446EA34-A085-5015-B79E-16BC5F717B95}"/>
              </a:ext>
            </a:extLst>
          </p:cNvPr>
          <p:cNvSpPr txBox="1"/>
          <p:nvPr/>
        </p:nvSpPr>
        <p:spPr>
          <a:xfrm>
            <a:off x="8040411" y="2514600"/>
            <a:ext cx="98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Jobs</a:t>
            </a:r>
            <a:endParaRPr lang="en-IL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E786FDB-FC55-1A51-88CB-E7BA93DDB161}"/>
              </a:ext>
            </a:extLst>
          </p:cNvPr>
          <p:cNvSpPr txBox="1"/>
          <p:nvPr/>
        </p:nvSpPr>
        <p:spPr>
          <a:xfrm>
            <a:off x="9417972" y="2514600"/>
            <a:ext cx="1115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Machines</a:t>
            </a:r>
            <a:endParaRPr lang="en-IL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5AAC176-2E6C-EFEC-3C61-C11DB169AC0E}"/>
              </a:ext>
            </a:extLst>
          </p:cNvPr>
          <p:cNvSpPr/>
          <p:nvPr/>
        </p:nvSpPr>
        <p:spPr>
          <a:xfrm>
            <a:off x="9769364" y="4967040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335770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5929F-6951-CC89-5D1F-B8D1D6756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Greedy Load - Idea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8E178-675E-1879-A233-F52F35B9C1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 is the graph restricted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Show that it’s connected components are small</a:t>
                </a:r>
              </a:p>
              <a:p>
                <a:r>
                  <a:rPr lang="en-US" dirty="0" err="1"/>
                  <a:t>Greedy’s</a:t>
                </a:r>
                <a:r>
                  <a:rPr lang="en-US" dirty="0"/>
                  <a:t> competitive ratio will be 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𝐶𝑜𝑛𝑛𝑒𝑐𝑡𝑒𝑑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𝐶𝑜𝑚𝑝𝑜𝑛𝑒𝑛𝑡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Define a special subgraph</a:t>
                </a:r>
              </a:p>
              <a:p>
                <a:r>
                  <a:rPr lang="en-US" dirty="0"/>
                  <a:t>Show that’s it’s unlikely to exist</a:t>
                </a:r>
              </a:p>
              <a:p>
                <a:r>
                  <a:rPr lang="en-US" dirty="0"/>
                  <a:t>Show that it exists in large CC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8E178-675E-1879-A233-F52F35B9C1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EF0BFF79-1961-765D-381C-A8C0C5C87050}"/>
              </a:ext>
            </a:extLst>
          </p:cNvPr>
          <p:cNvSpPr/>
          <p:nvPr/>
        </p:nvSpPr>
        <p:spPr>
          <a:xfrm>
            <a:off x="8061435" y="3108434"/>
            <a:ext cx="472965" cy="4861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FD84F5D-6D02-980B-8FBC-9E3E84D0833C}"/>
              </a:ext>
            </a:extLst>
          </p:cNvPr>
          <p:cNvSpPr/>
          <p:nvPr/>
        </p:nvSpPr>
        <p:spPr>
          <a:xfrm>
            <a:off x="8061433" y="5559534"/>
            <a:ext cx="472965" cy="4861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965157A-5738-A2E0-9799-900D2247AC1C}"/>
              </a:ext>
            </a:extLst>
          </p:cNvPr>
          <p:cNvSpPr/>
          <p:nvPr/>
        </p:nvSpPr>
        <p:spPr>
          <a:xfrm>
            <a:off x="9769366" y="310843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778895B-A5C7-4A82-8909-EF4158165C17}"/>
              </a:ext>
            </a:extLst>
          </p:cNvPr>
          <p:cNvSpPr/>
          <p:nvPr/>
        </p:nvSpPr>
        <p:spPr>
          <a:xfrm>
            <a:off x="9769366" y="3753506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577F0A-4D56-F7FF-A205-639536E4B7F3}"/>
              </a:ext>
            </a:extLst>
          </p:cNvPr>
          <p:cNvSpPr/>
          <p:nvPr/>
        </p:nvSpPr>
        <p:spPr>
          <a:xfrm>
            <a:off x="9769366" y="4374547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13AD4AD-78A2-42B7-2FB3-329FB675EF77}"/>
              </a:ext>
            </a:extLst>
          </p:cNvPr>
          <p:cNvSpPr/>
          <p:nvPr/>
        </p:nvSpPr>
        <p:spPr>
          <a:xfrm>
            <a:off x="9769364" y="555953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9B70AD2-0BED-9B04-5262-734D422738F3}"/>
              </a:ext>
            </a:extLst>
          </p:cNvPr>
          <p:cNvCxnSpPr/>
          <p:nvPr/>
        </p:nvCxnSpPr>
        <p:spPr>
          <a:xfrm>
            <a:off x="8355724" y="3331779"/>
            <a:ext cx="1620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E833D2B-A8BA-06C2-97E1-1AC414C79A51}"/>
              </a:ext>
            </a:extLst>
          </p:cNvPr>
          <p:cNvCxnSpPr>
            <a:cxnSpLocks/>
          </p:cNvCxnSpPr>
          <p:nvPr/>
        </p:nvCxnSpPr>
        <p:spPr>
          <a:xfrm>
            <a:off x="8355724" y="3331779"/>
            <a:ext cx="1620000" cy="66477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7E78ED-6BD3-1915-661F-B11506CF89BD}"/>
              </a:ext>
            </a:extLst>
          </p:cNvPr>
          <p:cNvCxnSpPr>
            <a:cxnSpLocks/>
          </p:cNvCxnSpPr>
          <p:nvPr/>
        </p:nvCxnSpPr>
        <p:spPr>
          <a:xfrm>
            <a:off x="8355724" y="3337034"/>
            <a:ext cx="1620000" cy="127700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3700E2C-841A-68E4-275F-0BD2A46B8905}"/>
              </a:ext>
            </a:extLst>
          </p:cNvPr>
          <p:cNvCxnSpPr/>
          <p:nvPr/>
        </p:nvCxnSpPr>
        <p:spPr>
          <a:xfrm>
            <a:off x="8355724" y="5891048"/>
            <a:ext cx="1620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446EA34-A085-5015-B79E-16BC5F717B95}"/>
              </a:ext>
            </a:extLst>
          </p:cNvPr>
          <p:cNvSpPr txBox="1"/>
          <p:nvPr/>
        </p:nvSpPr>
        <p:spPr>
          <a:xfrm>
            <a:off x="8040411" y="2514600"/>
            <a:ext cx="98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Jobs</a:t>
            </a:r>
            <a:endParaRPr lang="en-IL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E786FDB-FC55-1A51-88CB-E7BA93DDB161}"/>
              </a:ext>
            </a:extLst>
          </p:cNvPr>
          <p:cNvSpPr txBox="1"/>
          <p:nvPr/>
        </p:nvSpPr>
        <p:spPr>
          <a:xfrm>
            <a:off x="9417972" y="2514600"/>
            <a:ext cx="1115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Machines</a:t>
            </a:r>
            <a:endParaRPr lang="en-IL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31F9C08-13DA-797C-147E-71B0CCFE69B8}"/>
              </a:ext>
            </a:extLst>
          </p:cNvPr>
          <p:cNvSpPr/>
          <p:nvPr/>
        </p:nvSpPr>
        <p:spPr>
          <a:xfrm>
            <a:off x="9769364" y="4967040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423863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5929F-6951-CC89-5D1F-B8D1D6756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Sequence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8E178-675E-1879-A233-F52F35B9C1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Jobs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are disjoint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dirty="0"/>
                  <a:t> is special if:</a:t>
                </a:r>
              </a:p>
              <a:p>
                <a:pPr lvl="1"/>
                <a:r>
                  <a:rPr lang="en-US" dirty="0"/>
                  <a:t>All jobs are pairwise disjoint</a:t>
                </a:r>
              </a:p>
              <a:p>
                <a:pPr lvl="1"/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is within 4 hops of at least one </a:t>
                </a:r>
                <a:br>
                  <a:rPr lang="en-US" dirty="0"/>
                </a:br>
                <a:r>
                  <a:rPr lang="en-US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8E178-675E-1879-A233-F52F35B9C1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EF0BFF79-1961-765D-381C-A8C0C5C87050}"/>
              </a:ext>
            </a:extLst>
          </p:cNvPr>
          <p:cNvSpPr/>
          <p:nvPr/>
        </p:nvSpPr>
        <p:spPr>
          <a:xfrm>
            <a:off x="8061435" y="3108434"/>
            <a:ext cx="472965" cy="4861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IL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FD84F5D-6D02-980B-8FBC-9E3E84D0833C}"/>
              </a:ext>
            </a:extLst>
          </p:cNvPr>
          <p:cNvSpPr/>
          <p:nvPr/>
        </p:nvSpPr>
        <p:spPr>
          <a:xfrm>
            <a:off x="8061433" y="5559534"/>
            <a:ext cx="472965" cy="4861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IL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965157A-5738-A2E0-9799-900D2247AC1C}"/>
              </a:ext>
            </a:extLst>
          </p:cNvPr>
          <p:cNvSpPr/>
          <p:nvPr/>
        </p:nvSpPr>
        <p:spPr>
          <a:xfrm>
            <a:off x="9769366" y="310843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778895B-A5C7-4A82-8909-EF4158165C17}"/>
              </a:ext>
            </a:extLst>
          </p:cNvPr>
          <p:cNvSpPr/>
          <p:nvPr/>
        </p:nvSpPr>
        <p:spPr>
          <a:xfrm>
            <a:off x="9769366" y="3753506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577F0A-4D56-F7FF-A205-639536E4B7F3}"/>
              </a:ext>
            </a:extLst>
          </p:cNvPr>
          <p:cNvSpPr/>
          <p:nvPr/>
        </p:nvSpPr>
        <p:spPr>
          <a:xfrm>
            <a:off x="9769366" y="4374547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13AD4AD-78A2-42B7-2FB3-329FB675EF77}"/>
              </a:ext>
            </a:extLst>
          </p:cNvPr>
          <p:cNvSpPr/>
          <p:nvPr/>
        </p:nvSpPr>
        <p:spPr>
          <a:xfrm>
            <a:off x="9769364" y="555953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7E78ED-6BD3-1915-661F-B11506CF89BD}"/>
              </a:ext>
            </a:extLst>
          </p:cNvPr>
          <p:cNvCxnSpPr>
            <a:cxnSpLocks/>
          </p:cNvCxnSpPr>
          <p:nvPr/>
        </p:nvCxnSpPr>
        <p:spPr>
          <a:xfrm>
            <a:off x="8355724" y="3337034"/>
            <a:ext cx="1620000" cy="127700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3700E2C-841A-68E4-275F-0BD2A46B8905}"/>
              </a:ext>
            </a:extLst>
          </p:cNvPr>
          <p:cNvCxnSpPr>
            <a:cxnSpLocks/>
          </p:cNvCxnSpPr>
          <p:nvPr/>
        </p:nvCxnSpPr>
        <p:spPr>
          <a:xfrm>
            <a:off x="8355724" y="5891048"/>
            <a:ext cx="1620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6CF306B6-3F04-4422-7E86-FF3BB97E2549}"/>
              </a:ext>
            </a:extLst>
          </p:cNvPr>
          <p:cNvSpPr/>
          <p:nvPr/>
        </p:nvSpPr>
        <p:spPr>
          <a:xfrm>
            <a:off x="8061433" y="4766440"/>
            <a:ext cx="472965" cy="486104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0FA1F39-39C0-22F5-215C-33181187B15C}"/>
              </a:ext>
            </a:extLst>
          </p:cNvPr>
          <p:cNvCxnSpPr>
            <a:cxnSpLocks/>
          </p:cNvCxnSpPr>
          <p:nvPr/>
        </p:nvCxnSpPr>
        <p:spPr>
          <a:xfrm>
            <a:off x="8355724" y="5009492"/>
            <a:ext cx="1620000" cy="87104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408FF4-8724-A0BA-13E2-2312472D987C}"/>
              </a:ext>
            </a:extLst>
          </p:cNvPr>
          <p:cNvCxnSpPr>
            <a:cxnSpLocks/>
          </p:cNvCxnSpPr>
          <p:nvPr/>
        </p:nvCxnSpPr>
        <p:spPr>
          <a:xfrm flipV="1">
            <a:off x="8355724" y="4635061"/>
            <a:ext cx="1620000" cy="37372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5C32961-BA13-C3B5-521C-EB2584B92CF0}"/>
              </a:ext>
            </a:extLst>
          </p:cNvPr>
          <p:cNvSpPr/>
          <p:nvPr/>
        </p:nvSpPr>
        <p:spPr>
          <a:xfrm>
            <a:off x="9769363" y="4967040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951086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5929F-6951-CC89-5D1F-B8D1D6756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Sequences</a:t>
            </a:r>
            <a:endParaRPr lang="en-IL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965157A-5738-A2E0-9799-900D2247AC1C}"/>
              </a:ext>
            </a:extLst>
          </p:cNvPr>
          <p:cNvSpPr/>
          <p:nvPr/>
        </p:nvSpPr>
        <p:spPr>
          <a:xfrm>
            <a:off x="10547132" y="3087413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778895B-A5C7-4A82-8909-EF4158165C17}"/>
              </a:ext>
            </a:extLst>
          </p:cNvPr>
          <p:cNvSpPr/>
          <p:nvPr/>
        </p:nvSpPr>
        <p:spPr>
          <a:xfrm>
            <a:off x="10547132" y="3732485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577F0A-4D56-F7FF-A205-639536E4B7F3}"/>
              </a:ext>
            </a:extLst>
          </p:cNvPr>
          <p:cNvSpPr/>
          <p:nvPr/>
        </p:nvSpPr>
        <p:spPr>
          <a:xfrm>
            <a:off x="10547132" y="4353526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13AD4AD-78A2-42B7-2FB3-329FB675EF77}"/>
              </a:ext>
            </a:extLst>
          </p:cNvPr>
          <p:cNvSpPr/>
          <p:nvPr/>
        </p:nvSpPr>
        <p:spPr>
          <a:xfrm>
            <a:off x="10547130" y="5538513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7E78ED-6BD3-1915-661F-B11506CF89BD}"/>
              </a:ext>
            </a:extLst>
          </p:cNvPr>
          <p:cNvCxnSpPr>
            <a:cxnSpLocks/>
          </p:cNvCxnSpPr>
          <p:nvPr/>
        </p:nvCxnSpPr>
        <p:spPr>
          <a:xfrm>
            <a:off x="9133490" y="3316013"/>
            <a:ext cx="1620000" cy="127700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3700E2C-841A-68E4-275F-0BD2A46B8905}"/>
              </a:ext>
            </a:extLst>
          </p:cNvPr>
          <p:cNvCxnSpPr>
            <a:cxnSpLocks/>
          </p:cNvCxnSpPr>
          <p:nvPr/>
        </p:nvCxnSpPr>
        <p:spPr>
          <a:xfrm>
            <a:off x="9133490" y="5870027"/>
            <a:ext cx="1620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6CF306B6-3F04-4422-7E86-FF3BB97E2549}"/>
              </a:ext>
            </a:extLst>
          </p:cNvPr>
          <p:cNvSpPr/>
          <p:nvPr/>
        </p:nvSpPr>
        <p:spPr>
          <a:xfrm>
            <a:off x="8839199" y="4745419"/>
            <a:ext cx="472965" cy="486104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0FA1F39-39C0-22F5-215C-33181187B15C}"/>
              </a:ext>
            </a:extLst>
          </p:cNvPr>
          <p:cNvCxnSpPr>
            <a:cxnSpLocks/>
          </p:cNvCxnSpPr>
          <p:nvPr/>
        </p:nvCxnSpPr>
        <p:spPr>
          <a:xfrm>
            <a:off x="9133490" y="4988471"/>
            <a:ext cx="1620000" cy="87104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408FF4-8724-A0BA-13E2-2312472D987C}"/>
              </a:ext>
            </a:extLst>
          </p:cNvPr>
          <p:cNvCxnSpPr>
            <a:cxnSpLocks/>
          </p:cNvCxnSpPr>
          <p:nvPr/>
        </p:nvCxnSpPr>
        <p:spPr>
          <a:xfrm flipV="1">
            <a:off x="9133490" y="4614040"/>
            <a:ext cx="1620000" cy="37372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AECEC4A0-00C6-1FC9-9CB6-BBAD0BCEF33E}"/>
              </a:ext>
            </a:extLst>
          </p:cNvPr>
          <p:cNvSpPr/>
          <p:nvPr/>
        </p:nvSpPr>
        <p:spPr>
          <a:xfrm>
            <a:off x="10517007" y="2388530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583579D-261E-E9F3-AEA4-75FBA85484F7}"/>
              </a:ext>
            </a:extLst>
          </p:cNvPr>
          <p:cNvSpPr/>
          <p:nvPr/>
        </p:nvSpPr>
        <p:spPr>
          <a:xfrm>
            <a:off x="8781244" y="3894762"/>
            <a:ext cx="472965" cy="486104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D43FAC-B02C-F50B-DE48-9B8EFDDA7A22}"/>
              </a:ext>
            </a:extLst>
          </p:cNvPr>
          <p:cNvCxnSpPr>
            <a:cxnSpLocks/>
          </p:cNvCxnSpPr>
          <p:nvPr/>
        </p:nvCxnSpPr>
        <p:spPr>
          <a:xfrm flipV="1">
            <a:off x="9175481" y="2685860"/>
            <a:ext cx="1538524" cy="69069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46DFBB0-AE60-7CED-F8E8-DA29033BE75C}"/>
              </a:ext>
            </a:extLst>
          </p:cNvPr>
          <p:cNvCxnSpPr>
            <a:cxnSpLocks/>
          </p:cNvCxnSpPr>
          <p:nvPr/>
        </p:nvCxnSpPr>
        <p:spPr>
          <a:xfrm>
            <a:off x="9075681" y="2585572"/>
            <a:ext cx="1631026" cy="500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3E70F17-3F99-9094-039D-7A232BAAB85C}"/>
              </a:ext>
            </a:extLst>
          </p:cNvPr>
          <p:cNvCxnSpPr>
            <a:cxnSpLocks/>
          </p:cNvCxnSpPr>
          <p:nvPr/>
        </p:nvCxnSpPr>
        <p:spPr>
          <a:xfrm>
            <a:off x="9036194" y="2602150"/>
            <a:ext cx="1670513" cy="75602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8E64B74-D9A4-460B-B5DE-BBA8512BD4A6}"/>
              </a:ext>
            </a:extLst>
          </p:cNvPr>
          <p:cNvCxnSpPr>
            <a:cxnSpLocks/>
          </p:cNvCxnSpPr>
          <p:nvPr/>
        </p:nvCxnSpPr>
        <p:spPr>
          <a:xfrm flipV="1">
            <a:off x="9019111" y="3319786"/>
            <a:ext cx="1733728" cy="82790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E7E35994-CB1D-9CE0-820A-8212FDCBE4A7}"/>
              </a:ext>
            </a:extLst>
          </p:cNvPr>
          <p:cNvSpPr/>
          <p:nvPr/>
        </p:nvSpPr>
        <p:spPr>
          <a:xfrm>
            <a:off x="8839198" y="5628318"/>
            <a:ext cx="472965" cy="4861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IL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706F068-A993-7B9F-0D35-4F99FAA50B5C}"/>
              </a:ext>
            </a:extLst>
          </p:cNvPr>
          <p:cNvSpPr/>
          <p:nvPr/>
        </p:nvSpPr>
        <p:spPr>
          <a:xfrm>
            <a:off x="8801695" y="3110964"/>
            <a:ext cx="472965" cy="486104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CDA9169-0091-BB6D-7658-D25D7F8897A6}"/>
              </a:ext>
            </a:extLst>
          </p:cNvPr>
          <p:cNvSpPr/>
          <p:nvPr/>
        </p:nvSpPr>
        <p:spPr>
          <a:xfrm>
            <a:off x="8774354" y="2385341"/>
            <a:ext cx="472965" cy="4861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IL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3F27462-E3F3-18B6-A929-9B3907E73D7B}"/>
              </a:ext>
            </a:extLst>
          </p:cNvPr>
          <p:cNvSpPr/>
          <p:nvPr/>
        </p:nvSpPr>
        <p:spPr>
          <a:xfrm>
            <a:off x="8040776" y="3103646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7B3CC86-B879-338E-DED3-0060F4EEEBFA}"/>
              </a:ext>
            </a:extLst>
          </p:cNvPr>
          <p:cNvSpPr/>
          <p:nvPr/>
        </p:nvSpPr>
        <p:spPr>
          <a:xfrm>
            <a:off x="8040776" y="3748718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A883642-E18D-A97F-CB9B-272B8080346F}"/>
              </a:ext>
            </a:extLst>
          </p:cNvPr>
          <p:cNvSpPr/>
          <p:nvPr/>
        </p:nvSpPr>
        <p:spPr>
          <a:xfrm>
            <a:off x="8040776" y="4369759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4A36762-E3A7-A0E5-D2B5-B579FFC9EEA7}"/>
              </a:ext>
            </a:extLst>
          </p:cNvPr>
          <p:cNvSpPr/>
          <p:nvPr/>
        </p:nvSpPr>
        <p:spPr>
          <a:xfrm>
            <a:off x="8040774" y="5554746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A50E8CB-7BE6-3B6D-7F4E-85BDA51A180F}"/>
              </a:ext>
            </a:extLst>
          </p:cNvPr>
          <p:cNvCxnSpPr>
            <a:cxnSpLocks/>
          </p:cNvCxnSpPr>
          <p:nvPr/>
        </p:nvCxnSpPr>
        <p:spPr>
          <a:xfrm>
            <a:off x="6627134" y="3332246"/>
            <a:ext cx="1620000" cy="127700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D72B81E-8205-DB80-5AE9-2BC455915DBE}"/>
              </a:ext>
            </a:extLst>
          </p:cNvPr>
          <p:cNvCxnSpPr>
            <a:cxnSpLocks/>
          </p:cNvCxnSpPr>
          <p:nvPr/>
        </p:nvCxnSpPr>
        <p:spPr>
          <a:xfrm>
            <a:off x="6627134" y="5886260"/>
            <a:ext cx="1620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5F75DF9E-14EB-2EA4-664C-8C41E57E62F6}"/>
              </a:ext>
            </a:extLst>
          </p:cNvPr>
          <p:cNvSpPr/>
          <p:nvPr/>
        </p:nvSpPr>
        <p:spPr>
          <a:xfrm>
            <a:off x="6332843" y="4761652"/>
            <a:ext cx="472965" cy="4861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IL" dirty="0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72D3DED-8CF0-8C67-A217-9BFB70EBF2BF}"/>
              </a:ext>
            </a:extLst>
          </p:cNvPr>
          <p:cNvCxnSpPr>
            <a:cxnSpLocks/>
          </p:cNvCxnSpPr>
          <p:nvPr/>
        </p:nvCxnSpPr>
        <p:spPr>
          <a:xfrm>
            <a:off x="6627134" y="5004704"/>
            <a:ext cx="1620000" cy="87104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9D5E6C8-B995-4CB9-91B1-1509565118DD}"/>
              </a:ext>
            </a:extLst>
          </p:cNvPr>
          <p:cNvCxnSpPr>
            <a:cxnSpLocks/>
          </p:cNvCxnSpPr>
          <p:nvPr/>
        </p:nvCxnSpPr>
        <p:spPr>
          <a:xfrm flipV="1">
            <a:off x="6627134" y="4630273"/>
            <a:ext cx="1620000" cy="37372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DD4FBB7A-61CD-BC34-6979-1356D841BF36}"/>
              </a:ext>
            </a:extLst>
          </p:cNvPr>
          <p:cNvSpPr/>
          <p:nvPr/>
        </p:nvSpPr>
        <p:spPr>
          <a:xfrm>
            <a:off x="8010651" y="2404763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4CBEA96-5073-5700-F71C-F7D007996B11}"/>
              </a:ext>
            </a:extLst>
          </p:cNvPr>
          <p:cNvSpPr/>
          <p:nvPr/>
        </p:nvSpPr>
        <p:spPr>
          <a:xfrm>
            <a:off x="6274888" y="3910995"/>
            <a:ext cx="472965" cy="486104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EE694FB-13FB-718A-900F-2A39BA874643}"/>
              </a:ext>
            </a:extLst>
          </p:cNvPr>
          <p:cNvCxnSpPr>
            <a:cxnSpLocks/>
          </p:cNvCxnSpPr>
          <p:nvPr/>
        </p:nvCxnSpPr>
        <p:spPr>
          <a:xfrm flipV="1">
            <a:off x="6669125" y="2702093"/>
            <a:ext cx="1538524" cy="69069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5B1FC3C-0614-166C-B04C-5B63E1EAE896}"/>
              </a:ext>
            </a:extLst>
          </p:cNvPr>
          <p:cNvCxnSpPr>
            <a:cxnSpLocks/>
          </p:cNvCxnSpPr>
          <p:nvPr/>
        </p:nvCxnSpPr>
        <p:spPr>
          <a:xfrm>
            <a:off x="6569325" y="2601805"/>
            <a:ext cx="1631026" cy="500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1295F05-F75D-FDB1-F750-848CCC74446C}"/>
              </a:ext>
            </a:extLst>
          </p:cNvPr>
          <p:cNvCxnSpPr>
            <a:cxnSpLocks/>
          </p:cNvCxnSpPr>
          <p:nvPr/>
        </p:nvCxnSpPr>
        <p:spPr>
          <a:xfrm>
            <a:off x="6529838" y="2618383"/>
            <a:ext cx="1670513" cy="75602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ABE3776-64C7-E634-C149-3FA24F1098E2}"/>
              </a:ext>
            </a:extLst>
          </p:cNvPr>
          <p:cNvCxnSpPr>
            <a:cxnSpLocks/>
          </p:cNvCxnSpPr>
          <p:nvPr/>
        </p:nvCxnSpPr>
        <p:spPr>
          <a:xfrm flipV="1">
            <a:off x="6512755" y="3336019"/>
            <a:ext cx="1733728" cy="82790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66F6DF1F-5324-B392-C712-7F9A0E089F96}"/>
              </a:ext>
            </a:extLst>
          </p:cNvPr>
          <p:cNvSpPr/>
          <p:nvPr/>
        </p:nvSpPr>
        <p:spPr>
          <a:xfrm>
            <a:off x="6332842" y="5644551"/>
            <a:ext cx="472965" cy="4861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IL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911D4CD-57CF-4AEF-DBCB-5B00F0C6C0AF}"/>
              </a:ext>
            </a:extLst>
          </p:cNvPr>
          <p:cNvSpPr/>
          <p:nvPr/>
        </p:nvSpPr>
        <p:spPr>
          <a:xfrm>
            <a:off x="6295339" y="3127197"/>
            <a:ext cx="472965" cy="486104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DA893DC-FF5E-7F50-F7B1-EDA4B42EB2D9}"/>
              </a:ext>
            </a:extLst>
          </p:cNvPr>
          <p:cNvSpPr/>
          <p:nvPr/>
        </p:nvSpPr>
        <p:spPr>
          <a:xfrm>
            <a:off x="6267998" y="2401574"/>
            <a:ext cx="472965" cy="486104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8003A5C-2BCD-EDD5-4E59-EAC2AEF27805}"/>
              </a:ext>
            </a:extLst>
          </p:cNvPr>
          <p:cNvSpPr/>
          <p:nvPr/>
        </p:nvSpPr>
        <p:spPr>
          <a:xfrm>
            <a:off x="2785106" y="3044592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9E47315-D4C2-D40C-7DCB-4CB792998002}"/>
              </a:ext>
            </a:extLst>
          </p:cNvPr>
          <p:cNvSpPr/>
          <p:nvPr/>
        </p:nvSpPr>
        <p:spPr>
          <a:xfrm>
            <a:off x="2785106" y="368966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7A883C3-DBD2-110D-6393-F5E173B448B5}"/>
              </a:ext>
            </a:extLst>
          </p:cNvPr>
          <p:cNvSpPr/>
          <p:nvPr/>
        </p:nvSpPr>
        <p:spPr>
          <a:xfrm>
            <a:off x="2785106" y="4310705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F7195E5A-B495-93CD-F9A7-B1A112B05598}"/>
              </a:ext>
            </a:extLst>
          </p:cNvPr>
          <p:cNvSpPr/>
          <p:nvPr/>
        </p:nvSpPr>
        <p:spPr>
          <a:xfrm>
            <a:off x="2785104" y="5495692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567384D-5BF3-B566-6A7C-B50351F867C7}"/>
              </a:ext>
            </a:extLst>
          </p:cNvPr>
          <p:cNvCxnSpPr>
            <a:cxnSpLocks/>
          </p:cNvCxnSpPr>
          <p:nvPr/>
        </p:nvCxnSpPr>
        <p:spPr>
          <a:xfrm>
            <a:off x="1371464" y="3273192"/>
            <a:ext cx="1620000" cy="127700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263E869-AD37-FDBE-45DD-5233D7254248}"/>
              </a:ext>
            </a:extLst>
          </p:cNvPr>
          <p:cNvCxnSpPr>
            <a:cxnSpLocks/>
          </p:cNvCxnSpPr>
          <p:nvPr/>
        </p:nvCxnSpPr>
        <p:spPr>
          <a:xfrm>
            <a:off x="1371464" y="5827206"/>
            <a:ext cx="1620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3AE991D5-F055-3D08-0C04-888CE56F7974}"/>
              </a:ext>
            </a:extLst>
          </p:cNvPr>
          <p:cNvSpPr/>
          <p:nvPr/>
        </p:nvSpPr>
        <p:spPr>
          <a:xfrm>
            <a:off x="1077173" y="4702598"/>
            <a:ext cx="472965" cy="486104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4466832-87E5-9FAC-6866-ED826DD0603C}"/>
              </a:ext>
            </a:extLst>
          </p:cNvPr>
          <p:cNvCxnSpPr>
            <a:cxnSpLocks/>
          </p:cNvCxnSpPr>
          <p:nvPr/>
        </p:nvCxnSpPr>
        <p:spPr>
          <a:xfrm>
            <a:off x="1371464" y="4945650"/>
            <a:ext cx="1620000" cy="87104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CB41C12-FF82-DE1D-D3AA-8315F969FC43}"/>
              </a:ext>
            </a:extLst>
          </p:cNvPr>
          <p:cNvCxnSpPr>
            <a:cxnSpLocks/>
          </p:cNvCxnSpPr>
          <p:nvPr/>
        </p:nvCxnSpPr>
        <p:spPr>
          <a:xfrm flipV="1">
            <a:off x="1371464" y="4571219"/>
            <a:ext cx="1620000" cy="37372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E11B1825-B0D4-161A-F1B5-5CDD1245571E}"/>
              </a:ext>
            </a:extLst>
          </p:cNvPr>
          <p:cNvSpPr/>
          <p:nvPr/>
        </p:nvSpPr>
        <p:spPr>
          <a:xfrm>
            <a:off x="2754981" y="2345709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6831C78B-5D80-680A-C608-FCE879CC2AA1}"/>
              </a:ext>
            </a:extLst>
          </p:cNvPr>
          <p:cNvSpPr/>
          <p:nvPr/>
        </p:nvSpPr>
        <p:spPr>
          <a:xfrm>
            <a:off x="1019218" y="3851941"/>
            <a:ext cx="472965" cy="4861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IL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A6EBC2E-5702-57F8-F284-27DB7500D9D2}"/>
              </a:ext>
            </a:extLst>
          </p:cNvPr>
          <p:cNvCxnSpPr>
            <a:cxnSpLocks/>
          </p:cNvCxnSpPr>
          <p:nvPr/>
        </p:nvCxnSpPr>
        <p:spPr>
          <a:xfrm flipV="1">
            <a:off x="1413455" y="2643039"/>
            <a:ext cx="1538524" cy="69069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CF8D13A-81BA-3647-85A5-C0931D6465E0}"/>
              </a:ext>
            </a:extLst>
          </p:cNvPr>
          <p:cNvCxnSpPr>
            <a:cxnSpLocks/>
          </p:cNvCxnSpPr>
          <p:nvPr/>
        </p:nvCxnSpPr>
        <p:spPr>
          <a:xfrm>
            <a:off x="1313655" y="2542751"/>
            <a:ext cx="1631026" cy="500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63D7A1DD-EB48-D84D-BDF0-6E77D1E558F6}"/>
              </a:ext>
            </a:extLst>
          </p:cNvPr>
          <p:cNvCxnSpPr>
            <a:cxnSpLocks/>
          </p:cNvCxnSpPr>
          <p:nvPr/>
        </p:nvCxnSpPr>
        <p:spPr>
          <a:xfrm>
            <a:off x="1274168" y="2559329"/>
            <a:ext cx="1670513" cy="75602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A04AA7E-78A4-B074-1FA0-323B75D9C9C1}"/>
              </a:ext>
            </a:extLst>
          </p:cNvPr>
          <p:cNvCxnSpPr>
            <a:cxnSpLocks/>
          </p:cNvCxnSpPr>
          <p:nvPr/>
        </p:nvCxnSpPr>
        <p:spPr>
          <a:xfrm flipV="1">
            <a:off x="1257085" y="3276965"/>
            <a:ext cx="1733728" cy="82790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4E2D6497-0DA9-2F94-47EB-343BEB49A9E9}"/>
              </a:ext>
            </a:extLst>
          </p:cNvPr>
          <p:cNvSpPr/>
          <p:nvPr/>
        </p:nvSpPr>
        <p:spPr>
          <a:xfrm>
            <a:off x="1077172" y="5585497"/>
            <a:ext cx="472965" cy="4861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IL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C89F7E35-6BE9-D903-D23E-968D70540624}"/>
              </a:ext>
            </a:extLst>
          </p:cNvPr>
          <p:cNvSpPr/>
          <p:nvPr/>
        </p:nvSpPr>
        <p:spPr>
          <a:xfrm>
            <a:off x="1039669" y="3068143"/>
            <a:ext cx="472965" cy="4861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IL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E1267FC-C455-BBEF-99F0-82A1556FE6E9}"/>
              </a:ext>
            </a:extLst>
          </p:cNvPr>
          <p:cNvSpPr/>
          <p:nvPr/>
        </p:nvSpPr>
        <p:spPr>
          <a:xfrm>
            <a:off x="1012328" y="2342520"/>
            <a:ext cx="472965" cy="486104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01B30BF-361D-D0EC-8037-5E350EE8D057}"/>
              </a:ext>
            </a:extLst>
          </p:cNvPr>
          <p:cNvSpPr txBox="1"/>
          <p:nvPr/>
        </p:nvSpPr>
        <p:spPr>
          <a:xfrm>
            <a:off x="1442374" y="1554588"/>
            <a:ext cx="1478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Special</a:t>
            </a:r>
            <a:endParaRPr lang="en-IL" sz="24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A629C17-BFFF-9E2F-19FC-43DC772640D9}"/>
              </a:ext>
            </a:extLst>
          </p:cNvPr>
          <p:cNvSpPr txBox="1"/>
          <p:nvPr/>
        </p:nvSpPr>
        <p:spPr>
          <a:xfrm>
            <a:off x="7866030" y="1484486"/>
            <a:ext cx="1631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 Special</a:t>
            </a:r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20042332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E25C7B7-87CD-05C1-F3EB-8DF10B5358E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365125"/>
                <a:ext cx="10515601" cy="1325563"/>
              </a:xfrm>
            </p:spPr>
            <p:txBody>
              <a:bodyPr/>
              <a:lstStyle/>
              <a:p>
                <a:r>
                  <a:rPr lang="en-US" dirty="0"/>
                  <a:t>Large CC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Long Sequences</a:t>
                </a:r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E25C7B7-87CD-05C1-F3EB-8DF10B5358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365125"/>
                <a:ext cx="10515601" cy="1325563"/>
              </a:xfrm>
              <a:blipFill>
                <a:blip r:embed="rId2"/>
                <a:stretch>
                  <a:fillRect l="-231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F10E4-69F3-E521-17B3-79E9B9FCA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423" y="1822424"/>
            <a:ext cx="10515600" cy="4351338"/>
          </a:xfrm>
        </p:spPr>
        <p:txBody>
          <a:bodyPr/>
          <a:lstStyle/>
          <a:p>
            <a:r>
              <a:rPr lang="en-US" dirty="0"/>
              <a:t>Start a BFS from special jobs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62233FD-9D0C-FB70-D675-0569E7061BAF}"/>
              </a:ext>
            </a:extLst>
          </p:cNvPr>
          <p:cNvSpPr/>
          <p:nvPr/>
        </p:nvSpPr>
        <p:spPr>
          <a:xfrm>
            <a:off x="6359390" y="2912529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099A540-AB26-A190-C8B7-9CE109FE7356}"/>
              </a:ext>
            </a:extLst>
          </p:cNvPr>
          <p:cNvSpPr/>
          <p:nvPr/>
        </p:nvSpPr>
        <p:spPr>
          <a:xfrm>
            <a:off x="6388457" y="3484246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F6B391-361E-72AC-244C-CD85DDDD4CA0}"/>
              </a:ext>
            </a:extLst>
          </p:cNvPr>
          <p:cNvSpPr/>
          <p:nvPr/>
        </p:nvSpPr>
        <p:spPr>
          <a:xfrm>
            <a:off x="6372651" y="4040088"/>
            <a:ext cx="472965" cy="48610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9E429C8-0606-C68C-1172-670F680FB3E1}"/>
              </a:ext>
            </a:extLst>
          </p:cNvPr>
          <p:cNvSpPr/>
          <p:nvPr/>
        </p:nvSpPr>
        <p:spPr>
          <a:xfrm>
            <a:off x="6372652" y="5675164"/>
            <a:ext cx="472965" cy="48610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DEB152-881F-4E5B-4B88-48705F390FBC}"/>
              </a:ext>
            </a:extLst>
          </p:cNvPr>
          <p:cNvSpPr/>
          <p:nvPr/>
        </p:nvSpPr>
        <p:spPr>
          <a:xfrm>
            <a:off x="4613988" y="5115861"/>
            <a:ext cx="472965" cy="486104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287F31-B8A6-4C7E-4046-9D00F03A51BD}"/>
              </a:ext>
            </a:extLst>
          </p:cNvPr>
          <p:cNvCxnSpPr>
            <a:cxnSpLocks/>
          </p:cNvCxnSpPr>
          <p:nvPr/>
        </p:nvCxnSpPr>
        <p:spPr>
          <a:xfrm flipV="1">
            <a:off x="4989786" y="4274170"/>
            <a:ext cx="1619347" cy="52831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022DBBD0-529B-D4A2-FA16-86A80C2D5484}"/>
              </a:ext>
            </a:extLst>
          </p:cNvPr>
          <p:cNvSpPr/>
          <p:nvPr/>
        </p:nvSpPr>
        <p:spPr>
          <a:xfrm>
            <a:off x="4621820" y="4552230"/>
            <a:ext cx="472965" cy="4861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IL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B0A0B63-A60C-2445-09C9-4636E12A10FF}"/>
              </a:ext>
            </a:extLst>
          </p:cNvPr>
          <p:cNvCxnSpPr>
            <a:cxnSpLocks/>
          </p:cNvCxnSpPr>
          <p:nvPr/>
        </p:nvCxnSpPr>
        <p:spPr>
          <a:xfrm>
            <a:off x="5031777" y="3264748"/>
            <a:ext cx="1591782" cy="43632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18304EA-E660-735F-8AAB-01DD80860D83}"/>
              </a:ext>
            </a:extLst>
          </p:cNvPr>
          <p:cNvCxnSpPr>
            <a:cxnSpLocks/>
          </p:cNvCxnSpPr>
          <p:nvPr/>
        </p:nvCxnSpPr>
        <p:spPr>
          <a:xfrm flipV="1">
            <a:off x="4880626" y="3775571"/>
            <a:ext cx="1682377" cy="50096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BFD5D030-314C-62CD-7B78-052ECF239089}"/>
              </a:ext>
            </a:extLst>
          </p:cNvPr>
          <p:cNvSpPr/>
          <p:nvPr/>
        </p:nvSpPr>
        <p:spPr>
          <a:xfrm>
            <a:off x="4613989" y="5657624"/>
            <a:ext cx="472965" cy="4861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IL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892DB1C-9B27-2627-6F8A-FC258343F43F}"/>
              </a:ext>
            </a:extLst>
          </p:cNvPr>
          <p:cNvSpPr/>
          <p:nvPr/>
        </p:nvSpPr>
        <p:spPr>
          <a:xfrm>
            <a:off x="4619142" y="4018623"/>
            <a:ext cx="472965" cy="486104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7AA2E30-E654-3E83-1569-3EB60A50FDDE}"/>
              </a:ext>
            </a:extLst>
          </p:cNvPr>
          <p:cNvSpPr/>
          <p:nvPr/>
        </p:nvSpPr>
        <p:spPr>
          <a:xfrm>
            <a:off x="4616615" y="3460495"/>
            <a:ext cx="472965" cy="486104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F2852F7-C5EA-B306-C82D-8D8D8AF056E4}"/>
              </a:ext>
            </a:extLst>
          </p:cNvPr>
          <p:cNvSpPr/>
          <p:nvPr/>
        </p:nvSpPr>
        <p:spPr>
          <a:xfrm>
            <a:off x="4613988" y="2887401"/>
            <a:ext cx="472965" cy="486104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C099268-D965-8DC6-9313-7E9AB275E1EA}"/>
              </a:ext>
            </a:extLst>
          </p:cNvPr>
          <p:cNvCxnSpPr>
            <a:cxnSpLocks/>
          </p:cNvCxnSpPr>
          <p:nvPr/>
        </p:nvCxnSpPr>
        <p:spPr>
          <a:xfrm flipV="1">
            <a:off x="4931977" y="5393495"/>
            <a:ext cx="1631026" cy="51931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EBAF81B-8E76-E14D-294E-37B3068577A8}"/>
              </a:ext>
            </a:extLst>
          </p:cNvPr>
          <p:cNvCxnSpPr>
            <a:cxnSpLocks/>
          </p:cNvCxnSpPr>
          <p:nvPr/>
        </p:nvCxnSpPr>
        <p:spPr>
          <a:xfrm>
            <a:off x="4875407" y="5370340"/>
            <a:ext cx="1652220" cy="52443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0ED1064F-75CB-3DC7-095A-AE58C9E75741}"/>
              </a:ext>
            </a:extLst>
          </p:cNvPr>
          <p:cNvSpPr/>
          <p:nvPr/>
        </p:nvSpPr>
        <p:spPr>
          <a:xfrm>
            <a:off x="6372651" y="5157306"/>
            <a:ext cx="472965" cy="48610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99CD3EE-E8EF-1973-F947-289BA3099178}"/>
              </a:ext>
            </a:extLst>
          </p:cNvPr>
          <p:cNvSpPr/>
          <p:nvPr/>
        </p:nvSpPr>
        <p:spPr>
          <a:xfrm>
            <a:off x="6365348" y="4575385"/>
            <a:ext cx="472965" cy="48610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41B4076-C963-41F9-E27F-C4708290D570}"/>
              </a:ext>
            </a:extLst>
          </p:cNvPr>
          <p:cNvCxnSpPr>
            <a:cxnSpLocks/>
          </p:cNvCxnSpPr>
          <p:nvPr/>
        </p:nvCxnSpPr>
        <p:spPr>
          <a:xfrm flipV="1">
            <a:off x="4931977" y="5905637"/>
            <a:ext cx="1638324" cy="2759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3E528E0-2BA3-02F9-2B2A-6E692FDAE6E7}"/>
              </a:ext>
            </a:extLst>
          </p:cNvPr>
          <p:cNvCxnSpPr>
            <a:cxnSpLocks/>
          </p:cNvCxnSpPr>
          <p:nvPr/>
        </p:nvCxnSpPr>
        <p:spPr>
          <a:xfrm flipV="1">
            <a:off x="4901636" y="4823867"/>
            <a:ext cx="1661367" cy="54305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79DF999-507A-4830-71D9-8A5D6160A89C}"/>
              </a:ext>
            </a:extLst>
          </p:cNvPr>
          <p:cNvCxnSpPr>
            <a:cxnSpLocks/>
          </p:cNvCxnSpPr>
          <p:nvPr/>
        </p:nvCxnSpPr>
        <p:spPr>
          <a:xfrm>
            <a:off x="4945748" y="3169940"/>
            <a:ext cx="1624553" cy="4750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4D308D6-F9E3-7802-CFAB-FF6C1148D0FB}"/>
              </a:ext>
            </a:extLst>
          </p:cNvPr>
          <p:cNvCxnSpPr>
            <a:cxnSpLocks/>
          </p:cNvCxnSpPr>
          <p:nvPr/>
        </p:nvCxnSpPr>
        <p:spPr>
          <a:xfrm>
            <a:off x="4977139" y="3663729"/>
            <a:ext cx="1593162" cy="65345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26EB28C-8877-FFC9-9A25-669DA811E17F}"/>
              </a:ext>
            </a:extLst>
          </p:cNvPr>
          <p:cNvCxnSpPr>
            <a:cxnSpLocks/>
            <a:stCxn id="14" idx="6"/>
          </p:cNvCxnSpPr>
          <p:nvPr/>
        </p:nvCxnSpPr>
        <p:spPr>
          <a:xfrm>
            <a:off x="5094785" y="4795282"/>
            <a:ext cx="1461034" cy="3378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A31DC54-46E5-4A0F-A286-1018C142F251}"/>
              </a:ext>
            </a:extLst>
          </p:cNvPr>
          <p:cNvCxnSpPr>
            <a:cxnSpLocks/>
          </p:cNvCxnSpPr>
          <p:nvPr/>
        </p:nvCxnSpPr>
        <p:spPr>
          <a:xfrm>
            <a:off x="4923348" y="3649540"/>
            <a:ext cx="1685785" cy="963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6800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E25C7B7-87CD-05C1-F3EB-8DF10B5358E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365125"/>
                <a:ext cx="10515601" cy="1325563"/>
              </a:xfrm>
            </p:spPr>
            <p:txBody>
              <a:bodyPr/>
              <a:lstStyle/>
              <a:p>
                <a:r>
                  <a:rPr lang="en-US" dirty="0"/>
                  <a:t>Large CC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Long Sequences</a:t>
                </a:r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E25C7B7-87CD-05C1-F3EB-8DF10B5358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365125"/>
                <a:ext cx="10515601" cy="1325563"/>
              </a:xfrm>
              <a:blipFill>
                <a:blip r:embed="rId2"/>
                <a:stretch>
                  <a:fillRect l="-231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F10E4-69F3-E521-17B3-79E9B9FCA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423" y="1822424"/>
            <a:ext cx="10515600" cy="4351338"/>
          </a:xfrm>
        </p:spPr>
        <p:txBody>
          <a:bodyPr/>
          <a:lstStyle/>
          <a:p>
            <a:r>
              <a:rPr lang="en-US" dirty="0"/>
              <a:t>Start a BFS from special jobs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62233FD-9D0C-FB70-D675-0569E7061BAF}"/>
              </a:ext>
            </a:extLst>
          </p:cNvPr>
          <p:cNvSpPr/>
          <p:nvPr/>
        </p:nvSpPr>
        <p:spPr>
          <a:xfrm>
            <a:off x="6359390" y="2912529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099A540-AB26-A190-C8B7-9CE109FE7356}"/>
              </a:ext>
            </a:extLst>
          </p:cNvPr>
          <p:cNvSpPr/>
          <p:nvPr/>
        </p:nvSpPr>
        <p:spPr>
          <a:xfrm>
            <a:off x="6388457" y="3484246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F6B391-361E-72AC-244C-CD85DDDD4CA0}"/>
              </a:ext>
            </a:extLst>
          </p:cNvPr>
          <p:cNvSpPr/>
          <p:nvPr/>
        </p:nvSpPr>
        <p:spPr>
          <a:xfrm>
            <a:off x="6372651" y="4040088"/>
            <a:ext cx="472965" cy="48610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9E429C8-0606-C68C-1172-670F680FB3E1}"/>
              </a:ext>
            </a:extLst>
          </p:cNvPr>
          <p:cNvSpPr/>
          <p:nvPr/>
        </p:nvSpPr>
        <p:spPr>
          <a:xfrm>
            <a:off x="6372652" y="5669265"/>
            <a:ext cx="472965" cy="48610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DEB152-881F-4E5B-4B88-48705F390FBC}"/>
              </a:ext>
            </a:extLst>
          </p:cNvPr>
          <p:cNvSpPr/>
          <p:nvPr/>
        </p:nvSpPr>
        <p:spPr>
          <a:xfrm>
            <a:off x="4613988" y="5115861"/>
            <a:ext cx="472965" cy="486104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287F31-B8A6-4C7E-4046-9D00F03A51BD}"/>
              </a:ext>
            </a:extLst>
          </p:cNvPr>
          <p:cNvCxnSpPr>
            <a:cxnSpLocks/>
          </p:cNvCxnSpPr>
          <p:nvPr/>
        </p:nvCxnSpPr>
        <p:spPr>
          <a:xfrm flipV="1">
            <a:off x="4989786" y="4274170"/>
            <a:ext cx="1619347" cy="52831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022DBBD0-529B-D4A2-FA16-86A80C2D5484}"/>
              </a:ext>
            </a:extLst>
          </p:cNvPr>
          <p:cNvSpPr/>
          <p:nvPr/>
        </p:nvSpPr>
        <p:spPr>
          <a:xfrm>
            <a:off x="4621820" y="4552230"/>
            <a:ext cx="472965" cy="4861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IL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B0A0B63-A60C-2445-09C9-4636E12A10FF}"/>
              </a:ext>
            </a:extLst>
          </p:cNvPr>
          <p:cNvCxnSpPr>
            <a:cxnSpLocks/>
          </p:cNvCxnSpPr>
          <p:nvPr/>
        </p:nvCxnSpPr>
        <p:spPr>
          <a:xfrm>
            <a:off x="5031777" y="3264748"/>
            <a:ext cx="1591782" cy="43632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18304EA-E660-735F-8AAB-01DD80860D83}"/>
              </a:ext>
            </a:extLst>
          </p:cNvPr>
          <p:cNvCxnSpPr>
            <a:cxnSpLocks/>
          </p:cNvCxnSpPr>
          <p:nvPr/>
        </p:nvCxnSpPr>
        <p:spPr>
          <a:xfrm flipV="1">
            <a:off x="4880626" y="3775571"/>
            <a:ext cx="1682377" cy="50096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BFD5D030-314C-62CD-7B78-052ECF239089}"/>
              </a:ext>
            </a:extLst>
          </p:cNvPr>
          <p:cNvSpPr/>
          <p:nvPr/>
        </p:nvSpPr>
        <p:spPr>
          <a:xfrm>
            <a:off x="4613989" y="5651725"/>
            <a:ext cx="472965" cy="4861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IL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892DB1C-9B27-2627-6F8A-FC258343F43F}"/>
              </a:ext>
            </a:extLst>
          </p:cNvPr>
          <p:cNvSpPr/>
          <p:nvPr/>
        </p:nvSpPr>
        <p:spPr>
          <a:xfrm>
            <a:off x="4619142" y="4018623"/>
            <a:ext cx="472965" cy="486104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7AA2E30-E654-3E83-1569-3EB60A50FDDE}"/>
              </a:ext>
            </a:extLst>
          </p:cNvPr>
          <p:cNvSpPr/>
          <p:nvPr/>
        </p:nvSpPr>
        <p:spPr>
          <a:xfrm>
            <a:off x="4616615" y="3460495"/>
            <a:ext cx="472965" cy="486104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F2852F7-C5EA-B306-C82D-8D8D8AF056E4}"/>
              </a:ext>
            </a:extLst>
          </p:cNvPr>
          <p:cNvSpPr/>
          <p:nvPr/>
        </p:nvSpPr>
        <p:spPr>
          <a:xfrm>
            <a:off x="4613988" y="2887401"/>
            <a:ext cx="472965" cy="486104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C099268-D965-8DC6-9313-7E9AB275E1EA}"/>
              </a:ext>
            </a:extLst>
          </p:cNvPr>
          <p:cNvCxnSpPr>
            <a:cxnSpLocks/>
          </p:cNvCxnSpPr>
          <p:nvPr/>
        </p:nvCxnSpPr>
        <p:spPr>
          <a:xfrm flipV="1">
            <a:off x="4931977" y="5393495"/>
            <a:ext cx="1631026" cy="51931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EBAF81B-8E76-E14D-294E-37B3068577A8}"/>
              </a:ext>
            </a:extLst>
          </p:cNvPr>
          <p:cNvCxnSpPr>
            <a:cxnSpLocks/>
          </p:cNvCxnSpPr>
          <p:nvPr/>
        </p:nvCxnSpPr>
        <p:spPr>
          <a:xfrm>
            <a:off x="4875407" y="5370340"/>
            <a:ext cx="1652220" cy="52443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0ED1064F-75CB-3DC7-095A-AE58C9E75741}"/>
              </a:ext>
            </a:extLst>
          </p:cNvPr>
          <p:cNvSpPr/>
          <p:nvPr/>
        </p:nvSpPr>
        <p:spPr>
          <a:xfrm>
            <a:off x="6372651" y="5151407"/>
            <a:ext cx="472965" cy="48610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99CD3EE-E8EF-1973-F947-289BA3099178}"/>
              </a:ext>
            </a:extLst>
          </p:cNvPr>
          <p:cNvSpPr/>
          <p:nvPr/>
        </p:nvSpPr>
        <p:spPr>
          <a:xfrm>
            <a:off x="6365348" y="4575385"/>
            <a:ext cx="472965" cy="48610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41B4076-C963-41F9-E27F-C4708290D570}"/>
              </a:ext>
            </a:extLst>
          </p:cNvPr>
          <p:cNvCxnSpPr>
            <a:cxnSpLocks/>
          </p:cNvCxnSpPr>
          <p:nvPr/>
        </p:nvCxnSpPr>
        <p:spPr>
          <a:xfrm flipV="1">
            <a:off x="4931977" y="5905637"/>
            <a:ext cx="1638324" cy="2759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3E528E0-2BA3-02F9-2B2A-6E692FDAE6E7}"/>
              </a:ext>
            </a:extLst>
          </p:cNvPr>
          <p:cNvCxnSpPr>
            <a:cxnSpLocks/>
          </p:cNvCxnSpPr>
          <p:nvPr/>
        </p:nvCxnSpPr>
        <p:spPr>
          <a:xfrm flipV="1">
            <a:off x="4901636" y="4823867"/>
            <a:ext cx="1661367" cy="54305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79DF999-507A-4830-71D9-8A5D6160A89C}"/>
              </a:ext>
            </a:extLst>
          </p:cNvPr>
          <p:cNvCxnSpPr>
            <a:cxnSpLocks/>
          </p:cNvCxnSpPr>
          <p:nvPr/>
        </p:nvCxnSpPr>
        <p:spPr>
          <a:xfrm>
            <a:off x="4945748" y="3169940"/>
            <a:ext cx="1624553" cy="4750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4D308D6-F9E3-7802-CFAB-FF6C1148D0FB}"/>
              </a:ext>
            </a:extLst>
          </p:cNvPr>
          <p:cNvCxnSpPr>
            <a:cxnSpLocks/>
          </p:cNvCxnSpPr>
          <p:nvPr/>
        </p:nvCxnSpPr>
        <p:spPr>
          <a:xfrm>
            <a:off x="4977139" y="3663729"/>
            <a:ext cx="1593162" cy="65345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26EB28C-8877-FFC9-9A25-669DA811E17F}"/>
              </a:ext>
            </a:extLst>
          </p:cNvPr>
          <p:cNvCxnSpPr>
            <a:cxnSpLocks/>
            <a:stCxn id="14" idx="6"/>
          </p:cNvCxnSpPr>
          <p:nvPr/>
        </p:nvCxnSpPr>
        <p:spPr>
          <a:xfrm>
            <a:off x="5094785" y="4795282"/>
            <a:ext cx="1461034" cy="3378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A31DC54-46E5-4A0F-A286-1018C142F251}"/>
              </a:ext>
            </a:extLst>
          </p:cNvPr>
          <p:cNvCxnSpPr>
            <a:cxnSpLocks/>
          </p:cNvCxnSpPr>
          <p:nvPr/>
        </p:nvCxnSpPr>
        <p:spPr>
          <a:xfrm>
            <a:off x="4923348" y="3649540"/>
            <a:ext cx="1685785" cy="963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2158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E25C7B7-87CD-05C1-F3EB-8DF10B5358E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365125"/>
                <a:ext cx="10515601" cy="1325563"/>
              </a:xfrm>
            </p:spPr>
            <p:txBody>
              <a:bodyPr/>
              <a:lstStyle/>
              <a:p>
                <a:r>
                  <a:rPr lang="en-US" dirty="0"/>
                  <a:t>Large CC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Long Sequences</a:t>
                </a:r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E25C7B7-87CD-05C1-F3EB-8DF10B5358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365125"/>
                <a:ext cx="10515601" cy="1325563"/>
              </a:xfrm>
              <a:blipFill>
                <a:blip r:embed="rId2"/>
                <a:stretch>
                  <a:fillRect l="-231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F10E4-69F3-E521-17B3-79E9B9FCA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423" y="1822424"/>
            <a:ext cx="10515600" cy="4351338"/>
          </a:xfrm>
        </p:spPr>
        <p:txBody>
          <a:bodyPr/>
          <a:lstStyle/>
          <a:p>
            <a:r>
              <a:rPr lang="en-US" dirty="0"/>
              <a:t>Start a BFS from special jobs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62233FD-9D0C-FB70-D675-0569E7061BAF}"/>
              </a:ext>
            </a:extLst>
          </p:cNvPr>
          <p:cNvSpPr/>
          <p:nvPr/>
        </p:nvSpPr>
        <p:spPr>
          <a:xfrm>
            <a:off x="6359390" y="2912529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099A540-AB26-A190-C8B7-9CE109FE7356}"/>
              </a:ext>
            </a:extLst>
          </p:cNvPr>
          <p:cNvSpPr/>
          <p:nvPr/>
        </p:nvSpPr>
        <p:spPr>
          <a:xfrm>
            <a:off x="6388457" y="3484246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F6B391-361E-72AC-244C-CD85DDDD4CA0}"/>
              </a:ext>
            </a:extLst>
          </p:cNvPr>
          <p:cNvSpPr/>
          <p:nvPr/>
        </p:nvSpPr>
        <p:spPr>
          <a:xfrm>
            <a:off x="6372651" y="4040088"/>
            <a:ext cx="472965" cy="48610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9E429C8-0606-C68C-1172-670F680FB3E1}"/>
              </a:ext>
            </a:extLst>
          </p:cNvPr>
          <p:cNvSpPr/>
          <p:nvPr/>
        </p:nvSpPr>
        <p:spPr>
          <a:xfrm>
            <a:off x="6372652" y="5669265"/>
            <a:ext cx="472965" cy="48610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DEB152-881F-4E5B-4B88-48705F390FBC}"/>
              </a:ext>
            </a:extLst>
          </p:cNvPr>
          <p:cNvSpPr/>
          <p:nvPr/>
        </p:nvSpPr>
        <p:spPr>
          <a:xfrm>
            <a:off x="4613988" y="5115861"/>
            <a:ext cx="472965" cy="48610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287F31-B8A6-4C7E-4046-9D00F03A51BD}"/>
              </a:ext>
            </a:extLst>
          </p:cNvPr>
          <p:cNvCxnSpPr>
            <a:cxnSpLocks/>
          </p:cNvCxnSpPr>
          <p:nvPr/>
        </p:nvCxnSpPr>
        <p:spPr>
          <a:xfrm flipV="1">
            <a:off x="4989786" y="4274170"/>
            <a:ext cx="1619347" cy="52831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022DBBD0-529B-D4A2-FA16-86A80C2D5484}"/>
              </a:ext>
            </a:extLst>
          </p:cNvPr>
          <p:cNvSpPr/>
          <p:nvPr/>
        </p:nvSpPr>
        <p:spPr>
          <a:xfrm>
            <a:off x="4621820" y="4552230"/>
            <a:ext cx="472965" cy="4861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IL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B0A0B63-A60C-2445-09C9-4636E12A10FF}"/>
              </a:ext>
            </a:extLst>
          </p:cNvPr>
          <p:cNvCxnSpPr>
            <a:cxnSpLocks/>
          </p:cNvCxnSpPr>
          <p:nvPr/>
        </p:nvCxnSpPr>
        <p:spPr>
          <a:xfrm>
            <a:off x="5031777" y="3264748"/>
            <a:ext cx="1591782" cy="43632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18304EA-E660-735F-8AAB-01DD80860D83}"/>
              </a:ext>
            </a:extLst>
          </p:cNvPr>
          <p:cNvCxnSpPr>
            <a:cxnSpLocks/>
          </p:cNvCxnSpPr>
          <p:nvPr/>
        </p:nvCxnSpPr>
        <p:spPr>
          <a:xfrm flipV="1">
            <a:off x="4880626" y="3775571"/>
            <a:ext cx="1682377" cy="50096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BFD5D030-314C-62CD-7B78-052ECF239089}"/>
              </a:ext>
            </a:extLst>
          </p:cNvPr>
          <p:cNvSpPr/>
          <p:nvPr/>
        </p:nvSpPr>
        <p:spPr>
          <a:xfrm>
            <a:off x="4613989" y="5651725"/>
            <a:ext cx="472965" cy="4861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IL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892DB1C-9B27-2627-6F8A-FC258343F43F}"/>
              </a:ext>
            </a:extLst>
          </p:cNvPr>
          <p:cNvSpPr/>
          <p:nvPr/>
        </p:nvSpPr>
        <p:spPr>
          <a:xfrm>
            <a:off x="4619142" y="4018623"/>
            <a:ext cx="472965" cy="486104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7AA2E30-E654-3E83-1569-3EB60A50FDDE}"/>
              </a:ext>
            </a:extLst>
          </p:cNvPr>
          <p:cNvSpPr/>
          <p:nvPr/>
        </p:nvSpPr>
        <p:spPr>
          <a:xfrm>
            <a:off x="4616615" y="3460495"/>
            <a:ext cx="472965" cy="48610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F2852F7-C5EA-B306-C82D-8D8D8AF056E4}"/>
              </a:ext>
            </a:extLst>
          </p:cNvPr>
          <p:cNvSpPr/>
          <p:nvPr/>
        </p:nvSpPr>
        <p:spPr>
          <a:xfrm>
            <a:off x="4613988" y="2887401"/>
            <a:ext cx="472965" cy="486104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C099268-D965-8DC6-9313-7E9AB275E1EA}"/>
              </a:ext>
            </a:extLst>
          </p:cNvPr>
          <p:cNvCxnSpPr>
            <a:cxnSpLocks/>
          </p:cNvCxnSpPr>
          <p:nvPr/>
        </p:nvCxnSpPr>
        <p:spPr>
          <a:xfrm flipV="1">
            <a:off x="4931977" y="5393495"/>
            <a:ext cx="1631026" cy="51931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EBAF81B-8E76-E14D-294E-37B3068577A8}"/>
              </a:ext>
            </a:extLst>
          </p:cNvPr>
          <p:cNvCxnSpPr>
            <a:cxnSpLocks/>
          </p:cNvCxnSpPr>
          <p:nvPr/>
        </p:nvCxnSpPr>
        <p:spPr>
          <a:xfrm>
            <a:off x="4875407" y="5370340"/>
            <a:ext cx="1652220" cy="52443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0ED1064F-75CB-3DC7-095A-AE58C9E75741}"/>
              </a:ext>
            </a:extLst>
          </p:cNvPr>
          <p:cNvSpPr/>
          <p:nvPr/>
        </p:nvSpPr>
        <p:spPr>
          <a:xfrm>
            <a:off x="6372651" y="5151407"/>
            <a:ext cx="472965" cy="48610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99CD3EE-E8EF-1973-F947-289BA3099178}"/>
              </a:ext>
            </a:extLst>
          </p:cNvPr>
          <p:cNvSpPr/>
          <p:nvPr/>
        </p:nvSpPr>
        <p:spPr>
          <a:xfrm>
            <a:off x="6365348" y="4575385"/>
            <a:ext cx="472965" cy="48610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41B4076-C963-41F9-E27F-C4708290D570}"/>
              </a:ext>
            </a:extLst>
          </p:cNvPr>
          <p:cNvCxnSpPr>
            <a:cxnSpLocks/>
          </p:cNvCxnSpPr>
          <p:nvPr/>
        </p:nvCxnSpPr>
        <p:spPr>
          <a:xfrm flipV="1">
            <a:off x="4931977" y="5905637"/>
            <a:ext cx="1638324" cy="2759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3E528E0-2BA3-02F9-2B2A-6E692FDAE6E7}"/>
              </a:ext>
            </a:extLst>
          </p:cNvPr>
          <p:cNvCxnSpPr>
            <a:cxnSpLocks/>
          </p:cNvCxnSpPr>
          <p:nvPr/>
        </p:nvCxnSpPr>
        <p:spPr>
          <a:xfrm flipV="1">
            <a:off x="4901636" y="4823867"/>
            <a:ext cx="1661367" cy="54305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79DF999-507A-4830-71D9-8A5D6160A89C}"/>
              </a:ext>
            </a:extLst>
          </p:cNvPr>
          <p:cNvCxnSpPr>
            <a:cxnSpLocks/>
          </p:cNvCxnSpPr>
          <p:nvPr/>
        </p:nvCxnSpPr>
        <p:spPr>
          <a:xfrm>
            <a:off x="4945748" y="3169940"/>
            <a:ext cx="1624553" cy="4750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4D308D6-F9E3-7802-CFAB-FF6C1148D0FB}"/>
              </a:ext>
            </a:extLst>
          </p:cNvPr>
          <p:cNvCxnSpPr>
            <a:cxnSpLocks/>
          </p:cNvCxnSpPr>
          <p:nvPr/>
        </p:nvCxnSpPr>
        <p:spPr>
          <a:xfrm>
            <a:off x="4977139" y="3663729"/>
            <a:ext cx="1593162" cy="65345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26EB28C-8877-FFC9-9A25-669DA811E17F}"/>
              </a:ext>
            </a:extLst>
          </p:cNvPr>
          <p:cNvCxnSpPr>
            <a:cxnSpLocks/>
            <a:stCxn id="14" idx="6"/>
          </p:cNvCxnSpPr>
          <p:nvPr/>
        </p:nvCxnSpPr>
        <p:spPr>
          <a:xfrm>
            <a:off x="5094785" y="4795282"/>
            <a:ext cx="1461034" cy="3378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A31DC54-46E5-4A0F-A286-1018C142F251}"/>
              </a:ext>
            </a:extLst>
          </p:cNvPr>
          <p:cNvCxnSpPr>
            <a:cxnSpLocks/>
          </p:cNvCxnSpPr>
          <p:nvPr/>
        </p:nvCxnSpPr>
        <p:spPr>
          <a:xfrm>
            <a:off x="4923348" y="3649540"/>
            <a:ext cx="1685785" cy="963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34166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E25C7B7-87CD-05C1-F3EB-8DF10B5358E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365125"/>
                <a:ext cx="10515601" cy="1325563"/>
              </a:xfrm>
            </p:spPr>
            <p:txBody>
              <a:bodyPr/>
              <a:lstStyle/>
              <a:p>
                <a:r>
                  <a:rPr lang="en-US" dirty="0"/>
                  <a:t>Large CC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Long Sequences</a:t>
                </a:r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E25C7B7-87CD-05C1-F3EB-8DF10B5358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365125"/>
                <a:ext cx="10515601" cy="1325563"/>
              </a:xfrm>
              <a:blipFill>
                <a:blip r:embed="rId2"/>
                <a:stretch>
                  <a:fillRect l="-231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F10E4-69F3-E521-17B3-79E9B9FCA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423" y="1822424"/>
            <a:ext cx="10515600" cy="4351338"/>
          </a:xfrm>
        </p:spPr>
        <p:txBody>
          <a:bodyPr/>
          <a:lstStyle/>
          <a:p>
            <a:r>
              <a:rPr lang="en-US" dirty="0"/>
              <a:t>Start a BFS from special jobs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62233FD-9D0C-FB70-D675-0569E7061BAF}"/>
              </a:ext>
            </a:extLst>
          </p:cNvPr>
          <p:cNvSpPr/>
          <p:nvPr/>
        </p:nvSpPr>
        <p:spPr>
          <a:xfrm>
            <a:off x="6359390" y="2912529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099A540-AB26-A190-C8B7-9CE109FE7356}"/>
              </a:ext>
            </a:extLst>
          </p:cNvPr>
          <p:cNvSpPr/>
          <p:nvPr/>
        </p:nvSpPr>
        <p:spPr>
          <a:xfrm>
            <a:off x="6388457" y="3484246"/>
            <a:ext cx="472965" cy="48610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F6B391-361E-72AC-244C-CD85DDDD4CA0}"/>
              </a:ext>
            </a:extLst>
          </p:cNvPr>
          <p:cNvSpPr/>
          <p:nvPr/>
        </p:nvSpPr>
        <p:spPr>
          <a:xfrm>
            <a:off x="6372651" y="4040088"/>
            <a:ext cx="472965" cy="48610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9E429C8-0606-C68C-1172-670F680FB3E1}"/>
              </a:ext>
            </a:extLst>
          </p:cNvPr>
          <p:cNvSpPr/>
          <p:nvPr/>
        </p:nvSpPr>
        <p:spPr>
          <a:xfrm>
            <a:off x="6372652" y="5669265"/>
            <a:ext cx="472965" cy="48610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DEB152-881F-4E5B-4B88-48705F390FBC}"/>
              </a:ext>
            </a:extLst>
          </p:cNvPr>
          <p:cNvSpPr/>
          <p:nvPr/>
        </p:nvSpPr>
        <p:spPr>
          <a:xfrm>
            <a:off x="4613988" y="5115861"/>
            <a:ext cx="472965" cy="48610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287F31-B8A6-4C7E-4046-9D00F03A51BD}"/>
              </a:ext>
            </a:extLst>
          </p:cNvPr>
          <p:cNvCxnSpPr>
            <a:cxnSpLocks/>
          </p:cNvCxnSpPr>
          <p:nvPr/>
        </p:nvCxnSpPr>
        <p:spPr>
          <a:xfrm flipV="1">
            <a:off x="4989786" y="4274170"/>
            <a:ext cx="1619347" cy="52831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022DBBD0-529B-D4A2-FA16-86A80C2D5484}"/>
              </a:ext>
            </a:extLst>
          </p:cNvPr>
          <p:cNvSpPr/>
          <p:nvPr/>
        </p:nvSpPr>
        <p:spPr>
          <a:xfrm>
            <a:off x="4621820" y="4552230"/>
            <a:ext cx="472965" cy="4861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IL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B0A0B63-A60C-2445-09C9-4636E12A10FF}"/>
              </a:ext>
            </a:extLst>
          </p:cNvPr>
          <p:cNvCxnSpPr>
            <a:cxnSpLocks/>
          </p:cNvCxnSpPr>
          <p:nvPr/>
        </p:nvCxnSpPr>
        <p:spPr>
          <a:xfrm>
            <a:off x="5031777" y="3264748"/>
            <a:ext cx="1591782" cy="43632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18304EA-E660-735F-8AAB-01DD80860D83}"/>
              </a:ext>
            </a:extLst>
          </p:cNvPr>
          <p:cNvCxnSpPr>
            <a:cxnSpLocks/>
          </p:cNvCxnSpPr>
          <p:nvPr/>
        </p:nvCxnSpPr>
        <p:spPr>
          <a:xfrm flipV="1">
            <a:off x="4880626" y="3775571"/>
            <a:ext cx="1682377" cy="50096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BFD5D030-314C-62CD-7B78-052ECF239089}"/>
              </a:ext>
            </a:extLst>
          </p:cNvPr>
          <p:cNvSpPr/>
          <p:nvPr/>
        </p:nvSpPr>
        <p:spPr>
          <a:xfrm>
            <a:off x="4613989" y="5651725"/>
            <a:ext cx="472965" cy="4861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IL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892DB1C-9B27-2627-6F8A-FC258343F43F}"/>
              </a:ext>
            </a:extLst>
          </p:cNvPr>
          <p:cNvSpPr/>
          <p:nvPr/>
        </p:nvSpPr>
        <p:spPr>
          <a:xfrm>
            <a:off x="4619142" y="4018623"/>
            <a:ext cx="472965" cy="486104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7AA2E30-E654-3E83-1569-3EB60A50FDDE}"/>
              </a:ext>
            </a:extLst>
          </p:cNvPr>
          <p:cNvSpPr/>
          <p:nvPr/>
        </p:nvSpPr>
        <p:spPr>
          <a:xfrm>
            <a:off x="4616615" y="3460495"/>
            <a:ext cx="472965" cy="48610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F2852F7-C5EA-B306-C82D-8D8D8AF056E4}"/>
              </a:ext>
            </a:extLst>
          </p:cNvPr>
          <p:cNvSpPr/>
          <p:nvPr/>
        </p:nvSpPr>
        <p:spPr>
          <a:xfrm>
            <a:off x="4613988" y="2887401"/>
            <a:ext cx="472965" cy="486104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C099268-D965-8DC6-9313-7E9AB275E1EA}"/>
              </a:ext>
            </a:extLst>
          </p:cNvPr>
          <p:cNvCxnSpPr>
            <a:cxnSpLocks/>
          </p:cNvCxnSpPr>
          <p:nvPr/>
        </p:nvCxnSpPr>
        <p:spPr>
          <a:xfrm flipV="1">
            <a:off x="4931977" y="5393495"/>
            <a:ext cx="1631026" cy="51931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EBAF81B-8E76-E14D-294E-37B3068577A8}"/>
              </a:ext>
            </a:extLst>
          </p:cNvPr>
          <p:cNvCxnSpPr>
            <a:cxnSpLocks/>
          </p:cNvCxnSpPr>
          <p:nvPr/>
        </p:nvCxnSpPr>
        <p:spPr>
          <a:xfrm>
            <a:off x="4875407" y="5370340"/>
            <a:ext cx="1652220" cy="52443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0ED1064F-75CB-3DC7-095A-AE58C9E75741}"/>
              </a:ext>
            </a:extLst>
          </p:cNvPr>
          <p:cNvSpPr/>
          <p:nvPr/>
        </p:nvSpPr>
        <p:spPr>
          <a:xfrm>
            <a:off x="6372651" y="5151407"/>
            <a:ext cx="472965" cy="48610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99CD3EE-E8EF-1973-F947-289BA3099178}"/>
              </a:ext>
            </a:extLst>
          </p:cNvPr>
          <p:cNvSpPr/>
          <p:nvPr/>
        </p:nvSpPr>
        <p:spPr>
          <a:xfrm>
            <a:off x="6365348" y="4575385"/>
            <a:ext cx="472965" cy="48610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41B4076-C963-41F9-E27F-C4708290D570}"/>
              </a:ext>
            </a:extLst>
          </p:cNvPr>
          <p:cNvCxnSpPr>
            <a:cxnSpLocks/>
          </p:cNvCxnSpPr>
          <p:nvPr/>
        </p:nvCxnSpPr>
        <p:spPr>
          <a:xfrm flipV="1">
            <a:off x="4931977" y="5905637"/>
            <a:ext cx="1638324" cy="2759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3E528E0-2BA3-02F9-2B2A-6E692FDAE6E7}"/>
              </a:ext>
            </a:extLst>
          </p:cNvPr>
          <p:cNvCxnSpPr>
            <a:cxnSpLocks/>
          </p:cNvCxnSpPr>
          <p:nvPr/>
        </p:nvCxnSpPr>
        <p:spPr>
          <a:xfrm flipV="1">
            <a:off x="4901636" y="4823867"/>
            <a:ext cx="1661367" cy="54305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79DF999-507A-4830-71D9-8A5D6160A89C}"/>
              </a:ext>
            </a:extLst>
          </p:cNvPr>
          <p:cNvCxnSpPr>
            <a:cxnSpLocks/>
          </p:cNvCxnSpPr>
          <p:nvPr/>
        </p:nvCxnSpPr>
        <p:spPr>
          <a:xfrm>
            <a:off x="4945748" y="3169940"/>
            <a:ext cx="1624553" cy="4750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4D308D6-F9E3-7802-CFAB-FF6C1148D0FB}"/>
              </a:ext>
            </a:extLst>
          </p:cNvPr>
          <p:cNvCxnSpPr>
            <a:cxnSpLocks/>
          </p:cNvCxnSpPr>
          <p:nvPr/>
        </p:nvCxnSpPr>
        <p:spPr>
          <a:xfrm>
            <a:off x="4977139" y="3663729"/>
            <a:ext cx="1593162" cy="65345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26EB28C-8877-FFC9-9A25-669DA811E17F}"/>
              </a:ext>
            </a:extLst>
          </p:cNvPr>
          <p:cNvCxnSpPr>
            <a:cxnSpLocks/>
            <a:stCxn id="14" idx="6"/>
          </p:cNvCxnSpPr>
          <p:nvPr/>
        </p:nvCxnSpPr>
        <p:spPr>
          <a:xfrm>
            <a:off x="5094785" y="4795282"/>
            <a:ext cx="1461034" cy="3378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A31DC54-46E5-4A0F-A286-1018C142F251}"/>
              </a:ext>
            </a:extLst>
          </p:cNvPr>
          <p:cNvCxnSpPr>
            <a:cxnSpLocks/>
          </p:cNvCxnSpPr>
          <p:nvPr/>
        </p:nvCxnSpPr>
        <p:spPr>
          <a:xfrm>
            <a:off x="4923348" y="3649540"/>
            <a:ext cx="1685785" cy="963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093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E25C7B7-87CD-05C1-F3EB-8DF10B5358E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365125"/>
                <a:ext cx="10515601" cy="1325563"/>
              </a:xfrm>
            </p:spPr>
            <p:txBody>
              <a:bodyPr/>
              <a:lstStyle/>
              <a:p>
                <a:r>
                  <a:rPr lang="en-US" dirty="0"/>
                  <a:t>Large CC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Long Sequences</a:t>
                </a:r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E25C7B7-87CD-05C1-F3EB-8DF10B5358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365125"/>
                <a:ext cx="10515601" cy="1325563"/>
              </a:xfrm>
              <a:blipFill>
                <a:blip r:embed="rId2"/>
                <a:stretch>
                  <a:fillRect l="-231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F10E4-69F3-E521-17B3-79E9B9FCA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423" y="1822424"/>
            <a:ext cx="10515600" cy="4351338"/>
          </a:xfrm>
        </p:spPr>
        <p:txBody>
          <a:bodyPr/>
          <a:lstStyle/>
          <a:p>
            <a:r>
              <a:rPr lang="en-US" dirty="0"/>
              <a:t>Start a BFS from special jobs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62233FD-9D0C-FB70-D675-0569E7061BAF}"/>
              </a:ext>
            </a:extLst>
          </p:cNvPr>
          <p:cNvSpPr/>
          <p:nvPr/>
        </p:nvSpPr>
        <p:spPr>
          <a:xfrm>
            <a:off x="6359390" y="2912529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099A540-AB26-A190-C8B7-9CE109FE7356}"/>
              </a:ext>
            </a:extLst>
          </p:cNvPr>
          <p:cNvSpPr/>
          <p:nvPr/>
        </p:nvSpPr>
        <p:spPr>
          <a:xfrm>
            <a:off x="6388457" y="3484246"/>
            <a:ext cx="472965" cy="48610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F6B391-361E-72AC-244C-CD85DDDD4CA0}"/>
              </a:ext>
            </a:extLst>
          </p:cNvPr>
          <p:cNvSpPr/>
          <p:nvPr/>
        </p:nvSpPr>
        <p:spPr>
          <a:xfrm>
            <a:off x="6372651" y="4040088"/>
            <a:ext cx="472965" cy="48610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9E429C8-0606-C68C-1172-670F680FB3E1}"/>
              </a:ext>
            </a:extLst>
          </p:cNvPr>
          <p:cNvSpPr/>
          <p:nvPr/>
        </p:nvSpPr>
        <p:spPr>
          <a:xfrm>
            <a:off x="6372652" y="5669265"/>
            <a:ext cx="472965" cy="48610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DEB152-881F-4E5B-4B88-48705F390FBC}"/>
              </a:ext>
            </a:extLst>
          </p:cNvPr>
          <p:cNvSpPr/>
          <p:nvPr/>
        </p:nvSpPr>
        <p:spPr>
          <a:xfrm>
            <a:off x="4613988" y="5115861"/>
            <a:ext cx="472965" cy="48610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287F31-B8A6-4C7E-4046-9D00F03A51BD}"/>
              </a:ext>
            </a:extLst>
          </p:cNvPr>
          <p:cNvCxnSpPr>
            <a:cxnSpLocks/>
          </p:cNvCxnSpPr>
          <p:nvPr/>
        </p:nvCxnSpPr>
        <p:spPr>
          <a:xfrm flipV="1">
            <a:off x="4989786" y="4274170"/>
            <a:ext cx="1619347" cy="52831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022DBBD0-529B-D4A2-FA16-86A80C2D5484}"/>
              </a:ext>
            </a:extLst>
          </p:cNvPr>
          <p:cNvSpPr/>
          <p:nvPr/>
        </p:nvSpPr>
        <p:spPr>
          <a:xfrm>
            <a:off x="4621820" y="4552230"/>
            <a:ext cx="472965" cy="4861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IL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B0A0B63-A60C-2445-09C9-4636E12A10FF}"/>
              </a:ext>
            </a:extLst>
          </p:cNvPr>
          <p:cNvCxnSpPr>
            <a:cxnSpLocks/>
          </p:cNvCxnSpPr>
          <p:nvPr/>
        </p:nvCxnSpPr>
        <p:spPr>
          <a:xfrm>
            <a:off x="5031777" y="3264748"/>
            <a:ext cx="1591782" cy="43632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18304EA-E660-735F-8AAB-01DD80860D83}"/>
              </a:ext>
            </a:extLst>
          </p:cNvPr>
          <p:cNvCxnSpPr>
            <a:cxnSpLocks/>
          </p:cNvCxnSpPr>
          <p:nvPr/>
        </p:nvCxnSpPr>
        <p:spPr>
          <a:xfrm flipV="1">
            <a:off x="4880626" y="3775571"/>
            <a:ext cx="1682377" cy="50096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BFD5D030-314C-62CD-7B78-052ECF239089}"/>
              </a:ext>
            </a:extLst>
          </p:cNvPr>
          <p:cNvSpPr/>
          <p:nvPr/>
        </p:nvSpPr>
        <p:spPr>
          <a:xfrm>
            <a:off x="4613989" y="5651725"/>
            <a:ext cx="472965" cy="4861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IL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892DB1C-9B27-2627-6F8A-FC258343F43F}"/>
              </a:ext>
            </a:extLst>
          </p:cNvPr>
          <p:cNvSpPr/>
          <p:nvPr/>
        </p:nvSpPr>
        <p:spPr>
          <a:xfrm>
            <a:off x="4619142" y="4018623"/>
            <a:ext cx="472965" cy="486104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7AA2E30-E654-3E83-1569-3EB60A50FDDE}"/>
              </a:ext>
            </a:extLst>
          </p:cNvPr>
          <p:cNvSpPr/>
          <p:nvPr/>
        </p:nvSpPr>
        <p:spPr>
          <a:xfrm>
            <a:off x="4616615" y="3460495"/>
            <a:ext cx="472965" cy="48610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F2852F7-C5EA-B306-C82D-8D8D8AF056E4}"/>
              </a:ext>
            </a:extLst>
          </p:cNvPr>
          <p:cNvSpPr/>
          <p:nvPr/>
        </p:nvSpPr>
        <p:spPr>
          <a:xfrm>
            <a:off x="4613988" y="2887401"/>
            <a:ext cx="472965" cy="486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C099268-D965-8DC6-9313-7E9AB275E1EA}"/>
              </a:ext>
            </a:extLst>
          </p:cNvPr>
          <p:cNvCxnSpPr>
            <a:cxnSpLocks/>
          </p:cNvCxnSpPr>
          <p:nvPr/>
        </p:nvCxnSpPr>
        <p:spPr>
          <a:xfrm flipV="1">
            <a:off x="4931977" y="5393495"/>
            <a:ext cx="1631026" cy="51931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EBAF81B-8E76-E14D-294E-37B3068577A8}"/>
              </a:ext>
            </a:extLst>
          </p:cNvPr>
          <p:cNvCxnSpPr>
            <a:cxnSpLocks/>
          </p:cNvCxnSpPr>
          <p:nvPr/>
        </p:nvCxnSpPr>
        <p:spPr>
          <a:xfrm>
            <a:off x="4875407" y="5370340"/>
            <a:ext cx="1652220" cy="52443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0ED1064F-75CB-3DC7-095A-AE58C9E75741}"/>
              </a:ext>
            </a:extLst>
          </p:cNvPr>
          <p:cNvSpPr/>
          <p:nvPr/>
        </p:nvSpPr>
        <p:spPr>
          <a:xfrm>
            <a:off x="6372651" y="5151407"/>
            <a:ext cx="472965" cy="48610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99CD3EE-E8EF-1973-F947-289BA3099178}"/>
              </a:ext>
            </a:extLst>
          </p:cNvPr>
          <p:cNvSpPr/>
          <p:nvPr/>
        </p:nvSpPr>
        <p:spPr>
          <a:xfrm>
            <a:off x="6365348" y="4575385"/>
            <a:ext cx="472965" cy="48610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41B4076-C963-41F9-E27F-C4708290D570}"/>
              </a:ext>
            </a:extLst>
          </p:cNvPr>
          <p:cNvCxnSpPr>
            <a:cxnSpLocks/>
          </p:cNvCxnSpPr>
          <p:nvPr/>
        </p:nvCxnSpPr>
        <p:spPr>
          <a:xfrm flipV="1">
            <a:off x="4931977" y="5905637"/>
            <a:ext cx="1638324" cy="2759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3E528E0-2BA3-02F9-2B2A-6E692FDAE6E7}"/>
              </a:ext>
            </a:extLst>
          </p:cNvPr>
          <p:cNvCxnSpPr>
            <a:cxnSpLocks/>
          </p:cNvCxnSpPr>
          <p:nvPr/>
        </p:nvCxnSpPr>
        <p:spPr>
          <a:xfrm flipV="1">
            <a:off x="4901636" y="4823867"/>
            <a:ext cx="1661367" cy="54305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79DF999-507A-4830-71D9-8A5D6160A89C}"/>
              </a:ext>
            </a:extLst>
          </p:cNvPr>
          <p:cNvCxnSpPr>
            <a:cxnSpLocks/>
          </p:cNvCxnSpPr>
          <p:nvPr/>
        </p:nvCxnSpPr>
        <p:spPr>
          <a:xfrm>
            <a:off x="4945748" y="3169940"/>
            <a:ext cx="1624553" cy="4750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4D308D6-F9E3-7802-CFAB-FF6C1148D0FB}"/>
              </a:ext>
            </a:extLst>
          </p:cNvPr>
          <p:cNvCxnSpPr>
            <a:cxnSpLocks/>
          </p:cNvCxnSpPr>
          <p:nvPr/>
        </p:nvCxnSpPr>
        <p:spPr>
          <a:xfrm>
            <a:off x="4977139" y="3663729"/>
            <a:ext cx="1593162" cy="65345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26EB28C-8877-FFC9-9A25-669DA811E17F}"/>
              </a:ext>
            </a:extLst>
          </p:cNvPr>
          <p:cNvCxnSpPr>
            <a:cxnSpLocks/>
            <a:stCxn id="14" idx="6"/>
          </p:cNvCxnSpPr>
          <p:nvPr/>
        </p:nvCxnSpPr>
        <p:spPr>
          <a:xfrm>
            <a:off x="5094785" y="4795282"/>
            <a:ext cx="1461034" cy="3378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A31DC54-46E5-4A0F-A286-1018C142F251}"/>
              </a:ext>
            </a:extLst>
          </p:cNvPr>
          <p:cNvCxnSpPr>
            <a:cxnSpLocks/>
          </p:cNvCxnSpPr>
          <p:nvPr/>
        </p:nvCxnSpPr>
        <p:spPr>
          <a:xfrm>
            <a:off x="4923348" y="3649540"/>
            <a:ext cx="1685785" cy="963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316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2C359-5C98-171F-DFAF-8EDF06626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Restricted Assignment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62A31F-917E-0C67-82F3-03DF44F455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 machines</a:t>
                </a:r>
              </a:p>
              <a:p>
                <a:r>
                  <a:rPr lang="en-US" dirty="0"/>
                  <a:t>Each job has a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b="0" dirty="0"/>
                  <a:t>, and an allowed machine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Each job must be assigned to exactly one machine,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b="0" dirty="0"/>
                  <a:t>, online.</a:t>
                </a:r>
              </a:p>
              <a:p>
                <a:r>
                  <a:rPr lang="en-US" dirty="0"/>
                  <a:t>Minimize </a:t>
                </a:r>
                <a:r>
                  <a:rPr lang="en-US" dirty="0" err="1"/>
                  <a:t>makespan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</m:e>
                            </m:d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𝑙𝑜𝑎𝑑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𝑚𝑎𝑐h𝑖𝑛𝑒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b="0" dirty="0"/>
                  <a:t> – This is a bipartite graph</a:t>
                </a:r>
              </a:p>
              <a:p>
                <a:endParaRPr lang="en-US" dirty="0"/>
              </a:p>
              <a:p>
                <a:r>
                  <a:rPr lang="en-US" dirty="0"/>
                  <a:t>Assume OPT is known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𝑝𝑜𝑙𝑦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62A31F-917E-0C67-82F3-03DF44F455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9DFD0E6A-99A6-DD18-9A08-EC556BCC1824}"/>
              </a:ext>
            </a:extLst>
          </p:cNvPr>
          <p:cNvSpPr/>
          <p:nvPr/>
        </p:nvSpPr>
        <p:spPr>
          <a:xfrm>
            <a:off x="9312098" y="3838168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IL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20898D6-1D4E-A5CA-A52F-5F5069516036}"/>
              </a:ext>
            </a:extLst>
          </p:cNvPr>
          <p:cNvSpPr/>
          <p:nvPr/>
        </p:nvSpPr>
        <p:spPr>
          <a:xfrm>
            <a:off x="11020029" y="3838168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  <a:endParaRPr lang="en-IL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8DAEAF-E593-BFED-4984-ECE047009A6E}"/>
              </a:ext>
            </a:extLst>
          </p:cNvPr>
          <p:cNvSpPr/>
          <p:nvPr/>
        </p:nvSpPr>
        <p:spPr>
          <a:xfrm>
            <a:off x="11020029" y="4483240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IL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DE41930-0867-24E9-DB29-EEB5B56EB2BB}"/>
              </a:ext>
            </a:extLst>
          </p:cNvPr>
          <p:cNvSpPr/>
          <p:nvPr/>
        </p:nvSpPr>
        <p:spPr>
          <a:xfrm>
            <a:off x="11020029" y="5104281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  <a:endParaRPr lang="en-IL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0AC5283-D075-82E1-C1C4-2E57AE576B3D}"/>
              </a:ext>
            </a:extLst>
          </p:cNvPr>
          <p:cNvCxnSpPr/>
          <p:nvPr/>
        </p:nvCxnSpPr>
        <p:spPr>
          <a:xfrm>
            <a:off x="9606387" y="4068321"/>
            <a:ext cx="1620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69A43E-F5A2-C462-C810-6FFA6972674D}"/>
              </a:ext>
            </a:extLst>
          </p:cNvPr>
          <p:cNvCxnSpPr>
            <a:cxnSpLocks/>
          </p:cNvCxnSpPr>
          <p:nvPr/>
        </p:nvCxnSpPr>
        <p:spPr>
          <a:xfrm>
            <a:off x="9606387" y="4061513"/>
            <a:ext cx="1620000" cy="6647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7338B1B-8B86-BAE0-D5FB-C6303D82FA6B}"/>
              </a:ext>
            </a:extLst>
          </p:cNvPr>
          <p:cNvSpPr txBox="1"/>
          <p:nvPr/>
        </p:nvSpPr>
        <p:spPr>
          <a:xfrm>
            <a:off x="9291074" y="3244334"/>
            <a:ext cx="98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Jobs</a:t>
            </a:r>
            <a:endParaRPr lang="en-IL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B3DA9C-9637-BCDD-99A2-23BEF379A19A}"/>
              </a:ext>
            </a:extLst>
          </p:cNvPr>
          <p:cNvSpPr txBox="1"/>
          <p:nvPr/>
        </p:nvSpPr>
        <p:spPr>
          <a:xfrm>
            <a:off x="10668635" y="3244334"/>
            <a:ext cx="1115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Machines</a:t>
            </a:r>
            <a:endParaRPr lang="en-IL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7B11C0-AB6D-F78C-DA33-5F3D2E40856C}"/>
              </a:ext>
            </a:extLst>
          </p:cNvPr>
          <p:cNvSpPr txBox="1"/>
          <p:nvPr/>
        </p:nvSpPr>
        <p:spPr>
          <a:xfrm>
            <a:off x="10279047" y="5942568"/>
            <a:ext cx="136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makespan</a:t>
            </a:r>
            <a:r>
              <a:rPr lang="en-US" dirty="0"/>
              <a:t>=2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80188912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E25C7B7-87CD-05C1-F3EB-8DF10B5358E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365125"/>
                <a:ext cx="10515601" cy="1325563"/>
              </a:xfrm>
            </p:spPr>
            <p:txBody>
              <a:bodyPr/>
              <a:lstStyle/>
              <a:p>
                <a:r>
                  <a:rPr lang="en-US" dirty="0"/>
                  <a:t>Large CC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Long Sequences</a:t>
                </a:r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E25C7B7-87CD-05C1-F3EB-8DF10B5358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365125"/>
                <a:ext cx="10515601" cy="1325563"/>
              </a:xfrm>
              <a:blipFill>
                <a:blip r:embed="rId2"/>
                <a:stretch>
                  <a:fillRect l="-231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7F10E4-69F3-E521-17B3-79E9B9FCAE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7423" y="1822424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𝐿𝑒𝑡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𝑐𝑜𝑛𝑛𝑒𝑐𝑡𝑒𝑑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𝑐𝑜𝑚𝑝𝑜𝑛𝑒𝑛𝑡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There is a special sequence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7F10E4-69F3-E521-17B3-79E9B9FCAE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7423" y="1822424"/>
                <a:ext cx="10515600" cy="4351338"/>
              </a:xfrm>
              <a:blipFill>
                <a:blip r:embed="rId3"/>
                <a:stretch>
                  <a:fillRect t="-23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78111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E25C7B7-87CD-05C1-F3EB-8DF10B5358E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365125"/>
                <a:ext cx="10515601" cy="1325563"/>
              </a:xfrm>
            </p:spPr>
            <p:txBody>
              <a:bodyPr/>
              <a:lstStyle/>
              <a:p>
                <a:r>
                  <a:rPr lang="en-US" dirty="0"/>
                  <a:t>Large CC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Long Sequences</a:t>
                </a:r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E25C7B7-87CD-05C1-F3EB-8DF10B5358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365125"/>
                <a:ext cx="10515601" cy="1325563"/>
              </a:xfrm>
              <a:blipFill>
                <a:blip r:embed="rId2"/>
                <a:stretch>
                  <a:fillRect l="-231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7F10E4-69F3-E521-17B3-79E9B9FCAE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7423" y="1822424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𝐿𝑒𝑡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𝑐𝑜𝑛𝑛𝑒𝑐𝑡𝑒𝑑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𝑐𝑜𝑚𝑝𝑜𝑛𝑒𝑛𝑡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There is a special sequence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pPr lvl="1"/>
                <a:r>
                  <a:rPr lang="en-US" dirty="0"/>
                  <a:t>Assume longest sequence is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3 BFS levels were enough to explore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1)=4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&lt;4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7F10E4-69F3-E521-17B3-79E9B9FCAE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7423" y="1822424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65043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B1A1F-82BA-1FF7-F0D3-ABA55CAFB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no Long Special Sequences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98946-6612-518B-B5CC-468D998FF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show that there aren’t many long special sequences</a:t>
            </a:r>
          </a:p>
          <a:p>
            <a:r>
              <a:rPr lang="en-US" dirty="0"/>
              <a:t>Show that each one is unlikely to survive</a:t>
            </a:r>
          </a:p>
          <a:p>
            <a:r>
              <a:rPr lang="en-US" dirty="0"/>
              <a:t>Union Bound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74321401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3D8512A-1888-F81A-C6CF-2B96EFA6D2B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Many Special Sequences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3D8512A-1888-F81A-C6CF-2B96EFA6D2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440EAC-A936-6BAB-A2A4-64BF1962E4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Start with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jobs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440EAC-A936-6BAB-A2A4-64BF1962E4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4360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3D8512A-1888-F81A-C6CF-2B96EFA6D2B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Many Special Sequences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3D8512A-1888-F81A-C6CF-2B96EFA6D2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440EAC-A936-6BAB-A2A4-64BF1962E4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Start with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jobs</a:t>
                </a:r>
              </a:p>
              <a:p>
                <a:r>
                  <a:rPr lang="en-US" dirty="0"/>
                  <a:t>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jobs to append as second job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440EAC-A936-6BAB-A2A4-64BF1962E4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1270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3D8512A-1888-F81A-C6CF-2B96EFA6D2B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Many Special Sequences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3D8512A-1888-F81A-C6CF-2B96EFA6D2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440EAC-A936-6BAB-A2A4-64BF1962E4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Start with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jobs</a:t>
                </a:r>
              </a:p>
              <a:p>
                <a:r>
                  <a:rPr lang="en-US" dirty="0"/>
                  <a:t>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jobs to append as second job</a:t>
                </a:r>
              </a:p>
              <a:p>
                <a:r>
                  <a:rPr lang="en-US" dirty="0"/>
                  <a:t>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𝛽𝜆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jobs to append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’</a:t>
                </a:r>
                <a:r>
                  <a:rPr lang="en-US" dirty="0" err="1"/>
                  <a:t>th</a:t>
                </a:r>
                <a:r>
                  <a:rPr lang="en-US" dirty="0"/>
                  <a:t> job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440EAC-A936-6BAB-A2A4-64BF1962E4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14633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3D8512A-1888-F81A-C6CF-2B96EFA6D2B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Many Special Sequences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3D8512A-1888-F81A-C6CF-2B96EFA6D2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440EAC-A936-6BAB-A2A4-64BF1962E4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Start with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jobs</a:t>
                </a:r>
              </a:p>
              <a:p>
                <a:r>
                  <a:rPr lang="en-US" dirty="0"/>
                  <a:t>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jobs to append as second job</a:t>
                </a:r>
              </a:p>
              <a:p>
                <a:r>
                  <a:rPr lang="en-US" dirty="0"/>
                  <a:t>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𝛽𝜆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jobs to append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’</a:t>
                </a:r>
                <a:r>
                  <a:rPr lang="en-US" dirty="0" err="1"/>
                  <a:t>th</a:t>
                </a:r>
                <a:r>
                  <a:rPr lang="en-US" dirty="0"/>
                  <a:t> job</a:t>
                </a:r>
              </a:p>
              <a:p>
                <a:r>
                  <a:rPr lang="en-US" dirty="0"/>
                  <a:t>Multiplying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steps,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𝛽𝜆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en-US" dirty="0"/>
                  <a:t> sequences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440EAC-A936-6BAB-A2A4-64BF1962E4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31448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3D8512A-1888-F81A-C6CF-2B96EFA6D2B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Many Special Sequences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3D8512A-1888-F81A-C6CF-2B96EFA6D2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440EAC-A936-6BAB-A2A4-64BF1962E4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Start with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jobs</a:t>
                </a:r>
              </a:p>
              <a:p>
                <a:r>
                  <a:rPr lang="en-US" dirty="0"/>
                  <a:t>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jobs to append as second job</a:t>
                </a:r>
              </a:p>
              <a:p>
                <a:r>
                  <a:rPr lang="en-US" dirty="0"/>
                  <a:t>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𝛽𝜆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jobs to append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’</a:t>
                </a:r>
                <a:r>
                  <a:rPr lang="en-US" dirty="0" err="1"/>
                  <a:t>th</a:t>
                </a:r>
                <a:r>
                  <a:rPr lang="en-US" dirty="0"/>
                  <a:t> job</a:t>
                </a:r>
              </a:p>
              <a:p>
                <a:r>
                  <a:rPr lang="en-US" dirty="0"/>
                  <a:t>Multiplying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steps, there are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𝛽𝜆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en-US" dirty="0"/>
                  <a:t> sequences</a:t>
                </a:r>
              </a:p>
              <a:p>
                <a:r>
                  <a:rPr lang="en-US" dirty="0"/>
                  <a:t>Plugging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1+20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func>
                          </m:e>
                        </m:func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440EAC-A936-6BAB-A2A4-64BF1962E4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230719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D5BEC-128F-623B-3106-0BC861420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Machines Are Unlikely to Get Overloaded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073101-EFB5-2B10-C51F-54D52246F7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First we prove each machine is likely not overloaded</a:t>
                </a:r>
              </a:p>
              <a:p>
                <a:r>
                  <a:rPr lang="en-US" dirty="0"/>
                  <a:t>Next, we conclude that on each special sequence, at least one job’s random assignment didn’t fail</a:t>
                </a:r>
              </a:p>
              <a:p>
                <a:pPr lvl="1"/>
                <a:r>
                  <a:rPr lang="en-US" b="0" dirty="0"/>
                  <a:t>So this special sequence is not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b="0" dirty="0"/>
              </a:p>
              <a:p>
                <a:endParaRPr lang="en-US" b="0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073101-EFB5-2B10-C51F-54D52246F7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9313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D5BEC-128F-623B-3106-0BC861420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Machines Are Unlikely to Get Overloaded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073101-EFB5-2B10-C51F-54D52246F7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- Indicator for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𝑗𝑜𝑏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𝑠𝑎𝑚𝑝𝑙𝑒𝑑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𝑚𝑎𝑐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𝑖𝑛𝑒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”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𝑙𝑜𝑎𝑑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𝑗𝑜𝑏𝑠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𝑠𝑎𝑚𝑝𝑙𝑒𝑑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𝑚𝑎𝑐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𝑖𝑛𝑒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endParaRPr lang="en-US" b="0" dirty="0"/>
              </a:p>
              <a:p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073101-EFB5-2B10-C51F-54D52246F7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96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572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2C359-5C98-171F-DFAF-8EDF06626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Restricted Assignment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62A31F-917E-0C67-82F3-03DF44F455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 machines</a:t>
                </a:r>
              </a:p>
              <a:p>
                <a:r>
                  <a:rPr lang="en-US" dirty="0"/>
                  <a:t>Each job has a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b="0" dirty="0"/>
                  <a:t>, and an allowed machine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Each job must be assigned to exactly one machine,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b="0" dirty="0"/>
                  <a:t>, online.</a:t>
                </a:r>
              </a:p>
              <a:p>
                <a:r>
                  <a:rPr lang="en-US" dirty="0"/>
                  <a:t>Minimize </a:t>
                </a:r>
                <a:r>
                  <a:rPr lang="en-US" dirty="0" err="1"/>
                  <a:t>makespan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</m:e>
                            </m:d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𝑙𝑜𝑎𝑑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𝑚𝑎𝑐h𝑖𝑛𝑒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b="0" dirty="0"/>
                  <a:t> – This is a bipartite graph</a:t>
                </a:r>
              </a:p>
              <a:p>
                <a:endParaRPr lang="en-US" dirty="0"/>
              </a:p>
              <a:p>
                <a:r>
                  <a:rPr lang="en-US" dirty="0"/>
                  <a:t>Assume OPT is known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𝑝𝑜𝑙𝑦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62A31F-917E-0C67-82F3-03DF44F455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9DFD0E6A-99A6-DD18-9A08-EC556BCC1824}"/>
              </a:ext>
            </a:extLst>
          </p:cNvPr>
          <p:cNvSpPr/>
          <p:nvPr/>
        </p:nvSpPr>
        <p:spPr>
          <a:xfrm>
            <a:off x="9312098" y="3838168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IL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0D0F689-CAAF-AB65-A337-6C2B0CC7F565}"/>
              </a:ext>
            </a:extLst>
          </p:cNvPr>
          <p:cNvSpPr/>
          <p:nvPr/>
        </p:nvSpPr>
        <p:spPr>
          <a:xfrm>
            <a:off x="9312098" y="4483240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IL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20898D6-1D4E-A5CA-A52F-5F5069516036}"/>
              </a:ext>
            </a:extLst>
          </p:cNvPr>
          <p:cNvSpPr/>
          <p:nvPr/>
        </p:nvSpPr>
        <p:spPr>
          <a:xfrm>
            <a:off x="11020029" y="3838168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  <a:endParaRPr lang="en-IL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8DAEAF-E593-BFED-4984-ECE047009A6E}"/>
              </a:ext>
            </a:extLst>
          </p:cNvPr>
          <p:cNvSpPr/>
          <p:nvPr/>
        </p:nvSpPr>
        <p:spPr>
          <a:xfrm>
            <a:off x="11020029" y="4483240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IL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DE41930-0867-24E9-DB29-EEB5B56EB2BB}"/>
              </a:ext>
            </a:extLst>
          </p:cNvPr>
          <p:cNvSpPr/>
          <p:nvPr/>
        </p:nvSpPr>
        <p:spPr>
          <a:xfrm>
            <a:off x="11020029" y="5104281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  <a:endParaRPr lang="en-IL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0AC5283-D075-82E1-C1C4-2E57AE576B3D}"/>
              </a:ext>
            </a:extLst>
          </p:cNvPr>
          <p:cNvCxnSpPr/>
          <p:nvPr/>
        </p:nvCxnSpPr>
        <p:spPr>
          <a:xfrm>
            <a:off x="9606387" y="4068321"/>
            <a:ext cx="1620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97892F7-1ED5-6638-CE85-593A0F08F03D}"/>
              </a:ext>
            </a:extLst>
          </p:cNvPr>
          <p:cNvCxnSpPr/>
          <p:nvPr/>
        </p:nvCxnSpPr>
        <p:spPr>
          <a:xfrm>
            <a:off x="9606387" y="4717335"/>
            <a:ext cx="1620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69A43E-F5A2-C462-C810-6FFA6972674D}"/>
              </a:ext>
            </a:extLst>
          </p:cNvPr>
          <p:cNvCxnSpPr>
            <a:cxnSpLocks/>
          </p:cNvCxnSpPr>
          <p:nvPr/>
        </p:nvCxnSpPr>
        <p:spPr>
          <a:xfrm>
            <a:off x="9606387" y="4061513"/>
            <a:ext cx="1620000" cy="6647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7B9255-3E1E-55A9-B735-DCAA5E8385E5}"/>
              </a:ext>
            </a:extLst>
          </p:cNvPr>
          <p:cNvCxnSpPr>
            <a:cxnSpLocks/>
          </p:cNvCxnSpPr>
          <p:nvPr/>
        </p:nvCxnSpPr>
        <p:spPr>
          <a:xfrm>
            <a:off x="9592546" y="4730233"/>
            <a:ext cx="1620000" cy="49398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7338B1B-8B86-BAE0-D5FB-C6303D82FA6B}"/>
              </a:ext>
            </a:extLst>
          </p:cNvPr>
          <p:cNvSpPr txBox="1"/>
          <p:nvPr/>
        </p:nvSpPr>
        <p:spPr>
          <a:xfrm>
            <a:off x="9291074" y="3244334"/>
            <a:ext cx="98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Jobs</a:t>
            </a:r>
            <a:endParaRPr lang="en-IL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B3DA9C-9637-BCDD-99A2-23BEF379A19A}"/>
              </a:ext>
            </a:extLst>
          </p:cNvPr>
          <p:cNvSpPr txBox="1"/>
          <p:nvPr/>
        </p:nvSpPr>
        <p:spPr>
          <a:xfrm>
            <a:off x="10668635" y="3244334"/>
            <a:ext cx="1115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Machines</a:t>
            </a:r>
            <a:endParaRPr lang="en-IL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7B11C0-AB6D-F78C-DA33-5F3D2E40856C}"/>
              </a:ext>
            </a:extLst>
          </p:cNvPr>
          <p:cNvSpPr txBox="1"/>
          <p:nvPr/>
        </p:nvSpPr>
        <p:spPr>
          <a:xfrm>
            <a:off x="10279047" y="5942568"/>
            <a:ext cx="136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makespan</a:t>
            </a:r>
            <a:r>
              <a:rPr lang="en-US" dirty="0"/>
              <a:t>=2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0315609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D5BEC-128F-623B-3106-0BC861420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Machines Are Unlikely to Get Overloaded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073101-EFB5-2B10-C51F-54D52246F7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- Indicator for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𝑗𝑜𝑏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𝑠𝑎𝑚𝑝𝑙𝑒𝑑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𝑚𝑎𝑐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𝑖𝑛𝑒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”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𝑙𝑜𝑎𝑑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𝑗𝑜𝑏𝑠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𝑠𝑎𝑚𝑝𝑙𝑒𝑑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𝑚𝑎𝑐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𝑖𝑛𝑒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𝐿𝑜𝑎𝑑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𝑚𝑎𝑐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𝑖𝑛𝑒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0" dirty="0"/>
              </a:p>
              <a:p>
                <a:endParaRPr lang="en-US" b="0" dirty="0"/>
              </a:p>
              <a:p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073101-EFB5-2B10-C51F-54D52246F7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96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674260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D5BEC-128F-623B-3106-0BC861420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Machines Are Unlikely to Get Overloaded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073101-EFB5-2B10-C51F-54D52246F7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- Indicator for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𝑗𝑜𝑏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𝑠𝑎𝑚𝑝𝑙𝑒𝑑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𝑚𝑎𝑐h𝑖𝑛𝑒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”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𝑙𝑜𝑎𝑑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𝑗𝑜𝑏𝑠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𝑡h𝑎𝑡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𝑠𝑎𝑚𝑝𝑙𝑒𝑑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𝑚𝑎𝑐h𝑖𝑛𝑒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𝐿𝑜𝑎𝑑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𝑚𝑎𝑐h𝑖𝑛𝑒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b="0" dirty="0"/>
              </a:p>
              <a:p>
                <a:r>
                  <a:rPr lang="en-US" b="0" dirty="0">
                    <a:latin typeface="Cambria Math" panose="02040503050406030204" pitchFamily="18" charset="0"/>
                  </a:rPr>
                  <a:t>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is overloaded with probability: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&gt;2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1+50</m:t>
                                </m:r>
                                <m:func>
                                  <m:func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dirty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d>
                          </m:e>
                        </m:d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⁡(−50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pPr marL="0" indent="0">
                  <a:buNone/>
                </a:pPr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073101-EFB5-2B10-C51F-54D52246F7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96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597896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D5BEC-128F-623B-3106-0BC861420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Each Sequence, At Least One Job Didn’t Fail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073101-EFB5-2B10-C51F-54D52246F7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is overloaded with probability: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&gt;2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1+50</m:t>
                                </m:r>
                                <m:func>
                                  <m:func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dirty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d>
                          </m:e>
                        </m:d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⁡(−50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b="0" dirty="0"/>
                  <a:t>In a sequence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b="0" dirty="0"/>
                  <a:t> machines: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𝐴𝑙𝑙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𝑚𝑎𝑐h𝑖𝑛𝑒𝑠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𝑜𝑣𝑒𝑟𝑙𝑜𝑎𝑑𝑒𝑑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 </m:t>
                        </m:r>
                      </m:e>
                    </m:func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lit/>
                                  </m:r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⋂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𝑠𝑒𝑞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𝑜𝑣𝑒𝑟𝑙𝑜𝑎𝑑𝑒𝑑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0" dirty="0">
                    <a:latin typeface="Cambria Math" panose="02040503050406030204" pitchFamily="18" charset="0"/>
                  </a:rPr>
                  <a:t>Events are </a:t>
                </a:r>
                <a:r>
                  <a:rPr lang="en-US" dirty="0">
                    <a:latin typeface="Cambria Math" panose="02040503050406030204" pitchFamily="18" charset="0"/>
                  </a:rPr>
                  <a:t>independent since machines are disjoin</a:t>
                </a:r>
                <a:endParaRPr lang="en-US" b="0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⁡(−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50</m:t>
                        </m:r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func>
                          </m:e>
                        </m:fun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−50</m:t>
                        </m:r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func>
                          </m:e>
                        </m:func>
                      </m:sup>
                    </m:sSup>
                  </m:oMath>
                </a14:m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073101-EFB5-2B10-C51F-54D52246F7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60038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DAE6C-8258-FFEB-6059-B9995D1DB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 Bound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B54D1-C69F-BCEC-BBF9-E5B465E539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𝐴𝑛𝑦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𝑠𝑝𝑒𝑐𝑖𝑎𝑙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𝑠𝑒𝑞𝑢𝑒𝑛𝑐𝑒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≤#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𝑠𝑝𝑒𝑐𝑖𝑎𝑙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𝑠𝑒𝑞𝑢𝑒𝑛𝑐𝑒𝑠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𝑠𝑝𝑒𝑐𝑖𝑎𝑙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𝑠𝑒𝑞𝑢𝑒𝑛𝑐𝑒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𝑠𝑢𝑟𝑣𝑖𝑣𝑒𝑠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1+20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func>
                          </m:e>
                        </m:func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−50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func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B54D1-C69F-BCEC-BBF9-E5B465E539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57023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DAE6C-8258-FFEB-6059-B9995D1DB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 Bound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B54D1-C69F-BCEC-BBF9-E5B465E539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𝐴𝑛𝑦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𝑠𝑝𝑒𝑐𝑖𝑎𝑙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𝑠𝑒𝑞𝑢𝑒𝑛𝑐𝑒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≤#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𝑠𝑝𝑒𝑐𝑖𝑎𝑙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𝑠𝑒𝑞𝑢𝑒𝑛𝑐𝑒𝑠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𝑠𝑝𝑒𝑐𝑖𝑎𝑙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𝑠𝑒𝑞𝑢𝑒𝑛𝑐𝑒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𝑠𝑢𝑟𝑣𝑖𝑣𝑒𝑠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1+20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func>
                          </m:e>
                        </m:func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−50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func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𝐶𝐶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𝑏𝑖𝑔𝑔𝑒𝑟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𝑡h𝑒𝑛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𝑒𝑥𝑖𝑠𝑡𝑠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B54D1-C69F-BCEC-BBF9-E5B465E539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046955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0D854-0576-F378-5488-85DA4DF7C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Conclusion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527AD2-9FFB-A598-2C10-A7C46F3015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randomized assignment load per machine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≤102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With high probability all connected components in the graph of remaining jobs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Greedily assigning these jobs loads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Dividing large jobs into groups multiplied loads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total, rounding large jobs with large support costs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have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</m:e>
                            </m:func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func>
                              </m:e>
                            </m:func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algorithm.</a:t>
                </a:r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527AD2-9FFB-A598-2C10-A7C46F3015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120334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8C641-2E25-0102-ED28-F7216FA91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Fooling a Deterministic Algorithm</a:t>
            </a:r>
            <a:endParaRPr lang="en-IL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11117B-E5F4-15D3-5AF5-58CC43A295CE}"/>
              </a:ext>
            </a:extLst>
          </p:cNvPr>
          <p:cNvSpPr/>
          <p:nvPr/>
        </p:nvSpPr>
        <p:spPr>
          <a:xfrm>
            <a:off x="6359390" y="2912529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435979-2068-0EB1-073D-3F0B30041998}"/>
              </a:ext>
            </a:extLst>
          </p:cNvPr>
          <p:cNvSpPr/>
          <p:nvPr/>
        </p:nvSpPr>
        <p:spPr>
          <a:xfrm>
            <a:off x="6388457" y="3484246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ED89A97-E1A6-DE8D-214A-47CC88174E4B}"/>
              </a:ext>
            </a:extLst>
          </p:cNvPr>
          <p:cNvSpPr/>
          <p:nvPr/>
        </p:nvSpPr>
        <p:spPr>
          <a:xfrm>
            <a:off x="6372651" y="4040088"/>
            <a:ext cx="472965" cy="48610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CE95DCE-921C-8F83-A540-C307E74482C7}"/>
              </a:ext>
            </a:extLst>
          </p:cNvPr>
          <p:cNvSpPr/>
          <p:nvPr/>
        </p:nvSpPr>
        <p:spPr>
          <a:xfrm>
            <a:off x="6372652" y="5675164"/>
            <a:ext cx="472965" cy="48610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B9263A-5A12-EA7E-7352-5087F79AA8B1}"/>
              </a:ext>
            </a:extLst>
          </p:cNvPr>
          <p:cNvSpPr/>
          <p:nvPr/>
        </p:nvSpPr>
        <p:spPr>
          <a:xfrm>
            <a:off x="6372651" y="5157306"/>
            <a:ext cx="472965" cy="48610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76913D7-06C5-7719-6D0C-DEC84C65FC3D}"/>
              </a:ext>
            </a:extLst>
          </p:cNvPr>
          <p:cNvSpPr/>
          <p:nvPr/>
        </p:nvSpPr>
        <p:spPr>
          <a:xfrm>
            <a:off x="6365348" y="4575385"/>
            <a:ext cx="472965" cy="48610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C0C80AD-92B6-2495-2AF8-C3F38BEAAFF9}"/>
              </a:ext>
            </a:extLst>
          </p:cNvPr>
          <p:cNvSpPr/>
          <p:nvPr/>
        </p:nvSpPr>
        <p:spPr>
          <a:xfrm>
            <a:off x="6343584" y="1784970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6A74509-E941-D7AC-76A8-05FFD96FB17E}"/>
              </a:ext>
            </a:extLst>
          </p:cNvPr>
          <p:cNvSpPr/>
          <p:nvPr/>
        </p:nvSpPr>
        <p:spPr>
          <a:xfrm>
            <a:off x="6372651" y="2356687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AB50A65-9B7F-4D79-0661-481B31EB5BEB}"/>
              </a:ext>
            </a:extLst>
          </p:cNvPr>
          <p:cNvSpPr/>
          <p:nvPr/>
        </p:nvSpPr>
        <p:spPr>
          <a:xfrm>
            <a:off x="4772944" y="5400358"/>
            <a:ext cx="472965" cy="48610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D1C2C72-439C-2C46-FD76-C0D146CF16FE}"/>
              </a:ext>
            </a:extLst>
          </p:cNvPr>
          <p:cNvSpPr/>
          <p:nvPr/>
        </p:nvSpPr>
        <p:spPr>
          <a:xfrm>
            <a:off x="4750220" y="4332333"/>
            <a:ext cx="472965" cy="48610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DF41835-2882-0200-0C8A-DB90A725366A}"/>
              </a:ext>
            </a:extLst>
          </p:cNvPr>
          <p:cNvSpPr/>
          <p:nvPr/>
        </p:nvSpPr>
        <p:spPr>
          <a:xfrm>
            <a:off x="4772944" y="3264308"/>
            <a:ext cx="472965" cy="48610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BE9B29A-C224-7866-6FA4-A9CF5DACEFD1}"/>
              </a:ext>
            </a:extLst>
          </p:cNvPr>
          <p:cNvSpPr/>
          <p:nvPr/>
        </p:nvSpPr>
        <p:spPr>
          <a:xfrm>
            <a:off x="4739804" y="2039563"/>
            <a:ext cx="472965" cy="48610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2D81DEF-D21C-C959-8A7A-50329386AA29}"/>
              </a:ext>
            </a:extLst>
          </p:cNvPr>
          <p:cNvCxnSpPr>
            <a:cxnSpLocks/>
            <a:stCxn id="14" idx="6"/>
            <a:endCxn id="9" idx="2"/>
          </p:cNvCxnSpPr>
          <p:nvPr/>
        </p:nvCxnSpPr>
        <p:spPr>
          <a:xfrm>
            <a:off x="5245909" y="5643410"/>
            <a:ext cx="1126743" cy="27480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933F371-7393-A716-7BAA-0ADCE0CBDC5E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5245909" y="5400358"/>
            <a:ext cx="1126742" cy="24305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63149C-0734-BF77-BB98-3C8035E62248}"/>
              </a:ext>
            </a:extLst>
          </p:cNvPr>
          <p:cNvCxnSpPr>
            <a:cxnSpLocks/>
            <a:stCxn id="15" idx="6"/>
          </p:cNvCxnSpPr>
          <p:nvPr/>
        </p:nvCxnSpPr>
        <p:spPr>
          <a:xfrm>
            <a:off x="5223185" y="4575385"/>
            <a:ext cx="1154943" cy="32318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A8E4973-8BAD-78E7-D336-49A1321A82FA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5217708" y="4283140"/>
            <a:ext cx="1154943" cy="27696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A716D63-0C7A-BBA7-66BB-AD7B0A25EC3F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5204447" y="3502224"/>
            <a:ext cx="1184010" cy="22507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FF84D3C-E522-7B22-F4C5-90F6FAF48C25}"/>
              </a:ext>
            </a:extLst>
          </p:cNvPr>
          <p:cNvCxnSpPr>
            <a:cxnSpLocks/>
          </p:cNvCxnSpPr>
          <p:nvPr/>
        </p:nvCxnSpPr>
        <p:spPr>
          <a:xfrm flipV="1">
            <a:off x="5212769" y="3202147"/>
            <a:ext cx="1154943" cy="27696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181C2B6-AED0-12F3-305B-246DA4424624}"/>
              </a:ext>
            </a:extLst>
          </p:cNvPr>
          <p:cNvCxnSpPr>
            <a:cxnSpLocks/>
          </p:cNvCxnSpPr>
          <p:nvPr/>
        </p:nvCxnSpPr>
        <p:spPr>
          <a:xfrm flipV="1">
            <a:off x="5223184" y="1953950"/>
            <a:ext cx="1154943" cy="27696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408A727-0233-0D73-637C-8BF2D45D38E4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5233514" y="2228805"/>
            <a:ext cx="1139137" cy="37093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A9FF2FE-3BC2-09F1-FC42-7755D9166C83}"/>
              </a:ext>
            </a:extLst>
          </p:cNvPr>
          <p:cNvSpPr txBox="1"/>
          <p:nvPr/>
        </p:nvSpPr>
        <p:spPr>
          <a:xfrm>
            <a:off x="5546902" y="1728817"/>
            <a:ext cx="472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0.5</a:t>
            </a:r>
            <a:endParaRPr lang="en-IL" sz="12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3CF965-6689-D518-A8C6-40F72002214F}"/>
              </a:ext>
            </a:extLst>
          </p:cNvPr>
          <p:cNvSpPr txBox="1"/>
          <p:nvPr/>
        </p:nvSpPr>
        <p:spPr>
          <a:xfrm>
            <a:off x="5619661" y="2448409"/>
            <a:ext cx="472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0.5</a:t>
            </a:r>
            <a:endParaRPr lang="en-IL" sz="12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9A5F21-3FD3-1E08-A21F-37E60D3D7D2D}"/>
              </a:ext>
            </a:extLst>
          </p:cNvPr>
          <p:cNvSpPr txBox="1"/>
          <p:nvPr/>
        </p:nvSpPr>
        <p:spPr>
          <a:xfrm>
            <a:off x="5596128" y="3011852"/>
            <a:ext cx="472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0.5</a:t>
            </a:r>
            <a:endParaRPr lang="en-IL" sz="1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AF0CB43-78B1-33A3-494B-8F22C14443B0}"/>
              </a:ext>
            </a:extLst>
          </p:cNvPr>
          <p:cNvSpPr txBox="1"/>
          <p:nvPr/>
        </p:nvSpPr>
        <p:spPr>
          <a:xfrm>
            <a:off x="5609004" y="3636455"/>
            <a:ext cx="472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0.5</a:t>
            </a:r>
            <a:endParaRPr lang="en-IL" sz="12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7920FF5-9F18-E386-C11A-15F84685234B}"/>
              </a:ext>
            </a:extLst>
          </p:cNvPr>
          <p:cNvSpPr txBox="1"/>
          <p:nvPr/>
        </p:nvSpPr>
        <p:spPr>
          <a:xfrm>
            <a:off x="5546636" y="4128951"/>
            <a:ext cx="472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0.5</a:t>
            </a:r>
            <a:endParaRPr lang="en-IL" sz="12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F7F73F0-ECA4-4422-76BF-42157288038F}"/>
              </a:ext>
            </a:extLst>
          </p:cNvPr>
          <p:cNvSpPr txBox="1"/>
          <p:nvPr/>
        </p:nvSpPr>
        <p:spPr>
          <a:xfrm>
            <a:off x="5459667" y="4703028"/>
            <a:ext cx="472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0.5</a:t>
            </a:r>
            <a:endParaRPr lang="en-IL" sz="12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0CADB15-F70F-1926-F237-481438723C23}"/>
              </a:ext>
            </a:extLst>
          </p:cNvPr>
          <p:cNvSpPr txBox="1"/>
          <p:nvPr/>
        </p:nvSpPr>
        <p:spPr>
          <a:xfrm>
            <a:off x="5546635" y="5262681"/>
            <a:ext cx="472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0.5</a:t>
            </a:r>
            <a:endParaRPr lang="en-IL" sz="12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C15D5B8-E98D-F960-C5F1-42EFB4F92798}"/>
              </a:ext>
            </a:extLst>
          </p:cNvPr>
          <p:cNvSpPr txBox="1"/>
          <p:nvPr/>
        </p:nvSpPr>
        <p:spPr>
          <a:xfrm>
            <a:off x="5425379" y="5817734"/>
            <a:ext cx="472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0.5</a:t>
            </a:r>
            <a:endParaRPr lang="en-IL" sz="1200" dirty="0"/>
          </a:p>
        </p:txBody>
      </p:sp>
    </p:spTree>
    <p:extLst>
      <p:ext uri="{BB962C8B-B14F-4D97-AF65-F5344CB8AC3E}">
        <p14:creationId xmlns:p14="http://schemas.microsoft.com/office/powerpoint/2010/main" val="71009868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8C641-2E25-0102-ED28-F7216FA91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Fooling a Deterministic Algorithm</a:t>
            </a:r>
            <a:endParaRPr lang="en-IL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11117B-E5F4-15D3-5AF5-58CC43A295CE}"/>
              </a:ext>
            </a:extLst>
          </p:cNvPr>
          <p:cNvSpPr/>
          <p:nvPr/>
        </p:nvSpPr>
        <p:spPr>
          <a:xfrm>
            <a:off x="6359390" y="2912529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435979-2068-0EB1-073D-3F0B30041998}"/>
              </a:ext>
            </a:extLst>
          </p:cNvPr>
          <p:cNvSpPr/>
          <p:nvPr/>
        </p:nvSpPr>
        <p:spPr>
          <a:xfrm>
            <a:off x="6388457" y="3484246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ED89A97-E1A6-DE8D-214A-47CC88174E4B}"/>
              </a:ext>
            </a:extLst>
          </p:cNvPr>
          <p:cNvSpPr/>
          <p:nvPr/>
        </p:nvSpPr>
        <p:spPr>
          <a:xfrm>
            <a:off x="6372651" y="4040088"/>
            <a:ext cx="472965" cy="48610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CE95DCE-921C-8F83-A540-C307E74482C7}"/>
              </a:ext>
            </a:extLst>
          </p:cNvPr>
          <p:cNvSpPr/>
          <p:nvPr/>
        </p:nvSpPr>
        <p:spPr>
          <a:xfrm>
            <a:off x="6372652" y="5675164"/>
            <a:ext cx="472965" cy="48610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B9263A-5A12-EA7E-7352-5087F79AA8B1}"/>
              </a:ext>
            </a:extLst>
          </p:cNvPr>
          <p:cNvSpPr/>
          <p:nvPr/>
        </p:nvSpPr>
        <p:spPr>
          <a:xfrm>
            <a:off x="6372651" y="5157306"/>
            <a:ext cx="472965" cy="48610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76913D7-06C5-7719-6D0C-DEC84C65FC3D}"/>
              </a:ext>
            </a:extLst>
          </p:cNvPr>
          <p:cNvSpPr/>
          <p:nvPr/>
        </p:nvSpPr>
        <p:spPr>
          <a:xfrm>
            <a:off x="6365348" y="4575385"/>
            <a:ext cx="472965" cy="48610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C0C80AD-92B6-2495-2AF8-C3F38BEAAFF9}"/>
              </a:ext>
            </a:extLst>
          </p:cNvPr>
          <p:cNvSpPr/>
          <p:nvPr/>
        </p:nvSpPr>
        <p:spPr>
          <a:xfrm>
            <a:off x="6343584" y="1784970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6A74509-E941-D7AC-76A8-05FFD96FB17E}"/>
              </a:ext>
            </a:extLst>
          </p:cNvPr>
          <p:cNvSpPr/>
          <p:nvPr/>
        </p:nvSpPr>
        <p:spPr>
          <a:xfrm>
            <a:off x="6372651" y="2356687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AB50A65-9B7F-4D79-0661-481B31EB5BEB}"/>
              </a:ext>
            </a:extLst>
          </p:cNvPr>
          <p:cNvSpPr/>
          <p:nvPr/>
        </p:nvSpPr>
        <p:spPr>
          <a:xfrm>
            <a:off x="4772944" y="5400358"/>
            <a:ext cx="472965" cy="48610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D1C2C72-439C-2C46-FD76-C0D146CF16FE}"/>
              </a:ext>
            </a:extLst>
          </p:cNvPr>
          <p:cNvSpPr/>
          <p:nvPr/>
        </p:nvSpPr>
        <p:spPr>
          <a:xfrm>
            <a:off x="4750220" y="4332333"/>
            <a:ext cx="472965" cy="48610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DF41835-2882-0200-0C8A-DB90A725366A}"/>
              </a:ext>
            </a:extLst>
          </p:cNvPr>
          <p:cNvSpPr/>
          <p:nvPr/>
        </p:nvSpPr>
        <p:spPr>
          <a:xfrm>
            <a:off x="4772944" y="3264308"/>
            <a:ext cx="472965" cy="48610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BE9B29A-C224-7866-6FA4-A9CF5DACEFD1}"/>
              </a:ext>
            </a:extLst>
          </p:cNvPr>
          <p:cNvSpPr/>
          <p:nvPr/>
        </p:nvSpPr>
        <p:spPr>
          <a:xfrm>
            <a:off x="4739804" y="2039563"/>
            <a:ext cx="472965" cy="48610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2D81DEF-D21C-C959-8A7A-50329386AA29}"/>
              </a:ext>
            </a:extLst>
          </p:cNvPr>
          <p:cNvCxnSpPr>
            <a:cxnSpLocks/>
            <a:stCxn id="14" idx="6"/>
            <a:endCxn id="9" idx="2"/>
          </p:cNvCxnSpPr>
          <p:nvPr/>
        </p:nvCxnSpPr>
        <p:spPr>
          <a:xfrm>
            <a:off x="5245909" y="5643410"/>
            <a:ext cx="1126743" cy="27480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933F371-7393-A716-7BAA-0ADCE0CBDC5E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5245909" y="5400358"/>
            <a:ext cx="1126742" cy="24305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63149C-0734-BF77-BB98-3C8035E62248}"/>
              </a:ext>
            </a:extLst>
          </p:cNvPr>
          <p:cNvCxnSpPr>
            <a:cxnSpLocks/>
            <a:stCxn id="15" idx="6"/>
          </p:cNvCxnSpPr>
          <p:nvPr/>
        </p:nvCxnSpPr>
        <p:spPr>
          <a:xfrm>
            <a:off x="5223185" y="4575385"/>
            <a:ext cx="1154943" cy="32318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A8E4973-8BAD-78E7-D336-49A1321A82FA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5217708" y="4283140"/>
            <a:ext cx="1154943" cy="27696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A716D63-0C7A-BBA7-66BB-AD7B0A25EC3F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5204447" y="3502224"/>
            <a:ext cx="1184010" cy="22507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FF84D3C-E522-7B22-F4C5-90F6FAF48C25}"/>
              </a:ext>
            </a:extLst>
          </p:cNvPr>
          <p:cNvCxnSpPr>
            <a:cxnSpLocks/>
          </p:cNvCxnSpPr>
          <p:nvPr/>
        </p:nvCxnSpPr>
        <p:spPr>
          <a:xfrm flipV="1">
            <a:off x="5212769" y="3202147"/>
            <a:ext cx="1154943" cy="27696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181C2B6-AED0-12F3-305B-246DA4424624}"/>
              </a:ext>
            </a:extLst>
          </p:cNvPr>
          <p:cNvCxnSpPr>
            <a:cxnSpLocks/>
          </p:cNvCxnSpPr>
          <p:nvPr/>
        </p:nvCxnSpPr>
        <p:spPr>
          <a:xfrm flipV="1">
            <a:off x="5223184" y="1953950"/>
            <a:ext cx="1154943" cy="27696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408A727-0233-0D73-637C-8BF2D45D38E4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5233514" y="2228805"/>
            <a:ext cx="1139137" cy="37093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21310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8C641-2E25-0102-ED28-F7216FA91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Fooling a Deterministic Algorithm</a:t>
            </a:r>
            <a:endParaRPr lang="en-IL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11117B-E5F4-15D3-5AF5-58CC43A295CE}"/>
              </a:ext>
            </a:extLst>
          </p:cNvPr>
          <p:cNvSpPr/>
          <p:nvPr/>
        </p:nvSpPr>
        <p:spPr>
          <a:xfrm>
            <a:off x="6359390" y="2912529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435979-2068-0EB1-073D-3F0B30041998}"/>
              </a:ext>
            </a:extLst>
          </p:cNvPr>
          <p:cNvSpPr/>
          <p:nvPr/>
        </p:nvSpPr>
        <p:spPr>
          <a:xfrm>
            <a:off x="6388457" y="3484246"/>
            <a:ext cx="472965" cy="4861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ED89A97-E1A6-DE8D-214A-47CC88174E4B}"/>
              </a:ext>
            </a:extLst>
          </p:cNvPr>
          <p:cNvSpPr/>
          <p:nvPr/>
        </p:nvSpPr>
        <p:spPr>
          <a:xfrm>
            <a:off x="6372651" y="4040088"/>
            <a:ext cx="472965" cy="48610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CE95DCE-921C-8F83-A540-C307E74482C7}"/>
              </a:ext>
            </a:extLst>
          </p:cNvPr>
          <p:cNvSpPr/>
          <p:nvPr/>
        </p:nvSpPr>
        <p:spPr>
          <a:xfrm>
            <a:off x="6372652" y="5675164"/>
            <a:ext cx="472965" cy="48610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B9263A-5A12-EA7E-7352-5087F79AA8B1}"/>
              </a:ext>
            </a:extLst>
          </p:cNvPr>
          <p:cNvSpPr/>
          <p:nvPr/>
        </p:nvSpPr>
        <p:spPr>
          <a:xfrm>
            <a:off x="6372651" y="5157306"/>
            <a:ext cx="472965" cy="4861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76913D7-06C5-7719-6D0C-DEC84C65FC3D}"/>
              </a:ext>
            </a:extLst>
          </p:cNvPr>
          <p:cNvSpPr/>
          <p:nvPr/>
        </p:nvSpPr>
        <p:spPr>
          <a:xfrm>
            <a:off x="6365348" y="4575385"/>
            <a:ext cx="472965" cy="4861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C0C80AD-92B6-2495-2AF8-C3F38BEAAFF9}"/>
              </a:ext>
            </a:extLst>
          </p:cNvPr>
          <p:cNvSpPr/>
          <p:nvPr/>
        </p:nvSpPr>
        <p:spPr>
          <a:xfrm>
            <a:off x="6343584" y="1784970"/>
            <a:ext cx="472965" cy="4861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6A74509-E941-D7AC-76A8-05FFD96FB17E}"/>
              </a:ext>
            </a:extLst>
          </p:cNvPr>
          <p:cNvSpPr/>
          <p:nvPr/>
        </p:nvSpPr>
        <p:spPr>
          <a:xfrm>
            <a:off x="6372651" y="2356687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AB50A65-9B7F-4D79-0661-481B31EB5BEB}"/>
              </a:ext>
            </a:extLst>
          </p:cNvPr>
          <p:cNvSpPr/>
          <p:nvPr/>
        </p:nvSpPr>
        <p:spPr>
          <a:xfrm>
            <a:off x="4772944" y="5400358"/>
            <a:ext cx="472965" cy="48610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D1C2C72-439C-2C46-FD76-C0D146CF16FE}"/>
              </a:ext>
            </a:extLst>
          </p:cNvPr>
          <p:cNvSpPr/>
          <p:nvPr/>
        </p:nvSpPr>
        <p:spPr>
          <a:xfrm>
            <a:off x="4750220" y="4332333"/>
            <a:ext cx="472965" cy="48610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DF41835-2882-0200-0C8A-DB90A725366A}"/>
              </a:ext>
            </a:extLst>
          </p:cNvPr>
          <p:cNvSpPr/>
          <p:nvPr/>
        </p:nvSpPr>
        <p:spPr>
          <a:xfrm>
            <a:off x="4772944" y="3264308"/>
            <a:ext cx="472965" cy="48610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BE9B29A-C224-7866-6FA4-A9CF5DACEFD1}"/>
              </a:ext>
            </a:extLst>
          </p:cNvPr>
          <p:cNvSpPr/>
          <p:nvPr/>
        </p:nvSpPr>
        <p:spPr>
          <a:xfrm>
            <a:off x="4739804" y="2039563"/>
            <a:ext cx="472965" cy="48610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2D81DEF-D21C-C959-8A7A-50329386AA29}"/>
              </a:ext>
            </a:extLst>
          </p:cNvPr>
          <p:cNvCxnSpPr>
            <a:cxnSpLocks/>
            <a:stCxn id="14" idx="6"/>
            <a:endCxn id="9" idx="2"/>
          </p:cNvCxnSpPr>
          <p:nvPr/>
        </p:nvCxnSpPr>
        <p:spPr>
          <a:xfrm>
            <a:off x="5245909" y="5643410"/>
            <a:ext cx="1126743" cy="27480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933F371-7393-A716-7BAA-0ADCE0CBDC5E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5245909" y="5400358"/>
            <a:ext cx="1126742" cy="24305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63149C-0734-BF77-BB98-3C8035E62248}"/>
              </a:ext>
            </a:extLst>
          </p:cNvPr>
          <p:cNvCxnSpPr>
            <a:cxnSpLocks/>
            <a:stCxn id="15" idx="6"/>
          </p:cNvCxnSpPr>
          <p:nvPr/>
        </p:nvCxnSpPr>
        <p:spPr>
          <a:xfrm>
            <a:off x="5223185" y="4575385"/>
            <a:ext cx="1154943" cy="32318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A8E4973-8BAD-78E7-D336-49A1321A82FA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5217708" y="4283140"/>
            <a:ext cx="1154943" cy="27696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A716D63-0C7A-BBA7-66BB-AD7B0A25EC3F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5204447" y="3502224"/>
            <a:ext cx="1184010" cy="22507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FF84D3C-E522-7B22-F4C5-90F6FAF48C25}"/>
              </a:ext>
            </a:extLst>
          </p:cNvPr>
          <p:cNvCxnSpPr>
            <a:cxnSpLocks/>
          </p:cNvCxnSpPr>
          <p:nvPr/>
        </p:nvCxnSpPr>
        <p:spPr>
          <a:xfrm flipV="1">
            <a:off x="5212769" y="3202147"/>
            <a:ext cx="1154943" cy="27696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181C2B6-AED0-12F3-305B-246DA4424624}"/>
              </a:ext>
            </a:extLst>
          </p:cNvPr>
          <p:cNvCxnSpPr>
            <a:cxnSpLocks/>
          </p:cNvCxnSpPr>
          <p:nvPr/>
        </p:nvCxnSpPr>
        <p:spPr>
          <a:xfrm flipV="1">
            <a:off x="5223184" y="1953950"/>
            <a:ext cx="1154943" cy="27696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408A727-0233-0D73-637C-8BF2D45D38E4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5233514" y="2228805"/>
            <a:ext cx="1139137" cy="37093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30525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8C641-2E25-0102-ED28-F7216FA91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Fooling a Deterministic Algorithm</a:t>
            </a:r>
            <a:endParaRPr lang="en-IL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11117B-E5F4-15D3-5AF5-58CC43A295CE}"/>
              </a:ext>
            </a:extLst>
          </p:cNvPr>
          <p:cNvSpPr/>
          <p:nvPr/>
        </p:nvSpPr>
        <p:spPr>
          <a:xfrm>
            <a:off x="6359390" y="2912529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435979-2068-0EB1-073D-3F0B30041998}"/>
              </a:ext>
            </a:extLst>
          </p:cNvPr>
          <p:cNvSpPr/>
          <p:nvPr/>
        </p:nvSpPr>
        <p:spPr>
          <a:xfrm>
            <a:off x="6388457" y="3484246"/>
            <a:ext cx="472965" cy="4861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ED89A97-E1A6-DE8D-214A-47CC88174E4B}"/>
              </a:ext>
            </a:extLst>
          </p:cNvPr>
          <p:cNvSpPr/>
          <p:nvPr/>
        </p:nvSpPr>
        <p:spPr>
          <a:xfrm>
            <a:off x="6372651" y="4040088"/>
            <a:ext cx="472965" cy="48610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CE95DCE-921C-8F83-A540-C307E74482C7}"/>
              </a:ext>
            </a:extLst>
          </p:cNvPr>
          <p:cNvSpPr/>
          <p:nvPr/>
        </p:nvSpPr>
        <p:spPr>
          <a:xfrm>
            <a:off x="6372652" y="5675164"/>
            <a:ext cx="472965" cy="48610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B9263A-5A12-EA7E-7352-5087F79AA8B1}"/>
              </a:ext>
            </a:extLst>
          </p:cNvPr>
          <p:cNvSpPr/>
          <p:nvPr/>
        </p:nvSpPr>
        <p:spPr>
          <a:xfrm>
            <a:off x="6372651" y="5157306"/>
            <a:ext cx="472965" cy="4861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76913D7-06C5-7719-6D0C-DEC84C65FC3D}"/>
              </a:ext>
            </a:extLst>
          </p:cNvPr>
          <p:cNvSpPr/>
          <p:nvPr/>
        </p:nvSpPr>
        <p:spPr>
          <a:xfrm>
            <a:off x="6365348" y="4575385"/>
            <a:ext cx="472965" cy="4861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C0C80AD-92B6-2495-2AF8-C3F38BEAAFF9}"/>
              </a:ext>
            </a:extLst>
          </p:cNvPr>
          <p:cNvSpPr/>
          <p:nvPr/>
        </p:nvSpPr>
        <p:spPr>
          <a:xfrm>
            <a:off x="6343584" y="1784970"/>
            <a:ext cx="472965" cy="4861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6A74509-E941-D7AC-76A8-05FFD96FB17E}"/>
              </a:ext>
            </a:extLst>
          </p:cNvPr>
          <p:cNvSpPr/>
          <p:nvPr/>
        </p:nvSpPr>
        <p:spPr>
          <a:xfrm>
            <a:off x="6372651" y="2356687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181C2B6-AED0-12F3-305B-246DA4424624}"/>
              </a:ext>
            </a:extLst>
          </p:cNvPr>
          <p:cNvCxnSpPr>
            <a:cxnSpLocks/>
            <a:stCxn id="4" idx="7"/>
            <a:endCxn id="13" idx="2"/>
          </p:cNvCxnSpPr>
          <p:nvPr/>
        </p:nvCxnSpPr>
        <p:spPr>
          <a:xfrm flipV="1">
            <a:off x="5153920" y="2599739"/>
            <a:ext cx="1218731" cy="25910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4890FCF2-A64C-5E5C-484A-571F4A631D66}"/>
              </a:ext>
            </a:extLst>
          </p:cNvPr>
          <p:cNvSpPr/>
          <p:nvPr/>
        </p:nvSpPr>
        <p:spPr>
          <a:xfrm>
            <a:off x="4750219" y="2787659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5CD549D-1171-009B-C5C4-FE5375ADD36E}"/>
              </a:ext>
            </a:extLst>
          </p:cNvPr>
          <p:cNvSpPr/>
          <p:nvPr/>
        </p:nvSpPr>
        <p:spPr>
          <a:xfrm>
            <a:off x="4732798" y="491425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32A266-4B0F-5885-53FD-6812ACEF4516}"/>
              </a:ext>
            </a:extLst>
          </p:cNvPr>
          <p:cNvCxnSpPr>
            <a:cxnSpLocks/>
          </p:cNvCxnSpPr>
          <p:nvPr/>
        </p:nvCxnSpPr>
        <p:spPr>
          <a:xfrm>
            <a:off x="5223184" y="2994437"/>
            <a:ext cx="1065528" cy="16171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54DADC9-FF33-B13D-81C5-513C707EB5BE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5098315" y="5154666"/>
            <a:ext cx="1274337" cy="76355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269AF65-DFE3-C871-1227-B8186CD5D8C8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5098315" y="4283140"/>
            <a:ext cx="1274336" cy="84544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811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2C359-5C98-171F-DFAF-8EDF06626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Restricted Assignment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62A31F-917E-0C67-82F3-03DF44F455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 machines</a:t>
                </a:r>
              </a:p>
              <a:p>
                <a:r>
                  <a:rPr lang="en-US" dirty="0"/>
                  <a:t>Each job has a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b="0" dirty="0"/>
                  <a:t>, and an allowed machine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Each job must be assigned to exactly one machine,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b="0" dirty="0"/>
                  <a:t>, online.</a:t>
                </a:r>
              </a:p>
              <a:p>
                <a:r>
                  <a:rPr lang="en-US" dirty="0"/>
                  <a:t>Minimize </a:t>
                </a:r>
                <a:r>
                  <a:rPr lang="en-US" dirty="0" err="1"/>
                  <a:t>makespan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</m:e>
                            </m:d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𝑙𝑜𝑎𝑑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𝑚𝑎𝑐h𝑖𝑛𝑒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b="0" dirty="0"/>
                  <a:t> – This is a bipartite graph</a:t>
                </a:r>
              </a:p>
              <a:p>
                <a:endParaRPr lang="en-US" dirty="0"/>
              </a:p>
              <a:p>
                <a:r>
                  <a:rPr lang="en-US" dirty="0"/>
                  <a:t>Assume OPT is known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𝑝𝑜𝑙𝑦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62A31F-917E-0C67-82F3-03DF44F455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9DFD0E6A-99A6-DD18-9A08-EC556BCC1824}"/>
              </a:ext>
            </a:extLst>
          </p:cNvPr>
          <p:cNvSpPr/>
          <p:nvPr/>
        </p:nvSpPr>
        <p:spPr>
          <a:xfrm>
            <a:off x="9312098" y="3838168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IL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0D0F689-CAAF-AB65-A337-6C2B0CC7F565}"/>
              </a:ext>
            </a:extLst>
          </p:cNvPr>
          <p:cNvSpPr/>
          <p:nvPr/>
        </p:nvSpPr>
        <p:spPr>
          <a:xfrm>
            <a:off x="9312098" y="4483240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IL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20898D6-1D4E-A5CA-A52F-5F5069516036}"/>
              </a:ext>
            </a:extLst>
          </p:cNvPr>
          <p:cNvSpPr/>
          <p:nvPr/>
        </p:nvSpPr>
        <p:spPr>
          <a:xfrm>
            <a:off x="11020029" y="3838168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  <a:endParaRPr lang="en-IL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8DAEAF-E593-BFED-4984-ECE047009A6E}"/>
              </a:ext>
            </a:extLst>
          </p:cNvPr>
          <p:cNvSpPr/>
          <p:nvPr/>
        </p:nvSpPr>
        <p:spPr>
          <a:xfrm>
            <a:off x="11020029" y="4483240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IL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DE41930-0867-24E9-DB29-EEB5B56EB2BB}"/>
              </a:ext>
            </a:extLst>
          </p:cNvPr>
          <p:cNvSpPr/>
          <p:nvPr/>
        </p:nvSpPr>
        <p:spPr>
          <a:xfrm>
            <a:off x="11020029" y="5104281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IL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0AC5283-D075-82E1-C1C4-2E57AE576B3D}"/>
              </a:ext>
            </a:extLst>
          </p:cNvPr>
          <p:cNvCxnSpPr/>
          <p:nvPr/>
        </p:nvCxnSpPr>
        <p:spPr>
          <a:xfrm>
            <a:off x="9606387" y="4068321"/>
            <a:ext cx="1620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97892F7-1ED5-6638-CE85-593A0F08F03D}"/>
              </a:ext>
            </a:extLst>
          </p:cNvPr>
          <p:cNvCxnSpPr/>
          <p:nvPr/>
        </p:nvCxnSpPr>
        <p:spPr>
          <a:xfrm>
            <a:off x="9606387" y="4717335"/>
            <a:ext cx="1620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69A43E-F5A2-C462-C810-6FFA6972674D}"/>
              </a:ext>
            </a:extLst>
          </p:cNvPr>
          <p:cNvCxnSpPr>
            <a:cxnSpLocks/>
          </p:cNvCxnSpPr>
          <p:nvPr/>
        </p:nvCxnSpPr>
        <p:spPr>
          <a:xfrm>
            <a:off x="9606387" y="4061513"/>
            <a:ext cx="1620000" cy="6647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7B9255-3E1E-55A9-B735-DCAA5E8385E5}"/>
              </a:ext>
            </a:extLst>
          </p:cNvPr>
          <p:cNvCxnSpPr>
            <a:cxnSpLocks/>
          </p:cNvCxnSpPr>
          <p:nvPr/>
        </p:nvCxnSpPr>
        <p:spPr>
          <a:xfrm>
            <a:off x="9592546" y="4730233"/>
            <a:ext cx="1620000" cy="4939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7338B1B-8B86-BAE0-D5FB-C6303D82FA6B}"/>
              </a:ext>
            </a:extLst>
          </p:cNvPr>
          <p:cNvSpPr txBox="1"/>
          <p:nvPr/>
        </p:nvSpPr>
        <p:spPr>
          <a:xfrm>
            <a:off x="9291074" y="3244334"/>
            <a:ext cx="98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Jobs</a:t>
            </a:r>
            <a:endParaRPr lang="en-IL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B3DA9C-9637-BCDD-99A2-23BEF379A19A}"/>
              </a:ext>
            </a:extLst>
          </p:cNvPr>
          <p:cNvSpPr txBox="1"/>
          <p:nvPr/>
        </p:nvSpPr>
        <p:spPr>
          <a:xfrm>
            <a:off x="10668635" y="3244334"/>
            <a:ext cx="1115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Machines</a:t>
            </a:r>
            <a:endParaRPr lang="en-IL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7B11C0-AB6D-F78C-DA33-5F3D2E40856C}"/>
              </a:ext>
            </a:extLst>
          </p:cNvPr>
          <p:cNvSpPr txBox="1"/>
          <p:nvPr/>
        </p:nvSpPr>
        <p:spPr>
          <a:xfrm>
            <a:off x="10279047" y="5942568"/>
            <a:ext cx="136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makespan</a:t>
            </a:r>
            <a:r>
              <a:rPr lang="en-US" dirty="0"/>
              <a:t>=5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58746966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8C641-2E25-0102-ED28-F7216FA91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Fooling a Deterministic Algorithm</a:t>
            </a:r>
            <a:endParaRPr lang="en-IL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11117B-E5F4-15D3-5AF5-58CC43A295CE}"/>
              </a:ext>
            </a:extLst>
          </p:cNvPr>
          <p:cNvSpPr/>
          <p:nvPr/>
        </p:nvSpPr>
        <p:spPr>
          <a:xfrm>
            <a:off x="6359390" y="2912529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435979-2068-0EB1-073D-3F0B30041998}"/>
              </a:ext>
            </a:extLst>
          </p:cNvPr>
          <p:cNvSpPr/>
          <p:nvPr/>
        </p:nvSpPr>
        <p:spPr>
          <a:xfrm>
            <a:off x="6388457" y="3484246"/>
            <a:ext cx="472965" cy="4861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ED89A97-E1A6-DE8D-214A-47CC88174E4B}"/>
              </a:ext>
            </a:extLst>
          </p:cNvPr>
          <p:cNvSpPr/>
          <p:nvPr/>
        </p:nvSpPr>
        <p:spPr>
          <a:xfrm>
            <a:off x="6372651" y="4040088"/>
            <a:ext cx="472965" cy="4861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CE95DCE-921C-8F83-A540-C307E74482C7}"/>
              </a:ext>
            </a:extLst>
          </p:cNvPr>
          <p:cNvSpPr/>
          <p:nvPr/>
        </p:nvSpPr>
        <p:spPr>
          <a:xfrm>
            <a:off x="6372652" y="5675164"/>
            <a:ext cx="472965" cy="48610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B9263A-5A12-EA7E-7352-5087F79AA8B1}"/>
              </a:ext>
            </a:extLst>
          </p:cNvPr>
          <p:cNvSpPr/>
          <p:nvPr/>
        </p:nvSpPr>
        <p:spPr>
          <a:xfrm>
            <a:off x="6372651" y="5157306"/>
            <a:ext cx="472965" cy="4861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76913D7-06C5-7719-6D0C-DEC84C65FC3D}"/>
              </a:ext>
            </a:extLst>
          </p:cNvPr>
          <p:cNvSpPr/>
          <p:nvPr/>
        </p:nvSpPr>
        <p:spPr>
          <a:xfrm>
            <a:off x="6365348" y="4575385"/>
            <a:ext cx="472965" cy="4861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C0C80AD-92B6-2495-2AF8-C3F38BEAAFF9}"/>
              </a:ext>
            </a:extLst>
          </p:cNvPr>
          <p:cNvSpPr/>
          <p:nvPr/>
        </p:nvSpPr>
        <p:spPr>
          <a:xfrm>
            <a:off x="6343584" y="1784970"/>
            <a:ext cx="472965" cy="4861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6A74509-E941-D7AC-76A8-05FFD96FB17E}"/>
              </a:ext>
            </a:extLst>
          </p:cNvPr>
          <p:cNvSpPr/>
          <p:nvPr/>
        </p:nvSpPr>
        <p:spPr>
          <a:xfrm>
            <a:off x="6372651" y="2356687"/>
            <a:ext cx="472965" cy="4861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181C2B6-AED0-12F3-305B-246DA4424624}"/>
              </a:ext>
            </a:extLst>
          </p:cNvPr>
          <p:cNvCxnSpPr>
            <a:cxnSpLocks/>
            <a:stCxn id="4" idx="7"/>
            <a:endCxn id="13" idx="2"/>
          </p:cNvCxnSpPr>
          <p:nvPr/>
        </p:nvCxnSpPr>
        <p:spPr>
          <a:xfrm flipV="1">
            <a:off x="5153920" y="2599739"/>
            <a:ext cx="1218731" cy="25910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4890FCF2-A64C-5E5C-484A-571F4A631D66}"/>
              </a:ext>
            </a:extLst>
          </p:cNvPr>
          <p:cNvSpPr/>
          <p:nvPr/>
        </p:nvSpPr>
        <p:spPr>
          <a:xfrm>
            <a:off x="4750219" y="2787659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5CD549D-1171-009B-C5C4-FE5375ADD36E}"/>
              </a:ext>
            </a:extLst>
          </p:cNvPr>
          <p:cNvSpPr/>
          <p:nvPr/>
        </p:nvSpPr>
        <p:spPr>
          <a:xfrm>
            <a:off x="4732798" y="4914254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32A266-4B0F-5885-53FD-6812ACEF4516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5223184" y="2994437"/>
            <a:ext cx="1136206" cy="16114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54DADC9-FF33-B13D-81C5-513C707EB5BE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5098315" y="5154666"/>
            <a:ext cx="1274337" cy="76355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269AF65-DFE3-C871-1227-B8186CD5D8C8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5098315" y="4283140"/>
            <a:ext cx="1274336" cy="84544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32673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8C641-2E25-0102-ED28-F7216FA91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Fooling a Deterministic Algorithm</a:t>
            </a:r>
            <a:endParaRPr lang="en-IL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11117B-E5F4-15D3-5AF5-58CC43A295CE}"/>
              </a:ext>
            </a:extLst>
          </p:cNvPr>
          <p:cNvSpPr/>
          <p:nvPr/>
        </p:nvSpPr>
        <p:spPr>
          <a:xfrm>
            <a:off x="6359390" y="2912529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435979-2068-0EB1-073D-3F0B30041998}"/>
              </a:ext>
            </a:extLst>
          </p:cNvPr>
          <p:cNvSpPr/>
          <p:nvPr/>
        </p:nvSpPr>
        <p:spPr>
          <a:xfrm>
            <a:off x="6388457" y="3484246"/>
            <a:ext cx="472965" cy="4861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ED89A97-E1A6-DE8D-214A-47CC88174E4B}"/>
              </a:ext>
            </a:extLst>
          </p:cNvPr>
          <p:cNvSpPr/>
          <p:nvPr/>
        </p:nvSpPr>
        <p:spPr>
          <a:xfrm>
            <a:off x="6372651" y="4040088"/>
            <a:ext cx="472965" cy="4861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CE95DCE-921C-8F83-A540-C307E74482C7}"/>
              </a:ext>
            </a:extLst>
          </p:cNvPr>
          <p:cNvSpPr/>
          <p:nvPr/>
        </p:nvSpPr>
        <p:spPr>
          <a:xfrm>
            <a:off x="6372652" y="5675164"/>
            <a:ext cx="472965" cy="48610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B9263A-5A12-EA7E-7352-5087F79AA8B1}"/>
              </a:ext>
            </a:extLst>
          </p:cNvPr>
          <p:cNvSpPr/>
          <p:nvPr/>
        </p:nvSpPr>
        <p:spPr>
          <a:xfrm>
            <a:off x="6372651" y="5157306"/>
            <a:ext cx="472965" cy="4861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76913D7-06C5-7719-6D0C-DEC84C65FC3D}"/>
              </a:ext>
            </a:extLst>
          </p:cNvPr>
          <p:cNvSpPr/>
          <p:nvPr/>
        </p:nvSpPr>
        <p:spPr>
          <a:xfrm>
            <a:off x="6365348" y="4575385"/>
            <a:ext cx="472965" cy="4861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C0C80AD-92B6-2495-2AF8-C3F38BEAAFF9}"/>
              </a:ext>
            </a:extLst>
          </p:cNvPr>
          <p:cNvSpPr/>
          <p:nvPr/>
        </p:nvSpPr>
        <p:spPr>
          <a:xfrm>
            <a:off x="6343584" y="1784970"/>
            <a:ext cx="472965" cy="4861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6A74509-E941-D7AC-76A8-05FFD96FB17E}"/>
              </a:ext>
            </a:extLst>
          </p:cNvPr>
          <p:cNvSpPr/>
          <p:nvPr/>
        </p:nvSpPr>
        <p:spPr>
          <a:xfrm>
            <a:off x="6372651" y="2356687"/>
            <a:ext cx="472965" cy="4861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181C2B6-AED0-12F3-305B-246DA4424624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4845863" y="4834493"/>
            <a:ext cx="1526789" cy="108372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32A266-4B0F-5885-53FD-6812ACEF4516}"/>
              </a:ext>
            </a:extLst>
          </p:cNvPr>
          <p:cNvCxnSpPr>
            <a:cxnSpLocks/>
            <a:stCxn id="3" idx="6"/>
            <a:endCxn id="6" idx="2"/>
          </p:cNvCxnSpPr>
          <p:nvPr/>
        </p:nvCxnSpPr>
        <p:spPr>
          <a:xfrm flipV="1">
            <a:off x="4937679" y="3155581"/>
            <a:ext cx="1421711" cy="166346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CF88E199-EEE1-F582-1E69-D1A51FB1DF5E}"/>
              </a:ext>
            </a:extLst>
          </p:cNvPr>
          <p:cNvSpPr/>
          <p:nvPr/>
        </p:nvSpPr>
        <p:spPr>
          <a:xfrm>
            <a:off x="4464714" y="4575990"/>
            <a:ext cx="472965" cy="4861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4268461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8C641-2E25-0102-ED28-F7216FA91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Fooling a Deterministic Algorithm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F09C872-AE8B-7729-DB31-89CBF8B756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Formally, for some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we have p phases costing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each.</a:t>
                </a:r>
              </a:p>
              <a:p>
                <a:r>
                  <a:rPr lang="en-US" dirty="0"/>
                  <a:t>The optimal rounding costs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func>
                          </m:e>
                        </m:func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 We get a competitive ratio of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func>
                          </m:e>
                        </m:func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F09C872-AE8B-7729-DB31-89CBF8B756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521977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89315-1EA9-06C0-E232-1906A883D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Fooling a Randomized Algorithm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F8FA63-1E9A-918C-D76F-FE4A3E43AD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be the set of inputs used to full all deterministic </a:t>
                </a:r>
                <a:r>
                  <a:rPr lang="en-US" dirty="0" err="1"/>
                  <a:t>algoirthms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p>
                                </m:sSup>
                              </m:e>
                            </m:d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p>
                                </m:sSup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Trust me</a:t>
                </a:r>
              </a:p>
              <a:p>
                <a:r>
                  <a:rPr lang="en-US" dirty="0"/>
                  <a:t>In a problem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machines, send each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machines a random instance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Each machine set gets it’s bad input </a:t>
                </a:r>
                <a:r>
                  <a:rPr lang="en-US" dirty="0" err="1"/>
                  <a:t>w.p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Some set gets fooled </a:t>
                </a:r>
                <a:r>
                  <a:rPr lang="en-US" dirty="0" err="1"/>
                  <a:t>w.p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F8FA63-1E9A-918C-D76F-FE4A3E43AD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56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823849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82CA2-816E-C1B3-BE3F-0D02C1FB1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Fooling a Randomized Algorithm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C63B5-2DF4-5C15-27A5-730E0C7695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096195" cy="4351338"/>
              </a:xfrm>
            </p:spPr>
            <p:txBody>
              <a:bodyPr/>
              <a:lstStyle/>
              <a:p>
                <a:r>
                  <a:rPr lang="en-US" dirty="0"/>
                  <a:t>Now: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func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r>
                  <a:rPr lang="en-US" b="0" dirty="0"/>
                  <a:t>So </a:t>
                </a:r>
                <a:r>
                  <a:rPr lang="en-US" dirty="0"/>
                  <a:t>we get a competitive ratio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func>
                          </m:e>
                        </m:func>
                      </m:den>
                    </m:f>
                  </m:oMath>
                </a14:m>
                <a:r>
                  <a:rPr lang="en-US" b="0" dirty="0"/>
                  <a:t> on an instance with m’ machines</a:t>
                </a:r>
              </a:p>
              <a:p>
                <a:r>
                  <a:rPr lang="en-US" b="0" dirty="0"/>
                  <a:t>Which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func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func>
                              </m:e>
                            </m:func>
                          </m:e>
                        </m:func>
                      </m:den>
                    </m:f>
                  </m:oMath>
                </a14:m>
                <a:r>
                  <a:rPr lang="en-US" b="0" dirty="0"/>
                  <a:t> </a:t>
                </a:r>
              </a:p>
              <a:p>
                <a:endParaRPr lang="en-US" b="0" dirty="0"/>
              </a:p>
              <a:p>
                <a:endParaRPr lang="en-US" b="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C63B5-2DF4-5C15-27A5-730E0C7695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096195" cy="4351338"/>
              </a:xfrm>
              <a:blipFill>
                <a:blip r:embed="rId2"/>
                <a:stretch>
                  <a:fillRect l="-934" t="-2241" r="-27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007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6139</TotalTime>
  <Words>4069</Words>
  <Application>Microsoft Office PowerPoint</Application>
  <PresentationFormat>Widescreen</PresentationFormat>
  <Paragraphs>721</Paragraphs>
  <Slides>94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9" baseType="lpstr">
      <vt:lpstr>Arial</vt:lpstr>
      <vt:lpstr>Calibri</vt:lpstr>
      <vt:lpstr>Calibri Light</vt:lpstr>
      <vt:lpstr>Cambria Math</vt:lpstr>
      <vt:lpstr>Office Theme</vt:lpstr>
      <vt:lpstr>Online Scheduling via Learned Weights</vt:lpstr>
      <vt:lpstr>Agenda</vt:lpstr>
      <vt:lpstr>Using Predictions for Online Algorithms​</vt:lpstr>
      <vt:lpstr>Using Predictions for Online Algorithms​</vt:lpstr>
      <vt:lpstr>Using Predictions for Online Algorithms​</vt:lpstr>
      <vt:lpstr>Online Restricted Assignment</vt:lpstr>
      <vt:lpstr>Online Restricted Assignment</vt:lpstr>
      <vt:lpstr>Online Restricted Assignment</vt:lpstr>
      <vt:lpstr>Online Restricted Assignment</vt:lpstr>
      <vt:lpstr>Online Restricted Assignment</vt:lpstr>
      <vt:lpstr>Online Restricted Assignment</vt:lpstr>
      <vt:lpstr>Fractional Online Restricted Assignment</vt:lpstr>
      <vt:lpstr>Fractional Online Restricted Assignment</vt:lpstr>
      <vt:lpstr>Classic Results</vt:lpstr>
      <vt:lpstr>Real World Instances Have Patterns</vt:lpstr>
      <vt:lpstr>Choosing a prediction</vt:lpstr>
      <vt:lpstr>Choosing a prediction</vt:lpstr>
      <vt:lpstr>Choosing a prediction</vt:lpstr>
      <vt:lpstr>Choosing a prediction</vt:lpstr>
      <vt:lpstr>Using Weights</vt:lpstr>
      <vt:lpstr>Using Weights</vt:lpstr>
      <vt:lpstr>Using Weights</vt:lpstr>
      <vt:lpstr>Using Weights</vt:lpstr>
      <vt:lpstr>Using Weights</vt:lpstr>
      <vt:lpstr>Using Weights</vt:lpstr>
      <vt:lpstr>Properties of Weights</vt:lpstr>
      <vt:lpstr>Some Notation</vt:lpstr>
      <vt:lpstr>Naïve Algorithm</vt:lpstr>
      <vt:lpstr>Naïve Algorithm</vt:lpstr>
      <vt:lpstr>Naïve Algorithm</vt:lpstr>
      <vt:lpstr>Smart Algorithm</vt:lpstr>
      <vt:lpstr>Smart Algorithm</vt:lpstr>
      <vt:lpstr>Smart Algorithm</vt:lpstr>
      <vt:lpstr>Smart Algorithm</vt:lpstr>
      <vt:lpstr>Smart Algorithm</vt:lpstr>
      <vt:lpstr>Smart Algorithm</vt:lpstr>
      <vt:lpstr>Even Smarter</vt:lpstr>
      <vt:lpstr>Rounding Fractional Assignment (Online)</vt:lpstr>
      <vt:lpstr>Rounding Fractional Assignment (Online)</vt:lpstr>
      <vt:lpstr>Small jobs</vt:lpstr>
      <vt:lpstr>Small jobs</vt:lpstr>
      <vt:lpstr>Large Jobs</vt:lpstr>
      <vt:lpstr>Large Jobs</vt:lpstr>
      <vt:lpstr>Large Jobs</vt:lpstr>
      <vt:lpstr>Large Jobs with Large Support</vt:lpstr>
      <vt:lpstr>Large Jobs with Large Support</vt:lpstr>
      <vt:lpstr>Large Jobs with Large Support</vt:lpstr>
      <vt:lpstr>A Single Group of Large Support Jobs D_ℓ</vt:lpstr>
      <vt:lpstr>A Single Group of Large Support Jobs D_ℓ</vt:lpstr>
      <vt:lpstr>A Single Group of Large Support Jobs D_ℓ</vt:lpstr>
      <vt:lpstr>A Single Group of Large Support Jobs D_ℓ</vt:lpstr>
      <vt:lpstr>A Single Group of Large Support Jobs D_ℓ</vt:lpstr>
      <vt:lpstr>A Single Group of Large Support Jobs D_ℓ</vt:lpstr>
      <vt:lpstr>A Single Group of Large Support Jobs D_ℓ</vt:lpstr>
      <vt:lpstr>A Single Group of Large Support Jobs D_ℓ</vt:lpstr>
      <vt:lpstr>A Single Group of Large Support Jobs D_ℓ</vt:lpstr>
      <vt:lpstr>A Single Group of Large Support Jobs D_ℓ</vt:lpstr>
      <vt:lpstr>A Single Group of Large Support Jobs D_ℓ</vt:lpstr>
      <vt:lpstr>A Single Group of Large Support Jobs D_ℓ</vt:lpstr>
      <vt:lpstr>A Single Group of Large Support Jobs D_ℓ</vt:lpstr>
      <vt:lpstr>Bounding Greedy Load - Idea</vt:lpstr>
      <vt:lpstr>Bounding Greedy Load - Idea</vt:lpstr>
      <vt:lpstr>Special Sequence</vt:lpstr>
      <vt:lpstr>Special Sequences</vt:lpstr>
      <vt:lpstr>Large CC ⇒ Long Sequences</vt:lpstr>
      <vt:lpstr>Large CC ⇒ Long Sequences</vt:lpstr>
      <vt:lpstr>Large CC ⇒ Long Sequences</vt:lpstr>
      <vt:lpstr>Large CC ⇒ Long Sequences</vt:lpstr>
      <vt:lpstr>Large CC ⇒ Long Sequences</vt:lpstr>
      <vt:lpstr>Large CC ⇒ Long Sequences</vt:lpstr>
      <vt:lpstr>Large CC ⇒ Long Sequences</vt:lpstr>
      <vt:lpstr>There Are no Long Special Sequences</vt:lpstr>
      <vt:lpstr>How Many Special Sequences of Length β?</vt:lpstr>
      <vt:lpstr>How Many Special Sequences of Length β?</vt:lpstr>
      <vt:lpstr>How Many Special Sequences of Length β?</vt:lpstr>
      <vt:lpstr>How Many Special Sequences of Length β?</vt:lpstr>
      <vt:lpstr>How Many Special Sequences of Length β?</vt:lpstr>
      <vt:lpstr>Machines Are Unlikely to Get Overloaded</vt:lpstr>
      <vt:lpstr>Machines Are Unlikely to Get Overloaded</vt:lpstr>
      <vt:lpstr>Machines Are Unlikely to Get Overloaded</vt:lpstr>
      <vt:lpstr>Machines Are Unlikely to Get Overloaded</vt:lpstr>
      <vt:lpstr>In Each Sequence, At Least One Job Didn’t Fail</vt:lpstr>
      <vt:lpstr>Union Bound</vt:lpstr>
      <vt:lpstr>Union Bound</vt:lpstr>
      <vt:lpstr>In Conclusion</vt:lpstr>
      <vt:lpstr>Fooling a Deterministic Algorithm</vt:lpstr>
      <vt:lpstr>Fooling a Deterministic Algorithm</vt:lpstr>
      <vt:lpstr>Fooling a Deterministic Algorithm</vt:lpstr>
      <vt:lpstr>Fooling a Deterministic Algorithm</vt:lpstr>
      <vt:lpstr>Fooling a Deterministic Algorithm</vt:lpstr>
      <vt:lpstr>Fooling a Deterministic Algorithm</vt:lpstr>
      <vt:lpstr>Fooling a Deterministic Algorithm</vt:lpstr>
      <vt:lpstr>Fooling a Randomized Algorithm</vt:lpstr>
      <vt:lpstr>Fooling a Randomized Algorithm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Scheduling via Learned Weights</dc:title>
  <dc:creator>ניר שלמון</dc:creator>
  <cp:lastModifiedBy>ירדן כרמי - תומך בכיר</cp:lastModifiedBy>
  <cp:revision>9</cp:revision>
  <dcterms:created xsi:type="dcterms:W3CDTF">2023-06-30T11:27:03Z</dcterms:created>
  <dcterms:modified xsi:type="dcterms:W3CDTF">2023-07-25T14:36:20Z</dcterms:modified>
</cp:coreProperties>
</file>