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2"/>
  </p:notesMasterIdLst>
  <p:sldIdLst>
    <p:sldId id="256" r:id="rId5"/>
    <p:sldId id="301" r:id="rId6"/>
    <p:sldId id="257" r:id="rId7"/>
    <p:sldId id="283" r:id="rId8"/>
    <p:sldId id="324" r:id="rId9"/>
    <p:sldId id="258" r:id="rId10"/>
    <p:sldId id="284" r:id="rId11"/>
    <p:sldId id="315" r:id="rId12"/>
    <p:sldId id="329" r:id="rId13"/>
    <p:sldId id="297" r:id="rId14"/>
    <p:sldId id="298" r:id="rId15"/>
    <p:sldId id="259" r:id="rId16"/>
    <p:sldId id="285" r:id="rId17"/>
    <p:sldId id="316" r:id="rId18"/>
    <p:sldId id="325" r:id="rId19"/>
    <p:sldId id="260" r:id="rId20"/>
    <p:sldId id="299" r:id="rId21"/>
    <p:sldId id="300" r:id="rId22"/>
    <p:sldId id="330" r:id="rId23"/>
    <p:sldId id="261" r:id="rId24"/>
    <p:sldId id="296" r:id="rId25"/>
    <p:sldId id="309" r:id="rId26"/>
    <p:sldId id="262" r:id="rId27"/>
    <p:sldId id="317" r:id="rId28"/>
    <p:sldId id="266" r:id="rId29"/>
    <p:sldId id="318" r:id="rId30"/>
    <p:sldId id="319" r:id="rId31"/>
    <p:sldId id="310" r:id="rId32"/>
    <p:sldId id="302" r:id="rId33"/>
    <p:sldId id="287" r:id="rId34"/>
    <p:sldId id="286" r:id="rId35"/>
    <p:sldId id="267" r:id="rId36"/>
    <p:sldId id="320" r:id="rId37"/>
    <p:sldId id="268" r:id="rId38"/>
    <p:sldId id="326" r:id="rId39"/>
    <p:sldId id="270" r:id="rId40"/>
    <p:sldId id="271" r:id="rId41"/>
    <p:sldId id="346" r:id="rId42"/>
    <p:sldId id="311" r:id="rId43"/>
    <p:sldId id="327" r:id="rId44"/>
    <p:sldId id="328" r:id="rId45"/>
    <p:sldId id="337" r:id="rId46"/>
    <p:sldId id="331" r:id="rId47"/>
    <p:sldId id="303" r:id="rId48"/>
    <p:sldId id="336" r:id="rId49"/>
    <p:sldId id="338" r:id="rId50"/>
    <p:sldId id="334" r:id="rId51"/>
    <p:sldId id="332" r:id="rId52"/>
    <p:sldId id="272" r:id="rId53"/>
    <p:sldId id="342" r:id="rId54"/>
    <p:sldId id="343" r:id="rId55"/>
    <p:sldId id="321" r:id="rId56"/>
    <p:sldId id="273" r:id="rId57"/>
    <p:sldId id="312" r:id="rId58"/>
    <p:sldId id="313" r:id="rId59"/>
    <p:sldId id="274" r:id="rId60"/>
    <p:sldId id="339" r:id="rId61"/>
    <p:sldId id="340" r:id="rId62"/>
    <p:sldId id="275" r:id="rId63"/>
    <p:sldId id="295" r:id="rId64"/>
    <p:sldId id="276" r:id="rId65"/>
    <p:sldId id="277" r:id="rId66"/>
    <p:sldId id="278" r:id="rId67"/>
    <p:sldId id="263" r:id="rId68"/>
    <p:sldId id="341" r:id="rId69"/>
    <p:sldId id="279" r:id="rId70"/>
    <p:sldId id="322" r:id="rId71"/>
    <p:sldId id="323" r:id="rId72"/>
    <p:sldId id="304" r:id="rId73"/>
    <p:sldId id="280" r:id="rId74"/>
    <p:sldId id="305" r:id="rId75"/>
    <p:sldId id="281" r:id="rId76"/>
    <p:sldId id="306" r:id="rId77"/>
    <p:sldId id="307" r:id="rId78"/>
    <p:sldId id="308" r:id="rId79"/>
    <p:sldId id="282" r:id="rId80"/>
    <p:sldId id="344" r:id="rId81"/>
    <p:sldId id="345" r:id="rId82"/>
    <p:sldId id="293" r:id="rId83"/>
    <p:sldId id="348" r:id="rId84"/>
    <p:sldId id="292" r:id="rId85"/>
    <p:sldId id="264" r:id="rId86"/>
    <p:sldId id="288" r:id="rId87"/>
    <p:sldId id="333" r:id="rId88"/>
    <p:sldId id="294" r:id="rId89"/>
    <p:sldId id="289" r:id="rId90"/>
    <p:sldId id="290" r:id="rId9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D2382-74B1-4CE2-85A7-3253488A97B3}" v="7497" dt="2023-05-06T09:59:34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>
        <p:scale>
          <a:sx n="78" d="100"/>
          <a:sy n="78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9A9930-438F-4C78-B445-55EED11F6974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520624-038F-424F-89E7-6151F15D59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222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26B381-6F3B-5C54-AE15-3D2798BD8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A642930-607F-CE48-ECBD-4384462D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6ACB5F-035E-D0AE-68E1-BC6800A5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68E3CD-01E9-3D5B-65E9-0D80BFC9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981207-3D5E-221D-14DE-7AF440DD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802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5954A1-9996-8699-6241-63926952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78301B1-E35E-3161-DB29-307EA87DD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55E899F-8D59-3848-2A11-A027D8F6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5EE85E7-4CF1-839B-6298-23A2CF3D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7CAEF14-8522-98F5-9E65-1D0EC04B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700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FDF5E91-AC8D-641F-7AC2-2C3CFC30F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61CB4B7-DBAA-927F-11BA-672432D67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EC5EC29-A316-65BA-812B-7DE50605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A2F5064-ECF1-7139-F402-AD344E8A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82EFAAF-22C4-8D28-A411-F84202E0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85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76A6AE-AB6A-0C90-B96F-ED65DBFC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D68F019-068D-1D28-9166-84A4FCFA9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A8E00B3-0BE7-EE41-1743-1FED5C4D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830453-4401-7C46-61F6-C32D2F63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E6CA909-420D-AFC7-A83E-D41504DB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811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50082B-CA14-8EE8-9AC1-C727DFB8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841A6AC-4B0F-7ABE-5604-B52B59988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B4BCE9-59A0-A695-8881-6B5D99B6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ECDED99-3FB6-C5A9-A08A-BD84ADEF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EEFA375-3B34-CEAC-6175-C6C422F7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541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DAC999-87D5-8B3C-9A3F-04557079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A8218C-7AD7-AE9D-2C1C-48365F89E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0FD0677-E9F9-B89F-6851-D37C87CE2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BE84DCD-BC7A-F70A-9EFC-1ADBCE73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10818A5-F999-E6F2-CA24-D9A65E8E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F39072-DD94-C113-A558-1D0E3D63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969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4FA76E-BDF4-56F7-5ED9-123678A5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F0DCA23-4747-A328-052E-21BD873BE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74D5AD1-4241-721F-AC21-C42B40097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B35D63-79C4-9B8E-52CE-3F3BB7C9A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E015C28-E6CB-D9FF-79BE-9F9C1A68E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97751C0-4F12-84AF-24FC-5968D224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B036A54-045B-5C42-DD2E-1EC6B01D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FF06CDE-B654-286E-0A8B-A1945F67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513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019C175-7A05-8A22-F17D-1BDBBCD5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610C5F9-228A-0819-B578-60AF66D2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07452E3-7445-C26E-6DFE-6B76248D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A2A7CA7-6E11-2A77-76FA-B50C8454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985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8B29F6A-1DCC-0359-E7BB-09A4E75D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86E0860-78F6-ED15-5952-F25A08FC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D9750FE-C4F6-4B1F-9A01-B04DE02B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66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8186D1-B849-949A-1E33-6EFD90AD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D5C70BD-7354-5800-5A95-B6668704D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C9AFBB3-36DD-3970-0A33-CCFAE338E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19A9CCC-6F8A-A8CE-1ECF-63F843D0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0BC4B28-EE6C-D103-A953-4CEF6DF3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45FF8A-E5C8-66E3-1E66-C8231749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113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5D07B5-4B22-FE00-CA27-DC3F3A14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BFD767F-E69A-6F82-9FB3-F0A908E01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C4EDB6B-68EE-4E3F-EF05-583962B07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5A12227-20F0-A949-205C-5CAA5BBA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DCC33E2-BA19-4487-470D-4145C431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E46D43E-9EA4-66C5-6DC3-3B20D95E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46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CFD66DF-9C78-DDF6-B2E9-51312A4B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1F63AE5-9298-D3AC-7F22-FEEEF919A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FDE96DD-2E85-87C3-47AB-5956EF363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89CB-C65F-4ABD-A572-F70F9122666C}" type="datetimeFigureOut">
              <a:rPr lang="he-IL" smtClean="0"/>
              <a:t>ד'/סיון/תשפ"ג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D0B0E3-D855-0388-9ACB-5791E6D40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0FADEAA-4B09-D751-A82E-6BE202204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F158-2AEA-49C9-84EF-693B04D849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793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3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BA204-97F5-1DE4-EDE3-68F39BFE1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44C39F7-0D94-9E80-B1FC-E76C358CD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Aggregating inconsistent information</a:t>
            </a:r>
            <a:endParaRPr lang="he-IL" sz="5200" dirty="0">
              <a:solidFill>
                <a:srgbClr val="FFFFFF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C461118-C7F7-B148-B3CE-B5152A974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Omer Azoulay</a:t>
            </a:r>
          </a:p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28/06/2023</a:t>
            </a:r>
          </a:p>
        </p:txBody>
      </p:sp>
    </p:spTree>
    <p:extLst>
      <p:ext uri="{BB962C8B-B14F-4D97-AF65-F5344CB8AC3E}">
        <p14:creationId xmlns:p14="http://schemas.microsoft.com/office/powerpoint/2010/main" val="1293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9B8350-3351-226C-2278-D0EA4955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/>
              <a:t>Kemeny</a:t>
            </a:r>
            <a:r>
              <a:rPr lang="en-US" dirty="0"/>
              <a:t>-Young method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70B17627-9995-CE31-A38E-0097855A1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algn="l" rtl="0"/>
                <a:r>
                  <a:rPr lang="en-US" dirty="0"/>
                  <a:t>This method is an electoral system that uses ranked voting.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b="0" dirty="0"/>
                  <a:t>Finding </a:t>
                </a:r>
                <a:r>
                  <a:rPr lang="en-US" b="0" dirty="0" err="1"/>
                  <a:t>Kemeny’s</a:t>
                </a:r>
                <a:r>
                  <a:rPr lang="en-US" b="0" dirty="0"/>
                  <a:t> optimal ranking is NP-hard</a:t>
                </a:r>
              </a:p>
              <a:p>
                <a:pPr algn="l" rtl="0"/>
                <a:r>
                  <a:rPr lang="en-US" dirty="0"/>
                  <a:t>It is NP-hard even for only 4 input lists!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Can be computed trivially by checking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possible permutations</a:t>
                </a:r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70B17627-9995-CE31-A38E-0097855A1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19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223F38-2FED-894C-4FDD-C0C1DD40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Tournaments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E3BE944-E00D-BFC7-4155-A56B050B19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A tournament graph is a directed graph obtained by assigning direction for every edge in an undirected complete graph.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E3BE944-E00D-BFC7-4155-A56B050B19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תמונה 6" descr="תמונה שמכילה שרטוט, תרשים, עיגול, עיצוב&#10;&#10;התיאור נוצר באופן אוטומטי">
            <a:extLst>
              <a:ext uri="{FF2B5EF4-FFF2-40B4-BE49-F238E27FC236}">
                <a16:creationId xmlns:a16="http://schemas.microsoft.com/office/drawing/2014/main" id="{B55D3896-C340-D125-99B1-0BAD7EF16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t="24808" r="23972" b="26013"/>
          <a:stretch/>
        </p:blipFill>
        <p:spPr>
          <a:xfrm>
            <a:off x="2527819" y="3940645"/>
            <a:ext cx="2379306" cy="2286000"/>
          </a:xfrm>
          <a:prstGeom prst="rect">
            <a:avLst/>
          </a:prstGeom>
        </p:spPr>
      </p:pic>
      <p:pic>
        <p:nvPicPr>
          <p:cNvPr id="9" name="תמונה 8" descr="תמונה שמכילה שרטוט, ציור, עיגול, עיצוב&#10;&#10;התיאור נוצר באופן אוטומטי">
            <a:extLst>
              <a:ext uri="{FF2B5EF4-FFF2-40B4-BE49-F238E27FC236}">
                <a16:creationId xmlns:a16="http://schemas.microsoft.com/office/drawing/2014/main" id="{10F1653E-6C36-AB93-E682-FCF8A78C1F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t="27217" r="26380" b="26213"/>
          <a:stretch/>
        </p:blipFill>
        <p:spPr>
          <a:xfrm>
            <a:off x="6596743" y="4061943"/>
            <a:ext cx="2230016" cy="2164702"/>
          </a:xfrm>
          <a:prstGeom prst="rect">
            <a:avLst/>
          </a:prstGeom>
        </p:spPr>
      </p:pic>
      <p:sp>
        <p:nvSpPr>
          <p:cNvPr id="10" name="חץ: ימינה 9">
            <a:extLst>
              <a:ext uri="{FF2B5EF4-FFF2-40B4-BE49-F238E27FC236}">
                <a16:creationId xmlns:a16="http://schemas.microsoft.com/office/drawing/2014/main" id="{604DD8A2-F0BA-2E79-20B9-1A5890353D42}"/>
              </a:ext>
            </a:extLst>
          </p:cNvPr>
          <p:cNvSpPr/>
          <p:nvPr/>
        </p:nvSpPr>
        <p:spPr>
          <a:xfrm>
            <a:off x="4907125" y="4738412"/>
            <a:ext cx="1408923" cy="690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45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4495DF-5A24-C6D2-9FB7-57C86162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Feedback arc set on Tournaments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A296C9-567C-4C5C-8CE1-6F8E7BC2F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 feedback arc set in a directed graph, is a subset of edges that removing them produces an acyclic subgraph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FAS-TOURNAMENT is the problem of finding </a:t>
            </a:r>
            <a:r>
              <a:rPr lang="en-US" b="1" dirty="0"/>
              <a:t>minimal</a:t>
            </a:r>
            <a:r>
              <a:rPr lang="en-US" dirty="0"/>
              <a:t> feedback arc set in a tournament graph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problems are closely related, but FAS-TOURNAMENT is useful on its own. e.g. finding a ranking in round-robin sports tournament where the rankings are possibly inconsistent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3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47D16A-FD47-7531-F57A-A6C16C3BE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 of tournament and FAS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84CF264-47B7-DC1E-20E7-53DECD53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Beach volleyball at the 2016 Summer Olympics</a:t>
            </a:r>
          </a:p>
          <a:p>
            <a:pPr algn="l" rtl="0"/>
            <a:endParaRPr lang="en-US" dirty="0">
              <a:solidFill>
                <a:srgbClr val="000000"/>
              </a:solidFill>
              <a:latin typeface="Linux Libertine"/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  <a:latin typeface="Linux Libertine"/>
              </a:rPr>
              <a:t>Arrows are directed from loser to winner</a:t>
            </a:r>
          </a:p>
          <a:p>
            <a:pPr algn="l" rtl="0"/>
            <a:r>
              <a:rPr lang="en-US" dirty="0">
                <a:solidFill>
                  <a:srgbClr val="000000"/>
                </a:solidFill>
                <a:latin typeface="Linux Libertine"/>
              </a:rPr>
              <a:t>USA beat QAT, this match is an “upset”</a:t>
            </a:r>
          </a:p>
          <a:p>
            <a:pPr algn="l" rtl="0"/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  <a:latin typeface="Linux Libertine"/>
              </a:rPr>
              <a:t>Final ranking: QAT, ESP, AUT, USA</a:t>
            </a: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endParaRPr lang="he-IL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9110ED9-0DED-9626-9473-846FBEFD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860" y="2369698"/>
            <a:ext cx="3794060" cy="34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2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4495DF-5A24-C6D2-9FB7-57C86162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The plan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A296C9-567C-4C5C-8CE1-6F8E7BC2F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265"/>
            <a:ext cx="10515600" cy="4351338"/>
          </a:xfrm>
        </p:spPr>
        <p:txBody>
          <a:bodyPr/>
          <a:lstStyle/>
          <a:p>
            <a:pPr algn="l" rtl="0"/>
            <a:r>
              <a:rPr lang="en-US" dirty="0"/>
              <a:t>We will show how can FAS-TOURNAMENT be used to approximate RANK-AGGREGATION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We will reduce from RANK-AGGREGATION to </a:t>
            </a:r>
            <a:r>
              <a:rPr lang="en-US" b="1" dirty="0"/>
              <a:t>weighted </a:t>
            </a:r>
            <a:r>
              <a:rPr lang="en-US" dirty="0"/>
              <a:t>FAS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Then we will approximate </a:t>
            </a:r>
            <a:r>
              <a:rPr lang="en-US" b="1" dirty="0"/>
              <a:t>weighted </a:t>
            </a:r>
            <a:r>
              <a:rPr lang="en-US" dirty="0"/>
              <a:t>FAS using normal FAS.</a:t>
            </a:r>
          </a:p>
        </p:txBody>
      </p:sp>
    </p:spTree>
    <p:extLst>
      <p:ext uri="{BB962C8B-B14F-4D97-AF65-F5344CB8AC3E}">
        <p14:creationId xmlns:p14="http://schemas.microsoft.com/office/powerpoint/2010/main" val="223801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4C7DC7-CD3F-EA9C-2BC0-2EA86441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Reminder: Topological order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4918FF3-DB78-4D4B-C9CC-03A63D0E1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11268" name="Picture 4" descr="enter image description here">
            <a:extLst>
              <a:ext uri="{FF2B5EF4-FFF2-40B4-BE49-F238E27FC236}">
                <a16:creationId xmlns:a16="http://schemas.microsoft.com/office/drawing/2014/main" id="{315DF1C4-CED2-741A-3983-102062E9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23" y="2095986"/>
            <a:ext cx="6120551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1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4C7DC7-CD3F-EA9C-2BC0-2EA86441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Feedback arc set on Tournaments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14918FF3-DB78-4D4B-C9CC-03A63D0E1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Any linear ordering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of V, induces a feedback arc set</a:t>
                </a:r>
              </a:p>
              <a:p>
                <a:pPr algn="l" rtl="0"/>
                <a:r>
                  <a:rPr lang="en-US" dirty="0"/>
                  <a:t>The feedback arc set size equals to the # of the backward edges 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We can find the minimal feedback arc set by finding the linear ordering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that induces minimal # of backward edges.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The set of backward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14918FF3-DB78-4D4B-C9CC-03A63D0E1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58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1F2ACA-61BC-B21E-C5A4-2B720AB0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Weighted FAS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328509A-CE99-ECFF-6477-58A0F23740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57335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b="1" dirty="0"/>
                  <a:t>Now there are edges in both directions </a:t>
                </a:r>
              </a:p>
              <a:p>
                <a:pPr algn="l" rtl="0"/>
                <a:endParaRPr lang="en-US" b="1" dirty="0"/>
              </a:p>
              <a:p>
                <a:pPr algn="l" rtl="0"/>
                <a:r>
                  <a:rPr lang="en-US" dirty="0"/>
                  <a:t>Consider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on the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  <a:endParaRPr lang="en-US" b="1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The score of the feedback arc set is now the sum of its weights.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In weighted FAS-TORUNAMENT we look for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328509A-CE99-ECFF-6477-58A0F2374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57335" cy="4351338"/>
              </a:xfrm>
              <a:blipFill>
                <a:blip r:embed="rId2"/>
                <a:stretch>
                  <a:fillRect l="-1511" t="-2801" r="-5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 descr="תמונה שמכילה קו, תרשים, עיגול&#10;&#10;התיאור נוצר באופן אוטומטי">
            <a:extLst>
              <a:ext uri="{FF2B5EF4-FFF2-40B4-BE49-F238E27FC236}">
                <a16:creationId xmlns:a16="http://schemas.microsoft.com/office/drawing/2014/main" id="{3664370D-ADD1-8A84-CE95-4472DB0F1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92" y="1825625"/>
            <a:ext cx="5016523" cy="36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8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E850D7-5811-19DE-DCBA-5BFE86C4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300" dirty="0"/>
              <a:t>RANK-AGGREGATION and FAS-TOURNAMENTS</a:t>
            </a:r>
            <a:endParaRPr lang="he-IL" sz="43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AE3127D5-6A71-C1CD-CDEE-66655D62A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750"/>
                <a:ext cx="10515600" cy="4351338"/>
              </a:xfrm>
            </p:spPr>
            <p:txBody>
              <a:bodyPr/>
              <a:lstStyle/>
              <a:p>
                <a:pPr algn="l" rtl="0"/>
                <a:r>
                  <a:rPr lang="en-US" dirty="0"/>
                  <a:t>RANK-AGGREGATION is special case of weighted FAS-TOURNAMENT where the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the fraction of rankings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precede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  <a:endParaRPr lang="he-IL" dirty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AE3127D5-6A71-C1CD-CDEE-66655D62A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750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00BCC416-6D65-08C9-681A-4CB82BE8C13B}"/>
              </a:ext>
            </a:extLst>
          </p:cNvPr>
          <p:cNvGrpSpPr/>
          <p:nvPr/>
        </p:nvGrpSpPr>
        <p:grpSpPr>
          <a:xfrm>
            <a:off x="233574" y="2556163"/>
            <a:ext cx="5055636" cy="886019"/>
            <a:chOff x="1586204" y="2146235"/>
            <a:chExt cx="5055636" cy="886019"/>
          </a:xfrm>
        </p:grpSpPr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7D9E3603-0397-1B24-277C-FEB9A21FCD32}"/>
                </a:ext>
              </a:extLst>
            </p:cNvPr>
            <p:cNvSpPr/>
            <p:nvPr/>
          </p:nvSpPr>
          <p:spPr>
            <a:xfrm>
              <a:off x="1586204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83EE0778-DDD9-E013-C402-4ECA55577802}"/>
                </a:ext>
              </a:extLst>
            </p:cNvPr>
            <p:cNvSpPr/>
            <p:nvPr/>
          </p:nvSpPr>
          <p:spPr>
            <a:xfrm>
              <a:off x="285438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3832D695-4106-BEAC-0AD3-2790FD3BD967}"/>
                </a:ext>
              </a:extLst>
            </p:cNvPr>
            <p:cNvSpPr/>
            <p:nvPr/>
          </p:nvSpPr>
          <p:spPr>
            <a:xfrm>
              <a:off x="5382207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4A85F26E-97DC-8FE1-BB32-2DBAC59271E6}"/>
                </a:ext>
              </a:extLst>
            </p:cNvPr>
            <p:cNvSpPr/>
            <p:nvPr/>
          </p:nvSpPr>
          <p:spPr>
            <a:xfrm>
              <a:off x="4122574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9" name="תמונה 8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2DF0DD77-53AD-AD7D-C3E6-09938C9DC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854" y="2146235"/>
              <a:ext cx="857438" cy="886019"/>
            </a:xfrm>
            <a:prstGeom prst="rect">
              <a:avLst/>
            </a:prstGeom>
          </p:spPr>
        </p:pic>
        <p:pic>
          <p:nvPicPr>
            <p:cNvPr id="10" name="Picture 8" descr="אמריקן פיצה לוגו">
              <a:extLst>
                <a:ext uri="{FF2B5EF4-FFF2-40B4-BE49-F238E27FC236}">
                  <a16:creationId xmlns:a16="http://schemas.microsoft.com/office/drawing/2014/main" id="{3F91163B-B89E-46C6-4F9A-317A9514F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094" y="2280301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תמונה 10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52BFBFD8-B31C-C36A-609E-99BB5ABB4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253" y="2267339"/>
              <a:ext cx="661697" cy="675891"/>
            </a:xfrm>
            <a:prstGeom prst="rect">
              <a:avLst/>
            </a:prstGeom>
          </p:spPr>
        </p:pic>
        <p:pic>
          <p:nvPicPr>
            <p:cNvPr id="12" name="תמונה 11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5D5D3F6C-18C8-6873-64DB-E99FDD7AD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159" y="2220686"/>
              <a:ext cx="973727" cy="811439"/>
            </a:xfrm>
            <a:prstGeom prst="rect">
              <a:avLst/>
            </a:prstGeom>
          </p:spPr>
        </p:pic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C7817986-C6FA-FE68-0692-666F10F1D883}"/>
              </a:ext>
            </a:extLst>
          </p:cNvPr>
          <p:cNvGrpSpPr/>
          <p:nvPr/>
        </p:nvGrpSpPr>
        <p:grpSpPr>
          <a:xfrm>
            <a:off x="253324" y="4081574"/>
            <a:ext cx="5047081" cy="886019"/>
            <a:chOff x="1604089" y="2146235"/>
            <a:chExt cx="5047081" cy="886019"/>
          </a:xfrm>
        </p:grpSpPr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14B500C9-B6F6-8E1D-711D-ADA484EC6022}"/>
                </a:ext>
              </a:extLst>
            </p:cNvPr>
            <p:cNvSpPr/>
            <p:nvPr/>
          </p:nvSpPr>
          <p:spPr>
            <a:xfrm>
              <a:off x="2864503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667E5CE6-9C67-387A-AA87-8D56CF2C6D75}"/>
                </a:ext>
              </a:extLst>
            </p:cNvPr>
            <p:cNvSpPr/>
            <p:nvPr/>
          </p:nvSpPr>
          <p:spPr>
            <a:xfrm>
              <a:off x="160408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D3D1DC1D-4B04-B341-C294-75694294EA45}"/>
                </a:ext>
              </a:extLst>
            </p:cNvPr>
            <p:cNvSpPr/>
            <p:nvPr/>
          </p:nvSpPr>
          <p:spPr>
            <a:xfrm>
              <a:off x="4122566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5C0A5F99-8805-8F85-9492-3B15D5E2D731}"/>
                </a:ext>
              </a:extLst>
            </p:cNvPr>
            <p:cNvSpPr/>
            <p:nvPr/>
          </p:nvSpPr>
          <p:spPr>
            <a:xfrm>
              <a:off x="5391537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8" name="תמונה 17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9A9E8283-F161-8C3E-DC67-83E0E5FB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53" y="2146235"/>
              <a:ext cx="857438" cy="886019"/>
            </a:xfrm>
            <a:prstGeom prst="rect">
              <a:avLst/>
            </a:prstGeom>
          </p:spPr>
        </p:pic>
        <p:pic>
          <p:nvPicPr>
            <p:cNvPr id="19" name="Picture 8" descr="אמריקן פיצה לוגו">
              <a:extLst>
                <a:ext uri="{FF2B5EF4-FFF2-40B4-BE49-F238E27FC236}">
                  <a16:creationId xmlns:a16="http://schemas.microsoft.com/office/drawing/2014/main" id="{1810C812-914B-7321-F567-96A0F887F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057" y="2280301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תמונה 19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17DC144B-4510-1646-E343-FB3CDDC1B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953" y="2267339"/>
              <a:ext cx="661697" cy="675891"/>
            </a:xfrm>
            <a:prstGeom prst="rect">
              <a:avLst/>
            </a:prstGeom>
          </p:spPr>
        </p:pic>
        <p:pic>
          <p:nvPicPr>
            <p:cNvPr id="21" name="תמונה 20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9CAD8327-2588-85FF-407A-29282EC7D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518" y="2220686"/>
              <a:ext cx="973727" cy="811439"/>
            </a:xfrm>
            <a:prstGeom prst="rect">
              <a:avLst/>
            </a:prstGeom>
          </p:spPr>
        </p:pic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59B7BECD-9D1A-18C6-98F4-24D99E0D7165}"/>
              </a:ext>
            </a:extLst>
          </p:cNvPr>
          <p:cNvGrpSpPr/>
          <p:nvPr/>
        </p:nvGrpSpPr>
        <p:grpSpPr>
          <a:xfrm>
            <a:off x="232802" y="5606856"/>
            <a:ext cx="5068073" cy="886019"/>
            <a:chOff x="1584652" y="2146235"/>
            <a:chExt cx="5068073" cy="886019"/>
          </a:xfrm>
        </p:grpSpPr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05699EFD-1BEE-0915-72EA-F158D633606E}"/>
                </a:ext>
              </a:extLst>
            </p:cNvPr>
            <p:cNvSpPr/>
            <p:nvPr/>
          </p:nvSpPr>
          <p:spPr>
            <a:xfrm>
              <a:off x="5393092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6FAAB84C-B279-8517-D205-67C8DDECC739}"/>
                </a:ext>
              </a:extLst>
            </p:cNvPr>
            <p:cNvSpPr/>
            <p:nvPr/>
          </p:nvSpPr>
          <p:spPr>
            <a:xfrm>
              <a:off x="412334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68F19C33-4E6A-8B7D-31F7-C7D4456835C7}"/>
                </a:ext>
              </a:extLst>
            </p:cNvPr>
            <p:cNvSpPr/>
            <p:nvPr/>
          </p:nvSpPr>
          <p:spPr>
            <a:xfrm>
              <a:off x="1584652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6" name="מלבן 25">
              <a:extLst>
                <a:ext uri="{FF2B5EF4-FFF2-40B4-BE49-F238E27FC236}">
                  <a16:creationId xmlns:a16="http://schemas.microsoft.com/office/drawing/2014/main" id="{241D0B99-A721-8226-78D6-10BBCFAAE4FF}"/>
                </a:ext>
              </a:extLst>
            </p:cNvPr>
            <p:cNvSpPr/>
            <p:nvPr/>
          </p:nvSpPr>
          <p:spPr>
            <a:xfrm>
              <a:off x="285360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27" name="תמונה 26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32F46A0C-6B6C-ABA8-F03A-007750D2F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742" y="2146235"/>
              <a:ext cx="857438" cy="886019"/>
            </a:xfrm>
            <a:prstGeom prst="rect">
              <a:avLst/>
            </a:prstGeom>
          </p:spPr>
        </p:pic>
        <p:pic>
          <p:nvPicPr>
            <p:cNvPr id="28" name="Picture 8" descr="אמריקן פיצה לוגו">
              <a:extLst>
                <a:ext uri="{FF2B5EF4-FFF2-40B4-BE49-F238E27FC236}">
                  <a16:creationId xmlns:a16="http://schemas.microsoft.com/office/drawing/2014/main" id="{89E12D82-F6FF-19B9-A865-A4DEE91D2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129" y="2280301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תמונה 28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CCD5BACD-4814-99CA-9BD8-56549E49D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213" y="2267339"/>
              <a:ext cx="661697" cy="675891"/>
            </a:xfrm>
            <a:prstGeom prst="rect">
              <a:avLst/>
            </a:prstGeom>
          </p:spPr>
        </p:pic>
        <p:pic>
          <p:nvPicPr>
            <p:cNvPr id="30" name="תמונה 29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3A21D691-ECE3-F032-885F-EC5EAC2CA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04" y="2220686"/>
              <a:ext cx="973727" cy="811439"/>
            </a:xfrm>
            <a:prstGeom prst="rect">
              <a:avLst/>
            </a:prstGeom>
          </p:spPr>
        </p:pic>
      </p:grpSp>
      <p:sp>
        <p:nvSpPr>
          <p:cNvPr id="31" name="חץ: ימינה 30">
            <a:extLst>
              <a:ext uri="{FF2B5EF4-FFF2-40B4-BE49-F238E27FC236}">
                <a16:creationId xmlns:a16="http://schemas.microsoft.com/office/drawing/2014/main" id="{EE25DDDB-F510-7B40-EDCD-88ED5E9D3F7E}"/>
              </a:ext>
            </a:extLst>
          </p:cNvPr>
          <p:cNvSpPr/>
          <p:nvPr/>
        </p:nvSpPr>
        <p:spPr>
          <a:xfrm>
            <a:off x="5556797" y="4219003"/>
            <a:ext cx="811763" cy="662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6" name="תמונה 35" descr="תמונה שמכילה טקסט, גופן, לוגו, גרפיקה&#10;&#10;התיאור נוצר באופן אוטומטי">
            <a:extLst>
              <a:ext uri="{FF2B5EF4-FFF2-40B4-BE49-F238E27FC236}">
                <a16:creationId xmlns:a16="http://schemas.microsoft.com/office/drawing/2014/main" id="{3A7C0AED-40C8-0663-545A-4DB17D0240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1" b="23774"/>
          <a:stretch/>
        </p:blipFill>
        <p:spPr>
          <a:xfrm>
            <a:off x="7481668" y="3202075"/>
            <a:ext cx="973727" cy="464429"/>
          </a:xfrm>
          <a:prstGeom prst="rect">
            <a:avLst/>
          </a:prstGeom>
        </p:spPr>
      </p:pic>
      <p:pic>
        <p:nvPicPr>
          <p:cNvPr id="37" name="Picture 8" descr="אמריקן פיצה לוגו">
            <a:extLst>
              <a:ext uri="{FF2B5EF4-FFF2-40B4-BE49-F238E27FC236}">
                <a16:creationId xmlns:a16="http://schemas.microsoft.com/office/drawing/2014/main" id="{59C440FA-A624-CD31-9530-F62A8046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37" y="3128715"/>
            <a:ext cx="644594" cy="6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תמונה 37" descr="תמונה שמכילה גרפיקה, אומנות קליפיפם, גופן, טקסט&#10;&#10;התיאור נוצר באופן אוטומטי">
            <a:extLst>
              <a:ext uri="{FF2B5EF4-FFF2-40B4-BE49-F238E27FC236}">
                <a16:creationId xmlns:a16="http://schemas.microsoft.com/office/drawing/2014/main" id="{BE77B62D-17E3-8D1D-B4FD-D65CC756C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4" y="5197149"/>
            <a:ext cx="661697" cy="675891"/>
          </a:xfrm>
          <a:prstGeom prst="rect">
            <a:avLst/>
          </a:prstGeom>
        </p:spPr>
      </p:pic>
      <p:pic>
        <p:nvPicPr>
          <p:cNvPr id="39" name="תמונה 38" descr="תמונה שמכילה טקסט, צילום מסך, לוגו, גרפיקה&#10;&#10;התיאור נוצר באופן אוטומטי">
            <a:extLst>
              <a:ext uri="{FF2B5EF4-FFF2-40B4-BE49-F238E27FC236}">
                <a16:creationId xmlns:a16="http://schemas.microsoft.com/office/drawing/2014/main" id="{B5B49E0C-BB50-3E91-559F-DC3E7E74C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02" y="5081605"/>
            <a:ext cx="857438" cy="886019"/>
          </a:xfrm>
          <a:prstGeom prst="rect">
            <a:avLst/>
          </a:prstGeom>
        </p:spPr>
      </p:pic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B637ABC9-7541-70B5-5519-CEB7E32577E5}"/>
              </a:ext>
            </a:extLst>
          </p:cNvPr>
          <p:cNvCxnSpPr>
            <a:cxnSpLocks/>
            <a:stCxn id="38" idx="0"/>
            <a:endCxn id="36" idx="2"/>
          </p:cNvCxnSpPr>
          <p:nvPr/>
        </p:nvCxnSpPr>
        <p:spPr>
          <a:xfrm flipV="1">
            <a:off x="7937913" y="3666504"/>
            <a:ext cx="30619" cy="153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0735FB73-A6FC-4DBF-129D-4EDCFEA3B34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 flipV="1">
            <a:off x="8268761" y="5524615"/>
            <a:ext cx="1685241" cy="1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D7DFEC48-3A69-08AF-C10B-69A8F7C05F60}"/>
              </a:ext>
            </a:extLst>
          </p:cNvPr>
          <p:cNvCxnSpPr>
            <a:stCxn id="38" idx="3"/>
            <a:endCxn id="37" idx="2"/>
          </p:cNvCxnSpPr>
          <p:nvPr/>
        </p:nvCxnSpPr>
        <p:spPr>
          <a:xfrm flipV="1">
            <a:off x="8268761" y="3778680"/>
            <a:ext cx="2053773" cy="1756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תיבת טקסט 52">
                <a:extLst>
                  <a:ext uri="{FF2B5EF4-FFF2-40B4-BE49-F238E27FC236}">
                    <a16:creationId xmlns:a16="http://schemas.microsoft.com/office/drawing/2014/main" id="{2E7EF160-D4FA-E4A9-EC26-B55662A3D83A}"/>
                  </a:ext>
                </a:extLst>
              </p:cNvPr>
              <p:cNvSpPr txBox="1"/>
              <p:nvPr/>
            </p:nvSpPr>
            <p:spPr>
              <a:xfrm>
                <a:off x="9224126" y="4196278"/>
                <a:ext cx="627517" cy="6127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53" name="תיבת טקסט 52">
                <a:extLst>
                  <a:ext uri="{FF2B5EF4-FFF2-40B4-BE49-F238E27FC236}">
                    <a16:creationId xmlns:a16="http://schemas.microsoft.com/office/drawing/2014/main" id="{2E7EF160-D4FA-E4A9-EC26-B55662A3D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126" y="4196278"/>
                <a:ext cx="627517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תיבת טקסט 53">
                <a:extLst>
                  <a:ext uri="{FF2B5EF4-FFF2-40B4-BE49-F238E27FC236}">
                    <a16:creationId xmlns:a16="http://schemas.microsoft.com/office/drawing/2014/main" id="{3142A621-5375-3727-7489-BA45493149E3}"/>
                  </a:ext>
                </a:extLst>
              </p:cNvPr>
              <p:cNvSpPr txBox="1"/>
              <p:nvPr/>
            </p:nvSpPr>
            <p:spPr>
              <a:xfrm>
                <a:off x="8874159" y="5208556"/>
                <a:ext cx="627517" cy="6127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54" name="תיבת טקסט 53">
                <a:extLst>
                  <a:ext uri="{FF2B5EF4-FFF2-40B4-BE49-F238E27FC236}">
                    <a16:creationId xmlns:a16="http://schemas.microsoft.com/office/drawing/2014/main" id="{3142A621-5375-3727-7489-BA454931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159" y="5208556"/>
                <a:ext cx="627517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תיבת טקסט 54">
                <a:extLst>
                  <a:ext uri="{FF2B5EF4-FFF2-40B4-BE49-F238E27FC236}">
                    <a16:creationId xmlns:a16="http://schemas.microsoft.com/office/drawing/2014/main" id="{35BE4B34-4969-D40D-BA1A-417D5BD5CEBE}"/>
                  </a:ext>
                </a:extLst>
              </p:cNvPr>
              <p:cNvSpPr txBox="1"/>
              <p:nvPr/>
            </p:nvSpPr>
            <p:spPr>
              <a:xfrm>
                <a:off x="7443756" y="4155751"/>
                <a:ext cx="627517" cy="6127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55" name="תיבת טקסט 54">
                <a:extLst>
                  <a:ext uri="{FF2B5EF4-FFF2-40B4-BE49-F238E27FC236}">
                    <a16:creationId xmlns:a16="http://schemas.microsoft.com/office/drawing/2014/main" id="{35BE4B34-4969-D40D-BA1A-417D5BD5C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756" y="4155751"/>
                <a:ext cx="627517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F58ADCDF-A72E-9164-5578-B24D195D5BF7}"/>
              </a:ext>
            </a:extLst>
          </p:cNvPr>
          <p:cNvCxnSpPr>
            <a:stCxn id="37" idx="1"/>
            <a:endCxn id="36" idx="3"/>
          </p:cNvCxnSpPr>
          <p:nvPr/>
        </p:nvCxnSpPr>
        <p:spPr>
          <a:xfrm flipH="1" flipV="1">
            <a:off x="8455395" y="3434290"/>
            <a:ext cx="1544842" cy="19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תיבת טקסט 57">
                <a:extLst>
                  <a:ext uri="{FF2B5EF4-FFF2-40B4-BE49-F238E27FC236}">
                    <a16:creationId xmlns:a16="http://schemas.microsoft.com/office/drawing/2014/main" id="{C4163EB8-F6D6-B401-43DA-5FB7F29472B4}"/>
                  </a:ext>
                </a:extLst>
              </p:cNvPr>
              <p:cNvSpPr txBox="1"/>
              <p:nvPr/>
            </p:nvSpPr>
            <p:spPr>
              <a:xfrm>
                <a:off x="8919313" y="2879755"/>
                <a:ext cx="627517" cy="6127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58" name="תיבת טקסט 57">
                <a:extLst>
                  <a:ext uri="{FF2B5EF4-FFF2-40B4-BE49-F238E27FC236}">
                    <a16:creationId xmlns:a16="http://schemas.microsoft.com/office/drawing/2014/main" id="{C4163EB8-F6D6-B401-43DA-5FB7F2947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313" y="2879755"/>
                <a:ext cx="627517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237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159E64-EC61-CDDF-8CEF-3412740E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Agenda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1AF9F4E-84AC-3FCC-1BF4-D8CBBD67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RANK-AGGREGATION problem ✔️</a:t>
            </a:r>
          </a:p>
          <a:p>
            <a:pPr algn="l" rtl="0"/>
            <a:r>
              <a:rPr lang="en-US" dirty="0"/>
              <a:t>The FAS-TOURNAMENT &amp; weighted FAS-TOURNAMENT problems ✔️</a:t>
            </a:r>
          </a:p>
          <a:p>
            <a:pPr algn="l" rtl="0"/>
            <a:r>
              <a:rPr lang="en-US" dirty="0"/>
              <a:t>Reduction from RANK-AGGREGATION to weighted FAS✔️</a:t>
            </a:r>
          </a:p>
          <a:p>
            <a:pPr algn="l" rtl="0"/>
            <a:r>
              <a:rPr lang="en-US" dirty="0"/>
              <a:t>Approximating FAS-TOURNAMENT</a:t>
            </a:r>
          </a:p>
          <a:p>
            <a:pPr algn="l" rtl="0"/>
            <a:r>
              <a:rPr lang="en-US" dirty="0"/>
              <a:t>Approximating weighted FAS-TOURNAMENT</a:t>
            </a:r>
          </a:p>
          <a:p>
            <a:pPr algn="l" rtl="0"/>
            <a:r>
              <a:rPr lang="en-US" dirty="0"/>
              <a:t>Improving RANK-AGGREGATION approximation bound</a:t>
            </a:r>
          </a:p>
          <a:p>
            <a:pPr marL="0" indent="0" algn="l" rtl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363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159E64-EC61-CDDF-8CEF-3412740E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Agenda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1AF9F4E-84AC-3FCC-1BF4-D8CBBD67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RANK-AGGREGATION problem</a:t>
            </a:r>
          </a:p>
          <a:p>
            <a:pPr algn="l" rtl="0"/>
            <a:r>
              <a:rPr lang="en-US" dirty="0"/>
              <a:t>The FAS-TOURNAMENT &amp; weighted FAS-TOURNAMENT problems</a:t>
            </a:r>
          </a:p>
          <a:p>
            <a:pPr algn="l" rtl="0"/>
            <a:r>
              <a:rPr lang="en-US" dirty="0"/>
              <a:t>Reduction from RANK-AGGREGATION to weighted FAS</a:t>
            </a:r>
          </a:p>
          <a:p>
            <a:pPr algn="l" rtl="0"/>
            <a:r>
              <a:rPr lang="en-US" dirty="0"/>
              <a:t>Approximating FAS-TOURNMANET</a:t>
            </a:r>
          </a:p>
          <a:p>
            <a:pPr algn="l" rtl="0"/>
            <a:r>
              <a:rPr lang="en-US" dirty="0"/>
              <a:t>Approximating weighted FAS-TOURNAMENT</a:t>
            </a:r>
          </a:p>
          <a:p>
            <a:pPr algn="l" rtl="0"/>
            <a:r>
              <a:rPr lang="en-US" dirty="0"/>
              <a:t>Improving RANK-AGGREGATION approximation bound</a:t>
            </a:r>
          </a:p>
          <a:p>
            <a:pPr marL="0" indent="0" algn="l" rtl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4412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5CD6DC-AD7F-CC82-EC52-B0753C7E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Approximating FAS-TOURNAMENT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AAEA41B-23AB-49CB-C5E2-56578368F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</a:t>
            </a:r>
            <a:r>
              <a:rPr lang="en-US" dirty="0" err="1"/>
              <a:t>KwikSort</a:t>
            </a:r>
            <a:r>
              <a:rPr lang="en-US" dirty="0"/>
              <a:t> algorithm!</a:t>
            </a:r>
          </a:p>
          <a:p>
            <a:pPr marL="0" indent="0" algn="l" rtl="0">
              <a:buNone/>
            </a:pP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2CAA709B-99B8-4117-9769-AF27C2FF9B38}"/>
                  </a:ext>
                </a:extLst>
              </p:cNvPr>
              <p:cNvSpPr txBox="1"/>
              <p:nvPr/>
            </p:nvSpPr>
            <p:spPr>
              <a:xfrm>
                <a:off x="2705878" y="2569045"/>
                <a:ext cx="6288832" cy="36933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,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r>
                  <a:rPr lang="en-US" dirty="0"/>
                  <a:t>Pick random pivot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	</a:t>
                </a:r>
              </a:p>
              <a:p>
                <a:pPr algn="l" rtl="0"/>
                <a:r>
                  <a:rPr lang="en-US" dirty="0"/>
                  <a:t>	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then</a:t>
                </a:r>
              </a:p>
              <a:p>
                <a:pPr algn="l" rtl="0"/>
                <a:r>
                  <a:rPr lang="en-US" dirty="0"/>
                  <a:t>		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	Else //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		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tournament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tournament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𝐾𝑤𝑖𝑘𝑆𝑜𝑟𝑡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𝐾𝑤𝑖𝑘𝑆𝑜𝑟𝑡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2CAA709B-99B8-4117-9769-AF27C2FF9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878" y="2569045"/>
                <a:ext cx="6288832" cy="3693319"/>
              </a:xfrm>
              <a:prstGeom prst="rect">
                <a:avLst/>
              </a:prstGeom>
              <a:blipFill>
                <a:blip r:embed="rId2"/>
                <a:stretch>
                  <a:fillRect l="-872" t="-825" b="-16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9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21D3D-39FB-F502-D361-57332B16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04188782-78C5-0FD6-38F1-FE066EDB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76939"/>
            <a:ext cx="228600" cy="228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CC5B8869-7B84-9D59-CBC7-7A2C1CCF1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562739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0D9512CA-C42B-7C3C-82F1-E66784E0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62739"/>
            <a:ext cx="228600" cy="228600"/>
          </a:xfrm>
          <a:prstGeom prst="ellipse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992609F5-23DD-E03D-8954-39FBEDBF3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53339"/>
            <a:ext cx="228600" cy="228600"/>
          </a:xfrm>
          <a:prstGeom prst="ellipse">
            <a:avLst/>
          </a:prstGeom>
          <a:solidFill>
            <a:srgbClr val="7B36A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55870ED3-A6D2-3D60-2ACD-CB16FD30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29539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7903E13-DF43-7F0C-FE2E-56147E0D2C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105539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3330E4AF-0D76-5EBE-E77C-921715859F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3105539"/>
            <a:ext cx="762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62FE746D-85EB-941D-CE84-AC4591BB43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105539"/>
            <a:ext cx="6858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D7114E72-18B8-070C-96AF-776ED76451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3105539"/>
            <a:ext cx="5334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6451B9B5-BCA4-9D18-B98E-F8B3B64C2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705739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DD0188EF-CD8A-BA11-408B-AD4AC0BE2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791339"/>
            <a:ext cx="1524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0FABE411-3F7D-EE4D-1A78-4B7F4CA0F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715139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2DDFDA8-3A37-FE3A-0DA8-533F791800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791339"/>
            <a:ext cx="152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9ED54ABF-EC9C-771D-4833-76E1FEE73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791339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300D1191-D4EA-324C-DE87-6FA90A44F4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791339"/>
            <a:ext cx="1524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8CA721F5-01B1-CEA3-0B2F-46EB5C65A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791339"/>
            <a:ext cx="1447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D69B30BD-2BD8-32F3-C32D-F798A1BAA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2724539"/>
            <a:ext cx="746125" cy="4222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>
                <a:latin typeface="Arial" charset="0"/>
              </a:rPr>
              <a:t>pivot</a:t>
            </a:r>
          </a:p>
        </p:txBody>
      </p:sp>
      <p:sp>
        <p:nvSpPr>
          <p:cNvPr id="21" name="Oval 22">
            <a:extLst>
              <a:ext uri="{FF2B5EF4-FFF2-40B4-BE49-F238E27FC236}">
                <a16:creationId xmlns:a16="http://schemas.microsoft.com/office/drawing/2014/main" id="{79181DC2-634E-357A-8332-CF1864A4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76939"/>
            <a:ext cx="228600" cy="228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7EEC4B14-6A73-3B74-95AF-40297A0B2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562739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5B8A641F-FE71-2AC0-0084-95BB56E65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62739"/>
            <a:ext cx="228600" cy="228600"/>
          </a:xfrm>
          <a:prstGeom prst="ellipse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BE2F21E2-9932-4DF2-A06E-B5633A0A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29539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C66D3171-9D49-9D7B-98BD-10599DF43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715139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4DB2ECD2-2D46-58B5-F885-0E1C3836B6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791339"/>
            <a:ext cx="152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" name="Oval 29">
            <a:extLst>
              <a:ext uri="{FF2B5EF4-FFF2-40B4-BE49-F238E27FC236}">
                <a16:creationId xmlns:a16="http://schemas.microsoft.com/office/drawing/2014/main" id="{5CA23976-50C8-E520-83A0-DBBCB4DC2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53339"/>
            <a:ext cx="228600" cy="228600"/>
          </a:xfrm>
          <a:prstGeom prst="ellipse">
            <a:avLst/>
          </a:prstGeom>
          <a:solidFill>
            <a:srgbClr val="7B36A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9" name="Line 34">
            <a:extLst>
              <a:ext uri="{FF2B5EF4-FFF2-40B4-BE49-F238E27FC236}">
                <a16:creationId xmlns:a16="http://schemas.microsoft.com/office/drawing/2014/main" id="{9D01B142-3695-4C37-9D02-E539B40FC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105539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0" name="Line 35">
            <a:extLst>
              <a:ext uri="{FF2B5EF4-FFF2-40B4-BE49-F238E27FC236}">
                <a16:creationId xmlns:a16="http://schemas.microsoft.com/office/drawing/2014/main" id="{46992AE7-D3B2-48DE-04C8-E1F4409712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105539"/>
            <a:ext cx="6858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1" name="Line 36">
            <a:extLst>
              <a:ext uri="{FF2B5EF4-FFF2-40B4-BE49-F238E27FC236}">
                <a16:creationId xmlns:a16="http://schemas.microsoft.com/office/drawing/2014/main" id="{558354F2-6801-A734-23C4-545DD8EF3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3105539"/>
            <a:ext cx="5334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2" name="Line 37">
            <a:extLst>
              <a:ext uri="{FF2B5EF4-FFF2-40B4-BE49-F238E27FC236}">
                <a16:creationId xmlns:a16="http://schemas.microsoft.com/office/drawing/2014/main" id="{88E76E60-39EB-6854-03C0-572E9C8033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3105539"/>
            <a:ext cx="762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B3599BED-CF50-70BE-0A91-6E407E0FD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876939"/>
            <a:ext cx="304800" cy="76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4" name="Line 41">
            <a:extLst>
              <a:ext uri="{FF2B5EF4-FFF2-40B4-BE49-F238E27FC236}">
                <a16:creationId xmlns:a16="http://schemas.microsoft.com/office/drawing/2014/main" id="{E38D8227-AF69-D774-C9D1-F6C5455C1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953139"/>
            <a:ext cx="381000" cy="76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" name="Line 4">
            <a:extLst>
              <a:ext uri="{FF2B5EF4-FFF2-40B4-BE49-F238E27FC236}">
                <a16:creationId xmlns:a16="http://schemas.microsoft.com/office/drawing/2014/main" id="{8DFE6FCA-21B7-E796-3B9A-66013869C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8701" y="413741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C07A5163-8EED-4553-7A2D-C3FB17CF4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3527814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5DEF1ACF-009A-1665-DBBA-9DEC3F4D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101" y="3527814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8" name="Oval 7">
            <a:extLst>
              <a:ext uri="{FF2B5EF4-FFF2-40B4-BE49-F238E27FC236}">
                <a16:creationId xmlns:a16="http://schemas.microsoft.com/office/drawing/2014/main" id="{98E2FAE0-02E7-7976-E0CA-2209643A6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1" y="3527814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3AE70F04-A969-C7A6-9B7A-7D6B162E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01" y="3832614"/>
            <a:ext cx="22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>
                <a:latin typeface="Arial" charset="0"/>
              </a:rPr>
              <a:t>i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B718D825-A69C-E45F-F6B0-10E95237C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3800864"/>
            <a:ext cx="22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>
                <a:latin typeface="Arial" charset="0"/>
              </a:rPr>
              <a:t>j</a:t>
            </a:r>
          </a:p>
        </p:txBody>
      </p:sp>
      <p:sp>
        <p:nvSpPr>
          <p:cNvPr id="41" name="Line 10">
            <a:extLst>
              <a:ext uri="{FF2B5EF4-FFF2-40B4-BE49-F238E27FC236}">
                <a16:creationId xmlns:a16="http://schemas.microsoft.com/office/drawing/2014/main" id="{A2481DE9-B550-C1F2-99BF-592E11106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2501" y="3680214"/>
            <a:ext cx="13716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2" name="Line 11">
            <a:extLst>
              <a:ext uri="{FF2B5EF4-FFF2-40B4-BE49-F238E27FC236}">
                <a16:creationId xmlns:a16="http://schemas.microsoft.com/office/drawing/2014/main" id="{FAB8AFE9-7D6D-C653-E742-6A81D8E36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2301" y="3680214"/>
            <a:ext cx="13716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cxnSp>
        <p:nvCxnSpPr>
          <p:cNvPr id="43" name="AutoShape 12">
            <a:extLst>
              <a:ext uri="{FF2B5EF4-FFF2-40B4-BE49-F238E27FC236}">
                <a16:creationId xmlns:a16="http://schemas.microsoft.com/office/drawing/2014/main" id="{BBF2C4AB-9DD3-BA85-D93A-F29AC0EFE208}"/>
              </a:ext>
            </a:extLst>
          </p:cNvPr>
          <p:cNvCxnSpPr>
            <a:cxnSpLocks noChangeShapeType="1"/>
            <a:stCxn id="36" idx="5"/>
            <a:endCxn id="37" idx="3"/>
          </p:cNvCxnSpPr>
          <p:nvPr/>
        </p:nvCxnSpPr>
        <p:spPr bwMode="auto">
          <a:xfrm rot="16200000" flipH="1">
            <a:off x="8457408" y="2204633"/>
            <a:ext cx="1587" cy="3038475"/>
          </a:xfrm>
          <a:prstGeom prst="curvedConnector3">
            <a:avLst>
              <a:gd name="adj1" fmla="val 3940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ext Box 13">
            <a:extLst>
              <a:ext uri="{FF2B5EF4-FFF2-40B4-BE49-F238E27FC236}">
                <a16:creationId xmlns:a16="http://schemas.microsoft.com/office/drawing/2014/main" id="{BD537F71-CBE8-5C5F-F1F7-28B4A2A8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1" y="3832614"/>
            <a:ext cx="771525" cy="3365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FF99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pivot k</a:t>
            </a:r>
          </a:p>
        </p:txBody>
      </p:sp>
      <p:cxnSp>
        <p:nvCxnSpPr>
          <p:cNvPr id="45" name="AutoShape 15">
            <a:extLst>
              <a:ext uri="{FF2B5EF4-FFF2-40B4-BE49-F238E27FC236}">
                <a16:creationId xmlns:a16="http://schemas.microsoft.com/office/drawing/2014/main" id="{D08A5074-8B35-9A1A-1599-259CA7EDE4EB}"/>
              </a:ext>
            </a:extLst>
          </p:cNvPr>
          <p:cNvCxnSpPr>
            <a:cxnSpLocks noChangeShapeType="1"/>
            <a:stCxn id="37" idx="1"/>
            <a:endCxn id="36" idx="7"/>
          </p:cNvCxnSpPr>
          <p:nvPr/>
        </p:nvCxnSpPr>
        <p:spPr bwMode="auto">
          <a:xfrm rot="16200000" flipH="1" flipV="1">
            <a:off x="8457408" y="2042708"/>
            <a:ext cx="1587" cy="3038475"/>
          </a:xfrm>
          <a:prstGeom prst="curvedConnector3">
            <a:avLst>
              <a:gd name="adj1" fmla="val -165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8105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058B46-DE0C-C09E-3F65-4CCC1C6F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263BE846-2C80-B8F9-CCA1-4634DAA8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213" y="3119535"/>
            <a:ext cx="228600" cy="228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3D0BD46-84BA-5BC4-B7E5-14A4619E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813" y="3805335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4CE5D14A-AF1F-DB0E-2DED-7A7FD58F6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613" y="3805335"/>
            <a:ext cx="228600" cy="228600"/>
          </a:xfrm>
          <a:prstGeom prst="ellipse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A845249C-9BD1-7BA0-33D4-010853774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213" y="4795935"/>
            <a:ext cx="228600" cy="228600"/>
          </a:xfrm>
          <a:prstGeom prst="ellipse">
            <a:avLst/>
          </a:prstGeom>
          <a:solidFill>
            <a:srgbClr val="7B36A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68B8F947-8423-FEE3-8654-888AEF2A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013" y="4872135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B380B1B3-C104-BDAA-8D4E-1523ED4353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3213" y="3348135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AF2B199B-01FE-F9DE-5F8C-1154E14218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23813" y="3348135"/>
            <a:ext cx="762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AB6B4A6C-8603-9CF0-D25E-BCB47DC128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5613" y="3348135"/>
            <a:ext cx="6858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8835F8CC-B34B-8A5D-CFB2-9CD6928939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47613" y="3348135"/>
            <a:ext cx="5334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DCF5A8E8-0134-FF70-FD8C-EC9A18628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1813" y="4948335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D002E6FF-3BCE-CD17-53BD-303BF9C05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013" y="4033935"/>
            <a:ext cx="1524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F2E157B7-A3A1-FEDD-A589-9111C86B5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3213" y="3957735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82DB929D-7CF1-3B58-C651-53ED24C934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9613" y="4033935"/>
            <a:ext cx="152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FFD43410-5B75-1C86-5A41-1EDA8E519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5813" y="4033935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759E41B-EF4B-A5BA-BBE2-1CE094A544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1813" y="4033935"/>
            <a:ext cx="1524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7A927A24-0422-316A-4413-9630A3808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3213" y="4033935"/>
            <a:ext cx="1447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8231FAFC-7B1C-9F93-CC82-46ADA4F43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615" y="2325736"/>
            <a:ext cx="746125" cy="4222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atin typeface="Arial" charset="0"/>
              </a:rPr>
              <a:t>pivot</a:t>
            </a:r>
          </a:p>
        </p:txBody>
      </p:sp>
      <p:sp>
        <p:nvSpPr>
          <p:cNvPr id="21" name="Oval 22">
            <a:extLst>
              <a:ext uri="{FF2B5EF4-FFF2-40B4-BE49-F238E27FC236}">
                <a16:creationId xmlns:a16="http://schemas.microsoft.com/office/drawing/2014/main" id="{12B10E9B-8A9C-EFA2-7F7A-C5C01AD95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213" y="3119535"/>
            <a:ext cx="228600" cy="228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EAC515BB-A4BF-747B-B4DA-46A25DA92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813" y="3805335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3DC9872C-264D-0F65-1CAE-53BEA0890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613" y="3805335"/>
            <a:ext cx="228600" cy="228600"/>
          </a:xfrm>
          <a:prstGeom prst="ellipse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89E78B84-6BDB-7422-84F1-B03A6A17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013" y="4872135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F547135A-C0DE-9312-3674-6AD9D7C50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5213" y="395773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40795270-38C6-3DCB-5724-96237FDB51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9613" y="4033935"/>
            <a:ext cx="152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819A9E5A-D168-EDC5-B939-F5BE4E7D1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213" y="4795935"/>
            <a:ext cx="228600" cy="228600"/>
          </a:xfrm>
          <a:prstGeom prst="ellipse">
            <a:avLst/>
          </a:prstGeom>
          <a:solidFill>
            <a:srgbClr val="7B36A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" name="Line 34">
            <a:extLst>
              <a:ext uri="{FF2B5EF4-FFF2-40B4-BE49-F238E27FC236}">
                <a16:creationId xmlns:a16="http://schemas.microsoft.com/office/drawing/2014/main" id="{3490BD55-93CF-A99C-7D6F-F0055CD419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3213" y="3348135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9" name="Line 35">
            <a:extLst>
              <a:ext uri="{FF2B5EF4-FFF2-40B4-BE49-F238E27FC236}">
                <a16:creationId xmlns:a16="http://schemas.microsoft.com/office/drawing/2014/main" id="{3C360D89-FB58-C2E2-3CE7-A2E9C6168B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5613" y="3348135"/>
            <a:ext cx="6858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0" name="Line 36">
            <a:extLst>
              <a:ext uri="{FF2B5EF4-FFF2-40B4-BE49-F238E27FC236}">
                <a16:creationId xmlns:a16="http://schemas.microsoft.com/office/drawing/2014/main" id="{8B15B038-70D6-2BF8-7433-4A74DDFACE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47613" y="3348135"/>
            <a:ext cx="5334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1" name="Line 37">
            <a:extLst>
              <a:ext uri="{FF2B5EF4-FFF2-40B4-BE49-F238E27FC236}">
                <a16:creationId xmlns:a16="http://schemas.microsoft.com/office/drawing/2014/main" id="{E2222F8D-E5AD-EA50-DD09-60D5296D8E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23813" y="3348135"/>
            <a:ext cx="762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ahoma" charset="0"/>
              <a:ea typeface="ＭＳ Ｐゴシック" charset="0"/>
            </a:endParaRPr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EE220D8C-D034-0991-43A2-83FC834EC165}"/>
              </a:ext>
            </a:extLst>
          </p:cNvPr>
          <p:cNvCxnSpPr>
            <a:stCxn id="20" idx="1"/>
            <a:endCxn id="21" idx="7"/>
          </p:cNvCxnSpPr>
          <p:nvPr/>
        </p:nvCxnSpPr>
        <p:spPr>
          <a:xfrm flipH="1">
            <a:off x="2190335" y="2536874"/>
            <a:ext cx="712280" cy="61613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38" name="Oval 22">
            <a:extLst>
              <a:ext uri="{FF2B5EF4-FFF2-40B4-BE49-F238E27FC236}">
                <a16:creationId xmlns:a16="http://schemas.microsoft.com/office/drawing/2014/main" id="{2D455666-7D8D-C29C-1275-02104F938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613" y="3820064"/>
            <a:ext cx="228600" cy="228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" name="Oval 25">
            <a:extLst>
              <a:ext uri="{FF2B5EF4-FFF2-40B4-BE49-F238E27FC236}">
                <a16:creationId xmlns:a16="http://schemas.microsoft.com/office/drawing/2014/main" id="{D63E859A-49C9-C287-0E32-7FB33AD5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706" y="3232668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" name="Oval 23">
            <a:extLst>
              <a:ext uri="{FF2B5EF4-FFF2-40B4-BE49-F238E27FC236}">
                <a16:creationId xmlns:a16="http://schemas.microsoft.com/office/drawing/2014/main" id="{4B31D8FE-4861-1885-E613-732108867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706" y="3820108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1" name="Oval 24">
            <a:extLst>
              <a:ext uri="{FF2B5EF4-FFF2-40B4-BE49-F238E27FC236}">
                <a16:creationId xmlns:a16="http://schemas.microsoft.com/office/drawing/2014/main" id="{96B90093-E521-FE30-9223-2E59742CD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2039" y="4402105"/>
            <a:ext cx="228600" cy="228600"/>
          </a:xfrm>
          <a:prstGeom prst="ellipse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2" name="Oval 29">
            <a:extLst>
              <a:ext uri="{FF2B5EF4-FFF2-40B4-BE49-F238E27FC236}">
                <a16:creationId xmlns:a16="http://schemas.microsoft.com/office/drawing/2014/main" id="{0BA7AF1F-64F2-E7ED-8CCC-993E2EA4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8975" y="3805335"/>
            <a:ext cx="228600" cy="228600"/>
          </a:xfrm>
          <a:prstGeom prst="ellipse">
            <a:avLst/>
          </a:prstGeom>
          <a:solidFill>
            <a:srgbClr val="7B36A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cxnSp>
        <p:nvCxnSpPr>
          <p:cNvPr id="44" name="מחבר חץ ישר 43">
            <a:extLst>
              <a:ext uri="{FF2B5EF4-FFF2-40B4-BE49-F238E27FC236}">
                <a16:creationId xmlns:a16="http://schemas.microsoft.com/office/drawing/2014/main" id="{A681A72B-AD3A-F035-B1BE-99CC9E5FD2AD}"/>
              </a:ext>
            </a:extLst>
          </p:cNvPr>
          <p:cNvCxnSpPr>
            <a:cxnSpLocks/>
            <a:stCxn id="39" idx="6"/>
            <a:endCxn id="38" idx="0"/>
          </p:cNvCxnSpPr>
          <p:nvPr/>
        </p:nvCxnSpPr>
        <p:spPr>
          <a:xfrm>
            <a:off x="8385306" y="3346968"/>
            <a:ext cx="581607" cy="47309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46" name="מחבר חץ ישר 45">
            <a:extLst>
              <a:ext uri="{FF2B5EF4-FFF2-40B4-BE49-F238E27FC236}">
                <a16:creationId xmlns:a16="http://schemas.microsoft.com/office/drawing/2014/main" id="{8FB99E27-6CB5-24C8-341B-5E213AD049E3}"/>
              </a:ext>
            </a:extLst>
          </p:cNvPr>
          <p:cNvCxnSpPr>
            <a:cxnSpLocks/>
            <a:stCxn id="40" idx="6"/>
            <a:endCxn id="38" idx="2"/>
          </p:cNvCxnSpPr>
          <p:nvPr/>
        </p:nvCxnSpPr>
        <p:spPr>
          <a:xfrm flipV="1">
            <a:off x="8385306" y="3934364"/>
            <a:ext cx="467307" cy="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7B24219D-7D0F-5462-5727-1EB2C8ADC891}"/>
              </a:ext>
            </a:extLst>
          </p:cNvPr>
          <p:cNvCxnSpPr>
            <a:cxnSpLocks/>
            <a:stCxn id="41" idx="7"/>
            <a:endCxn id="38" idx="4"/>
          </p:cNvCxnSpPr>
          <p:nvPr/>
        </p:nvCxnSpPr>
        <p:spPr>
          <a:xfrm flipV="1">
            <a:off x="8347161" y="4048664"/>
            <a:ext cx="619752" cy="38691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B1F3E73C-ADD2-BC66-8BAF-220D4A6DC301}"/>
              </a:ext>
            </a:extLst>
          </p:cNvPr>
          <p:cNvCxnSpPr>
            <a:stCxn id="38" idx="6"/>
            <a:endCxn id="42" idx="2"/>
          </p:cNvCxnSpPr>
          <p:nvPr/>
        </p:nvCxnSpPr>
        <p:spPr>
          <a:xfrm flipV="1">
            <a:off x="9081213" y="3919635"/>
            <a:ext cx="437762" cy="1472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0" name="Line 37">
            <a:extLst>
              <a:ext uri="{FF2B5EF4-FFF2-40B4-BE49-F238E27FC236}">
                <a16:creationId xmlns:a16="http://schemas.microsoft.com/office/drawing/2014/main" id="{E185ABD4-F0B8-C5C6-CD8B-37A559F821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22646" y="3348179"/>
            <a:ext cx="762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ahoma" charset="0"/>
              <a:ea typeface="ＭＳ Ｐゴシック" charset="0"/>
            </a:endParaRPr>
          </a:p>
        </p:txBody>
      </p:sp>
      <p:cxnSp>
        <p:nvCxnSpPr>
          <p:cNvPr id="71" name="מחבר חץ ישר 70">
            <a:extLst>
              <a:ext uri="{FF2B5EF4-FFF2-40B4-BE49-F238E27FC236}">
                <a16:creationId xmlns:a16="http://schemas.microsoft.com/office/drawing/2014/main" id="{C450A6E7-CF8A-90AD-8B62-EBE88F470963}"/>
              </a:ext>
            </a:extLst>
          </p:cNvPr>
          <p:cNvCxnSpPr/>
          <p:nvPr/>
        </p:nvCxnSpPr>
        <p:spPr>
          <a:xfrm flipH="1">
            <a:off x="2189168" y="2536918"/>
            <a:ext cx="712280" cy="61613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829318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𝐿𝑒𝑚𝑚𝑎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lemma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4135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In </a:t>
                </a:r>
                <a:r>
                  <a:rPr lang="en-US" dirty="0" err="1"/>
                  <a:t>KwikSort</a:t>
                </a:r>
                <a:r>
                  <a:rPr lang="en-US" dirty="0"/>
                  <a:t>,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becomes backward edge </a:t>
                </a:r>
                <a:r>
                  <a:rPr lang="en-US" dirty="0" err="1"/>
                  <a:t>iff</a:t>
                </a:r>
                <a:r>
                  <a:rPr lang="en-US" dirty="0"/>
                  <a:t> there’s a recursive call with pivot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form directed triangle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!!lemma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41353"/>
              </a:xfrm>
              <a:blipFill>
                <a:blip r:embed="rId3"/>
                <a:stretch>
                  <a:fillRect l="-1043" t="-47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22">
            <a:extLst>
              <a:ext uri="{FF2B5EF4-FFF2-40B4-BE49-F238E27FC236}">
                <a16:creationId xmlns:a16="http://schemas.microsoft.com/office/drawing/2014/main" id="{DAD0933B-6426-B593-136C-61DC7872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170" y="5401064"/>
            <a:ext cx="228600" cy="228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8178B935-9BFC-3427-CB9D-3B88639D8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11" y="4391025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CD9E22E0-36D8-D63A-710A-39D8E46B1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4130" y="4390982"/>
            <a:ext cx="228600" cy="228600"/>
          </a:xfrm>
          <a:prstGeom prst="ellipse">
            <a:avLst/>
          </a:prstGeom>
          <a:solidFill>
            <a:srgbClr val="7B36A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F6C074D6-3A28-446D-4713-4BE979F77E69}"/>
              </a:ext>
            </a:extLst>
          </p:cNvPr>
          <p:cNvCxnSpPr>
            <a:cxnSpLocks/>
            <a:stCxn id="5" idx="4"/>
            <a:endCxn id="4" idx="0"/>
          </p:cNvCxnSpPr>
          <p:nvPr/>
        </p:nvCxnSpPr>
        <p:spPr>
          <a:xfrm>
            <a:off x="7394511" y="4619625"/>
            <a:ext cx="921959" cy="78143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EAA6D67E-F156-4E45-3475-D8F7C19CBC85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8430770" y="4619582"/>
            <a:ext cx="807660" cy="79547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969AE1C5-0215-A037-50B7-91FB56DD8B3A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7508811" y="4505282"/>
            <a:ext cx="1615319" cy="4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145FF4A-ECB5-A46F-DA85-7552351EDE22}"/>
              </a:ext>
            </a:extLst>
          </p:cNvPr>
          <p:cNvSpPr txBox="1"/>
          <p:nvPr/>
        </p:nvSpPr>
        <p:spPr>
          <a:xfrm>
            <a:off x="7047389" y="4325323"/>
            <a:ext cx="2375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j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07E27DB-7273-9AC9-439A-3D55C183E0DE}"/>
              </a:ext>
            </a:extLst>
          </p:cNvPr>
          <p:cNvSpPr txBox="1"/>
          <p:nvPr/>
        </p:nvSpPr>
        <p:spPr>
          <a:xfrm>
            <a:off x="9329226" y="4296122"/>
            <a:ext cx="2375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/>
              <a:t>i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B562F98-E382-AA0F-6DDF-378276E25F8B}"/>
              </a:ext>
            </a:extLst>
          </p:cNvPr>
          <p:cNvSpPr txBox="1"/>
          <p:nvPr/>
        </p:nvSpPr>
        <p:spPr>
          <a:xfrm>
            <a:off x="7913308" y="5497094"/>
            <a:ext cx="2888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k</a:t>
            </a:r>
            <a:endParaRPr lang="he-IL" dirty="0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3567B6C-48BA-20AD-C6C5-A6198B2D65D4}"/>
              </a:ext>
            </a:extLst>
          </p:cNvPr>
          <p:cNvSpPr txBox="1">
            <a:spLocks/>
          </p:cNvSpPr>
          <p:nvPr/>
        </p:nvSpPr>
        <p:spPr>
          <a:xfrm>
            <a:off x="838200" y="4159250"/>
            <a:ext cx="10515600" cy="204135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0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endParaRPr lang="en-US" b="0" dirty="0"/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Proof:</a:t>
                </a:r>
              </a:p>
              <a:p>
                <a:pPr algn="l" rtl="0"/>
                <a:r>
                  <a:rPr lang="en-US" dirty="0"/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when we pivot in k,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would join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would join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="0" dirty="0"/>
              </a:p>
              <a:p>
                <a:pPr algn="l" rtl="0"/>
                <a:endParaRPr lang="en-US" b="0" dirty="0"/>
              </a:p>
              <a:p>
                <a:pPr algn="l" rtl="0"/>
                <a:r>
                  <a:rPr lang="en-US" dirty="0"/>
                  <a:t>Thus, in the final permutation,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would be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would be a backward edge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!!lemma">
                <a:extLst>
                  <a:ext uri="{FF2B5EF4-FFF2-40B4-BE49-F238E27FC236}">
                    <a16:creationId xmlns:a16="http://schemas.microsoft.com/office/drawing/2014/main" id="{40427E2A-081D-79D8-11E3-A4355EFBD6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4500"/>
                <a:ext cx="10515600" cy="204135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Lemma 1: </a:t>
                </a:r>
                <a:b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b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In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KwikSort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,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becomes backward edge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iff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there’s a recursive call with pivot vertex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form directed triangle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l" rtl="0"/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 algn="l" rtl="0">
                  <a:buFont typeface="Arial" panose="020B0604020202020204" pitchFamily="34" charset="0"/>
                  <a:buNone/>
                </a:pP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!!lemma">
                <a:extLst>
                  <a:ext uri="{FF2B5EF4-FFF2-40B4-BE49-F238E27FC236}">
                    <a16:creationId xmlns:a16="http://schemas.microsoft.com/office/drawing/2014/main" id="{40427E2A-081D-79D8-11E3-A4355EFBD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4500"/>
                <a:ext cx="10515600" cy="2041353"/>
              </a:xfrm>
              <a:prstGeom prst="rect">
                <a:avLst/>
              </a:prstGeom>
              <a:blipFill>
                <a:blip r:embed="rId3"/>
                <a:stretch>
                  <a:fillRect l="-1043" t="-5075" b="-71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27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set of all directed triangles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/>
              </a:p>
              <a:p>
                <a:pPr algn="l" rtl="0"/>
                <a:endParaRPr lang="en-US" b="0" dirty="0"/>
              </a:p>
              <a:p>
                <a:pPr algn="l" rtl="0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we declare an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One of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pivoted,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still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 the recursive call stack</a:t>
                </a:r>
                <a:endParaRPr lang="en-US" b="0" dirty="0"/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568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dirty="0"/>
                        <m:t>One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vertices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is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pivoted</m:t>
                      </m:r>
                      <m:r>
                        <m:rPr>
                          <m:nor/>
                        </m:rPr>
                        <a:rPr lang="en-US" dirty="0"/>
                        <m:t>, </m:t>
                      </m:r>
                      <m:r>
                        <m:rPr>
                          <m:nor/>
                        </m:rPr>
                        <a:rPr lang="en-US" dirty="0"/>
                        <m:t>and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is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still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subset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in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recursive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call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stack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lemma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happens, we charge the triangle one cost unit.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In the next recursive calls, the triangle vertices are split between the left and right call chains,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won’t be charged again!</a:t>
                </a:r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endParaRPr lang="en-US" b="0" dirty="0"/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!!lemma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504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From previous lemma then: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𝑏𝑎𝑐𝑘𝑤𝑎𝑟𝑑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𝑒𝑑𝑔𝑒𝑠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b="0" dirty="0"/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!!lemma">
                <a:extLst>
                  <a:ext uri="{FF2B5EF4-FFF2-40B4-BE49-F238E27FC236}">
                    <a16:creationId xmlns:a16="http://schemas.microsoft.com/office/drawing/2014/main" id="{2D94350C-BB9E-C5B1-B35A-E453E7D75D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5003"/>
                <a:ext cx="10515600" cy="204135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happens, we charge the triangle one cost unit.</a:t>
                </a:r>
              </a:p>
              <a:p>
                <a:pPr algn="l" rtl="0"/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l" rtl="0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In the next recursive calls, the triangle vertices are split between the left and right call chains,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can’t be charged again!</a:t>
                </a:r>
                <a:endParaRPr lang="en-US" dirty="0"/>
              </a:p>
            </p:txBody>
          </p:sp>
        </mc:Choice>
        <mc:Fallback>
          <p:sp>
            <p:nvSpPr>
              <p:cNvPr id="6" name="!!lemma">
                <a:extLst>
                  <a:ext uri="{FF2B5EF4-FFF2-40B4-BE49-F238E27FC236}">
                    <a16:creationId xmlns:a16="http://schemas.microsoft.com/office/drawing/2014/main" id="{2D94350C-BB9E-C5B1-B35A-E453E7D75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5003"/>
                <a:ext cx="10515600" cy="2041353"/>
              </a:xfrm>
              <a:prstGeom prst="rect">
                <a:avLst/>
              </a:prstGeom>
              <a:blipFill>
                <a:blip r:embed="rId3"/>
                <a:stretch>
                  <a:fillRect l="-1043" t="-4776" b="-5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007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b="0" dirty="0"/>
                  <a:t>Denote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082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53A852D-5917-1CD5-CAC3-53914C12DC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353A852D-5917-1CD5-CAC3-53914C12D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A5D97F8-6D3D-D3F1-8F5D-956A76412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Any feedback arc set contains at least one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dirty="0"/>
                  <a:t> from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If the edges of all the triangles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were disjoint, obviously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would be lower-bound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:pPr algn="l" rtl="0"/>
                <a:r>
                  <a:rPr lang="en-US" dirty="0"/>
                  <a:t>But the triangles can possibly overlap, so we need a new method to find a lower-bound.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Linear programming to the rescue!</a:t>
                </a:r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A5D97F8-6D3D-D3F1-8F5D-956A76412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 r="-986" b="-14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75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4C39F7-0D94-9E80-B1FC-E76C358C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Rank aggregation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מציין מיקום תוכן 5">
                <a:extLst>
                  <a:ext uri="{FF2B5EF4-FFF2-40B4-BE49-F238E27FC236}">
                    <a16:creationId xmlns:a16="http://schemas.microsoft.com/office/drawing/2014/main" id="{3FCBF1C6-8541-DD78-8E29-B1ADA23EF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different complete ranked lists of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</a:t>
                </a:r>
              </a:p>
              <a:p>
                <a:pPr algn="l" rtl="0"/>
                <a:r>
                  <a:rPr lang="en-US" dirty="0"/>
                  <a:t>We want to combine those rankings into one ranked list, that best describes the preferences expressed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lists.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This problem dates back very early to the 18</a:t>
                </a:r>
                <a:r>
                  <a:rPr lang="en-US" baseline="30000" dirty="0"/>
                  <a:t>th</a:t>
                </a:r>
                <a:r>
                  <a:rPr lang="en-US" dirty="0"/>
                  <a:t> century, dealing with voting systems for elections.</a:t>
                </a:r>
              </a:p>
              <a:p>
                <a:pPr algn="l" rtl="0"/>
                <a:r>
                  <a:rPr lang="en-US" dirty="0"/>
                  <a:t>It is also useful for databases and statistics, where we have many different data sources with inconsistent data.</a:t>
                </a:r>
              </a:p>
            </p:txBody>
          </p:sp>
        </mc:Choice>
        <mc:Fallback>
          <p:sp>
            <p:nvSpPr>
              <p:cNvPr id="6" name="מציין מיקום תוכן 5">
                <a:extLst>
                  <a:ext uri="{FF2B5EF4-FFF2-40B4-BE49-F238E27FC236}">
                    <a16:creationId xmlns:a16="http://schemas.microsoft.com/office/drawing/2014/main" id="{3FCBF1C6-8541-DD78-8E29-B1ADA23EF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147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73C629-E2C1-2829-088C-DE83C7F1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Linear programming: primal &amp; dual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F347EAFC-B7B9-9D23-53B0-647FBF2CC9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/>
                  <a:t>The primal for maximization problem is: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The dual problem is: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 algn="l" rtl="0"/>
                <a:r>
                  <a:rPr lang="en-US" dirty="0"/>
                  <a:t>Construction:</a:t>
                </a:r>
              </a:p>
              <a:p>
                <a:pPr lvl="1" algn="l" rtl="0"/>
                <a:r>
                  <a:rPr lang="en-US" dirty="0"/>
                  <a:t>Each primal constraint becomes a dual variable.</a:t>
                </a:r>
              </a:p>
              <a:p>
                <a:pPr lvl="1" algn="l" rtl="0"/>
                <a:r>
                  <a:rPr lang="en-US" dirty="0"/>
                  <a:t>Each primal variable becomes a dual constraint.</a:t>
                </a:r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F347EAFC-B7B9-9D23-53B0-647FBF2CC9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556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825B79-E34D-E15E-6515-4C3AEF30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Reminder: LP’s duality theorem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1D34E76A-7E02-8EEA-6839-DDBDA08F5F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Weak duality theorem:</a:t>
                </a:r>
                <a:br>
                  <a:rPr lang="en-US" dirty="0"/>
                </a:br>
                <a:r>
                  <a:rPr lang="en-US" dirty="0"/>
                  <a:t>For every feasible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the primal and feasible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of the dual problem: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That is, the objective value in every feasible solution of the dual is an upper-bound on the objective value of the primal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Strong duality theorem:</a:t>
                </a:r>
                <a:br>
                  <a:rPr lang="en-US" dirty="0"/>
                </a:br>
                <a:r>
                  <a:rPr lang="en-US" dirty="0"/>
                  <a:t>If any of the problems has optimal solution, the other has one too and the objective values are equal: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1D34E76A-7E02-8EEA-6839-DDBDA08F5F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496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361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b="0" dirty="0"/>
                  <a:t>Consider the following minimization problem: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  <a:p>
                <a:pPr algn="l" rtl="0"/>
                <a:r>
                  <a:rPr lang="en-US" dirty="0"/>
                  <a:t>Clearly, the minimal feedback arc set is a feasible solution, so any optimal solution to this LP lower bounds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3618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339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361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b="0" dirty="0"/>
                  <a:t>Note we also fulfill the condition to any directed cycle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 marL="0" indent="0" algn="l" rtl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3618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132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09141"/>
                <a:ext cx="10515600" cy="1325563"/>
              </a:xfrm>
            </p:spPr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0914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b="0" dirty="0"/>
                  <a:t>Now we consider the dual to this problem</a:t>
                </a:r>
              </a:p>
              <a:p>
                <a:pPr marL="0" indent="0" algn="l" rtl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nary>
                            <m:r>
                              <m:rPr>
                                <m:nor/>
                              </m:rPr>
                              <a:rPr lang="en-US" b="0" dirty="0"/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b="0" dirty="0"/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643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b="0" dirty="0"/>
                  <a:t>Consider any non-negative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b="0" dirty="0"/>
                  <a:t> on the triangles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/>
                  <a:t>, </a:t>
                </a:r>
                <a:br>
                  <a:rPr lang="en-US" b="0" dirty="0"/>
                </a:br>
                <a:r>
                  <a:rPr lang="en-US" b="0" dirty="0" err="1"/>
                  <a:t>s.t.</a:t>
                </a:r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pPr algn="l" rtl="0"/>
                <a:endParaRPr lang="en-US" b="0" dirty="0"/>
              </a:p>
              <a:p>
                <a:pPr algn="l" rtl="0"/>
                <a:r>
                  <a:rPr lang="en-US" dirty="0"/>
                  <a:t>Such weights are a feasible solution to the dual problem </a:t>
                </a:r>
                <a:br>
                  <a:rPr lang="en-US" dirty="0"/>
                </a:br>
                <a:r>
                  <a:rPr lang="en-US" dirty="0"/>
                  <a:t>(assign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any cycle that isn’t a triangle)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b="0" dirty="0"/>
                  <a:t>Now we will construct such weights assignment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381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b="0" dirty="0"/>
                  <a:t> the event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dirty="0"/>
                  <a:t> becomes a backward edge</a:t>
                </a:r>
              </a:p>
              <a:p>
                <a:pPr algn="l" rtl="0"/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/>
                  <a:t>, each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 vertices can be chosen uniformly to be the pivot (with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="0" dirty="0"/>
                  <a:t>)</a:t>
                </a:r>
              </a:p>
              <a:p>
                <a:pPr algn="l" rtl="0"/>
                <a:r>
                  <a:rPr lang="en-US" dirty="0"/>
                  <a:t>Thus,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dirty="0"/>
                  <a:t> becomes backward edge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="0" dirty="0"/>
                  <a:t> 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/>
              </a:p>
              <a:p>
                <a:pPr algn="l" rtl="0"/>
                <a:r>
                  <a:rPr lang="en-US" dirty="0"/>
                  <a:t>Summing up: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𝐵𝑒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784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8945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For triangles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0" dirty="0"/>
                  <a:t> sharing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dirty="0"/>
                  <a:t>, the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b="0" dirty="0"/>
                  <a:t> are disjoint</a:t>
                </a:r>
              </a:p>
              <a:p>
                <a:pPr algn="l" rtl="0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 dirty="0"/>
                  <a:t>:</a:t>
                </a:r>
                <a:br>
                  <a:rPr lang="en-US" b="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pPr algn="l" rtl="0"/>
                <a:r>
                  <a:rPr lang="en-US" dirty="0"/>
                  <a:t>And so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/>
                  <a:t> are valid weights. </a:t>
                </a:r>
                <a:r>
                  <a:rPr lang="en-US" dirty="0"/>
                  <a:t>From the weak duality theorem:</a:t>
                </a:r>
                <a:br>
                  <a:rPr lang="en-US" dirty="0"/>
                </a:b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89450"/>
              </a:xfrm>
              <a:blipFill>
                <a:blip r:embed="rId3"/>
                <a:stretch>
                  <a:fillRect l="-1043" t="-21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22">
            <a:extLst>
              <a:ext uri="{FF2B5EF4-FFF2-40B4-BE49-F238E27FC236}">
                <a16:creationId xmlns:a16="http://schemas.microsoft.com/office/drawing/2014/main" id="{46DBF8D3-B423-7A49-8CF7-8810F17D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095" y="4676817"/>
            <a:ext cx="228600" cy="228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E3330591-8725-1566-1602-6C5B6FCE1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8136" y="3666778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E1715711-43EC-8D07-9A38-78D94CD03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055" y="3666735"/>
            <a:ext cx="228600" cy="228600"/>
          </a:xfrm>
          <a:prstGeom prst="ellipse">
            <a:avLst/>
          </a:prstGeom>
          <a:solidFill>
            <a:srgbClr val="7B36A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4A0C2F73-5184-F685-ABD1-AC50DA776F4E}"/>
              </a:ext>
            </a:extLst>
          </p:cNvPr>
          <p:cNvCxnSpPr>
            <a:cxnSpLocks/>
            <a:stCxn id="5" idx="4"/>
            <a:endCxn id="4" idx="0"/>
          </p:cNvCxnSpPr>
          <p:nvPr/>
        </p:nvCxnSpPr>
        <p:spPr>
          <a:xfrm>
            <a:off x="9842436" y="3895378"/>
            <a:ext cx="921959" cy="78143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E11DD320-7F63-5D13-BE26-7B7F3691E27A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10878695" y="3895335"/>
            <a:ext cx="807660" cy="79547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48AEBE25-3BBA-BF01-AFFC-3D4F55A0461F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9956736" y="3781035"/>
            <a:ext cx="1615319" cy="4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395A4AF-3A50-93A4-AFF5-CE2883EF5A3F}"/>
              </a:ext>
            </a:extLst>
          </p:cNvPr>
          <p:cNvSpPr txBox="1"/>
          <p:nvPr/>
        </p:nvSpPr>
        <p:spPr>
          <a:xfrm>
            <a:off x="11777151" y="3571875"/>
            <a:ext cx="2375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/>
              <a:t>i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CDAB876-4E31-D44E-458D-4D1750234B82}"/>
              </a:ext>
            </a:extLst>
          </p:cNvPr>
          <p:cNvSpPr txBox="1"/>
          <p:nvPr/>
        </p:nvSpPr>
        <p:spPr>
          <a:xfrm>
            <a:off x="10361233" y="4772847"/>
            <a:ext cx="2888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k</a:t>
            </a:r>
            <a:endParaRPr lang="he-IL" dirty="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B0D2AD2A-C74E-B8D0-99C9-C31C8080A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095" y="2788081"/>
            <a:ext cx="228600" cy="228600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210B215B-9B32-2834-0939-EFFF7716F88D}"/>
              </a:ext>
            </a:extLst>
          </p:cNvPr>
          <p:cNvCxnSpPr>
            <a:stCxn id="5" idx="0"/>
            <a:endCxn id="12" idx="3"/>
          </p:cNvCxnSpPr>
          <p:nvPr/>
        </p:nvCxnSpPr>
        <p:spPr>
          <a:xfrm flipV="1">
            <a:off x="9842436" y="2983203"/>
            <a:ext cx="841137" cy="683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DA1912F2-D3DE-10BA-90A9-DE0B6CA2AB83}"/>
              </a:ext>
            </a:extLst>
          </p:cNvPr>
          <p:cNvCxnSpPr>
            <a:stCxn id="12" idx="6"/>
            <a:endCxn id="6" idx="0"/>
          </p:cNvCxnSpPr>
          <p:nvPr/>
        </p:nvCxnSpPr>
        <p:spPr>
          <a:xfrm>
            <a:off x="10878695" y="2902381"/>
            <a:ext cx="807660" cy="74371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4F130338-EA45-CFDA-0108-4AEB04FD21CF}"/>
              </a:ext>
            </a:extLst>
          </p:cNvPr>
          <p:cNvSpPr txBox="1"/>
          <p:nvPr/>
        </p:nvSpPr>
        <p:spPr>
          <a:xfrm>
            <a:off x="10377079" y="2489115"/>
            <a:ext cx="3064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h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C3874D3-FF46-BA70-6C9D-687D9DE05229}"/>
              </a:ext>
            </a:extLst>
          </p:cNvPr>
          <p:cNvSpPr txBox="1"/>
          <p:nvPr/>
        </p:nvSpPr>
        <p:spPr>
          <a:xfrm>
            <a:off x="9486087" y="3600854"/>
            <a:ext cx="2375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j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8213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48AA60F1-5168-C9BE-9BFD-D65B77D2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8945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For triangles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0" dirty="0"/>
                  <a:t> sharing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dirty="0"/>
                  <a:t>, the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b="0" dirty="0"/>
                  <a:t> are disjoint</a:t>
                </a:r>
              </a:p>
              <a:p>
                <a:pPr algn="l" rtl="0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 dirty="0"/>
                  <a:t>:</a:t>
                </a:r>
                <a:br>
                  <a:rPr lang="en-US" b="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pPr algn="l" rtl="0"/>
                <a:r>
                  <a:rPr lang="en-US" dirty="0"/>
                  <a:t>And so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/>
                  <a:t> are valid weights. </a:t>
                </a:r>
                <a:r>
                  <a:rPr lang="en-US" dirty="0"/>
                  <a:t>From the weak duality theorem:</a:t>
                </a:r>
                <a:br>
                  <a:rPr lang="en-US" dirty="0"/>
                </a:b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𝐾𝑆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8DF6F59-517A-A251-5F4F-889EAA608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89450"/>
              </a:xfrm>
              <a:blipFill>
                <a:blip r:embed="rId3"/>
                <a:stretch>
                  <a:fillRect l="-1043" t="-21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22">
            <a:extLst>
              <a:ext uri="{FF2B5EF4-FFF2-40B4-BE49-F238E27FC236}">
                <a16:creationId xmlns:a16="http://schemas.microsoft.com/office/drawing/2014/main" id="{46DBF8D3-B423-7A49-8CF7-8810F17D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095" y="4676817"/>
            <a:ext cx="228600" cy="228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E3330591-8725-1566-1602-6C5B6FCE1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8136" y="3666778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E1715711-43EC-8D07-9A38-78D94CD03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055" y="3666735"/>
            <a:ext cx="228600" cy="228600"/>
          </a:xfrm>
          <a:prstGeom prst="ellipse">
            <a:avLst/>
          </a:prstGeom>
          <a:solidFill>
            <a:srgbClr val="7B36A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4A0C2F73-5184-F685-ABD1-AC50DA776F4E}"/>
              </a:ext>
            </a:extLst>
          </p:cNvPr>
          <p:cNvCxnSpPr>
            <a:cxnSpLocks/>
            <a:stCxn id="5" idx="4"/>
            <a:endCxn id="4" idx="0"/>
          </p:cNvCxnSpPr>
          <p:nvPr/>
        </p:nvCxnSpPr>
        <p:spPr>
          <a:xfrm>
            <a:off x="9842436" y="3895378"/>
            <a:ext cx="921959" cy="78143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E11DD320-7F63-5D13-BE26-7B7F3691E27A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10878695" y="3895335"/>
            <a:ext cx="807660" cy="79547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48AEBE25-3BBA-BF01-AFFC-3D4F55A0461F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9956736" y="3781035"/>
            <a:ext cx="1615319" cy="4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395A4AF-3A50-93A4-AFF5-CE2883EF5A3F}"/>
              </a:ext>
            </a:extLst>
          </p:cNvPr>
          <p:cNvSpPr txBox="1"/>
          <p:nvPr/>
        </p:nvSpPr>
        <p:spPr>
          <a:xfrm>
            <a:off x="11777151" y="3571875"/>
            <a:ext cx="2375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/>
              <a:t>i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CDAB876-4E31-D44E-458D-4D1750234B82}"/>
              </a:ext>
            </a:extLst>
          </p:cNvPr>
          <p:cNvSpPr txBox="1"/>
          <p:nvPr/>
        </p:nvSpPr>
        <p:spPr>
          <a:xfrm>
            <a:off x="10361233" y="4772847"/>
            <a:ext cx="2888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k</a:t>
            </a:r>
            <a:endParaRPr lang="he-IL" dirty="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B0D2AD2A-C74E-B8D0-99C9-C31C8080A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095" y="2788081"/>
            <a:ext cx="228600" cy="228600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210B215B-9B32-2834-0939-EFFF7716F88D}"/>
              </a:ext>
            </a:extLst>
          </p:cNvPr>
          <p:cNvCxnSpPr>
            <a:stCxn id="5" idx="0"/>
            <a:endCxn id="12" idx="3"/>
          </p:cNvCxnSpPr>
          <p:nvPr/>
        </p:nvCxnSpPr>
        <p:spPr>
          <a:xfrm flipV="1">
            <a:off x="9842436" y="2983203"/>
            <a:ext cx="841137" cy="683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DA1912F2-D3DE-10BA-90A9-DE0B6CA2AB83}"/>
              </a:ext>
            </a:extLst>
          </p:cNvPr>
          <p:cNvCxnSpPr>
            <a:stCxn id="12" idx="6"/>
            <a:endCxn id="6" idx="0"/>
          </p:cNvCxnSpPr>
          <p:nvPr/>
        </p:nvCxnSpPr>
        <p:spPr>
          <a:xfrm>
            <a:off x="10878695" y="2902381"/>
            <a:ext cx="807660" cy="74371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4F130338-EA45-CFDA-0108-4AEB04FD21CF}"/>
              </a:ext>
            </a:extLst>
          </p:cNvPr>
          <p:cNvSpPr txBox="1"/>
          <p:nvPr/>
        </p:nvSpPr>
        <p:spPr>
          <a:xfrm>
            <a:off x="10377079" y="2489115"/>
            <a:ext cx="3064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h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C3874D3-FF46-BA70-6C9D-687D9DE05229}"/>
              </a:ext>
            </a:extLst>
          </p:cNvPr>
          <p:cNvSpPr txBox="1"/>
          <p:nvPr/>
        </p:nvSpPr>
        <p:spPr>
          <a:xfrm>
            <a:off x="9486087" y="3600854"/>
            <a:ext cx="2375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j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0481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D71C2F-7279-4107-F8BC-43D4A49C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/>
              <a:t>Minimum feedback arc set in weighted tournaments</a:t>
            </a:r>
            <a:endParaRPr lang="he-IL" sz="36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C8DB4D0-B501-36EE-D831-278956B43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Let’s use </a:t>
            </a:r>
            <a:r>
              <a:rPr lang="en-US" dirty="0" err="1"/>
              <a:t>KwikSort</a:t>
            </a:r>
            <a:r>
              <a:rPr lang="en-US" dirty="0"/>
              <a:t>!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2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4B113E-A123-E58C-E3B3-3E0D1E9F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 of aggregation</a:t>
            </a:r>
            <a:endParaRPr lang="he-IL" dirty="0"/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5650A0A4-9A4D-9A64-9FB0-F8B5FE25C3B8}"/>
              </a:ext>
            </a:extLst>
          </p:cNvPr>
          <p:cNvGrpSpPr/>
          <p:nvPr/>
        </p:nvGrpSpPr>
        <p:grpSpPr>
          <a:xfrm>
            <a:off x="339129" y="2101869"/>
            <a:ext cx="5055636" cy="886019"/>
            <a:chOff x="1586204" y="2146235"/>
            <a:chExt cx="5055636" cy="886019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5EF33895-60EB-4E75-5639-6C6D2B5464F6}"/>
                </a:ext>
              </a:extLst>
            </p:cNvPr>
            <p:cNvSpPr/>
            <p:nvPr/>
          </p:nvSpPr>
          <p:spPr>
            <a:xfrm>
              <a:off x="1586204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9301B164-C199-41A8-A071-DD5F9614B0B7}"/>
                </a:ext>
              </a:extLst>
            </p:cNvPr>
            <p:cNvSpPr/>
            <p:nvPr/>
          </p:nvSpPr>
          <p:spPr>
            <a:xfrm>
              <a:off x="285438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C7806464-5523-4996-1A7D-30A4CFC01DCA}"/>
                </a:ext>
              </a:extLst>
            </p:cNvPr>
            <p:cNvSpPr/>
            <p:nvPr/>
          </p:nvSpPr>
          <p:spPr>
            <a:xfrm>
              <a:off x="5382207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2B3D3ED4-2746-DC07-7DE4-41E5B2729E25}"/>
                </a:ext>
              </a:extLst>
            </p:cNvPr>
            <p:cNvSpPr/>
            <p:nvPr/>
          </p:nvSpPr>
          <p:spPr>
            <a:xfrm>
              <a:off x="4122574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3" name="תמונה 12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8B43D5C9-EECC-8A1B-5F89-5229578B1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854" y="2146235"/>
              <a:ext cx="857438" cy="886019"/>
            </a:xfrm>
            <a:prstGeom prst="rect">
              <a:avLst/>
            </a:prstGeom>
          </p:spPr>
        </p:pic>
        <p:pic>
          <p:nvPicPr>
            <p:cNvPr id="1032" name="Picture 8" descr="אמריקן פיצה לוגו">
              <a:extLst>
                <a:ext uri="{FF2B5EF4-FFF2-40B4-BE49-F238E27FC236}">
                  <a16:creationId xmlns:a16="http://schemas.microsoft.com/office/drawing/2014/main" id="{DB04CBB2-A060-7587-5ED5-ECC7605D2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094" y="2280301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תמונה 14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F8FDE711-3C72-A945-8FFD-A8ABC3FE2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253" y="2267339"/>
              <a:ext cx="661697" cy="675891"/>
            </a:xfrm>
            <a:prstGeom prst="rect">
              <a:avLst/>
            </a:prstGeom>
          </p:spPr>
        </p:pic>
        <p:pic>
          <p:nvPicPr>
            <p:cNvPr id="17" name="תמונה 16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AE49A794-29A6-D607-36A7-D1CBC03A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159" y="2220686"/>
              <a:ext cx="973727" cy="811439"/>
            </a:xfrm>
            <a:prstGeom prst="rect">
              <a:avLst/>
            </a:prstGeom>
          </p:spPr>
        </p:pic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99C8AB88-9903-679D-44D2-836B3256EABF}"/>
              </a:ext>
            </a:extLst>
          </p:cNvPr>
          <p:cNvGrpSpPr/>
          <p:nvPr/>
        </p:nvGrpSpPr>
        <p:grpSpPr>
          <a:xfrm>
            <a:off x="357014" y="3638317"/>
            <a:ext cx="5047081" cy="886019"/>
            <a:chOff x="1604089" y="2146235"/>
            <a:chExt cx="5047081" cy="886019"/>
          </a:xfrm>
        </p:grpSpPr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834DB3FF-F65D-8188-17ED-BA6BE17F3D8C}"/>
                </a:ext>
              </a:extLst>
            </p:cNvPr>
            <p:cNvSpPr/>
            <p:nvPr/>
          </p:nvSpPr>
          <p:spPr>
            <a:xfrm>
              <a:off x="2864503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AD07B809-FB12-D77D-0783-F6BE583538DA}"/>
                </a:ext>
              </a:extLst>
            </p:cNvPr>
            <p:cNvSpPr/>
            <p:nvPr/>
          </p:nvSpPr>
          <p:spPr>
            <a:xfrm>
              <a:off x="160408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58F405E8-5F6B-18B6-593C-0D5BBF1CBF50}"/>
                </a:ext>
              </a:extLst>
            </p:cNvPr>
            <p:cNvSpPr/>
            <p:nvPr/>
          </p:nvSpPr>
          <p:spPr>
            <a:xfrm>
              <a:off x="4122566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68EA79E2-C46F-5501-5074-0CBEF70F3071}"/>
                </a:ext>
              </a:extLst>
            </p:cNvPr>
            <p:cNvSpPr/>
            <p:nvPr/>
          </p:nvSpPr>
          <p:spPr>
            <a:xfrm>
              <a:off x="5391537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24" name="תמונה 23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ECAFAF86-251C-4677-0176-12F511FA0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53" y="2146235"/>
              <a:ext cx="857438" cy="886019"/>
            </a:xfrm>
            <a:prstGeom prst="rect">
              <a:avLst/>
            </a:prstGeom>
          </p:spPr>
        </p:pic>
        <p:pic>
          <p:nvPicPr>
            <p:cNvPr id="25" name="Picture 8" descr="אמריקן פיצה לוגו">
              <a:extLst>
                <a:ext uri="{FF2B5EF4-FFF2-40B4-BE49-F238E27FC236}">
                  <a16:creationId xmlns:a16="http://schemas.microsoft.com/office/drawing/2014/main" id="{42CCCB22-8B8C-836C-2CAA-89AECD24A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057" y="2280301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תמונה 25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32252941-5457-A3BC-4F6B-38314E18A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953" y="2267339"/>
              <a:ext cx="661697" cy="675891"/>
            </a:xfrm>
            <a:prstGeom prst="rect">
              <a:avLst/>
            </a:prstGeom>
          </p:spPr>
        </p:pic>
        <p:pic>
          <p:nvPicPr>
            <p:cNvPr id="27" name="תמונה 26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7669903F-C81B-593E-2D47-3846BA2A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518" y="2220686"/>
              <a:ext cx="973727" cy="811439"/>
            </a:xfrm>
            <a:prstGeom prst="rect">
              <a:avLst/>
            </a:prstGeom>
          </p:spPr>
        </p:pic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65B606EE-DE04-605C-1702-4122441FFC25}"/>
              </a:ext>
            </a:extLst>
          </p:cNvPr>
          <p:cNvGrpSpPr/>
          <p:nvPr/>
        </p:nvGrpSpPr>
        <p:grpSpPr>
          <a:xfrm>
            <a:off x="337577" y="5153754"/>
            <a:ext cx="5068073" cy="886019"/>
            <a:chOff x="1584652" y="2146235"/>
            <a:chExt cx="5068073" cy="886019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0890ED63-1B2E-8B2C-C72E-C57712E0D180}"/>
                </a:ext>
              </a:extLst>
            </p:cNvPr>
            <p:cNvSpPr/>
            <p:nvPr/>
          </p:nvSpPr>
          <p:spPr>
            <a:xfrm>
              <a:off x="5393092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839999A4-22C4-7633-7B25-874F8003C02F}"/>
                </a:ext>
              </a:extLst>
            </p:cNvPr>
            <p:cNvSpPr/>
            <p:nvPr/>
          </p:nvSpPr>
          <p:spPr>
            <a:xfrm>
              <a:off x="412334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1" name="מלבן 30">
              <a:extLst>
                <a:ext uri="{FF2B5EF4-FFF2-40B4-BE49-F238E27FC236}">
                  <a16:creationId xmlns:a16="http://schemas.microsoft.com/office/drawing/2014/main" id="{A048A5AD-87CD-9C03-C511-A08F56F122CB}"/>
                </a:ext>
              </a:extLst>
            </p:cNvPr>
            <p:cNvSpPr/>
            <p:nvPr/>
          </p:nvSpPr>
          <p:spPr>
            <a:xfrm>
              <a:off x="1584652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24" name="מלבן 1023">
              <a:extLst>
                <a:ext uri="{FF2B5EF4-FFF2-40B4-BE49-F238E27FC236}">
                  <a16:creationId xmlns:a16="http://schemas.microsoft.com/office/drawing/2014/main" id="{CB41CBAF-AC3A-0F5F-1366-E43834B3DBC5}"/>
                </a:ext>
              </a:extLst>
            </p:cNvPr>
            <p:cNvSpPr/>
            <p:nvPr/>
          </p:nvSpPr>
          <p:spPr>
            <a:xfrm>
              <a:off x="285360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025" name="תמונה 1024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C6CCE490-DBF5-D3DA-E85F-633EFFD76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742" y="2146235"/>
              <a:ext cx="857438" cy="886019"/>
            </a:xfrm>
            <a:prstGeom prst="rect">
              <a:avLst/>
            </a:prstGeom>
          </p:spPr>
        </p:pic>
        <p:pic>
          <p:nvPicPr>
            <p:cNvPr id="1027" name="Picture 8" descr="אמריקן פיצה לוגו">
              <a:extLst>
                <a:ext uri="{FF2B5EF4-FFF2-40B4-BE49-F238E27FC236}">
                  <a16:creationId xmlns:a16="http://schemas.microsoft.com/office/drawing/2014/main" id="{A8305678-7056-704D-F042-7C4A8AAEE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129" y="2280301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תמונה 1028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04BC4EFA-FBF7-9799-F93F-34179AC66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213" y="2267339"/>
              <a:ext cx="661697" cy="675891"/>
            </a:xfrm>
            <a:prstGeom prst="rect">
              <a:avLst/>
            </a:prstGeom>
          </p:spPr>
        </p:pic>
        <p:pic>
          <p:nvPicPr>
            <p:cNvPr id="1031" name="תמונה 1030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0DD12B8A-1FA2-6179-69C6-F83390137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04" y="2220686"/>
              <a:ext cx="973727" cy="811439"/>
            </a:xfrm>
            <a:prstGeom prst="rect">
              <a:avLst/>
            </a:prstGeom>
          </p:spPr>
        </p:pic>
      </p:grpSp>
      <p:sp>
        <p:nvSpPr>
          <p:cNvPr id="1042" name="חץ: ימינה 1041">
            <a:extLst>
              <a:ext uri="{FF2B5EF4-FFF2-40B4-BE49-F238E27FC236}">
                <a16:creationId xmlns:a16="http://schemas.microsoft.com/office/drawing/2014/main" id="{D11E493F-18B2-B3C4-1673-E74901D31A2D}"/>
              </a:ext>
            </a:extLst>
          </p:cNvPr>
          <p:cNvSpPr/>
          <p:nvPr/>
        </p:nvSpPr>
        <p:spPr>
          <a:xfrm>
            <a:off x="5693588" y="3772383"/>
            <a:ext cx="836647" cy="6624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043" name="קבוצה 1042">
            <a:extLst>
              <a:ext uri="{FF2B5EF4-FFF2-40B4-BE49-F238E27FC236}">
                <a16:creationId xmlns:a16="http://schemas.microsoft.com/office/drawing/2014/main" id="{79D0FFD1-4A60-B1D9-24CB-DA7AD7AB17D2}"/>
              </a:ext>
            </a:extLst>
          </p:cNvPr>
          <p:cNvGrpSpPr/>
          <p:nvPr/>
        </p:nvGrpSpPr>
        <p:grpSpPr>
          <a:xfrm>
            <a:off x="6819728" y="3637372"/>
            <a:ext cx="5047081" cy="886019"/>
            <a:chOff x="1604089" y="2146235"/>
            <a:chExt cx="5047081" cy="886019"/>
          </a:xfrm>
        </p:grpSpPr>
        <p:sp>
          <p:nvSpPr>
            <p:cNvPr id="1044" name="מלבן 1043">
              <a:extLst>
                <a:ext uri="{FF2B5EF4-FFF2-40B4-BE49-F238E27FC236}">
                  <a16:creationId xmlns:a16="http://schemas.microsoft.com/office/drawing/2014/main" id="{6191B30E-7BA7-737A-A242-F3ADA9AA187F}"/>
                </a:ext>
              </a:extLst>
            </p:cNvPr>
            <p:cNvSpPr/>
            <p:nvPr/>
          </p:nvSpPr>
          <p:spPr>
            <a:xfrm>
              <a:off x="2864503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45" name="מלבן 1044">
              <a:extLst>
                <a:ext uri="{FF2B5EF4-FFF2-40B4-BE49-F238E27FC236}">
                  <a16:creationId xmlns:a16="http://schemas.microsoft.com/office/drawing/2014/main" id="{857FDB3F-73AA-CF6E-E426-76A958480BF1}"/>
                </a:ext>
              </a:extLst>
            </p:cNvPr>
            <p:cNvSpPr/>
            <p:nvPr/>
          </p:nvSpPr>
          <p:spPr>
            <a:xfrm>
              <a:off x="160408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46" name="מלבן 1045">
              <a:extLst>
                <a:ext uri="{FF2B5EF4-FFF2-40B4-BE49-F238E27FC236}">
                  <a16:creationId xmlns:a16="http://schemas.microsoft.com/office/drawing/2014/main" id="{62276BC4-4A0E-FE6C-1E7D-E22949CFB2AC}"/>
                </a:ext>
              </a:extLst>
            </p:cNvPr>
            <p:cNvSpPr/>
            <p:nvPr/>
          </p:nvSpPr>
          <p:spPr>
            <a:xfrm>
              <a:off x="4122566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47" name="מלבן 1046">
              <a:extLst>
                <a:ext uri="{FF2B5EF4-FFF2-40B4-BE49-F238E27FC236}">
                  <a16:creationId xmlns:a16="http://schemas.microsoft.com/office/drawing/2014/main" id="{37CF652C-2195-14DC-47A6-B3F71B2085CE}"/>
                </a:ext>
              </a:extLst>
            </p:cNvPr>
            <p:cNvSpPr/>
            <p:nvPr/>
          </p:nvSpPr>
          <p:spPr>
            <a:xfrm>
              <a:off x="5391537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048" name="תמונה 1047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D6F33B37-C6C8-4DD8-61EE-79C1C478D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53" y="2146235"/>
              <a:ext cx="857438" cy="886019"/>
            </a:xfrm>
            <a:prstGeom prst="rect">
              <a:avLst/>
            </a:prstGeom>
          </p:spPr>
        </p:pic>
        <p:pic>
          <p:nvPicPr>
            <p:cNvPr id="1049" name="Picture 8" descr="אמריקן פיצה לוגו">
              <a:extLst>
                <a:ext uri="{FF2B5EF4-FFF2-40B4-BE49-F238E27FC236}">
                  <a16:creationId xmlns:a16="http://schemas.microsoft.com/office/drawing/2014/main" id="{59CEA6C2-D568-1181-16EF-E351A1962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057" y="2280301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תמונה 1049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DE7B0234-8BAD-6E13-39BC-9BE1FA38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953" y="2267339"/>
              <a:ext cx="661697" cy="675891"/>
            </a:xfrm>
            <a:prstGeom prst="rect">
              <a:avLst/>
            </a:prstGeom>
          </p:spPr>
        </p:pic>
        <p:pic>
          <p:nvPicPr>
            <p:cNvPr id="1051" name="תמונה 1050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C91E995F-E496-459E-DB93-BD21B1111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518" y="2220686"/>
              <a:ext cx="973727" cy="81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791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D71C2F-7279-4107-F8BC-43D4A49C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/>
              <a:t>Minimum feedback arc set in weighted tournaments</a:t>
            </a:r>
            <a:endParaRPr lang="he-IL" sz="36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C8DB4D0-B501-36EE-D831-278956B43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Let’s use </a:t>
            </a:r>
            <a:r>
              <a:rPr lang="en-US" dirty="0" err="1"/>
              <a:t>KwikSort</a:t>
            </a:r>
            <a:r>
              <a:rPr lang="en-US" dirty="0"/>
              <a:t>!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Weighted Tournaments aren’t really tournaments</a:t>
            </a:r>
          </a:p>
          <a:p>
            <a:pPr algn="l" rtl="0"/>
            <a:r>
              <a:rPr lang="en-US" dirty="0"/>
              <a:t>There are edges in both directions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Maybe we can decide wisely which edge to keep?</a:t>
            </a:r>
          </a:p>
          <a:p>
            <a:pPr algn="l" rtl="0"/>
            <a:endParaRPr lang="en-US" dirty="0"/>
          </a:p>
        </p:txBody>
      </p:sp>
      <p:pic>
        <p:nvPicPr>
          <p:cNvPr id="12290" name="Picture 2" descr="Wait, That's Illegal | Know Your Meme">
            <a:extLst>
              <a:ext uri="{FF2B5EF4-FFF2-40B4-BE49-F238E27FC236}">
                <a16:creationId xmlns:a16="http://schemas.microsoft.com/office/drawing/2014/main" id="{2DDE2D9B-29C1-BCCE-0E66-CC33C951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800225"/>
            <a:ext cx="57816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645039C1-33DF-9BC5-3686-2BA198F562AB}"/>
                  </a:ext>
                </a:extLst>
              </p:cNvPr>
              <p:cNvSpPr txBox="1"/>
              <p:nvPr/>
            </p:nvSpPr>
            <p:spPr>
              <a:xfrm>
                <a:off x="0" y="5486400"/>
                <a:ext cx="12192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dirty="0"/>
                  <a:t>💡For every pair of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, one of them would be backward edge!</a:t>
                </a:r>
                <a:endParaRPr lang="he-IL" sz="2800" b="1" dirty="0"/>
              </a:p>
            </p:txBody>
          </p:sp>
        </mc:Choice>
        <mc:Fallback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645039C1-33DF-9BC5-3686-2BA198F56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86400"/>
                <a:ext cx="12192000" cy="523220"/>
              </a:xfrm>
              <a:prstGeom prst="rect">
                <a:avLst/>
              </a:prstGeom>
              <a:blipFill>
                <a:blip r:embed="rId2"/>
                <a:stretch>
                  <a:fillRect t="-13953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אליפסה 19">
            <a:extLst>
              <a:ext uri="{FF2B5EF4-FFF2-40B4-BE49-F238E27FC236}">
                <a16:creationId xmlns:a16="http://schemas.microsoft.com/office/drawing/2014/main" id="{4E0673F2-129F-A23B-1B4C-EFA5D770F8A8}"/>
              </a:ext>
            </a:extLst>
          </p:cNvPr>
          <p:cNvSpPr/>
          <p:nvPr/>
        </p:nvSpPr>
        <p:spPr>
          <a:xfrm>
            <a:off x="1828800" y="848380"/>
            <a:ext cx="1178560" cy="1178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83A59E45-501D-41A5-E4E6-32DD69DF80EA}"/>
              </a:ext>
            </a:extLst>
          </p:cNvPr>
          <p:cNvSpPr/>
          <p:nvPr/>
        </p:nvSpPr>
        <p:spPr>
          <a:xfrm>
            <a:off x="8849236" y="713531"/>
            <a:ext cx="1178560" cy="1178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1CECABAF-16CF-0E8D-4E13-4C7909EB2568}"/>
              </a:ext>
            </a:extLst>
          </p:cNvPr>
          <p:cNvSpPr/>
          <p:nvPr/>
        </p:nvSpPr>
        <p:spPr>
          <a:xfrm>
            <a:off x="1828800" y="3819218"/>
            <a:ext cx="1178560" cy="1178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7EC15A1D-E7F7-25AC-21E6-DFAD4045B604}"/>
              </a:ext>
            </a:extLst>
          </p:cNvPr>
          <p:cNvSpPr/>
          <p:nvPr/>
        </p:nvSpPr>
        <p:spPr>
          <a:xfrm>
            <a:off x="8859520" y="3819218"/>
            <a:ext cx="1178560" cy="1178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0" name="מחבר: מעוקל 39">
            <a:extLst>
              <a:ext uri="{FF2B5EF4-FFF2-40B4-BE49-F238E27FC236}">
                <a16:creationId xmlns:a16="http://schemas.microsoft.com/office/drawing/2014/main" id="{3BF3AAC7-A49D-0F71-25F4-5CFF2600B422}"/>
              </a:ext>
            </a:extLst>
          </p:cNvPr>
          <p:cNvCxnSpPr>
            <a:cxnSpLocks/>
          </p:cNvCxnSpPr>
          <p:nvPr/>
        </p:nvCxnSpPr>
        <p:spPr>
          <a:xfrm rot="5400000">
            <a:off x="5927090" y="1726506"/>
            <a:ext cx="12700" cy="6197352"/>
          </a:xfrm>
          <a:prstGeom prst="curvedConnector3">
            <a:avLst>
              <a:gd name="adj1" fmla="val 31590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: מעוקל 41">
            <a:extLst>
              <a:ext uri="{FF2B5EF4-FFF2-40B4-BE49-F238E27FC236}">
                <a16:creationId xmlns:a16="http://schemas.microsoft.com/office/drawing/2014/main" id="{5DC84BEC-D656-05CC-B99E-CCC88FB5386F}"/>
              </a:ext>
            </a:extLst>
          </p:cNvPr>
          <p:cNvCxnSpPr>
            <a:stCxn id="23" idx="1"/>
            <a:endCxn id="22" idx="7"/>
          </p:cNvCxnSpPr>
          <p:nvPr/>
        </p:nvCxnSpPr>
        <p:spPr>
          <a:xfrm rot="16200000" flipV="1">
            <a:off x="5933440" y="893138"/>
            <a:ext cx="12700" cy="6197352"/>
          </a:xfrm>
          <a:prstGeom prst="curvedConnector3">
            <a:avLst>
              <a:gd name="adj1" fmla="val 315902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: מעוקל 43">
            <a:extLst>
              <a:ext uri="{FF2B5EF4-FFF2-40B4-BE49-F238E27FC236}">
                <a16:creationId xmlns:a16="http://schemas.microsoft.com/office/drawing/2014/main" id="{CF555421-021E-1A58-134E-941B5B33A743}"/>
              </a:ext>
            </a:extLst>
          </p:cNvPr>
          <p:cNvCxnSpPr>
            <a:cxnSpLocks/>
            <a:stCxn id="22" idx="2"/>
            <a:endCxn id="20" idx="2"/>
          </p:cNvCxnSpPr>
          <p:nvPr/>
        </p:nvCxnSpPr>
        <p:spPr>
          <a:xfrm rot="10800000">
            <a:off x="1828800" y="1437660"/>
            <a:ext cx="12700" cy="2970838"/>
          </a:xfrm>
          <a:prstGeom prst="curvedConnector3">
            <a:avLst>
              <a:gd name="adj1" fmla="val 3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: מעוקל 46">
            <a:extLst>
              <a:ext uri="{FF2B5EF4-FFF2-40B4-BE49-F238E27FC236}">
                <a16:creationId xmlns:a16="http://schemas.microsoft.com/office/drawing/2014/main" id="{32174A5A-2776-01F5-F915-49345589DA04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rot="5400000">
            <a:off x="932661" y="2923079"/>
            <a:ext cx="2137470" cy="127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: מעוקל 48">
            <a:extLst>
              <a:ext uri="{FF2B5EF4-FFF2-40B4-BE49-F238E27FC236}">
                <a16:creationId xmlns:a16="http://schemas.microsoft.com/office/drawing/2014/main" id="{23878E1E-E4F8-3D19-D9CD-68DC50CC76DB}"/>
              </a:ext>
            </a:extLst>
          </p:cNvPr>
          <p:cNvCxnSpPr>
            <a:cxnSpLocks/>
            <a:stCxn id="21" idx="5"/>
            <a:endCxn id="23" idx="7"/>
          </p:cNvCxnSpPr>
          <p:nvPr/>
        </p:nvCxnSpPr>
        <p:spPr>
          <a:xfrm rot="16200000" flipH="1">
            <a:off x="8724183" y="2850512"/>
            <a:ext cx="2272319" cy="1028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: מעוקל 50">
            <a:extLst>
              <a:ext uri="{FF2B5EF4-FFF2-40B4-BE49-F238E27FC236}">
                <a16:creationId xmlns:a16="http://schemas.microsoft.com/office/drawing/2014/main" id="{1DF6DB7D-469F-2891-401A-C537C1968A03}"/>
              </a:ext>
            </a:extLst>
          </p:cNvPr>
          <p:cNvCxnSpPr>
            <a:cxnSpLocks/>
            <a:stCxn id="23" idx="6"/>
            <a:endCxn id="21" idx="6"/>
          </p:cNvCxnSpPr>
          <p:nvPr/>
        </p:nvCxnSpPr>
        <p:spPr>
          <a:xfrm flipH="1" flipV="1">
            <a:off x="10027796" y="1302811"/>
            <a:ext cx="10284" cy="3105687"/>
          </a:xfrm>
          <a:prstGeom prst="curvedConnector3">
            <a:avLst>
              <a:gd name="adj1" fmla="val -74589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: מעוקל 53">
            <a:extLst>
              <a:ext uri="{FF2B5EF4-FFF2-40B4-BE49-F238E27FC236}">
                <a16:creationId xmlns:a16="http://schemas.microsoft.com/office/drawing/2014/main" id="{77734C59-C07C-A623-596F-664FBF597AE1}"/>
              </a:ext>
            </a:extLst>
          </p:cNvPr>
          <p:cNvCxnSpPr>
            <a:stCxn id="21" idx="1"/>
            <a:endCxn id="20" idx="7"/>
          </p:cNvCxnSpPr>
          <p:nvPr/>
        </p:nvCxnSpPr>
        <p:spPr>
          <a:xfrm rot="16200000" flipH="1" flipV="1">
            <a:off x="5860873" y="-2139983"/>
            <a:ext cx="134849" cy="6187068"/>
          </a:xfrm>
          <a:prstGeom prst="curvedConnector3">
            <a:avLst>
              <a:gd name="adj1" fmla="val -2975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: מעוקל 55">
            <a:extLst>
              <a:ext uri="{FF2B5EF4-FFF2-40B4-BE49-F238E27FC236}">
                <a16:creationId xmlns:a16="http://schemas.microsoft.com/office/drawing/2014/main" id="{9092E517-F92A-6C12-C66B-E7D8AACCE115}"/>
              </a:ext>
            </a:extLst>
          </p:cNvPr>
          <p:cNvCxnSpPr>
            <a:cxnSpLocks/>
            <a:stCxn id="20" idx="5"/>
            <a:endCxn id="21" idx="3"/>
          </p:cNvCxnSpPr>
          <p:nvPr/>
        </p:nvCxnSpPr>
        <p:spPr>
          <a:xfrm rot="5400000" flipH="1" flipV="1">
            <a:off x="5860873" y="-1306614"/>
            <a:ext cx="134849" cy="6187068"/>
          </a:xfrm>
          <a:prstGeom prst="curvedConnector3">
            <a:avLst>
              <a:gd name="adj1" fmla="val -22970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: מעוקל 66">
            <a:extLst>
              <a:ext uri="{FF2B5EF4-FFF2-40B4-BE49-F238E27FC236}">
                <a16:creationId xmlns:a16="http://schemas.microsoft.com/office/drawing/2014/main" id="{CBCB6C90-0061-1669-4BF0-1389182AFE33}"/>
              </a:ext>
            </a:extLst>
          </p:cNvPr>
          <p:cNvCxnSpPr>
            <a:stCxn id="22" idx="0"/>
            <a:endCxn id="21" idx="2"/>
          </p:cNvCxnSpPr>
          <p:nvPr/>
        </p:nvCxnSpPr>
        <p:spPr>
          <a:xfrm rot="5400000" flipH="1" flipV="1">
            <a:off x="4375455" y="-654563"/>
            <a:ext cx="2516407" cy="643115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: מעוקל 68">
            <a:extLst>
              <a:ext uri="{FF2B5EF4-FFF2-40B4-BE49-F238E27FC236}">
                <a16:creationId xmlns:a16="http://schemas.microsoft.com/office/drawing/2014/main" id="{5B6B31E8-7CB6-72BA-1F83-6D0FDEE55905}"/>
              </a:ext>
            </a:extLst>
          </p:cNvPr>
          <p:cNvCxnSpPr>
            <a:cxnSpLocks/>
          </p:cNvCxnSpPr>
          <p:nvPr/>
        </p:nvCxnSpPr>
        <p:spPr>
          <a:xfrm rot="5400000">
            <a:off x="4964736" y="-75444"/>
            <a:ext cx="2516407" cy="643115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: מעוקל 71">
            <a:extLst>
              <a:ext uri="{FF2B5EF4-FFF2-40B4-BE49-F238E27FC236}">
                <a16:creationId xmlns:a16="http://schemas.microsoft.com/office/drawing/2014/main" id="{26A0B751-1291-817B-FF18-5647038553C8}"/>
              </a:ext>
            </a:extLst>
          </p:cNvPr>
          <p:cNvCxnSpPr>
            <a:stCxn id="20" idx="4"/>
            <a:endCxn id="23" idx="2"/>
          </p:cNvCxnSpPr>
          <p:nvPr/>
        </p:nvCxnSpPr>
        <p:spPr>
          <a:xfrm rot="16200000" flipH="1">
            <a:off x="4448021" y="-3001"/>
            <a:ext cx="2381558" cy="64414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: מעוקל 73">
            <a:extLst>
              <a:ext uri="{FF2B5EF4-FFF2-40B4-BE49-F238E27FC236}">
                <a16:creationId xmlns:a16="http://schemas.microsoft.com/office/drawing/2014/main" id="{1615F354-4F09-21E3-71F2-B305A2AC73D4}"/>
              </a:ext>
            </a:extLst>
          </p:cNvPr>
          <p:cNvCxnSpPr>
            <a:stCxn id="23" idx="0"/>
            <a:endCxn id="20" idx="6"/>
          </p:cNvCxnSpPr>
          <p:nvPr/>
        </p:nvCxnSpPr>
        <p:spPr>
          <a:xfrm rot="16200000" flipV="1">
            <a:off x="5037301" y="-592281"/>
            <a:ext cx="2381558" cy="6441440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תיבת טקסט 74">
                <a:extLst>
                  <a:ext uri="{FF2B5EF4-FFF2-40B4-BE49-F238E27FC236}">
                    <a16:creationId xmlns:a16="http://schemas.microsoft.com/office/drawing/2014/main" id="{68DCF5E0-663C-32F3-B8F6-D4FE766917B9}"/>
                  </a:ext>
                </a:extLst>
              </p:cNvPr>
              <p:cNvSpPr txBox="1"/>
              <p:nvPr/>
            </p:nvSpPr>
            <p:spPr>
              <a:xfrm>
                <a:off x="5905469" y="94449"/>
                <a:ext cx="381062" cy="6109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75" name="תיבת טקסט 74">
                <a:extLst>
                  <a:ext uri="{FF2B5EF4-FFF2-40B4-BE49-F238E27FC236}">
                    <a16:creationId xmlns:a16="http://schemas.microsoft.com/office/drawing/2014/main" id="{68DCF5E0-663C-32F3-B8F6-D4FE76691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69" y="94449"/>
                <a:ext cx="3810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תיבת טקסט 75">
                <a:extLst>
                  <a:ext uri="{FF2B5EF4-FFF2-40B4-BE49-F238E27FC236}">
                    <a16:creationId xmlns:a16="http://schemas.microsoft.com/office/drawing/2014/main" id="{872D035D-F3C0-EC96-E728-4BFB310E9F3F}"/>
                  </a:ext>
                </a:extLst>
              </p:cNvPr>
              <p:cNvSpPr txBox="1"/>
              <p:nvPr/>
            </p:nvSpPr>
            <p:spPr>
              <a:xfrm>
                <a:off x="948473" y="2546514"/>
                <a:ext cx="381062" cy="6127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76" name="תיבת טקסט 75">
                <a:extLst>
                  <a:ext uri="{FF2B5EF4-FFF2-40B4-BE49-F238E27FC236}">
                    <a16:creationId xmlns:a16="http://schemas.microsoft.com/office/drawing/2014/main" id="{872D035D-F3C0-EC96-E728-4BFB310E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73" y="2546514"/>
                <a:ext cx="381062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תיבת טקסט 76">
                <a:extLst>
                  <a:ext uri="{FF2B5EF4-FFF2-40B4-BE49-F238E27FC236}">
                    <a16:creationId xmlns:a16="http://schemas.microsoft.com/office/drawing/2014/main" id="{57ACE499-E5AA-E985-B9DE-95C38EBE745D}"/>
                  </a:ext>
                </a:extLst>
              </p:cNvPr>
              <p:cNvSpPr txBox="1"/>
              <p:nvPr/>
            </p:nvSpPr>
            <p:spPr>
              <a:xfrm>
                <a:off x="5778407" y="1829814"/>
                <a:ext cx="381062" cy="6109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77" name="תיבת טקסט 76">
                <a:extLst>
                  <a:ext uri="{FF2B5EF4-FFF2-40B4-BE49-F238E27FC236}">
                    <a16:creationId xmlns:a16="http://schemas.microsoft.com/office/drawing/2014/main" id="{57ACE499-E5AA-E985-B9DE-95C38EBE7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07" y="1829814"/>
                <a:ext cx="38106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תיבת טקסט 77">
                <a:extLst>
                  <a:ext uri="{FF2B5EF4-FFF2-40B4-BE49-F238E27FC236}">
                    <a16:creationId xmlns:a16="http://schemas.microsoft.com/office/drawing/2014/main" id="{185160C7-0A72-E3E7-3C27-D6457485D54E}"/>
                  </a:ext>
                </a:extLst>
              </p:cNvPr>
              <p:cNvSpPr txBox="1"/>
              <p:nvPr/>
            </p:nvSpPr>
            <p:spPr>
              <a:xfrm>
                <a:off x="1992552" y="2583903"/>
                <a:ext cx="307433" cy="6127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78" name="תיבת טקסט 77">
                <a:extLst>
                  <a:ext uri="{FF2B5EF4-FFF2-40B4-BE49-F238E27FC236}">
                    <a16:creationId xmlns:a16="http://schemas.microsoft.com/office/drawing/2014/main" id="{185160C7-0A72-E3E7-3C27-D6457485D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52" y="2583903"/>
                <a:ext cx="307433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תיבת טקסט 92">
                <a:extLst>
                  <a:ext uri="{FF2B5EF4-FFF2-40B4-BE49-F238E27FC236}">
                    <a16:creationId xmlns:a16="http://schemas.microsoft.com/office/drawing/2014/main" id="{705C8969-26C7-6609-6C15-4A9226863011}"/>
                  </a:ext>
                </a:extLst>
              </p:cNvPr>
              <p:cNvSpPr txBox="1"/>
              <p:nvPr/>
            </p:nvSpPr>
            <p:spPr>
              <a:xfrm>
                <a:off x="10963956" y="2594063"/>
                <a:ext cx="307433" cy="6109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93" name="תיבת טקסט 92">
                <a:extLst>
                  <a:ext uri="{FF2B5EF4-FFF2-40B4-BE49-F238E27FC236}">
                    <a16:creationId xmlns:a16="http://schemas.microsoft.com/office/drawing/2014/main" id="{705C8969-26C7-6609-6C15-4A9226863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956" y="2594063"/>
                <a:ext cx="307433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תיבת טקסט 94">
                <a:extLst>
                  <a:ext uri="{FF2B5EF4-FFF2-40B4-BE49-F238E27FC236}">
                    <a16:creationId xmlns:a16="http://schemas.microsoft.com/office/drawing/2014/main" id="{942E8489-54D9-C635-48F0-029D5D029461}"/>
                  </a:ext>
                </a:extLst>
              </p:cNvPr>
              <p:cNvSpPr txBox="1"/>
              <p:nvPr/>
            </p:nvSpPr>
            <p:spPr>
              <a:xfrm>
                <a:off x="9958116" y="2655023"/>
                <a:ext cx="307433" cy="6109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95" name="תיבת טקסט 94">
                <a:extLst>
                  <a:ext uri="{FF2B5EF4-FFF2-40B4-BE49-F238E27FC236}">
                    <a16:creationId xmlns:a16="http://schemas.microsoft.com/office/drawing/2014/main" id="{942E8489-54D9-C635-48F0-029D5D029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116" y="2655023"/>
                <a:ext cx="307433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תיבת טקסט 95">
                <a:extLst>
                  <a:ext uri="{FF2B5EF4-FFF2-40B4-BE49-F238E27FC236}">
                    <a16:creationId xmlns:a16="http://schemas.microsoft.com/office/drawing/2014/main" id="{BA8597F9-B3CA-EEAE-F704-47C41C3AB2CD}"/>
                  </a:ext>
                </a:extLst>
              </p:cNvPr>
              <p:cNvSpPr txBox="1"/>
              <p:nvPr/>
            </p:nvSpPr>
            <p:spPr>
              <a:xfrm>
                <a:off x="5836734" y="2998941"/>
                <a:ext cx="381062" cy="6127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96" name="תיבת טקסט 95">
                <a:extLst>
                  <a:ext uri="{FF2B5EF4-FFF2-40B4-BE49-F238E27FC236}">
                    <a16:creationId xmlns:a16="http://schemas.microsoft.com/office/drawing/2014/main" id="{BA8597F9-B3CA-EEAE-F704-47C41C3AB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34" y="2998941"/>
                <a:ext cx="381062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תיבת טקסט 96">
                <a:extLst>
                  <a:ext uri="{FF2B5EF4-FFF2-40B4-BE49-F238E27FC236}">
                    <a16:creationId xmlns:a16="http://schemas.microsoft.com/office/drawing/2014/main" id="{C1C71187-0E31-AB4A-82CC-C97C5D881538}"/>
                  </a:ext>
                </a:extLst>
              </p:cNvPr>
              <p:cNvSpPr txBox="1"/>
              <p:nvPr/>
            </p:nvSpPr>
            <p:spPr>
              <a:xfrm>
                <a:off x="5938456" y="4662402"/>
                <a:ext cx="307433" cy="6109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97" name="תיבת טקסט 96">
                <a:extLst>
                  <a:ext uri="{FF2B5EF4-FFF2-40B4-BE49-F238E27FC236}">
                    <a16:creationId xmlns:a16="http://schemas.microsoft.com/office/drawing/2014/main" id="{C1C71187-0E31-AB4A-82CC-C97C5D881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456" y="4662402"/>
                <a:ext cx="307433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תיבת טקסט 97">
                <a:extLst>
                  <a:ext uri="{FF2B5EF4-FFF2-40B4-BE49-F238E27FC236}">
                    <a16:creationId xmlns:a16="http://schemas.microsoft.com/office/drawing/2014/main" id="{0F88BF28-C6DB-B7FC-525B-83613855D231}"/>
                  </a:ext>
                </a:extLst>
              </p:cNvPr>
              <p:cNvSpPr txBox="1"/>
              <p:nvPr/>
            </p:nvSpPr>
            <p:spPr>
              <a:xfrm>
                <a:off x="4404174" y="824926"/>
                <a:ext cx="381062" cy="6099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8" name="תיבת טקסט 97">
                <a:extLst>
                  <a:ext uri="{FF2B5EF4-FFF2-40B4-BE49-F238E27FC236}">
                    <a16:creationId xmlns:a16="http://schemas.microsoft.com/office/drawing/2014/main" id="{0F88BF28-C6DB-B7FC-525B-83613855D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174" y="824926"/>
                <a:ext cx="381062" cy="6099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תיבת טקסט 98">
                <a:extLst>
                  <a:ext uri="{FF2B5EF4-FFF2-40B4-BE49-F238E27FC236}">
                    <a16:creationId xmlns:a16="http://schemas.microsoft.com/office/drawing/2014/main" id="{E8B73D0D-1AB7-2EB1-64FB-B8593C29B98E}"/>
                  </a:ext>
                </a:extLst>
              </p:cNvPr>
              <p:cNvSpPr txBox="1"/>
              <p:nvPr/>
            </p:nvSpPr>
            <p:spPr>
              <a:xfrm>
                <a:off x="3672654" y="2900121"/>
                <a:ext cx="38106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99" name="תיבת טקסט 98">
                <a:extLst>
                  <a:ext uri="{FF2B5EF4-FFF2-40B4-BE49-F238E27FC236}">
                    <a16:creationId xmlns:a16="http://schemas.microsoft.com/office/drawing/2014/main" id="{E8B73D0D-1AB7-2EB1-64FB-B8593C29B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54" y="2900121"/>
                <a:ext cx="38106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תיבת טקסט 99">
                <a:extLst>
                  <a:ext uri="{FF2B5EF4-FFF2-40B4-BE49-F238E27FC236}">
                    <a16:creationId xmlns:a16="http://schemas.microsoft.com/office/drawing/2014/main" id="{D9E08BE7-F494-A9EB-DF34-1CF09B9EE75F}"/>
                  </a:ext>
                </a:extLst>
              </p:cNvPr>
              <p:cNvSpPr txBox="1"/>
              <p:nvPr/>
            </p:nvSpPr>
            <p:spPr>
              <a:xfrm>
                <a:off x="7025704" y="813347"/>
                <a:ext cx="381062" cy="6109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00" name="תיבת טקסט 99">
                <a:extLst>
                  <a:ext uri="{FF2B5EF4-FFF2-40B4-BE49-F238E27FC236}">
                    <a16:creationId xmlns:a16="http://schemas.microsoft.com/office/drawing/2014/main" id="{D9E08BE7-F494-A9EB-DF34-1CF09B9E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704" y="813347"/>
                <a:ext cx="381062" cy="610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תיבת טקסט 100">
                <a:extLst>
                  <a:ext uri="{FF2B5EF4-FFF2-40B4-BE49-F238E27FC236}">
                    <a16:creationId xmlns:a16="http://schemas.microsoft.com/office/drawing/2014/main" id="{FCB1E91C-F456-7275-C4F1-8D5A4EEE29C9}"/>
                  </a:ext>
                </a:extLst>
              </p:cNvPr>
              <p:cNvSpPr txBox="1"/>
              <p:nvPr/>
            </p:nvSpPr>
            <p:spPr>
              <a:xfrm>
                <a:off x="7342985" y="2833780"/>
                <a:ext cx="381062" cy="6109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01" name="תיבת טקסט 100">
                <a:extLst>
                  <a:ext uri="{FF2B5EF4-FFF2-40B4-BE49-F238E27FC236}">
                    <a16:creationId xmlns:a16="http://schemas.microsoft.com/office/drawing/2014/main" id="{FCB1E91C-F456-7275-C4F1-8D5A4EEE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985" y="2833780"/>
                <a:ext cx="381062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660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645039C1-33DF-9BC5-3686-2BA198F562AB}"/>
                  </a:ext>
                </a:extLst>
              </p:cNvPr>
              <p:cNvSpPr txBox="1"/>
              <p:nvPr/>
            </p:nvSpPr>
            <p:spPr>
              <a:xfrm>
                <a:off x="0" y="5486400"/>
                <a:ext cx="12192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dirty="0"/>
                  <a:t>💡For every pair of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, one of them would be backward edge!</a:t>
                </a:r>
                <a:endParaRPr lang="he-IL" sz="2800" b="1" dirty="0"/>
              </a:p>
            </p:txBody>
          </p:sp>
        </mc:Choice>
        <mc:Fallback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645039C1-33DF-9BC5-3686-2BA198F56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86400"/>
                <a:ext cx="12192000" cy="523220"/>
              </a:xfrm>
              <a:prstGeom prst="rect">
                <a:avLst/>
              </a:prstGeom>
              <a:blipFill>
                <a:blip r:embed="rId2"/>
                <a:stretch>
                  <a:fillRect t="-13953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 descr="תמונה שמכילה קו, תרשים, עיגול, עלילה&#10;&#10;התיאור נוצר באופן אוטומטי">
            <a:extLst>
              <a:ext uri="{FF2B5EF4-FFF2-40B4-BE49-F238E27FC236}">
                <a16:creationId xmlns:a16="http://schemas.microsoft.com/office/drawing/2014/main" id="{589BBC39-9142-7C86-F2E1-14484C9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53" y="0"/>
            <a:ext cx="7269494" cy="52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30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מציין מיקום תוכן 15">
            <a:extLst>
              <a:ext uri="{FF2B5EF4-FFF2-40B4-BE49-F238E27FC236}">
                <a16:creationId xmlns:a16="http://schemas.microsoft.com/office/drawing/2014/main" id="{FB966E5C-88A7-03D7-569B-564C47673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28" y="464185"/>
            <a:ext cx="6936544" cy="435133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645039C1-33DF-9BC5-3686-2BA198F562AB}"/>
                  </a:ext>
                </a:extLst>
              </p:cNvPr>
              <p:cNvSpPr txBox="1"/>
              <p:nvPr/>
            </p:nvSpPr>
            <p:spPr>
              <a:xfrm>
                <a:off x="0" y="5486400"/>
                <a:ext cx="12192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dirty="0"/>
                  <a:t>💡For every pair of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, one of them would be backward edge!</a:t>
                </a:r>
                <a:endParaRPr lang="he-IL" sz="2800" b="1" dirty="0"/>
              </a:p>
            </p:txBody>
          </p:sp>
        </mc:Choice>
        <mc:Fallback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645039C1-33DF-9BC5-3686-2BA198F56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86400"/>
                <a:ext cx="12192000" cy="523220"/>
              </a:xfrm>
              <a:prstGeom prst="rect">
                <a:avLst/>
              </a:prstGeom>
              <a:blipFill>
                <a:blip r:embed="rId3"/>
                <a:stretch>
                  <a:fillRect t="-13953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982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D71C2F-7279-4107-F8BC-43D4A49C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/>
              <a:t>Minimum feedback arc set in weighted tournaments</a:t>
            </a:r>
            <a:endParaRPr lang="he-IL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8C8DB4D0-B501-36EE-D831-278956B43E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Given weighted tournament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construct a </a:t>
                </a:r>
                <a:r>
                  <a:rPr lang="en-US" b="1" dirty="0"/>
                  <a:t>majority graph</a:t>
                </a:r>
                <a:r>
                  <a:rPr lang="en-US" dirty="0"/>
                  <a:t> by taking the heavier edge of each pair.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We construct an unweighted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dirty="0"/>
                  <a:t> we chose one arbitrarily.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 to be the reverse edge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8C8DB4D0-B501-36EE-D831-278956B43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25">
            <a:extLst>
              <a:ext uri="{FF2B5EF4-FFF2-40B4-BE49-F238E27FC236}">
                <a16:creationId xmlns:a16="http://schemas.microsoft.com/office/drawing/2014/main" id="{61192BD9-8000-FDD0-960D-0D5C8B4E2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2370" y="5149225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7332AD37-AE77-2691-6BE8-DAF3AA74D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289" y="5149182"/>
            <a:ext cx="228600" cy="228600"/>
          </a:xfrm>
          <a:prstGeom prst="ellipse">
            <a:avLst/>
          </a:prstGeom>
          <a:solidFill>
            <a:srgbClr val="7B36A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383272F-5E00-8C50-098D-BCA481FA9865}"/>
              </a:ext>
            </a:extLst>
          </p:cNvPr>
          <p:cNvSpPr txBox="1"/>
          <p:nvPr/>
        </p:nvSpPr>
        <p:spPr>
          <a:xfrm>
            <a:off x="9329548" y="5083523"/>
            <a:ext cx="2375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j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B07BF0E-ED93-249E-1C8F-E244624F4199}"/>
              </a:ext>
            </a:extLst>
          </p:cNvPr>
          <p:cNvSpPr txBox="1"/>
          <p:nvPr/>
        </p:nvSpPr>
        <p:spPr>
          <a:xfrm>
            <a:off x="11611385" y="5054322"/>
            <a:ext cx="2375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/>
              <a:t>i</a:t>
            </a:r>
            <a:endParaRPr lang="he-IL" dirty="0"/>
          </a:p>
        </p:txBody>
      </p:sp>
      <p:cxnSp>
        <p:nvCxnSpPr>
          <p:cNvPr id="26" name="מחבר: מעוקל 25">
            <a:extLst>
              <a:ext uri="{FF2B5EF4-FFF2-40B4-BE49-F238E27FC236}">
                <a16:creationId xmlns:a16="http://schemas.microsoft.com/office/drawing/2014/main" id="{13FA3A91-CAF5-F59A-1561-6E13FE8CC012}"/>
              </a:ext>
            </a:extLst>
          </p:cNvPr>
          <p:cNvCxnSpPr>
            <a:cxnSpLocks/>
            <a:stCxn id="6" idx="4"/>
            <a:endCxn id="5" idx="4"/>
          </p:cNvCxnSpPr>
          <p:nvPr/>
        </p:nvCxnSpPr>
        <p:spPr>
          <a:xfrm rot="5400000">
            <a:off x="10598609" y="4455844"/>
            <a:ext cx="43" cy="1843919"/>
          </a:xfrm>
          <a:prstGeom prst="curvedConnector3">
            <a:avLst>
              <a:gd name="adj1" fmla="val 1009109302"/>
            </a:avLst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: מעוקל 29">
            <a:extLst>
              <a:ext uri="{FF2B5EF4-FFF2-40B4-BE49-F238E27FC236}">
                <a16:creationId xmlns:a16="http://schemas.microsoft.com/office/drawing/2014/main" id="{09CF4AD0-8452-1B86-4835-D031ABEDC2B8}"/>
              </a:ext>
            </a:extLst>
          </p:cNvPr>
          <p:cNvCxnSpPr>
            <a:cxnSpLocks/>
            <a:stCxn id="6" idx="0"/>
            <a:endCxn id="5" idx="0"/>
          </p:cNvCxnSpPr>
          <p:nvPr/>
        </p:nvCxnSpPr>
        <p:spPr>
          <a:xfrm rot="16200000" flipH="1" flipV="1">
            <a:off x="10598608" y="4227243"/>
            <a:ext cx="43" cy="1843919"/>
          </a:xfrm>
          <a:prstGeom prst="curvedConnector3">
            <a:avLst>
              <a:gd name="adj1" fmla="val -987309302"/>
            </a:avLst>
          </a:prstGeom>
          <a:ln w="1905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1B0BE8E1-916A-3B3C-1760-3082169083A2}"/>
              </a:ext>
            </a:extLst>
          </p:cNvPr>
          <p:cNvSpPr txBox="1"/>
          <p:nvPr/>
        </p:nvSpPr>
        <p:spPr>
          <a:xfrm>
            <a:off x="10236511" y="4282218"/>
            <a:ext cx="7184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0.7</a:t>
            </a:r>
            <a:endParaRPr lang="he-IL" b="1" dirty="0"/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00962F7F-CED5-F9D0-9166-00CA0D97AE52}"/>
              </a:ext>
            </a:extLst>
          </p:cNvPr>
          <p:cNvSpPr txBox="1"/>
          <p:nvPr/>
        </p:nvSpPr>
        <p:spPr>
          <a:xfrm>
            <a:off x="10236511" y="5919391"/>
            <a:ext cx="7184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0.3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261424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88F49C-AC8C-6D0C-945A-03C4C42A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Majority Tournament</a:t>
            </a:r>
            <a:endParaRPr lang="he-IL" dirty="0"/>
          </a:p>
        </p:txBody>
      </p:sp>
      <p:pic>
        <p:nvPicPr>
          <p:cNvPr id="66" name="מציין מיקום תוכן 65" descr="תמונה שמכילה קו, צילום מסך, תרשים, עלילה&#10;&#10;התיאור נוצר באופן אוטומטי">
            <a:extLst>
              <a:ext uri="{FF2B5EF4-FFF2-40B4-BE49-F238E27FC236}">
                <a16:creationId xmlns:a16="http://schemas.microsoft.com/office/drawing/2014/main" id="{B1336BE3-2ECA-4B35-A654-4D1DCF477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4"/>
            <a:ext cx="5974634" cy="4351338"/>
          </a:xfrm>
        </p:spPr>
      </p:pic>
      <p:pic>
        <p:nvPicPr>
          <p:cNvPr id="69" name="תמונה 68" descr="תמונה שמכילה קו, תרשים, עיגול, עלילה&#10;&#10;התיאור נוצר באופן אוטומטי">
            <a:extLst>
              <a:ext uri="{FF2B5EF4-FFF2-40B4-BE49-F238E27FC236}">
                <a16:creationId xmlns:a16="http://schemas.microsoft.com/office/drawing/2014/main" id="{1C317EA5-5042-4FBC-C106-36009C0A4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3"/>
            <a:ext cx="5974635" cy="4351339"/>
          </a:xfrm>
          <a:prstGeom prst="rect">
            <a:avLst/>
          </a:prstGeom>
        </p:spPr>
      </p:pic>
      <p:sp>
        <p:nvSpPr>
          <p:cNvPr id="68" name="חץ: ימינה 67">
            <a:extLst>
              <a:ext uri="{FF2B5EF4-FFF2-40B4-BE49-F238E27FC236}">
                <a16:creationId xmlns:a16="http://schemas.microsoft.com/office/drawing/2014/main" id="{978E9DBF-7ED4-0DDD-4433-0491F855B7D6}"/>
              </a:ext>
            </a:extLst>
          </p:cNvPr>
          <p:cNvSpPr/>
          <p:nvPr/>
        </p:nvSpPr>
        <p:spPr>
          <a:xfrm>
            <a:off x="5413594" y="3708400"/>
            <a:ext cx="1122081" cy="89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0054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D888F49C-AC8C-6D0C-945A-03C4C42AEB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From </a:t>
                </a:r>
                <a:r>
                  <a:rPr lang="en-US" dirty="0" err="1"/>
                  <a:t>KwikSort</a:t>
                </a:r>
                <a:r>
                  <a:rPr lang="en-US" dirty="0"/>
                  <a:t> on majority to FAS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D888F49C-AC8C-6D0C-945A-03C4C42AE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מציין מיקום תוכן 13" descr="תמונה שמכילה קו, תרשים, עיגול, עלילה&#10;&#10;התיאור נוצר באופן אוטומטי">
            <a:extLst>
              <a:ext uri="{FF2B5EF4-FFF2-40B4-BE49-F238E27FC236}">
                <a16:creationId xmlns:a16="http://schemas.microsoft.com/office/drawing/2014/main" id="{652F3C16-DF3F-FA8B-92C6-B7BE4C2F8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41" y="1856105"/>
            <a:ext cx="5967118" cy="4351338"/>
          </a:xfrm>
        </p:spPr>
      </p:pic>
    </p:spTree>
    <p:extLst>
      <p:ext uri="{BB962C8B-B14F-4D97-AF65-F5344CB8AC3E}">
        <p14:creationId xmlns:p14="http://schemas.microsoft.com/office/powerpoint/2010/main" val="3774464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D71C2F-7279-4107-F8BC-43D4A49C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/>
              <a:t>Minimum feedback arc set in weighted tournaments</a:t>
            </a:r>
            <a:endParaRPr lang="he-IL" sz="3600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BB17CC6D-8BC0-B816-E5DF-04BD3F1C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551" y="2323967"/>
            <a:ext cx="405942" cy="405942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C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D75C83C1-3290-E618-8B7A-4A14F2CE3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974" y="4094481"/>
            <a:ext cx="405941" cy="405941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B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0C9F5755-A18E-A106-70A2-9DF78F83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345" y="4094480"/>
            <a:ext cx="405942" cy="405942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11">
                <a:extLst>
                  <a:ext uri="{FF2B5EF4-FFF2-40B4-BE49-F238E27FC236}">
                    <a16:creationId xmlns:a16="http://schemas.microsoft.com/office/drawing/2014/main" id="{8D7427A6-D3B8-F7BE-C86A-C9751F156C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7002" y="2760484"/>
                <a:ext cx="331788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charset="0"/>
                </a:endParaRPr>
              </a:p>
            </p:txBody>
          </p:sp>
        </mc:Choice>
        <mc:Fallback>
          <p:sp>
            <p:nvSpPr>
              <p:cNvPr id="12" name="Text Box 11">
                <a:extLst>
                  <a:ext uri="{FF2B5EF4-FFF2-40B4-BE49-F238E27FC236}">
                    <a16:creationId xmlns:a16="http://schemas.microsoft.com/office/drawing/2014/main" id="{8D7427A6-D3B8-F7BE-C86A-C9751F156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7002" y="2760484"/>
                <a:ext cx="331788" cy="668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94BEB90-82FD-729F-638E-1661AEBE8F63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1868287" y="4297451"/>
            <a:ext cx="3990687" cy="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C03AF36B-F365-C277-C6D5-68E46083C945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053493" y="2526938"/>
            <a:ext cx="1864930" cy="162699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9FA1CD8E-F140-8F3F-5788-240F527F45C8}"/>
              </a:ext>
            </a:extLst>
          </p:cNvPr>
          <p:cNvCxnSpPr>
            <a:cxnSpLocks/>
            <a:stCxn id="4" idx="2"/>
            <a:endCxn id="8" idx="7"/>
          </p:cNvCxnSpPr>
          <p:nvPr/>
        </p:nvCxnSpPr>
        <p:spPr>
          <a:xfrm flipH="1">
            <a:off x="1808838" y="2526938"/>
            <a:ext cx="1838713" cy="16269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11">
                <a:extLst>
                  <a:ext uri="{FF2B5EF4-FFF2-40B4-BE49-F238E27FC236}">
                    <a16:creationId xmlns:a16="http://schemas.microsoft.com/office/drawing/2014/main" id="{E25D2964-D0E5-08F8-CD32-FCD4C1CD38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3177" y="2760484"/>
                <a:ext cx="410171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charset="0"/>
                </a:endParaRPr>
              </a:p>
            </p:txBody>
          </p:sp>
        </mc:Choice>
        <mc:Fallback>
          <p:sp>
            <p:nvSpPr>
              <p:cNvPr id="25" name="Text Box 11">
                <a:extLst>
                  <a:ext uri="{FF2B5EF4-FFF2-40B4-BE49-F238E27FC236}">
                    <a16:creationId xmlns:a16="http://schemas.microsoft.com/office/drawing/2014/main" id="{E25D2964-D0E5-08F8-CD32-FCD4C1CD3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3177" y="2760484"/>
                <a:ext cx="410171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BD97E93B-0BAE-C944-910F-3AF10C6C0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7736" y="4487949"/>
                <a:ext cx="331788" cy="668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charset="0"/>
                </a:endParaRPr>
              </a:p>
            </p:txBody>
          </p:sp>
        </mc:Choice>
        <mc:Fallback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BD97E93B-0BAE-C944-910F-3AF10C6C0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7736" y="4487949"/>
                <a:ext cx="331788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7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/>
      <p:bldP spid="25" grpId="0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88F49C-AC8C-6D0C-945A-03C4C42A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/>
              <a:t>KwikSort</a:t>
            </a:r>
            <a:r>
              <a:rPr lang="en-US" dirty="0"/>
              <a:t> for weighted FAS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DF394C7-A692-ABA1-2C5B-F8C41A7DE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We fix </a:t>
                </a:r>
                <a:r>
                  <a:rPr lang="en-US" dirty="0" err="1"/>
                  <a:t>KwikSort</a:t>
                </a:r>
                <a:r>
                  <a:rPr lang="en-US" dirty="0"/>
                  <a:t> for the weighted tournament case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First, we construct the majority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Then we run </a:t>
                </a:r>
                <a:r>
                  <a:rPr lang="en-US" dirty="0" err="1"/>
                  <a:t>KwikSort</a:t>
                </a:r>
                <a:r>
                  <a:rPr lang="en-US" dirty="0"/>
                  <a:t> on this unweighted tournament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This returns some linear ordering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The feedback arc set consists of:</a:t>
                </a:r>
                <a:br>
                  <a:rPr lang="en-US" dirty="0"/>
                </a:br>
                <a:r>
                  <a:rPr lang="en-US" dirty="0"/>
                  <a:t>all the backward edges induced by V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+ reverse of all the forward edges induced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DF394C7-A692-ABA1-2C5B-F8C41A7DE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0636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EBFE93-5FE9-ED51-EE7F-8BA0EF55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Analyze </a:t>
            </a:r>
            <a:r>
              <a:rPr lang="en-US" dirty="0" err="1"/>
              <a:t>KwikSort</a:t>
            </a:r>
            <a:r>
              <a:rPr lang="en-US" dirty="0"/>
              <a:t> on majority tournament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Fix some optimal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of the weighted tournament</a:t>
                </a:r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algn="l" rtl="0"/>
                <a:r>
                  <a:rPr lang="en-US" dirty="0"/>
                  <a:t>Denote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          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ba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𝑒𝑙𝑠𝑒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(the majority tournament),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is the cost incurred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optimal solution</a:t>
                </a:r>
              </a:p>
              <a:p>
                <a:pPr lvl="1" algn="l" rtl="0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backward edge in that solution, then the cost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isn’t,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 is, so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 rtl="0"/>
                <a:endParaRPr lang="he-IL" dirty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47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4C39F7-0D94-9E80-B1FC-E76C358C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Rank aggregation</a:t>
            </a:r>
            <a:endParaRPr lang="he-IL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FCBF1C6-8541-DD78-8E29-B1ADA23EF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Need to define a criterion for the “best” aggregated list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We will use </a:t>
            </a:r>
            <a:r>
              <a:rPr lang="en-US" dirty="0" err="1"/>
              <a:t>Kemeny’s</a:t>
            </a:r>
            <a:r>
              <a:rPr lang="en-US" dirty="0"/>
              <a:t> “sum of distances”</a:t>
            </a:r>
          </a:p>
        </p:txBody>
      </p:sp>
    </p:spTree>
    <p:extLst>
      <p:ext uri="{BB962C8B-B14F-4D97-AF65-F5344CB8AC3E}">
        <p14:creationId xmlns:p14="http://schemas.microsoft.com/office/powerpoint/2010/main" val="1183697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645039C1-33DF-9BC5-3686-2BA198F562AB}"/>
                  </a:ext>
                </a:extLst>
              </p:cNvPr>
              <p:cNvSpPr txBox="1"/>
              <p:nvPr/>
            </p:nvSpPr>
            <p:spPr>
              <a:xfrm>
                <a:off x="0" y="5486400"/>
                <a:ext cx="12192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dirty="0"/>
                  <a:t>💡For every pair of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, one of them would be backward edge!</a:t>
                </a:r>
                <a:endParaRPr lang="he-IL" sz="2800" b="1" dirty="0"/>
              </a:p>
            </p:txBody>
          </p:sp>
        </mc:Choice>
        <mc:Fallback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645039C1-33DF-9BC5-3686-2BA198F56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86400"/>
                <a:ext cx="12192000" cy="523220"/>
              </a:xfrm>
              <a:prstGeom prst="rect">
                <a:avLst/>
              </a:prstGeom>
              <a:blipFill>
                <a:blip r:embed="rId2"/>
                <a:stretch>
                  <a:fillRect t="-13953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 descr="תמונה שמכילה קו, תרשים, עיגול, עלילה&#10;&#10;התיאור נוצר באופן אוטומטי">
            <a:extLst>
              <a:ext uri="{FF2B5EF4-FFF2-40B4-BE49-F238E27FC236}">
                <a16:creationId xmlns:a16="http://schemas.microsoft.com/office/drawing/2014/main" id="{589BBC39-9142-7C86-F2E1-14484C9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53" y="0"/>
            <a:ext cx="7269494" cy="52943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8D0CE2F1-FBB3-495E-40D4-739B6B2539DE}"/>
                  </a:ext>
                </a:extLst>
              </p:cNvPr>
              <p:cNvSpPr txBox="1"/>
              <p:nvPr/>
            </p:nvSpPr>
            <p:spPr>
              <a:xfrm>
                <a:off x="5222240" y="3525007"/>
                <a:ext cx="18186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he-IL" b="1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8D0CE2F1-FBB3-495E-40D4-739B6B253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240" y="3525007"/>
                <a:ext cx="18186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038F12CB-BAC3-A7FA-4783-68BE3BE0C969}"/>
                  </a:ext>
                </a:extLst>
              </p:cNvPr>
              <p:cNvSpPr txBox="1"/>
              <p:nvPr/>
            </p:nvSpPr>
            <p:spPr>
              <a:xfrm rot="19065689">
                <a:off x="4216399" y="2126928"/>
                <a:ext cx="18186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he-IL" b="1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038F12CB-BAC3-A7FA-4783-68BE3BE0C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65689">
                <a:off x="4216399" y="2126928"/>
                <a:ext cx="18186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612BC2D0-7A8E-E9FC-1160-AFB0C5DBB5B1}"/>
                  </a:ext>
                </a:extLst>
              </p:cNvPr>
              <p:cNvSpPr txBox="1"/>
              <p:nvPr/>
            </p:nvSpPr>
            <p:spPr>
              <a:xfrm rot="3087276">
                <a:off x="7161429" y="2048645"/>
                <a:ext cx="18186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he-IL" b="1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612BC2D0-7A8E-E9FC-1160-AFB0C5DBB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087276">
                <a:off x="7161429" y="2048645"/>
                <a:ext cx="18186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954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D888F49C-AC8C-6D0C-945A-03C4C42AEB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makes sense</a:t>
                </a:r>
                <a:endParaRPr lang="he-IL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D888F49C-AC8C-6D0C-945A-03C4C42AE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מציין מיקום תוכן 65" descr="תמונה שמכילה קו, צילום מסך, תרשים, עלילה&#10;&#10;התיאור נוצר באופן אוטומטי">
            <a:extLst>
              <a:ext uri="{FF2B5EF4-FFF2-40B4-BE49-F238E27FC236}">
                <a16:creationId xmlns:a16="http://schemas.microsoft.com/office/drawing/2014/main" id="{B1336BE3-2ECA-4B35-A654-4D1DCF477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4"/>
            <a:ext cx="5974634" cy="4351338"/>
          </a:xfrm>
        </p:spPr>
      </p:pic>
      <p:pic>
        <p:nvPicPr>
          <p:cNvPr id="69" name="תמונה 68" descr="תמונה שמכילה קו, תרשים, עיגול, עלילה&#10;&#10;התיאור נוצר באופן אוטומטי">
            <a:extLst>
              <a:ext uri="{FF2B5EF4-FFF2-40B4-BE49-F238E27FC236}">
                <a16:creationId xmlns:a16="http://schemas.microsoft.com/office/drawing/2014/main" id="{1C317EA5-5042-4FBC-C106-36009C0A4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3"/>
            <a:ext cx="5974635" cy="4351339"/>
          </a:xfrm>
          <a:prstGeom prst="rect">
            <a:avLst/>
          </a:prstGeom>
        </p:spPr>
      </p:pic>
      <p:sp>
        <p:nvSpPr>
          <p:cNvPr id="68" name="חץ: ימינה 67">
            <a:extLst>
              <a:ext uri="{FF2B5EF4-FFF2-40B4-BE49-F238E27FC236}">
                <a16:creationId xmlns:a16="http://schemas.microsoft.com/office/drawing/2014/main" id="{978E9DBF-7ED4-0DDD-4433-0491F855B7D6}"/>
              </a:ext>
            </a:extLst>
          </p:cNvPr>
          <p:cNvSpPr/>
          <p:nvPr/>
        </p:nvSpPr>
        <p:spPr>
          <a:xfrm>
            <a:off x="5413594" y="3708400"/>
            <a:ext cx="1122081" cy="89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5C3119E2-2721-A480-A3EE-C5B5CBBC46D1}"/>
                  </a:ext>
                </a:extLst>
              </p:cNvPr>
              <p:cNvSpPr txBox="1"/>
              <p:nvPr/>
            </p:nvSpPr>
            <p:spPr>
              <a:xfrm rot="3953950">
                <a:off x="6592468" y="3816625"/>
                <a:ext cx="18186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he-IL" b="1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5C3119E2-2721-A480-A3EE-C5B5CBBC4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953950">
                <a:off x="6592468" y="3816625"/>
                <a:ext cx="18186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51B1FE0-4FD6-5F41-75B6-2C2AC05C9189}"/>
                  </a:ext>
                </a:extLst>
              </p:cNvPr>
              <p:cNvSpPr txBox="1"/>
              <p:nvPr/>
            </p:nvSpPr>
            <p:spPr>
              <a:xfrm rot="835439">
                <a:off x="8043193" y="2843696"/>
                <a:ext cx="18186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he-IL" b="1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51B1FE0-4FD6-5F41-75B6-2C2AC05C9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35439">
                <a:off x="8043193" y="2843696"/>
                <a:ext cx="18186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8B26465F-2AF7-7B11-4B21-16F04D306CBC}"/>
                  </a:ext>
                </a:extLst>
              </p:cNvPr>
              <p:cNvSpPr txBox="1"/>
              <p:nvPr/>
            </p:nvSpPr>
            <p:spPr>
              <a:xfrm rot="19658689">
                <a:off x="8425554" y="4243206"/>
                <a:ext cx="18186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he-IL" b="1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8B26465F-2AF7-7B11-4B21-16F04D306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58689">
                <a:off x="8425554" y="4243206"/>
                <a:ext cx="18186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07069296-C4DE-B992-65E7-FDFD3A87080E}"/>
                  </a:ext>
                </a:extLst>
              </p:cNvPr>
              <p:cNvSpPr txBox="1"/>
              <p:nvPr/>
            </p:nvSpPr>
            <p:spPr>
              <a:xfrm>
                <a:off x="7966913" y="3605572"/>
                <a:ext cx="18186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he-IL" b="1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07069296-C4DE-B992-65E7-FDFD3A870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913" y="3605572"/>
                <a:ext cx="18186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4526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EBFE93-5FE9-ED51-EE7F-8BA0EF55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Analyze </a:t>
            </a:r>
            <a:r>
              <a:rPr lang="en-US" dirty="0" err="1"/>
              <a:t>KwikSort</a:t>
            </a:r>
            <a:r>
              <a:rPr lang="en-US" dirty="0"/>
              <a:t> on majority tournament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l" rtl="0"/>
                <a:r>
                  <a:rPr lang="en-US" dirty="0"/>
                  <a:t>Fix some optimal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Denote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𝑒𝑙𝑠𝑒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reflects the cost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the linear ordering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 algn="l" rtl="0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backward edge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we take its weight. Otherwise, the reverse edge is backwards edge, and we take that. 		</a:t>
                </a:r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nary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 rtl="0"/>
                <a:endParaRPr lang="he-IL" dirty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145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368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EBFE93-5FE9-ED51-EE7F-8BA0EF55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Analyze </a:t>
            </a:r>
            <a:r>
              <a:rPr lang="en-US" dirty="0" err="1"/>
              <a:t>KwikSort</a:t>
            </a:r>
            <a:r>
              <a:rPr lang="en-US" dirty="0"/>
              <a:t> on majority tournament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the set of directed triangles in the majority tournament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we denote: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93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EBFE93-5FE9-ED51-EE7F-8BA0EF55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Theorem 5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b="1" dirty="0"/>
                  <a:t>For a weighted FAS-TOURNAMENT G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 if there’s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s.t.</a:t>
                </a:r>
                <a:r>
                  <a:rPr lang="en-US" b="1" dirty="0"/>
                  <a:t> 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/>
                  <a:t>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, 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𝑲𝑺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𝑶𝑷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Intuition: any triangle will incur at most cost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its edges.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cost in some optimal solution, so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we can’t incur too much over the optimal cost.</a:t>
                </a:r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77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EBFE93-5FE9-ED51-EE7F-8BA0EF55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Theorem 5 - proof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dirty="0"/>
                  <a:t>We will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heavily charged </a:t>
                </a:r>
                <a:r>
                  <a:rPr lang="en-US" dirty="0"/>
                  <a:t>if it becomes backward edge (being charged the majority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) and </a:t>
                </a:r>
                <a:r>
                  <a:rPr lang="en-US" i="1" dirty="0"/>
                  <a:t>lightly charged </a:t>
                </a:r>
                <a:r>
                  <a:rPr lang="en-US" dirty="0"/>
                  <a:t>otherwise (charged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4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216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EBFE93-5FE9-ED51-EE7F-8BA0EF55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Analyze </a:t>
            </a:r>
            <a:r>
              <a:rPr lang="en-US" dirty="0" err="1"/>
              <a:t>KwikSort</a:t>
            </a:r>
            <a:r>
              <a:rPr lang="en-US" dirty="0"/>
              <a:t> on majority tournament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/>
                  <a:t>As before,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heavily charged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𝐾𝑤𝑖𝑘𝑆𝑜𝑟𝑡</m:t>
                    </m:r>
                  </m:oMath>
                </a14:m>
                <a:r>
                  <a:rPr lang="en-US" dirty="0"/>
                  <a:t>, there needs to be directed triangle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all the three vertices in one recursive call and a pivot on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pPr algn="l" rtl="0"/>
                <a:r>
                  <a:rPr lang="en-US" dirty="0"/>
                  <a:t>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every edge would be heavily charged with equal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  <a:p>
                <a:pPr algn="l" rtl="0"/>
                <a:r>
                  <a:rPr lang="en-US" dirty="0"/>
                  <a:t>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would be lightly charged with probability: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230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4160"/>
                <a:ext cx="10515600" cy="5912803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𝑐𝑜𝑠𝑡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4160"/>
                <a:ext cx="10515600" cy="591280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9670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4160"/>
                <a:ext cx="10515600" cy="5912803"/>
              </a:xfrm>
            </p:spPr>
            <p:txBody>
              <a:bodyPr>
                <a:normAutofit/>
              </a:bodyPr>
              <a:lstStyle/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br>
                  <a:rPr lang="en-US" dirty="0"/>
                </a:br>
                <a:br>
                  <a:rPr lang="en-US" dirty="0"/>
                </a:br>
                <a:endParaRPr lang="en-US" b="0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4160"/>
                <a:ext cx="10515600" cy="591280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9899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EBFE93-5FE9-ED51-EE7F-8BA0EF55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895"/>
          </a:xfrm>
        </p:spPr>
        <p:txBody>
          <a:bodyPr/>
          <a:lstStyle/>
          <a:p>
            <a:pPr algn="l" rtl="0"/>
            <a:r>
              <a:rPr lang="en-US" dirty="0"/>
              <a:t>Analyze </a:t>
            </a:r>
            <a:r>
              <a:rPr lang="en-US" dirty="0" err="1"/>
              <a:t>KwikSort</a:t>
            </a:r>
            <a:r>
              <a:rPr lang="en-US" dirty="0"/>
              <a:t> on majority tournament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3020"/>
                <a:ext cx="10515600" cy="5297300"/>
              </a:xfrm>
            </p:spPr>
            <p:txBody>
              <a:bodyPr>
                <a:normAutofit fontScale="77500" lnSpcReduction="20000"/>
              </a:bodyPr>
              <a:lstStyle/>
              <a:p>
                <a:pPr algn="l" rtl="0"/>
                <a:r>
                  <a:rPr lang="en-US" dirty="0"/>
                  <a:t>From linearity of expectation: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groupChr>
                      </m:e>
                      <m:li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𝐾𝑆</m:t>
                            </m:r>
                          </m:sup>
                        </m:sSup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groupChr>
                      </m:e>
                      <m:li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𝐾𝑆</m:t>
                            </m:r>
                          </m:sup>
                        </m:sSup>
                      </m:lim>
                    </m:limLow>
                  </m:oMath>
                </a14:m>
                <a:endParaRPr lang="en-US" dirty="0"/>
              </a:p>
              <a:p>
                <a:pPr algn="l" rtl="0">
                  <a:lnSpc>
                    <a:spcPct val="120000"/>
                  </a:lnSpc>
                </a:pPr>
                <a:r>
                  <a:rPr lang="en-US" dirty="0"/>
                  <a:t>And for the optimal solution we can write: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groupChr>
                      </m:e>
                      <m:li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sup>
                        </m:sSup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groupChr>
                      </m:e>
                      <m:li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sup>
                        </m:sSup>
                      </m:lim>
                    </m:limLow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sup>
                    </m:sSup>
                  </m:oMath>
                </a14:m>
                <a:endParaRPr lang="en-US" b="0" dirty="0"/>
              </a:p>
              <a:p>
                <a:pPr algn="l" rtl="0"/>
                <a:r>
                  <a:rPr lang="en-US" dirty="0"/>
                  <a:t>Since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𝐾𝑆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𝑂𝑃𝑇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Together,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𝑲𝑺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𝑶𝑷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3020"/>
                <a:ext cx="10515600" cy="5297300"/>
              </a:xfrm>
              <a:blipFill>
                <a:blip r:embed="rId2"/>
                <a:stretch>
                  <a:fillRect l="-696" t="-174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55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D3890F-28E3-B92A-F4AA-CD0868DC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/>
              <a:t>Kemeny</a:t>
            </a:r>
            <a:r>
              <a:rPr lang="en-US" dirty="0"/>
              <a:t> optimal ranking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379769F-15C5-B5D2-C6C0-1ABCA00A13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candidates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permutations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denotes the # of pairs of items that are in different order</a:t>
                </a:r>
              </a:p>
              <a:p>
                <a:pPr algn="l" rtl="0"/>
                <a:r>
                  <a:rPr lang="en-US" dirty="0" err="1"/>
                  <a:t>Kemeny</a:t>
                </a:r>
                <a:r>
                  <a:rPr lang="en-US" dirty="0"/>
                  <a:t> ranking minimizes the pairwise “disagreements”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  <a:p>
                <a:pPr algn="l" rtl="0"/>
                <a:endParaRPr lang="en-US" b="0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379769F-15C5-B5D2-C6C0-1ABCA00A13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38B889F9-4013-144B-5138-BD6311037293}"/>
              </a:ext>
            </a:extLst>
          </p:cNvPr>
          <p:cNvSpPr txBox="1">
            <a:spLocks/>
          </p:cNvSpPr>
          <p:nvPr/>
        </p:nvSpPr>
        <p:spPr>
          <a:xfrm>
            <a:off x="838200" y="18722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66705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24C304-0D8B-F2C1-C171-D41305FE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Lemma 4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4499C1D-3D87-EBD5-6F5A-D2D053771E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/>
                  <a:t>If the weights satisfy the probability constraints: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If the weights satisfy the triangle inequality constraints:</a:t>
                </a:r>
                <a14:m/>
              </a:p>
              <a:p>
                <a:pPr marL="0" indent="0" algn="ctr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4499C1D-3D87-EBD5-6F5A-D2D053771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5">
            <a:extLst>
              <a:ext uri="{FF2B5EF4-FFF2-40B4-BE49-F238E27FC236}">
                <a16:creationId xmlns:a16="http://schemas.microsoft.com/office/drawing/2014/main" id="{A0A22293-7319-735D-A8DF-BF51312C65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4579938"/>
            <a:ext cx="533400" cy="682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8E3E3916-24AE-7E6F-8708-F4FEFB07B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388" y="4127500"/>
            <a:ext cx="381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500" dirty="0">
                <a:latin typeface="Arial" charset="0"/>
              </a:rPr>
              <a:t>k 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72E6D830-4329-AE9A-6572-0DE4D0CE3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713" y="4430713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5A7639E3-783A-E0B1-38DE-D96947D65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3" y="5265738"/>
            <a:ext cx="152400" cy="1508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5E2FEC57-6B7D-2FD6-338B-0114E006F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5265738"/>
            <a:ext cx="152400" cy="1508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24AA29B3-4C2E-B788-B517-EA4D9CA60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9113" y="4583113"/>
            <a:ext cx="381000" cy="682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3" name="Line 11">
            <a:extLst>
              <a:ext uri="{FF2B5EF4-FFF2-40B4-BE49-F238E27FC236}">
                <a16:creationId xmlns:a16="http://schemas.microsoft.com/office/drawing/2014/main" id="{4B66E72E-47A8-7E42-7D5A-F91AA2F8D2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9513" y="534193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AA5F5F6B-7FBD-04B1-08FD-ECB29FBA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5181600"/>
            <a:ext cx="227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0" tIns="45709" rIns="91420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00">
                <a:latin typeface="Arial" charset="0"/>
              </a:rPr>
              <a:t>i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5C508BAB-BE82-2A5C-4B21-FA52A3E89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5249863"/>
            <a:ext cx="2270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0" tIns="45709" rIns="91420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00">
                <a:latin typeface="Arial" charset="0"/>
              </a:rPr>
              <a:t>j</a:t>
            </a:r>
          </a:p>
        </p:txBody>
      </p:sp>
      <p:sp>
        <p:nvSpPr>
          <p:cNvPr id="26" name="Arc 14">
            <a:extLst>
              <a:ext uri="{FF2B5EF4-FFF2-40B4-BE49-F238E27FC236}">
                <a16:creationId xmlns:a16="http://schemas.microsoft.com/office/drawing/2014/main" id="{01C019C7-FEE1-C210-9398-DA0DA5BB3BE5}"/>
              </a:ext>
            </a:extLst>
          </p:cNvPr>
          <p:cNvSpPr>
            <a:spLocks/>
          </p:cNvSpPr>
          <p:nvPr/>
        </p:nvSpPr>
        <p:spPr bwMode="auto">
          <a:xfrm rot="15985419">
            <a:off x="7356225" y="4414169"/>
            <a:ext cx="885825" cy="914400"/>
          </a:xfrm>
          <a:custGeom>
            <a:avLst/>
            <a:gdLst>
              <a:gd name="T0" fmla="*/ 0 w 20943"/>
              <a:gd name="T1" fmla="*/ 0 h 21600"/>
              <a:gd name="T2" fmla="*/ 2147483647 w 20943"/>
              <a:gd name="T3" fmla="*/ 2147483647 h 21600"/>
              <a:gd name="T4" fmla="*/ 0 w 20943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43" h="21600" fill="none" extrusionOk="0">
                <a:moveTo>
                  <a:pt x="-1" y="0"/>
                </a:moveTo>
                <a:cubicBezTo>
                  <a:pt x="9892" y="0"/>
                  <a:pt x="18520" y="6720"/>
                  <a:pt x="20942" y="16312"/>
                </a:cubicBezTo>
              </a:path>
              <a:path w="20943" h="21600" stroke="0" extrusionOk="0">
                <a:moveTo>
                  <a:pt x="-1" y="0"/>
                </a:moveTo>
                <a:cubicBezTo>
                  <a:pt x="9892" y="0"/>
                  <a:pt x="18520" y="6720"/>
                  <a:pt x="20942" y="1631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7" name="Arc 15">
            <a:extLst>
              <a:ext uri="{FF2B5EF4-FFF2-40B4-BE49-F238E27FC236}">
                <a16:creationId xmlns:a16="http://schemas.microsoft.com/office/drawing/2014/main" id="{EAB09B8A-77E8-632E-2022-80B93B4F845D}"/>
              </a:ext>
            </a:extLst>
          </p:cNvPr>
          <p:cNvSpPr>
            <a:spLocks/>
          </p:cNvSpPr>
          <p:nvPr/>
        </p:nvSpPr>
        <p:spPr bwMode="auto">
          <a:xfrm rot="295104">
            <a:off x="8231188" y="4508500"/>
            <a:ext cx="533400" cy="762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cxnSp>
        <p:nvCxnSpPr>
          <p:cNvPr id="28" name="AutoShape 16">
            <a:extLst>
              <a:ext uri="{FF2B5EF4-FFF2-40B4-BE49-F238E27FC236}">
                <a16:creationId xmlns:a16="http://schemas.microsoft.com/office/drawing/2014/main" id="{3E942DC9-CB16-B5EA-530E-9345FF6A528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017669" y="4906169"/>
            <a:ext cx="1588" cy="1035050"/>
          </a:xfrm>
          <a:prstGeom prst="curvedConnector3">
            <a:avLst>
              <a:gd name="adj1" fmla="val 1580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Line 27">
            <a:extLst>
              <a:ext uri="{FF2B5EF4-FFF2-40B4-BE49-F238E27FC236}">
                <a16:creationId xmlns:a16="http://schemas.microsoft.com/office/drawing/2014/main" id="{101FC7F8-A75B-E983-6C7B-31D06F4A51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4579938"/>
            <a:ext cx="533400" cy="6826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BD993BCC-D130-DCA3-2210-69A718D78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579938"/>
            <a:ext cx="381000" cy="6826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1" name="Line 29">
            <a:extLst>
              <a:ext uri="{FF2B5EF4-FFF2-40B4-BE49-F238E27FC236}">
                <a16:creationId xmlns:a16="http://schemas.microsoft.com/office/drawing/2014/main" id="{8B35BC27-D199-DB8B-3B5C-CEAB5CD3B6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341938"/>
            <a:ext cx="914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691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EBFE93-5FE9-ED51-EE7F-8BA0EF55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Probability constraint case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We will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algn="l" rtl="0">
                  <a:lnSpc>
                    <a:spcPct val="100000"/>
                  </a:lnSpc>
                </a:pPr>
                <a:r>
                  <a:rPr lang="en-US" dirty="0"/>
                  <a:t>For any triangle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WLOG: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In the majority tournament for every edge,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Since at least one edge would be a backward edge,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466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EBFE93-5FE9-ED51-EE7F-8BA0EF55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Triangle inequality case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Now we assume triangle inequality: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By triangle inequality: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And since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get:</a:t>
                </a: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5A2EE2CB-27F2-2514-71FB-D0368D2AC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7307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603767-B623-9411-B0B9-A1FA0401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Summing up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7D99B85C-4730-C250-B5E8-0ADF794D75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b="1" dirty="0"/>
                  <a:t>Theorem 5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Running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𝐾𝑤𝑖𝑘𝑆𝑜𝑟𝑡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the majority tournament</a:t>
                </a:r>
                <a:br>
                  <a:rPr lang="en-US" dirty="0"/>
                </a:br>
                <a:r>
                  <a:rPr lang="en-US" dirty="0"/>
                  <a:t>gives expected 5 and 2 approximation for the probability constraints and the triangle inequality case, respectively.</a:t>
                </a:r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7D99B85C-4730-C250-B5E8-0ADF794D75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217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F534E3-F35E-CFBA-53E0-0422560A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/>
              <a:t>Back to RANK-AGGREGATION</a:t>
            </a:r>
            <a:endParaRPr lang="he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793418E-4047-B638-3B40-B25F3BCD0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rank aggregation instance</a:t>
                </a:r>
                <a:br>
                  <a:rPr lang="en-US" dirty="0"/>
                </a:br>
                <a:endParaRPr lang="en-US" dirty="0"/>
              </a:p>
              <a:p>
                <a:pPr algn="l" rtl="0"/>
                <a:r>
                  <a:rPr lang="en-US" dirty="0"/>
                  <a:t>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encoded as FAS-TOURNAMENT with binary weights</a:t>
                </a:r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793418E-4047-B638-3B40-B25F3BCD0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אליפסה 3">
            <a:extLst>
              <a:ext uri="{FF2B5EF4-FFF2-40B4-BE49-F238E27FC236}">
                <a16:creationId xmlns:a16="http://schemas.microsoft.com/office/drawing/2014/main" id="{146BA82A-7899-4B28-5B24-EBA1596AAE10}"/>
              </a:ext>
            </a:extLst>
          </p:cNvPr>
          <p:cNvSpPr/>
          <p:nvPr/>
        </p:nvSpPr>
        <p:spPr>
          <a:xfrm>
            <a:off x="1778000" y="4053840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C0923C1D-1E25-3039-392E-655498301A5B}"/>
              </a:ext>
            </a:extLst>
          </p:cNvPr>
          <p:cNvSpPr/>
          <p:nvPr/>
        </p:nvSpPr>
        <p:spPr>
          <a:xfrm>
            <a:off x="2730500" y="4058920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B3E6D792-9A5A-8B2A-5DA5-5C6C7DB1C0F8}"/>
              </a:ext>
            </a:extLst>
          </p:cNvPr>
          <p:cNvSpPr/>
          <p:nvPr/>
        </p:nvSpPr>
        <p:spPr>
          <a:xfrm>
            <a:off x="3618230" y="4064000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F882A68A-697C-4785-A693-B1497FA82510}"/>
              </a:ext>
            </a:extLst>
          </p:cNvPr>
          <p:cNvCxnSpPr>
            <a:stCxn id="4" idx="6"/>
            <a:endCxn id="9" idx="2"/>
          </p:cNvCxnSpPr>
          <p:nvPr/>
        </p:nvCxnSpPr>
        <p:spPr>
          <a:xfrm>
            <a:off x="2092960" y="4201160"/>
            <a:ext cx="637540" cy="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DA8C9DED-E55C-5AEB-47D5-AF3E71E48F75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3045460" y="4206240"/>
            <a:ext cx="572770" cy="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E11D8A9A-3882-CC8B-A619-89B5B9DC9213}"/>
              </a:ext>
            </a:extLst>
          </p:cNvPr>
          <p:cNvSpPr/>
          <p:nvPr/>
        </p:nvSpPr>
        <p:spPr>
          <a:xfrm>
            <a:off x="1778000" y="4703604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3566A0A7-90B0-B679-5F36-9866E705F5C8}"/>
              </a:ext>
            </a:extLst>
          </p:cNvPr>
          <p:cNvSpPr/>
          <p:nvPr/>
        </p:nvSpPr>
        <p:spPr>
          <a:xfrm>
            <a:off x="2730500" y="4708684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157E0D43-EEFE-326A-1CE9-681B3A2C44CB}"/>
              </a:ext>
            </a:extLst>
          </p:cNvPr>
          <p:cNvSpPr/>
          <p:nvPr/>
        </p:nvSpPr>
        <p:spPr>
          <a:xfrm>
            <a:off x="3618230" y="4713764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B10569DB-E928-3918-0F53-AC5196BFCBE2}"/>
              </a:ext>
            </a:extLst>
          </p:cNvPr>
          <p:cNvCxnSpPr>
            <a:stCxn id="16" idx="6"/>
            <a:endCxn id="17" idx="2"/>
          </p:cNvCxnSpPr>
          <p:nvPr/>
        </p:nvCxnSpPr>
        <p:spPr>
          <a:xfrm>
            <a:off x="2092960" y="4850924"/>
            <a:ext cx="637540" cy="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07E29460-56EA-226C-35F7-44AAE23397DF}"/>
              </a:ext>
            </a:extLst>
          </p:cNvPr>
          <p:cNvCxnSpPr>
            <a:stCxn id="17" idx="6"/>
            <a:endCxn id="18" idx="2"/>
          </p:cNvCxnSpPr>
          <p:nvPr/>
        </p:nvCxnSpPr>
        <p:spPr>
          <a:xfrm>
            <a:off x="3045460" y="4856004"/>
            <a:ext cx="572770" cy="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34E74167-45C7-878F-C05E-6A92F7086998}"/>
              </a:ext>
            </a:extLst>
          </p:cNvPr>
          <p:cNvSpPr/>
          <p:nvPr/>
        </p:nvSpPr>
        <p:spPr>
          <a:xfrm>
            <a:off x="7483794" y="3764042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34" name="אליפסה 33">
            <a:extLst>
              <a:ext uri="{FF2B5EF4-FFF2-40B4-BE49-F238E27FC236}">
                <a16:creationId xmlns:a16="http://schemas.microsoft.com/office/drawing/2014/main" id="{74ACE3B1-FC79-B671-8FA4-7C8A2517C4F9}"/>
              </a:ext>
            </a:extLst>
          </p:cNvPr>
          <p:cNvSpPr/>
          <p:nvPr/>
        </p:nvSpPr>
        <p:spPr>
          <a:xfrm>
            <a:off x="8117524" y="4414044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87064559-5CCE-F6DC-B75C-8A5310AB68BC}"/>
              </a:ext>
            </a:extLst>
          </p:cNvPr>
          <p:cNvSpPr/>
          <p:nvPr/>
        </p:nvSpPr>
        <p:spPr>
          <a:xfrm>
            <a:off x="8718869" y="3764042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AB10AF91-D32A-D861-1729-4FE30770A797}"/>
              </a:ext>
            </a:extLst>
          </p:cNvPr>
          <p:cNvCxnSpPr>
            <a:cxnSpLocks/>
            <a:stCxn id="33" idx="4"/>
            <a:endCxn id="34" idx="2"/>
          </p:cNvCxnSpPr>
          <p:nvPr/>
        </p:nvCxnSpPr>
        <p:spPr>
          <a:xfrm>
            <a:off x="7641274" y="4058682"/>
            <a:ext cx="476250" cy="50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916A4E6B-D217-D88D-330A-ADFE3DD431B2}"/>
              </a:ext>
            </a:extLst>
          </p:cNvPr>
          <p:cNvCxnSpPr>
            <a:cxnSpLocks/>
            <a:stCxn id="34" idx="6"/>
            <a:endCxn id="35" idx="4"/>
          </p:cNvCxnSpPr>
          <p:nvPr/>
        </p:nvCxnSpPr>
        <p:spPr>
          <a:xfrm flipV="1">
            <a:off x="8432484" y="4058682"/>
            <a:ext cx="443865" cy="50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>
            <a:extLst>
              <a:ext uri="{FF2B5EF4-FFF2-40B4-BE49-F238E27FC236}">
                <a16:creationId xmlns:a16="http://schemas.microsoft.com/office/drawing/2014/main" id="{469E663B-89DA-2ADD-7FE5-08ABFBCF59F0}"/>
              </a:ext>
            </a:extLst>
          </p:cNvPr>
          <p:cNvCxnSpPr>
            <a:stCxn id="35" idx="2"/>
            <a:endCxn id="33" idx="6"/>
          </p:cNvCxnSpPr>
          <p:nvPr/>
        </p:nvCxnSpPr>
        <p:spPr>
          <a:xfrm flipH="1">
            <a:off x="7798754" y="3911362"/>
            <a:ext cx="9201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0D8085B7-4A96-7101-F646-2F3A5DBD207C}"/>
              </a:ext>
            </a:extLst>
          </p:cNvPr>
          <p:cNvSpPr txBox="1"/>
          <p:nvPr/>
        </p:nvSpPr>
        <p:spPr>
          <a:xfrm>
            <a:off x="7548246" y="4263192"/>
            <a:ext cx="314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79BDEB8B-E996-0E2D-27EE-40539AEFA28A}"/>
              </a:ext>
            </a:extLst>
          </p:cNvPr>
          <p:cNvSpPr txBox="1"/>
          <p:nvPr/>
        </p:nvSpPr>
        <p:spPr>
          <a:xfrm>
            <a:off x="8686802" y="4263192"/>
            <a:ext cx="314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70" name="תיבת טקסט 69">
            <a:extLst>
              <a:ext uri="{FF2B5EF4-FFF2-40B4-BE49-F238E27FC236}">
                <a16:creationId xmlns:a16="http://schemas.microsoft.com/office/drawing/2014/main" id="{6CD9EE1A-0353-6445-E3ED-04CC30635853}"/>
              </a:ext>
            </a:extLst>
          </p:cNvPr>
          <p:cNvSpPr txBox="1"/>
          <p:nvPr/>
        </p:nvSpPr>
        <p:spPr>
          <a:xfrm>
            <a:off x="8117524" y="3542030"/>
            <a:ext cx="314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71" name="אליפסה 70">
            <a:extLst>
              <a:ext uri="{FF2B5EF4-FFF2-40B4-BE49-F238E27FC236}">
                <a16:creationId xmlns:a16="http://schemas.microsoft.com/office/drawing/2014/main" id="{7283D86E-0B7C-E12E-251D-16E53185FEB7}"/>
              </a:ext>
            </a:extLst>
          </p:cNvPr>
          <p:cNvSpPr/>
          <p:nvPr/>
        </p:nvSpPr>
        <p:spPr>
          <a:xfrm>
            <a:off x="7500940" y="5189102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72" name="אליפסה 71">
            <a:extLst>
              <a:ext uri="{FF2B5EF4-FFF2-40B4-BE49-F238E27FC236}">
                <a16:creationId xmlns:a16="http://schemas.microsoft.com/office/drawing/2014/main" id="{B8D5E047-2C7F-B5BB-8C22-EAE5A4A8A0B4}"/>
              </a:ext>
            </a:extLst>
          </p:cNvPr>
          <p:cNvSpPr/>
          <p:nvPr/>
        </p:nvSpPr>
        <p:spPr>
          <a:xfrm>
            <a:off x="8134670" y="5839104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73" name="אליפסה 72">
            <a:extLst>
              <a:ext uri="{FF2B5EF4-FFF2-40B4-BE49-F238E27FC236}">
                <a16:creationId xmlns:a16="http://schemas.microsoft.com/office/drawing/2014/main" id="{30956DF4-752B-624A-51A7-43A719F65B89}"/>
              </a:ext>
            </a:extLst>
          </p:cNvPr>
          <p:cNvSpPr/>
          <p:nvPr/>
        </p:nvSpPr>
        <p:spPr>
          <a:xfrm>
            <a:off x="8736015" y="5189102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74" name="מחבר חץ ישר 73">
            <a:extLst>
              <a:ext uri="{FF2B5EF4-FFF2-40B4-BE49-F238E27FC236}">
                <a16:creationId xmlns:a16="http://schemas.microsoft.com/office/drawing/2014/main" id="{F4ED539C-DD1D-F67A-369D-6172A70FEFE5}"/>
              </a:ext>
            </a:extLst>
          </p:cNvPr>
          <p:cNvCxnSpPr>
            <a:cxnSpLocks/>
            <a:stCxn id="71" idx="4"/>
            <a:endCxn id="72" idx="2"/>
          </p:cNvCxnSpPr>
          <p:nvPr/>
        </p:nvCxnSpPr>
        <p:spPr>
          <a:xfrm>
            <a:off x="7658420" y="5483742"/>
            <a:ext cx="476250" cy="50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927E4DD2-6544-0979-D571-2E175042BF6C}"/>
              </a:ext>
            </a:extLst>
          </p:cNvPr>
          <p:cNvCxnSpPr>
            <a:cxnSpLocks/>
            <a:stCxn id="72" idx="6"/>
            <a:endCxn id="73" idx="4"/>
          </p:cNvCxnSpPr>
          <p:nvPr/>
        </p:nvCxnSpPr>
        <p:spPr>
          <a:xfrm flipV="1">
            <a:off x="8449630" y="5483742"/>
            <a:ext cx="443865" cy="50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חץ ישר 75">
            <a:extLst>
              <a:ext uri="{FF2B5EF4-FFF2-40B4-BE49-F238E27FC236}">
                <a16:creationId xmlns:a16="http://schemas.microsoft.com/office/drawing/2014/main" id="{E38A8025-9217-0087-9B82-E669221B4928}"/>
              </a:ext>
            </a:extLst>
          </p:cNvPr>
          <p:cNvCxnSpPr>
            <a:stCxn id="73" idx="2"/>
            <a:endCxn id="71" idx="6"/>
          </p:cNvCxnSpPr>
          <p:nvPr/>
        </p:nvCxnSpPr>
        <p:spPr>
          <a:xfrm flipH="1">
            <a:off x="7815900" y="5336422"/>
            <a:ext cx="9201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תיבת טקסט 76">
            <a:extLst>
              <a:ext uri="{FF2B5EF4-FFF2-40B4-BE49-F238E27FC236}">
                <a16:creationId xmlns:a16="http://schemas.microsoft.com/office/drawing/2014/main" id="{712617B0-95E6-2018-4BA7-CE748737CE82}"/>
              </a:ext>
            </a:extLst>
          </p:cNvPr>
          <p:cNvSpPr txBox="1"/>
          <p:nvPr/>
        </p:nvSpPr>
        <p:spPr>
          <a:xfrm>
            <a:off x="7565392" y="5688252"/>
            <a:ext cx="314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78" name="תיבת טקסט 77">
            <a:extLst>
              <a:ext uri="{FF2B5EF4-FFF2-40B4-BE49-F238E27FC236}">
                <a16:creationId xmlns:a16="http://schemas.microsoft.com/office/drawing/2014/main" id="{D6DF7661-BD80-4D70-3ECB-32F84E4F50DC}"/>
              </a:ext>
            </a:extLst>
          </p:cNvPr>
          <p:cNvSpPr txBox="1"/>
          <p:nvPr/>
        </p:nvSpPr>
        <p:spPr>
          <a:xfrm>
            <a:off x="8703948" y="5688252"/>
            <a:ext cx="314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77B876BF-C672-5662-FCB7-3C3537D882FB}"/>
              </a:ext>
            </a:extLst>
          </p:cNvPr>
          <p:cNvSpPr txBox="1"/>
          <p:nvPr/>
        </p:nvSpPr>
        <p:spPr>
          <a:xfrm>
            <a:off x="8134670" y="4967090"/>
            <a:ext cx="314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15023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F534E3-F35E-CFBA-53E0-0422560A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/>
              <a:t>Back to RANK-AGGREGATION</a:t>
            </a:r>
            <a:endParaRPr lang="he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793418E-4047-B638-3B40-B25F3BCD0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We consider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𝐹𝐴𝑆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𝑇𝑂𝑈𝑅𝑁𝐴𝑀𝐸𝑁𝑇</m:t>
                    </m:r>
                  </m:oMath>
                </a14:m>
                <a:r>
                  <a:rPr lang="en-US" dirty="0"/>
                  <a:t>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again</a:t>
                </a:r>
              </a:p>
              <a:p>
                <a:pPr algn="l" rtl="0"/>
                <a:r>
                  <a:rPr lang="en-US" dirty="0"/>
                  <a:t>The weight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the fraction of inputs ranking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That is convex combination of the acyclic tournaments from before!</a:t>
                </a:r>
              </a:p>
              <a:p>
                <a:pPr lvl="1" algn="l" rtl="0"/>
                <a:r>
                  <a:rPr lang="en-US" dirty="0"/>
                  <a:t>Since triangle inequality was true for any of them, it’s also true for their average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From previous theorem,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𝐾𝑤𝑖𝑘𝑆𝑜𝑟𝑡</m:t>
                    </m:r>
                  </m:oMath>
                </a14:m>
                <a:r>
                  <a:rPr lang="en-US" dirty="0"/>
                  <a:t> achieves 2-factor approximation!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But.. Can we do better?</a:t>
                </a:r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793418E-4047-B638-3B40-B25F3BCD0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26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אליפסה 3">
            <a:extLst>
              <a:ext uri="{FF2B5EF4-FFF2-40B4-BE49-F238E27FC236}">
                <a16:creationId xmlns:a16="http://schemas.microsoft.com/office/drawing/2014/main" id="{146BA82A-7899-4B28-5B24-EBA1596AAE10}"/>
              </a:ext>
            </a:extLst>
          </p:cNvPr>
          <p:cNvSpPr/>
          <p:nvPr/>
        </p:nvSpPr>
        <p:spPr>
          <a:xfrm>
            <a:off x="8625840" y="538480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C0923C1D-1E25-3039-392E-655498301A5B}"/>
              </a:ext>
            </a:extLst>
          </p:cNvPr>
          <p:cNvSpPr/>
          <p:nvPr/>
        </p:nvSpPr>
        <p:spPr>
          <a:xfrm>
            <a:off x="9578340" y="543560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B3E6D792-9A5A-8B2A-5DA5-5C6C7DB1C0F8}"/>
              </a:ext>
            </a:extLst>
          </p:cNvPr>
          <p:cNvSpPr/>
          <p:nvPr/>
        </p:nvSpPr>
        <p:spPr>
          <a:xfrm>
            <a:off x="10466070" y="548640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F882A68A-697C-4785-A693-B1497FA82510}"/>
              </a:ext>
            </a:extLst>
          </p:cNvPr>
          <p:cNvCxnSpPr>
            <a:stCxn id="4" idx="6"/>
            <a:endCxn id="9" idx="2"/>
          </p:cNvCxnSpPr>
          <p:nvPr/>
        </p:nvCxnSpPr>
        <p:spPr>
          <a:xfrm>
            <a:off x="8940800" y="685800"/>
            <a:ext cx="637540" cy="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DA8C9DED-E55C-5AEB-47D5-AF3E71E48F75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9893300" y="690880"/>
            <a:ext cx="572770" cy="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E11D8A9A-3882-CC8B-A619-89B5B9DC9213}"/>
              </a:ext>
            </a:extLst>
          </p:cNvPr>
          <p:cNvSpPr/>
          <p:nvPr/>
        </p:nvSpPr>
        <p:spPr>
          <a:xfrm>
            <a:off x="8625840" y="1188244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3566A0A7-90B0-B679-5F36-9866E705F5C8}"/>
              </a:ext>
            </a:extLst>
          </p:cNvPr>
          <p:cNvSpPr/>
          <p:nvPr/>
        </p:nvSpPr>
        <p:spPr>
          <a:xfrm>
            <a:off x="9578340" y="1193324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157E0D43-EEFE-326A-1CE9-681B3A2C44CB}"/>
              </a:ext>
            </a:extLst>
          </p:cNvPr>
          <p:cNvSpPr/>
          <p:nvPr/>
        </p:nvSpPr>
        <p:spPr>
          <a:xfrm>
            <a:off x="10466070" y="1198404"/>
            <a:ext cx="314960" cy="29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B10569DB-E928-3918-0F53-AC5196BFCBE2}"/>
              </a:ext>
            </a:extLst>
          </p:cNvPr>
          <p:cNvCxnSpPr>
            <a:stCxn id="16" idx="6"/>
            <a:endCxn id="17" idx="2"/>
          </p:cNvCxnSpPr>
          <p:nvPr/>
        </p:nvCxnSpPr>
        <p:spPr>
          <a:xfrm>
            <a:off x="8940800" y="1335564"/>
            <a:ext cx="637540" cy="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07E29460-56EA-226C-35F7-44AAE23397DF}"/>
              </a:ext>
            </a:extLst>
          </p:cNvPr>
          <p:cNvCxnSpPr>
            <a:stCxn id="17" idx="6"/>
            <a:endCxn id="18" idx="2"/>
          </p:cNvCxnSpPr>
          <p:nvPr/>
        </p:nvCxnSpPr>
        <p:spPr>
          <a:xfrm>
            <a:off x="9893300" y="1340644"/>
            <a:ext cx="572770" cy="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401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A56090-A847-9D59-8F5E-F773B703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PICK-A-PERM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25B3A879-9974-B39D-706C-03FCDFCC34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Consider this novel algorithm: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𝑃𝐼𝐶𝐾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𝑃𝐸𝑅𝑀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𝑂𝑢𝑡𝑝𝑢𝑡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𝑝𝑒𝑟𝑚𝑢𝑡𝑎𝑡𝑖𝑜𝑛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𝑜𝑠𝑒𝑛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𝑢𝑛𝑖𝑓𝑜𝑟𝑚𝑙𝑦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𝑟𝑎𝑛𝑑𝑜𝑚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We will show combining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𝑃𝐼𝐶𝐾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𝑃𝐸𝑅𝑀</m:t>
                    </m:r>
                  </m:oMath>
                </a14:m>
                <a:r>
                  <a:rPr lang="en-US" dirty="0"/>
                  <a:t> and weighted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𝐹𝐴𝑆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𝑇𝑂𝑈𝑅𝑁𝐴𝑀𝐸𝑁𝑇</m:t>
                    </m:r>
                  </m:oMath>
                </a14:m>
                <a:r>
                  <a:rPr lang="en-US" dirty="0"/>
                  <a:t> results</a:t>
                </a:r>
              </a:p>
              <a:p>
                <a:pPr algn="l" rtl="0"/>
                <a:r>
                  <a:rPr lang="en-US" dirty="0"/>
                  <a:t>We claim that: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𝑃𝐴𝑃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25B3A879-9974-B39D-706C-03FCDFCC34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6501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A56090-A847-9D59-8F5E-F773B703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PICK-A-PERM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25B3A879-9974-B39D-706C-03FCDFCC34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Consider this novel algorithm: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𝑃𝐼𝐶𝐾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𝑃𝐸𝑅𝑀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𝑂𝑢𝑡𝑝𝑢𝑡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𝑝𝑒𝑟𝑚𝑢𝑡𝑎𝑡𝑖𝑜𝑛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𝑜𝑠𝑒𝑛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𝑢𝑛𝑖𝑓𝑜𝑟𝑚𝑙𝑦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𝑟𝑎𝑛𝑑𝑜𝑚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We will show combining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𝑃𝐼𝐶𝐾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𝑃𝐸𝑅𝑀</m:t>
                    </m:r>
                  </m:oMath>
                </a14:m>
                <a:r>
                  <a:rPr lang="en-US" dirty="0"/>
                  <a:t> and weighted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𝐹𝐴𝑆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𝑇𝑂𝑈𝑅𝑁𝐴𝑀𝐸𝑁𝑇</m:t>
                    </m:r>
                  </m:oMath>
                </a14:m>
                <a:r>
                  <a:rPr lang="en-US" dirty="0"/>
                  <a:t> produce an even better approximation</a:t>
                </a:r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25B3A879-9974-B39D-706C-03FCDFCC34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3482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A56090-A847-9D59-8F5E-F773B703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456"/>
            <a:ext cx="10515600" cy="1325563"/>
          </a:xfrm>
        </p:spPr>
        <p:txBody>
          <a:bodyPr/>
          <a:lstStyle/>
          <a:p>
            <a:pPr algn="l" rtl="0"/>
            <a:r>
              <a:rPr lang="en-US" dirty="0"/>
              <a:t>PICK-A-PERM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25B3A879-9974-B39D-706C-03FCDFCC34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We claim that: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𝑃𝐴𝑃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ba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weight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RANK-AGGREGATION reduction to weighted FAS-TOURNAMENT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the majority tournament</a:t>
                </a:r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25B3A879-9974-B39D-706C-03FCDFCC34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127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A56090-A847-9D59-8F5E-F773B703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PICK-A-PERM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מציין מיקום תוכן 4">
                <a:extLst>
                  <a:ext uri="{FF2B5EF4-FFF2-40B4-BE49-F238E27FC236}">
                    <a16:creationId xmlns:a16="http://schemas.microsoft.com/office/drawing/2014/main" id="{2D6F72E5-7EA5-0C20-8378-6827CB34E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In our reduction from RANK-AGGREGATION to TOURNAMENT-FAS,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is the ratio of rankings with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r>
                  <a:rPr lang="en-US" dirty="0"/>
                  <a:t>Picking a ranking at random,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becomes backward edge </a:t>
                </a:r>
                <a:r>
                  <a:rPr lang="en-US" dirty="0" err="1"/>
                  <a:t>w.p.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The expected cost per edge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𝑃𝐴𝑃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𝓏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>
          <p:sp>
            <p:nvSpPr>
              <p:cNvPr id="5" name="מציין מיקום תוכן 4">
                <a:extLst>
                  <a:ext uri="{FF2B5EF4-FFF2-40B4-BE49-F238E27FC236}">
                    <a16:creationId xmlns:a16="http://schemas.microsoft.com/office/drawing/2014/main" id="{2D6F72E5-7EA5-0C20-8378-6827CB34E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3BFC5EBC-76E3-550B-25A9-C3AE9906C950}"/>
              </a:ext>
            </a:extLst>
          </p:cNvPr>
          <p:cNvGrpSpPr/>
          <p:nvPr/>
        </p:nvGrpSpPr>
        <p:grpSpPr>
          <a:xfrm>
            <a:off x="8370337" y="3186398"/>
            <a:ext cx="2765428" cy="2155377"/>
            <a:chOff x="8099749" y="2122708"/>
            <a:chExt cx="2765428" cy="215537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אליפסה 5">
                  <a:extLst>
                    <a:ext uri="{FF2B5EF4-FFF2-40B4-BE49-F238E27FC236}">
                      <a16:creationId xmlns:a16="http://schemas.microsoft.com/office/drawing/2014/main" id="{76B5C527-7AC5-749D-A818-682FF5367254}"/>
                    </a:ext>
                  </a:extLst>
                </p:cNvPr>
                <p:cNvSpPr/>
                <p:nvPr/>
              </p:nvSpPr>
              <p:spPr>
                <a:xfrm>
                  <a:off x="9123234" y="2122708"/>
                  <a:ext cx="718457" cy="71845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ba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6" name="אליפסה 5">
                  <a:extLst>
                    <a:ext uri="{FF2B5EF4-FFF2-40B4-BE49-F238E27FC236}">
                      <a16:creationId xmlns:a16="http://schemas.microsoft.com/office/drawing/2014/main" id="{76B5C527-7AC5-749D-A818-682FF53672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3234" y="2122708"/>
                  <a:ext cx="718457" cy="71845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אליפסה 7">
                  <a:extLst>
                    <a:ext uri="{FF2B5EF4-FFF2-40B4-BE49-F238E27FC236}">
                      <a16:creationId xmlns:a16="http://schemas.microsoft.com/office/drawing/2014/main" id="{9839EB44-D755-E480-A828-601B56B6FE11}"/>
                    </a:ext>
                  </a:extLst>
                </p:cNvPr>
                <p:cNvSpPr/>
                <p:nvPr/>
              </p:nvSpPr>
              <p:spPr>
                <a:xfrm>
                  <a:off x="8099749" y="3559627"/>
                  <a:ext cx="718457" cy="71845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ba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8" name="אליפסה 7">
                  <a:extLst>
                    <a:ext uri="{FF2B5EF4-FFF2-40B4-BE49-F238E27FC236}">
                      <a16:creationId xmlns:a16="http://schemas.microsoft.com/office/drawing/2014/main" id="{9839EB44-D755-E480-A828-601B56B6FE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9749" y="3559627"/>
                  <a:ext cx="718457" cy="71845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אליפסה 8">
                  <a:extLst>
                    <a:ext uri="{FF2B5EF4-FFF2-40B4-BE49-F238E27FC236}">
                      <a16:creationId xmlns:a16="http://schemas.microsoft.com/office/drawing/2014/main" id="{67D9B80D-2719-9682-56DD-91CA4ECEB270}"/>
                    </a:ext>
                  </a:extLst>
                </p:cNvPr>
                <p:cNvSpPr/>
                <p:nvPr/>
              </p:nvSpPr>
              <p:spPr>
                <a:xfrm>
                  <a:off x="10146720" y="3559628"/>
                  <a:ext cx="718457" cy="71845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9" name="אליפסה 8">
                  <a:extLst>
                    <a:ext uri="{FF2B5EF4-FFF2-40B4-BE49-F238E27FC236}">
                      <a16:creationId xmlns:a16="http://schemas.microsoft.com/office/drawing/2014/main" id="{67D9B80D-2719-9682-56DD-91CA4ECEB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6720" y="3559628"/>
                  <a:ext cx="718457" cy="71845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מחבר חץ ישר 10">
              <a:extLst>
                <a:ext uri="{FF2B5EF4-FFF2-40B4-BE49-F238E27FC236}">
                  <a16:creationId xmlns:a16="http://schemas.microsoft.com/office/drawing/2014/main" id="{96F1337B-C61B-F688-C7EE-C355DEDD3553}"/>
                </a:ext>
              </a:extLst>
            </p:cNvPr>
            <p:cNvCxnSpPr>
              <a:stCxn id="6" idx="3"/>
              <a:endCxn id="8" idx="0"/>
            </p:cNvCxnSpPr>
            <p:nvPr/>
          </p:nvCxnSpPr>
          <p:spPr>
            <a:xfrm flipH="1">
              <a:off x="8458978" y="2735949"/>
              <a:ext cx="769472" cy="823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חץ ישר 12">
              <a:extLst>
                <a:ext uri="{FF2B5EF4-FFF2-40B4-BE49-F238E27FC236}">
                  <a16:creationId xmlns:a16="http://schemas.microsoft.com/office/drawing/2014/main" id="{8DDAF874-E905-0131-1AE3-2C35F3D86D4D}"/>
                </a:ext>
              </a:extLst>
            </p:cNvPr>
            <p:cNvCxnSpPr>
              <a:stCxn id="6" idx="5"/>
              <a:endCxn id="9" idx="0"/>
            </p:cNvCxnSpPr>
            <p:nvPr/>
          </p:nvCxnSpPr>
          <p:spPr>
            <a:xfrm>
              <a:off x="9736475" y="2735949"/>
              <a:ext cx="769474" cy="8236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תיבת טקסט 13">
                  <a:extLst>
                    <a:ext uri="{FF2B5EF4-FFF2-40B4-BE49-F238E27FC236}">
                      <a16:creationId xmlns:a16="http://schemas.microsoft.com/office/drawing/2014/main" id="{096B2044-6476-300C-556F-2AB004AF03A2}"/>
                    </a:ext>
                  </a:extLst>
                </p:cNvPr>
                <p:cNvSpPr txBox="1"/>
                <p:nvPr/>
              </p:nvSpPr>
              <p:spPr>
                <a:xfrm rot="18807140">
                  <a:off x="8388245" y="2728830"/>
                  <a:ext cx="718457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4" name="תיבת טקסט 13">
                  <a:extLst>
                    <a:ext uri="{FF2B5EF4-FFF2-40B4-BE49-F238E27FC236}">
                      <a16:creationId xmlns:a16="http://schemas.microsoft.com/office/drawing/2014/main" id="{096B2044-6476-300C-556F-2AB004AF03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07140">
                  <a:off x="8388245" y="2728830"/>
                  <a:ext cx="718457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47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תיבת טקסט 14">
                  <a:extLst>
                    <a:ext uri="{FF2B5EF4-FFF2-40B4-BE49-F238E27FC236}">
                      <a16:creationId xmlns:a16="http://schemas.microsoft.com/office/drawing/2014/main" id="{A7E0B8EB-6654-2A62-177C-B71CDB5367C7}"/>
                    </a:ext>
                  </a:extLst>
                </p:cNvPr>
                <p:cNvSpPr txBox="1"/>
                <p:nvPr/>
              </p:nvSpPr>
              <p:spPr>
                <a:xfrm rot="2801681">
                  <a:off x="9927115" y="2811604"/>
                  <a:ext cx="718457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5" name="תיבת טקסט 14">
                  <a:extLst>
                    <a:ext uri="{FF2B5EF4-FFF2-40B4-BE49-F238E27FC236}">
                      <a16:creationId xmlns:a16="http://schemas.microsoft.com/office/drawing/2014/main" id="{A7E0B8EB-6654-2A62-177C-B71CDB5367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801681">
                  <a:off x="9927115" y="2811604"/>
                  <a:ext cx="718457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390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509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46C8B0-2F85-2255-155A-A4B5D9D3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/>
              <a:t>Kemeny</a:t>
            </a:r>
            <a:r>
              <a:rPr lang="en-US" dirty="0"/>
              <a:t> ranking animation</a:t>
            </a:r>
            <a:endParaRPr lang="he-IL" dirty="0"/>
          </a:p>
        </p:txBody>
      </p: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6E4DA59C-56AB-11F6-52D2-A86A4DB33185}"/>
              </a:ext>
            </a:extLst>
          </p:cNvPr>
          <p:cNvGrpSpPr/>
          <p:nvPr/>
        </p:nvGrpSpPr>
        <p:grpSpPr>
          <a:xfrm>
            <a:off x="339129" y="2101869"/>
            <a:ext cx="1259633" cy="886019"/>
            <a:chOff x="339129" y="2101869"/>
            <a:chExt cx="1259633" cy="886019"/>
          </a:xfrm>
        </p:grpSpPr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F8E959FB-0619-FD3D-9074-EE48BA27BD34}"/>
                </a:ext>
              </a:extLst>
            </p:cNvPr>
            <p:cNvSpPr/>
            <p:nvPr/>
          </p:nvSpPr>
          <p:spPr>
            <a:xfrm>
              <a:off x="339129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9" name="תמונה 8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2A628D89-00DC-811B-1618-E637DB285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79" y="2101869"/>
              <a:ext cx="857438" cy="886019"/>
            </a:xfrm>
            <a:prstGeom prst="rect">
              <a:avLst/>
            </a:prstGeom>
          </p:spPr>
        </p:pic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F0E4A39E-DE75-FC2B-A48D-010C2DA8F9C3}"/>
              </a:ext>
            </a:extLst>
          </p:cNvPr>
          <p:cNvGrpSpPr/>
          <p:nvPr/>
        </p:nvGrpSpPr>
        <p:grpSpPr>
          <a:xfrm>
            <a:off x="2875499" y="2176320"/>
            <a:ext cx="1259633" cy="737118"/>
            <a:chOff x="2875499" y="2176320"/>
            <a:chExt cx="1259633" cy="737118"/>
          </a:xfrm>
        </p:grpSpPr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B5356EA0-EC94-5B08-CFE3-36DA4B3DC974}"/>
                </a:ext>
              </a:extLst>
            </p:cNvPr>
            <p:cNvSpPr/>
            <p:nvPr/>
          </p:nvSpPr>
          <p:spPr>
            <a:xfrm>
              <a:off x="2875499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0" name="Picture 8" descr="אמריקן פיצה לוגו">
              <a:extLst>
                <a:ext uri="{FF2B5EF4-FFF2-40B4-BE49-F238E27FC236}">
                  <a16:creationId xmlns:a16="http://schemas.microsoft.com/office/drawing/2014/main" id="{463F2AAE-C614-E4AE-C5DB-B057BB804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019" y="2235935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7FF7F607-172F-41D3-D01F-153A20FCD904}"/>
              </a:ext>
            </a:extLst>
          </p:cNvPr>
          <p:cNvGrpSpPr/>
          <p:nvPr/>
        </p:nvGrpSpPr>
        <p:grpSpPr>
          <a:xfrm>
            <a:off x="1607314" y="2176320"/>
            <a:ext cx="1259633" cy="737118"/>
            <a:chOff x="1607314" y="2176320"/>
            <a:chExt cx="1259633" cy="737118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AF49EBAC-F470-7003-565C-C9BE9BDD61BA}"/>
                </a:ext>
              </a:extLst>
            </p:cNvPr>
            <p:cNvSpPr/>
            <p:nvPr/>
          </p:nvSpPr>
          <p:spPr>
            <a:xfrm>
              <a:off x="1607314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1" name="תמונה 10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6C1F7625-99CF-0D3D-FDCF-5EAA8ACF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178" y="2222973"/>
              <a:ext cx="661697" cy="675891"/>
            </a:xfrm>
            <a:prstGeom prst="rect">
              <a:avLst/>
            </a:prstGeom>
          </p:spPr>
        </p:pic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CD73E924-7521-3618-E5BE-D0035C63A456}"/>
              </a:ext>
            </a:extLst>
          </p:cNvPr>
          <p:cNvGrpSpPr/>
          <p:nvPr/>
        </p:nvGrpSpPr>
        <p:grpSpPr>
          <a:xfrm>
            <a:off x="4135132" y="2176320"/>
            <a:ext cx="1259633" cy="811439"/>
            <a:chOff x="4135132" y="2176320"/>
            <a:chExt cx="1259633" cy="811439"/>
          </a:xfrm>
        </p:grpSpPr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D9FCC1BA-3CC9-8305-D296-42EFE295FC36}"/>
                </a:ext>
              </a:extLst>
            </p:cNvPr>
            <p:cNvSpPr/>
            <p:nvPr/>
          </p:nvSpPr>
          <p:spPr>
            <a:xfrm>
              <a:off x="4135132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2" name="תמונה 11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A6A82C68-90A1-8A22-287C-B7C097DF8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084" y="2176320"/>
              <a:ext cx="973727" cy="81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875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5F8E1C-9B4C-D99B-18C8-923E58B9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The best of both worlds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52A0DCC-24E3-ED24-5948-1638887A0C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b="1" dirty="0"/>
                  <a:t>Theorem 6: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 marL="0" indent="0" algn="l" rtl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bar>
                        <m:barPr>
                          <m:pos m:val="top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ba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br>
                  <a:rPr lang="en-US" dirty="0"/>
                </a:br>
                <a:r>
                  <a:rPr lang="en-US" dirty="0"/>
                  <a:t>Then the </a:t>
                </a:r>
                <a:r>
                  <a:rPr lang="en-US" b="1" dirty="0"/>
                  <a:t>best of</a:t>
                </a:r>
                <a:r>
                  <a:rPr lang="en-US" dirty="0"/>
                  <a:t> </a:t>
                </a:r>
                <a:r>
                  <a:rPr lang="en-US" dirty="0" err="1"/>
                  <a:t>KwikSort</a:t>
                </a:r>
                <a:r>
                  <a:rPr lang="en-US" dirty="0"/>
                  <a:t> and PAP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-approximation for RANK-AGGREGATION.</a:t>
                </a:r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B52A0DCC-24E3-ED24-5948-1638887A0C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5060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080E0BF-6352-692C-71B4-64DDC07F9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5821"/>
                <a:ext cx="10515600" cy="5851142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As before, we rearrange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𝑃𝐴𝑃</m:t>
                        </m:r>
                      </m:e>
                    </m:d>
                  </m:oMath>
                </a14:m>
                <a:r>
                  <a:rPr lang="en-US" b="0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/>
              </a:p>
              <a:p>
                <a:pPr marL="0" indent="0" algn="l" rtl="0">
                  <a:buNone/>
                </a:pP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𝑃𝐴𝑃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𝑃𝐴𝑃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𝑃𝐴𝑃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 algn="l" rtl="0">
                  <a:buNone/>
                </a:pP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𝑃𝐴𝑃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𝑃𝐴𝑃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 algn="l" rtl="0"/>
                <a:endParaRPr lang="en-US" b="0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080E0BF-6352-692C-71B4-64DDC07F9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5821"/>
                <a:ext cx="10515600" cy="5851142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2420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4EE17FD7-2E61-26BA-27F6-40F77346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080E0BF-6352-692C-71B4-64DDC07F9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dirty="0"/>
                  <a:t>Now we look at the expected cost of </a:t>
                </a:r>
                <a14:m>
                  <m:oMath xmlns:m="http://schemas.openxmlformats.org/officeDocument/2006/math">
                    <m:r>
                      <a:rPr lang="en-US" smtClean="0"/>
                      <m:t>𝛽</m:t>
                    </m:r>
                    <m:r>
                      <a:rPr lang="en-US" smtClean="0"/>
                      <m:t>⋅</m:t>
                    </m:r>
                    <m:r>
                      <a:rPr lang="en-US" smtClean="0"/>
                      <m:t>𝐾𝑆</m:t>
                    </m:r>
                    <m:r>
                      <a:rPr lang="en-US" smtClean="0"/>
                      <m:t>+</m:t>
                    </m:r>
                    <m:d>
                      <m:dPr>
                        <m:ctrlPr>
                          <a:rPr lang="en-US" smtClean="0"/>
                        </m:ctrlPr>
                      </m:dPr>
                      <m:e>
                        <m:r>
                          <a:rPr lang="en-US" smtClean="0"/>
                          <m:t>1</m:t>
                        </m:r>
                        <m:r>
                          <a:rPr lang="en-US" smtClean="0"/>
                          <m:t>−</m:t>
                        </m:r>
                        <m:r>
                          <a:rPr lang="en-US" smtClean="0"/>
                          <m:t>𝛽</m:t>
                        </m:r>
                      </m:e>
                    </m:d>
                    <m:r>
                      <a:rPr lang="en-US" smtClean="0"/>
                      <m:t>⋅</m:t>
                    </m:r>
                    <m:r>
                      <a:rPr lang="en-US" smtClean="0"/>
                      <m:t>𝑃𝐴𝑃</m:t>
                    </m:r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/>
                        <m:t>𝛽</m:t>
                      </m:r>
                      <m:sSup>
                        <m:sSupPr>
                          <m:ctrlPr>
                            <a:rPr lang="en-US" smtClean="0"/>
                          </m:ctrlPr>
                        </m:sSupPr>
                        <m:e>
                          <m:r>
                            <a:rPr lang="en-US" smtClean="0"/>
                            <m:t>𝐵</m:t>
                          </m:r>
                        </m:e>
                        <m:sup>
                          <m:r>
                            <a:rPr lang="en-US" smtClean="0"/>
                            <m:t>𝐾𝑆</m:t>
                          </m:r>
                        </m:sup>
                      </m:sSup>
                      <m:r>
                        <a:rPr lang="en-US" smtClean="0"/>
                        <m:t>+</m:t>
                      </m:r>
                      <m:d>
                        <m:dPr>
                          <m:ctrlPr>
                            <a:rPr lang="en-US" smtClean="0"/>
                          </m:ctrlPr>
                        </m:dPr>
                        <m:e>
                          <m:r>
                            <a:rPr lang="en-US" smtClean="0"/>
                            <m:t>1</m:t>
                          </m:r>
                          <m:r>
                            <a:rPr lang="en-US" smtClean="0"/>
                            <m:t>−</m:t>
                          </m:r>
                          <m:r>
                            <a:rPr lang="en-US" smtClean="0"/>
                            <m:t>𝛽</m:t>
                          </m:r>
                        </m:e>
                      </m:d>
                      <m:sSup>
                        <m:sSupPr>
                          <m:ctrlPr>
                            <a:rPr lang="en-US" smtClean="0"/>
                          </m:ctrlPr>
                        </m:sSupPr>
                        <m:e>
                          <m:r>
                            <a:rPr lang="en-US" smtClean="0"/>
                            <m:t>𝐵</m:t>
                          </m:r>
                        </m:e>
                        <m:sup>
                          <m:r>
                            <a:rPr lang="en-US" smtClean="0"/>
                            <m:t>𝑃𝐴𝑃</m:t>
                          </m:r>
                        </m:sup>
                      </m:sSup>
                      <m:r>
                        <a:rPr lang="en-US" smtClean="0"/>
                        <m:t>+</m:t>
                      </m:r>
                      <m:r>
                        <a:rPr lang="en-US" smtClean="0"/>
                        <m:t>𝛽</m:t>
                      </m:r>
                      <m:sSup>
                        <m:sSupPr>
                          <m:ctrlPr>
                            <a:rPr lang="en-US" smtClean="0"/>
                          </m:ctrlPr>
                        </m:sSupPr>
                        <m:e>
                          <m:r>
                            <a:rPr lang="en-US" smtClean="0"/>
                            <m:t>𝐹</m:t>
                          </m:r>
                        </m:e>
                        <m:sup>
                          <m:r>
                            <a:rPr lang="en-US" smtClean="0"/>
                            <m:t>𝐾𝑆</m:t>
                          </m:r>
                        </m:sup>
                      </m:sSup>
                      <m:r>
                        <a:rPr lang="en-US" smtClean="0"/>
                        <m:t>+</m:t>
                      </m:r>
                      <m:d>
                        <m:dPr>
                          <m:ctrlPr>
                            <a:rPr lang="en-US" smtClean="0"/>
                          </m:ctrlPr>
                        </m:dPr>
                        <m:e>
                          <m:r>
                            <a:rPr lang="en-US" smtClean="0"/>
                            <m:t>1</m:t>
                          </m:r>
                          <m:r>
                            <a:rPr lang="en-US" smtClean="0"/>
                            <m:t>−</m:t>
                          </m:r>
                          <m:r>
                            <a:rPr lang="en-US" smtClean="0"/>
                            <m:t>𝛽</m:t>
                          </m:r>
                        </m:e>
                      </m:d>
                      <m:sSup>
                        <m:sSupPr>
                          <m:ctrlPr>
                            <a:rPr lang="en-US" smtClean="0"/>
                          </m:ctrlPr>
                        </m:sSupPr>
                        <m:e>
                          <m:r>
                            <a:rPr lang="en-US" smtClean="0"/>
                            <m:t>𝐹</m:t>
                          </m:r>
                        </m:e>
                        <m:sup>
                          <m:r>
                            <a:rPr lang="en-US" smtClean="0"/>
                            <m:t>𝑃𝐴𝑃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mtClean="0"/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mtClean="0"/>
                          </m:ctrlPr>
                        </m:naryPr>
                        <m:sub>
                          <m:r>
                            <a:rPr lang="en-US" smtClean="0"/>
                            <m:t>𝑡</m:t>
                          </m:r>
                          <m:r>
                            <a:rPr lang="en-US" smtClean="0"/>
                            <m:t>∈</m:t>
                          </m:r>
                          <m:r>
                            <a:rPr lang="en-US" smtClean="0"/>
                            <m:t>𝑇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mtClean="0"/>
                              </m:ctrlPr>
                            </m:fPr>
                            <m:num>
                              <m:r>
                                <a:rPr lang="en-US" smtClean="0"/>
                                <m:t>1</m:t>
                              </m:r>
                            </m:num>
                            <m:den>
                              <m:r>
                                <a:rPr lang="en-US" smtClean="0"/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𝑝</m:t>
                              </m:r>
                            </m:e>
                            <m:sub>
                              <m:r>
                                <a:rPr lang="en-US" smtClean="0"/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mtClean="0"/>
                              </m:ctrlPr>
                            </m:dPr>
                            <m:e>
                              <m:r>
                                <a:rPr lang="en-US" smtClean="0"/>
                                <m:t>𝛽</m:t>
                              </m:r>
                              <m:r>
                                <a:rPr lang="en-US" smtClean="0"/>
                                <m:t>𝑤</m:t>
                              </m:r>
                              <m:d>
                                <m:dPr>
                                  <m:ctrlPr>
                                    <a:rPr lang="en-US" smtClean="0"/>
                                  </m:ctrlPr>
                                </m:dPr>
                                <m:e>
                                  <m:r>
                                    <a:rPr lang="en-US" smtClean="0"/>
                                    <m:t>𝑡</m:t>
                                  </m:r>
                                </m:e>
                              </m:d>
                              <m:r>
                                <a:rPr lang="en-US" smtClean="0"/>
                                <m:t>+</m:t>
                              </m:r>
                              <m:d>
                                <m:dPr>
                                  <m:ctrlPr>
                                    <a:rPr lang="en-US" smtClean="0"/>
                                  </m:ctrlPr>
                                </m:dPr>
                                <m:e>
                                  <m:r>
                                    <a:rPr lang="en-US" smtClean="0"/>
                                    <m:t>1</m:t>
                                  </m:r>
                                  <m:r>
                                    <a:rPr lang="en-US" smtClean="0"/>
                                    <m:t>−</m:t>
                                  </m:r>
                                  <m:r>
                                    <a:rPr lang="en-US" smtClean="0"/>
                                    <m:t>𝛽</m:t>
                                  </m:r>
                                </m:e>
                              </m:d>
                              <m:r>
                                <a:rPr lang="en-US" smtClean="0"/>
                                <m:t>𝓏</m:t>
                              </m:r>
                              <m:d>
                                <m:dPr>
                                  <m:ctrlPr>
                                    <a:rPr lang="en-US" smtClean="0"/>
                                  </m:ctrlPr>
                                </m:dPr>
                                <m:e>
                                  <m:r>
                                    <a:rPr lang="en-US" smtClean="0"/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mtClean="0"/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mtClean="0"/>
                          </m:ctrlPr>
                        </m:naryPr>
                        <m:sub>
                          <m:r>
                            <a:rPr lang="en-US" smtClean="0"/>
                            <m:t>𝑒</m:t>
                          </m:r>
                          <m:r>
                            <a:rPr lang="en-US" smtClean="0"/>
                            <m:t>∈</m:t>
                          </m:r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𝐴</m:t>
                              </m:r>
                            </m:e>
                            <m:sub>
                              <m:r>
                                <a:rPr lang="en-US" smtClean="0"/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mtClean="0"/>
                              </m:ctrlPr>
                            </m:dPr>
                            <m:e>
                              <m:r>
                                <a:rPr lang="en-US" smtClean="0"/>
                                <m:t>1</m:t>
                              </m:r>
                              <m:r>
                                <a:rPr lang="en-US" smtClean="0"/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mtClean="0"/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mtClean="0"/>
                                    <m:t>𝑡</m:t>
                                  </m:r>
                                  <m:r>
                                    <a:rPr lang="en-US" smtClean="0"/>
                                    <m:t>:</m:t>
                                  </m:r>
                                  <m:r>
                                    <a:rPr lang="en-US" smtClean="0"/>
                                    <m:t>𝑒</m:t>
                                  </m:r>
                                  <m:r>
                                    <a:rPr lang="en-US" smtClean="0"/>
                                    <m:t>∈</m:t>
                                  </m:r>
                                  <m:r>
                                    <a:rPr lang="en-US" smtClean="0"/>
                                    <m:t>𝑡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mtClean="0"/>
                                      </m:ctrlPr>
                                    </m:fPr>
                                    <m:num>
                                      <m:r>
                                        <a:rPr lang="en-US" smtClean="0"/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mtClean="0"/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mtClean="0"/>
                                      </m:ctrlPr>
                                    </m:sSubPr>
                                    <m:e>
                                      <m:r>
                                        <a:rPr lang="en-US" smtClean="0"/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mtClean="0"/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smtClean="0"/>
                              </m:ctrlPr>
                            </m:dPr>
                            <m:e>
                              <m:r>
                                <a:rPr lang="en-US"/>
                                <m:t>𝛽</m:t>
                              </m:r>
                              <m:bar>
                                <m:barPr>
                                  <m:pos m:val="top"/>
                                  <m:ctrlPr>
                                    <a:rPr lang="en-US"/>
                                  </m:ctrlPr>
                                </m:barPr>
                                <m:e>
                                  <m:r>
                                    <a:rPr lang="en-US"/>
                                    <m:t>𝑤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en-US"/>
                                  </m:ctrlPr>
                                </m:dPr>
                                <m:e>
                                  <m:r>
                                    <a:rPr lang="en-US"/>
                                    <m:t>𝑒</m:t>
                                  </m:r>
                                </m:e>
                              </m:d>
                              <m:r>
                                <a:rPr lang="en-US"/>
                                <m:t>+</m:t>
                              </m:r>
                              <m:d>
                                <m:dPr>
                                  <m:ctrlPr>
                                    <a:rPr lang="en-US"/>
                                  </m:ctrlPr>
                                </m:dPr>
                                <m:e>
                                  <m:r>
                                    <a:rPr lang="en-US"/>
                                    <m:t>1</m:t>
                                  </m:r>
                                  <m:r>
                                    <a:rPr lang="en-US"/>
                                    <m:t>−</m:t>
                                  </m:r>
                                  <m:r>
                                    <a:rPr lang="en-US"/>
                                    <m:t>𝛽</m:t>
                                  </m:r>
                                </m:e>
                              </m:d>
                              <m:r>
                                <a:rPr lang="en-US"/>
                                <m:t>𝑧</m:t>
                              </m:r>
                              <m:r>
                                <a:rPr lang="en-US"/>
                                <m:t>(</m:t>
                              </m:r>
                              <m:r>
                                <a:rPr lang="en-US"/>
                                <m:t>𝑡</m:t>
                              </m:r>
                              <m:r>
                                <a:rPr lang="en-US"/>
                                <m:t>)</m:t>
                              </m:r>
                            </m:e>
                          </m:d>
                          <m:r>
                            <a:rPr lang="en-US" smtClean="0"/>
                            <m:t>  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smtClean="0"/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mtClean="0"/>
                          </m:ctrlPr>
                        </m:naryPr>
                        <m:sub>
                          <m:r>
                            <a:rPr lang="en-US" smtClean="0"/>
                            <m:t>𝑡</m:t>
                          </m:r>
                          <m:r>
                            <a:rPr lang="en-US" smtClean="0"/>
                            <m:t>∈</m:t>
                          </m:r>
                          <m:r>
                            <a:rPr lang="en-US" smtClean="0"/>
                            <m:t>𝑇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mtClean="0"/>
                              </m:ctrlPr>
                            </m:fPr>
                            <m:num>
                              <m:r>
                                <a:rPr lang="en-US" smtClean="0"/>
                                <m:t>1</m:t>
                              </m:r>
                            </m:num>
                            <m:den>
                              <m:r>
                                <a:rPr lang="en-US" smtClean="0"/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𝑝</m:t>
                              </m:r>
                            </m:e>
                            <m:sub>
                              <m:r>
                                <a:rPr lang="en-US" smtClean="0"/>
                                <m:t>𝑡</m:t>
                              </m:r>
                            </m:sub>
                          </m:sSub>
                          <m:r>
                            <a:rPr lang="en-US" smtClean="0"/>
                            <m:t>𝛾</m:t>
                          </m:r>
                          <m:sSup>
                            <m:sSupPr>
                              <m:ctrlPr>
                                <a:rPr lang="en-US" smtClean="0"/>
                              </m:ctrlPr>
                            </m:sSupPr>
                            <m:e>
                              <m:r>
                                <a:rPr lang="en-US" smtClean="0"/>
                                <m:t>𝑐</m:t>
                              </m:r>
                            </m:e>
                            <m:sup>
                              <m:r>
                                <a:rPr lang="en-US" smtClean="0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mtClean="0"/>
                              </m:ctrlPr>
                            </m:dPr>
                            <m:e>
                              <m:r>
                                <a:rPr lang="en-US" smtClean="0"/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mtClean="0"/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mtClean="0"/>
                          </m:ctrlPr>
                        </m:naryPr>
                        <m:sub>
                          <m:r>
                            <a:rPr lang="en-US" smtClean="0"/>
                            <m:t>𝑒</m:t>
                          </m:r>
                          <m:r>
                            <a:rPr lang="en-US" smtClean="0"/>
                            <m:t>∈</m:t>
                          </m:r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𝐴</m:t>
                              </m:r>
                            </m:e>
                            <m:sub>
                              <m:r>
                                <a:rPr lang="en-US" smtClean="0"/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mtClean="0"/>
                              </m:ctrlPr>
                            </m:dPr>
                            <m:e>
                              <m:r>
                                <a:rPr lang="en-US" smtClean="0"/>
                                <m:t>1</m:t>
                              </m:r>
                              <m:r>
                                <a:rPr lang="en-US" smtClean="0"/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mtClean="0"/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mtClean="0"/>
                                    <m:t>𝑡</m:t>
                                  </m:r>
                                  <m:r>
                                    <a:rPr lang="en-US" smtClean="0"/>
                                    <m:t>:</m:t>
                                  </m:r>
                                  <m:r>
                                    <a:rPr lang="en-US" smtClean="0"/>
                                    <m:t>𝑒</m:t>
                                  </m:r>
                                  <m:r>
                                    <a:rPr lang="en-US" smtClean="0"/>
                                    <m:t>∈</m:t>
                                  </m:r>
                                  <m:r>
                                    <a:rPr lang="en-US" smtClean="0"/>
                                    <m:t>𝑡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mtClean="0"/>
                                      </m:ctrlPr>
                                    </m:fPr>
                                    <m:num>
                                      <m:r>
                                        <a:rPr lang="en-US" smtClean="0"/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mtClean="0"/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mtClean="0"/>
                                      </m:ctrlPr>
                                    </m:sSubPr>
                                    <m:e>
                                      <m:r>
                                        <a:rPr lang="en-US" smtClean="0"/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mtClean="0"/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mtClean="0"/>
                            <m:t>𝛾</m:t>
                          </m:r>
                          <m:sSup>
                            <m:sSupPr>
                              <m:ctrlPr>
                                <a:rPr lang="en-US" smtClean="0"/>
                              </m:ctrlPr>
                            </m:sSupPr>
                            <m:e>
                              <m:r>
                                <a:rPr lang="en-US" smtClean="0"/>
                                <m:t>𝑐</m:t>
                              </m:r>
                            </m:e>
                            <m:sup>
                              <m:r>
                                <a:rPr lang="en-US" smtClean="0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mtClean="0"/>
                              </m:ctrlPr>
                            </m:dPr>
                            <m:e>
                              <m:r>
                                <a:rPr lang="en-US" smtClean="0"/>
                                <m:t>𝑒</m:t>
                              </m:r>
                            </m:e>
                          </m:d>
                          <m:r>
                            <a:rPr lang="en-US" smtClean="0"/>
                            <m:t>≤</m:t>
                          </m:r>
                          <m:r>
                            <a:rPr lang="en-US" smtClean="0"/>
                            <m:t>𝛾</m:t>
                          </m:r>
                          <m:r>
                            <a:rPr lang="en-US" smtClean="0"/>
                            <m:t>⋅</m:t>
                          </m:r>
                          <m:r>
                            <a:rPr lang="en-US" smtClean="0"/>
                            <m:t>𝑂𝑃𝑇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080E0BF-6352-692C-71B4-64DDC07F9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610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17259465-5CA4-17E9-BC56-E09CB84F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Bounding combination of heavily charged triangles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080E0BF-6352-692C-71B4-64DDC07F9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𝛽</m:t>
                      </m:r>
                      <m:sSup>
                        <m:sSupPr>
                          <m:ctrlPr>
                            <a:rPr lang="en-US"/>
                          </m:ctrlPr>
                        </m:sSupPr>
                        <m:e>
                          <m:r>
                            <a:rPr lang="en-US"/>
                            <m:t>𝐵</m:t>
                          </m:r>
                        </m:e>
                        <m:sup>
                          <m:r>
                            <a:rPr lang="en-US"/>
                            <m:t>𝐾𝑆</m:t>
                          </m:r>
                        </m:sup>
                      </m:sSup>
                      <m:r>
                        <a:rPr lang="en-US"/>
                        <m:t>+</m:t>
                      </m:r>
                      <m:d>
                        <m:dPr>
                          <m:ctrlPr>
                            <a:rPr lang="en-US"/>
                          </m:ctrlPr>
                        </m:dPr>
                        <m:e>
                          <m:r>
                            <a:rPr lang="en-US"/>
                            <m:t>1</m:t>
                          </m:r>
                          <m:r>
                            <a:rPr lang="en-US"/>
                            <m:t>−</m:t>
                          </m:r>
                          <m:r>
                            <a:rPr lang="en-US"/>
                            <m:t>𝛽</m:t>
                          </m:r>
                        </m:e>
                      </m:d>
                      <m:sSup>
                        <m:sSupPr>
                          <m:ctrlPr>
                            <a:rPr lang="en-US"/>
                          </m:ctrlPr>
                        </m:sSupPr>
                        <m:e>
                          <m:r>
                            <a:rPr lang="en-US"/>
                            <m:t>𝐵</m:t>
                          </m:r>
                        </m:e>
                        <m:sup>
                          <m:r>
                            <a:rPr lang="en-US"/>
                            <m:t>𝑃𝐴𝑃</m:t>
                          </m:r>
                        </m:sup>
                      </m:sSup>
                      <m:r>
                        <a:rPr lang="en-US" smtClean="0"/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mtClean="0"/>
                          </m:ctrlPr>
                        </m:naryPr>
                        <m:sub>
                          <m:r>
                            <a:rPr lang="en-US" smtClean="0"/>
                            <m:t>𝑡</m:t>
                          </m:r>
                          <m:r>
                            <a:rPr lang="en-US" smtClean="0"/>
                            <m:t>∈</m:t>
                          </m:r>
                          <m:r>
                            <a:rPr lang="en-US" smtClean="0"/>
                            <m:t>𝑇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mtClean="0"/>
                              </m:ctrlPr>
                            </m:fPr>
                            <m:num>
                              <m:r>
                                <a:rPr lang="en-US" smtClean="0"/>
                                <m:t>1</m:t>
                              </m:r>
                            </m:num>
                            <m:den>
                              <m:r>
                                <a:rPr lang="en-US" smtClean="0"/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𝑝</m:t>
                              </m:r>
                            </m:e>
                            <m:sub>
                              <m:r>
                                <a:rPr lang="en-US" smtClean="0"/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mtClean="0"/>
                              </m:ctrlPr>
                            </m:dPr>
                            <m:e>
                              <m:r>
                                <a:rPr lang="en-US" smtClean="0"/>
                                <m:t>𝛽</m:t>
                              </m:r>
                              <m:r>
                                <a:rPr lang="en-US" smtClean="0"/>
                                <m:t>𝑤</m:t>
                              </m:r>
                              <m:d>
                                <m:dPr>
                                  <m:ctrlPr>
                                    <a:rPr lang="en-US" smtClean="0"/>
                                  </m:ctrlPr>
                                </m:dPr>
                                <m:e>
                                  <m:r>
                                    <a:rPr lang="en-US" smtClean="0"/>
                                    <m:t>𝑡</m:t>
                                  </m:r>
                                </m:e>
                              </m:d>
                              <m:r>
                                <a:rPr lang="en-US" smtClean="0"/>
                                <m:t>+</m:t>
                              </m:r>
                              <m:d>
                                <m:dPr>
                                  <m:ctrlPr>
                                    <a:rPr lang="en-US" smtClean="0"/>
                                  </m:ctrlPr>
                                </m:dPr>
                                <m:e>
                                  <m:r>
                                    <a:rPr lang="en-US" smtClean="0"/>
                                    <m:t>1</m:t>
                                  </m:r>
                                  <m:r>
                                    <a:rPr lang="en-US" smtClean="0"/>
                                    <m:t>−</m:t>
                                  </m:r>
                                  <m:r>
                                    <a:rPr lang="en-US" smtClean="0"/>
                                    <m:t>𝛽</m:t>
                                  </m:r>
                                </m:e>
                              </m:d>
                              <m:r>
                                <a:rPr lang="en-US" smtClean="0"/>
                                <m:t>𝓏</m:t>
                              </m:r>
                              <m:d>
                                <m:dPr>
                                  <m:ctrlPr>
                                    <a:rPr lang="en-US" smtClean="0"/>
                                  </m:ctrlPr>
                                </m:dPr>
                                <m:e>
                                  <m:r>
                                    <a:rPr lang="en-US" smtClean="0"/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𝑐𝑜𝑛𝑑𝑖𝑡𝑖𝑜𝑛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mtClean="0"/>
                        <m:t>≤</m:t>
                      </m:r>
                      <m:r>
                        <a:rPr lang="en-US"/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mtClean="0"/>
                          </m:ctrlPr>
                        </m:naryPr>
                        <m:sub>
                          <m:r>
                            <a:rPr lang="en-US" smtClean="0"/>
                            <m:t>𝑡</m:t>
                          </m:r>
                          <m:r>
                            <a:rPr lang="en-US" smtClean="0"/>
                            <m:t>∈</m:t>
                          </m:r>
                          <m:r>
                            <a:rPr lang="en-US" smtClean="0"/>
                            <m:t>𝑇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mtClean="0"/>
                              </m:ctrlPr>
                            </m:fPr>
                            <m:num>
                              <m:r>
                                <a:rPr lang="en-US" smtClean="0"/>
                                <m:t>1</m:t>
                              </m:r>
                            </m:num>
                            <m:den>
                              <m:r>
                                <a:rPr lang="en-US" smtClean="0"/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mtClean="0"/>
                              </m:ctrlPr>
                            </m:sSubPr>
                            <m:e>
                              <m:r>
                                <a:rPr lang="en-US" smtClean="0"/>
                                <m:t>𝑝</m:t>
                              </m:r>
                            </m:e>
                            <m:sub>
                              <m:r>
                                <a:rPr lang="en-US" smtClean="0"/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mtClean="0"/>
                              </m:ctrlPr>
                            </m:sSupPr>
                            <m:e>
                              <m:r>
                                <a:rPr lang="en-US" smtClean="0"/>
                                <m:t>𝑐</m:t>
                              </m:r>
                            </m:e>
                            <m:sup>
                              <m:r>
                                <a:rPr lang="en-US" smtClean="0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mtClean="0"/>
                              </m:ctrlPr>
                            </m:dPr>
                            <m:e>
                              <m:r>
                                <a:rPr lang="en-US" smtClean="0"/>
                                <m:t>𝑡</m:t>
                              </m:r>
                            </m:e>
                          </m:d>
                          <m:r>
                            <a:rPr lang="en-US" smtClean="0"/>
                            <m:t>=</m:t>
                          </m:r>
                          <m:r>
                            <a:rPr lang="en-US" smtClean="0"/>
                            <m:t>𝛾</m:t>
                          </m:r>
                          <m:sSup>
                            <m:sSupPr>
                              <m:ctrlPr>
                                <a:rPr lang="en-US" smtClean="0"/>
                              </m:ctrlPr>
                            </m:sSupPr>
                            <m:e>
                              <m:r>
                                <a:rPr lang="en-US" smtClean="0"/>
                                <m:t>𝐵</m:t>
                              </m:r>
                            </m:e>
                            <m:sup>
                              <m:r>
                                <a:rPr lang="en-US" smtClean="0"/>
                                <m:t>𝑂𝑃𝑇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080E0BF-6352-692C-71B4-64DDC07F9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092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924FE06A-29A9-A705-F8CE-863BF963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Bounding combination of the lightly charged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080E0BF-6352-692C-71B4-64DDC07F9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 </m:t>
                      </m:r>
                      <m:r>
                        <a:rPr lang="en-US"/>
                        <m:t>𝛽</m:t>
                      </m:r>
                      <m:sSup>
                        <m:sSupPr>
                          <m:ctrlPr>
                            <a:rPr lang="en-US"/>
                          </m:ctrlPr>
                        </m:sSupPr>
                        <m:e>
                          <m:r>
                            <a:rPr lang="en-US"/>
                            <m:t>𝐹</m:t>
                          </m:r>
                        </m:e>
                        <m:sup>
                          <m:r>
                            <a:rPr lang="en-US"/>
                            <m:t>𝐾𝑆</m:t>
                          </m:r>
                        </m:sup>
                      </m:sSup>
                      <m:r>
                        <a:rPr lang="en-US"/>
                        <m:t>+</m:t>
                      </m:r>
                      <m:d>
                        <m:dPr>
                          <m:ctrlPr>
                            <a:rPr lang="en-US"/>
                          </m:ctrlPr>
                        </m:dPr>
                        <m:e>
                          <m:r>
                            <a:rPr lang="en-US"/>
                            <m:t>1</m:t>
                          </m:r>
                          <m:r>
                            <a:rPr lang="en-US"/>
                            <m:t>−</m:t>
                          </m:r>
                          <m:r>
                            <a:rPr lang="en-US"/>
                            <m:t>𝛽</m:t>
                          </m:r>
                        </m:e>
                      </m:d>
                      <m:sSup>
                        <m:sSupPr>
                          <m:ctrlPr>
                            <a:rPr lang="en-US"/>
                          </m:ctrlPr>
                        </m:sSupPr>
                        <m:e>
                          <m:r>
                            <a:rPr lang="en-US"/>
                            <m:t>𝐹</m:t>
                          </m:r>
                        </m:e>
                        <m:sup>
                          <m:r>
                            <a:rPr lang="en-US"/>
                            <m:t>𝑃𝐴𝑃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mtClean="0"/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/>
                          </m:ctrlPr>
                        </m:naryPr>
                        <m:sub>
                          <m:r>
                            <a:rPr lang="en-US"/>
                            <m:t>𝑒</m:t>
                          </m:r>
                          <m:r>
                            <a:rPr lang="en-US"/>
                            <m:t>∈</m:t>
                          </m:r>
                          <m:sSub>
                            <m:sSubPr>
                              <m:ctrlPr>
                                <a:rPr lang="en-US"/>
                              </m:ctrlPr>
                            </m:sSubPr>
                            <m:e>
                              <m:r>
                                <a:rPr lang="en-US"/>
                                <m:t>𝐴</m:t>
                              </m:r>
                            </m:e>
                            <m:sub>
                              <m:r>
                                <a:rPr lang="en-US"/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𝑐𝑜𝑛𝑑𝑖𝑡𝑖𝑜𝑛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mtClean="0"/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/>
                          </m:ctrlPr>
                        </m:naryPr>
                        <m:sub>
                          <m:r>
                            <a:rPr lang="en-US"/>
                            <m:t>𝑒</m:t>
                          </m:r>
                          <m:r>
                            <a:rPr lang="en-US"/>
                            <m:t>∈</m:t>
                          </m:r>
                          <m:sSub>
                            <m:sSubPr>
                              <m:ctrlPr>
                                <a:rPr lang="en-US"/>
                              </m:ctrlPr>
                            </m:sSubPr>
                            <m:e>
                              <m:r>
                                <a:rPr lang="en-US"/>
                                <m:t>𝐴</m:t>
                              </m:r>
                            </m:e>
                            <m:sub>
                              <m:r>
                                <a:rPr lang="en-US"/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/>
                              </m:ctrlPr>
                            </m:dPr>
                            <m:e>
                              <m:r>
                                <a:rPr lang="en-US"/>
                                <m:t>1</m:t>
                              </m:r>
                              <m:r>
                                <a:rPr lang="en-US"/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/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/>
                                    <m:t>𝑡</m:t>
                                  </m:r>
                                  <m:r>
                                    <a:rPr lang="en-US"/>
                                    <m:t>:</m:t>
                                  </m:r>
                                  <m:r>
                                    <a:rPr lang="en-US"/>
                                    <m:t>𝑒</m:t>
                                  </m:r>
                                  <m:r>
                                    <a:rPr lang="en-US"/>
                                    <m:t>∈</m:t>
                                  </m:r>
                                  <m:r>
                                    <a:rPr lang="en-US"/>
                                    <m:t>𝑡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/>
                                      </m:ctrlPr>
                                    </m:fPr>
                                    <m:num>
                                      <m:r>
                                        <a:rPr lang="en-US"/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/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/>
                                      </m:ctrlPr>
                                    </m:sSubPr>
                                    <m:e>
                                      <m:r>
                                        <a:rPr lang="en-US"/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/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/>
                            <m:t>𝛾</m:t>
                          </m:r>
                          <m:sSup>
                            <m:sSupPr>
                              <m:ctrlPr>
                                <a:rPr lang="en-US"/>
                              </m:ctrlPr>
                            </m:sSupPr>
                            <m:e>
                              <m:r>
                                <a:rPr lang="en-US"/>
                                <m:t>𝑐</m:t>
                              </m:r>
                            </m:e>
                            <m:sup>
                              <m:r>
                                <a:rPr lang="en-US"/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/>
                              </m:ctrlPr>
                            </m:dPr>
                            <m:e>
                              <m:r>
                                <a:rPr lang="en-US"/>
                                <m:t>𝑒</m:t>
                              </m:r>
                            </m:e>
                          </m:d>
                          <m:r>
                            <a:rPr lang="en-US" smtClean="0"/>
                            <m:t>=</m:t>
                          </m:r>
                          <m:r>
                            <a:rPr lang="en-US" smtClean="0"/>
                            <m:t>𝛾</m:t>
                          </m:r>
                          <m:sSup>
                            <m:sSupPr>
                              <m:ctrlPr>
                                <a:rPr lang="en-US" smtClean="0"/>
                              </m:ctrlPr>
                            </m:sSupPr>
                            <m:e>
                              <m:r>
                                <a:rPr lang="en-US" smtClean="0"/>
                                <m:t>𝐹</m:t>
                              </m:r>
                            </m:e>
                            <m:sup>
                              <m:r>
                                <a:rPr lang="en-US" smtClean="0"/>
                                <m:t>𝑂𝑃𝑇</m:t>
                              </m:r>
                            </m:sup>
                          </m:sSup>
                          <m:r>
                            <a:rPr lang="en-US" smtClean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080E0BF-6352-692C-71B4-64DDC07F9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6983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כותרת 3">
                <a:extLst>
                  <a:ext uri="{FF2B5EF4-FFF2-40B4-BE49-F238E27FC236}">
                    <a16:creationId xmlns:a16="http://schemas.microsoft.com/office/drawing/2014/main" id="{ABA808C8-036E-474B-4361-7269B163B3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Conclusion: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𝑎𝑝𝑝𝑟𝑜𝑥𝑖𝑚𝑎𝑡𝑖𝑜𝑛</m:t>
                    </m:r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4" name="כותרת 3">
                <a:extLst>
                  <a:ext uri="{FF2B5EF4-FFF2-40B4-BE49-F238E27FC236}">
                    <a16:creationId xmlns:a16="http://schemas.microsoft.com/office/drawing/2014/main" id="{ABA808C8-036E-474B-4361-7269B163B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080E0BF-6352-692C-71B4-64DDC07F9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mtClean="0"/>
                      <m:t>𝛽</m:t>
                    </m:r>
                    <m:sSup>
                      <m:sSupPr>
                        <m:ctrlPr>
                          <a:rPr lang="en-US" smtClean="0"/>
                        </m:ctrlPr>
                      </m:sSupPr>
                      <m:e>
                        <m:r>
                          <a:rPr lang="en-US" smtClean="0"/>
                          <m:t>𝐵</m:t>
                        </m:r>
                      </m:e>
                      <m:sup>
                        <m:r>
                          <a:rPr lang="en-US" smtClean="0"/>
                          <m:t>𝐾𝑆</m:t>
                        </m:r>
                      </m:sup>
                    </m:sSup>
                    <m:r>
                      <a:rPr lang="en-US" smtClean="0"/>
                      <m:t>+</m:t>
                    </m:r>
                    <m:d>
                      <m:dPr>
                        <m:ctrlPr>
                          <a:rPr lang="en-US" smtClean="0"/>
                        </m:ctrlPr>
                      </m:dPr>
                      <m:e>
                        <m:r>
                          <a:rPr lang="en-US" smtClean="0"/>
                          <m:t>1</m:t>
                        </m:r>
                        <m:r>
                          <a:rPr lang="en-US" smtClean="0"/>
                          <m:t>−</m:t>
                        </m:r>
                        <m:r>
                          <a:rPr lang="en-US" smtClean="0"/>
                          <m:t>𝛽</m:t>
                        </m:r>
                      </m:e>
                    </m:d>
                    <m:sSup>
                      <m:sSupPr>
                        <m:ctrlPr>
                          <a:rPr lang="en-US" smtClean="0"/>
                        </m:ctrlPr>
                      </m:sSupPr>
                      <m:e>
                        <m:r>
                          <a:rPr lang="en-US" smtClean="0"/>
                          <m:t>𝐵</m:t>
                        </m:r>
                      </m:e>
                      <m:sup>
                        <m:r>
                          <a:rPr lang="en-US" smtClean="0"/>
                          <m:t>𝑃𝐴𝑃</m:t>
                        </m:r>
                      </m:sup>
                    </m:sSup>
                    <m:r>
                      <a:rPr lang="en-US" smtClean="0"/>
                      <m:t>+</m:t>
                    </m:r>
                    <m:r>
                      <a:rPr lang="en-US" smtClean="0"/>
                      <m:t>𝛽</m:t>
                    </m:r>
                    <m:sSup>
                      <m:sSupPr>
                        <m:ctrlPr>
                          <a:rPr lang="en-US" smtClean="0"/>
                        </m:ctrlPr>
                      </m:sSupPr>
                      <m:e>
                        <m:r>
                          <a:rPr lang="en-US" smtClean="0"/>
                          <m:t>𝐹</m:t>
                        </m:r>
                      </m:e>
                      <m:sup>
                        <m:r>
                          <a:rPr lang="en-US" smtClean="0"/>
                          <m:t>𝐾𝑆</m:t>
                        </m:r>
                      </m:sup>
                    </m:sSup>
                    <m:r>
                      <a:rPr lang="en-US" smtClean="0"/>
                      <m:t>+</m:t>
                    </m:r>
                    <m:d>
                      <m:dPr>
                        <m:ctrlPr>
                          <a:rPr lang="en-US" smtClean="0"/>
                        </m:ctrlPr>
                      </m:dPr>
                      <m:e>
                        <m:r>
                          <a:rPr lang="en-US" smtClean="0"/>
                          <m:t>1</m:t>
                        </m:r>
                        <m:r>
                          <a:rPr lang="en-US" smtClean="0"/>
                          <m:t>−</m:t>
                        </m:r>
                        <m:r>
                          <a:rPr lang="en-US" smtClean="0"/>
                          <m:t>𝛽</m:t>
                        </m:r>
                      </m:e>
                    </m:d>
                    <m:sSup>
                      <m:sSupPr>
                        <m:ctrlPr>
                          <a:rPr lang="en-US" smtClean="0"/>
                        </m:ctrlPr>
                      </m:sSupPr>
                      <m:e>
                        <m:r>
                          <a:rPr lang="en-US" smtClean="0"/>
                          <m:t>𝐹</m:t>
                        </m:r>
                      </m:e>
                      <m:sup>
                        <m:r>
                          <a:rPr lang="en-US" smtClean="0"/>
                          <m:t>𝑃𝐴𝑃</m:t>
                        </m:r>
                      </m:sup>
                    </m:sSup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mtClean="0"/>
                      <m:t>≤</m:t>
                    </m:r>
                    <m:r>
                      <a:rPr lang="en-US" smtClean="0"/>
                      <m:t>𝛾</m:t>
                    </m:r>
                    <m:sSup>
                      <m:sSupPr>
                        <m:ctrlPr>
                          <a:rPr lang="en-US" smtClean="0"/>
                        </m:ctrlPr>
                      </m:sSupPr>
                      <m:e>
                        <m:r>
                          <a:rPr lang="en-US" smtClean="0"/>
                          <m:t>𝐵</m:t>
                        </m:r>
                      </m:e>
                      <m:sup>
                        <m:r>
                          <a:rPr lang="en-US" smtClean="0"/>
                          <m:t>𝑂𝑃𝑇</m:t>
                        </m:r>
                      </m:sup>
                    </m:sSup>
                    <m:r>
                      <a:rPr lang="en-US" smtClean="0"/>
                      <m:t>+</m:t>
                    </m:r>
                    <m:r>
                      <a:rPr lang="en-US" smtClean="0"/>
                      <m:t>𝛾</m:t>
                    </m:r>
                    <m:sSup>
                      <m:sSupPr>
                        <m:ctrlPr>
                          <a:rPr lang="en-US" smtClean="0"/>
                        </m:ctrlPr>
                      </m:sSupPr>
                      <m:e>
                        <m:r>
                          <a:rPr lang="en-US" smtClean="0"/>
                          <m:t>𝐹</m:t>
                        </m:r>
                      </m:e>
                      <m:sup>
                        <m:r>
                          <a:rPr lang="en-US" smtClean="0"/>
                          <m:t>𝑂𝑃𝑇</m:t>
                        </m:r>
                      </m:sup>
                    </m:sSup>
                    <m:r>
                      <a:rPr lang="en-US" smtClean="0"/>
                      <m:t>=</m:t>
                    </m:r>
                    <m:r>
                      <a:rPr lang="en-US" smtClean="0"/>
                      <m:t>𝛾</m:t>
                    </m:r>
                    <m:r>
                      <a:rPr lang="en-US" smtClean="0"/>
                      <m:t>⋅</m:t>
                    </m:r>
                    <m:sSup>
                      <m:sSupPr>
                        <m:ctrlPr>
                          <a:rPr lang="en-US" smtClean="0"/>
                        </m:ctrlPr>
                      </m:sSupPr>
                      <m:e>
                        <m:r>
                          <a:rPr lang="en-US" smtClean="0"/>
                          <m:t>𝐶</m:t>
                        </m:r>
                      </m:e>
                      <m:sup>
                        <m:r>
                          <a:rPr lang="en-US" smtClean="0"/>
                          <m:t>𝑂𝑃𝑇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3080E0BF-6352-692C-71B4-64DDC07F9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2431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E648C663-3257-06C9-CAA7-4D9A4F5E40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903837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approximation</a:t>
                </a:r>
                <a:endParaRPr lang="he-IL" sz="4000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E648C663-3257-06C9-CAA7-4D9A4F5E4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903837"/>
              </a:xfrm>
              <a:blipFill>
                <a:blip r:embed="rId2"/>
                <a:stretch>
                  <a:fillRect t="-4054" b="-148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AA838F9A-687F-90A3-68E7-1BBAAB180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7019"/>
                <a:ext cx="10515600" cy="4829944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, the second inequality is obtained easily:</a:t>
                </a:r>
                <a:br>
                  <a:rPr lang="en-US" b="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br>
                  <a:rPr lang="en-US" dirty="0"/>
                </a:br>
                <a:endParaRPr lang="en-US" dirty="0"/>
              </a:p>
              <a:p>
                <a:pPr algn="l" rtl="0">
                  <a:lnSpc>
                    <a:spcPct val="110000"/>
                  </a:lnSpc>
                </a:pPr>
                <a:r>
                  <a:rPr lang="en-US" dirty="0"/>
                  <a:t>We also need to prove the first inequality: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AA838F9A-687F-90A3-68E7-1BBAAB180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7019"/>
                <a:ext cx="10515600" cy="4829944"/>
              </a:xfrm>
              <a:blipFill>
                <a:blip r:embed="rId3"/>
                <a:stretch>
                  <a:fillRect l="-1043" t="-21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0053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E648C663-3257-06C9-CAA7-4D9A4F5E40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24486"/>
                <a:ext cx="10515600" cy="903837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approximation</a:t>
                </a:r>
                <a:endParaRPr lang="he-IL" sz="4000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E648C663-3257-06C9-CAA7-4D9A4F5E4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24486"/>
                <a:ext cx="10515600" cy="903837"/>
              </a:xfrm>
              <a:blipFill>
                <a:blip r:embed="rId2"/>
                <a:stretch>
                  <a:fillRect t="-4054" b="-148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AA838F9A-687F-90A3-68E7-1BBAAB180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8963"/>
                <a:ext cx="10515600" cy="4908000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For triangle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AA838F9A-687F-90A3-68E7-1BBAAB180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8963"/>
                <a:ext cx="10515600" cy="4908000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1594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E648C663-3257-06C9-CAA7-4D9A4F5E40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24486"/>
                <a:ext cx="10515600" cy="903837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approximation</a:t>
                </a:r>
                <a:endParaRPr lang="he-IL" sz="4000" dirty="0"/>
              </a:p>
            </p:txBody>
          </p:sp>
        </mc:Choice>
        <mc:Fallback>
          <p:sp>
            <p:nvSpPr>
              <p:cNvPr id="2" name="כותרת 1">
                <a:extLst>
                  <a:ext uri="{FF2B5EF4-FFF2-40B4-BE49-F238E27FC236}">
                    <a16:creationId xmlns:a16="http://schemas.microsoft.com/office/drawing/2014/main" id="{E648C663-3257-06C9-CAA7-4D9A4F5E4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24486"/>
                <a:ext cx="10515600" cy="903837"/>
              </a:xfrm>
              <a:blipFill>
                <a:blip r:embed="rId2"/>
                <a:stretch>
                  <a:fillRect t="-4054" b="-148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>
            <a:extLst>
              <a:ext uri="{FF2B5EF4-FFF2-40B4-BE49-F238E27FC236}">
                <a16:creationId xmlns:a16="http://schemas.microsoft.com/office/drawing/2014/main" id="{108C54CE-05CB-FB63-BCEC-77E8E4C82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94" y="1612153"/>
            <a:ext cx="9250611" cy="412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13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FE7BD2-5946-8942-CCCB-1AABCF5C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Summary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1885EA-BF98-3FC2-BC38-B8C1F51E3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We saw approximation factors for FAS-TOURNAMENT and weighted FAS-TOURNAMENT using fractional packing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We saw a reduction from RANK-AGGREGATION to weighted FAS-TOURNAMENT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We saw that combining FAS-TOURNAMENT and PICK-A-PERM achieves even better factor!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498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46C8B0-2F85-2255-155A-A4B5D9D3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/>
              <a:t>Kemeny</a:t>
            </a:r>
            <a:r>
              <a:rPr lang="en-US" dirty="0"/>
              <a:t> ranking animation</a:t>
            </a:r>
            <a:endParaRPr lang="he-IL" dirty="0"/>
          </a:p>
        </p:txBody>
      </p: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6E4DA59C-56AB-11F6-52D2-A86A4DB33185}"/>
              </a:ext>
            </a:extLst>
          </p:cNvPr>
          <p:cNvGrpSpPr/>
          <p:nvPr/>
        </p:nvGrpSpPr>
        <p:grpSpPr>
          <a:xfrm>
            <a:off x="4875496" y="4004969"/>
            <a:ext cx="1259633" cy="886019"/>
            <a:chOff x="339129" y="2101869"/>
            <a:chExt cx="1259633" cy="886019"/>
          </a:xfrm>
        </p:grpSpPr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F8E959FB-0619-FD3D-9074-EE48BA27BD34}"/>
                </a:ext>
              </a:extLst>
            </p:cNvPr>
            <p:cNvSpPr/>
            <p:nvPr/>
          </p:nvSpPr>
          <p:spPr>
            <a:xfrm>
              <a:off x="339129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9" name="תמונה 8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2A628D89-00DC-811B-1618-E637DB285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79" y="2101869"/>
              <a:ext cx="857438" cy="886019"/>
            </a:xfrm>
            <a:prstGeom prst="rect">
              <a:avLst/>
            </a:prstGeom>
          </p:spPr>
        </p:pic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F0E4A39E-DE75-FC2B-A48D-010C2DA8F9C3}"/>
              </a:ext>
            </a:extLst>
          </p:cNvPr>
          <p:cNvGrpSpPr/>
          <p:nvPr/>
        </p:nvGrpSpPr>
        <p:grpSpPr>
          <a:xfrm>
            <a:off x="1856833" y="4079765"/>
            <a:ext cx="1259633" cy="737118"/>
            <a:chOff x="2875499" y="2176320"/>
            <a:chExt cx="1259633" cy="737118"/>
          </a:xfrm>
        </p:grpSpPr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B5356EA0-EC94-5B08-CFE3-36DA4B3DC974}"/>
                </a:ext>
              </a:extLst>
            </p:cNvPr>
            <p:cNvSpPr/>
            <p:nvPr/>
          </p:nvSpPr>
          <p:spPr>
            <a:xfrm>
              <a:off x="2875499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0" name="Picture 8" descr="אמריקן פיצה לוגו">
              <a:extLst>
                <a:ext uri="{FF2B5EF4-FFF2-40B4-BE49-F238E27FC236}">
                  <a16:creationId xmlns:a16="http://schemas.microsoft.com/office/drawing/2014/main" id="{463F2AAE-C614-E4AE-C5DB-B057BB804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019" y="2235935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7FF7F607-172F-41D3-D01F-153A20FCD904}"/>
              </a:ext>
            </a:extLst>
          </p:cNvPr>
          <p:cNvGrpSpPr/>
          <p:nvPr/>
        </p:nvGrpSpPr>
        <p:grpSpPr>
          <a:xfrm>
            <a:off x="3366344" y="4079420"/>
            <a:ext cx="1259633" cy="737118"/>
            <a:chOff x="1607314" y="2176320"/>
            <a:chExt cx="1259633" cy="737118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AF49EBAC-F470-7003-565C-C9BE9BDD61BA}"/>
                </a:ext>
              </a:extLst>
            </p:cNvPr>
            <p:cNvSpPr/>
            <p:nvPr/>
          </p:nvSpPr>
          <p:spPr>
            <a:xfrm>
              <a:off x="1607314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1" name="תמונה 10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6C1F7625-99CF-0D3D-FDCF-5EAA8ACF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178" y="2222973"/>
              <a:ext cx="661697" cy="675891"/>
            </a:xfrm>
            <a:prstGeom prst="rect">
              <a:avLst/>
            </a:prstGeom>
          </p:spPr>
        </p:pic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CD73E924-7521-3618-E5BE-D0035C63A456}"/>
              </a:ext>
            </a:extLst>
          </p:cNvPr>
          <p:cNvGrpSpPr/>
          <p:nvPr/>
        </p:nvGrpSpPr>
        <p:grpSpPr>
          <a:xfrm>
            <a:off x="347681" y="4079765"/>
            <a:ext cx="1259633" cy="811439"/>
            <a:chOff x="4135132" y="2176320"/>
            <a:chExt cx="1259633" cy="811439"/>
          </a:xfrm>
        </p:grpSpPr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D9FCC1BA-3CC9-8305-D296-42EFE295FC36}"/>
                </a:ext>
              </a:extLst>
            </p:cNvPr>
            <p:cNvSpPr/>
            <p:nvPr/>
          </p:nvSpPr>
          <p:spPr>
            <a:xfrm>
              <a:off x="4135132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2" name="תמונה 11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A6A82C68-90A1-8A22-287C-B7C097DF8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084" y="2176320"/>
              <a:ext cx="973727" cy="811439"/>
            </a:xfrm>
            <a:prstGeom prst="rect">
              <a:avLst/>
            </a:prstGeom>
          </p:spPr>
        </p:pic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D3585FBC-C288-3377-52A9-954E81297E13}"/>
              </a:ext>
            </a:extLst>
          </p:cNvPr>
          <p:cNvGrpSpPr/>
          <p:nvPr/>
        </p:nvGrpSpPr>
        <p:grpSpPr>
          <a:xfrm>
            <a:off x="339129" y="2162174"/>
            <a:ext cx="1259633" cy="751264"/>
            <a:chOff x="339129" y="2162174"/>
            <a:chExt cx="1259633" cy="751264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7B7873AB-B6FB-4CD1-382A-E91391248070}"/>
                </a:ext>
              </a:extLst>
            </p:cNvPr>
            <p:cNvSpPr/>
            <p:nvPr/>
          </p:nvSpPr>
          <p:spPr>
            <a:xfrm>
              <a:off x="339129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3" name="תמונה 12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157E3362-6632-0ACE-0FEF-77A4CD97A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06" b="14771"/>
            <a:stretch/>
          </p:blipFill>
          <p:spPr>
            <a:xfrm>
              <a:off x="548779" y="2162174"/>
              <a:ext cx="857438" cy="694841"/>
            </a:xfrm>
            <a:prstGeom prst="rect">
              <a:avLst/>
            </a:prstGeom>
          </p:spPr>
        </p:pic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E36A67F7-C1C0-3C76-49F0-FC92B30B6B83}"/>
              </a:ext>
            </a:extLst>
          </p:cNvPr>
          <p:cNvGrpSpPr/>
          <p:nvPr/>
        </p:nvGrpSpPr>
        <p:grpSpPr>
          <a:xfrm>
            <a:off x="3398551" y="2176320"/>
            <a:ext cx="1259633" cy="737118"/>
            <a:chOff x="2875499" y="2176320"/>
            <a:chExt cx="1259633" cy="737118"/>
          </a:xfrm>
        </p:grpSpPr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2B6CE989-AF33-13E2-67A2-12EDFAE63CA9}"/>
                </a:ext>
              </a:extLst>
            </p:cNvPr>
            <p:cNvSpPr/>
            <p:nvPr/>
          </p:nvSpPr>
          <p:spPr>
            <a:xfrm>
              <a:off x="2875499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6" name="Picture 8" descr="אמריקן פיצה לוגו">
              <a:extLst>
                <a:ext uri="{FF2B5EF4-FFF2-40B4-BE49-F238E27FC236}">
                  <a16:creationId xmlns:a16="http://schemas.microsoft.com/office/drawing/2014/main" id="{5C045BC6-19EC-7E72-CA6E-296F7738C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019" y="2235935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55EE6733-FA4F-36E5-482D-BC2C89F81484}"/>
              </a:ext>
            </a:extLst>
          </p:cNvPr>
          <p:cNvGrpSpPr/>
          <p:nvPr/>
        </p:nvGrpSpPr>
        <p:grpSpPr>
          <a:xfrm>
            <a:off x="1854885" y="2176320"/>
            <a:ext cx="1259633" cy="737118"/>
            <a:chOff x="1607314" y="2176320"/>
            <a:chExt cx="1259633" cy="737118"/>
          </a:xfrm>
        </p:grpSpPr>
        <p:sp>
          <p:nvSpPr>
            <p:cNvPr id="18" name="מלבן 17">
              <a:extLst>
                <a:ext uri="{FF2B5EF4-FFF2-40B4-BE49-F238E27FC236}">
                  <a16:creationId xmlns:a16="http://schemas.microsoft.com/office/drawing/2014/main" id="{460DC51B-1B13-E548-059A-27B9039E24C6}"/>
                </a:ext>
              </a:extLst>
            </p:cNvPr>
            <p:cNvSpPr/>
            <p:nvPr/>
          </p:nvSpPr>
          <p:spPr>
            <a:xfrm>
              <a:off x="1607314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9" name="תמונה 18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84FB5B38-7AEB-7B01-1C2A-73A8C7962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178" y="2222973"/>
              <a:ext cx="661697" cy="675891"/>
            </a:xfrm>
            <a:prstGeom prst="rect">
              <a:avLst/>
            </a:prstGeom>
          </p:spPr>
        </p:pic>
      </p:grp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AAFEED0C-D53B-9F5D-72E7-A2D8FD7D4811}"/>
              </a:ext>
            </a:extLst>
          </p:cNvPr>
          <p:cNvGrpSpPr/>
          <p:nvPr/>
        </p:nvGrpSpPr>
        <p:grpSpPr>
          <a:xfrm>
            <a:off x="4884048" y="2155197"/>
            <a:ext cx="1259633" cy="811439"/>
            <a:chOff x="4135132" y="2176320"/>
            <a:chExt cx="1259633" cy="811439"/>
          </a:xfrm>
        </p:grpSpPr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7FCF2805-1AB0-B393-D12E-1B4032AF1BF2}"/>
                </a:ext>
              </a:extLst>
            </p:cNvPr>
            <p:cNvSpPr/>
            <p:nvPr/>
          </p:nvSpPr>
          <p:spPr>
            <a:xfrm>
              <a:off x="4135132" y="2176320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22" name="תמונה 21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5CA3096E-7970-40DB-864B-279AFF0B8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084" y="2176320"/>
              <a:ext cx="973727" cy="811439"/>
            </a:xfrm>
            <a:prstGeom prst="rect">
              <a:avLst/>
            </a:prstGeom>
          </p:spPr>
        </p:pic>
      </p:grp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4C4F705A-5516-E9FD-9ED7-82E7CBDE5438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>
            <a:off x="968946" y="2913438"/>
            <a:ext cx="8551" cy="1166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>
            <a:extLst>
              <a:ext uri="{FF2B5EF4-FFF2-40B4-BE49-F238E27FC236}">
                <a16:creationId xmlns:a16="http://schemas.microsoft.com/office/drawing/2014/main" id="{41BB0F27-49FB-DF96-728E-866E25901883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968946" y="2913438"/>
            <a:ext cx="1517704" cy="1166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AF7AB2A-E8BA-16D5-8715-92B36AB20E59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968946" y="2913438"/>
            <a:ext cx="3027215" cy="116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147072B0-5EE8-7AB7-6DA0-6AB914725A78}"/>
              </a:ext>
            </a:extLst>
          </p:cNvPr>
          <p:cNvCxnSpPr>
            <a:stCxn id="19" idx="2"/>
            <a:endCxn id="8" idx="0"/>
          </p:cNvCxnSpPr>
          <p:nvPr/>
        </p:nvCxnSpPr>
        <p:spPr>
          <a:xfrm>
            <a:off x="2467598" y="2898864"/>
            <a:ext cx="19052" cy="1180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9D2CD35F-7D27-47C1-2F00-7B8811356A1D}"/>
              </a:ext>
            </a:extLst>
          </p:cNvPr>
          <p:cNvCxnSpPr>
            <a:stCxn id="18" idx="2"/>
            <a:endCxn id="12" idx="0"/>
          </p:cNvCxnSpPr>
          <p:nvPr/>
        </p:nvCxnSpPr>
        <p:spPr>
          <a:xfrm flipH="1">
            <a:off x="977497" y="2913438"/>
            <a:ext cx="1507205" cy="1166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3AA8CD0D-0F9B-860B-0D6D-C681484BC1B2}"/>
              </a:ext>
            </a:extLst>
          </p:cNvPr>
          <p:cNvCxnSpPr>
            <a:stCxn id="16" idx="2"/>
            <a:endCxn id="12" idx="0"/>
          </p:cNvCxnSpPr>
          <p:nvPr/>
        </p:nvCxnSpPr>
        <p:spPr>
          <a:xfrm flipH="1">
            <a:off x="977497" y="2885900"/>
            <a:ext cx="3050871" cy="11938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תיבת טקסט 57">
                <a:extLst>
                  <a:ext uri="{FF2B5EF4-FFF2-40B4-BE49-F238E27FC236}">
                    <a16:creationId xmlns:a16="http://schemas.microsoft.com/office/drawing/2014/main" id="{01874424-B33C-B102-36C6-7B7973031058}"/>
                  </a:ext>
                </a:extLst>
              </p:cNvPr>
              <p:cNvSpPr txBox="1"/>
              <p:nvPr/>
            </p:nvSpPr>
            <p:spPr>
              <a:xfrm>
                <a:off x="6982290" y="3266305"/>
                <a:ext cx="4232213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1" i="1" smtClean="0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he-IL" sz="4200" b="1" dirty="0"/>
              </a:p>
            </p:txBody>
          </p:sp>
        </mc:Choice>
        <mc:Fallback>
          <p:sp>
            <p:nvSpPr>
              <p:cNvPr id="58" name="תיבת טקסט 57">
                <a:extLst>
                  <a:ext uri="{FF2B5EF4-FFF2-40B4-BE49-F238E27FC236}">
                    <a16:creationId xmlns:a16="http://schemas.microsoft.com/office/drawing/2014/main" id="{01874424-B33C-B102-36C6-7B7973031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290" y="3266305"/>
                <a:ext cx="4232213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454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205B206-43E6-1BFB-A8DF-D2B2A2650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Thank you</a:t>
            </a:r>
            <a:endParaRPr lang="he-IL" sz="4000">
              <a:solidFill>
                <a:schemeClr val="tx2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CF1C096-885B-3EB9-F4EA-1DAF1C2BB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he-IL" sz="2000">
              <a:solidFill>
                <a:schemeClr val="tx2"/>
              </a:solidFill>
            </a:endParaRP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451409EE-8A13-69D8-7E88-46CB72C5F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7736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3C0E01-0935-A5B8-E46E-C547486E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Correlation Clustering example</a:t>
            </a:r>
            <a:endParaRPr lang="he-IL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00A02895-0876-5D9F-0A88-2B5C5EF5F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363" y="2857500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8B5149D-C092-272C-08AD-55CD43963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976" y="4297222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43755ED8-95AB-071D-D2DA-5CFC6F5F2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687" y="4271822"/>
            <a:ext cx="228600" cy="228600"/>
          </a:xfrm>
          <a:prstGeom prst="ellipse">
            <a:avLst/>
          </a:prstGeom>
          <a:solidFill>
            <a:srgbClr val="CCFF33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F5B8F624-B34B-5A6C-B1E5-14BF91051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763" y="3086100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>
                <a:latin typeface="Arial" charset="0"/>
              </a:rPr>
              <a:t>+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DB1DD77F-1357-7236-1632-6E25A7E4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242" y="3091180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atin typeface="Arial" charset="0"/>
              </a:rPr>
              <a:t>+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F602B39-D20B-14B2-53FC-2D549BF3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756" y="452582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4BE19D4F-EE02-E262-00AF-34A0A3EB0A41}"/>
              </a:ext>
            </a:extLst>
          </p:cNvPr>
          <p:cNvSpPr/>
          <p:nvPr/>
        </p:nvSpPr>
        <p:spPr>
          <a:xfrm>
            <a:off x="1171033" y="2278380"/>
            <a:ext cx="2837087" cy="27439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7A328AF4-9101-C282-3C9B-0C2AE253D9B9}"/>
              </a:ext>
            </a:extLst>
          </p:cNvPr>
          <p:cNvSpPr/>
          <p:nvPr/>
        </p:nvSpPr>
        <p:spPr>
          <a:xfrm>
            <a:off x="4885946" y="3550691"/>
            <a:ext cx="1670283" cy="1615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16F14CE5-19D2-20B6-DA0B-E17589DAC6D6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1868287" y="4386122"/>
            <a:ext cx="3990689" cy="2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F487319B-B7D9-1A7B-E363-2D52BF203FA5}"/>
              </a:ext>
            </a:extLst>
          </p:cNvPr>
          <p:cNvCxnSpPr>
            <a:cxnSpLocks/>
            <a:stCxn id="4" idx="6"/>
            <a:endCxn id="5" idx="1"/>
          </p:cNvCxnSpPr>
          <p:nvPr/>
        </p:nvCxnSpPr>
        <p:spPr>
          <a:xfrm>
            <a:off x="3173963" y="2971800"/>
            <a:ext cx="2718491" cy="135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38355C52-CA87-E7AE-814B-296295AEB8E0}"/>
              </a:ext>
            </a:extLst>
          </p:cNvPr>
          <p:cNvCxnSpPr>
            <a:cxnSpLocks/>
            <a:stCxn id="4" idx="3"/>
            <a:endCxn id="6" idx="7"/>
          </p:cNvCxnSpPr>
          <p:nvPr/>
        </p:nvCxnSpPr>
        <p:spPr>
          <a:xfrm flipH="1">
            <a:off x="1834809" y="3052622"/>
            <a:ext cx="1144032" cy="12526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159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CF3F29-5A7E-7B31-4C67-95E08124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Correlation Clustering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5DE57AC-3047-BBBD-CCC6-54F3F39B2A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/>
                  <a:t>We have a complete undirected graph</a:t>
                </a:r>
              </a:p>
              <a:p>
                <a:pPr algn="l" rtl="0"/>
                <a:r>
                  <a:rPr lang="en-US" dirty="0"/>
                  <a:t>Between each two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edge is labeled “+” or “-”</a:t>
                </a:r>
              </a:p>
              <a:p>
                <a:pPr algn="l" rtl="0"/>
                <a:r>
                  <a:rPr lang="en-US" dirty="0"/>
                  <a:t>Our goal is to finding clustering that minimizes the “-” edges within clusters and the “+” edges crossing clusters</a:t>
                </a:r>
              </a:p>
              <a:p>
                <a:pPr algn="l" rtl="0"/>
                <a:r>
                  <a:rPr lang="en-US" dirty="0"/>
                  <a:t>In weighted correlation clustering, each pair has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Cost of clustering would be sum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different clusters, plus the sum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same cluster</a:t>
                </a:r>
              </a:p>
              <a:p>
                <a:pPr algn="l" rtl="0"/>
                <a:r>
                  <a:rPr lang="en-US" dirty="0"/>
                  <a:t>The unweighted problem can be encoded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weighted case</a:t>
                </a: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D5DE57AC-3047-BBBD-CCC6-54F3F39B2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6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4012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30EB2B-8A6C-6351-FC5D-E7629EF2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/>
              <a:t>KwikCluster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83B90FCC-F3A1-91FB-3353-B05FAE625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𝑃𝑖𝑐𝑘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𝑟𝑎𝑛𝑑𝑜𝑚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𝑝𝑖𝑣𝑜𝑡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𝐸𝑙𝑠𝑒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𝑠𝑢𝑏𝑔𝑟𝑎𝑝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𝑖𝑛𝑑𝑢𝑐𝑒𝑑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𝑅𝑒𝑡𝑢𝑟𝑛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𝐾𝑤𝑖𝑘𝐶𝑙𝑢𝑠𝑡𝑒𝑟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83B90FCC-F3A1-91FB-3353-B05FAE625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5776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30EB2B-8A6C-6351-FC5D-E7629EF2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/>
              <a:t>KwikCluster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83B90FCC-F3A1-91FB-3353-B05FAE625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KwikCluster is expected 3-approximation</a:t>
                </a:r>
              </a:p>
              <a:p>
                <a:pPr lvl="1" algn="l" rtl="0"/>
                <a:r>
                  <a:rPr lang="en-US" b="0" dirty="0"/>
                  <a:t>Proof is </a:t>
                </a:r>
                <a:r>
                  <a:rPr lang="en-US" b="0" dirty="0" err="1"/>
                  <a:t>analogus</a:t>
                </a:r>
                <a:r>
                  <a:rPr lang="en-US" b="0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b="0" dirty="0"/>
              </a:p>
              <a:p>
                <a:pPr lvl="1" algn="l" rtl="0"/>
                <a:endParaRPr lang="en-US" dirty="0"/>
              </a:p>
              <a:p>
                <a:pPr algn="l" rtl="0"/>
                <a:r>
                  <a:rPr lang="en-US" dirty="0" err="1"/>
                  <a:t>KwikCluster</a:t>
                </a:r>
                <a:r>
                  <a:rPr lang="en-US" dirty="0"/>
                  <a:t> is 5 approximation on weighted Correlation-</a:t>
                </a:r>
                <a:r>
                  <a:rPr lang="en-US" dirty="0" err="1"/>
                  <a:t>Clustring</a:t>
                </a:r>
                <a:endParaRPr lang="en-US" b="0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83B90FCC-F3A1-91FB-3353-B05FAE625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0861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57E906-E055-5D71-CC63-25B8F092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CA96D5E-9146-5622-177E-070F9CDB3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/>
                  <a:t>The best of </a:t>
                </a:r>
                <a:r>
                  <a:rPr lang="en-US" dirty="0" err="1"/>
                  <a:t>KwikSort</a:t>
                </a:r>
                <a:r>
                  <a:rPr lang="en-US" dirty="0"/>
                  <a:t> and Pick-A-Perm is expected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approximation for RANK-AGGREGATION when there are k=3 voters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CA96D5E-9146-5622-177E-070F9CDB3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" r="-12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840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E2A144-87CE-F14E-CD39-654D65B9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 err="1"/>
              <a:t>KwikCluster</a:t>
            </a:r>
            <a:r>
              <a:rPr lang="en-US" sz="4000" dirty="0"/>
              <a:t> is expected 3-approximation</a:t>
            </a:r>
            <a:endParaRPr lang="he-IL" sz="40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C5B899E-FDC8-F784-C377-45A7FA906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34736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8BBACE-5A34-9A79-07A7-AC2FEA40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/>
              <a:t>KwikCluster</a:t>
            </a:r>
            <a:r>
              <a:rPr lang="en-US" dirty="0"/>
              <a:t> 	is 5 approximation on weighted Correlation-</a:t>
            </a:r>
            <a:r>
              <a:rPr lang="en-US" dirty="0" err="1"/>
              <a:t>Clustring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4EFECF6-7783-4830-E9F5-D50A0C946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923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4B113E-A123-E58C-E3B3-3E0D1E9F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 of aggregation</a:t>
            </a:r>
            <a:endParaRPr lang="he-IL" dirty="0"/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5650A0A4-9A4D-9A64-9FB0-F8B5FE25C3B8}"/>
              </a:ext>
            </a:extLst>
          </p:cNvPr>
          <p:cNvGrpSpPr/>
          <p:nvPr/>
        </p:nvGrpSpPr>
        <p:grpSpPr>
          <a:xfrm>
            <a:off x="339129" y="2101869"/>
            <a:ext cx="5055636" cy="886019"/>
            <a:chOff x="1586204" y="2146235"/>
            <a:chExt cx="5055636" cy="886019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5EF33895-60EB-4E75-5639-6C6D2B5464F6}"/>
                </a:ext>
              </a:extLst>
            </p:cNvPr>
            <p:cNvSpPr/>
            <p:nvPr/>
          </p:nvSpPr>
          <p:spPr>
            <a:xfrm>
              <a:off x="1586204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9301B164-C199-41A8-A071-DD5F9614B0B7}"/>
                </a:ext>
              </a:extLst>
            </p:cNvPr>
            <p:cNvSpPr/>
            <p:nvPr/>
          </p:nvSpPr>
          <p:spPr>
            <a:xfrm>
              <a:off x="285438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C7806464-5523-4996-1A7D-30A4CFC01DCA}"/>
                </a:ext>
              </a:extLst>
            </p:cNvPr>
            <p:cNvSpPr/>
            <p:nvPr/>
          </p:nvSpPr>
          <p:spPr>
            <a:xfrm>
              <a:off x="5382207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2B3D3ED4-2746-DC07-7DE4-41E5B2729E25}"/>
                </a:ext>
              </a:extLst>
            </p:cNvPr>
            <p:cNvSpPr/>
            <p:nvPr/>
          </p:nvSpPr>
          <p:spPr>
            <a:xfrm>
              <a:off x="4122574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3" name="תמונה 12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8B43D5C9-EECC-8A1B-5F89-5229578B1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854" y="2146235"/>
              <a:ext cx="857438" cy="886019"/>
            </a:xfrm>
            <a:prstGeom prst="rect">
              <a:avLst/>
            </a:prstGeom>
          </p:spPr>
        </p:pic>
        <p:pic>
          <p:nvPicPr>
            <p:cNvPr id="1032" name="Picture 8" descr="אמריקן פיצה לוגו">
              <a:extLst>
                <a:ext uri="{FF2B5EF4-FFF2-40B4-BE49-F238E27FC236}">
                  <a16:creationId xmlns:a16="http://schemas.microsoft.com/office/drawing/2014/main" id="{DB04CBB2-A060-7587-5ED5-ECC7605D2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094" y="2280301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תמונה 14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F8FDE711-3C72-A945-8FFD-A8ABC3FE2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253" y="2267339"/>
              <a:ext cx="661697" cy="675891"/>
            </a:xfrm>
            <a:prstGeom prst="rect">
              <a:avLst/>
            </a:prstGeom>
          </p:spPr>
        </p:pic>
        <p:pic>
          <p:nvPicPr>
            <p:cNvPr id="17" name="תמונה 16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AE49A794-29A6-D607-36A7-D1CBC03A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159" y="2220686"/>
              <a:ext cx="973727" cy="811439"/>
            </a:xfrm>
            <a:prstGeom prst="rect">
              <a:avLst/>
            </a:prstGeom>
          </p:spPr>
        </p:pic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99C8AB88-9903-679D-44D2-836B3256EABF}"/>
              </a:ext>
            </a:extLst>
          </p:cNvPr>
          <p:cNvGrpSpPr/>
          <p:nvPr/>
        </p:nvGrpSpPr>
        <p:grpSpPr>
          <a:xfrm>
            <a:off x="357014" y="3638317"/>
            <a:ext cx="5047081" cy="886019"/>
            <a:chOff x="1604089" y="2146235"/>
            <a:chExt cx="5047081" cy="886019"/>
          </a:xfrm>
        </p:grpSpPr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834DB3FF-F65D-8188-17ED-BA6BE17F3D8C}"/>
                </a:ext>
              </a:extLst>
            </p:cNvPr>
            <p:cNvSpPr/>
            <p:nvPr/>
          </p:nvSpPr>
          <p:spPr>
            <a:xfrm>
              <a:off x="2864503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AD07B809-FB12-D77D-0783-F6BE583538DA}"/>
                </a:ext>
              </a:extLst>
            </p:cNvPr>
            <p:cNvSpPr/>
            <p:nvPr/>
          </p:nvSpPr>
          <p:spPr>
            <a:xfrm>
              <a:off x="160408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58F405E8-5F6B-18B6-593C-0D5BBF1CBF50}"/>
                </a:ext>
              </a:extLst>
            </p:cNvPr>
            <p:cNvSpPr/>
            <p:nvPr/>
          </p:nvSpPr>
          <p:spPr>
            <a:xfrm>
              <a:off x="4122566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68EA79E2-C46F-5501-5074-0CBEF70F3071}"/>
                </a:ext>
              </a:extLst>
            </p:cNvPr>
            <p:cNvSpPr/>
            <p:nvPr/>
          </p:nvSpPr>
          <p:spPr>
            <a:xfrm>
              <a:off x="5391537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24" name="תמונה 23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ECAFAF86-251C-4677-0176-12F511FA0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53" y="2146235"/>
              <a:ext cx="857438" cy="886019"/>
            </a:xfrm>
            <a:prstGeom prst="rect">
              <a:avLst/>
            </a:prstGeom>
          </p:spPr>
        </p:pic>
        <p:pic>
          <p:nvPicPr>
            <p:cNvPr id="25" name="Picture 8" descr="אמריקן פיצה לוגו">
              <a:extLst>
                <a:ext uri="{FF2B5EF4-FFF2-40B4-BE49-F238E27FC236}">
                  <a16:creationId xmlns:a16="http://schemas.microsoft.com/office/drawing/2014/main" id="{42CCCB22-8B8C-836C-2CAA-89AECD24A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057" y="2280301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תמונה 25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32252941-5457-A3BC-4F6B-38314E18A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953" y="2267339"/>
              <a:ext cx="661697" cy="675891"/>
            </a:xfrm>
            <a:prstGeom prst="rect">
              <a:avLst/>
            </a:prstGeom>
          </p:spPr>
        </p:pic>
        <p:pic>
          <p:nvPicPr>
            <p:cNvPr id="27" name="תמונה 26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7669903F-C81B-593E-2D47-3846BA2A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518" y="2220686"/>
              <a:ext cx="973727" cy="811439"/>
            </a:xfrm>
            <a:prstGeom prst="rect">
              <a:avLst/>
            </a:prstGeom>
          </p:spPr>
        </p:pic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65B606EE-DE04-605C-1702-4122441FFC25}"/>
              </a:ext>
            </a:extLst>
          </p:cNvPr>
          <p:cNvGrpSpPr/>
          <p:nvPr/>
        </p:nvGrpSpPr>
        <p:grpSpPr>
          <a:xfrm>
            <a:off x="337577" y="5153754"/>
            <a:ext cx="5068073" cy="886019"/>
            <a:chOff x="1584652" y="2146235"/>
            <a:chExt cx="5068073" cy="886019"/>
          </a:xfrm>
        </p:grpSpPr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0890ED63-1B2E-8B2C-C72E-C57712E0D180}"/>
                </a:ext>
              </a:extLst>
            </p:cNvPr>
            <p:cNvSpPr/>
            <p:nvPr/>
          </p:nvSpPr>
          <p:spPr>
            <a:xfrm>
              <a:off x="5393092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839999A4-22C4-7633-7B25-874F8003C02F}"/>
                </a:ext>
              </a:extLst>
            </p:cNvPr>
            <p:cNvSpPr/>
            <p:nvPr/>
          </p:nvSpPr>
          <p:spPr>
            <a:xfrm>
              <a:off x="412334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1" name="מלבן 30">
              <a:extLst>
                <a:ext uri="{FF2B5EF4-FFF2-40B4-BE49-F238E27FC236}">
                  <a16:creationId xmlns:a16="http://schemas.microsoft.com/office/drawing/2014/main" id="{A048A5AD-87CD-9C03-C511-A08F56F122CB}"/>
                </a:ext>
              </a:extLst>
            </p:cNvPr>
            <p:cNvSpPr/>
            <p:nvPr/>
          </p:nvSpPr>
          <p:spPr>
            <a:xfrm>
              <a:off x="1584652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24" name="מלבן 1023">
              <a:extLst>
                <a:ext uri="{FF2B5EF4-FFF2-40B4-BE49-F238E27FC236}">
                  <a16:creationId xmlns:a16="http://schemas.microsoft.com/office/drawing/2014/main" id="{CB41CBAF-AC3A-0F5F-1366-E43834B3DBC5}"/>
                </a:ext>
              </a:extLst>
            </p:cNvPr>
            <p:cNvSpPr/>
            <p:nvPr/>
          </p:nvSpPr>
          <p:spPr>
            <a:xfrm>
              <a:off x="285360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025" name="תמונה 1024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C6CCE490-DBF5-D3DA-E85F-633EFFD76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742" y="2146235"/>
              <a:ext cx="857438" cy="886019"/>
            </a:xfrm>
            <a:prstGeom prst="rect">
              <a:avLst/>
            </a:prstGeom>
          </p:spPr>
        </p:pic>
        <p:pic>
          <p:nvPicPr>
            <p:cNvPr id="1027" name="Picture 8" descr="אמריקן פיצה לוגו">
              <a:extLst>
                <a:ext uri="{FF2B5EF4-FFF2-40B4-BE49-F238E27FC236}">
                  <a16:creationId xmlns:a16="http://schemas.microsoft.com/office/drawing/2014/main" id="{A8305678-7056-704D-F042-7C4A8AAEE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129" y="2280301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תמונה 1028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04BC4EFA-FBF7-9799-F93F-34179AC66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213" y="2267339"/>
              <a:ext cx="661697" cy="675891"/>
            </a:xfrm>
            <a:prstGeom prst="rect">
              <a:avLst/>
            </a:prstGeom>
          </p:spPr>
        </p:pic>
        <p:pic>
          <p:nvPicPr>
            <p:cNvPr id="1031" name="תמונה 1030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0DD12B8A-1FA2-6179-69C6-F83390137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04" y="2220686"/>
              <a:ext cx="973727" cy="811439"/>
            </a:xfrm>
            <a:prstGeom prst="rect">
              <a:avLst/>
            </a:prstGeom>
          </p:spPr>
        </p:pic>
      </p:grpSp>
      <p:sp>
        <p:nvSpPr>
          <p:cNvPr id="1042" name="חץ: ימינה 1041">
            <a:extLst>
              <a:ext uri="{FF2B5EF4-FFF2-40B4-BE49-F238E27FC236}">
                <a16:creationId xmlns:a16="http://schemas.microsoft.com/office/drawing/2014/main" id="{D11E493F-18B2-B3C4-1673-E74901D31A2D}"/>
              </a:ext>
            </a:extLst>
          </p:cNvPr>
          <p:cNvSpPr/>
          <p:nvPr/>
        </p:nvSpPr>
        <p:spPr>
          <a:xfrm>
            <a:off x="5693588" y="3772383"/>
            <a:ext cx="836647" cy="6624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043" name="קבוצה 1042">
            <a:extLst>
              <a:ext uri="{FF2B5EF4-FFF2-40B4-BE49-F238E27FC236}">
                <a16:creationId xmlns:a16="http://schemas.microsoft.com/office/drawing/2014/main" id="{79D0FFD1-4A60-B1D9-24CB-DA7AD7AB17D2}"/>
              </a:ext>
            </a:extLst>
          </p:cNvPr>
          <p:cNvGrpSpPr/>
          <p:nvPr/>
        </p:nvGrpSpPr>
        <p:grpSpPr>
          <a:xfrm>
            <a:off x="6819728" y="3637372"/>
            <a:ext cx="5047081" cy="886019"/>
            <a:chOff x="1604089" y="2146235"/>
            <a:chExt cx="5047081" cy="886019"/>
          </a:xfrm>
        </p:grpSpPr>
        <p:sp>
          <p:nvSpPr>
            <p:cNvPr id="1044" name="מלבן 1043">
              <a:extLst>
                <a:ext uri="{FF2B5EF4-FFF2-40B4-BE49-F238E27FC236}">
                  <a16:creationId xmlns:a16="http://schemas.microsoft.com/office/drawing/2014/main" id="{6191B30E-7BA7-737A-A242-F3ADA9AA187F}"/>
                </a:ext>
              </a:extLst>
            </p:cNvPr>
            <p:cNvSpPr/>
            <p:nvPr/>
          </p:nvSpPr>
          <p:spPr>
            <a:xfrm>
              <a:off x="2864503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45" name="מלבן 1044">
              <a:extLst>
                <a:ext uri="{FF2B5EF4-FFF2-40B4-BE49-F238E27FC236}">
                  <a16:creationId xmlns:a16="http://schemas.microsoft.com/office/drawing/2014/main" id="{857FDB3F-73AA-CF6E-E426-76A958480BF1}"/>
                </a:ext>
              </a:extLst>
            </p:cNvPr>
            <p:cNvSpPr/>
            <p:nvPr/>
          </p:nvSpPr>
          <p:spPr>
            <a:xfrm>
              <a:off x="1604089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46" name="מלבן 1045">
              <a:extLst>
                <a:ext uri="{FF2B5EF4-FFF2-40B4-BE49-F238E27FC236}">
                  <a16:creationId xmlns:a16="http://schemas.microsoft.com/office/drawing/2014/main" id="{62276BC4-4A0E-FE6C-1E7D-E22949CFB2AC}"/>
                </a:ext>
              </a:extLst>
            </p:cNvPr>
            <p:cNvSpPr/>
            <p:nvPr/>
          </p:nvSpPr>
          <p:spPr>
            <a:xfrm>
              <a:off x="4122566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47" name="מלבן 1046">
              <a:extLst>
                <a:ext uri="{FF2B5EF4-FFF2-40B4-BE49-F238E27FC236}">
                  <a16:creationId xmlns:a16="http://schemas.microsoft.com/office/drawing/2014/main" id="{37CF652C-2195-14DC-47A6-B3F71B2085CE}"/>
                </a:ext>
              </a:extLst>
            </p:cNvPr>
            <p:cNvSpPr/>
            <p:nvPr/>
          </p:nvSpPr>
          <p:spPr>
            <a:xfrm>
              <a:off x="5391537" y="2220686"/>
              <a:ext cx="1259633" cy="737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1048" name="תמונה 1047" descr="תמונה שמכילה טקסט, צילום מסך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D6F33B37-C6C8-4DD8-61EE-79C1C478D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53" y="2146235"/>
              <a:ext cx="857438" cy="886019"/>
            </a:xfrm>
            <a:prstGeom prst="rect">
              <a:avLst/>
            </a:prstGeom>
          </p:spPr>
        </p:pic>
        <p:pic>
          <p:nvPicPr>
            <p:cNvPr id="1049" name="Picture 8" descr="אמריקן פיצה לוגו">
              <a:extLst>
                <a:ext uri="{FF2B5EF4-FFF2-40B4-BE49-F238E27FC236}">
                  <a16:creationId xmlns:a16="http://schemas.microsoft.com/office/drawing/2014/main" id="{59CEA6C2-D568-1181-16EF-E351A1962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057" y="2280301"/>
              <a:ext cx="644594" cy="64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תמונה 1049" descr="תמונה שמכילה גרפיקה, אומנות קליפיפם, גופן, טקסט&#10;&#10;התיאור נוצר באופן אוטומטי">
              <a:extLst>
                <a:ext uri="{FF2B5EF4-FFF2-40B4-BE49-F238E27FC236}">
                  <a16:creationId xmlns:a16="http://schemas.microsoft.com/office/drawing/2014/main" id="{DE7B0234-8BAD-6E13-39BC-9BE1FA38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953" y="2267339"/>
              <a:ext cx="661697" cy="675891"/>
            </a:xfrm>
            <a:prstGeom prst="rect">
              <a:avLst/>
            </a:prstGeom>
          </p:spPr>
        </p:pic>
        <p:pic>
          <p:nvPicPr>
            <p:cNvPr id="1051" name="תמונה 1050" descr="תמונה שמכילה טקסט, גופן, לוגו, גרפיקה&#10;&#10;התיאור נוצר באופן אוטומטי">
              <a:extLst>
                <a:ext uri="{FF2B5EF4-FFF2-40B4-BE49-F238E27FC236}">
                  <a16:creationId xmlns:a16="http://schemas.microsoft.com/office/drawing/2014/main" id="{C91E995F-E496-459E-DB93-BD21B1111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518" y="2220686"/>
              <a:ext cx="973727" cy="81143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52" name="תיבת טקסט 1051">
                <a:extLst>
                  <a:ext uri="{FF2B5EF4-FFF2-40B4-BE49-F238E27FC236}">
                    <a16:creationId xmlns:a16="http://schemas.microsoft.com/office/drawing/2014/main" id="{CBE30894-C677-E6F3-8A49-1D8CC8A354FE}"/>
                  </a:ext>
                </a:extLst>
              </p:cNvPr>
              <p:cNvSpPr txBox="1"/>
              <p:nvPr/>
            </p:nvSpPr>
            <p:spPr>
              <a:xfrm>
                <a:off x="6996339" y="2257473"/>
                <a:ext cx="423221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/>
                  <a:t>#Inversions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1052" name="תיבת טקסט 1051">
                <a:extLst>
                  <a:ext uri="{FF2B5EF4-FFF2-40B4-BE49-F238E27FC236}">
                    <a16:creationId xmlns:a16="http://schemas.microsoft.com/office/drawing/2014/main" id="{CBE30894-C677-E6F3-8A49-1D8CC8A35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339" y="2257473"/>
                <a:ext cx="4232213" cy="369332"/>
              </a:xfrm>
              <a:prstGeom prst="rect">
                <a:avLst/>
              </a:prstGeom>
              <a:blipFill>
                <a:blip r:embed="rId6"/>
                <a:stretch>
                  <a:fillRect l="-1297" t="-8197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1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69D3DEFA52E4C94871AD7793A0C07" ma:contentTypeVersion="2" ma:contentTypeDescription="Create a new document." ma:contentTypeScope="" ma:versionID="f93bdbd0e96934473397bad945c5adec">
  <xsd:schema xmlns:xsd="http://www.w3.org/2001/XMLSchema" xmlns:xs="http://www.w3.org/2001/XMLSchema" xmlns:p="http://schemas.microsoft.com/office/2006/metadata/properties" xmlns:ns3="fef8c506-78d9-428e-a12c-518546404aa8" targetNamespace="http://schemas.microsoft.com/office/2006/metadata/properties" ma:root="true" ma:fieldsID="7c586e5c54a66fdc067d8abff9a23386" ns3:_="">
    <xsd:import namespace="fef8c506-78d9-428e-a12c-518546404a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8c506-78d9-428e-a12c-518546404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CEE87C-92D0-4612-BA18-A6C9163EDB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CAFF09-C4B7-46C5-8474-854EF1299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f8c506-78d9-428e-a12c-518546404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D9C556-6F69-49C9-837E-DAE0EBAFA9C5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fef8c506-78d9-428e-a12c-518546404aa8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3656</Words>
  <Application>Microsoft Office PowerPoint</Application>
  <PresentationFormat>מסך רחב</PresentationFormat>
  <Paragraphs>469</Paragraphs>
  <Slides>87</Slides>
  <Notes>0</Notes>
  <HiddenSlides>14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87</vt:i4>
      </vt:variant>
    </vt:vector>
  </HeadingPairs>
  <TitlesOfParts>
    <vt:vector size="94" baseType="lpstr">
      <vt:lpstr>Arial</vt:lpstr>
      <vt:lpstr>Calibri</vt:lpstr>
      <vt:lpstr>Calibri Light</vt:lpstr>
      <vt:lpstr>Cambria Math</vt:lpstr>
      <vt:lpstr>Linux Libertine</vt:lpstr>
      <vt:lpstr>Tahoma</vt:lpstr>
      <vt:lpstr>ערכת נושא Office</vt:lpstr>
      <vt:lpstr>Aggregating inconsistent information</vt:lpstr>
      <vt:lpstr>Agenda</vt:lpstr>
      <vt:lpstr>Rank aggregation</vt:lpstr>
      <vt:lpstr>Example of aggregation</vt:lpstr>
      <vt:lpstr>Rank aggregation</vt:lpstr>
      <vt:lpstr>Kemeny optimal ranking</vt:lpstr>
      <vt:lpstr>Kemeny ranking animation</vt:lpstr>
      <vt:lpstr>Kemeny ranking animation</vt:lpstr>
      <vt:lpstr>Example of aggregation</vt:lpstr>
      <vt:lpstr>Kemeny-Young method</vt:lpstr>
      <vt:lpstr>Tournaments</vt:lpstr>
      <vt:lpstr>Feedback arc set on Tournaments</vt:lpstr>
      <vt:lpstr>Example of tournament and FAS</vt:lpstr>
      <vt:lpstr>The plan</vt:lpstr>
      <vt:lpstr>Reminder: Topological order</vt:lpstr>
      <vt:lpstr>Feedback arc set on Tournaments</vt:lpstr>
      <vt:lpstr>Weighted FAS</vt:lpstr>
      <vt:lpstr>RANK-AGGREGATION and FAS-TOURNAMENTS</vt:lpstr>
      <vt:lpstr>Agenda</vt:lpstr>
      <vt:lpstr>Approximating FAS-TOURNAMENT</vt:lpstr>
      <vt:lpstr>מצגת של PowerPoint‏</vt:lpstr>
      <vt:lpstr>מצגת של PowerPoint‏</vt:lpstr>
      <vt:lpstr>Lemma 1</vt:lpstr>
      <vt:lpstr>מצגת של PowerPoint‏</vt:lpstr>
      <vt:lpstr>E[KS]≤3OPT</vt:lpstr>
      <vt:lpstr>A_t: "One of the vertices of " t" is pivoted, and " t" is still subset of " G" in the recursive call stack"</vt:lpstr>
      <vt:lpstr>מצגת של PowerPoint‏</vt:lpstr>
      <vt:lpstr>E[KS]≤3OPT</vt:lpstr>
      <vt:lpstr>E[KS]≤3OPT</vt:lpstr>
      <vt:lpstr>Linear programming: primal &amp; dual</vt:lpstr>
      <vt:lpstr>Reminder: LP’s duality theorem</vt:lpstr>
      <vt:lpstr>E[KS]≤3OPT</vt:lpstr>
      <vt:lpstr>E[KS]≤3OPT</vt:lpstr>
      <vt:lpstr>E[KS]≤3OPT</vt:lpstr>
      <vt:lpstr>E[KS]≤3OPT</vt:lpstr>
      <vt:lpstr>E[KS]≤3OPT</vt:lpstr>
      <vt:lpstr>E[KS]≤3OPT</vt:lpstr>
      <vt:lpstr>E[KS]≤3OPT</vt:lpstr>
      <vt:lpstr>Minimum feedback arc set in weighted tournaments</vt:lpstr>
      <vt:lpstr>Minimum feedback arc set in weighted tournaments</vt:lpstr>
      <vt:lpstr>מצגת של PowerPoint‏</vt:lpstr>
      <vt:lpstr>מצגת של PowerPoint‏</vt:lpstr>
      <vt:lpstr>מצגת של PowerPoint‏</vt:lpstr>
      <vt:lpstr>Minimum feedback arc set in weighted tournaments</vt:lpstr>
      <vt:lpstr>Majority Tournament</vt:lpstr>
      <vt:lpstr>From KwikSort on majority to FAS for G</vt:lpstr>
      <vt:lpstr>Minimum feedback arc set in weighted tournaments</vt:lpstr>
      <vt:lpstr>KwikSort for weighted FAS</vt:lpstr>
      <vt:lpstr>Analyze KwikSort on majority tournament</vt:lpstr>
      <vt:lpstr>מצגת של PowerPoint‏</vt:lpstr>
      <vt:lpstr>c^∗ makes sense</vt:lpstr>
      <vt:lpstr>Analyze KwikSort on majority tournament</vt:lpstr>
      <vt:lpstr>Analyze KwikSort on majority tournament</vt:lpstr>
      <vt:lpstr>Theorem 5</vt:lpstr>
      <vt:lpstr>Theorem 5 - proof</vt:lpstr>
      <vt:lpstr>Analyze KwikSort on majority tournament</vt:lpstr>
      <vt:lpstr>מצגת של PowerPoint‏</vt:lpstr>
      <vt:lpstr>מצגת של PowerPoint‏</vt:lpstr>
      <vt:lpstr>Analyze KwikSort on majority tournament</vt:lpstr>
      <vt:lpstr>Lemma 4</vt:lpstr>
      <vt:lpstr>Probability constraint case</vt:lpstr>
      <vt:lpstr>Triangle inequality case</vt:lpstr>
      <vt:lpstr>Summing up</vt:lpstr>
      <vt:lpstr>Back to RANK-AGGREGATION</vt:lpstr>
      <vt:lpstr>Back to RANK-AGGREGATION</vt:lpstr>
      <vt:lpstr>PICK-A-PERM</vt:lpstr>
      <vt:lpstr>PICK-A-PERM</vt:lpstr>
      <vt:lpstr>PICK-A-PERM</vt:lpstr>
      <vt:lpstr>PICK-A-PERM</vt:lpstr>
      <vt:lpstr>The best of both worlds</vt:lpstr>
      <vt:lpstr>מצגת של PowerPoint‏</vt:lpstr>
      <vt:lpstr>מצגת של PowerPoint‏</vt:lpstr>
      <vt:lpstr>Bounding combination of heavily charged triangles</vt:lpstr>
      <vt:lpstr>Bounding combination of the lightly charged</vt:lpstr>
      <vt:lpstr>Conclusion: γ-approximation</vt:lpstr>
      <vt:lpstr>γ=11/7  approximation</vt:lpstr>
      <vt:lpstr>γ=11/7   approximation</vt:lpstr>
      <vt:lpstr>γ=11/7  approximation</vt:lpstr>
      <vt:lpstr>Summary</vt:lpstr>
      <vt:lpstr>Thank you</vt:lpstr>
      <vt:lpstr>Correlation Clustering example</vt:lpstr>
      <vt:lpstr>Correlation Clustering</vt:lpstr>
      <vt:lpstr>KwikCluster</vt:lpstr>
      <vt:lpstr>KwikCluster</vt:lpstr>
      <vt:lpstr>מצגת של PowerPoint‏</vt:lpstr>
      <vt:lpstr>KwikCluster is expected 3-approximation</vt:lpstr>
      <vt:lpstr>KwikCluster  is 5 approximation on weighted Correlation-Clustring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Azoulay</dc:creator>
  <cp:lastModifiedBy>Omer Azoulay</cp:lastModifiedBy>
  <cp:revision>100</cp:revision>
  <dcterms:created xsi:type="dcterms:W3CDTF">2023-04-28T07:59:14Z</dcterms:created>
  <dcterms:modified xsi:type="dcterms:W3CDTF">2023-06-27T20:00:34Z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0x0101006F769D3DEFA52E4C94871AD7793A0C07</vt:lpwstr>
  </property>
</Properties>
</file>