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70" r:id="rId5"/>
    <p:sldId id="271" r:id="rId6"/>
    <p:sldId id="259" r:id="rId7"/>
    <p:sldId id="283" r:id="rId8"/>
    <p:sldId id="284" r:id="rId9"/>
    <p:sldId id="285" r:id="rId10"/>
    <p:sldId id="286" r:id="rId11"/>
    <p:sldId id="260" r:id="rId12"/>
    <p:sldId id="274" r:id="rId13"/>
    <p:sldId id="275" r:id="rId14"/>
    <p:sldId id="287" r:id="rId15"/>
    <p:sldId id="288" r:id="rId16"/>
    <p:sldId id="289" r:id="rId17"/>
    <p:sldId id="290" r:id="rId18"/>
    <p:sldId id="291" r:id="rId19"/>
    <p:sldId id="272" r:id="rId20"/>
    <p:sldId id="305" r:id="rId21"/>
    <p:sldId id="292" r:id="rId22"/>
    <p:sldId id="293" r:id="rId23"/>
    <p:sldId id="294" r:id="rId24"/>
    <p:sldId id="295" r:id="rId25"/>
    <p:sldId id="273" r:id="rId26"/>
    <p:sldId id="261" r:id="rId27"/>
    <p:sldId id="296" r:id="rId28"/>
    <p:sldId id="262" r:id="rId29"/>
    <p:sldId id="297" r:id="rId30"/>
    <p:sldId id="277" r:id="rId31"/>
    <p:sldId id="298" r:id="rId32"/>
    <p:sldId id="263" r:id="rId33"/>
    <p:sldId id="264" r:id="rId34"/>
    <p:sldId id="299" r:id="rId35"/>
    <p:sldId id="278" r:id="rId36"/>
    <p:sldId id="279" r:id="rId37"/>
    <p:sldId id="300" r:id="rId38"/>
    <p:sldId id="265" r:id="rId39"/>
    <p:sldId id="266" r:id="rId40"/>
    <p:sldId id="280" r:id="rId41"/>
    <p:sldId id="281" r:id="rId42"/>
    <p:sldId id="282" r:id="rId43"/>
    <p:sldId id="267" r:id="rId44"/>
    <p:sldId id="268" r:id="rId45"/>
    <p:sldId id="301" r:id="rId46"/>
    <p:sldId id="306" r:id="rId47"/>
    <p:sldId id="308" r:id="rId48"/>
    <p:sldId id="269" r:id="rId49"/>
    <p:sldId id="302" r:id="rId50"/>
    <p:sldId id="304" r:id="rId51"/>
    <p:sldId id="303" r:id="rId52"/>
    <p:sldId id="307" r:id="rId53"/>
    <p:sldId id="309" r:id="rId54"/>
    <p:sldId id="310" r:id="rId55"/>
    <p:sldId id="311" r:id="rId56"/>
    <p:sldId id="312" r:id="rId57"/>
    <p:sldId id="313" r:id="rId58"/>
    <p:sldId id="319" r:id="rId59"/>
    <p:sldId id="314" r:id="rId60"/>
    <p:sldId id="315" r:id="rId61"/>
    <p:sldId id="316" r:id="rId62"/>
    <p:sldId id="317" r:id="rId63"/>
    <p:sldId id="318" r:id="rId64"/>
    <p:sldId id="320" r:id="rId65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8139" autoAdjust="0"/>
  </p:normalViewPr>
  <p:slideViewPr>
    <p:cSldViewPr snapToGrid="0">
      <p:cViewPr varScale="1">
        <p:scale>
          <a:sx n="155" d="100"/>
          <a:sy n="155" d="100"/>
        </p:scale>
        <p:origin x="16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2" d="100"/>
          <a:sy n="142" d="100"/>
        </p:scale>
        <p:origin x="132" y="9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5A3B-948D-4254-BC4C-74659BB63FB4}" type="datetimeFigureOut">
              <a:rPr lang="en-IL" smtClean="0"/>
              <a:t>19/04/2023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D422A-3840-40FB-8B68-EBCDA3773D7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9772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D422A-3840-40FB-8B68-EBCDA3773D71}" type="slidenum">
              <a:rPr lang="en-IL" smtClean="0"/>
              <a:t>43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7220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6D83-7DAC-5748-7D8A-FE54616C8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D87EA-FBC0-30DE-E5A3-894BFCD11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34708-F0BD-2809-6417-5D91D508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C63-D3D1-464F-A2A4-FD401BFEE6DC}" type="datetimeFigureOut">
              <a:rPr lang="en-IL" smtClean="0"/>
              <a:t>19/04/2023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0B740-C673-B66A-7B67-C6918D14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82DA0-3A9D-865E-1AD7-5978D1B0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B162-086C-4596-982C-089DA5A05F6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5762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4B99-2A3B-3F76-AE09-FB64AE926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E53EF-5F1D-7AC8-0045-697813CFB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9737E-E6A0-9862-1778-DE5F384F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C63-D3D1-464F-A2A4-FD401BFEE6DC}" type="datetimeFigureOut">
              <a:rPr lang="en-IL" smtClean="0"/>
              <a:t>19/04/2023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1D175-A05D-DD66-0969-189C287E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64A10-DE61-019A-F161-23C9ED788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B162-086C-4596-982C-089DA5A05F6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493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22D82E-0ECB-4CCF-E109-20C44AD78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88023-18F4-50BB-3652-0DF5C2E05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2D5B6-8851-5CBF-E817-42AEE959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C63-D3D1-464F-A2A4-FD401BFEE6DC}" type="datetimeFigureOut">
              <a:rPr lang="en-IL" smtClean="0"/>
              <a:t>19/04/2023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99E10-37B3-3097-D86E-D4AADFC73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018AA-D31A-20D1-2FF3-95AD8F89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B162-086C-4596-982C-089DA5A05F6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4905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54C85-F125-579B-A1F8-0EA706DE4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C4345-52EE-2BBF-AAE7-1E8859647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A933B-A1DC-5210-D91D-FB6898FF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C63-D3D1-464F-A2A4-FD401BFEE6DC}" type="datetimeFigureOut">
              <a:rPr lang="en-IL" smtClean="0"/>
              <a:t>19/04/2023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E9512-CC6D-770C-E181-CD6E7462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0BD8A-7B9C-EFBA-7FDE-8654AB073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B162-086C-4596-982C-089DA5A05F6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2945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54AFA-35CF-1E45-C62B-5D0752E2F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22755-9BFC-1B4E-C6FB-BFDE0AE97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E9E54-5B55-91D6-9DFB-A1797FA0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C63-D3D1-464F-A2A4-FD401BFEE6DC}" type="datetimeFigureOut">
              <a:rPr lang="en-IL" smtClean="0"/>
              <a:t>19/04/2023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3887D-55C5-B55F-D24E-91DF97187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C0B5E-3E16-D008-354E-089B4E34B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B162-086C-4596-982C-089DA5A05F6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9592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2515C-C3C0-40BB-20B9-7CDB4526C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2E84C-0F16-F11F-5FD4-A5BC825CA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ED80D-B700-B27C-6CFD-0E02CF78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982C1-86E9-0403-6515-2474D127A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C63-D3D1-464F-A2A4-FD401BFEE6DC}" type="datetimeFigureOut">
              <a:rPr lang="en-IL" smtClean="0"/>
              <a:t>19/04/2023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2C03A-80E5-82C3-F15C-3F8BDE750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AE14D-EE9B-A79E-AB32-785AB287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B162-086C-4596-982C-089DA5A05F6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0045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3F53-3A0F-1BFB-96E0-98531D308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1C356-6964-B544-BCCE-DDAFCEAAC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E0ED6-FB78-F944-7E1B-E621BCF40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6D7D5A-23D4-9825-402E-86F3E468C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AFD049-21FC-EF7A-420E-1D35A17E2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55021B-FC59-EB10-DC75-09E5D39CB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C63-D3D1-464F-A2A4-FD401BFEE6DC}" type="datetimeFigureOut">
              <a:rPr lang="en-IL" smtClean="0"/>
              <a:t>19/04/2023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E9A0B-99EC-AD0F-99C6-12A501C11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7B8DFC-0A34-8A4B-8D52-2F1D763DA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B162-086C-4596-982C-089DA5A05F6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8755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B0D7B-2D92-7818-45E5-380F548A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56D93-65A6-E413-61A9-1D2E91F5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C63-D3D1-464F-A2A4-FD401BFEE6DC}" type="datetimeFigureOut">
              <a:rPr lang="en-IL" smtClean="0"/>
              <a:t>19/04/2023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E0FA3-80C3-B4C2-EA50-F4EC712B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D514C-B585-B1F1-1283-4A8F81C0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B162-086C-4596-982C-089DA5A05F6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3060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8D475-B9BB-3D90-47B7-79B90E46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C63-D3D1-464F-A2A4-FD401BFEE6DC}" type="datetimeFigureOut">
              <a:rPr lang="en-IL" smtClean="0"/>
              <a:t>19/04/2023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58EB3-FF3A-5E16-EC57-0C05B20A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1D9B1-43F3-709A-1839-157195CF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B162-086C-4596-982C-089DA5A05F6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8598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92C5E-DE51-2391-94A7-F0C75AC35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96FD-0B9D-968E-8F95-9BEF98A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53906-D311-D0C8-709A-6E9435FF8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5100D-83A2-0489-BF81-D409DF449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C63-D3D1-464F-A2A4-FD401BFEE6DC}" type="datetimeFigureOut">
              <a:rPr lang="en-IL" smtClean="0"/>
              <a:t>19/04/2023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6C231-C8FC-40F6-CE09-941D7B38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CD923-5705-42ED-FB8D-C062D477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B162-086C-4596-982C-089DA5A05F6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1077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8447-DA70-F073-380B-06F840E7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803AE0-BC6E-F6AA-51B4-C43E195EB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8BD3A-8E7B-9C8F-07E8-906652C7F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46AB7-B055-C9B8-0759-89C32D4FB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1C63-D3D1-464F-A2A4-FD401BFEE6DC}" type="datetimeFigureOut">
              <a:rPr lang="en-IL" smtClean="0"/>
              <a:t>19/04/2023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2EB92-04CA-A5DA-7D8F-042C6606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2E49D-184E-1BA9-7BEB-73B259E6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B162-086C-4596-982C-089DA5A05F6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8772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04E3E0-6C90-8961-17F5-5B3BC8AA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D78A9-FCE8-805B-392E-AAC42260F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8B28-81EC-7395-A1B5-1A393977E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11C63-D3D1-464F-A2A4-FD401BFEE6DC}" type="datetimeFigureOut">
              <a:rPr lang="en-IL" smtClean="0"/>
              <a:t>19/04/2023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69DD7-B5FE-3BB5-E5EB-FC05045D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5DEE0-FC6B-74DA-9E26-6C0309980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5B162-086C-4596-982C-089DA5A05F6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1340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6.pn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D9E58-8CBE-4FF4-32A0-63039417EE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L" dirty="0"/>
              <a:t>Resource Augmentation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08127-E53D-977D-66BD-35DA8E56B2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L" dirty="0"/>
              <a:t>Amit Sandler, original Episode by Tim </a:t>
            </a:r>
            <a:r>
              <a:rPr lang="en-IL" dirty="0" err="1"/>
              <a:t>Roughgarden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483194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FDC0-7E5B-35B4-480B-B32060E3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Furthest in Future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4EC1C-7673-38FA-08F8-1430788B0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03" y="1825625"/>
            <a:ext cx="11053997" cy="4351338"/>
          </a:xfrm>
        </p:spPr>
        <p:txBody>
          <a:bodyPr/>
          <a:lstStyle/>
          <a:p>
            <a:pPr marL="0" indent="0">
              <a:buNone/>
            </a:pPr>
            <a:endParaRPr lang="en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BC3B5D-9818-3084-B935-F3598F143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66" y="2022475"/>
            <a:ext cx="8734067" cy="28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1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3FD14-8FEE-F2B7-D2C5-1AF6CBA16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5409-0CCE-3427-0418-B14381432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L" dirty="0"/>
              <a:t>In real life, we don’t have access to the whole memory request stream</a:t>
            </a:r>
          </a:p>
          <a:p>
            <a:r>
              <a:rPr lang="en-IL" dirty="0"/>
              <a:t>Need to use an online method, such as LRU – Least Recently Used</a:t>
            </a:r>
          </a:p>
          <a:p>
            <a:endParaRPr lang="en-IL" dirty="0"/>
          </a:p>
          <a:p>
            <a:endParaRPr lang="en-IL" dirty="0"/>
          </a:p>
          <a:p>
            <a:endParaRPr lang="en-IL" dirty="0"/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37207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3DE3-DF2B-78B9-9067-C5ABE9EA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D3B9C-DC92-8BD5-0DF5-D11B21DBD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318" y="1690688"/>
            <a:ext cx="10082564" cy="33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20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24C5-2672-A44D-37D5-78DA95C6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A7AEC-B998-4EA6-D7F7-14F5E3A25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0B38E0-8E5D-2AF6-9CB6-842EB5DE5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18" y="1690688"/>
            <a:ext cx="10082564" cy="33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87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AC62-A266-2069-697F-309DDEB4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FF341-D77C-77E1-66D8-0E6D6BE50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E348FF-A32A-3AC2-0E69-C40F5027C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18" y="1690688"/>
            <a:ext cx="10082564" cy="33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9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AA374-AA63-BBF2-8D03-4965C80E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E394-F884-4CBD-C276-06398F987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333A21-7526-B096-FE56-D62744B5D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18" y="1762124"/>
            <a:ext cx="10082564" cy="33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26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C8C5-6D76-C709-A252-C74D14B06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81B38-627F-882F-257B-7B19A81E0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AF35C0-F96B-D36B-1514-A7E83ADC5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18" y="1690688"/>
            <a:ext cx="10082564" cy="33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08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F999-930B-C846-91B8-BE7F3B59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2DFA7-6096-EA2B-3D14-D4417F1E9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C32F13-407A-5848-9FFC-340DEA207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08" y="1690688"/>
            <a:ext cx="9697383" cy="34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66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FB373-CE49-9782-1BA5-F19C75F25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FF9C9-0B54-15B5-F0C3-3C1BC6E86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78A97C-0705-1C17-021F-0426D113E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03" y="1825625"/>
            <a:ext cx="10299393" cy="33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12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F30C8-9C84-7F7D-7D2A-6EDEFC6F3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Comparison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41337F-66C7-CC68-B6C9-3FB13429D0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b="0" dirty="0"/>
                  <a:t>Competitive Ratio – Ratio of performance of an o</a:t>
                </a:r>
                <a:r>
                  <a:rPr lang="en-IL" dirty="0"/>
                  <a:t>n</a:t>
                </a:r>
                <a:r>
                  <a:rPr lang="en-IL" b="0" dirty="0"/>
                  <a:t>line to an offline algorithm in the worst case on all inputs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𝑀𝑎𝑥</m:t>
                        </m:r>
                      </m:e>
                      <m:sub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L" b="0" i="1" smtClean="0">
                                <a:latin typeface="Cambria Math" panose="02040503050406030204" pitchFamily="18" charset="0"/>
                              </a:rPr>
                              <m:t>𝑃𝑒𝑟𝑓</m:t>
                            </m:r>
                            <m:d>
                              <m:dPr>
                                <m:ctrlP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  <m:t>𝐴𝑙𝑔</m:t>
                                </m:r>
                                <m: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num>
                          <m:den>
                            <m:r>
                              <a:rPr lang="en-IL" b="0" i="1" smtClean="0">
                                <a:latin typeface="Cambria Math" panose="02040503050406030204" pitchFamily="18" charset="0"/>
                              </a:rPr>
                              <m:t>𝑃𝑒𝑟𝑓</m:t>
                            </m:r>
                            <m:d>
                              <m:dPr>
                                <m:ctrlP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  <m: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IL" b="0" dirty="0"/>
              </a:p>
              <a:p>
                <a:r>
                  <a:rPr lang="en-IL" dirty="0"/>
                  <a:t>In our specific example the ratio was 2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41337F-66C7-CC68-B6C9-3FB13429D0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90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3D942-48C1-FE4E-5FD8-70502B9E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D0DB4-D0CA-CECC-64D7-15DD16898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Online Algorithms!</a:t>
            </a:r>
          </a:p>
          <a:p>
            <a:r>
              <a:rPr lang="en-IL" dirty="0"/>
              <a:t>Online (And Offline) Paging</a:t>
            </a:r>
          </a:p>
          <a:p>
            <a:r>
              <a:rPr lang="en-IL" dirty="0"/>
              <a:t>How the two relate</a:t>
            </a:r>
          </a:p>
          <a:p>
            <a:r>
              <a:rPr lang="en-IL" dirty="0"/>
              <a:t>Different bound on Online Paging</a:t>
            </a:r>
          </a:p>
          <a:p>
            <a:r>
              <a:rPr lang="en-IL" dirty="0"/>
              <a:t>Offline (“And Online”) Routing</a:t>
            </a:r>
          </a:p>
          <a:p>
            <a:r>
              <a:rPr lang="en-IL" dirty="0"/>
              <a:t>How the two relate</a:t>
            </a:r>
          </a:p>
          <a:p>
            <a:r>
              <a:rPr lang="en-IL" dirty="0"/>
              <a:t>Online and offline Scheduling</a:t>
            </a:r>
          </a:p>
          <a:p>
            <a:r>
              <a:rPr lang="en-IL" dirty="0"/>
              <a:t>You know the deal</a:t>
            </a: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00941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03AF-6573-4515-D16B-25D749D88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Comparing our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53907-AB76-A41E-5D7B-03B51419E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The competitive ratio of LRU is k </a:t>
            </a:r>
          </a:p>
          <a:p>
            <a:endParaRPr lang="en-IL" dirty="0"/>
          </a:p>
          <a:p>
            <a:r>
              <a:rPr lang="en-IL" dirty="0"/>
              <a:t>Lower bound for the ratio – If cache size is k, a stream of 1,2,3,...k,k+1,1,... causes every read to fault on LRU but FIF just trashes k+1 accesses</a:t>
            </a:r>
          </a:p>
          <a:p>
            <a:pPr marL="0" indent="0">
              <a:buNone/>
            </a:pPr>
            <a:r>
              <a:rPr lang="en-IL" dirty="0"/>
              <a:t>(Actually wrong, but its still the right example – Pictures show wrong </a:t>
            </a:r>
            <a:r>
              <a:rPr lang="en-IL" dirty="0" err="1"/>
              <a:t>behevior</a:t>
            </a:r>
            <a:r>
              <a:rPr lang="en-IL" dirty="0"/>
              <a:t>)</a:t>
            </a:r>
          </a:p>
          <a:p>
            <a:r>
              <a:rPr lang="en-IL" dirty="0"/>
              <a:t>We will see:</a:t>
            </a:r>
          </a:p>
          <a:p>
            <a:pPr marL="0" indent="0">
              <a:buNone/>
            </a:pP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4090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DB8D-8C81-F15C-4D41-07F8FB26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02923E-8E03-A0B5-C49F-50D530131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8236" y="1494631"/>
            <a:ext cx="6455527" cy="3868738"/>
          </a:xfrm>
        </p:spPr>
      </p:pic>
    </p:spTree>
    <p:extLst>
      <p:ext uri="{BB962C8B-B14F-4D97-AF65-F5344CB8AC3E}">
        <p14:creationId xmlns:p14="http://schemas.microsoft.com/office/powerpoint/2010/main" val="744209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B754-B661-138D-3E2F-F79EE156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EC521-897A-F95E-7BA0-D65D586FA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4CB1D-C7C8-90EC-AA7B-929400E15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236" y="1494631"/>
            <a:ext cx="6455527" cy="386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53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48F5D-6C07-21D0-5C86-2FFD46376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E021A-8888-09F8-F713-113CA60EC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C4083-565B-041D-0038-93CECF64B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236" y="1494631"/>
            <a:ext cx="6455527" cy="386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70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B02B1-EB3E-AFCC-5126-61EBF607A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2DF343-CE8E-A014-E0A5-BB115E6E4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8236" y="1494631"/>
            <a:ext cx="6455527" cy="3868738"/>
          </a:xfrm>
        </p:spPr>
      </p:pic>
    </p:spTree>
    <p:extLst>
      <p:ext uri="{BB962C8B-B14F-4D97-AF65-F5344CB8AC3E}">
        <p14:creationId xmlns:p14="http://schemas.microsoft.com/office/powerpoint/2010/main" val="1270410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8004B-C233-857A-2781-97D3427C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Very bad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C800F-DF4B-A27D-8B46-001B1086D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We wish to compare FIF and LRU in a way that doesn’t make LRU, a good algorithm in practice, so bad</a:t>
            </a:r>
          </a:p>
          <a:p>
            <a:r>
              <a:rPr lang="en-IL" dirty="0"/>
              <a:t>Many non practical algorithms have identical bounds</a:t>
            </a:r>
          </a:p>
          <a:p>
            <a:r>
              <a:rPr lang="en-IL" dirty="0"/>
              <a:t>Need to use Resource Augmentation</a:t>
            </a:r>
          </a:p>
        </p:txBody>
      </p:sp>
    </p:spTree>
    <p:extLst>
      <p:ext uri="{BB962C8B-B14F-4D97-AF65-F5344CB8AC3E}">
        <p14:creationId xmlns:p14="http://schemas.microsoft.com/office/powerpoint/2010/main" val="204847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7C7E-B803-F117-4CF0-4AD5CB578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Resource Augmentation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41736-5A68-A9CD-1705-9ED5251C0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4710"/>
            <a:ext cx="10809157" cy="4846109"/>
          </a:xfrm>
        </p:spPr>
        <p:txBody>
          <a:bodyPr>
            <a:normAutofit/>
          </a:bodyPr>
          <a:lstStyle/>
          <a:p>
            <a:r>
              <a:rPr lang="en-IL" dirty="0"/>
              <a:t>Can’t compare FIF to LRU</a:t>
            </a:r>
          </a:p>
          <a:p>
            <a:r>
              <a:rPr lang="en-IL" dirty="0"/>
              <a:t>But what if we weaken FIF in some way to make it comparable?</a:t>
            </a:r>
          </a:p>
          <a:p>
            <a:endParaRPr lang="en-IL" dirty="0"/>
          </a:p>
          <a:p>
            <a:endParaRPr lang="en-IL" dirty="0"/>
          </a:p>
          <a:p>
            <a:endParaRPr lang="en-IL" dirty="0"/>
          </a:p>
          <a:p>
            <a:endParaRPr lang="en-IL" dirty="0"/>
          </a:p>
          <a:p>
            <a:endParaRPr lang="en-I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1A3FDC-C44A-75C6-911D-D66F84670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952" y="3177278"/>
            <a:ext cx="6666095" cy="33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9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74FA4-EAA0-ED96-3C65-02D2C3FF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EEBC4-6B45-68A6-A69B-4EF325B4A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5"/>
            <a:ext cx="12192000" cy="4351338"/>
          </a:xfrm>
        </p:spPr>
        <p:txBody>
          <a:bodyPr/>
          <a:lstStyle/>
          <a:p>
            <a:r>
              <a:rPr lang="en-IL" dirty="0"/>
              <a:t>Theorem (Sleator and </a:t>
            </a:r>
            <a:r>
              <a:rPr lang="en-IL" dirty="0" err="1"/>
              <a:t>Tarjan</a:t>
            </a:r>
            <a:r>
              <a:rPr lang="en-IL" dirty="0"/>
              <a:t> 1985) – </a:t>
            </a:r>
          </a:p>
          <a:p>
            <a:endParaRPr lang="en-IL" dirty="0"/>
          </a:p>
          <a:p>
            <a:endParaRPr lang="en-IL" dirty="0"/>
          </a:p>
          <a:p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E7D5CA-95A6-C8BB-9F17-BDAA4297D8AB}"/>
                  </a:ext>
                </a:extLst>
              </p:cNvPr>
              <p:cNvSpPr txBox="1"/>
              <p:nvPr/>
            </p:nvSpPr>
            <p:spPr>
              <a:xfrm>
                <a:off x="1343492" y="2155709"/>
                <a:ext cx="9505013" cy="9432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3200" b="0" i="1" smtClean="0">
                          <a:latin typeface="Cambria Math" panose="02040503050406030204" pitchFamily="18" charset="0"/>
                        </a:rPr>
                        <m:t>𝑃𝑒𝑟𝑓</m:t>
                      </m:r>
                      <m:d>
                        <m:dPr>
                          <m:ctrlPr>
                            <a:rPr lang="en-IL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𝐿𝑅𝑈</m:t>
                          </m:r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L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IL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IL" sz="3200" b="0" i="1" smtClean="0">
                          <a:latin typeface="Cambria Math" panose="02040503050406030204" pitchFamily="18" charset="0"/>
                        </a:rPr>
                        <m:t>𝑃𝑒𝑟𝑓</m:t>
                      </m:r>
                      <m:d>
                        <m:dPr>
                          <m:ctrlPr>
                            <a:rPr lang="en-IL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𝐹𝐼𝐹</m:t>
                          </m:r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L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L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L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L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E7D5CA-95A6-C8BB-9F17-BDAA4297D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92" y="2155709"/>
                <a:ext cx="9505013" cy="943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F3DACCC-2F16-CB84-F443-6FA35049C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394" y="4001294"/>
            <a:ext cx="6416031" cy="2870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9DE556-41F4-0702-9E75-A40B8D6769C9}"/>
                  </a:ext>
                </a:extLst>
              </p:cNvPr>
              <p:cNvSpPr txBox="1"/>
              <p:nvPr/>
            </p:nvSpPr>
            <p:spPr>
              <a:xfrm>
                <a:off x="137409" y="3098916"/>
                <a:ext cx="1219199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L" sz="2800" dirty="0"/>
                  <a:t>Notably, for </a:t>
                </a:r>
                <a14:m>
                  <m:oMath xmlns:m="http://schemas.openxmlformats.org/officeDocument/2006/math">
                    <m:r>
                      <a:rPr lang="en-IL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L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L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L" sz="2800" dirty="0"/>
                  <a:t>, we have </a:t>
                </a:r>
                <a14:m>
                  <m:oMath xmlns:m="http://schemas.openxmlformats.org/officeDocument/2006/math">
                    <m:r>
                      <a:rPr lang="en-IL" sz="2800" b="0" i="1" smtClean="0">
                        <a:latin typeface="Cambria Math" panose="02040503050406030204" pitchFamily="18" charset="0"/>
                      </a:rPr>
                      <m:t>𝑃𝑒𝑟𝑓</m:t>
                    </m:r>
                    <m:d>
                      <m:dPr>
                        <m:ctrlPr>
                          <a:rPr lang="en-IL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𝐿𝑅𝑈</m:t>
                        </m:r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IL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L" sz="2800" b="0" i="1" smtClean="0">
                        <a:latin typeface="Cambria Math" panose="02040503050406030204" pitchFamily="18" charset="0"/>
                      </a:rPr>
                      <m:t>¸≤</m:t>
                    </m:r>
                    <m:r>
                      <a:rPr lang="en-IL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IL" sz="2800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IL" sz="2800" b="0" i="1" smtClean="0">
                        <a:latin typeface="Cambria Math" panose="02040503050406030204" pitchFamily="18" charset="0"/>
                      </a:rPr>
                      <m:t>𝑃𝑒𝑟𝑓</m:t>
                    </m:r>
                    <m:d>
                      <m:dPr>
                        <m:ctrlPr>
                          <a:rPr lang="en-IL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𝐹𝐼𝐹</m:t>
                        </m:r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L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L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IL" sz="2800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IL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9DE556-41F4-0702-9E75-A40B8D676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9" y="3098916"/>
                <a:ext cx="12191999" cy="523220"/>
              </a:xfrm>
              <a:prstGeom prst="rect">
                <a:avLst/>
              </a:prstGeom>
              <a:blipFill>
                <a:blip r:embed="rId5"/>
                <a:stretch>
                  <a:fillRect l="-1050" t="-10465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90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C32F-D5FE-AD10-337C-687D15A17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Proof of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4E50B-463A-DAC9-14A9-914CEC790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45" y="1825625"/>
            <a:ext cx="11962150" cy="4351338"/>
          </a:xfrm>
        </p:spPr>
        <p:txBody>
          <a:bodyPr/>
          <a:lstStyle/>
          <a:p>
            <a:r>
              <a:rPr lang="en-IL" dirty="0"/>
              <a:t>Take random sequence, break it into b maximal blocks of </a:t>
            </a:r>
            <a:r>
              <a:rPr lang="en-IL" dirty="0" err="1">
                <a:solidFill>
                  <a:schemeClr val="accent1"/>
                </a:solidFill>
              </a:rPr>
              <a:t>k</a:t>
            </a:r>
            <a:r>
              <a:rPr lang="en-IL" dirty="0" err="1"/>
              <a:t>+</a:t>
            </a:r>
            <a:r>
              <a:rPr lang="en-IL" dirty="0" err="1">
                <a:solidFill>
                  <a:srgbClr val="FF0000"/>
                </a:solidFill>
              </a:rPr>
              <a:t>c</a:t>
            </a:r>
            <a:r>
              <a:rPr lang="en-IL" dirty="0"/>
              <a:t> distinct pages</a:t>
            </a:r>
          </a:p>
          <a:p>
            <a:r>
              <a:rPr lang="en-IL" dirty="0"/>
              <a:t>Bound page faults from above and below</a:t>
            </a:r>
          </a:p>
          <a:p>
            <a:endParaRPr lang="en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161C6-C9D2-DCE3-40CE-EEC7183B7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87" y="3182144"/>
            <a:ext cx="6126457" cy="299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7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2D68-9E6C-199C-AE47-999713CF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Upper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34C9E-08E9-C431-6259-FFAF0339F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LRU evicts at most </a:t>
            </a:r>
            <a:r>
              <a:rPr lang="en-IL" dirty="0" err="1"/>
              <a:t>k+c</a:t>
            </a:r>
            <a:r>
              <a:rPr lang="en-IL" dirty="0"/>
              <a:t> pages each block – Each page is evicted once from the cache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FA3E1C-E0C1-34BC-DC34-56258E43CBFB}"/>
                  </a:ext>
                </a:extLst>
              </p:cNvPr>
              <p:cNvSpPr txBox="1"/>
              <p:nvPr/>
            </p:nvSpPr>
            <p:spPr>
              <a:xfrm>
                <a:off x="0" y="2875002"/>
                <a:ext cx="682635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3600" b="0" i="1" smtClean="0">
                          <a:latin typeface="Cambria Math" panose="02040503050406030204" pitchFamily="18" charset="0"/>
                        </a:rPr>
                        <m:t>𝑃𝑒𝑟𝑓</m:t>
                      </m:r>
                      <m:d>
                        <m:dPr>
                          <m:ctrlPr>
                            <a:rPr lang="en-IL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𝐿𝑅𝑈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L" sz="3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L" sz="3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IL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FA3E1C-E0C1-34BC-DC34-56258E43C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75002"/>
                <a:ext cx="682635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44596C0-8AC9-97BE-2821-76F1ECC7F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0" y="4891087"/>
            <a:ext cx="1200150" cy="1095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328E75-B3A3-E774-AEED-A6E2579AB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150" y="4348163"/>
            <a:ext cx="3752850" cy="18288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7ECB29-8C1C-367B-A6B4-7AD0644D566D}"/>
              </a:ext>
            </a:extLst>
          </p:cNvPr>
          <p:cNvCxnSpPr>
            <a:endCxn id="9" idx="1"/>
          </p:cNvCxnSpPr>
          <p:nvPr/>
        </p:nvCxnSpPr>
        <p:spPr>
          <a:xfrm>
            <a:off x="4133850" y="5210175"/>
            <a:ext cx="520065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2C23CBDB-E721-4E4C-6E80-A3CB20BC9368}"/>
              </a:ext>
            </a:extLst>
          </p:cNvPr>
          <p:cNvSpPr/>
          <p:nvPr/>
        </p:nvSpPr>
        <p:spPr>
          <a:xfrm>
            <a:off x="2486025" y="4884777"/>
            <a:ext cx="1647825" cy="553998"/>
          </a:xfrm>
          <a:prstGeom prst="flowChartConnecto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9811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7DCF-BC50-86B5-3F1F-6C1A3B33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Paging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585480-5EAA-04CA-4049-C6DA122C5E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L" dirty="0"/>
                  <a:t>We have a Slow memory with N pages</a:t>
                </a:r>
              </a:p>
              <a:p>
                <a:r>
                  <a:rPr lang="en-IL" dirty="0"/>
                  <a:t>We have a Fast memory with k&lt;&lt;N pages</a:t>
                </a:r>
              </a:p>
              <a:p>
                <a:r>
                  <a:rPr lang="en-IL" dirty="0"/>
                  <a:t>A series of Page requests </a:t>
                </a:r>
                <a14:m>
                  <m:oMath xmlns:m="http://schemas.openxmlformats.org/officeDocument/2006/math">
                    <m:r>
                      <a:rPr lang="en-IL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₁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₂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ₘ</m:t>
                    </m:r>
                  </m:oMath>
                </a14:m>
                <a:r>
                  <a:rPr lang="en-IL" dirty="0"/>
                  <a:t> come over time, and we want to minimize slow memory access</a:t>
                </a:r>
              </a:p>
              <a:p>
                <a:r>
                  <a:rPr lang="en-IL" dirty="0"/>
                  <a:t>We measure an algorithm by how many page faults it makes – Less is better. </a:t>
                </a:r>
                <a14:m>
                  <m:oMath xmlns:m="http://schemas.openxmlformats.org/officeDocument/2006/math">
                    <m:r>
                      <a:rPr lang="en-IL" b="0" i="1" smtClean="0">
                        <a:latin typeface="Cambria Math" panose="02040503050406030204" pitchFamily="18" charset="0"/>
                      </a:rPr>
                      <m:t>𝑃𝑒𝑟𝑓</m:t>
                    </m:r>
                    <m:d>
                      <m:d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𝐴𝑙𝑔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L" b="0" i="1" smtClean="0">
                        <a:latin typeface="Cambria Math" panose="02040503050406030204" pitchFamily="18" charset="0"/>
                      </a:rPr>
                      <m:t>=#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𝑃𝑎𝑔𝑒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𝐹𝑎𝑢𝑙𝑡𝑠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585480-5EAA-04CA-4049-C6DA122C5E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2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8E51C4C-D9D5-2AF9-597E-45C38709E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687" y="79374"/>
            <a:ext cx="3478903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0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31C3-642B-F8C5-BC00-E49B7107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Lower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27237-D6EB-D4C1-A5FC-1A2FDA926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In each shifted block, </a:t>
            </a:r>
            <a:r>
              <a:rPr lang="en-IL" dirty="0" err="1"/>
              <a:t>k+c</a:t>
            </a:r>
            <a:r>
              <a:rPr lang="en-IL" dirty="0"/>
              <a:t> new pages come</a:t>
            </a:r>
          </a:p>
          <a:p>
            <a:r>
              <a:rPr lang="en-IL" dirty="0"/>
              <a:t>Only k-1 may have been stored</a:t>
            </a:r>
          </a:p>
          <a:p>
            <a:r>
              <a:rPr lang="en-IL" dirty="0"/>
              <a:t>FIF needs to evict c+1 pages per block</a:t>
            </a:r>
          </a:p>
          <a:p>
            <a:r>
              <a:rPr lang="en-IL" dirty="0"/>
              <a:t>Last block is of unknown size</a:t>
            </a:r>
          </a:p>
          <a:p>
            <a:endParaRPr lang="en-IL" dirty="0"/>
          </a:p>
          <a:p>
            <a:endParaRPr lang="en-IL" dirty="0"/>
          </a:p>
          <a:p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222B37-A0E2-C929-A356-541BCCECDAA9}"/>
                  </a:ext>
                </a:extLst>
              </p:cNvPr>
              <p:cNvSpPr txBox="1"/>
              <p:nvPr/>
            </p:nvSpPr>
            <p:spPr>
              <a:xfrm>
                <a:off x="126167" y="4143256"/>
                <a:ext cx="675431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L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3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IL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IL" sz="3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L" sz="3600" b="0" i="1" smtClean="0">
                          <a:latin typeface="Cambria Math" panose="02040503050406030204" pitchFamily="18" charset="0"/>
                        </a:rPr>
                        <m:t>𝑃𝑒𝑟𝑓</m:t>
                      </m:r>
                      <m:d>
                        <m:dPr>
                          <m:ctrlPr>
                            <a:rPr lang="en-IL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𝐹𝐼𝐹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222B37-A0E2-C929-A356-541BCCECD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67" y="4143256"/>
                <a:ext cx="675431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7735F35-D81B-8EFC-6F34-8633DE2DC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3032908"/>
            <a:ext cx="4114800" cy="2867025"/>
          </a:xfrm>
          <a:prstGeom prst="rect">
            <a:avLst/>
          </a:prstGeom>
        </p:spPr>
      </p:pic>
      <p:sp>
        <p:nvSpPr>
          <p:cNvPr id="9" name="L-Shape 8">
            <a:extLst>
              <a:ext uri="{FF2B5EF4-FFF2-40B4-BE49-F238E27FC236}">
                <a16:creationId xmlns:a16="http://schemas.microsoft.com/office/drawing/2014/main" id="{14526F0F-745B-78F3-3209-3841D21AED69}"/>
              </a:ext>
            </a:extLst>
          </p:cNvPr>
          <p:cNvSpPr/>
          <p:nvPr/>
        </p:nvSpPr>
        <p:spPr>
          <a:xfrm rot="5400000">
            <a:off x="8020050" y="3296444"/>
            <a:ext cx="819150" cy="1409700"/>
          </a:xfrm>
          <a:prstGeom prst="corner">
            <a:avLst>
              <a:gd name="adj1" fmla="val 50000"/>
              <a:gd name="adj2" fmla="val 46342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78F4D71D-8E6D-C170-0D9D-91F1E6877211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 flipH="1" flipV="1">
            <a:off x="7724774" y="4001294"/>
            <a:ext cx="295275" cy="1447006"/>
          </a:xfrm>
          <a:prstGeom prst="curvedConnector4">
            <a:avLst>
              <a:gd name="adj1" fmla="val -77419"/>
              <a:gd name="adj2" fmla="val 9739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1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D416-E267-FA95-BC7B-62B97B07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DFCCB-DCB8-8ABE-011C-2EE2457CB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07E61F-8E7C-CD7B-98E8-4956EB8BE11C}"/>
                  </a:ext>
                </a:extLst>
              </p:cNvPr>
              <p:cNvSpPr txBox="1"/>
              <p:nvPr/>
            </p:nvSpPr>
            <p:spPr>
              <a:xfrm>
                <a:off x="219855" y="5007537"/>
                <a:ext cx="11752289" cy="9432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3200" b="0" i="1" smtClean="0">
                          <a:latin typeface="Cambria Math" panose="02040503050406030204" pitchFamily="18" charset="0"/>
                        </a:rPr>
                        <m:t>𝑃𝑒𝑟𝑓</m:t>
                      </m:r>
                      <m:d>
                        <m:dPr>
                          <m:ctrlPr>
                            <a:rPr lang="en-IL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𝐿𝑅𝑈</m:t>
                          </m:r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L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L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IL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IL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L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IL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IL" sz="3200" b="0" i="1" smtClean="0">
                          <a:latin typeface="Cambria Math" panose="02040503050406030204" pitchFamily="18" charset="0"/>
                        </a:rPr>
                        <m:t>𝑃𝑒𝑟𝑓</m:t>
                      </m:r>
                      <m:d>
                        <m:dPr>
                          <m:ctrlPr>
                            <a:rPr lang="en-IL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𝐹𝐼𝐹</m:t>
                          </m:r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L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L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L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L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07E61F-8E7C-CD7B-98E8-4956EB8BE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55" y="5007537"/>
                <a:ext cx="11752289" cy="943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C58909-6D2E-7B9D-E7EF-B7C423929D44}"/>
                  </a:ext>
                </a:extLst>
              </p:cNvPr>
              <p:cNvSpPr txBox="1"/>
              <p:nvPr/>
            </p:nvSpPr>
            <p:spPr>
              <a:xfrm>
                <a:off x="2555360" y="4227320"/>
                <a:ext cx="736812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3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IL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IL" sz="3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L" sz="3600" b="0" i="1" smtClean="0">
                          <a:latin typeface="Cambria Math" panose="02040503050406030204" pitchFamily="18" charset="0"/>
                        </a:rPr>
                        <m:t>𝑃𝑒𝑟𝑓</m:t>
                      </m:r>
                      <m:d>
                        <m:dPr>
                          <m:ctrlPr>
                            <a:rPr lang="en-IL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𝐹𝐼𝐹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L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L" sz="3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IL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L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C58909-6D2E-7B9D-E7EF-B7C423929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360" y="4227320"/>
                <a:ext cx="736812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398394-2E1C-0247-3C2A-9449FC8EE91C}"/>
                  </a:ext>
                </a:extLst>
              </p:cNvPr>
              <p:cNvSpPr txBox="1"/>
              <p:nvPr/>
            </p:nvSpPr>
            <p:spPr>
              <a:xfrm>
                <a:off x="2718840" y="3093416"/>
                <a:ext cx="675431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L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3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IL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IL" sz="3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L" sz="3600" b="0" i="1" smtClean="0">
                          <a:latin typeface="Cambria Math" panose="02040503050406030204" pitchFamily="18" charset="0"/>
                        </a:rPr>
                        <m:t>𝑃𝑒𝑟𝑓</m:t>
                      </m:r>
                      <m:d>
                        <m:dPr>
                          <m:ctrlPr>
                            <a:rPr lang="en-IL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𝐹𝐼𝐹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398394-2E1C-0247-3C2A-9449FC8EE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840" y="3093416"/>
                <a:ext cx="675431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AA3F4A-DC7B-6F8D-1C5F-9726AC53400F}"/>
                  </a:ext>
                </a:extLst>
              </p:cNvPr>
              <p:cNvSpPr txBox="1"/>
              <p:nvPr/>
            </p:nvSpPr>
            <p:spPr>
              <a:xfrm>
                <a:off x="2682820" y="2404481"/>
                <a:ext cx="682635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3600" b="0" i="1" smtClean="0">
                          <a:latin typeface="Cambria Math" panose="02040503050406030204" pitchFamily="18" charset="0"/>
                        </a:rPr>
                        <m:t>𝑃𝑒𝑟𝑓</m:t>
                      </m:r>
                      <m:d>
                        <m:dPr>
                          <m:ctrlPr>
                            <a:rPr lang="en-IL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𝐿𝑅𝑈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L" sz="3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L" sz="3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IL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3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AA3F4A-DC7B-6F8D-1C5F-9726AC534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820" y="2404481"/>
                <a:ext cx="6826356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72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B470-8651-6669-AAA9-4E7B13C2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Other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F41CE3-68D2-E2A3-F090-57209973B9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IL" dirty="0"/>
                  <a:t>Different connection between Offline and Online Algos</a:t>
                </a:r>
              </a:p>
              <a:p>
                <a:r>
                  <a:rPr lang="en-IL" dirty="0"/>
                  <a:t>Theorem (Young, 2002) -</a:t>
                </a:r>
              </a:p>
              <a:p>
                <a:pPr marL="0" indent="0">
                  <a:buNone/>
                </a:pPr>
                <a:r>
                  <a:rPr lang="en-IL" dirty="0"/>
                  <a:t>For every page request sequence z, and for every </a:t>
                </a:r>
                <a14:m>
                  <m:oMath xmlns:m="http://schemas.openxmlformats.org/officeDocument/2006/math">
                    <m:r>
                      <a:rPr lang="en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IL" dirty="0"/>
                  <a:t> , we have for a given cache size </a:t>
                </a:r>
                <a14:m>
                  <m:oMath xmlns:m="http://schemas.openxmlformats.org/officeDocument/2006/math">
                    <m:r>
                      <a:rPr lang="en-IL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L" dirty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IL" dirty="0"/>
                  <a:t>In </a:t>
                </a:r>
                <a:r>
                  <a:rPr lang="en-IL" dirty="0" err="1"/>
                  <a:t>probability≤δ</a:t>
                </a:r>
                <a:r>
                  <a:rPr lang="en-IL" dirty="0"/>
                  <a:t>, we know nothing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a:rPr lang="en-IL" b="0" i="1" smtClean="0">
                        <a:latin typeface="Cambria Math" panose="02040503050406030204" pitchFamily="18" charset="0"/>
                      </a:rPr>
                      <m:t>𝑃𝑒𝑟𝑓</m:t>
                    </m:r>
                    <m:d>
                      <m:d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𝐿𝑅𝑈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L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·</m:t>
                        </m:r>
                        <m:func>
                          <m:funcPr>
                            <m:ctrlPr>
                              <a:rPr lang="en-IL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L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IL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𝑃𝑒𝑟𝑓</m:t>
                    </m:r>
                    <m:d>
                      <m:d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𝐹𝐼𝐹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L" dirty="0"/>
                  <a:t>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IL" b="0" i="1" smtClean="0">
                        <a:latin typeface="Cambria Math" panose="02040503050406030204" pitchFamily="18" charset="0"/>
                      </a:rPr>
                      <m:t>𝑃𝑒𝑟𝑓</m:t>
                    </m:r>
                    <m:d>
                      <m:d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𝐿𝑅𝑈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L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·</m:t>
                    </m:r>
                    <m:d>
                      <m:dPr>
                        <m:begChr m:val="|"/>
                        <m:endChr m:val="|"/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L" b="0" dirty="0"/>
                  <a:t> 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b="0" dirty="0"/>
                  <a:t>Either our cache size is bad, or it’s fast compared to FIF, or its just fast.</a:t>
                </a:r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F41CE3-68D2-E2A3-F090-57209973B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217" b="-12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11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4714-FB3C-1197-872E-6ECA5D41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ADF5F6-7D75-E337-2151-5DC23857FF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220" y="1514007"/>
                <a:ext cx="10515600" cy="4978868"/>
              </a:xfrm>
            </p:spPr>
            <p:txBody>
              <a:bodyPr>
                <a:normAutofit/>
              </a:bodyPr>
              <a:lstStyle/>
              <a:p>
                <a:r>
                  <a:rPr lang="en-IL" dirty="0"/>
                  <a:t>We will use some positive constant</a:t>
                </a:r>
                <a:r>
                  <a:rPr lang="en-IL" dirty="0">
                    <a:solidFill>
                      <a:srgbClr val="FF0000"/>
                    </a:solidFill>
                  </a:rPr>
                  <a:t> c </a:t>
                </a:r>
                <a:r>
                  <a:rPr lang="en-IL" dirty="0"/>
                  <a:t>to be defined later</a:t>
                </a:r>
              </a:p>
              <a:p>
                <a:r>
                  <a:rPr lang="en-IL" dirty="0"/>
                  <a:t>Separate our cache sizes into two, wherever </a:t>
                </a:r>
                <a14:m>
                  <m:oMath xmlns:m="http://schemas.openxmlformats.org/officeDocument/2006/math">
                    <m:r>
                      <a:rPr lang="en-IL" b="0" i="1" smtClean="0">
                        <a:latin typeface="Cambria Math" panose="02040503050406030204" pitchFamily="18" charset="0"/>
                      </a:rPr>
                      <m:t>𝑃𝑒𝑟𝑓</m:t>
                    </m:r>
                    <m:d>
                      <m:d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𝐿𝑅𝑈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L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L" i="1">
                        <a:latin typeface="Cambria Math" panose="02040503050406030204" pitchFamily="18" charset="0"/>
                      </a:rPr>
                      <m:t>𝑃𝑒𝑟𝑓</m:t>
                    </m:r>
                    <m:d>
                      <m:dPr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i="1">
                            <a:latin typeface="Cambria Math" panose="02040503050406030204" pitchFamily="18" charset="0"/>
                          </a:rPr>
                          <m:t>𝐿𝑅𝑈</m:t>
                        </m:r>
                        <m:r>
                          <a:rPr lang="en-IL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L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L" dirty="0"/>
                  <a:t> or not</a:t>
                </a:r>
              </a:p>
              <a:p>
                <a:endParaRPr lang="en-IL" dirty="0"/>
              </a:p>
              <a:p>
                <a:endParaRPr lang="en-IL" dirty="0"/>
              </a:p>
              <a:p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ADF5F6-7D75-E337-2151-5DC23857F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220" y="1514007"/>
                <a:ext cx="10515600" cy="4978868"/>
              </a:xfrm>
              <a:blipFill>
                <a:blip r:embed="rId2"/>
                <a:stretch>
                  <a:fillRect l="-1043" t="-19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59BE8FC-6313-1E9C-7C41-49FB1DAB2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425" y="3196431"/>
            <a:ext cx="38671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2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B2598-4E48-8358-437C-E21C050D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good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A95C9B-2555-3442-68F9-8090E4E788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L" dirty="0"/>
                  <a:t>Our bigger cache doesn’t help us much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i="1">
                          <a:latin typeface="Cambria Math" panose="02040503050406030204" pitchFamily="18" charset="0"/>
                        </a:rPr>
                        <m:t>𝑃𝑒𝑟𝑓</m:t>
                      </m:r>
                      <m:d>
                        <m:dPr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𝐿𝑅𝑈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L" i="1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IL" i="1">
                          <a:latin typeface="Cambria Math" panose="02040503050406030204" pitchFamily="18" charset="0"/>
                        </a:rPr>
                        <m:t>𝑃𝑒𝑟𝑓</m:t>
                      </m:r>
                      <m:d>
                        <m:dPr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𝐿𝑅𝑈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I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i="1">
                          <a:latin typeface="Cambria Math" panose="02040503050406030204" pitchFamily="18" charset="0"/>
                        </a:rPr>
                        <m:t>𝑃𝑒𝑟𝑓</m:t>
                      </m:r>
                      <m:d>
                        <m:dPr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𝐿𝑅𝑈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L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I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IL" i="1">
                          <a:latin typeface="Cambria Math" panose="02040503050406030204" pitchFamily="18" charset="0"/>
                        </a:rPr>
                        <m:t>𝑃𝑒𝑟𝑓</m:t>
                      </m:r>
                      <m:d>
                        <m:dPr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𝐹𝐼𝐹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L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L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L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dirty="0"/>
              </a:p>
              <a:p>
                <a:r>
                  <a:rPr lang="en-IL" dirty="0"/>
                  <a:t>If yes than we have “good” cache size and a bound on </a:t>
                </a:r>
                <a14:m>
                  <m:oMath xmlns:m="http://schemas.openxmlformats.org/officeDocument/2006/math">
                    <m:r>
                      <a:rPr lang="en-IL" i="1" smtClean="0">
                        <a:latin typeface="Cambria Math" panose="02040503050406030204" pitchFamily="18" charset="0"/>
                      </a:rPr>
                      <m:t>𝑃𝑒𝑟𝑓</m:t>
                    </m:r>
                    <m:d>
                      <m:dPr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i="1">
                            <a:latin typeface="Cambria Math" panose="02040503050406030204" pitchFamily="18" charset="0"/>
                          </a:rPr>
                          <m:t>𝐿𝑅𝑈</m:t>
                        </m:r>
                        <m:r>
                          <a:rPr lang="en-IL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L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L" dirty="0"/>
                  <a:t> with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IL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I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IL" dirty="0"/>
                  <a:t>  and we are done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a:rPr lang="en-IL" b="0" i="1" smtClean="0">
                        <a:latin typeface="Cambria Math" panose="02040503050406030204" pitchFamily="18" charset="0"/>
                      </a:rPr>
                      <m:t>𝑃𝑒𝑟𝑓</m:t>
                    </m:r>
                    <m:d>
                      <m:d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𝐿𝑅𝑈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L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·</m:t>
                        </m:r>
                        <m:func>
                          <m:funcPr>
                            <m:ctrlPr>
                              <a:rPr lang="en-IL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L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IL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𝑃𝑒𝑟𝑓</m:t>
                    </m:r>
                    <m:d>
                      <m:d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𝐹𝐼𝐹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L" dirty="0"/>
                  <a:t> </a:t>
                </a:r>
              </a:p>
              <a:p>
                <a:r>
                  <a:rPr lang="en-IL" dirty="0"/>
                  <a:t>Need to show our choice of </a:t>
                </a:r>
                <a14:m>
                  <m:oMath xmlns:m="http://schemas.openxmlformats.org/officeDocument/2006/math">
                    <m:r>
                      <a:rPr lang="en-IL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L" dirty="0"/>
                  <a:t> satisfies - Later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A95C9B-2555-3442-68F9-8090E4E788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84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8132305-F201-CF05-B803-A876A5121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012" y="0"/>
            <a:ext cx="38671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3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F1B9A-81B4-3C79-17E9-DEA375DE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Bad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FBAC0-2A54-4040-72F4-AB0DF96122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228882" cy="4667250"/>
              </a:xfrm>
            </p:spPr>
            <p:txBody>
              <a:bodyPr>
                <a:normAutofit/>
              </a:bodyPr>
              <a:lstStyle/>
              <a:p>
                <a:r>
                  <a:rPr lang="en-IL" dirty="0"/>
                  <a:t>Adding </a:t>
                </a:r>
                <a14:m>
                  <m:oMath xmlns:m="http://schemas.openxmlformats.org/officeDocument/2006/math">
                    <m:r>
                      <a:rPr lang="en-IL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L" dirty="0"/>
                  <a:t> improves us at least twice</a:t>
                </a:r>
              </a:p>
              <a:p>
                <a:r>
                  <a:rPr lang="en-IL" dirty="0"/>
                  <a:t>If our </a:t>
                </a:r>
                <a14:m>
                  <m:oMath xmlns:m="http://schemas.openxmlformats.org/officeDocument/2006/math">
                    <m:r>
                      <a:rPr lang="en-IL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L" dirty="0"/>
                  <a:t> is larger than </a:t>
                </a:r>
                <a14:m>
                  <m:oMath xmlns:m="http://schemas.openxmlformats.org/officeDocument/2006/math">
                    <m:r>
                      <a:rPr lang="en-I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L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n-IL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L" dirty="0"/>
                  <a:t> other “bad” cache sizes, than we note</a:t>
                </a:r>
              </a:p>
              <a:p>
                <a:r>
                  <a:rPr lang="en-IL" dirty="0"/>
                  <a:t>There’s a series of </a:t>
                </a:r>
                <a14:m>
                  <m:oMath xmlns:m="http://schemas.openxmlformats.org/officeDocument/2006/math">
                    <m:r>
                      <a:rPr lang="en-IL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L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L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L" dirty="0"/>
                  <a:t> bad sizes ending in k</a:t>
                </a:r>
              </a:p>
              <a:p>
                <a:r>
                  <a:rPr lang="en-IL" dirty="0"/>
                  <a:t>Difference of c between each one</a:t>
                </a:r>
              </a:p>
              <a:p>
                <a:r>
                  <a:rPr lang="en-IL" dirty="0"/>
                  <a:t>Denote series by </a:t>
                </a:r>
                <a14:m>
                  <m:oMath xmlns:m="http://schemas.openxmlformats.org/officeDocument/2006/math">
                    <m:r>
                      <a:rPr lang="en-I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ᵢ</m:t>
                    </m:r>
                  </m:oMath>
                </a14:m>
                <a:r>
                  <a:rPr lang="en-IL" dirty="0"/>
                  <a:t>, with </a:t>
                </a:r>
                <a14:m>
                  <m:oMath xmlns:m="http://schemas.openxmlformats.org/officeDocument/2006/math">
                    <m:r>
                      <a:rPr lang="en-IL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L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L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L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L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L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L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L" dirty="0"/>
                  <a:t> </a:t>
                </a:r>
              </a:p>
              <a:p>
                <a:pPr marL="0" indent="0">
                  <a:buNone/>
                </a:pPr>
                <a:r>
                  <a:rPr lang="en-IL" dirty="0"/>
                  <a:t>                                              </a:t>
                </a:r>
              </a:p>
              <a:p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endParaRPr lang="en-IL" dirty="0"/>
              </a:p>
              <a:p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FBAC0-2A54-4040-72F4-AB0DF96122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228882" cy="4667250"/>
              </a:xfrm>
              <a:blipFill>
                <a:blip r:embed="rId2"/>
                <a:stretch>
                  <a:fillRect l="-977" t="-20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2C682ED-50FD-CFBD-C9B4-D8BC02ADA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96" y="34925"/>
            <a:ext cx="3867150" cy="179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C9A2B-E4BE-3320-BEE9-6BA4DAF04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0" y="2876159"/>
            <a:ext cx="3448050" cy="14954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26E9A0-DCB7-6104-F817-FC04EBDADA2C}"/>
                  </a:ext>
                </a:extLst>
              </p:cNvPr>
              <p:cNvSpPr txBox="1"/>
              <p:nvPr/>
            </p:nvSpPr>
            <p:spPr>
              <a:xfrm>
                <a:off x="328534" y="5094015"/>
                <a:ext cx="11228882" cy="613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L" sz="2400" dirty="0"/>
                  <a:t> </a:t>
                </a:r>
                <a14:m>
                  <m:oMath xmlns:m="http://schemas.openxmlformats.org/officeDocument/2006/math">
                    <m:r>
                      <a:rPr lang="en-IL" sz="2400" b="0" i="1">
                        <a:latin typeface="Cambria Math" panose="02040503050406030204" pitchFamily="18" charset="0"/>
                      </a:rPr>
                      <m:t>𝑃𝑒𝑟𝑓</m:t>
                    </m:r>
                    <m:d>
                      <m:dPr>
                        <m:ctrlPr>
                          <a:rPr lang="en-I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sz="2400" b="0" i="1">
                            <a:latin typeface="Cambria Math" panose="02040503050406030204" pitchFamily="18" charset="0"/>
                          </a:rPr>
                          <m:t>𝐿𝑅𝑈</m:t>
                        </m:r>
                        <m:r>
                          <a:rPr lang="en-IL" sz="2400" b="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L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L" sz="2400" b="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L" sz="2400" b="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IL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L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L" sz="24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sz="2400" b="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L" sz="24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I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L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L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L" sz="2400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IL" sz="2400" b="0" i="1" smtClean="0">
                        <a:latin typeface="Cambria Math" panose="02040503050406030204" pitchFamily="18" charset="0"/>
                      </a:rPr>
                      <m:t>𝑃𝑒𝑟𝑓</m:t>
                    </m:r>
                    <m:d>
                      <m:dPr>
                        <m:ctrlPr>
                          <a:rPr lang="en-IL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sz="2400" b="0" i="1" smtClean="0">
                            <a:latin typeface="Cambria Math" panose="02040503050406030204" pitchFamily="18" charset="0"/>
                          </a:rPr>
                          <m:t>𝐿𝑅𝑈</m:t>
                        </m:r>
                        <m:r>
                          <a:rPr lang="en-IL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L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L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L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L" sz="2400" i="1">
                        <a:latin typeface="Cambria Math" panose="02040503050406030204" pitchFamily="18" charset="0"/>
                      </a:rPr>
                      <m:t>&lt;…</m:t>
                    </m:r>
                    <m:sSup>
                      <m:sSupPr>
                        <m:ctrlPr>
                          <a:rPr lang="en-IL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L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L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IL" sz="2400" i="1">
                        <a:latin typeface="Cambria Math" panose="02040503050406030204" pitchFamily="18" charset="0"/>
                      </a:rPr>
                      <m:t>·</m:t>
                    </m:r>
                    <m:r>
                      <a:rPr lang="en-IL" sz="2400" i="1">
                        <a:latin typeface="Cambria Math" panose="02040503050406030204" pitchFamily="18" charset="0"/>
                      </a:rPr>
                      <m:t>𝑃𝑒𝑟𝑓</m:t>
                    </m:r>
                    <m:d>
                      <m:dPr>
                        <m:ctrlPr>
                          <a:rPr lang="en-I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sz="2400" i="1">
                            <a:latin typeface="Cambria Math" panose="02040503050406030204" pitchFamily="18" charset="0"/>
                          </a:rPr>
                          <m:t>𝐿𝑅𝑈</m:t>
                        </m:r>
                        <m:r>
                          <a:rPr lang="en-IL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L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L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L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L" sz="24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IL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L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L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L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IL" sz="2400" i="1">
                        <a:latin typeface="Cambria Math" panose="02040503050406030204" pitchFamily="18" charset="0"/>
                      </a:rPr>
                      <m:t>·</m:t>
                    </m:r>
                    <m:d>
                      <m:dPr>
                        <m:begChr m:val="|"/>
                        <m:endChr m:val="|"/>
                        <m:ctrlPr>
                          <a:rPr lang="en-IL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IL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26E9A0-DCB7-6104-F817-FC04EBDAD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34" y="5094015"/>
                <a:ext cx="11228882" cy="613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3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2E526-BCB5-2151-568C-70750EE63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Calculations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24D491-6268-C91E-C961-A81918CF98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9036"/>
                <a:ext cx="10515600" cy="4707927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IL" b="0" i="1" smtClean="0">
                        <a:latin typeface="Cambria Math" panose="02040503050406030204" pitchFamily="18" charset="0"/>
                      </a:rPr>
                      <m:t>𝑃𝑒𝑟𝑓</m:t>
                    </m:r>
                    <m:d>
                      <m:d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𝐿𝑅𝑈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L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·</m:t>
                    </m:r>
                    <m:d>
                      <m:dPr>
                        <m:begChr m:val="|"/>
                        <m:endChr m:val="|"/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IL" b="0" dirty="0"/>
                  <a:t> </a:t>
                </a:r>
                <a:endParaRPr lang="en-IL" dirty="0"/>
              </a:p>
              <a:p>
                <a14:m>
                  <m:oMath xmlns:m="http://schemas.openxmlformats.org/officeDocument/2006/math">
                    <m:r>
                      <a:rPr lang="en-IL" sz="2800" i="1" smtClean="0">
                        <a:latin typeface="Cambria Math" panose="02040503050406030204" pitchFamily="18" charset="0"/>
                      </a:rPr>
                      <m:t>𝑃𝑒𝑟𝑓</m:t>
                    </m:r>
                    <m:d>
                      <m:dPr>
                        <m:ctrlPr>
                          <a:rPr lang="en-I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sz="2800" i="1">
                            <a:latin typeface="Cambria Math" panose="02040503050406030204" pitchFamily="18" charset="0"/>
                          </a:rPr>
                          <m:t>𝐿𝑅𝑈</m:t>
                        </m:r>
                        <m:r>
                          <a:rPr lang="en-IL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L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L" sz="28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IL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L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L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L" sz="28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IL" sz="2800" i="1">
                        <a:latin typeface="Cambria Math" panose="02040503050406030204" pitchFamily="18" charset="0"/>
                      </a:rPr>
                      <m:t>·</m:t>
                    </m:r>
                    <m:d>
                      <m:dPr>
                        <m:begChr m:val="|"/>
                        <m:endChr m:val="|"/>
                        <m:ctrlPr>
                          <a:rPr lang="en-IL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IL" dirty="0"/>
              </a:p>
              <a:p>
                <a:r>
                  <a:rPr lang="en-IL" dirty="0"/>
                  <a:t>We want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L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I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L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IL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IL" dirty="0"/>
                  <a:t> so we get </a:t>
                </a:r>
                <a14:m>
                  <m:oMath xmlns:m="http://schemas.openxmlformats.org/officeDocument/2006/math">
                    <m:r>
                      <a:rPr lang="en-IL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I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L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I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I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L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func>
                  </m:oMath>
                </a14:m>
                <a:r>
                  <a:rPr lang="en-IL" b="0" dirty="0"/>
                  <a:t> after dividing and taking log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IL" dirty="0"/>
                  <a:t>In </a:t>
                </a:r>
                <a:r>
                  <a:rPr lang="en-IL" dirty="0" err="1"/>
                  <a:t>probability≤δ</a:t>
                </a:r>
                <a:r>
                  <a:rPr lang="en-IL" dirty="0"/>
                  <a:t>, we know nothing</a:t>
                </a:r>
                <a:endParaRPr lang="en-IL" b="0" dirty="0"/>
              </a:p>
              <a:p>
                <a:r>
                  <a:rPr lang="en-IL" dirty="0"/>
                  <a:t>We want </a:t>
                </a:r>
                <a14:m>
                  <m:oMath xmlns:m="http://schemas.openxmlformats.org/officeDocument/2006/math">
                    <m:r>
                      <a:rPr lang="en-I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L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n-IL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L" dirty="0"/>
                  <a:t> to be </a:t>
                </a:r>
                <a14:m>
                  <m:oMath xmlns:m="http://schemas.openxmlformats.org/officeDocument/2006/math">
                    <m:r>
                      <a:rPr lang="en-IL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dirty="0"/>
                  <a:t> at most, so we get </a:t>
                </a:r>
                <a14:m>
                  <m:oMath xmlns:m="http://schemas.openxmlformats.org/officeDocument/2006/math">
                    <m:r>
                      <a:rPr lang="en-I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L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L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IL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func>
                          <m:funcPr>
                            <m:ctrlPr>
                              <a:rPr lang="en-IL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IL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L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I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IL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L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func>
                      </m:den>
                    </m:f>
                  </m:oMath>
                </a14:m>
                <a:r>
                  <a:rPr lang="en-IL" dirty="0"/>
                  <a:t> and we’re done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IL" dirty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IL" dirty="0"/>
              </a:p>
              <a:p>
                <a:endParaRPr lang="en-IL" dirty="0"/>
              </a:p>
              <a:p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24D491-6268-C91E-C961-A81918CF98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9036"/>
                <a:ext cx="10515600" cy="4707927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0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918DC-B640-3523-AC50-0ECD937A6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More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04F16-B043-42FC-5E1D-6EF5BDAF93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a:rPr lang="en-IL" b="0" i="1" smtClean="0">
                        <a:latin typeface="Cambria Math" panose="02040503050406030204" pitchFamily="18" charset="0"/>
                      </a:rPr>
                      <m:t>𝑃𝑒𝑟𝑓</m:t>
                    </m:r>
                    <m:d>
                      <m:d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𝐿𝑅𝑈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L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·</m:t>
                        </m:r>
                        <m:func>
                          <m:funcPr>
                            <m:ctrlPr>
                              <a:rPr lang="en-IL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IL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IL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𝑃𝑒𝑟𝑓</m:t>
                    </m:r>
                    <m:d>
                      <m:d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𝐹𝐼𝐹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IL" dirty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I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𝑃𝑒𝑟𝑓</m:t>
                      </m:r>
                      <m:d>
                        <m:dPr>
                          <m:ctrlPr>
                            <a:rPr lang="en-I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𝐿𝑅𝑈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IL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𝑃𝑒𝑟𝑓</m:t>
                      </m:r>
                      <m:d>
                        <m:dPr>
                          <m:ctrlPr>
                            <a:rPr lang="en-I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𝐹𝐼𝐹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L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L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L" sz="2800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L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IL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I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L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IL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f>
                                    <m:fPr>
                                      <m:ctrlPr>
                                        <a:rPr lang="en-I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IL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func>
                            </m:den>
                          </m:f>
                          <m:r>
                            <a:rPr lang="en-I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f>
                            <m:f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IL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I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L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IL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f>
                                    <m:fPr>
                                      <m:ctrlPr>
                                        <a:rPr lang="en-I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L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IL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func>
                            </m:den>
                          </m:f>
                        </m:den>
                      </m:f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L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func>
                            <m:func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I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L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IL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IL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L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L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en-IL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04F16-B043-42FC-5E1D-6EF5BDAF9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42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F1081C-F040-DF46-3744-9E5657CF5FA0}"/>
                  </a:ext>
                </a:extLst>
              </p:cNvPr>
              <p:cNvSpPr txBox="1"/>
              <p:nvPr/>
            </p:nvSpPr>
            <p:spPr>
              <a:xfrm>
                <a:off x="8563131" y="502106"/>
                <a:ext cx="1750101" cy="891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L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L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L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L" sz="28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IL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func>
                          <m:funcPr>
                            <m:ctrlPr>
                              <a:rPr lang="en-IL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IL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L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IL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IL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L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IL" sz="28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func>
                      </m:den>
                    </m:f>
                  </m:oMath>
                </a14:m>
                <a:r>
                  <a:rPr lang="en-IL" sz="2800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F1081C-F040-DF46-3744-9E5657CF5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131" y="502106"/>
                <a:ext cx="1750101" cy="891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79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B5076-5EB6-90A2-5C11-B878F1461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Selfish Routing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201F65-F5BD-A9C9-ADB5-75069B65C0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0272"/>
              </a:xfrm>
            </p:spPr>
            <p:txBody>
              <a:bodyPr/>
              <a:lstStyle/>
              <a:p>
                <a:r>
                  <a:rPr lang="en-IL" dirty="0"/>
                  <a:t>Another common online problem is selfish routing</a:t>
                </a:r>
              </a:p>
              <a:p>
                <a:r>
                  <a:rPr lang="en-IL" dirty="0"/>
                  <a:t>Given a DAG graph (V,E), with source s and sink t nodes, with each of its edges having a cost function</a:t>
                </a:r>
              </a:p>
              <a:p>
                <a:r>
                  <a:rPr lang="en-IL" dirty="0"/>
                  <a:t>Cost function might be dependent of how many units of “Flow” we are passing through it – May be thought of as traffic</a:t>
                </a:r>
              </a:p>
              <a:p>
                <a:r>
                  <a:rPr lang="en-IL" dirty="0"/>
                  <a:t>Want to transfer r (Usually 1) units from source to sink</a:t>
                </a:r>
              </a:p>
              <a:p>
                <a:r>
                  <a:rPr lang="en-IL" dirty="0"/>
                  <a:t>Offline –Minimize average,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ₑ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ₑ</m:t>
                        </m:r>
                      </m:e>
                    </m:nary>
                    <m:d>
                      <m:d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ₑ</m:t>
                        </m:r>
                      </m:e>
                    </m:d>
                    <m:r>
                      <a:rPr lang="en-IL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ₑ</m:t>
                    </m:r>
                  </m:oMath>
                </a14:m>
                <a:endParaRPr lang="en-IL" dirty="0"/>
              </a:p>
              <a:p>
                <a:r>
                  <a:rPr lang="en-IL" dirty="0"/>
                  <a:t>Online – If we cannot improve the cost by moving ε flow from one route to another</a:t>
                </a:r>
              </a:p>
              <a:p>
                <a:r>
                  <a:rPr lang="en-IL" dirty="0"/>
                  <a:t>“No person in traffic can change their route”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201F65-F5BD-A9C9-ADB5-75069B65C0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0272"/>
              </a:xfrm>
              <a:blipFill>
                <a:blip r:embed="rId2"/>
                <a:stretch>
                  <a:fillRect l="-1043" t="-199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9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15103374-E254-6190-8C05-D2EBF9FB87F1}"/>
              </a:ext>
            </a:extLst>
          </p:cNvPr>
          <p:cNvSpPr/>
          <p:nvPr/>
        </p:nvSpPr>
        <p:spPr>
          <a:xfrm>
            <a:off x="9386342" y="2175338"/>
            <a:ext cx="764498" cy="704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/>
              <a:t>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E27D67F-97E4-E27F-2BA4-8491928D6641}"/>
              </a:ext>
            </a:extLst>
          </p:cNvPr>
          <p:cNvSpPr/>
          <p:nvPr/>
        </p:nvSpPr>
        <p:spPr>
          <a:xfrm>
            <a:off x="10692984" y="1220262"/>
            <a:ext cx="764498" cy="704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/>
              <a:t>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D75C860-15A3-E0F6-05C3-E30EBE2AA052}"/>
              </a:ext>
            </a:extLst>
          </p:cNvPr>
          <p:cNvCxnSpPr>
            <a:stCxn id="24" idx="7"/>
            <a:endCxn id="25" idx="3"/>
          </p:cNvCxnSpPr>
          <p:nvPr/>
        </p:nvCxnSpPr>
        <p:spPr>
          <a:xfrm flipV="1">
            <a:off x="10038882" y="1821623"/>
            <a:ext cx="766060" cy="456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49EACC7F-A3BC-9AEC-F254-5D28D00CE8FB}"/>
              </a:ext>
            </a:extLst>
          </p:cNvPr>
          <p:cNvCxnSpPr>
            <a:stCxn id="24" idx="5"/>
            <a:endCxn id="25" idx="4"/>
          </p:cNvCxnSpPr>
          <p:nvPr/>
        </p:nvCxnSpPr>
        <p:spPr>
          <a:xfrm rot="5400000" flipH="1" flipV="1">
            <a:off x="10131107" y="1832574"/>
            <a:ext cx="851899" cy="1036351"/>
          </a:xfrm>
          <a:prstGeom prst="curvedConnector3">
            <a:avLst>
              <a:gd name="adj1" fmla="val -3894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47ABED2-AC5E-0EA2-F3F5-C07FAD559A9D}"/>
              </a:ext>
            </a:extLst>
          </p:cNvPr>
          <p:cNvSpPr txBox="1"/>
          <p:nvPr/>
        </p:nvSpPr>
        <p:spPr>
          <a:xfrm>
            <a:off x="10084946" y="1702829"/>
            <a:ext cx="44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E13E5CF-36D1-384D-5F04-BC2D38D33D5F}"/>
                  </a:ext>
                </a:extLst>
              </p:cNvPr>
              <p:cNvSpPr txBox="1"/>
              <p:nvPr/>
            </p:nvSpPr>
            <p:spPr>
              <a:xfrm>
                <a:off x="10816809" y="2523370"/>
                <a:ext cx="449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E13E5CF-36D1-384D-5F04-BC2D38D33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809" y="2523370"/>
                <a:ext cx="44954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E2133D-3731-1D99-3235-D258809554E1}"/>
                  </a:ext>
                </a:extLst>
              </p:cNvPr>
              <p:cNvSpPr txBox="1"/>
              <p:nvPr/>
            </p:nvSpPr>
            <p:spPr>
              <a:xfrm>
                <a:off x="833047" y="1690688"/>
                <a:ext cx="7869836" cy="350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L" sz="2800" dirty="0"/>
                  <a:t>Optimal Flow is flowing half through 1 and half through x – Minima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L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L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L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L" sz="2800" b="0" i="1" smtClean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IL" sz="2800" dirty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L" sz="2800" dirty="0"/>
                  <a:t>Gets us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L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IL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L" sz="2800" dirty="0"/>
                  <a:t>Equilibrium is all through x – “Everyone wants the faster path”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L" sz="2800" dirty="0"/>
                  <a:t>Gets us 1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L" sz="2800" dirty="0"/>
                  <a:t>Ratio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L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E2133D-3731-1D99-3235-D25880955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47" y="1690688"/>
                <a:ext cx="7869836" cy="3506024"/>
              </a:xfrm>
              <a:prstGeom prst="rect">
                <a:avLst/>
              </a:prstGeom>
              <a:blipFill>
                <a:blip r:embed="rId3"/>
                <a:stretch>
                  <a:fillRect l="-1394" t="-1565" r="-1704" b="-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A728CCAF-551E-97E2-4F86-54964642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L" dirty="0"/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108912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60993-48B3-2C36-0EC5-25C7858C8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9E05D-2C8E-EC40-948B-C29AA6F99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CPU wants to read 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BCCC9-1312-8B0C-23B6-CA11F6762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987" y="39688"/>
            <a:ext cx="7839565" cy="568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5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8D47-033C-C5CF-1A6D-2881E846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Example 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3F3E48-6D3C-AC5F-4576-001F8BB35FE6}"/>
              </a:ext>
            </a:extLst>
          </p:cNvPr>
          <p:cNvSpPr/>
          <p:nvPr/>
        </p:nvSpPr>
        <p:spPr>
          <a:xfrm>
            <a:off x="9020800" y="2428432"/>
            <a:ext cx="764498" cy="704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258CE6-1DC5-ABE2-31DF-DC638BB7E233}"/>
              </a:ext>
            </a:extLst>
          </p:cNvPr>
          <p:cNvSpPr/>
          <p:nvPr/>
        </p:nvSpPr>
        <p:spPr>
          <a:xfrm>
            <a:off x="10327442" y="1473356"/>
            <a:ext cx="764498" cy="704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/>
              <a:t>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F300B9-632C-C103-4ED2-387CFA1ED1DE}"/>
              </a:ext>
            </a:extLst>
          </p:cNvPr>
          <p:cNvCxnSpPr>
            <a:stCxn id="4" idx="7"/>
            <a:endCxn id="5" idx="3"/>
          </p:cNvCxnSpPr>
          <p:nvPr/>
        </p:nvCxnSpPr>
        <p:spPr>
          <a:xfrm flipV="1">
            <a:off x="9673340" y="2074717"/>
            <a:ext cx="766060" cy="456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84ED2A7F-F980-B6BD-5615-1B8287AE4629}"/>
              </a:ext>
            </a:extLst>
          </p:cNvPr>
          <p:cNvCxnSpPr>
            <a:stCxn id="4" idx="5"/>
            <a:endCxn id="5" idx="4"/>
          </p:cNvCxnSpPr>
          <p:nvPr/>
        </p:nvCxnSpPr>
        <p:spPr>
          <a:xfrm rot="5400000" flipH="1" flipV="1">
            <a:off x="9765565" y="2085668"/>
            <a:ext cx="851899" cy="1036351"/>
          </a:xfrm>
          <a:prstGeom prst="curvedConnector3">
            <a:avLst>
              <a:gd name="adj1" fmla="val -3894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2927E26-71DD-0BD6-1598-444E3754742D}"/>
              </a:ext>
            </a:extLst>
          </p:cNvPr>
          <p:cNvSpPr txBox="1"/>
          <p:nvPr/>
        </p:nvSpPr>
        <p:spPr>
          <a:xfrm>
            <a:off x="9720418" y="1955923"/>
            <a:ext cx="44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972A82-B07E-C1AF-F91A-6EDBA87A5FAA}"/>
                  </a:ext>
                </a:extLst>
              </p:cNvPr>
              <p:cNvSpPr txBox="1"/>
              <p:nvPr/>
            </p:nvSpPr>
            <p:spPr>
              <a:xfrm>
                <a:off x="10642392" y="2902513"/>
                <a:ext cx="44954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972A82-B07E-C1AF-F91A-6EDBA87A5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2392" y="2902513"/>
                <a:ext cx="449548" cy="3742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4DA35EB0-68AE-7FD0-34DF-496099ACCDA4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182599" cy="3606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/>
                <a:r>
                  <a:rPr lang="en-IL" sz="2800" dirty="0"/>
                  <a:t>Optimal Flow is flowing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IL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IL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g>
                      <m:e>
                        <m:f>
                          <m:fPr>
                            <m:ctrlPr>
                              <a:rPr lang="en-I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L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IL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rad>
                  </m:oMath>
                </a14:m>
                <a:r>
                  <a:rPr lang="en-IL" sz="2800" dirty="0"/>
                  <a:t>through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L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L" sz="2800" dirty="0"/>
                  <a:t> and the rest through 1 – Minima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L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L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L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IL" sz="2800" dirty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L" sz="2800" dirty="0"/>
                  <a:t>Gets us </a:t>
                </a:r>
                <a:r>
                  <a:rPr lang="en-IL" dirty="0"/>
                  <a:t>something that gets to 0 as d goes to infinity</a:t>
                </a:r>
                <a:endParaRPr lang="en-IL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L" sz="2800" dirty="0"/>
                  <a:t>Equilibrium is all through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L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L" sz="2800" dirty="0"/>
                  <a:t> – “Everyone wants the faster path”  - Gets us 1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L" sz="2800" dirty="0"/>
                  <a:t>Ratio goes to infinity with </a:t>
                </a:r>
                <a14:m>
                  <m:oMath xmlns:m="http://schemas.openxmlformats.org/officeDocument/2006/math">
                    <m:r>
                      <a:rPr lang="en-IL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4DA35EB0-68AE-7FD0-34DF-496099ACCDA4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182599" cy="3606885"/>
              </a:xfrm>
              <a:prstGeom prst="rect">
                <a:avLst/>
              </a:prstGeom>
              <a:blipFill>
                <a:blip r:embed="rId3"/>
                <a:stretch>
                  <a:fillRect l="-1341" r="-745" b="-38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17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87E57-7A31-BB27-2A8E-35B23C76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Example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2884C-0003-9C67-546B-9626740B8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04942" cy="4351338"/>
          </a:xfrm>
        </p:spPr>
        <p:txBody>
          <a:bodyPr/>
          <a:lstStyle/>
          <a:p>
            <a:r>
              <a:rPr lang="en-IL" dirty="0"/>
              <a:t>Optimal flow – Half choose the top path, half bottom, again, by minimizing a function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35EBBB8-9132-8417-5083-8CE2AF47C446}"/>
              </a:ext>
            </a:extLst>
          </p:cNvPr>
          <p:cNvSpPr/>
          <p:nvPr/>
        </p:nvSpPr>
        <p:spPr>
          <a:xfrm>
            <a:off x="8566878" y="2076163"/>
            <a:ext cx="764498" cy="704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B3C9EAD-FB29-4C78-C871-21293A2FD643}"/>
              </a:ext>
            </a:extLst>
          </p:cNvPr>
          <p:cNvSpPr/>
          <p:nvPr/>
        </p:nvSpPr>
        <p:spPr>
          <a:xfrm>
            <a:off x="9873520" y="1121087"/>
            <a:ext cx="764498" cy="704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1A3B4F-233A-D0CC-8415-8FD37780569F}"/>
              </a:ext>
            </a:extLst>
          </p:cNvPr>
          <p:cNvSpPr/>
          <p:nvPr/>
        </p:nvSpPr>
        <p:spPr>
          <a:xfrm>
            <a:off x="9873520" y="2859399"/>
            <a:ext cx="764498" cy="704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28665D-D729-732C-1CFC-238F05DD785B}"/>
              </a:ext>
            </a:extLst>
          </p:cNvPr>
          <p:cNvSpPr/>
          <p:nvPr/>
        </p:nvSpPr>
        <p:spPr>
          <a:xfrm>
            <a:off x="11147685" y="2076163"/>
            <a:ext cx="764498" cy="704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/>
              <a:t>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69DB30-54F7-FB26-E576-2E42072FD454}"/>
              </a:ext>
            </a:extLst>
          </p:cNvPr>
          <p:cNvCxnSpPr>
            <a:endCxn id="6" idx="2"/>
          </p:cNvCxnSpPr>
          <p:nvPr/>
        </p:nvCxnSpPr>
        <p:spPr>
          <a:xfrm>
            <a:off x="9331376" y="2780701"/>
            <a:ext cx="542144" cy="430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275990-F836-D8F9-FF9C-AB6F0B76EE04}"/>
              </a:ext>
            </a:extLst>
          </p:cNvPr>
          <p:cNvCxnSpPr>
            <a:stCxn id="4" idx="7"/>
            <a:endCxn id="5" idx="3"/>
          </p:cNvCxnSpPr>
          <p:nvPr/>
        </p:nvCxnSpPr>
        <p:spPr>
          <a:xfrm flipV="1">
            <a:off x="9219418" y="1722448"/>
            <a:ext cx="766060" cy="456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66B572-2E04-421A-FE89-1763C70AACFE}"/>
              </a:ext>
            </a:extLst>
          </p:cNvPr>
          <p:cNvCxnSpPr>
            <a:endCxn id="7" idx="1"/>
          </p:cNvCxnSpPr>
          <p:nvPr/>
        </p:nvCxnSpPr>
        <p:spPr>
          <a:xfrm>
            <a:off x="10605541" y="1761797"/>
            <a:ext cx="654102" cy="417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2A0EDE-4303-23ED-BB9E-C9AF40F8052A}"/>
              </a:ext>
            </a:extLst>
          </p:cNvPr>
          <p:cNvCxnSpPr>
            <a:stCxn id="6" idx="7"/>
            <a:endCxn id="7" idx="3"/>
          </p:cNvCxnSpPr>
          <p:nvPr/>
        </p:nvCxnSpPr>
        <p:spPr>
          <a:xfrm flipV="1">
            <a:off x="10526060" y="2677524"/>
            <a:ext cx="733583" cy="285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519A3D8-76DF-D3AA-A247-6FBD2E8DB18D}"/>
              </a:ext>
            </a:extLst>
          </p:cNvPr>
          <p:cNvSpPr txBox="1"/>
          <p:nvPr/>
        </p:nvSpPr>
        <p:spPr>
          <a:xfrm>
            <a:off x="9208098" y="1685121"/>
            <a:ext cx="44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56738C-0937-06C3-CDF2-C1C3062976F0}"/>
                  </a:ext>
                </a:extLst>
              </p:cNvPr>
              <p:cNvSpPr txBox="1"/>
              <p:nvPr/>
            </p:nvSpPr>
            <p:spPr>
              <a:xfrm>
                <a:off x="10795493" y="1601236"/>
                <a:ext cx="449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56738C-0937-06C3-CDF2-C1C306297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493" y="1601236"/>
                <a:ext cx="4495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B9B4EB-EA67-D18B-2147-B74E32394D8A}"/>
                  </a:ext>
                </a:extLst>
              </p:cNvPr>
              <p:cNvSpPr txBox="1"/>
              <p:nvPr/>
            </p:nvSpPr>
            <p:spPr>
              <a:xfrm>
                <a:off x="9195682" y="2931792"/>
                <a:ext cx="449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B9B4EB-EA67-D18B-2147-B74E32394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682" y="2931792"/>
                <a:ext cx="4495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692465B-1017-9CFE-773C-85A257C029A5}"/>
              </a:ext>
            </a:extLst>
          </p:cNvPr>
          <p:cNvSpPr txBox="1"/>
          <p:nvPr/>
        </p:nvSpPr>
        <p:spPr>
          <a:xfrm>
            <a:off x="10932592" y="2886296"/>
            <a:ext cx="44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5D94EE-1A0C-BE48-527F-EFEEC39FD2FC}"/>
              </a:ext>
            </a:extLst>
          </p:cNvPr>
          <p:cNvCxnSpPr>
            <a:cxnSpLocks/>
            <a:stCxn id="6" idx="0"/>
            <a:endCxn id="5" idx="4"/>
          </p:cNvCxnSpPr>
          <p:nvPr/>
        </p:nvCxnSpPr>
        <p:spPr>
          <a:xfrm flipV="1">
            <a:off x="10255769" y="1825625"/>
            <a:ext cx="0" cy="1033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CB7E1C8-FF0A-CE05-8605-EC0A3FEA2B36}"/>
              </a:ext>
            </a:extLst>
          </p:cNvPr>
          <p:cNvSpPr txBox="1"/>
          <p:nvPr/>
        </p:nvSpPr>
        <p:spPr>
          <a:xfrm>
            <a:off x="9806221" y="2176549"/>
            <a:ext cx="44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0</a:t>
            </a: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00ED253C-888F-C118-57C5-30540CF29C60}"/>
              </a:ext>
            </a:extLst>
          </p:cNvPr>
          <p:cNvCxnSpPr>
            <a:cxnSpLocks/>
            <a:stCxn id="4" idx="5"/>
            <a:endCxn id="7" idx="1"/>
          </p:cNvCxnSpPr>
          <p:nvPr/>
        </p:nvCxnSpPr>
        <p:spPr>
          <a:xfrm rot="5400000" flipH="1" flipV="1">
            <a:off x="9987530" y="1411227"/>
            <a:ext cx="504000" cy="2040225"/>
          </a:xfrm>
          <a:prstGeom prst="curvedConnector5">
            <a:avLst>
              <a:gd name="adj1" fmla="val -106656"/>
              <a:gd name="adj2" fmla="val 50000"/>
              <a:gd name="adj3" fmla="val 219058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B9CEE7F-C09A-70CB-4DBF-F97CCDE7D6AC}"/>
                  </a:ext>
                </a:extLst>
              </p:cNvPr>
              <p:cNvSpPr txBox="1"/>
              <p:nvPr/>
            </p:nvSpPr>
            <p:spPr>
              <a:xfrm>
                <a:off x="787043" y="4117552"/>
                <a:ext cx="6094970" cy="701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L" sz="2800" dirty="0"/>
                  <a:t>Gets us 2, With Ratio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L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IL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B9CEE7F-C09A-70CB-4DBF-F97CCDE7D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43" y="4117552"/>
                <a:ext cx="6094970" cy="701987"/>
              </a:xfrm>
              <a:prstGeom prst="rect">
                <a:avLst/>
              </a:prstGeom>
              <a:blipFill>
                <a:blip r:embed="rId5"/>
                <a:stretch>
                  <a:fillRect l="-1800" b="-103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B77A47-8BBA-9CDD-E114-52E5F82E44E0}"/>
                  </a:ext>
                </a:extLst>
              </p:cNvPr>
              <p:cNvSpPr txBox="1"/>
              <p:nvPr/>
            </p:nvSpPr>
            <p:spPr>
              <a:xfrm>
                <a:off x="787043" y="2779107"/>
                <a:ext cx="8464851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L" sz="2800" dirty="0"/>
                  <a:t>Gets us 1.5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L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L" sz="2800" dirty="0"/>
                  <a:t>By equilibrium everyone chooses the </a:t>
                </a:r>
                <a14:m>
                  <m:oMath xmlns:m="http://schemas.openxmlformats.org/officeDocument/2006/math">
                    <m:r>
                      <a:rPr lang="en-IL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L" sz="2800" dirty="0"/>
                  <a:t> paths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B77A47-8BBA-9CDD-E114-52E5F82E4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43" y="2779107"/>
                <a:ext cx="8464851" cy="1384995"/>
              </a:xfrm>
              <a:prstGeom prst="rect">
                <a:avLst/>
              </a:prstGeom>
              <a:blipFill>
                <a:blip r:embed="rId6"/>
                <a:stretch>
                  <a:fillRect l="-1296" t="-4405" b="-118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7AEECFAA-6CBF-9660-19D9-F4A943019AB6}"/>
              </a:ext>
            </a:extLst>
          </p:cNvPr>
          <p:cNvSpPr/>
          <p:nvPr/>
        </p:nvSpPr>
        <p:spPr>
          <a:xfrm>
            <a:off x="9941011" y="2076163"/>
            <a:ext cx="654101" cy="60136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8643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0"/>
      <p:bldP spid="26" grpId="0" build="p"/>
      <p:bldP spid="27" grpId="0" animBg="1"/>
      <p:bldP spid="2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F3C2-CF39-B8F0-A626-102E81E1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Example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4A06AF-7C9E-C287-117F-27CA9885E5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dirty="0"/>
                  <a:t>Optimal flow and Equilibrium are equal!</a:t>
                </a:r>
              </a:p>
              <a:p>
                <a:r>
                  <a:rPr lang="en-IL" dirty="0"/>
                  <a:t>Minimizes </a:t>
                </a:r>
                <a14:m>
                  <m:oMath xmlns:m="http://schemas.openxmlformats.org/officeDocument/2006/math">
                    <m:r>
                      <a:rPr lang="en-IL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L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L" b="0" i="1" smtClean="0">
                        <a:latin typeface="Cambria Math" panose="02040503050406030204" pitchFamily="18" charset="0"/>
                      </a:rPr>
                      <m:t>·(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IL" dirty="0"/>
              </a:p>
              <a:p>
                <a:r>
                  <a:rPr lang="en-IL" dirty="0"/>
                  <a:t>Ratio 1!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4A06AF-7C9E-C287-117F-27CA9885E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29C7B1D-59CD-3D28-257D-23E0C2195E35}"/>
              </a:ext>
            </a:extLst>
          </p:cNvPr>
          <p:cNvSpPr/>
          <p:nvPr/>
        </p:nvSpPr>
        <p:spPr>
          <a:xfrm>
            <a:off x="8772993" y="1690688"/>
            <a:ext cx="764498" cy="704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DF4747-8BE9-3162-E9E2-7FD0B924ED8F}"/>
              </a:ext>
            </a:extLst>
          </p:cNvPr>
          <p:cNvSpPr/>
          <p:nvPr/>
        </p:nvSpPr>
        <p:spPr>
          <a:xfrm>
            <a:off x="10079635" y="735612"/>
            <a:ext cx="764498" cy="704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F2C199-F048-3B97-A7A9-18472F4E9091}"/>
              </a:ext>
            </a:extLst>
          </p:cNvPr>
          <p:cNvSpPr/>
          <p:nvPr/>
        </p:nvSpPr>
        <p:spPr>
          <a:xfrm>
            <a:off x="10079635" y="2473924"/>
            <a:ext cx="764498" cy="704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0EB36E-B484-7275-1217-211519F00942}"/>
              </a:ext>
            </a:extLst>
          </p:cNvPr>
          <p:cNvSpPr/>
          <p:nvPr/>
        </p:nvSpPr>
        <p:spPr>
          <a:xfrm>
            <a:off x="11353800" y="1690688"/>
            <a:ext cx="764498" cy="704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/>
              <a:t>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50F182-58CC-B2C7-E97A-700C7BF158E9}"/>
              </a:ext>
            </a:extLst>
          </p:cNvPr>
          <p:cNvCxnSpPr>
            <a:endCxn id="6" idx="2"/>
          </p:cNvCxnSpPr>
          <p:nvPr/>
        </p:nvCxnSpPr>
        <p:spPr>
          <a:xfrm>
            <a:off x="9537491" y="2395226"/>
            <a:ext cx="542144" cy="430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8F2F95-8A3C-A09E-1EFA-DFBB1D521AA2}"/>
              </a:ext>
            </a:extLst>
          </p:cNvPr>
          <p:cNvCxnSpPr>
            <a:stCxn id="4" idx="7"/>
            <a:endCxn id="5" idx="3"/>
          </p:cNvCxnSpPr>
          <p:nvPr/>
        </p:nvCxnSpPr>
        <p:spPr>
          <a:xfrm flipV="1">
            <a:off x="9425533" y="1336973"/>
            <a:ext cx="766060" cy="456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B422BE-492F-5FAA-95C4-52AAF23BFFB5}"/>
              </a:ext>
            </a:extLst>
          </p:cNvPr>
          <p:cNvCxnSpPr>
            <a:endCxn id="7" idx="1"/>
          </p:cNvCxnSpPr>
          <p:nvPr/>
        </p:nvCxnSpPr>
        <p:spPr>
          <a:xfrm>
            <a:off x="10811656" y="1376322"/>
            <a:ext cx="654102" cy="417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CF4179-4D94-A335-B763-6BE4DF7D0D59}"/>
              </a:ext>
            </a:extLst>
          </p:cNvPr>
          <p:cNvCxnSpPr>
            <a:stCxn id="6" idx="7"/>
            <a:endCxn id="7" idx="3"/>
          </p:cNvCxnSpPr>
          <p:nvPr/>
        </p:nvCxnSpPr>
        <p:spPr>
          <a:xfrm flipV="1">
            <a:off x="10732175" y="2292049"/>
            <a:ext cx="733583" cy="285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B549AD2-9829-71C0-30E7-F1C47B9ED743}"/>
              </a:ext>
            </a:extLst>
          </p:cNvPr>
          <p:cNvSpPr txBox="1"/>
          <p:nvPr/>
        </p:nvSpPr>
        <p:spPr>
          <a:xfrm>
            <a:off x="9414213" y="1299646"/>
            <a:ext cx="44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0323FF-46AF-0F03-3AB5-FDC9D0058ED0}"/>
                  </a:ext>
                </a:extLst>
              </p:cNvPr>
              <p:cNvSpPr txBox="1"/>
              <p:nvPr/>
            </p:nvSpPr>
            <p:spPr>
              <a:xfrm>
                <a:off x="11001608" y="1215761"/>
                <a:ext cx="449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0323FF-46AF-0F03-3AB5-FDC9D0058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1608" y="1215761"/>
                <a:ext cx="4495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C58843-9FBE-AEEC-163F-C750FD7E87DD}"/>
                  </a:ext>
                </a:extLst>
              </p:cNvPr>
              <p:cNvSpPr txBox="1"/>
              <p:nvPr/>
            </p:nvSpPr>
            <p:spPr>
              <a:xfrm>
                <a:off x="9401797" y="2546317"/>
                <a:ext cx="449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C58843-9FBE-AEEC-163F-C750FD7E8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797" y="2546317"/>
                <a:ext cx="4495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2B689C8-6A3F-FE9C-143C-8E6FAD43CAF4}"/>
              </a:ext>
            </a:extLst>
          </p:cNvPr>
          <p:cNvSpPr txBox="1"/>
          <p:nvPr/>
        </p:nvSpPr>
        <p:spPr>
          <a:xfrm>
            <a:off x="11138707" y="2500821"/>
            <a:ext cx="44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524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DB0B7-350B-85FF-07BC-9BBBE1FF3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B53A1B-0B47-68A1-DA69-E4402E404B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31500" cy="4351338"/>
              </a:xfrm>
            </p:spPr>
            <p:txBody>
              <a:bodyPr/>
              <a:lstStyle/>
              <a:p>
                <a:r>
                  <a:rPr lang="en-IL" dirty="0"/>
                  <a:t>Roughgarden and </a:t>
                </a:r>
                <a:r>
                  <a:rPr lang="en-IL" dirty="0" err="1"/>
                  <a:t>Tardos</a:t>
                </a:r>
                <a:r>
                  <a:rPr lang="en-IL" dirty="0"/>
                  <a:t>(2002) – For every network with non negative, continuous, and nondecreasing edge weights, for every traffic rate </a:t>
                </a:r>
                <a14:m>
                  <m:oMath xmlns:m="http://schemas.openxmlformats.org/officeDocument/2006/math">
                    <m:r>
                      <a:rPr lang="en-IL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IL" dirty="0"/>
                  <a:t> and every </a:t>
                </a:r>
                <a14:m>
                  <m:oMath xmlns:m="http://schemas.openxmlformats.org/officeDocument/2006/math">
                    <m:r>
                      <a:rPr lang="en-IL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IL" dirty="0"/>
                  <a:t>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L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IL" b="0" i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en-IL" b="0" i="0" smtClean="0">
                        <a:latin typeface="Cambria Math" panose="02040503050406030204" pitchFamily="18" charset="0"/>
                      </a:rPr>
                      <m:t>NE</m:t>
                    </m:r>
                    <m:d>
                      <m:d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L" b="0" i="0" smtClean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IL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L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a:rPr lang="en-IL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IL" b="0" i="0" smtClean="0">
                        <a:latin typeface="Cambria Math" panose="02040503050406030204" pitchFamily="18" charset="0"/>
                      </a:rPr>
                      <m:t>OPT</m:t>
                    </m:r>
                    <m:r>
                      <a:rPr lang="en-IL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L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IL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L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IL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en-IL" b="0" i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en-IL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IL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r>
                  <a:rPr lang="en-IL" dirty="0"/>
                  <a:t>For </a:t>
                </a:r>
                <a14:m>
                  <m:oMath xmlns:m="http://schemas.openxmlformats.org/officeDocument/2006/math">
                    <m:r>
                      <a:rPr lang="en-IL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L" dirty="0"/>
                  <a:t>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L">
                        <a:latin typeface="Cambria Math" panose="02040503050406030204" pitchFamily="18" charset="0"/>
                      </a:rPr>
                      <m:t>NE</m:t>
                    </m:r>
                    <m:d>
                      <m:dPr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L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IL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L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a:rPr lang="en-IL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IL">
                        <a:latin typeface="Cambria Math" panose="02040503050406030204" pitchFamily="18" charset="0"/>
                      </a:rPr>
                      <m:t>OPT</m:t>
                    </m:r>
                    <m:r>
                      <a:rPr lang="en-IL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L">
                        <a:latin typeface="Cambria Math" panose="02040503050406030204" pitchFamily="18" charset="0"/>
                      </a:rPr>
                      <m:t>G</m:t>
                    </m:r>
                    <m:r>
                      <a:rPr lang="en-IL">
                        <a:latin typeface="Cambria Math" panose="02040503050406030204" pitchFamily="18" charset="0"/>
                      </a:rPr>
                      <m:t>,</m:t>
                    </m:r>
                    <m:r>
                      <a:rPr lang="en-IL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L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IL">
                        <a:latin typeface="Cambria Math" panose="02040503050406030204" pitchFamily="18" charset="0"/>
                      </a:rPr>
                      <m:t>r</m:t>
                    </m:r>
                    <m:r>
                      <a:rPr lang="en-IL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r>
                  <a:rPr lang="en-IL" dirty="0"/>
                  <a:t>“A less busy road network is as busy as a busy road network where you can control all the cars”</a:t>
                </a: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B53A1B-0B47-68A1-DA69-E4402E404B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31500" cy="4351338"/>
              </a:xfrm>
              <a:blipFill>
                <a:blip r:embed="rId3"/>
                <a:stretch>
                  <a:fillRect l="-1023" t="-2241" r="-119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8F89ECA-7574-9365-F6C9-E2C9E6FF3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087" y="4001293"/>
            <a:ext cx="4758698" cy="27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9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4989-5AB6-17B0-AAA9-0E79148C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Proof – Parallel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A65CFA-D7EF-22EB-54AD-77490746F6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9174" y="1825625"/>
                <a:ext cx="9578715" cy="4351338"/>
              </a:xfrm>
            </p:spPr>
            <p:txBody>
              <a:bodyPr>
                <a:normAutofit/>
              </a:bodyPr>
              <a:lstStyle/>
              <a:p>
                <a:r>
                  <a:rPr lang="en-IL" dirty="0"/>
                  <a:t>We note in the equilibrium there’s a number, L, such that every edge we took has cost L, and every edge we didn’t take has cost at least L</a:t>
                </a:r>
              </a:p>
              <a:p>
                <a:r>
                  <a:rPr lang="en-IL" dirty="0"/>
                  <a:t>Total Cost is </a:t>
                </a:r>
                <a14:m>
                  <m:oMath xmlns:m="http://schemas.openxmlformats.org/officeDocument/2006/math">
                    <m:r>
                      <a:rPr lang="en-IL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IL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A65CFA-D7EF-22EB-54AD-77490746F6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9174" y="1825625"/>
                <a:ext cx="9578715" cy="4351338"/>
              </a:xfrm>
              <a:blipFill>
                <a:blip r:embed="rId2"/>
                <a:stretch>
                  <a:fillRect l="-1146" t="-2241" r="-14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CFDE3DF-0A30-4074-A4B1-D43AFF30B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9" y="2886869"/>
            <a:ext cx="5347368" cy="36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7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88B41-E57F-7E88-31AB-432985374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DD11A5-E6CE-97AA-1282-4823322AC4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34207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en-I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IL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L" b="0" i="1" smtClean="0">
                              <a:latin typeface="Cambria Math" panose="02040503050406030204" pitchFamily="18" charset="0"/>
                            </a:rPr>
                            <m:t>𝑂𝑝</m:t>
                          </m:r>
                          <m:sSub>
                            <m:sSubPr>
                              <m:ctrlPr>
                                <a:rPr lang="en-I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L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L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IL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IL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I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L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IL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L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L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𝑂𝑝</m:t>
                          </m:r>
                          <m:sSub>
                            <m:sSub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IL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DD11A5-E6CE-97AA-1282-4823322AC4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34207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60D2F12-AC91-9A1A-44EE-CD8C74C2B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80" y="2900362"/>
            <a:ext cx="8848244" cy="29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5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B96EF-FE0B-019E-F795-1AAB469D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BF3B5B-840F-2E74-8912-CE1E037003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78982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𝑂𝑝𝑡</m:t>
                      </m:r>
                      <m:d>
                        <m:dPr>
                          <m:ctrlPr>
                            <a:rPr lang="en-I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d>
                            <m:dPr>
                              <m:ctrlPr>
                                <a:rPr lang="en-I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IL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L" sz="28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</m:d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L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I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I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₁</m:t>
                          </m:r>
                        </m:sub>
                        <m:sup/>
                        <m:e>
                          <m:r>
                            <a:rPr lang="en-IL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𝑂𝑝𝑡</m:t>
                          </m:r>
                          <m:r>
                            <a:rPr lang="en-IL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ₑ·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ₑ</m:t>
                          </m:r>
                          <m:d>
                            <m:dPr>
                              <m:ctrlPr>
                                <a:rPr lang="en-I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𝑂𝑝𝑡</m:t>
                              </m:r>
                              <m:r>
                                <a:rPr lang="en-IL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ₑ</m:t>
                              </m:r>
                            </m:e>
                          </m:d>
                        </m:e>
                      </m:nary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L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I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I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₁</m:t>
                          </m:r>
                        </m:sub>
                        <m:sup/>
                        <m:e>
                          <m:r>
                            <a:rPr lang="en-IL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𝑂𝑝𝑡</m:t>
                          </m:r>
                          <m:r>
                            <a:rPr lang="en-IL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ₑ</m:t>
                          </m:r>
                          <m:r>
                            <a:rPr lang="en-IL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IL" b="0" i="1" smtClean="0"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ₑ</m:t>
                          </m:r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b="0" i="1" smtClean="0">
                                  <a:latin typeface="Cambria Math" panose="02040503050406030204" pitchFamily="18" charset="0"/>
                                </a:rPr>
                                <m:t>𝑁𝐸</m:t>
                              </m:r>
                              <m:r>
                                <a:rPr lang="en-IL" b="0" i="1" smtClean="0">
                                  <a:latin typeface="Cambria Math" panose="02040503050406030204" pitchFamily="18" charset="0"/>
                                </a:rPr>
                                <m:t>ₑ</m:t>
                              </m:r>
                            </m:e>
                          </m:d>
                        </m:e>
                      </m:nary>
                      <m:r>
                        <a:rPr lang="en-I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L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IL" i="1">
                          <a:latin typeface="Cambria Math" panose="02040503050406030204" pitchFamily="18" charset="0"/>
                        </a:rPr>
                        <m:t>·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L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I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I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₁</m:t>
                          </m:r>
                        </m:sub>
                        <m:sup/>
                        <m:e>
                          <m:r>
                            <a:rPr lang="en-I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𝑂𝑝𝑡</m:t>
                          </m:r>
                          <m:r>
                            <a:rPr lang="en-IL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ₑ</m:t>
                          </m:r>
                        </m:e>
                      </m:nary>
                      <m:r>
                        <a:rPr lang="en-IL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I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L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IL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₂</m:t>
                              </m:r>
                            </m:sub>
                            <m:sup/>
                            <m:e>
                              <m:r>
                                <a:rPr lang="en-IL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𝑂𝑝𝑡</m:t>
                              </m:r>
                              <m:r>
                                <a:rPr lang="en-IL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ₑ</m:t>
                              </m:r>
                            </m:e>
                          </m:nary>
                        </m:e>
                      </m:d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I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L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IL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₂</m:t>
                              </m:r>
                            </m:sub>
                            <m:sup/>
                            <m:e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𝑁𝐸</m:t>
                              </m:r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ₑ</m:t>
                              </m:r>
                            </m:e>
                          </m:nary>
                        </m:e>
                      </m:d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IL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IL" i="1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I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L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IL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IL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IL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L" i="1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IL" sz="2800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BF3B5B-840F-2E74-8912-CE1E037003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789826" cy="4351338"/>
              </a:xfrm>
              <a:blipFill>
                <a:blip r:embed="rId2"/>
                <a:stretch>
                  <a:fillRect l="-4299" t="-364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6931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4989-5AB6-17B0-AAA9-0E79148C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Proof – General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A65CFA-D7EF-22EB-54AD-77490746F6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9174" y="1825625"/>
                <a:ext cx="9578715" cy="4351338"/>
              </a:xfrm>
            </p:spPr>
            <p:txBody>
              <a:bodyPr>
                <a:normAutofit/>
              </a:bodyPr>
              <a:lstStyle/>
              <a:p>
                <a:r>
                  <a:rPr lang="en-IL" dirty="0"/>
                  <a:t>We note in the equilibrium there’s a number, L, such that every </a:t>
                </a:r>
                <a:r>
                  <a:rPr lang="en-IL" b="1" dirty="0"/>
                  <a:t>path</a:t>
                </a:r>
                <a:r>
                  <a:rPr lang="en-IL" dirty="0"/>
                  <a:t> we took has cost L, and every </a:t>
                </a:r>
                <a:r>
                  <a:rPr lang="en-IL" b="1" dirty="0"/>
                  <a:t>path</a:t>
                </a:r>
                <a:r>
                  <a:rPr lang="en-IL" dirty="0"/>
                  <a:t> we didn’t take has cost at least L</a:t>
                </a:r>
              </a:p>
              <a:p>
                <a:r>
                  <a:rPr lang="en-IL" dirty="0"/>
                  <a:t>Total Cost is </a:t>
                </a:r>
                <a14:m>
                  <m:oMath xmlns:m="http://schemas.openxmlformats.org/officeDocument/2006/math">
                    <m:r>
                      <a:rPr lang="en-IL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IL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A65CFA-D7EF-22EB-54AD-77490746F6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9174" y="1825625"/>
                <a:ext cx="9578715" cy="4351338"/>
              </a:xfrm>
              <a:blipFill>
                <a:blip r:embed="rId2"/>
                <a:stretch>
                  <a:fillRect l="-1146" t="-2241" r="-178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E87D100-DCB6-51AD-14E0-D676C0F93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133" y="2896394"/>
            <a:ext cx="5682695" cy="341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1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AB4C-73CF-B36D-EC17-638BA700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Proof – General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28A436-BDD7-0BCE-B06D-0BEC919709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dirty="0"/>
                  <a:t>Replace cost function by the maximal number generated from the cost and Equilibrium Flow, instead of decomposing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𝐶𝑜𝑠𝑡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ₑ</m:t>
                        </m:r>
                      </m:e>
                      <m:sup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L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𝑀𝑎𝑥</m:t>
                    </m:r>
                    <m:d>
                      <m:d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i="1">
                            <a:latin typeface="Cambria Math" panose="02040503050406030204" pitchFamily="18" charset="0"/>
                          </a:rPr>
                          <m:t>𝐶𝑜𝑠𝑡</m:t>
                        </m:r>
                        <m:r>
                          <a:rPr lang="en-IL" i="1">
                            <a:latin typeface="Cambria Math" panose="02040503050406030204" pitchFamily="18" charset="0"/>
                          </a:rPr>
                          <m:t>ₑ</m:t>
                        </m:r>
                        <m:d>
                          <m:dPr>
                            <m:ctrlPr>
                              <a:rPr lang="en-I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L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i="1">
                            <a:latin typeface="Cambria Math" panose="02040503050406030204" pitchFamily="18" charset="0"/>
                          </a:rPr>
                          <m:t>𝐶𝑜𝑠𝑡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ₑ</m:t>
                        </m:r>
                        <m:r>
                          <a:rPr lang="en-I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L" i="1">
                            <a:latin typeface="Cambria Math" panose="02040503050406030204" pitchFamily="18" charset="0"/>
                          </a:rPr>
                          <m:t>𝑁𝐸</m:t>
                        </m:r>
                        <m:r>
                          <a:rPr lang="en-IL" i="1">
                            <a:latin typeface="Cambria Math" panose="02040503050406030204" pitchFamily="18" charset="0"/>
                          </a:rPr>
                          <m:t>ₑ)</m:t>
                        </m:r>
                      </m:e>
                    </m:d>
                  </m:oMath>
                </a14:m>
                <a:r>
                  <a:rPr lang="en-IL" dirty="0"/>
                  <a:t> </a:t>
                </a:r>
              </a:p>
              <a:p>
                <a:r>
                  <a:rPr lang="en-IL" dirty="0"/>
                  <a:t>Lower bound of </a:t>
                </a:r>
                <a:r>
                  <a:rPr lang="en-IL" b="1" dirty="0"/>
                  <a:t>real</a:t>
                </a:r>
                <a:r>
                  <a:rPr lang="en-IL" dirty="0"/>
                  <a:t> optimum with fake functions is </a:t>
                </a:r>
                <a14:m>
                  <m:oMath xmlns:m="http://schemas.openxmlformats.org/officeDocument/2006/math">
                    <m:r>
                      <a:rPr lang="en-IL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L" b="0" i="1" smtClean="0">
                        <a:latin typeface="Cambria Math" panose="02040503050406030204" pitchFamily="18" charset="0"/>
                      </a:rPr>
                      <m:t>·</m:t>
                    </m:r>
                    <m:d>
                      <m:dPr>
                        <m:ctrlPr>
                          <a:rPr lang="en-I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IL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IL" dirty="0"/>
              </a:p>
              <a:p>
                <a:r>
                  <a:rPr lang="en-IL" dirty="0"/>
                  <a:t>Why? Shortest path is L</a:t>
                </a:r>
              </a:p>
              <a:p>
                <a:r>
                  <a:rPr lang="en-IL" dirty="0"/>
                  <a:t>Explicitly slowed down with “Ghost Cars”</a:t>
                </a:r>
              </a:p>
              <a:p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28A436-BDD7-0BCE-B06D-0BEC91970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3FE7FFB-A0B3-CB80-9304-02A13D387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587" y="3636629"/>
            <a:ext cx="3148013" cy="285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33E07-51CB-9D6A-C4B9-257321E8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How much did we slow down OPT?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C2B207-2043-FD56-F83C-FC45CA642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775" y="1825625"/>
                <a:ext cx="1200712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IL" dirty="0"/>
                  <a:t>Let’s look at every edge</a:t>
                </a:r>
              </a:p>
              <a:p>
                <a:r>
                  <a:rPr lang="en-IL" dirty="0"/>
                  <a:t>For edges </a:t>
                </a:r>
                <a:r>
                  <a:rPr lang="en-IL" dirty="0">
                    <a:solidFill>
                      <a:srgbClr val="FF0000"/>
                    </a:solidFill>
                  </a:rPr>
                  <a:t>E₁ </a:t>
                </a:r>
                <a:r>
                  <a:rPr lang="en-IL" dirty="0"/>
                  <a:t>where we routed more than the equilibrium flow, this is 0</a:t>
                </a:r>
              </a:p>
              <a:p>
                <a14:m>
                  <m:oMath xmlns:m="http://schemas.openxmlformats.org/officeDocument/2006/math">
                    <m:r>
                      <a:rPr lang="en-IL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L" i="1" dirty="0" err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IL" i="1" dirty="0" err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IL" dirty="0">
                        <a:solidFill>
                          <a:srgbClr val="FF0000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IL" dirty="0">
                        <a:solidFill>
                          <a:srgbClr val="FF0000"/>
                        </a:solidFill>
                      </a:rPr>
                      <m:t>₁</m:t>
                    </m:r>
                    <m:r>
                      <a:rPr lang="en-IL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L" i="1">
                        <a:latin typeface="Cambria Math" panose="02040503050406030204" pitchFamily="18" charset="0"/>
                      </a:rPr>
                      <m:t>𝐶𝑜𝑠𝑡</m:t>
                    </m:r>
                    <m:r>
                      <a:rPr lang="en-IL" i="1">
                        <a:latin typeface="Cambria Math" panose="02040503050406030204" pitchFamily="18" charset="0"/>
                      </a:rPr>
                      <m:t>ₑ</m:t>
                    </m:r>
                    <m:d>
                      <m:dPr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𝑂𝑝𝑡</m:t>
                        </m:r>
                        <m:r>
                          <a:rPr lang="en-I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ₑ</m:t>
                        </m:r>
                      </m:e>
                    </m:d>
                    <m:r>
                      <a:rPr lang="en-IL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L" i="1">
                            <a:latin typeface="Cambria Math" panose="02040503050406030204" pitchFamily="18" charset="0"/>
                          </a:rPr>
                          <m:t>𝐶𝑜𝑠𝑡</m:t>
                        </m:r>
                        <m:r>
                          <a:rPr lang="en-IL" i="1">
                            <a:latin typeface="Cambria Math" panose="02040503050406030204" pitchFamily="18" charset="0"/>
                          </a:rPr>
                          <m:t>ₑ</m:t>
                        </m:r>
                      </m:e>
                      <m:sup>
                        <m:r>
                          <a:rPr lang="en-IL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𝑂𝑝𝑡</m:t>
                        </m:r>
                        <m:r>
                          <a:rPr lang="en-I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ₑ</m:t>
                        </m:r>
                      </m:e>
                    </m:d>
                  </m:oMath>
                </a14:m>
                <a:r>
                  <a:rPr lang="en-IL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L" i="1">
                            <a:latin typeface="Cambria Math" panose="02040503050406030204" pitchFamily="18" charset="0"/>
                          </a:rPr>
                          <m:t>𝐶𝑜𝑠𝑡</m:t>
                        </m:r>
                        <m:r>
                          <a:rPr lang="en-IL" i="1">
                            <a:latin typeface="Cambria Math" panose="02040503050406030204" pitchFamily="18" charset="0"/>
                          </a:rPr>
                          <m:t>ₑ</m:t>
                        </m:r>
                      </m:e>
                      <m:sup>
                        <m:r>
                          <a:rPr lang="en-IL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L" i="1">
                        <a:latin typeface="Cambria Math" panose="02040503050406030204" pitchFamily="18" charset="0"/>
                      </a:rPr>
                      <m:t>𝑀𝑎𝑥</m:t>
                    </m:r>
                    <m:d>
                      <m:dPr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i="1">
                            <a:latin typeface="Cambria Math" panose="02040503050406030204" pitchFamily="18" charset="0"/>
                          </a:rPr>
                          <m:t>𝐶𝑜𝑠𝑡</m:t>
                        </m:r>
                        <m:r>
                          <a:rPr lang="en-IL" i="1">
                            <a:latin typeface="Cambria Math" panose="02040503050406030204" pitchFamily="18" charset="0"/>
                          </a:rPr>
                          <m:t>ₑ</m:t>
                        </m:r>
                        <m:d>
                          <m:dPr>
                            <m:ctrlPr>
                              <a:rPr lang="en-I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L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L" i="1">
                            <a:latin typeface="Cambria Math" panose="02040503050406030204" pitchFamily="18" charset="0"/>
                          </a:rPr>
                          <m:t>𝐶𝑜𝑠𝑡</m:t>
                        </m:r>
                        <m:r>
                          <a:rPr lang="en-I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L" i="1">
                            <a:latin typeface="Cambria Math" panose="02040503050406030204" pitchFamily="18" charset="0"/>
                          </a:rPr>
                          <m:t>𝑁𝐸</m:t>
                        </m:r>
                        <m:r>
                          <a:rPr lang="en-IL" i="1">
                            <a:latin typeface="Cambria Math" panose="02040503050406030204" pitchFamily="18" charset="0"/>
                          </a:rPr>
                          <m:t>ₑ)</m:t>
                        </m:r>
                      </m:e>
                    </m:d>
                  </m:oMath>
                </a14:m>
                <a:r>
                  <a:rPr lang="en-IL" dirty="0"/>
                  <a:t> </a:t>
                </a:r>
              </a:p>
              <a:p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L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L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IL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IL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IL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₁</m:t>
                          </m:r>
                        </m:sub>
                        <m:sup/>
                        <m:e>
                          <m:r>
                            <a:rPr lang="en-IL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𝑂𝑝𝑡</m:t>
                          </m:r>
                          <m:r>
                            <a:rPr lang="en-IL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ₑ·</m:t>
                          </m:r>
                          <m:r>
                            <a:rPr lang="en-IL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IL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ₑ(</m:t>
                          </m:r>
                          <m:r>
                            <a:rPr lang="en-IL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𝑂𝑝𝑡</m:t>
                          </m:r>
                          <m:r>
                            <a:rPr lang="en-IL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ₑ)</m:t>
                          </m:r>
                        </m:e>
                      </m:nary>
                    </m:oMath>
                  </m:oMathPara>
                </a14:m>
                <a:endParaRPr lang="en-IL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L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L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IL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IL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₁</m:t>
                          </m:r>
                        </m:sub>
                        <m:sup/>
                        <m:e>
                          <m:r>
                            <a:rPr lang="en-IL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𝑂𝑝𝑡</m:t>
                          </m:r>
                          <m:r>
                            <a:rPr lang="en-IL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ₑ·</m:t>
                          </m:r>
                          <m:sSup>
                            <m:sSupPr>
                              <m:ctrlPr>
                                <a:rPr lang="en-IL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𝐶𝑜𝑠𝑡</m:t>
                              </m:r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ₑ</m:t>
                              </m:r>
                            </m:e>
                            <m:sup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I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𝑂𝑝𝑡</m:t>
                              </m:r>
                              <m:r>
                                <a:rPr lang="en-IL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ₑ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IL" dirty="0"/>
              </a:p>
              <a:p>
                <a:endParaRPr lang="en-IL" dirty="0"/>
              </a:p>
              <a:p>
                <a:endParaRPr lang="en-IL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C2B207-2043-FD56-F83C-FC45CA642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775" y="1825625"/>
                <a:ext cx="12007120" cy="4351338"/>
              </a:xfrm>
              <a:blipFill>
                <a:blip r:embed="rId2"/>
                <a:stretch>
                  <a:fillRect l="-813" t="-21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5E995B8-DE6A-2928-B63B-97921B696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449" y="3491469"/>
            <a:ext cx="5269437" cy="30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FDFB-EF3D-E36A-3325-D68507465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73A13-DA23-6E59-5A23-C73F3BC06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A31B6-672D-647D-B6B9-E7A0D9341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5" y="198437"/>
            <a:ext cx="7808074" cy="548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730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70D0B-20D8-83BA-1692-03DE963F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How much did we slow down?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B7B0AF-D3C0-4DD3-39BE-95662C993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943" y="3873500"/>
            <a:ext cx="6060559" cy="2746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090BE-B72C-09EA-DE7F-A8697B616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39138" cy="4351338"/>
              </a:xfrm>
            </p:spPr>
            <p:txBody>
              <a:bodyPr>
                <a:normAutofit/>
              </a:bodyPr>
              <a:lstStyle/>
              <a:p>
                <a:r>
                  <a:rPr lang="en-IL" dirty="0"/>
                  <a:t>For roads </a:t>
                </a:r>
                <a:r>
                  <a:rPr lang="en-IL" dirty="0">
                    <a:solidFill>
                      <a:schemeClr val="accent1"/>
                    </a:solidFill>
                  </a:rPr>
                  <a:t>E₂ </a:t>
                </a:r>
                <a:r>
                  <a:rPr lang="en-IL" dirty="0"/>
                  <a:t>where we didn’t go over the equilibrium flow, its bounded by the equilibrium flow, from monotonicity</a:t>
                </a:r>
              </a:p>
              <a:p>
                <a:pPr marL="0" indent="0">
                  <a:buNone/>
                </a:pPr>
                <a:r>
                  <a:rPr lang="en-IL" dirty="0"/>
                  <a:t>∀</a:t>
                </a:r>
                <a:r>
                  <a:rPr lang="en-IL" dirty="0" err="1"/>
                  <a:t>e∈</a:t>
                </a:r>
                <a:r>
                  <a:rPr lang="en-IL" dirty="0" err="1">
                    <a:solidFill>
                      <a:schemeClr val="accent1"/>
                    </a:solidFill>
                  </a:rPr>
                  <a:t>E</a:t>
                </a:r>
                <a:r>
                  <a:rPr lang="en-IL" dirty="0">
                    <a:solidFill>
                      <a:schemeClr val="accent1"/>
                    </a:solidFill>
                  </a:rPr>
                  <a:t>₂</a:t>
                </a:r>
                <a:r>
                  <a:rPr lang="en-IL" dirty="0"/>
                  <a:t>,</a:t>
                </a:r>
                <a14:m>
                  <m:oMath xmlns:m="http://schemas.openxmlformats.org/officeDocument/2006/math">
                    <m:r>
                      <a:rPr lang="en-IL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𝑂𝑝𝑡</m:t>
                    </m:r>
                    <m:r>
                      <a:rPr lang="en-IL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ₑ·</m:t>
                    </m:r>
                    <m:sSup>
                      <m:sSupPr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L" i="1">
                            <a:latin typeface="Cambria Math" panose="02040503050406030204" pitchFamily="18" charset="0"/>
                          </a:rPr>
                          <m:t>𝐶𝑜𝑠𝑡</m:t>
                        </m:r>
                        <m:r>
                          <a:rPr lang="en-IL" i="1">
                            <a:latin typeface="Cambria Math" panose="02040503050406030204" pitchFamily="18" charset="0"/>
                          </a:rPr>
                          <m:t>ₑ</m:t>
                        </m:r>
                      </m:e>
                      <m:sup>
                        <m:r>
                          <a:rPr lang="en-IL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𝑂𝑝𝑡</m:t>
                        </m:r>
                        <m:r>
                          <a:rPr lang="en-IL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ₑ</m:t>
                        </m:r>
                      </m:e>
                    </m:d>
                    <m:r>
                      <a:rPr lang="en-IL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L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𝑂𝑝𝑡</m:t>
                    </m:r>
                    <m:r>
                      <a:rPr lang="en-IL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ₑ·</m:t>
                    </m:r>
                    <m:r>
                      <a:rPr lang="en-IL" i="1">
                        <a:latin typeface="Cambria Math" panose="02040503050406030204" pitchFamily="18" charset="0"/>
                      </a:rPr>
                      <m:t>𝐶𝑜𝑠𝑡</m:t>
                    </m:r>
                    <m:r>
                      <a:rPr lang="en-IL" i="1">
                        <a:latin typeface="Cambria Math" panose="02040503050406030204" pitchFamily="18" charset="0"/>
                      </a:rPr>
                      <m:t>ₑ</m:t>
                    </m:r>
                    <m:d>
                      <m:dPr>
                        <m:ctrlPr>
                          <a:rPr lang="en-I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i="1">
                            <a:latin typeface="Cambria Math" panose="02040503050406030204" pitchFamily="18" charset="0"/>
                          </a:rPr>
                          <m:t>𝑁𝐸</m:t>
                        </m:r>
                        <m:r>
                          <a:rPr lang="en-IL" i="1">
                            <a:latin typeface="Cambria Math" panose="02040503050406030204" pitchFamily="18" charset="0"/>
                          </a:rPr>
                          <m:t>ₑ</m:t>
                        </m:r>
                      </m:e>
                    </m:d>
                  </m:oMath>
                </a14:m>
                <a:endParaRPr lang="en-IL" dirty="0"/>
              </a:p>
              <a:p>
                <a:pPr marL="0" indent="0">
                  <a:buNone/>
                </a:pPr>
                <a:r>
                  <a:rPr lang="en-IL" sz="2000" dirty="0"/>
                  <a:t>∀</a:t>
                </a:r>
                <a:r>
                  <a:rPr lang="en-IL" sz="2000" dirty="0" err="1"/>
                  <a:t>e∈</a:t>
                </a:r>
                <a:r>
                  <a:rPr lang="en-IL" sz="2000" dirty="0" err="1">
                    <a:solidFill>
                      <a:schemeClr val="accent1"/>
                    </a:solidFill>
                  </a:rPr>
                  <a:t>E</a:t>
                </a:r>
                <a:r>
                  <a:rPr lang="en-IL" sz="2000" dirty="0">
                    <a:solidFill>
                      <a:schemeClr val="accent1"/>
                    </a:solidFill>
                  </a:rPr>
                  <a:t>₂</a:t>
                </a:r>
                <a:r>
                  <a:rPr lang="en-IL" sz="2000" dirty="0"/>
                  <a:t>,</a:t>
                </a:r>
                <a14:m>
                  <m:oMath xmlns:m="http://schemas.openxmlformats.org/officeDocument/2006/math">
                    <m:r>
                      <a:rPr lang="en-IL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𝑂𝑝𝑡</m:t>
                    </m:r>
                    <m:r>
                      <a:rPr lang="en-IL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ₑ·</m:t>
                    </m:r>
                    <m:sSup>
                      <m:sSupPr>
                        <m:ctrlPr>
                          <a:rPr lang="en-I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L" sz="2000" i="1">
                            <a:latin typeface="Cambria Math" panose="02040503050406030204" pitchFamily="18" charset="0"/>
                          </a:rPr>
                          <m:t>𝐶𝑜𝑠𝑡</m:t>
                        </m:r>
                        <m:r>
                          <a:rPr lang="en-IL" sz="2000" i="1">
                            <a:latin typeface="Cambria Math" panose="02040503050406030204" pitchFamily="18" charset="0"/>
                          </a:rPr>
                          <m:t>ₑ</m:t>
                        </m:r>
                      </m:e>
                      <m:sup>
                        <m:r>
                          <a:rPr lang="en-IL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I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𝑂𝑝𝑡</m:t>
                        </m:r>
                        <m:r>
                          <a:rPr lang="en-IL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ₑ</m:t>
                        </m:r>
                      </m:e>
                    </m:d>
                    <m:r>
                      <a:rPr lang="en-IL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L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𝑂𝑝𝑡</m:t>
                    </m:r>
                    <m:r>
                      <a:rPr lang="en-IL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ₑ·</m:t>
                    </m:r>
                    <m:r>
                      <a:rPr lang="en-IL" sz="2000" b="0" i="1" smtClean="0">
                        <a:latin typeface="Cambria Math" panose="02040503050406030204" pitchFamily="18" charset="0"/>
                      </a:rPr>
                      <m:t>𝐶𝑜𝑠𝑡</m:t>
                    </m:r>
                    <m:r>
                      <a:rPr lang="en-IL" sz="2000" b="0" i="1" smtClean="0">
                        <a:latin typeface="Cambria Math" panose="02040503050406030204" pitchFamily="18" charset="0"/>
                      </a:rPr>
                      <m:t>ₑ</m:t>
                    </m:r>
                    <m:d>
                      <m:dPr>
                        <m:ctrlPr>
                          <a:rPr lang="en-I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𝑂𝑝𝑡</m:t>
                        </m:r>
                        <m:r>
                          <a:rPr lang="en-IL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ₑ</m:t>
                        </m:r>
                      </m:e>
                    </m:d>
                    <m:r>
                      <a:rPr lang="en-IL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L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𝑂𝑝𝑡</m:t>
                    </m:r>
                    <m:r>
                      <a:rPr lang="en-IL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ₑ·</m:t>
                    </m:r>
                    <m:r>
                      <a:rPr lang="en-IL" sz="2000" b="0" i="1" smtClean="0">
                        <a:latin typeface="Cambria Math" panose="02040503050406030204" pitchFamily="18" charset="0"/>
                      </a:rPr>
                      <m:t>𝐶𝑜𝑠𝑡</m:t>
                    </m:r>
                    <m:r>
                      <a:rPr lang="en-IL" sz="2000" b="0" i="1" smtClean="0">
                        <a:latin typeface="Cambria Math" panose="02040503050406030204" pitchFamily="18" charset="0"/>
                      </a:rPr>
                      <m:t>ₑ</m:t>
                    </m:r>
                    <m:d>
                      <m:dPr>
                        <m:ctrlPr>
                          <a:rPr lang="en-I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L" sz="2000" b="0" i="1" smtClean="0">
                            <a:latin typeface="Cambria Math" panose="02040503050406030204" pitchFamily="18" charset="0"/>
                          </a:rPr>
                          <m:t>𝑁𝐸</m:t>
                        </m:r>
                        <m:r>
                          <a:rPr lang="en-IL" sz="2000" b="0" i="1" smtClean="0">
                            <a:latin typeface="Cambria Math" panose="02040503050406030204" pitchFamily="18" charset="0"/>
                          </a:rPr>
                          <m:t>ₑ</m:t>
                        </m:r>
                      </m:e>
                    </m:d>
                    <m:r>
                      <a:rPr lang="en-IL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L" sz="2000" i="1">
                        <a:latin typeface="Cambria Math" panose="02040503050406030204" pitchFamily="18" charset="0"/>
                      </a:rPr>
                      <m:t>𝑁𝐸</m:t>
                    </m:r>
                    <m:r>
                      <a:rPr lang="en-IL" sz="2000" i="1">
                        <a:latin typeface="Cambria Math" panose="02040503050406030204" pitchFamily="18" charset="0"/>
                      </a:rPr>
                      <m:t>ₑ·</m:t>
                    </m:r>
                    <m:r>
                      <a:rPr lang="en-IL" sz="2000" i="1">
                        <a:latin typeface="Cambria Math" panose="02040503050406030204" pitchFamily="18" charset="0"/>
                      </a:rPr>
                      <m:t>𝐶𝑜𝑠𝑡</m:t>
                    </m:r>
                    <m:r>
                      <a:rPr lang="en-IL" sz="2000" i="1">
                        <a:latin typeface="Cambria Math" panose="02040503050406030204" pitchFamily="18" charset="0"/>
                      </a:rPr>
                      <m:t>ₑ(</m:t>
                    </m:r>
                    <m:r>
                      <a:rPr lang="en-IL" sz="2000" i="1">
                        <a:latin typeface="Cambria Math" panose="02040503050406030204" pitchFamily="18" charset="0"/>
                      </a:rPr>
                      <m:t>𝑁𝐸</m:t>
                    </m:r>
                    <m:r>
                      <a:rPr lang="en-IL" sz="2000" i="1">
                        <a:latin typeface="Cambria Math" panose="02040503050406030204" pitchFamily="18" charset="0"/>
                      </a:rPr>
                      <m:t>ₑ)</m:t>
                    </m:r>
                  </m:oMath>
                </a14:m>
                <a:endParaRPr lang="en-IL" sz="2000" dirty="0"/>
              </a:p>
              <a:p>
                <a:pPr marL="0" indent="0">
                  <a:buNone/>
                </a:pPr>
                <a:endParaRPr lang="en-IL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IL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L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IL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IL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IL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₂</m:t>
                          </m:r>
                        </m:sub>
                        <m:sup/>
                        <m:e>
                          <m:r>
                            <a:rPr lang="en-IL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𝑂𝑝𝑡</m:t>
                          </m:r>
                          <m:r>
                            <a:rPr lang="en-IL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ₑ·</m:t>
                          </m:r>
                          <m:r>
                            <a:rPr lang="en-IL" sz="2000" i="1"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IL" sz="2000" i="1">
                              <a:latin typeface="Cambria Math" panose="02040503050406030204" pitchFamily="18" charset="0"/>
                            </a:rPr>
                            <m:t>ₑ(</m:t>
                          </m:r>
                          <m:r>
                            <a:rPr lang="en-IL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𝑂𝑝𝑡</m:t>
                          </m:r>
                          <m:r>
                            <a:rPr lang="en-IL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ₑ)</m:t>
                          </m:r>
                        </m:e>
                      </m:nary>
                      <m:r>
                        <a:rPr lang="en-I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L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L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IL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IL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IL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₂</m:t>
                          </m:r>
                        </m:sub>
                        <m:sup/>
                        <m:e>
                          <m:r>
                            <a:rPr lang="en-IL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𝑂𝑝𝑡</m:t>
                          </m:r>
                          <m:r>
                            <a:rPr lang="en-IL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ₑ·</m:t>
                          </m:r>
                          <m:sSup>
                            <m:sSupPr>
                              <m:ctrlPr>
                                <a:rPr lang="en-IL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L" sz="2000" i="1">
                                  <a:latin typeface="Cambria Math" panose="02040503050406030204" pitchFamily="18" charset="0"/>
                                </a:rPr>
                                <m:t>𝐶𝑜𝑠𝑡</m:t>
                              </m:r>
                              <m:r>
                                <a:rPr lang="en-IL" sz="2000" i="1">
                                  <a:latin typeface="Cambria Math" panose="02040503050406030204" pitchFamily="18" charset="0"/>
                                </a:rPr>
                                <m:t>ₑ</m:t>
                              </m:r>
                            </m:e>
                            <m:sup>
                              <m:r>
                                <a:rPr lang="en-IL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I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𝑂𝑝𝑡</m:t>
                              </m:r>
                              <m:r>
                                <a:rPr lang="en-IL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ₑ</m:t>
                              </m:r>
                            </m:e>
                          </m:d>
                          <m:r>
                            <a:rPr lang="en-IL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L" sz="2000" i="1">
                              <a:latin typeface="Cambria Math" panose="02040503050406030204" pitchFamily="18" charset="0"/>
                            </a:rPr>
                            <m:t>𝑁𝐸</m:t>
                          </m:r>
                          <m:r>
                            <a:rPr lang="en-IL" sz="2000" i="1">
                              <a:latin typeface="Cambria Math" panose="02040503050406030204" pitchFamily="18" charset="0"/>
                            </a:rPr>
                            <m:t>ₑ·</m:t>
                          </m:r>
                          <m:r>
                            <a:rPr lang="en-IL" sz="2000" i="1"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IL" sz="2000" i="1">
                              <a:latin typeface="Cambria Math" panose="02040503050406030204" pitchFamily="18" charset="0"/>
                            </a:rPr>
                            <m:t>ₑ</m:t>
                          </m:r>
                          <m:d>
                            <m:dPr>
                              <m:ctrlPr>
                                <a:rPr lang="en-I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sz="2000" i="1">
                                  <a:latin typeface="Cambria Math" panose="02040503050406030204" pitchFamily="18" charset="0"/>
                                </a:rPr>
                                <m:t>𝑁𝐸</m:t>
                              </m:r>
                              <m:r>
                                <a:rPr lang="en-IL" sz="2000" i="1">
                                  <a:latin typeface="Cambria Math" panose="02040503050406030204" pitchFamily="18" charset="0"/>
                                </a:rPr>
                                <m:t>ₑ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090BE-B72C-09EA-DE7F-A8697B616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39138" cy="4351338"/>
              </a:xfrm>
              <a:blipFill>
                <a:blip r:embed="rId3"/>
                <a:stretch>
                  <a:fillRect l="-1181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49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826C-61EC-8702-8237-FA85308B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EECCC-CE6F-C0D2-4A4B-EBB988A50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036"/>
            <a:ext cx="10515600" cy="4707927"/>
          </a:xfrm>
        </p:spPr>
        <p:txBody>
          <a:bodyPr/>
          <a:lstStyle/>
          <a:p>
            <a:r>
              <a:rPr lang="en-IL" dirty="0"/>
              <a:t>Putting it all together,</a:t>
            </a:r>
          </a:p>
          <a:p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558E5C-ED26-6FB4-66A0-8CCC7C382B6E}"/>
                  </a:ext>
                </a:extLst>
              </p:cNvPr>
              <p:cNvSpPr txBox="1"/>
              <p:nvPr/>
            </p:nvSpPr>
            <p:spPr>
              <a:xfrm>
                <a:off x="399056" y="2233614"/>
                <a:ext cx="11380295" cy="51644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800" i="1" smtClean="0">
                          <a:latin typeface="Cambria Math" panose="02040503050406030204" pitchFamily="18" charset="0"/>
                        </a:rPr>
                        <m:t>𝑂𝑝𝑡</m:t>
                      </m:r>
                      <m:d>
                        <m:dPr>
                          <m:ctrlPr>
                            <a:rPr lang="en-IL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d>
                            <m:dPr>
                              <m:ctrlPr>
                                <a:rPr lang="en-I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</m:d>
                      <m:r>
                        <a:rPr lang="en-IL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L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L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IL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IL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IL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₁</m:t>
                          </m:r>
                        </m:sub>
                        <m:sup/>
                        <m:e>
                          <m:r>
                            <a:rPr lang="en-IL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𝑂𝑝𝑡</m:t>
                          </m:r>
                          <m:r>
                            <a:rPr lang="en-IL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ₑ·</m:t>
                          </m:r>
                          <m:r>
                            <a:rPr lang="en-IL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IL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ₑ(</m:t>
                          </m:r>
                          <m:r>
                            <a:rPr lang="en-IL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𝑂𝑝𝑡</m:t>
                          </m:r>
                          <m:r>
                            <a:rPr lang="en-IL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ₑ)</m:t>
                          </m:r>
                        </m:e>
                      </m:nary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L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IL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IL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₂</m:t>
                          </m:r>
                        </m:sub>
                        <m:sup/>
                        <m:e>
                          <m:r>
                            <a:rPr lang="en-IL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𝑂𝑝𝑡</m:t>
                          </m:r>
                          <m:r>
                            <a:rPr lang="en-IL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ₑ·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ₑ(</m:t>
                          </m:r>
                          <m:r>
                            <a:rPr lang="en-IL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𝑂𝑝𝑡</m:t>
                          </m:r>
                          <m:r>
                            <a:rPr lang="en-IL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ₑ)</m:t>
                          </m:r>
                        </m:e>
                      </m:nary>
                    </m:oMath>
                  </m:oMathPara>
                </a14:m>
                <a:endParaRPr lang="en-IL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L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₁</m:t>
                          </m:r>
                        </m:sub>
                        <m:sup/>
                        <m:e>
                          <m:r>
                            <a:rPr lang="en-IL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𝑂𝑝𝑡</m:t>
                          </m:r>
                          <m:r>
                            <a:rPr lang="en-IL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ₑ·</m:t>
                          </m:r>
                          <m:sSup>
                            <m:sSupPr>
                              <m:ctrlPr>
                                <a:rPr lang="en-IL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𝐶𝑜𝑠𝑡</m:t>
                              </m:r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ₑ</m:t>
                              </m:r>
                            </m:e>
                            <m:sup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I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𝑂𝑝𝑡</m:t>
                              </m:r>
                              <m:r>
                                <a:rPr lang="en-IL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ₑ</m:t>
                              </m:r>
                            </m:e>
                          </m:d>
                        </m:e>
                      </m:nary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L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IL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IL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₂</m:t>
                          </m:r>
                        </m:sub>
                        <m:sup/>
                        <m:e>
                          <m:r>
                            <a:rPr lang="en-IL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𝑂𝑝𝑡</m:t>
                          </m:r>
                          <m:r>
                            <a:rPr lang="en-IL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ₑ·</m:t>
                          </m:r>
                          <m:sSup>
                            <m:sSupPr>
                              <m:ctrlPr>
                                <a:rPr lang="en-IL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𝐶𝑜𝑠𝑡</m:t>
                              </m:r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ₑ</m:t>
                              </m:r>
                            </m:e>
                            <m:sup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I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sz="2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𝑂𝑝𝑡</m:t>
                              </m:r>
                              <m:r>
                                <a:rPr lang="en-IL" sz="2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ₑ</m:t>
                              </m:r>
                            </m:e>
                          </m:d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𝑁𝐸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ₑ·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ₑ</m:t>
                          </m:r>
                          <m:d>
                            <m:dPr>
                              <m:ctrlPr>
                                <a:rPr lang="en-I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𝑁𝐸</m:t>
                              </m:r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ₑ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IL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L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𝑂𝑝𝑡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ₑ·</m:t>
                          </m:r>
                          <m:sSup>
                            <m:sSupPr>
                              <m:ctrlPr>
                                <a:rPr lang="en-IL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𝐶𝑜𝑠𝑡</m:t>
                              </m:r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ₑ</m:t>
                              </m:r>
                            </m:e>
                            <m:sup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I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𝑂𝑝𝑡</m:t>
                              </m:r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ₑ</m:t>
                              </m:r>
                            </m:e>
                          </m:d>
                        </m:e>
                      </m:nary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L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IL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IL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₂</m:t>
                          </m:r>
                        </m:sub>
                        <m:sup/>
                        <m:e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𝑁𝐸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ₑ·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ₑ</m:t>
                          </m:r>
                          <m:d>
                            <m:dPr>
                              <m:ctrlPr>
                                <a:rPr lang="en-I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𝑁𝐸</m:t>
                              </m:r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ₑ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IL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I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IL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L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𝑁𝐸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ₑ·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ₑ</m:t>
                          </m:r>
                          <m:d>
                            <m:dPr>
                              <m:ctrlPr>
                                <a:rPr lang="en-I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𝑁𝐸</m:t>
                              </m:r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ₑ</m:t>
                              </m:r>
                            </m:e>
                          </m:d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IL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L" sz="2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IL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IL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nary>
                    </m:oMath>
                  </m:oMathPara>
                </a14:m>
                <a:endParaRPr lang="en-IL" sz="2800" b="0" dirty="0"/>
              </a:p>
              <a:p>
                <a:endParaRPr lang="en-IL" sz="2800" dirty="0"/>
              </a:p>
              <a:p>
                <a:endParaRPr lang="en-IL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558E5C-ED26-6FB4-66A0-8CCC7C382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56" y="2233614"/>
                <a:ext cx="11380295" cy="51644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52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FAA6-B424-489C-F3E1-0C94C6F5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Scheduling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13AC09-C4E9-D3EC-E242-5A3E12BB7C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dirty="0"/>
                  <a:t>Another classic example is scheduling</a:t>
                </a:r>
              </a:p>
              <a:p>
                <a:r>
                  <a:rPr lang="en-IL" dirty="0"/>
                  <a:t>Get </a:t>
                </a:r>
                <a14:m>
                  <m:oMath xmlns:m="http://schemas.openxmlformats.org/officeDocument/2006/math">
                    <m:r>
                      <a:rPr lang="en-IL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L" dirty="0"/>
                  <a:t> jobs, and need to minimize time to finish them</a:t>
                </a:r>
              </a:p>
              <a:p>
                <a:r>
                  <a:rPr lang="en-IL" dirty="0"/>
                  <a:t>Formally, we minimize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L" b="0" i="0" smtClean="0">
                        <a:latin typeface="Cambria Math" panose="02040503050406030204" pitchFamily="18" charset="0"/>
                      </a:rPr>
                      <m:t>Perf</m:t>
                    </m:r>
                    <m:r>
                      <a:rPr lang="en-IL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L" b="0" i="0" smtClean="0">
                        <a:latin typeface="Cambria Math" panose="02040503050406030204" pitchFamily="18" charset="0"/>
                      </a:rPr>
                      <m:t>Alg</m:t>
                    </m:r>
                    <m:r>
                      <a:rPr lang="en-IL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L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IL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L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IL" b="0" i="0" smtClean="0">
                        <a:latin typeface="Cambria Math" panose="02040503050406030204" pitchFamily="18" charset="0"/>
                      </a:rPr>
                      <m:t>)≔</m:t>
                    </m:r>
                    <m:nary>
                      <m:naryPr>
                        <m:chr m:val="∑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I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L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IL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IL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I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L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IL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I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L" dirty="0"/>
                  <a:t>, where Cⱼ is the completion time of job j, and rⱼ is From when you could start working on job j, with s being our work speed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13AC09-C4E9-D3EC-E242-5A3E12BB7C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86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7FDC-9265-44A6-4DDB-301BA5761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CB1ABC-C393-C457-7C43-D861EF258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E52C8F-4520-D3DF-D312-D42B28A44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112" y="554037"/>
            <a:ext cx="8262508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649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B14C-E4CA-8F53-D8DC-5CC0ACC6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6F1CC8-4D9D-B62A-D664-FA46E7FDD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558" y="466725"/>
            <a:ext cx="8628884" cy="6026150"/>
          </a:xfrm>
        </p:spPr>
      </p:pic>
    </p:spTree>
    <p:extLst>
      <p:ext uri="{BB962C8B-B14F-4D97-AF65-F5344CB8AC3E}">
        <p14:creationId xmlns:p14="http://schemas.microsoft.com/office/powerpoint/2010/main" val="3718061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C6C04-634A-E930-41D9-F3E76F159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BC0F18-B30E-8DE9-7358-70E0BF6C2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559" y="365125"/>
            <a:ext cx="8558881" cy="6264275"/>
          </a:xfrm>
        </p:spPr>
      </p:pic>
    </p:spTree>
    <p:extLst>
      <p:ext uri="{BB962C8B-B14F-4D97-AF65-F5344CB8AC3E}">
        <p14:creationId xmlns:p14="http://schemas.microsoft.com/office/powerpoint/2010/main" val="16753066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5DBC-9A6D-6848-209A-E76DD1475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4F5CA5-0377-E0CE-8BEB-CA082AE93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071" y="365125"/>
            <a:ext cx="7665857" cy="5464175"/>
          </a:xfrm>
        </p:spPr>
      </p:pic>
    </p:spTree>
    <p:extLst>
      <p:ext uri="{BB962C8B-B14F-4D97-AF65-F5344CB8AC3E}">
        <p14:creationId xmlns:p14="http://schemas.microsoft.com/office/powerpoint/2010/main" val="12958930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FC22-A151-08F4-AE5B-F711C4F7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A23E2-9016-471C-6AB3-1387BC524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Ideal Algorithm is online!</a:t>
            </a:r>
          </a:p>
          <a:p>
            <a:r>
              <a:rPr lang="en-IL" dirty="0"/>
              <a:t>SRPT – Shortest Remaining Processing time</a:t>
            </a:r>
          </a:p>
          <a:p>
            <a:r>
              <a:rPr lang="en-IL" dirty="0"/>
              <a:t>Complete task closest to completion</a:t>
            </a:r>
          </a:p>
          <a:p>
            <a:r>
              <a:rPr lang="en-IL" dirty="0"/>
              <a:t>But what if we don’t know how long our tasks take?</a:t>
            </a:r>
          </a:p>
        </p:txBody>
      </p:sp>
    </p:spTree>
    <p:extLst>
      <p:ext uri="{BB962C8B-B14F-4D97-AF65-F5344CB8AC3E}">
        <p14:creationId xmlns:p14="http://schemas.microsoft.com/office/powerpoint/2010/main" val="225281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9297-733F-0906-0574-7C21DBA5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Non Clairvoyant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28C5D-F704-F67B-BABA-65E5DABD3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Do least processed task – Shortest elapsed time first – SETF</a:t>
            </a:r>
          </a:p>
          <a:p>
            <a:r>
              <a:rPr lang="en-IL" dirty="0"/>
              <a:t>Similar motive to LRU</a:t>
            </a:r>
          </a:p>
          <a:p>
            <a:r>
              <a:rPr lang="en-IL" dirty="0"/>
              <a:t>However, things might not be as so bright...</a:t>
            </a:r>
          </a:p>
        </p:txBody>
      </p:sp>
    </p:spTree>
    <p:extLst>
      <p:ext uri="{BB962C8B-B14F-4D97-AF65-F5344CB8AC3E}">
        <p14:creationId xmlns:p14="http://schemas.microsoft.com/office/powerpoint/2010/main" val="123005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8004-F58B-454C-D821-9B01249C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D4FA-2970-4AFF-789F-08986ABB6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EAC3E-D1C4-6262-208D-241EF55A4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18" y="365125"/>
            <a:ext cx="7563563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2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C653-6B3A-181E-8A5A-5AAED842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Simple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1946-BDA1-D496-223D-6B2978634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Simple Optimal algorithm can solve it in linear time (With some assumptions)</a:t>
            </a:r>
          </a:p>
          <a:p>
            <a:endParaRPr lang="en-IL" dirty="0"/>
          </a:p>
          <a:p>
            <a:endParaRPr lang="en-IL" dirty="0"/>
          </a:p>
          <a:p>
            <a:endParaRPr lang="en-IL" dirty="0"/>
          </a:p>
          <a:p>
            <a:endParaRPr lang="en-IL" dirty="0"/>
          </a:p>
          <a:p>
            <a:pPr marL="0" indent="0">
              <a:buNone/>
            </a:pPr>
            <a:endParaRPr lang="en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A42F03-F09A-C581-CAD1-B7AF1601E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529" y="3172618"/>
            <a:ext cx="8708942" cy="291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82406-BF4A-4620-70BF-D7DBB761A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6EB9A-1306-C047-2498-F941BD68D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DE6C38-95AA-233C-8E1B-F4D97CEED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49" y="365125"/>
            <a:ext cx="7618747" cy="549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160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8CE55-87BC-CA8B-F237-3EA980D87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DA5A0-F01A-2D72-3D15-E971E9EA5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421DA-3C24-A4FF-6EA6-1D1502DA5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365125"/>
            <a:ext cx="758530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882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730BC-36BA-9D16-C819-EFC507BB2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3BD9DB-6E77-75DD-B996-1373A6C83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0C21B5-BCD9-BF87-4C2B-ED1079751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270" y="16057"/>
            <a:ext cx="9993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908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8A5F1-A9B0-4A9D-1552-69F8188B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Resource Augmentation!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C9DBD-1A2C-FFD0-C665-9967C57B7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dirty="0"/>
                  <a:t>Theorem (</a:t>
                </a:r>
                <a:r>
                  <a:rPr lang="en-IL" dirty="0" err="1"/>
                  <a:t>Kalyanasundaram</a:t>
                </a:r>
                <a:r>
                  <a:rPr lang="en-IL" dirty="0"/>
                  <a:t> and </a:t>
                </a:r>
                <a:r>
                  <a:rPr lang="en-IL" dirty="0" err="1"/>
                  <a:t>Pruhs</a:t>
                </a:r>
                <a:r>
                  <a:rPr lang="en-IL" dirty="0"/>
                  <a:t> (2000))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4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IL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L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L" sz="2400" b="0" i="1" smtClean="0">
                          <a:latin typeface="Cambria Math" panose="02040503050406030204" pitchFamily="18" charset="0"/>
                        </a:rPr>
                        <m:t>𝑃𝑒𝑟𝑓</m:t>
                      </m:r>
                      <m:d>
                        <m:dPr>
                          <m:ctrlPr>
                            <a:rPr lang="en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2400" b="0" i="1" smtClean="0">
                              <a:latin typeface="Cambria Math" panose="02040503050406030204" pitchFamily="18" charset="0"/>
                            </a:rPr>
                            <m:t>𝑆𝐸𝑇𝐹</m:t>
                          </m:r>
                          <m:r>
                            <a:rPr lang="en-IL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IL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L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2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IL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I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L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L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L" sz="2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e>
                      </m:d>
                      <m:r>
                        <a:rPr lang="en-IL" sz="24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IL" sz="2400" b="0" i="1" smtClean="0">
                          <a:latin typeface="Cambria Math" panose="02040503050406030204" pitchFamily="18" charset="0"/>
                        </a:rPr>
                        <m:t>𝑃𝑒𝑟𝑓</m:t>
                      </m:r>
                      <m:r>
                        <a:rPr lang="en-IL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L" sz="2400" b="0" i="1" smtClean="0">
                          <a:latin typeface="Cambria Math" panose="02040503050406030204" pitchFamily="18" charset="0"/>
                        </a:rPr>
                        <m:t>𝑆𝑃𝑅𝑇</m:t>
                      </m:r>
                      <m:r>
                        <a:rPr lang="en-IL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L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L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L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IL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 dirty="0"/>
              </a:p>
              <a:p>
                <a:pPr marL="0" indent="0">
                  <a:buNone/>
                </a:pPr>
                <a:r>
                  <a:rPr lang="en-IL" dirty="0"/>
                  <a:t>For ε=1, we get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𝑃𝑒𝑟𝑓</m:t>
                      </m:r>
                      <m:d>
                        <m:dPr>
                          <m:ctrlPr>
                            <a:rPr lang="en-I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b="0" i="1" smtClean="0">
                              <a:latin typeface="Cambria Math" panose="02040503050406030204" pitchFamily="18" charset="0"/>
                            </a:rPr>
                            <m:t>𝑆𝐸𝑇𝐹</m:t>
                          </m:r>
                          <m:r>
                            <a:rPr lang="en-I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I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𝑃𝑒𝑟𝑓</m:t>
                      </m:r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𝑆𝑃𝑅𝑇</m:t>
                      </m:r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I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C9DBD-1A2C-FFD0-C665-9967C57B7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92D0860-AA32-4A44-0759-A6B4A0EDA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4001294"/>
            <a:ext cx="90551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7FF4B-D721-8F9A-3786-F0400946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Thanks for coming!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E62FE-1DFF-41B9-F3D2-45EC61459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L" dirty="0"/>
              <a:t>Any questions?</a:t>
            </a:r>
          </a:p>
          <a:p>
            <a:pPr marL="0" indent="0" algn="ctr">
              <a:buNone/>
            </a:pPr>
            <a:endParaRPr lang="en-IL" dirty="0"/>
          </a:p>
          <a:p>
            <a:pPr marL="0" indent="0" algn="ctr">
              <a:buNone/>
            </a:pPr>
            <a:endParaRPr lang="en-IL" dirty="0"/>
          </a:p>
          <a:p>
            <a:pPr marL="0" indent="0" algn="ctr">
              <a:buNone/>
            </a:pPr>
            <a:endParaRPr lang="en-IL" dirty="0"/>
          </a:p>
          <a:p>
            <a:pPr marL="0" indent="0" algn="ctr">
              <a:buNone/>
            </a:pPr>
            <a:endParaRPr lang="en-IL" dirty="0"/>
          </a:p>
          <a:p>
            <a:pPr marL="0" indent="0" algn="ctr">
              <a:buNone/>
            </a:pPr>
            <a:endParaRPr lang="en-IL" dirty="0"/>
          </a:p>
          <a:p>
            <a:r>
              <a:rPr lang="en-IL" dirty="0"/>
              <a:t>May your resources be augmented</a:t>
            </a:r>
          </a:p>
        </p:txBody>
      </p:sp>
    </p:spTree>
    <p:extLst>
      <p:ext uri="{BB962C8B-B14F-4D97-AF65-F5344CB8AC3E}">
        <p14:creationId xmlns:p14="http://schemas.microsoft.com/office/powerpoint/2010/main" val="20444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EB77E-CB15-4AD2-F7AC-5E93922A3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78102-66D1-1229-4153-D910BA29C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5866CB-9551-25C6-52D5-08935162B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156" y="2068512"/>
            <a:ext cx="9731687" cy="3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4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04764-E957-BDA5-C50A-5F6E0FFD3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8A5FE-E41E-124E-C28E-EA4BE2F4B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518F9B-964C-FDBB-F905-24B65A9A6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810" y="2322512"/>
            <a:ext cx="9810379" cy="3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2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3C75-F594-1372-A278-572A3463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23BDB-69D4-055B-DF8D-8821E1FA5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C6B4B5-E25E-39D4-76AC-1A4991091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29" y="2332434"/>
            <a:ext cx="10286741" cy="333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29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1732</Words>
  <Application>Microsoft Office PowerPoint</Application>
  <PresentationFormat>Widescreen</PresentationFormat>
  <Paragraphs>235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Calibri Light</vt:lpstr>
      <vt:lpstr>Cambria Math</vt:lpstr>
      <vt:lpstr>Wingdings</vt:lpstr>
      <vt:lpstr>Office Theme</vt:lpstr>
      <vt:lpstr>Resource Augmentation</vt:lpstr>
      <vt:lpstr>Today</vt:lpstr>
      <vt:lpstr>Paging</vt:lpstr>
      <vt:lpstr>PowerPoint Presentation</vt:lpstr>
      <vt:lpstr>PowerPoint Presentation</vt:lpstr>
      <vt:lpstr>Simple Optimal Solution</vt:lpstr>
      <vt:lpstr>PowerPoint Presentation</vt:lpstr>
      <vt:lpstr>PowerPoint Presentation</vt:lpstr>
      <vt:lpstr>PowerPoint Presentation</vt:lpstr>
      <vt:lpstr>Furthest in Future Algorithm</vt:lpstr>
      <vt:lpstr>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</vt:lpstr>
      <vt:lpstr>Comparing our Algorithms</vt:lpstr>
      <vt:lpstr>PowerPoint Presentation</vt:lpstr>
      <vt:lpstr>PowerPoint Presentation</vt:lpstr>
      <vt:lpstr>PowerPoint Presentation</vt:lpstr>
      <vt:lpstr>PowerPoint Presentation</vt:lpstr>
      <vt:lpstr>Very bad</vt:lpstr>
      <vt:lpstr>Resource Augmentation</vt:lpstr>
      <vt:lpstr>Theorem</vt:lpstr>
      <vt:lpstr>Proof of bound</vt:lpstr>
      <vt:lpstr>Upper Bound</vt:lpstr>
      <vt:lpstr>Lower Bound</vt:lpstr>
      <vt:lpstr>Putting it all together</vt:lpstr>
      <vt:lpstr>Other Bound</vt:lpstr>
      <vt:lpstr>Proof</vt:lpstr>
      <vt:lpstr>The good Case</vt:lpstr>
      <vt:lpstr>The Bad Case</vt:lpstr>
      <vt:lpstr>Calculations</vt:lpstr>
      <vt:lpstr>More Calculations</vt:lpstr>
      <vt:lpstr>Selfish Routing</vt:lpstr>
      <vt:lpstr>Example 1</vt:lpstr>
      <vt:lpstr>Example 2</vt:lpstr>
      <vt:lpstr>Example 3</vt:lpstr>
      <vt:lpstr>Example 4</vt:lpstr>
      <vt:lpstr>Theorem</vt:lpstr>
      <vt:lpstr>Proof – Parallel edges</vt:lpstr>
      <vt:lpstr>Calculation</vt:lpstr>
      <vt:lpstr>Calculation</vt:lpstr>
      <vt:lpstr>Proof – General Graphs</vt:lpstr>
      <vt:lpstr>Proof – General Graphs</vt:lpstr>
      <vt:lpstr>How much did we slow down OPT?</vt:lpstr>
      <vt:lpstr>How much did we slow down?</vt:lpstr>
      <vt:lpstr>Calculation</vt:lpstr>
      <vt:lpstr>Scheduling</vt:lpstr>
      <vt:lpstr>PowerPoint Presentation</vt:lpstr>
      <vt:lpstr>PowerPoint Presentation</vt:lpstr>
      <vt:lpstr>PowerPoint Presentation</vt:lpstr>
      <vt:lpstr>PowerPoint Presentation</vt:lpstr>
      <vt:lpstr>Algorithm</vt:lpstr>
      <vt:lpstr>Non Clairvoyant Algorithm</vt:lpstr>
      <vt:lpstr>PowerPoint Presentation</vt:lpstr>
      <vt:lpstr>PowerPoint Presentation</vt:lpstr>
      <vt:lpstr>PowerPoint Presentation</vt:lpstr>
      <vt:lpstr>PowerPoint Presentation</vt:lpstr>
      <vt:lpstr>Resource Augmentation!</vt:lpstr>
      <vt:lpstr>Thanks for coming!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Augmentation</dc:title>
  <dc:creator>Amit</dc:creator>
  <cp:lastModifiedBy>Amit</cp:lastModifiedBy>
  <cp:revision>221</cp:revision>
  <dcterms:created xsi:type="dcterms:W3CDTF">2023-04-12T15:43:44Z</dcterms:created>
  <dcterms:modified xsi:type="dcterms:W3CDTF">2023-04-19T18:25:10Z</dcterms:modified>
</cp:coreProperties>
</file>