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5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6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7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18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19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20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21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22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23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24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25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18" r:id="rId4"/>
    <p:sldId id="258" r:id="rId5"/>
    <p:sldId id="310" r:id="rId6"/>
    <p:sldId id="260" r:id="rId7"/>
    <p:sldId id="262" r:id="rId8"/>
    <p:sldId id="271" r:id="rId9"/>
    <p:sldId id="272" r:id="rId10"/>
    <p:sldId id="302" r:id="rId11"/>
    <p:sldId id="311" r:id="rId12"/>
    <p:sldId id="304" r:id="rId13"/>
    <p:sldId id="305" r:id="rId14"/>
    <p:sldId id="306" r:id="rId15"/>
    <p:sldId id="307" r:id="rId16"/>
    <p:sldId id="308" r:id="rId17"/>
    <p:sldId id="309" r:id="rId18"/>
    <p:sldId id="263" r:id="rId19"/>
    <p:sldId id="264" r:id="rId20"/>
    <p:sldId id="265" r:id="rId21"/>
    <p:sldId id="268" r:id="rId22"/>
    <p:sldId id="266" r:id="rId23"/>
    <p:sldId id="267" r:id="rId24"/>
    <p:sldId id="269" r:id="rId25"/>
    <p:sldId id="312" r:id="rId26"/>
    <p:sldId id="317" r:id="rId27"/>
    <p:sldId id="270" r:id="rId28"/>
    <p:sldId id="313" r:id="rId29"/>
    <p:sldId id="274" r:id="rId30"/>
    <p:sldId id="275" r:id="rId31"/>
    <p:sldId id="273" r:id="rId32"/>
    <p:sldId id="276" r:id="rId33"/>
    <p:sldId id="277" r:id="rId34"/>
    <p:sldId id="279" r:id="rId35"/>
    <p:sldId id="281" r:id="rId36"/>
    <p:sldId id="300" r:id="rId37"/>
    <p:sldId id="301" r:id="rId38"/>
    <p:sldId id="314" r:id="rId39"/>
    <p:sldId id="282" r:id="rId40"/>
    <p:sldId id="315" r:id="rId41"/>
    <p:sldId id="283" r:id="rId42"/>
    <p:sldId id="316" r:id="rId43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>
        <a:xfrm>
          <a:off x="1724188" y="0"/>
          <a:ext cx="1910060" cy="235794"/>
        </a:xfrm>
        <a:prstGeom prst="chevron">
          <a:avLst/>
        </a:prstGeom>
      </dgm:spPr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>
        <a:xfrm>
          <a:off x="1724188" y="0"/>
          <a:ext cx="1910060" cy="235794"/>
        </a:xfrm>
        <a:prstGeom prst="chevron">
          <a:avLst/>
        </a:prstGeom>
      </dgm:spPr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>
        <a:xfrm>
          <a:off x="1724188" y="0"/>
          <a:ext cx="1910060" cy="235794"/>
        </a:xfrm>
        <a:prstGeom prst="chevron">
          <a:avLst/>
        </a:prstGeom>
      </dgm:spPr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>
        <a:xfrm>
          <a:off x="1724188" y="0"/>
          <a:ext cx="1910060" cy="235794"/>
        </a:xfrm>
        <a:prstGeom prst="chevron">
          <a:avLst/>
        </a:prstGeom>
      </dgm:spPr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>
        <a:xfrm>
          <a:off x="1724188" y="0"/>
          <a:ext cx="1910060" cy="235794"/>
        </a:xfrm>
        <a:prstGeom prst="chevron">
          <a:avLst/>
        </a:prstGeom>
      </dgm:spPr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/>
      <dgm:spPr/>
      <dgm:t>
        <a:bodyPr/>
        <a:lstStyle/>
        <a:p>
          <a:r>
            <a:rPr lang="en-GB" dirty="0"/>
            <a:t>Offline setting</a:t>
          </a:r>
          <a:endParaRPr lang="en-IL" dirty="0"/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/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>
        <a:xfrm>
          <a:off x="1724188" y="0"/>
          <a:ext cx="1910060" cy="235794"/>
        </a:xfrm>
        <a:prstGeom prst="chevron">
          <a:avLst/>
        </a:prstGeom>
      </dgm:spPr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>
        <a:xfrm>
          <a:off x="1724188" y="0"/>
          <a:ext cx="1910060" cy="235794"/>
        </a:xfrm>
        <a:prstGeom prst="chevron">
          <a:avLst/>
        </a:prstGeom>
      </dgm:spPr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>
        <a:xfrm>
          <a:off x="1724188" y="0"/>
          <a:ext cx="1910060" cy="235794"/>
        </a:xfrm>
        <a:prstGeom prst="chevron">
          <a:avLst/>
        </a:prstGeom>
      </dgm:spPr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>
        <a:xfrm>
          <a:off x="1724188" y="0"/>
          <a:ext cx="1910060" cy="235794"/>
        </a:xfrm>
        <a:prstGeom prst="chevron">
          <a:avLst/>
        </a:prstGeom>
      </dgm:spPr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>
        <a:xfrm>
          <a:off x="1724188" y="0"/>
          <a:ext cx="1910060" cy="235794"/>
        </a:xfrm>
        <a:prstGeom prst="chevron">
          <a:avLst/>
        </a:prstGeom>
      </dgm:spPr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A2B74D-7450-4A4A-81E1-B4843730C4B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5BF31BB-8BC7-4DA8-B7B0-D2754883D97C}">
      <dgm:prSet phldrT="[Text]"/>
      <dgm:spPr/>
      <dgm:t>
        <a:bodyPr/>
        <a:lstStyle/>
        <a:p>
          <a:r>
            <a:rPr lang="en-GB" dirty="0"/>
            <a:t>Correlation clustering problem</a:t>
          </a:r>
          <a:endParaRPr lang="en-IL" dirty="0"/>
        </a:p>
      </dgm:t>
    </dgm:pt>
    <dgm:pt modelId="{1D3F574A-D5C4-44DB-A77E-AE18CC86CBC9}" type="parTrans" cxnId="{FFECF173-4655-44F5-978E-F2E63022F761}">
      <dgm:prSet/>
      <dgm:spPr/>
      <dgm:t>
        <a:bodyPr/>
        <a:lstStyle/>
        <a:p>
          <a:endParaRPr lang="en-IL"/>
        </a:p>
      </dgm:t>
    </dgm:pt>
    <dgm:pt modelId="{517E6DFC-44DD-47A5-ADFD-8B624E04E09E}" type="sibTrans" cxnId="{FFECF173-4655-44F5-978E-F2E63022F761}">
      <dgm:prSet/>
      <dgm:spPr/>
      <dgm:t>
        <a:bodyPr/>
        <a:lstStyle/>
        <a:p>
          <a:endParaRPr lang="en-IL"/>
        </a:p>
      </dgm:t>
    </dgm:pt>
    <dgm:pt modelId="{00A83AAA-4292-4ABB-A297-AB3F42A94B87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0005" tIns="13335" rIns="13335" bIns="13335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71165AF-9CA3-4D23-8149-C78483CF7760}" type="parTrans" cxnId="{EBB62978-F37F-44E7-8F5A-D8766E189DAE}">
      <dgm:prSet/>
      <dgm:spPr/>
      <dgm:t>
        <a:bodyPr/>
        <a:lstStyle/>
        <a:p>
          <a:endParaRPr lang="en-IL"/>
        </a:p>
      </dgm:t>
    </dgm:pt>
    <dgm:pt modelId="{8060D8E4-2849-46B1-AC00-E732586F7B0D}" type="sibTrans" cxnId="{EBB62978-F37F-44E7-8F5A-D8766E189DAE}">
      <dgm:prSet/>
      <dgm:spPr/>
      <dgm:t>
        <a:bodyPr/>
        <a:lstStyle/>
        <a:p>
          <a:endParaRPr lang="en-IL"/>
        </a:p>
      </dgm:t>
    </dgm:pt>
    <dgm:pt modelId="{7A205439-3A11-4D35-9DF5-83A381273563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Offline setting analysis</a:t>
          </a:r>
        </a:p>
      </dgm:t>
    </dgm:pt>
    <dgm:pt modelId="{B8E846E2-4608-4774-8166-DCD2163728E9}" type="parTrans" cxnId="{1C377ED3-6120-4798-BB43-37591D9103FD}">
      <dgm:prSet/>
      <dgm:spPr/>
      <dgm:t>
        <a:bodyPr/>
        <a:lstStyle/>
        <a:p>
          <a:endParaRPr lang="en-IL"/>
        </a:p>
      </dgm:t>
    </dgm:pt>
    <dgm:pt modelId="{EEA0DDAB-3571-415E-8168-BC589B5ED6AC}" type="sibTrans" cxnId="{1C377ED3-6120-4798-BB43-37591D9103FD}">
      <dgm:prSet/>
      <dgm:spPr/>
      <dgm:t>
        <a:bodyPr/>
        <a:lstStyle/>
        <a:p>
          <a:endParaRPr lang="en-IL"/>
        </a:p>
      </dgm:t>
    </dgm:pt>
    <dgm:pt modelId="{C679259E-EDE4-48F7-B878-116A7C6F59F4}">
      <dgm:prSet phldrT="[Text]"/>
      <dgm:spPr/>
      <dgm:t>
        <a:bodyPr/>
        <a:lstStyle/>
        <a:p>
          <a:r>
            <a:rPr lang="en-GB" dirty="0"/>
            <a:t>Online setting</a:t>
          </a:r>
        </a:p>
      </dgm:t>
    </dgm:pt>
    <dgm:pt modelId="{0A8D0AC4-4EDF-41B5-8167-7C319BE52FBA}" type="parTrans" cxnId="{9DF489C0-9FF1-4AE3-9FED-5380B7C9A261}">
      <dgm:prSet/>
      <dgm:spPr/>
      <dgm:t>
        <a:bodyPr/>
        <a:lstStyle/>
        <a:p>
          <a:endParaRPr lang="en-IL"/>
        </a:p>
      </dgm:t>
    </dgm:pt>
    <dgm:pt modelId="{6D19B5F0-FDE6-4171-9CC5-30C7B09AEDC3}" type="sibTrans" cxnId="{9DF489C0-9FF1-4AE3-9FED-5380B7C9A261}">
      <dgm:prSet/>
      <dgm:spPr/>
      <dgm:t>
        <a:bodyPr/>
        <a:lstStyle/>
        <a:p>
          <a:endParaRPr lang="en-IL"/>
        </a:p>
      </dgm:t>
    </dgm:pt>
    <dgm:pt modelId="{55A1E980-986F-4DE5-A699-628C1AA03D1E}">
      <dgm:prSet phldrT="[Text]"/>
      <dgm:spPr/>
      <dgm:t>
        <a:bodyPr/>
        <a:lstStyle/>
        <a:p>
          <a:r>
            <a:rPr lang="en-GB" dirty="0"/>
            <a:t>Semi online setting</a:t>
          </a:r>
        </a:p>
      </dgm:t>
    </dgm:pt>
    <dgm:pt modelId="{A15188D9-AE1F-4B9B-8C48-B297716BAC4F}" type="parTrans" cxnId="{CDEEECC2-F8D2-4F82-BE39-FCA1E4EB4E2C}">
      <dgm:prSet/>
      <dgm:spPr/>
      <dgm:t>
        <a:bodyPr/>
        <a:lstStyle/>
        <a:p>
          <a:endParaRPr lang="en-IL"/>
        </a:p>
      </dgm:t>
    </dgm:pt>
    <dgm:pt modelId="{0DC30ACC-E15D-403C-8BFA-EEF2FD6A50BA}" type="sibTrans" cxnId="{CDEEECC2-F8D2-4F82-BE39-FCA1E4EB4E2C}">
      <dgm:prSet/>
      <dgm:spPr/>
      <dgm:t>
        <a:bodyPr/>
        <a:lstStyle/>
        <a:p>
          <a:endParaRPr lang="en-IL"/>
        </a:p>
      </dgm:t>
    </dgm:pt>
    <dgm:pt modelId="{C399C4C7-3FAC-4725-8A6F-E48D22F0B4FE}">
      <dgm:prSet phldrT="[Text]"/>
      <dgm:spPr/>
      <dgm:t>
        <a:bodyPr/>
        <a:lstStyle/>
        <a:p>
          <a:r>
            <a:rPr lang="en-GB" dirty="0"/>
            <a:t>Analysis</a:t>
          </a:r>
        </a:p>
      </dgm:t>
    </dgm:pt>
    <dgm:pt modelId="{7660091A-FE86-4F1C-AF33-FB6502E686DC}" type="parTrans" cxnId="{E83DFF0B-C3CA-46D3-9EA6-F39AB09355C0}">
      <dgm:prSet/>
      <dgm:spPr/>
      <dgm:t>
        <a:bodyPr/>
        <a:lstStyle/>
        <a:p>
          <a:endParaRPr lang="en-IL"/>
        </a:p>
      </dgm:t>
    </dgm:pt>
    <dgm:pt modelId="{060F2772-971B-485D-A719-B02BAA401235}" type="sibTrans" cxnId="{E83DFF0B-C3CA-46D3-9EA6-F39AB09355C0}">
      <dgm:prSet/>
      <dgm:spPr/>
      <dgm:t>
        <a:bodyPr/>
        <a:lstStyle/>
        <a:p>
          <a:endParaRPr lang="en-IL"/>
        </a:p>
      </dgm:t>
    </dgm:pt>
    <dgm:pt modelId="{ABF4BD21-03EA-4E57-B80F-35D1EF8A82B0}" type="pres">
      <dgm:prSet presAssocID="{13A2B74D-7450-4A4A-81E1-B4843730C4B0}" presName="Name0" presStyleCnt="0">
        <dgm:presLayoutVars>
          <dgm:dir/>
          <dgm:animLvl val="lvl"/>
          <dgm:resizeHandles val="exact"/>
        </dgm:presLayoutVars>
      </dgm:prSet>
      <dgm:spPr/>
    </dgm:pt>
    <dgm:pt modelId="{B32E951C-8066-4EA4-93E1-2464386A4FF2}" type="pres">
      <dgm:prSet presAssocID="{F5BF31BB-8BC7-4DA8-B7B0-D2754883D97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44538C7-95FA-46AA-922B-793355C2CC26}" type="pres">
      <dgm:prSet presAssocID="{517E6DFC-44DD-47A5-ADFD-8B624E04E09E}" presName="parTxOnlySpace" presStyleCnt="0"/>
      <dgm:spPr/>
    </dgm:pt>
    <dgm:pt modelId="{DB158769-3070-473A-B7DE-CA7034F0DBB7}" type="pres">
      <dgm:prSet presAssocID="{00A83AAA-4292-4ABB-A297-AB3F42A94B87}" presName="parTxOnly" presStyleLbl="node1" presStyleIdx="1" presStyleCnt="6">
        <dgm:presLayoutVars>
          <dgm:chMax val="0"/>
          <dgm:chPref val="0"/>
          <dgm:bulletEnabled val="1"/>
        </dgm:presLayoutVars>
      </dgm:prSet>
      <dgm:spPr>
        <a:xfrm>
          <a:off x="1724188" y="0"/>
          <a:ext cx="1910060" cy="235794"/>
        </a:xfrm>
        <a:prstGeom prst="chevron">
          <a:avLst/>
        </a:prstGeom>
      </dgm:spPr>
    </dgm:pt>
    <dgm:pt modelId="{BBB9662B-3D3D-4511-B1E3-B011C2DDB296}" type="pres">
      <dgm:prSet presAssocID="{8060D8E4-2849-46B1-AC00-E732586F7B0D}" presName="parTxOnlySpace" presStyleCnt="0"/>
      <dgm:spPr/>
    </dgm:pt>
    <dgm:pt modelId="{CDC6BF6A-3940-4809-9C5B-89DF41E54180}" type="pres">
      <dgm:prSet presAssocID="{7A205439-3A11-4D35-9DF5-83A38127356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50E470A-CA2A-4C08-90D9-2D9A5493E663}" type="pres">
      <dgm:prSet presAssocID="{EEA0DDAB-3571-415E-8168-BC589B5ED6AC}" presName="parTxOnlySpace" presStyleCnt="0"/>
      <dgm:spPr/>
    </dgm:pt>
    <dgm:pt modelId="{8BBEF563-E325-4B0A-9E79-1D9A465C2E7C}" type="pres">
      <dgm:prSet presAssocID="{C679259E-EDE4-48F7-B878-116A7C6F59F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0752628-9F77-4A18-BC16-7C8BFB018CB3}" type="pres">
      <dgm:prSet presAssocID="{6D19B5F0-FDE6-4171-9CC5-30C7B09AEDC3}" presName="parTxOnlySpace" presStyleCnt="0"/>
      <dgm:spPr/>
    </dgm:pt>
    <dgm:pt modelId="{FD987446-F6EB-4EEB-8EDE-677EEAD81AE8}" type="pres">
      <dgm:prSet presAssocID="{55A1E980-986F-4DE5-A699-628C1AA03D1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3223B6B-5B7B-44CA-B3BD-28E625474C3B}" type="pres">
      <dgm:prSet presAssocID="{0DC30ACC-E15D-403C-8BFA-EEF2FD6A50BA}" presName="parTxOnlySpace" presStyleCnt="0"/>
      <dgm:spPr/>
    </dgm:pt>
    <dgm:pt modelId="{451AEBFA-D826-49DC-BE77-7722B602B830}" type="pres">
      <dgm:prSet presAssocID="{C399C4C7-3FAC-4725-8A6F-E48D22F0B4F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3DFF0B-C3CA-46D3-9EA6-F39AB09355C0}" srcId="{13A2B74D-7450-4A4A-81E1-B4843730C4B0}" destId="{C399C4C7-3FAC-4725-8A6F-E48D22F0B4FE}" srcOrd="5" destOrd="0" parTransId="{7660091A-FE86-4F1C-AF33-FB6502E686DC}" sibTransId="{060F2772-971B-485D-A719-B02BAA401235}"/>
    <dgm:cxn modelId="{B5798917-A92D-4E1C-B101-652AA27937B5}" type="presOf" srcId="{7A205439-3A11-4D35-9DF5-83A381273563}" destId="{CDC6BF6A-3940-4809-9C5B-89DF41E54180}" srcOrd="0" destOrd="0" presId="urn:microsoft.com/office/officeart/2005/8/layout/chevron1"/>
    <dgm:cxn modelId="{AB25C62E-7236-4A48-A546-DBEAD0933ABD}" type="presOf" srcId="{13A2B74D-7450-4A4A-81E1-B4843730C4B0}" destId="{ABF4BD21-03EA-4E57-B80F-35D1EF8A82B0}" srcOrd="0" destOrd="0" presId="urn:microsoft.com/office/officeart/2005/8/layout/chevron1"/>
    <dgm:cxn modelId="{1D09C16B-E503-4EFB-9F25-D0C923A75DC6}" type="presOf" srcId="{C399C4C7-3FAC-4725-8A6F-E48D22F0B4FE}" destId="{451AEBFA-D826-49DC-BE77-7722B602B830}" srcOrd="0" destOrd="0" presId="urn:microsoft.com/office/officeart/2005/8/layout/chevron1"/>
    <dgm:cxn modelId="{FFECF173-4655-44F5-978E-F2E63022F761}" srcId="{13A2B74D-7450-4A4A-81E1-B4843730C4B0}" destId="{F5BF31BB-8BC7-4DA8-B7B0-D2754883D97C}" srcOrd="0" destOrd="0" parTransId="{1D3F574A-D5C4-44DB-A77E-AE18CC86CBC9}" sibTransId="{517E6DFC-44DD-47A5-ADFD-8B624E04E09E}"/>
    <dgm:cxn modelId="{EBB62978-F37F-44E7-8F5A-D8766E189DAE}" srcId="{13A2B74D-7450-4A4A-81E1-B4843730C4B0}" destId="{00A83AAA-4292-4ABB-A297-AB3F42A94B87}" srcOrd="1" destOrd="0" parTransId="{471165AF-9CA3-4D23-8149-C78483CF7760}" sibTransId="{8060D8E4-2849-46B1-AC00-E732586F7B0D}"/>
    <dgm:cxn modelId="{0AFACD98-746C-41AD-9CAC-57A5D8AC346A}" type="presOf" srcId="{C679259E-EDE4-48F7-B878-116A7C6F59F4}" destId="{8BBEF563-E325-4B0A-9E79-1D9A465C2E7C}" srcOrd="0" destOrd="0" presId="urn:microsoft.com/office/officeart/2005/8/layout/chevron1"/>
    <dgm:cxn modelId="{9DF489C0-9FF1-4AE3-9FED-5380B7C9A261}" srcId="{13A2B74D-7450-4A4A-81E1-B4843730C4B0}" destId="{C679259E-EDE4-48F7-B878-116A7C6F59F4}" srcOrd="3" destOrd="0" parTransId="{0A8D0AC4-4EDF-41B5-8167-7C319BE52FBA}" sibTransId="{6D19B5F0-FDE6-4171-9CC5-30C7B09AEDC3}"/>
    <dgm:cxn modelId="{CDEEECC2-F8D2-4F82-BE39-FCA1E4EB4E2C}" srcId="{13A2B74D-7450-4A4A-81E1-B4843730C4B0}" destId="{55A1E980-986F-4DE5-A699-628C1AA03D1E}" srcOrd="4" destOrd="0" parTransId="{A15188D9-AE1F-4B9B-8C48-B297716BAC4F}" sibTransId="{0DC30ACC-E15D-403C-8BFA-EEF2FD6A50BA}"/>
    <dgm:cxn modelId="{1C377ED3-6120-4798-BB43-37591D9103FD}" srcId="{13A2B74D-7450-4A4A-81E1-B4843730C4B0}" destId="{7A205439-3A11-4D35-9DF5-83A381273563}" srcOrd="2" destOrd="0" parTransId="{B8E846E2-4608-4774-8166-DCD2163728E9}" sibTransId="{EEA0DDAB-3571-415E-8168-BC589B5ED6AC}"/>
    <dgm:cxn modelId="{F3B66DD9-6E6D-4EC1-9410-CDDFD3C74079}" type="presOf" srcId="{55A1E980-986F-4DE5-A699-628C1AA03D1E}" destId="{FD987446-F6EB-4EEB-8EDE-677EEAD81AE8}" srcOrd="0" destOrd="0" presId="urn:microsoft.com/office/officeart/2005/8/layout/chevron1"/>
    <dgm:cxn modelId="{791204E2-5B3D-47B8-A4EC-DAF6E26157D4}" type="presOf" srcId="{F5BF31BB-8BC7-4DA8-B7B0-D2754883D97C}" destId="{B32E951C-8066-4EA4-93E1-2464386A4FF2}" srcOrd="0" destOrd="0" presId="urn:microsoft.com/office/officeart/2005/8/layout/chevron1"/>
    <dgm:cxn modelId="{37588BED-4CF9-4929-9098-9423201C8BF7}" type="presOf" srcId="{00A83AAA-4292-4ABB-A297-AB3F42A94B87}" destId="{DB158769-3070-473A-B7DE-CA7034F0DBB7}" srcOrd="0" destOrd="0" presId="urn:microsoft.com/office/officeart/2005/8/layout/chevron1"/>
    <dgm:cxn modelId="{33D8AFB6-E113-4197-8FBB-7A08FB27F4E1}" type="presParOf" srcId="{ABF4BD21-03EA-4E57-B80F-35D1EF8A82B0}" destId="{B32E951C-8066-4EA4-93E1-2464386A4FF2}" srcOrd="0" destOrd="0" presId="urn:microsoft.com/office/officeart/2005/8/layout/chevron1"/>
    <dgm:cxn modelId="{393B8FC7-5F18-48BD-8052-40A47E50D8A0}" type="presParOf" srcId="{ABF4BD21-03EA-4E57-B80F-35D1EF8A82B0}" destId="{544538C7-95FA-46AA-922B-793355C2CC26}" srcOrd="1" destOrd="0" presId="urn:microsoft.com/office/officeart/2005/8/layout/chevron1"/>
    <dgm:cxn modelId="{63C37D3A-C202-4F4A-9D69-E528FD981E82}" type="presParOf" srcId="{ABF4BD21-03EA-4E57-B80F-35D1EF8A82B0}" destId="{DB158769-3070-473A-B7DE-CA7034F0DBB7}" srcOrd="2" destOrd="0" presId="urn:microsoft.com/office/officeart/2005/8/layout/chevron1"/>
    <dgm:cxn modelId="{8BB484E3-06C6-4A65-B80E-0BE04B955BA2}" type="presParOf" srcId="{ABF4BD21-03EA-4E57-B80F-35D1EF8A82B0}" destId="{BBB9662B-3D3D-4511-B1E3-B011C2DDB296}" srcOrd="3" destOrd="0" presId="urn:microsoft.com/office/officeart/2005/8/layout/chevron1"/>
    <dgm:cxn modelId="{D7F3E78A-AC16-4915-AF7D-6EEAC919ADF1}" type="presParOf" srcId="{ABF4BD21-03EA-4E57-B80F-35D1EF8A82B0}" destId="{CDC6BF6A-3940-4809-9C5B-89DF41E54180}" srcOrd="4" destOrd="0" presId="urn:microsoft.com/office/officeart/2005/8/layout/chevron1"/>
    <dgm:cxn modelId="{957142BC-7E5F-4E95-B11B-98F10F3532CC}" type="presParOf" srcId="{ABF4BD21-03EA-4E57-B80F-35D1EF8A82B0}" destId="{850E470A-CA2A-4C08-90D9-2D9A5493E663}" srcOrd="5" destOrd="0" presId="urn:microsoft.com/office/officeart/2005/8/layout/chevron1"/>
    <dgm:cxn modelId="{E0ECB400-EFFE-4AD7-AF93-0974E4836268}" type="presParOf" srcId="{ABF4BD21-03EA-4E57-B80F-35D1EF8A82B0}" destId="{8BBEF563-E325-4B0A-9E79-1D9A465C2E7C}" srcOrd="6" destOrd="0" presId="urn:microsoft.com/office/officeart/2005/8/layout/chevron1"/>
    <dgm:cxn modelId="{69A4C466-0D03-4CB8-B974-130F27752049}" type="presParOf" srcId="{ABF4BD21-03EA-4E57-B80F-35D1EF8A82B0}" destId="{C0752628-9F77-4A18-BC16-7C8BFB018CB3}" srcOrd="7" destOrd="0" presId="urn:microsoft.com/office/officeart/2005/8/layout/chevron1"/>
    <dgm:cxn modelId="{ED564FA4-0234-46C6-8CDB-4FC71C889B06}" type="presParOf" srcId="{ABF4BD21-03EA-4E57-B80F-35D1EF8A82B0}" destId="{FD987446-F6EB-4EEB-8EDE-677EEAD81AE8}" srcOrd="8" destOrd="0" presId="urn:microsoft.com/office/officeart/2005/8/layout/chevron1"/>
    <dgm:cxn modelId="{FD1D32AA-B50A-47AA-AB43-265A95DF5DC5}" type="presParOf" srcId="{ABF4BD21-03EA-4E57-B80F-35D1EF8A82B0}" destId="{F3223B6B-5B7B-44CA-B3BD-28E625474C3B}" srcOrd="9" destOrd="0" presId="urn:microsoft.com/office/officeart/2005/8/layout/chevron1"/>
    <dgm:cxn modelId="{BE9A6E74-CFF1-48FA-8D43-BFB0672DB48B}" type="presParOf" srcId="{ABF4BD21-03EA-4E57-B80F-35D1EF8A82B0}" destId="{451AEBFA-D826-49DC-BE77-7722B602B83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</a:t>
          </a:r>
          <a:endParaRPr lang="en-IL" sz="1000" kern="1200" dirty="0"/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E951C-8066-4EA4-93E1-2464386A4FF2}">
      <dsp:nvSpPr>
        <dsp:cNvPr id="0" name=""/>
        <dsp:cNvSpPr/>
      </dsp:nvSpPr>
      <dsp:spPr>
        <a:xfrm>
          <a:off x="5134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Correlation clustering problem</a:t>
          </a:r>
          <a:endParaRPr lang="en-IL" sz="1000" kern="1200" dirty="0"/>
        </a:p>
      </dsp:txBody>
      <dsp:txXfrm>
        <a:off x="123031" y="0"/>
        <a:ext cx="1674266" cy="235794"/>
      </dsp:txXfrm>
    </dsp:sp>
    <dsp:sp modelId="{DB158769-3070-473A-B7DE-CA7034F0DBB7}">
      <dsp:nvSpPr>
        <dsp:cNvPr id="0" name=""/>
        <dsp:cNvSpPr/>
      </dsp:nvSpPr>
      <dsp:spPr>
        <a:xfrm>
          <a:off x="1724188" y="0"/>
          <a:ext cx="1910060" cy="235794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Offline setting</a:t>
          </a:r>
          <a:endParaRPr lang="en-IL" sz="1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842085" y="0"/>
        <a:ext cx="1674266" cy="235794"/>
      </dsp:txXfrm>
    </dsp:sp>
    <dsp:sp modelId="{CDC6BF6A-3940-4809-9C5B-89DF41E54180}">
      <dsp:nvSpPr>
        <dsp:cNvPr id="0" name=""/>
        <dsp:cNvSpPr/>
      </dsp:nvSpPr>
      <dsp:spPr>
        <a:xfrm>
          <a:off x="3443242" y="0"/>
          <a:ext cx="1910060" cy="23579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Offline setting analysis</a:t>
          </a:r>
        </a:p>
      </dsp:txBody>
      <dsp:txXfrm>
        <a:off x="3561139" y="0"/>
        <a:ext cx="1674266" cy="235794"/>
      </dsp:txXfrm>
    </dsp:sp>
    <dsp:sp modelId="{8BBEF563-E325-4B0A-9E79-1D9A465C2E7C}">
      <dsp:nvSpPr>
        <dsp:cNvPr id="0" name=""/>
        <dsp:cNvSpPr/>
      </dsp:nvSpPr>
      <dsp:spPr>
        <a:xfrm>
          <a:off x="5162296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Online setting</a:t>
          </a:r>
        </a:p>
      </dsp:txBody>
      <dsp:txXfrm>
        <a:off x="5280193" y="0"/>
        <a:ext cx="1674266" cy="235794"/>
      </dsp:txXfrm>
    </dsp:sp>
    <dsp:sp modelId="{FD987446-F6EB-4EEB-8EDE-677EEAD81AE8}">
      <dsp:nvSpPr>
        <dsp:cNvPr id="0" name=""/>
        <dsp:cNvSpPr/>
      </dsp:nvSpPr>
      <dsp:spPr>
        <a:xfrm>
          <a:off x="6881351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Semi online setting</a:t>
          </a:r>
        </a:p>
      </dsp:txBody>
      <dsp:txXfrm>
        <a:off x="6999248" y="0"/>
        <a:ext cx="1674266" cy="235794"/>
      </dsp:txXfrm>
    </dsp:sp>
    <dsp:sp modelId="{451AEBFA-D826-49DC-BE77-7722B602B830}">
      <dsp:nvSpPr>
        <dsp:cNvPr id="0" name=""/>
        <dsp:cNvSpPr/>
      </dsp:nvSpPr>
      <dsp:spPr>
        <a:xfrm>
          <a:off x="8600405" y="0"/>
          <a:ext cx="1910060" cy="23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Analysis</a:t>
          </a:r>
        </a:p>
      </dsp:txBody>
      <dsp:txXfrm>
        <a:off x="8718302" y="0"/>
        <a:ext cx="1674266" cy="235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C44CD-4480-4A16-AF9A-9DFE52A901BE}" type="datetimeFigureOut">
              <a:rPr lang="en-IL" smtClean="0"/>
              <a:t>30/06/2023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CEF1-BCFE-44AB-844B-70AB7372CB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0401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epsilon is bigger than 0.5 than asymptotically it is Omega of 1. we need it so we don’t have to take an exponentially large n.</a:t>
            </a:r>
          </a:p>
          <a:p>
            <a:r>
              <a:rPr lang="en-US" dirty="0"/>
              <a:t>- Part 2 is important because it makes the fraction in part 6 lesser than 1.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38504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epsilon is bigger than 0.5 than asymptotically it is Omega of 1. we need it so we don’t have to take an exponentially large n.</a:t>
            </a:r>
          </a:p>
          <a:p>
            <a:r>
              <a:rPr lang="en-US" dirty="0"/>
              <a:t>- Part 2 is important because it makes the fraction in part 6 lesser than 1.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0710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epsilon is bigger than 0.5 than asymptotically it is Omega of 1. we need it so we don’t have to take an exponentially large n.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Part 2 is important because it makes the fraction in part 6 lesser than 1.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Part 6 last inequality is from the rule of 1/e asymptote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8802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epsilon is bigger than 0.5 than asymptotically it is Omega of 1. we need it so we don’t have to take an exponentially large n.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Part 2 is important because it makes the fraction in part 6 lesser than 1.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Part 6 last inequality is from the rule of 1/e asymptote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22342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epsilon is bigger than 0.5 than asymptotically it is Omega of 1. we need it so we don’t have to take an exponentially large n.</a:t>
            </a:r>
          </a:p>
          <a:p>
            <a:r>
              <a:rPr lang="en-US" dirty="0"/>
              <a:t>- Part 2 is important because it makes the fraction in part 6 lesser than 1.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26827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epsilon is bigger than 0.5 than asymptotically it is Omega of 1. we need it so we don’t have to take an exponentially large n.</a:t>
            </a:r>
          </a:p>
          <a:p>
            <a:r>
              <a:rPr lang="en-US" dirty="0"/>
              <a:t>- Part 2 is important because it makes the fraction in part 6 lesser than 1.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79354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epsilon is bigger than 0.5 than asymptotically it is Omega of 1. we need it so we don’t have to take an exponentially large n.</a:t>
            </a:r>
          </a:p>
          <a:p>
            <a:r>
              <a:rPr lang="en-US" dirty="0"/>
              <a:t>- Part 2 is important because it makes the fraction in part 6 lesser than 1.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29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03734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epsilon is bigger than 0.5 than asymptotically it is Omega of 1. we need it so we don’t have to take an exponentially large n.</a:t>
            </a:r>
          </a:p>
          <a:p>
            <a:r>
              <a:rPr lang="en-US" dirty="0"/>
              <a:t>- Part 2 is important because it makes the fraction in part 6 lesser than 1.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30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22000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epsilon is bigger than 0.5 than asymptotically it is Omega of 1. we need it so we don’t have to take an exponentially large n.</a:t>
            </a:r>
          </a:p>
          <a:p>
            <a:r>
              <a:rPr lang="en-US" dirty="0"/>
              <a:t>- Part 2 is important because it makes the fraction in part 6 lesser than 1.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31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90763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34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68987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35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2222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epsilon is bigger than 0.5 than asymptotically it is Omega of 1. we need it so we don’t have to take an exponentially large n.</a:t>
            </a:r>
          </a:p>
          <a:p>
            <a:r>
              <a:rPr lang="en-US" dirty="0"/>
              <a:t>- Part 2 is important because it makes the fraction in part 6 lesser than 1.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00679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36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36297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37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42930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38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75184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39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94314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40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29195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41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5334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epsilon is bigger than 0.5 than asymptotically it is Omega of 1. we need it so we don’t have to take an exponentially large n.</a:t>
            </a:r>
          </a:p>
          <a:p>
            <a:r>
              <a:rPr lang="en-US" dirty="0"/>
              <a:t>- Part 2 is important because it makes the fraction in part 6 lesser than 1.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6822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epsilon is bigger than 0.5 than asymptotically it is Omega of 1. we need it so we don’t have to take an exponentially large n.</a:t>
            </a:r>
          </a:p>
          <a:p>
            <a:r>
              <a:rPr lang="en-US" dirty="0"/>
              <a:t>- Part 2 is important because it makes the fraction in part 6 lesser than 1.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7374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epsilon is bigger than 0.5 than asymptotically it is Omega of 1. we need it so we don’t have to take an exponentially large n.</a:t>
            </a:r>
          </a:p>
          <a:p>
            <a:r>
              <a:rPr lang="en-US" dirty="0"/>
              <a:t>- Part 2 is important because it makes the fraction in part 6 lesser than 1.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92325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epsilon is bigger than 0.5 than asymptotically it is Omega of 1. we need it so we don’t have to take an exponentially large n.</a:t>
            </a:r>
          </a:p>
          <a:p>
            <a:r>
              <a:rPr lang="en-US" dirty="0"/>
              <a:t>- Part 2 is important because it makes the fraction in part 6 lesser than 1.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5132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epsilon is bigger than 0.5 than asymptotically it is Omega of 1. we need it so we don’t have to take an exponentially large n.</a:t>
            </a:r>
          </a:p>
          <a:p>
            <a:r>
              <a:rPr lang="en-US" dirty="0"/>
              <a:t>- Part 2 is important because it makes the fraction in part 6 lesser than 1.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16776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epsilon is bigger than 0.5 than asymptotically it is Omega of 1. we need it so we don’t have to take an exponentially large n.</a:t>
            </a:r>
          </a:p>
          <a:p>
            <a:r>
              <a:rPr lang="en-US" dirty="0"/>
              <a:t>- Part 2 is important because it makes the fraction in part 6 lesser than 1.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68143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epsilon is bigger than 0.5 than asymptotically it is Omega of 1. we need it so we don’t have to take an exponentially large n.</a:t>
            </a:r>
          </a:p>
          <a:p>
            <a:r>
              <a:rPr lang="en-US" dirty="0"/>
              <a:t>- Part 2 is important because it makes the fraction in part 6 lesser than 1.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CEF1-BCFE-44AB-844B-70AB7372CBA7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3555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2FEB3-0EE3-531B-6F47-BEF352672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EDCB7-D2FC-5060-630D-E3E3BE815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E8676-CAD4-42ED-B394-F95A83662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5876-672E-4F2F-B00E-00C163826DB2}" type="datetimeFigureOut">
              <a:rPr lang="en-IL" smtClean="0"/>
              <a:t>30/06/2023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2E83D-1394-D4C2-0872-3CF0B7DD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149EC-1372-928A-A6C8-59DF59CD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845-B598-4014-84B7-F47D7C55279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0779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1739-EE0E-89BA-FEE0-A2D57EC7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760E8-7A34-EC77-8637-F6809CE09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F13FF-6660-5F5A-29B0-964C9606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5876-672E-4F2F-B00E-00C163826DB2}" type="datetimeFigureOut">
              <a:rPr lang="en-IL" smtClean="0"/>
              <a:t>30/06/2023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E4469-53E5-4B40-37D6-6E2B4B5E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52F6B-DBAA-B6C6-5357-F176590E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845-B598-4014-84B7-F47D7C55279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9089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835AE4-1EDF-9559-1505-029F33628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37FC5-4907-DC5A-1190-36569254C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5487-3E10-1DF0-D018-88073BEE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5876-672E-4F2F-B00E-00C163826DB2}" type="datetimeFigureOut">
              <a:rPr lang="en-IL" smtClean="0"/>
              <a:t>30/06/2023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2B110-330D-2401-965C-27393179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50CBC-543C-842E-E95B-04401520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845-B598-4014-84B7-F47D7C55279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7720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D6AE-0273-6549-4731-4F5EC90B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2B022-E331-B246-50A5-CB0093BC5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0C915-DBBC-B3D9-621F-079250FC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5876-672E-4F2F-B00E-00C163826DB2}" type="datetimeFigureOut">
              <a:rPr lang="en-IL" smtClean="0"/>
              <a:t>30/06/2023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E5D7D-3BD9-6563-5BB7-913EF572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6D22-C47C-B8F2-45CA-BFADCEB6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845-B598-4014-84B7-F47D7C55279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8127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16311-7DE0-D5D2-2DF2-69802317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524C7-45CB-0872-1C34-C87D3685A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1E426-94B4-C333-DAC7-DEFECC55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5876-672E-4F2F-B00E-00C163826DB2}" type="datetimeFigureOut">
              <a:rPr lang="en-IL" smtClean="0"/>
              <a:t>30/06/2023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1459D-CA86-4A2C-B512-EF7C0D87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40BB6-246F-BB66-8C42-178461B8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845-B598-4014-84B7-F47D7C55279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2631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4EB8-8F4C-9612-2630-F174B581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25876-1508-17B5-E0F7-6D3AB9986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56215-AB9B-1ECE-35F8-E7B0EDB9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E7A83-145F-AEB3-EDD1-7DAFED1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5876-672E-4F2F-B00E-00C163826DB2}" type="datetimeFigureOut">
              <a:rPr lang="en-IL" smtClean="0"/>
              <a:t>30/06/2023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06531-39CA-0C8C-3FA3-F1491C15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D1657-A629-E09A-43EB-A2790B66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845-B598-4014-84B7-F47D7C55279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3527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357C-104C-0F20-0191-FAE8ED06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80480-7B02-9906-D95E-EC233F2FC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31931-B973-48FD-DDFD-9487A1B9C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1DA5CF-833D-EE72-24F8-5582B5FF4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4DA98F-ADFE-2C0C-72C9-C3A9784EF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74846-3930-ACFA-BB59-66957F62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5876-672E-4F2F-B00E-00C163826DB2}" type="datetimeFigureOut">
              <a:rPr lang="en-IL" smtClean="0"/>
              <a:t>30/06/2023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75681-5EA6-7B07-A8D5-EB8AF1CE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5A51C9-1CD6-465C-A696-0B34BC8E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845-B598-4014-84B7-F47D7C55279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4539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1807-CFCB-31BA-A26A-1CB0655A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3774C2-7A75-CA26-5662-7DC5145C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5876-672E-4F2F-B00E-00C163826DB2}" type="datetimeFigureOut">
              <a:rPr lang="en-IL" smtClean="0"/>
              <a:t>30/06/2023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0AEFD-F4DC-D1D0-3867-DCF30787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3E553-9AE6-4FE1-1A59-8D52E3A1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845-B598-4014-84B7-F47D7C55279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3020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296DE-AE57-FEDA-2C85-02A30893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5876-672E-4F2F-B00E-00C163826DB2}" type="datetimeFigureOut">
              <a:rPr lang="en-IL" smtClean="0"/>
              <a:t>30/06/2023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06473C-23AE-3538-D7F7-C68C50F2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B882D-3CA9-B200-80EA-90A0697E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845-B598-4014-84B7-F47D7C55279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0050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49B7-4950-095E-EE26-14B01A9C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B28EC-AD39-3B67-B043-18F8DCC84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59B99-0B16-6802-049F-029646C98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E9F2B-E2B7-06DF-4501-74E27597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5876-672E-4F2F-B00E-00C163826DB2}" type="datetimeFigureOut">
              <a:rPr lang="en-IL" smtClean="0"/>
              <a:t>30/06/2023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88729-5A3D-B337-D97C-FD45E5FD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5E113-4BFA-2F46-4CD2-233EDC77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845-B598-4014-84B7-F47D7C55279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6373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63A9E-E9A2-1CCD-8CAE-FFE36AA7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05E64-CFE5-7160-10F0-5A1551A338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44387-6233-1865-40A6-1108E6571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521A5-0FD0-043F-7EA7-008ED3CD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5876-672E-4F2F-B00E-00C163826DB2}" type="datetimeFigureOut">
              <a:rPr lang="en-IL" smtClean="0"/>
              <a:t>30/06/2023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16954-CA6F-0262-9420-DDD2F1A6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5D661-9668-2AB9-A3BB-E3984E22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845-B598-4014-84B7-F47D7C55279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867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9B5F4-6CE7-989E-90D5-AA19F9377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36966-5E74-E685-B9E9-D55F662E1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9BEA2-93AB-6A87-CF0D-FFCC4E81F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A5876-672E-4F2F-B00E-00C163826DB2}" type="datetimeFigureOut">
              <a:rPr lang="en-IL" smtClean="0"/>
              <a:t>30/06/2023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14381-AA5B-163C-27E4-D81F53EFE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6E05C-4F03-70C3-C2D8-A321EC73B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3845-B598-4014-84B7-F47D7C55279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855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7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16.png"/><Relationship Id="rId5" Type="http://schemas.openxmlformats.org/officeDocument/2006/relationships/diagramData" Target="../diagrams/data7.xml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30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9.png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microsoft.com/office/2007/relationships/diagramDrawing" Target="../diagrams/drawing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diagramColors" Target="../diagrams/colors10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diagramLayout" Target="../diagrams/layout10.xml"/><Relationship Id="rId10" Type="http://schemas.openxmlformats.org/officeDocument/2006/relationships/diagramData" Target="../diagrams/data10.xml"/><Relationship Id="rId9" Type="http://schemas.openxmlformats.org/officeDocument/2006/relationships/image" Target="../media/image191.png"/><Relationship Id="rId14" Type="http://schemas.microsoft.com/office/2007/relationships/diagramDrawing" Target="../diagrams/drawing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25.png"/><Relationship Id="rId7" Type="http://schemas.openxmlformats.org/officeDocument/2006/relationships/diagramLayout" Target="../diagrams/layout12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11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microsoft.com/office/2007/relationships/diagramDrawing" Target="../diagrams/drawing12.xml"/><Relationship Id="rId4" Type="http://schemas.openxmlformats.org/officeDocument/2006/relationships/image" Target="../media/image26.png"/><Relationship Id="rId9" Type="http://schemas.openxmlformats.org/officeDocument/2006/relationships/diagramColors" Target="../diagrams/colors1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diagramQuickStyle" Target="../diagrams/quickStyle13.xml"/><Relationship Id="rId3" Type="http://schemas.openxmlformats.org/officeDocument/2006/relationships/image" Target="../media/image30.png"/><Relationship Id="rId12" Type="http://schemas.openxmlformats.org/officeDocument/2006/relationships/diagramLayout" Target="../diagrams/layou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11" Type="http://schemas.openxmlformats.org/officeDocument/2006/relationships/diagramData" Target="../diagrams/data13.xml"/><Relationship Id="rId15" Type="http://schemas.microsoft.com/office/2007/relationships/diagramDrawing" Target="../diagrams/drawing13.xml"/><Relationship Id="rId10" Type="http://schemas.openxmlformats.org/officeDocument/2006/relationships/image" Target="../media/image31.png"/><Relationship Id="rId9" Type="http://schemas.openxmlformats.org/officeDocument/2006/relationships/image" Target="../media/image281.png"/><Relationship Id="rId14" Type="http://schemas.openxmlformats.org/officeDocument/2006/relationships/diagramColors" Target="../diagrams/colors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microsoft.com/office/2007/relationships/diagramDrawing" Target="../diagrams/drawing14.xml"/><Relationship Id="rId12" Type="http://schemas.openxmlformats.org/officeDocument/2006/relationships/diagramColors" Target="../diagrams/colors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1" Type="http://schemas.openxmlformats.org/officeDocument/2006/relationships/diagramQuickStyle" Target="../diagrams/quickStyle14.xml"/><Relationship Id="rId10" Type="http://schemas.openxmlformats.org/officeDocument/2006/relationships/diagramLayout" Target="../diagrams/layout14.xml"/><Relationship Id="rId9" Type="http://schemas.openxmlformats.org/officeDocument/2006/relationships/diagramData" Target="../diagrams/data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7" Type="http://schemas.openxmlformats.org/officeDocument/2006/relationships/image" Target="../media/image110.png"/><Relationship Id="rId12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11" Type="http://schemas.openxmlformats.org/officeDocument/2006/relationships/diagramColors" Target="../diagrams/colors16.xml"/><Relationship Id="rId10" Type="http://schemas.openxmlformats.org/officeDocument/2006/relationships/diagramQuickStyle" Target="../diagrams/quickStyle16.xml"/><Relationship Id="rId9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40.png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39.png"/><Relationship Id="rId4" Type="http://schemas.openxmlformats.org/officeDocument/2006/relationships/diagramLayout" Target="../diagrams/layout20.xml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360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3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microsoft.com/office/2007/relationships/diagramDrawing" Target="../diagrams/drawing23.xml"/><Relationship Id="rId12" Type="http://schemas.openxmlformats.org/officeDocument/2006/relationships/diagramColors" Target="../diagrams/colors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11" Type="http://schemas.openxmlformats.org/officeDocument/2006/relationships/diagramQuickStyle" Target="../diagrams/quickStyle23.xml"/><Relationship Id="rId10" Type="http://schemas.openxmlformats.org/officeDocument/2006/relationships/diagramLayout" Target="../diagrams/layout23.xml"/><Relationship Id="rId9" Type="http://schemas.openxmlformats.org/officeDocument/2006/relationships/diagramData" Target="../diagrams/data23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13" Type="http://schemas.openxmlformats.org/officeDocument/2006/relationships/image" Target="../media/image430.png"/><Relationship Id="rId18" Type="http://schemas.openxmlformats.org/officeDocument/2006/relationships/image" Target="../media/image49.png"/><Relationship Id="rId3" Type="http://schemas.openxmlformats.org/officeDocument/2006/relationships/image" Target="../media/image411.png"/><Relationship Id="rId7" Type="http://schemas.openxmlformats.org/officeDocument/2006/relationships/diagramColors" Target="../diagrams/colors24.xml"/><Relationship Id="rId12" Type="http://schemas.openxmlformats.org/officeDocument/2006/relationships/image" Target="../media/image420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11" Type="http://schemas.openxmlformats.org/officeDocument/2006/relationships/image" Target="../media/image410.png"/><Relationship Id="rId5" Type="http://schemas.openxmlformats.org/officeDocument/2006/relationships/diagramLayout" Target="../diagrams/layout24.xml"/><Relationship Id="rId15" Type="http://schemas.openxmlformats.org/officeDocument/2006/relationships/image" Target="../media/image450.png"/><Relationship Id="rId10" Type="http://schemas.openxmlformats.org/officeDocument/2006/relationships/image" Target="../media/image46.png"/><Relationship Id="rId4" Type="http://schemas.openxmlformats.org/officeDocument/2006/relationships/diagramData" Target="../diagrams/data24.xml"/><Relationship Id="rId9" Type="http://schemas.openxmlformats.org/officeDocument/2006/relationships/image" Target="../media/image390.png"/><Relationship Id="rId1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470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3" Type="http://schemas.openxmlformats.org/officeDocument/2006/relationships/image" Target="../media/image260.png"/><Relationship Id="rId7" Type="http://schemas.openxmlformats.org/officeDocument/2006/relationships/diagramQuickStyle" Target="../diagrams/quickStyle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6.xml"/><Relationship Id="rId5" Type="http://schemas.openxmlformats.org/officeDocument/2006/relationships/diagramData" Target="../diagrams/data26.xml"/><Relationship Id="rId4" Type="http://schemas.openxmlformats.org/officeDocument/2006/relationships/image" Target="../media/image50.png"/><Relationship Id="rId9" Type="http://schemas.microsoft.com/office/2007/relationships/diagramDrawing" Target="../diagrams/drawing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3" Type="http://schemas.openxmlformats.org/officeDocument/2006/relationships/image" Target="../media/image280.png"/><Relationship Id="rId7" Type="http://schemas.openxmlformats.org/officeDocument/2006/relationships/diagramQuickStyle" Target="../diagrams/quickStyle2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7.xml"/><Relationship Id="rId5" Type="http://schemas.openxmlformats.org/officeDocument/2006/relationships/diagramData" Target="../diagrams/data27.xml"/><Relationship Id="rId4" Type="http://schemas.openxmlformats.org/officeDocument/2006/relationships/image" Target="../media/image51.png"/><Relationship Id="rId9" Type="http://schemas.microsoft.com/office/2007/relationships/diagramDrawing" Target="../diagrams/drawing27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280.png"/><Relationship Id="rId7" Type="http://schemas.openxmlformats.org/officeDocument/2006/relationships/diagramColors" Target="../diagrams/colors28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3" Type="http://schemas.openxmlformats.org/officeDocument/2006/relationships/image" Target="../media/image280.png"/><Relationship Id="rId7" Type="http://schemas.openxmlformats.org/officeDocument/2006/relationships/diagramQuickStyle" Target="../diagrams/quickStyle29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9.xml"/><Relationship Id="rId5" Type="http://schemas.openxmlformats.org/officeDocument/2006/relationships/diagramData" Target="../diagrams/data29.xml"/><Relationship Id="rId10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microsoft.com/office/2007/relationships/diagramDrawing" Target="../diagrams/drawing2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13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diagramQuickStyle" Target="../diagrams/quickStyle30.xml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0.xml"/><Relationship Id="rId11" Type="http://schemas.openxmlformats.org/officeDocument/2006/relationships/image" Target="../media/image58.png"/><Relationship Id="rId5" Type="http://schemas.openxmlformats.org/officeDocument/2006/relationships/diagramData" Target="../diagrams/data30.xml"/><Relationship Id="rId10" Type="http://schemas.openxmlformats.org/officeDocument/2006/relationships/image" Target="../media/image57.png"/><Relationship Id="rId4" Type="http://schemas.openxmlformats.org/officeDocument/2006/relationships/image" Target="../media/image280.png"/><Relationship Id="rId9" Type="http://schemas.microsoft.com/office/2007/relationships/diagramDrawing" Target="../diagrams/drawing3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1.xml"/><Relationship Id="rId3" Type="http://schemas.openxmlformats.org/officeDocument/2006/relationships/image" Target="../media/image61.png"/><Relationship Id="rId7" Type="http://schemas.openxmlformats.org/officeDocument/2006/relationships/diagramQuickStyle" Target="../diagrams/quickStyle3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1.xml"/><Relationship Id="rId5" Type="http://schemas.openxmlformats.org/officeDocument/2006/relationships/diagramData" Target="../diagrams/data31.xml"/><Relationship Id="rId4" Type="http://schemas.openxmlformats.org/officeDocument/2006/relationships/image" Target="../media/image280.png"/><Relationship Id="rId9" Type="http://schemas.microsoft.com/office/2007/relationships/diagramDrawing" Target="../diagrams/drawing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2.xml"/><Relationship Id="rId3" Type="http://schemas.openxmlformats.org/officeDocument/2006/relationships/image" Target="../media/image570.png"/><Relationship Id="rId7" Type="http://schemas.openxmlformats.org/officeDocument/2006/relationships/diagramQuickStyle" Target="../diagrams/quickStyle3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2.xml"/><Relationship Id="rId5" Type="http://schemas.openxmlformats.org/officeDocument/2006/relationships/diagramData" Target="../diagrams/data32.xml"/><Relationship Id="rId10" Type="http://schemas.openxmlformats.org/officeDocument/2006/relationships/image" Target="../media/image580.png"/><Relationship Id="rId4" Type="http://schemas.openxmlformats.org/officeDocument/2006/relationships/image" Target="../media/image280.png"/><Relationship Id="rId9" Type="http://schemas.microsoft.com/office/2007/relationships/diagramDrawing" Target="../diagrams/drawing3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3.xml"/><Relationship Id="rId3" Type="http://schemas.openxmlformats.org/officeDocument/2006/relationships/image" Target="../media/image62.png"/><Relationship Id="rId7" Type="http://schemas.openxmlformats.org/officeDocument/2006/relationships/diagramQuickStyle" Target="../diagrams/quickStyle3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3.xml"/><Relationship Id="rId5" Type="http://schemas.openxmlformats.org/officeDocument/2006/relationships/diagramData" Target="../diagrams/data33.xml"/><Relationship Id="rId4" Type="http://schemas.openxmlformats.org/officeDocument/2006/relationships/image" Target="../media/image280.png"/><Relationship Id="rId9" Type="http://schemas.microsoft.com/office/2007/relationships/diagramDrawing" Target="../diagrams/drawing3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4.xml"/><Relationship Id="rId3" Type="http://schemas.openxmlformats.org/officeDocument/2006/relationships/image" Target="../media/image600.png"/><Relationship Id="rId7" Type="http://schemas.openxmlformats.org/officeDocument/2006/relationships/diagramQuickStyle" Target="../diagrams/quickStyle3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4.xml"/><Relationship Id="rId5" Type="http://schemas.openxmlformats.org/officeDocument/2006/relationships/diagramData" Target="../diagrams/data34.xml"/><Relationship Id="rId4" Type="http://schemas.openxmlformats.org/officeDocument/2006/relationships/image" Target="../media/image280.png"/><Relationship Id="rId9" Type="http://schemas.microsoft.com/office/2007/relationships/diagramDrawing" Target="../diagrams/drawing3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5.xml"/><Relationship Id="rId3" Type="http://schemas.openxmlformats.org/officeDocument/2006/relationships/image" Target="../media/image63.png"/><Relationship Id="rId7" Type="http://schemas.openxmlformats.org/officeDocument/2006/relationships/diagramQuickStyle" Target="../diagrams/quickStyle3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5.xml"/><Relationship Id="rId11" Type="http://schemas.openxmlformats.org/officeDocument/2006/relationships/image" Target="../media/image64.png"/><Relationship Id="rId5" Type="http://schemas.openxmlformats.org/officeDocument/2006/relationships/diagramData" Target="../diagrams/data35.xml"/><Relationship Id="rId10" Type="http://schemas.openxmlformats.org/officeDocument/2006/relationships/image" Target="../media/image620.png"/><Relationship Id="rId4" Type="http://schemas.openxmlformats.org/officeDocument/2006/relationships/image" Target="../media/image280.png"/><Relationship Id="rId9" Type="http://schemas.microsoft.com/office/2007/relationships/diagramDrawing" Target="../diagrams/drawin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6.xml"/><Relationship Id="rId3" Type="http://schemas.openxmlformats.org/officeDocument/2006/relationships/image" Target="../media/image65.png"/><Relationship Id="rId7" Type="http://schemas.openxmlformats.org/officeDocument/2006/relationships/diagramLayout" Target="../diagrams/layout3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6.xml"/><Relationship Id="rId11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microsoft.com/office/2007/relationships/diagramDrawing" Target="../diagrams/drawing36.xml"/><Relationship Id="rId4" Type="http://schemas.openxmlformats.org/officeDocument/2006/relationships/image" Target="../media/image280.png"/><Relationship Id="rId9" Type="http://schemas.openxmlformats.org/officeDocument/2006/relationships/diagramColors" Target="../diagrams/colors3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7.xml"/><Relationship Id="rId3" Type="http://schemas.openxmlformats.org/officeDocument/2006/relationships/image" Target="../media/image68.png"/><Relationship Id="rId7" Type="http://schemas.openxmlformats.org/officeDocument/2006/relationships/diagramQuickStyle" Target="../diagrams/quickStyle3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7.xml"/><Relationship Id="rId5" Type="http://schemas.openxmlformats.org/officeDocument/2006/relationships/diagramData" Target="../diagrams/data37.xml"/><Relationship Id="rId4" Type="http://schemas.openxmlformats.org/officeDocument/2006/relationships/image" Target="../media/image440.png"/><Relationship Id="rId9" Type="http://schemas.microsoft.com/office/2007/relationships/diagramDrawing" Target="../diagrams/drawing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8.png"/><Relationship Id="rId18" Type="http://schemas.openxmlformats.org/officeDocument/2006/relationships/diagramColors" Target="../diagrams/colors3.xml"/><Relationship Id="rId12" Type="http://schemas.openxmlformats.org/officeDocument/2006/relationships/image" Target="../media/image7.png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15" Type="http://schemas.openxmlformats.org/officeDocument/2006/relationships/diagramData" Target="../diagrams/data3.xml"/><Relationship Id="rId10" Type="http://schemas.openxmlformats.org/officeDocument/2006/relationships/image" Target="../media/image5.png"/><Relationship Id="rId19" Type="http://schemas.microsoft.com/office/2007/relationships/diagramDrawing" Target="../diagrams/drawing3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7" Type="http://schemas.openxmlformats.org/officeDocument/2006/relationships/image" Target="../media/image10.png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11" Type="http://schemas.openxmlformats.org/officeDocument/2006/relationships/diagramColors" Target="../diagrams/colors4.xml"/><Relationship Id="rId10" Type="http://schemas.openxmlformats.org/officeDocument/2006/relationships/diagramQuickStyle" Target="../diagrams/quickStyle4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5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diagramQuickStyle" Target="../diagrams/quickStyle5.xml"/><Relationship Id="rId10" Type="http://schemas.openxmlformats.org/officeDocument/2006/relationships/diagramLayout" Target="../diagrams/layout5.xml"/><Relationship Id="rId9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9" name="Rectangle 210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B579A-552F-12B7-6E64-62C683201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en-GB" sz="4800"/>
              <a:t>Online Correlation Clustering</a:t>
            </a:r>
            <a:endParaRPr lang="en-IL" sz="4800"/>
          </a:p>
        </p:txBody>
      </p:sp>
      <p:sp>
        <p:nvSpPr>
          <p:cNvPr id="2111" name="Rectangle 21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Rectangle 21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5" name="Rectangle 21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07008-69EB-B411-BAD5-2AFA36C41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en-GB" sz="1900">
                <a:solidFill>
                  <a:srgbClr val="FFFFFF"/>
                </a:solidFill>
              </a:rPr>
              <a:t>Written by: Silvio Lattanzi, Benjamin Moseley, Sergei Vassilvitskii, Yuyan Wang, Rudy Zhou</a:t>
            </a:r>
          </a:p>
          <a:p>
            <a:pPr algn="l"/>
            <a:endParaRPr lang="en-GB" sz="1900">
              <a:solidFill>
                <a:srgbClr val="FFFFFF"/>
              </a:solidFill>
            </a:endParaRPr>
          </a:p>
          <a:p>
            <a:pPr algn="l"/>
            <a:r>
              <a:rPr lang="en-GB" sz="1900">
                <a:solidFill>
                  <a:srgbClr val="FFFFFF"/>
                </a:solidFill>
              </a:rPr>
              <a:t>Presented by: Imri Efrat</a:t>
            </a:r>
            <a:endParaRPr lang="en-IL" sz="1900">
              <a:solidFill>
                <a:srgbClr val="FFFFFF"/>
              </a:solidFill>
            </a:endParaRPr>
          </a:p>
        </p:txBody>
      </p:sp>
      <p:pic>
        <p:nvPicPr>
          <p:cNvPr id="2056" name="Picture 8" descr="Bill Cipher | Everything Universe Wiki | Fandom">
            <a:extLst>
              <a:ext uri="{FF2B5EF4-FFF2-40B4-BE49-F238E27FC236}">
                <a16:creationId xmlns:a16="http://schemas.microsoft.com/office/drawing/2014/main" id="{06AF737D-A56B-5B75-82FB-B955F2D1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1588" y="463404"/>
            <a:ext cx="4627660" cy="55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7" name="Rectangle 21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7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4ED96D-0475-C071-A5BC-A8EBB9E4C4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96809" y="316701"/>
                <a:ext cx="10515600" cy="53303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GB" b="1" dirty="0"/>
                  <a:t>Defining the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4ED96D-0475-C071-A5BC-A8EBB9E4C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6809" y="316701"/>
                <a:ext cx="10515600" cy="533031"/>
              </a:xfrm>
              <a:blipFill>
                <a:blip r:embed="rId3"/>
                <a:stretch>
                  <a:fillRect t="-42529" b="-597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/>
              <p:nvPr/>
            </p:nvSpPr>
            <p:spPr>
              <a:xfrm>
                <a:off x="422564" y="1074945"/>
                <a:ext cx="1134687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 denote the set of all bad triangles (they may share edges)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b="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200" dirty="0"/>
                  <a:t> denote the event that for a bad triangle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, one of its vertices is chosen as pivot while the other 2 vertices are still </a:t>
                </a:r>
                <a:r>
                  <a:rPr lang="en-US" sz="3200" dirty="0" err="1"/>
                  <a:t>unclustered</a:t>
                </a:r>
                <a:r>
                  <a:rPr lang="en-US" sz="3200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200" dirty="0"/>
                  <a:t> denote the probability of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4" y="1074945"/>
                <a:ext cx="11346872" cy="2554545"/>
              </a:xfrm>
              <a:prstGeom prst="rect">
                <a:avLst/>
              </a:prstGeom>
              <a:blipFill>
                <a:blip r:embed="rId4"/>
                <a:stretch>
                  <a:fillRect l="-1235" t="-2864" r="-2041" b="-71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FB41F0C-EE74-789C-0F09-31E028B50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038284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6336B457-8663-ADD0-C54B-7A95F3221E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5482" y="3929641"/>
            <a:ext cx="5278254" cy="2466881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E2BE3347-9AD9-CB40-2418-B016C99853BA}"/>
              </a:ext>
            </a:extLst>
          </p:cNvPr>
          <p:cNvSpPr/>
          <p:nvPr/>
        </p:nvSpPr>
        <p:spPr>
          <a:xfrm>
            <a:off x="3814916" y="3854246"/>
            <a:ext cx="835742" cy="707922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B36FBA4-ADC5-D3F3-A042-11B6EB73F58F}"/>
              </a:ext>
            </a:extLst>
          </p:cNvPr>
          <p:cNvSpPr/>
          <p:nvPr/>
        </p:nvSpPr>
        <p:spPr>
          <a:xfrm>
            <a:off x="5923936" y="4053159"/>
            <a:ext cx="835742" cy="707922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5D27F47-9FB1-D8AE-46E5-11029CBCB1ED}"/>
              </a:ext>
            </a:extLst>
          </p:cNvPr>
          <p:cNvSpPr/>
          <p:nvPr/>
        </p:nvSpPr>
        <p:spPr>
          <a:xfrm>
            <a:off x="4729316" y="5147824"/>
            <a:ext cx="835742" cy="707922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B39212B-0D48-3648-D83F-C4D8BA30DABF}"/>
              </a:ext>
            </a:extLst>
          </p:cNvPr>
          <p:cNvSpPr/>
          <p:nvPr/>
        </p:nvSpPr>
        <p:spPr>
          <a:xfrm>
            <a:off x="3086657" y="5163081"/>
            <a:ext cx="835742" cy="707922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A3A67C5-E2CB-F7AC-DAD8-5EC4D95CEAEF}"/>
              </a:ext>
            </a:extLst>
          </p:cNvPr>
          <p:cNvSpPr/>
          <p:nvPr/>
        </p:nvSpPr>
        <p:spPr>
          <a:xfrm>
            <a:off x="7064477" y="5133077"/>
            <a:ext cx="835742" cy="707922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72AE05-5DFC-DBEA-2944-1464882EFC52}"/>
                  </a:ext>
                </a:extLst>
              </p:cNvPr>
              <p:cNvSpPr txBox="1"/>
              <p:nvPr/>
            </p:nvSpPr>
            <p:spPr>
              <a:xfrm>
                <a:off x="257979" y="4170266"/>
                <a:ext cx="2733088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𝑓𝑏𝑔</m:t>
                        </m:r>
                      </m:sub>
                    </m:sSub>
                  </m:oMath>
                </a14:m>
                <a:r>
                  <a:rPr lang="en-GB" dirty="0"/>
                  <a:t> occur? </a:t>
                </a:r>
                <a:endParaRPr lang="en-IL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72AE05-5DFC-DBEA-2944-1464882EF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9" y="4170266"/>
                <a:ext cx="2733088" cy="391902"/>
              </a:xfrm>
              <a:prstGeom prst="rect">
                <a:avLst/>
              </a:prstGeom>
              <a:blipFill>
                <a:blip r:embed="rId11"/>
                <a:stretch>
                  <a:fillRect l="-1782" t="-6250" b="-203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25AA3F-5AC7-4C87-382B-913C1103D388}"/>
                  </a:ext>
                </a:extLst>
              </p:cNvPr>
              <p:cNvSpPr txBox="1"/>
              <p:nvPr/>
            </p:nvSpPr>
            <p:spPr>
              <a:xfrm>
                <a:off x="257979" y="5224313"/>
                <a:ext cx="2148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𝑏𝑎𝑐</m:t>
                        </m:r>
                      </m:sub>
                    </m:sSub>
                  </m:oMath>
                </a14:m>
                <a:r>
                  <a:rPr lang="en-GB" dirty="0"/>
                  <a:t> occur?</a:t>
                </a:r>
                <a:endParaRPr lang="en-IL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25AA3F-5AC7-4C87-382B-913C1103D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9" y="5224313"/>
                <a:ext cx="2148068" cy="369332"/>
              </a:xfrm>
              <a:prstGeom prst="rect">
                <a:avLst/>
              </a:prstGeom>
              <a:blipFill>
                <a:blip r:embed="rId12"/>
                <a:stretch>
                  <a:fillRect l="-2266" t="-8197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092E39F-47FF-DE09-96C3-DE620E1C30FA}"/>
              </a:ext>
            </a:extLst>
          </p:cNvPr>
          <p:cNvCxnSpPr>
            <a:cxnSpLocks/>
            <a:stCxn id="43" idx="2"/>
            <a:endCxn id="39" idx="6"/>
          </p:cNvCxnSpPr>
          <p:nvPr/>
        </p:nvCxnSpPr>
        <p:spPr>
          <a:xfrm flipH="1" flipV="1">
            <a:off x="4650658" y="4208207"/>
            <a:ext cx="2413819" cy="12788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AB6933D-655A-51E6-E771-8AB59CB408B7}"/>
              </a:ext>
            </a:extLst>
          </p:cNvPr>
          <p:cNvSpPr txBox="1"/>
          <p:nvPr/>
        </p:nvSpPr>
        <p:spPr>
          <a:xfrm>
            <a:off x="6371975" y="4854980"/>
            <a:ext cx="26323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233C7E0-D770-3A72-DDD5-7AF2325C18F4}"/>
              </a:ext>
            </a:extLst>
          </p:cNvPr>
          <p:cNvSpPr txBox="1"/>
          <p:nvPr/>
        </p:nvSpPr>
        <p:spPr>
          <a:xfrm>
            <a:off x="257979" y="4692457"/>
            <a:ext cx="299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other event occurred?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ECFF2F-C055-09C1-BE78-E63D682C42C9}"/>
                  </a:ext>
                </a:extLst>
              </p:cNvPr>
              <p:cNvSpPr txBox="1"/>
              <p:nvPr/>
            </p:nvSpPr>
            <p:spPr>
              <a:xfrm>
                <a:off x="257979" y="5770493"/>
                <a:ext cx="27042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about triangle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𝑏𝑎𝑐</m:t>
                    </m:r>
                  </m:oMath>
                </a14:m>
                <a:r>
                  <a:rPr lang="en-GB" dirty="0"/>
                  <a:t>?</a:t>
                </a:r>
                <a:endParaRPr lang="en-IL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AECFF2F-C055-09C1-BE78-E63D682C4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9" y="5770493"/>
                <a:ext cx="2704263" cy="369332"/>
              </a:xfrm>
              <a:prstGeom prst="rect">
                <a:avLst/>
              </a:prstGeom>
              <a:blipFill>
                <a:blip r:embed="rId13"/>
                <a:stretch>
                  <a:fillRect l="-1802" t="-10000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57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4ED96D-0475-C071-A5BC-A8EBB9E4C4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96809" y="316701"/>
                <a:ext cx="10515600" cy="53303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GB" b="1" dirty="0"/>
                  <a:t>Another term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𝒌𝒄</m:t>
                        </m:r>
                      </m:sup>
                    </m:sSup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4ED96D-0475-C071-A5BC-A8EBB9E4C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6809" y="316701"/>
                <a:ext cx="10515600" cy="533031"/>
              </a:xfrm>
              <a:blipFill>
                <a:blip r:embed="rId3"/>
                <a:stretch>
                  <a:fillRect t="-40230" b="-620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/>
              <p:nvPr/>
            </p:nvSpPr>
            <p:spPr>
              <a:xfrm>
                <a:off x="422564" y="1174173"/>
                <a:ext cx="11346872" cy="2144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From the previous observations we can see that triangle t “charges us with cost of 1” </a:t>
                </a:r>
                <a:r>
                  <a:rPr lang="en-US" sz="3200" b="1" i="1" dirty="0" err="1"/>
                  <a:t>iff</a:t>
                </a:r>
                <a:r>
                  <a:rPr lang="en-US" sz="3200" dirty="0"/>
                  <a:t>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200" dirty="0"/>
                  <a:t> occurred.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Therefore: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𝑘𝑐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1∗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4" y="1174173"/>
                <a:ext cx="11346872" cy="2144177"/>
              </a:xfrm>
              <a:prstGeom prst="rect">
                <a:avLst/>
              </a:prstGeom>
              <a:blipFill>
                <a:blip r:embed="rId4"/>
                <a:stretch>
                  <a:fillRect l="-1343" t="-3704" r="-698" b="-569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FB41F0C-EE74-789C-0F09-31E028B50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892408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3766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9" y="316701"/>
            <a:ext cx="10515600" cy="5330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Switching to LP</a:t>
            </a:r>
            <a:endParaRPr lang="en-I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F9EC6-2A84-4DB0-9F75-2E24CBF716D2}"/>
              </a:ext>
            </a:extLst>
          </p:cNvPr>
          <p:cNvSpPr txBox="1"/>
          <p:nvPr/>
        </p:nvSpPr>
        <p:spPr>
          <a:xfrm>
            <a:off x="422564" y="1213502"/>
            <a:ext cx="1134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Let’s try and re-write our conditions as an LP problem: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A9619-3214-42DC-BB2F-64A326CC53D8}"/>
                  </a:ext>
                </a:extLst>
              </p:cNvPr>
              <p:cNvSpPr txBox="1"/>
              <p:nvPr/>
            </p:nvSpPr>
            <p:spPr>
              <a:xfrm>
                <a:off x="1936955" y="2073393"/>
                <a:ext cx="9301539" cy="1137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∈{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}}</m:t>
                          </m:r>
                        </m:e>
                      </m:func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A9619-3214-42DC-BB2F-64A326CC5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955" y="2073393"/>
                <a:ext cx="9301539" cy="11378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F173704-0586-7CCF-4EA8-65ED09272836}"/>
              </a:ext>
            </a:extLst>
          </p:cNvPr>
          <p:cNvSpPr txBox="1"/>
          <p:nvPr/>
        </p:nvSpPr>
        <p:spPr>
          <a:xfrm>
            <a:off x="422564" y="2257610"/>
            <a:ext cx="1887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  <a:ea typeface="+mj-ea"/>
                <a:cs typeface="+mj-cs"/>
              </a:rPr>
              <a:t>IP:</a:t>
            </a:r>
            <a:endParaRPr lang="en-IL" sz="4400" b="1" dirty="0"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D3661F-FF44-3AB0-4A09-EAB0D2902CEA}"/>
                  </a:ext>
                </a:extLst>
              </p:cNvPr>
              <p:cNvSpPr txBox="1"/>
              <p:nvPr/>
            </p:nvSpPr>
            <p:spPr>
              <a:xfrm>
                <a:off x="1936955" y="4929763"/>
                <a:ext cx="9301539" cy="1137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D3661F-FF44-3AB0-4A09-EAB0D2902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955" y="4929763"/>
                <a:ext cx="9301539" cy="11378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106AEC2-2730-8A67-CB01-0C98AB9695DB}"/>
              </a:ext>
            </a:extLst>
          </p:cNvPr>
          <p:cNvSpPr txBox="1"/>
          <p:nvPr/>
        </p:nvSpPr>
        <p:spPr>
          <a:xfrm>
            <a:off x="422563" y="5178381"/>
            <a:ext cx="1887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  <a:ea typeface="+mj-ea"/>
                <a:cs typeface="+mj-cs"/>
              </a:rPr>
              <a:t>LP:</a:t>
            </a:r>
            <a:endParaRPr lang="en-IL" sz="44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E36FDA27-B94E-4930-AF15-505B3F43ED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121743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888362-FD62-2757-3689-C58779B3B8CD}"/>
                  </a:ext>
                </a:extLst>
              </p:cNvPr>
              <p:cNvSpPr txBox="1"/>
              <p:nvPr/>
            </p:nvSpPr>
            <p:spPr>
              <a:xfrm>
                <a:off x="560438" y="3559809"/>
                <a:ext cx="11631562" cy="98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Observation: the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𝑚𝑎𝑘𝑒𝑠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𝑑𝑖𝑠𝑎𝑔𝑟𝑒𝑒𝑚𝑒𝑛𝑡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This is a feasible solution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IP</m:t>
                    </m:r>
                  </m:oMath>
                </a14:m>
                <a:r>
                  <a:rPr lang="en-US" sz="2800" dirty="0"/>
                  <a:t> with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sz="2800" dirty="0"/>
                  <a:t> (see why?)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888362-FD62-2757-3689-C58779B3B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8" y="3559809"/>
                <a:ext cx="11631562" cy="989117"/>
              </a:xfrm>
              <a:prstGeom prst="rect">
                <a:avLst/>
              </a:prstGeom>
              <a:blipFill>
                <a:blip r:embed="rId10"/>
                <a:stretch>
                  <a:fillRect l="-1101" t="-6173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86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9" y="316701"/>
            <a:ext cx="10515600" cy="5330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Switching to the dual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D3661F-FF44-3AB0-4A09-EAB0D2902CEA}"/>
                  </a:ext>
                </a:extLst>
              </p:cNvPr>
              <p:cNvSpPr txBox="1"/>
              <p:nvPr/>
            </p:nvSpPr>
            <p:spPr>
              <a:xfrm>
                <a:off x="2011200" y="1231374"/>
                <a:ext cx="9301539" cy="1137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≥1 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0}</m:t>
                          </m:r>
                        </m:e>
                      </m:func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D3661F-FF44-3AB0-4A09-EAB0D2902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200" y="1231374"/>
                <a:ext cx="9301539" cy="11378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106AEC2-2730-8A67-CB01-0C98AB9695DB}"/>
              </a:ext>
            </a:extLst>
          </p:cNvPr>
          <p:cNvSpPr txBox="1"/>
          <p:nvPr/>
        </p:nvSpPr>
        <p:spPr>
          <a:xfrm>
            <a:off x="496809" y="1336933"/>
            <a:ext cx="1887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  <a:ea typeface="+mj-ea"/>
                <a:cs typeface="+mj-cs"/>
              </a:rPr>
              <a:t>Primal:</a:t>
            </a:r>
            <a:endParaRPr lang="en-IL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8BF1D3-8784-B245-99E4-518E68B59221}"/>
              </a:ext>
            </a:extLst>
          </p:cNvPr>
          <p:cNvSpPr txBox="1"/>
          <p:nvPr/>
        </p:nvSpPr>
        <p:spPr>
          <a:xfrm>
            <a:off x="496809" y="2474809"/>
            <a:ext cx="1134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Now let’s look at the dual: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E74021-A5EE-E742-2D1D-AC7B55C376C2}"/>
                  </a:ext>
                </a:extLst>
              </p:cNvPr>
              <p:cNvSpPr txBox="1"/>
              <p:nvPr/>
            </p:nvSpPr>
            <p:spPr>
              <a:xfrm>
                <a:off x="1947290" y="3100665"/>
                <a:ext cx="8445910" cy="1190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≤1 ∀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≥0}</m:t>
                                  </m:r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E74021-A5EE-E742-2D1D-AC7B55C37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290" y="3100665"/>
                <a:ext cx="8445910" cy="11906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B7209ED-A97F-ECEF-C86F-785B748D0FF8}"/>
              </a:ext>
            </a:extLst>
          </p:cNvPr>
          <p:cNvSpPr txBox="1"/>
          <p:nvPr/>
        </p:nvSpPr>
        <p:spPr>
          <a:xfrm>
            <a:off x="497312" y="3165143"/>
            <a:ext cx="1887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  <a:ea typeface="+mj-ea"/>
                <a:cs typeface="+mj-cs"/>
              </a:rPr>
              <a:t>Dual:</a:t>
            </a:r>
            <a:endParaRPr lang="en-IL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C6559-B5B8-5D02-42C2-6DF7F107426F}"/>
              </a:ext>
            </a:extLst>
          </p:cNvPr>
          <p:cNvSpPr txBox="1"/>
          <p:nvPr/>
        </p:nvSpPr>
        <p:spPr>
          <a:xfrm>
            <a:off x="212119" y="4690129"/>
            <a:ext cx="11631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From weak duality theorem, we know that </a:t>
            </a:r>
            <a:r>
              <a:rPr lang="en-US" sz="2800" b="1" dirty="0"/>
              <a:t>any feasible solution for D will be a lower bound on OPT, so we just need to find one </a:t>
            </a:r>
            <a:r>
              <a:rPr lang="en-US" sz="2800" b="1" dirty="0">
                <a:sym typeface="Wingdings" panose="05000000000000000000" pitchFamily="2" charset="2"/>
              </a:rPr>
              <a:t></a:t>
            </a:r>
            <a:endParaRPr lang="en-US" sz="2800" b="1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7B48216-F09D-E84E-00C8-FAE624CFC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25967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2644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9" y="316701"/>
            <a:ext cx="10515600" cy="5330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Finding a feasible solution to the dual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/>
              <p:nvPr/>
            </p:nvSpPr>
            <p:spPr>
              <a:xfrm>
                <a:off x="243045" y="1038224"/>
                <a:ext cx="8468639" cy="513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Lemma: </a:t>
                </a:r>
                <a:r>
                  <a:rPr lang="en-US" sz="2800" dirty="0"/>
                  <a:t>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a feasible solution for D! </a:t>
                </a:r>
              </a:p>
              <a:p>
                <a:pPr algn="just"/>
                <a:endParaRPr lang="en-US" sz="2800" dirty="0"/>
              </a:p>
              <a:p>
                <a:pPr algn="just"/>
                <a:r>
                  <a:rPr lang="en-US" sz="2800" dirty="0"/>
                  <a:t>Proof: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Conditioned on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the probability for each vertex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to be chosen as pivot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 (They are all equal)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/>
                  <a:t> denote the event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is a “charged” edge, then: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5" y="1038224"/>
                <a:ext cx="8468639" cy="5139099"/>
              </a:xfrm>
              <a:prstGeom prst="rect">
                <a:avLst/>
              </a:prstGeom>
              <a:blipFill>
                <a:blip r:embed="rId3"/>
                <a:stretch>
                  <a:fillRect l="-1512" r="-14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98F4C9A-57DB-42EA-A300-CDFB4C78B4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686326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F3BC2C8-2F27-7EAC-5590-4AF4BD3B8E97}"/>
              </a:ext>
            </a:extLst>
          </p:cNvPr>
          <p:cNvSpPr/>
          <p:nvPr/>
        </p:nvSpPr>
        <p:spPr>
          <a:xfrm>
            <a:off x="9433405" y="1674340"/>
            <a:ext cx="717755" cy="6194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F14CB7-1E64-35F3-CB0C-B6AAC6F50C5B}"/>
              </a:ext>
            </a:extLst>
          </p:cNvPr>
          <p:cNvSpPr/>
          <p:nvPr/>
        </p:nvSpPr>
        <p:spPr>
          <a:xfrm>
            <a:off x="10842953" y="554658"/>
            <a:ext cx="717755" cy="6194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3BD126-BE6A-332B-795B-49C09104FAA2}"/>
              </a:ext>
            </a:extLst>
          </p:cNvPr>
          <p:cNvSpPr/>
          <p:nvPr/>
        </p:nvSpPr>
        <p:spPr>
          <a:xfrm>
            <a:off x="10842952" y="1936519"/>
            <a:ext cx="717755" cy="6194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en-I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97B06F-0F6E-87B5-1B77-3931B331709A}"/>
              </a:ext>
            </a:extLst>
          </p:cNvPr>
          <p:cNvCxnSpPr>
            <a:cxnSpLocks/>
            <a:stCxn id="6" idx="3"/>
            <a:endCxn id="4" idx="7"/>
          </p:cNvCxnSpPr>
          <p:nvPr/>
        </p:nvCxnSpPr>
        <p:spPr>
          <a:xfrm flipH="1">
            <a:off x="10046047" y="1083377"/>
            <a:ext cx="902019" cy="681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3E8AC9-B6B5-B5E0-6AF2-F16A13B7A8E5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 flipH="1">
            <a:off x="11201830" y="1174091"/>
            <a:ext cx="1" cy="762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F80962-41D0-139C-0465-15DEDAED76D8}"/>
              </a:ext>
            </a:extLst>
          </p:cNvPr>
          <p:cNvCxnSpPr>
            <a:cxnSpLocks/>
            <a:stCxn id="4" idx="5"/>
            <a:endCxn id="8" idx="2"/>
          </p:cNvCxnSpPr>
          <p:nvPr/>
        </p:nvCxnSpPr>
        <p:spPr>
          <a:xfrm>
            <a:off x="10046047" y="2203059"/>
            <a:ext cx="796905" cy="43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0BA7310-5F12-3501-BB5D-D8550DC70A5F}"/>
              </a:ext>
            </a:extLst>
          </p:cNvPr>
          <p:cNvSpPr txBox="1"/>
          <p:nvPr/>
        </p:nvSpPr>
        <p:spPr>
          <a:xfrm>
            <a:off x="10230311" y="1035840"/>
            <a:ext cx="32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C7BD56-34F5-41C1-214C-C1DDFC05CD71}"/>
              </a:ext>
            </a:extLst>
          </p:cNvPr>
          <p:cNvSpPr txBox="1"/>
          <p:nvPr/>
        </p:nvSpPr>
        <p:spPr>
          <a:xfrm>
            <a:off x="10282089" y="2252229"/>
            <a:ext cx="32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176526-9C7F-05D7-317E-F26058353A75}"/>
              </a:ext>
            </a:extLst>
          </p:cNvPr>
          <p:cNvSpPr txBox="1"/>
          <p:nvPr/>
        </p:nvSpPr>
        <p:spPr>
          <a:xfrm>
            <a:off x="11218859" y="1424192"/>
            <a:ext cx="32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E7F8BDA-8AD2-F311-56FD-7E6355A94C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0409" y="2961433"/>
            <a:ext cx="1505445" cy="152689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6A42A2C-C889-284F-AADC-173930B2C3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0383" y="4071176"/>
            <a:ext cx="1505445" cy="152689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D1017C5-77F6-A7A5-E41A-A78483B8EE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0131" y="4834621"/>
            <a:ext cx="1505445" cy="1526890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F6659E9-D785-7476-60A2-BFBA415AA87E}"/>
              </a:ext>
            </a:extLst>
          </p:cNvPr>
          <p:cNvSpPr/>
          <p:nvPr/>
        </p:nvSpPr>
        <p:spPr>
          <a:xfrm>
            <a:off x="8926854" y="3736861"/>
            <a:ext cx="537552" cy="471948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CB517E3-8E4F-D016-F39D-1B74700AFE70}"/>
              </a:ext>
            </a:extLst>
          </p:cNvPr>
          <p:cNvSpPr/>
          <p:nvPr/>
        </p:nvSpPr>
        <p:spPr>
          <a:xfrm>
            <a:off x="11201831" y="4058115"/>
            <a:ext cx="537552" cy="471948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A7BCACF-4349-2F81-8D2A-67EE66058408}"/>
              </a:ext>
            </a:extLst>
          </p:cNvPr>
          <p:cNvSpPr/>
          <p:nvPr/>
        </p:nvSpPr>
        <p:spPr>
          <a:xfrm>
            <a:off x="9288024" y="5802360"/>
            <a:ext cx="537552" cy="471948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9FDC320-D981-BDBB-27C9-D40E44239703}"/>
              </a:ext>
            </a:extLst>
          </p:cNvPr>
          <p:cNvSpPr/>
          <p:nvPr/>
        </p:nvSpPr>
        <p:spPr>
          <a:xfrm>
            <a:off x="9933751" y="2945921"/>
            <a:ext cx="537552" cy="471948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4394A19-4E0A-7ECB-A4E9-6839C950D411}"/>
              </a:ext>
            </a:extLst>
          </p:cNvPr>
          <p:cNvSpPr/>
          <p:nvPr/>
        </p:nvSpPr>
        <p:spPr>
          <a:xfrm>
            <a:off x="9928302" y="3916015"/>
            <a:ext cx="537552" cy="471948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84FD3DE-59CB-81A2-772F-EC5978ECFA6E}"/>
              </a:ext>
            </a:extLst>
          </p:cNvPr>
          <p:cNvCxnSpPr>
            <a:stCxn id="43" idx="0"/>
            <a:endCxn id="42" idx="4"/>
          </p:cNvCxnSpPr>
          <p:nvPr/>
        </p:nvCxnSpPr>
        <p:spPr>
          <a:xfrm flipV="1">
            <a:off x="10197078" y="3417869"/>
            <a:ext cx="5449" cy="498146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841296AA-0DDC-E0D0-B4B2-01DFA6331A31}"/>
              </a:ext>
            </a:extLst>
          </p:cNvPr>
          <p:cNvSpPr/>
          <p:nvPr/>
        </p:nvSpPr>
        <p:spPr>
          <a:xfrm>
            <a:off x="10175722" y="4847682"/>
            <a:ext cx="537552" cy="471948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91FD6DC-CBFE-42BA-CFC3-D3A066D6ABA9}"/>
              </a:ext>
            </a:extLst>
          </p:cNvPr>
          <p:cNvSpPr/>
          <p:nvPr/>
        </p:nvSpPr>
        <p:spPr>
          <a:xfrm>
            <a:off x="11175222" y="5018343"/>
            <a:ext cx="537552" cy="471948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C0C48AA-FD81-F786-DE5B-0E6DAAFD7311}"/>
              </a:ext>
            </a:extLst>
          </p:cNvPr>
          <p:cNvCxnSpPr>
            <a:stCxn id="46" idx="5"/>
            <a:endCxn id="47" idx="2"/>
          </p:cNvCxnSpPr>
          <p:nvPr/>
        </p:nvCxnSpPr>
        <p:spPr>
          <a:xfrm>
            <a:off x="10634551" y="5250515"/>
            <a:ext cx="540671" cy="3802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7F95ECD2-1D3E-1FB4-963B-8A147AB555EA}"/>
              </a:ext>
            </a:extLst>
          </p:cNvPr>
          <p:cNvSpPr/>
          <p:nvPr/>
        </p:nvSpPr>
        <p:spPr>
          <a:xfrm>
            <a:off x="9282992" y="4821960"/>
            <a:ext cx="537552" cy="471948"/>
          </a:xfrm>
          <a:prstGeom prst="ellipse">
            <a:avLst/>
          </a:prstGeom>
          <a:solidFill>
            <a:srgbClr val="00B050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7211F23-8569-2001-E8A2-0326D0F00B56}"/>
              </a:ext>
            </a:extLst>
          </p:cNvPr>
          <p:cNvCxnSpPr>
            <a:cxnSpLocks/>
            <a:stCxn id="52" idx="7"/>
          </p:cNvCxnSpPr>
          <p:nvPr/>
        </p:nvCxnSpPr>
        <p:spPr>
          <a:xfrm flipV="1">
            <a:off x="8757324" y="5222773"/>
            <a:ext cx="604391" cy="453465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87C4B5CF-0548-C267-5B80-F15848DC7428}"/>
              </a:ext>
            </a:extLst>
          </p:cNvPr>
          <p:cNvSpPr/>
          <p:nvPr/>
        </p:nvSpPr>
        <p:spPr>
          <a:xfrm>
            <a:off x="8298495" y="5607123"/>
            <a:ext cx="537552" cy="471948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595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24" grpId="0"/>
      <p:bldP spid="25" grpId="0"/>
      <p:bldP spid="26" grpId="0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7" grpId="0" animBg="1"/>
      <p:bldP spid="50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9" y="316701"/>
            <a:ext cx="10515600" cy="5330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Finding a feasible solution to the dual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/>
              <p:nvPr/>
            </p:nvSpPr>
            <p:spPr>
              <a:xfrm>
                <a:off x="496809" y="1092875"/>
                <a:ext cx="11346872" cy="95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/>
                  <a:t>Lemma: </a:t>
                </a:r>
                <a:r>
                  <a:rPr lang="en-US" sz="2800" dirty="0"/>
                  <a:t>for two different bad triangles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that share the same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the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/>
                  <a:t> are disjoint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9" y="1092875"/>
                <a:ext cx="11346872" cy="959173"/>
              </a:xfrm>
              <a:prstGeom prst="rect">
                <a:avLst/>
              </a:prstGeom>
              <a:blipFill>
                <a:blip r:embed="rId3"/>
                <a:stretch>
                  <a:fillRect l="-1074" t="-5696" r="-1074" b="-164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BD477987-E728-DCE0-7725-077D466364FA}"/>
              </a:ext>
            </a:extLst>
          </p:cNvPr>
          <p:cNvSpPr/>
          <p:nvPr/>
        </p:nvSpPr>
        <p:spPr>
          <a:xfrm>
            <a:off x="226142" y="2403676"/>
            <a:ext cx="717755" cy="6194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9F55AF-3400-A8ED-6062-AE996ED43189}"/>
              </a:ext>
            </a:extLst>
          </p:cNvPr>
          <p:cNvSpPr/>
          <p:nvPr/>
        </p:nvSpPr>
        <p:spPr>
          <a:xfrm>
            <a:off x="226141" y="4165788"/>
            <a:ext cx="717755" cy="6194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0476E8-9791-0172-3542-FB8E23890004}"/>
              </a:ext>
            </a:extLst>
          </p:cNvPr>
          <p:cNvSpPr/>
          <p:nvPr/>
        </p:nvSpPr>
        <p:spPr>
          <a:xfrm>
            <a:off x="2359741" y="3209274"/>
            <a:ext cx="717755" cy="6194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en-I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5C9FFA-7E52-BCD2-7821-8693884DCA22}"/>
              </a:ext>
            </a:extLst>
          </p:cNvPr>
          <p:cNvSpPr/>
          <p:nvPr/>
        </p:nvSpPr>
        <p:spPr>
          <a:xfrm>
            <a:off x="2359741" y="5145692"/>
            <a:ext cx="717755" cy="6194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IL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DD0F48-6BA2-41A3-3853-0CEEE3237BE4}"/>
              </a:ext>
            </a:extLst>
          </p:cNvPr>
          <p:cNvCxnSpPr>
            <a:stCxn id="3" idx="5"/>
            <a:endCxn id="8" idx="2"/>
          </p:cNvCxnSpPr>
          <p:nvPr/>
        </p:nvCxnSpPr>
        <p:spPr>
          <a:xfrm>
            <a:off x="838784" y="2932395"/>
            <a:ext cx="1520957" cy="586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880FF1-4F27-D9E7-1856-D0982DF158E4}"/>
              </a:ext>
            </a:extLst>
          </p:cNvPr>
          <p:cNvCxnSpPr>
            <a:cxnSpLocks/>
            <a:stCxn id="3" idx="4"/>
            <a:endCxn id="7" idx="0"/>
          </p:cNvCxnSpPr>
          <p:nvPr/>
        </p:nvCxnSpPr>
        <p:spPr>
          <a:xfrm flipH="1">
            <a:off x="585019" y="3023109"/>
            <a:ext cx="1" cy="11426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B64BD3-06AA-AC3A-913A-04C4C8DC58FE}"/>
              </a:ext>
            </a:extLst>
          </p:cNvPr>
          <p:cNvCxnSpPr>
            <a:cxnSpLocks/>
            <a:stCxn id="8" idx="3"/>
            <a:endCxn id="7" idx="6"/>
          </p:cNvCxnSpPr>
          <p:nvPr/>
        </p:nvCxnSpPr>
        <p:spPr>
          <a:xfrm flipH="1">
            <a:off x="943896" y="3737993"/>
            <a:ext cx="1520958" cy="7375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9BF8AB-C106-B3D1-2C11-F557CB30F0AD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2718619" y="3828707"/>
            <a:ext cx="0" cy="1316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57F9A3F-845D-2991-821A-90FBBD81ABF4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838783" y="4694507"/>
            <a:ext cx="1520958" cy="760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25E3A9F-6A76-055F-B365-7B7A0B2FA927}"/>
              </a:ext>
            </a:extLst>
          </p:cNvPr>
          <p:cNvSpPr txBox="1"/>
          <p:nvPr/>
        </p:nvSpPr>
        <p:spPr>
          <a:xfrm>
            <a:off x="1331918" y="3654413"/>
            <a:ext cx="44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</a:t>
            </a:r>
            <a:endParaRPr lang="en-I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24DA5CD-5306-AD87-208D-10E827D17FAC}"/>
                  </a:ext>
                </a:extLst>
              </p:cNvPr>
              <p:cNvSpPr/>
              <p:nvPr/>
            </p:nvSpPr>
            <p:spPr>
              <a:xfrm>
                <a:off x="705823" y="3044598"/>
                <a:ext cx="1653914" cy="1396718"/>
              </a:xfrm>
              <a:custGeom>
                <a:avLst/>
                <a:gdLst>
                  <a:gd name="connsiteX0" fmla="*/ 0 w 1740309"/>
                  <a:gd name="connsiteY0" fmla="*/ 1474838 h 1474838"/>
                  <a:gd name="connsiteX1" fmla="*/ 0 w 1740309"/>
                  <a:gd name="connsiteY1" fmla="*/ 1474838 h 1474838"/>
                  <a:gd name="connsiteX2" fmla="*/ 68825 w 1740309"/>
                  <a:gd name="connsiteY2" fmla="*/ 993058 h 1474838"/>
                  <a:gd name="connsiteX3" fmla="*/ 68825 w 1740309"/>
                  <a:gd name="connsiteY3" fmla="*/ 0 h 1474838"/>
                  <a:gd name="connsiteX4" fmla="*/ 1740309 w 1740309"/>
                  <a:gd name="connsiteY4" fmla="*/ 619432 h 1474838"/>
                  <a:gd name="connsiteX5" fmla="*/ 0 w 1740309"/>
                  <a:gd name="connsiteY5" fmla="*/ 1474838 h 147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0309" h="1474838">
                    <a:moveTo>
                      <a:pt x="0" y="1474838"/>
                    </a:moveTo>
                    <a:lnTo>
                      <a:pt x="0" y="1474838"/>
                    </a:lnTo>
                    <a:cubicBezTo>
                      <a:pt x="44936" y="1250153"/>
                      <a:pt x="15414" y="1409668"/>
                      <a:pt x="68825" y="993058"/>
                    </a:cubicBezTo>
                    <a:lnTo>
                      <a:pt x="68825" y="0"/>
                    </a:lnTo>
                    <a:lnTo>
                      <a:pt x="1740309" y="619432"/>
                    </a:lnTo>
                    <a:lnTo>
                      <a:pt x="0" y="147483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24DA5CD-5306-AD87-208D-10E827D17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23" y="3044598"/>
                <a:ext cx="1653914" cy="1396718"/>
              </a:xfrm>
              <a:custGeom>
                <a:avLst/>
                <a:gdLst>
                  <a:gd name="connsiteX0" fmla="*/ 0 w 1740309"/>
                  <a:gd name="connsiteY0" fmla="*/ 1474838 h 1474838"/>
                  <a:gd name="connsiteX1" fmla="*/ 0 w 1740309"/>
                  <a:gd name="connsiteY1" fmla="*/ 1474838 h 1474838"/>
                  <a:gd name="connsiteX2" fmla="*/ 68825 w 1740309"/>
                  <a:gd name="connsiteY2" fmla="*/ 993058 h 1474838"/>
                  <a:gd name="connsiteX3" fmla="*/ 68825 w 1740309"/>
                  <a:gd name="connsiteY3" fmla="*/ 0 h 1474838"/>
                  <a:gd name="connsiteX4" fmla="*/ 1740309 w 1740309"/>
                  <a:gd name="connsiteY4" fmla="*/ 619432 h 1474838"/>
                  <a:gd name="connsiteX5" fmla="*/ 0 w 1740309"/>
                  <a:gd name="connsiteY5" fmla="*/ 1474838 h 147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0309" h="1474838">
                    <a:moveTo>
                      <a:pt x="0" y="1474838"/>
                    </a:moveTo>
                    <a:lnTo>
                      <a:pt x="0" y="1474838"/>
                    </a:lnTo>
                    <a:cubicBezTo>
                      <a:pt x="44936" y="1250153"/>
                      <a:pt x="15414" y="1409668"/>
                      <a:pt x="68825" y="993058"/>
                    </a:cubicBezTo>
                    <a:lnTo>
                      <a:pt x="68825" y="0"/>
                    </a:lnTo>
                    <a:lnTo>
                      <a:pt x="1740309" y="619432"/>
                    </a:lnTo>
                    <a:lnTo>
                      <a:pt x="0" y="1474838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0864FFF-C869-D28B-95D3-0FF254F13DE9}"/>
                  </a:ext>
                </a:extLst>
              </p:cNvPr>
              <p:cNvSpPr/>
              <p:nvPr/>
            </p:nvSpPr>
            <p:spPr>
              <a:xfrm>
                <a:off x="943896" y="3821346"/>
                <a:ext cx="1612491" cy="1406013"/>
              </a:xfrm>
              <a:custGeom>
                <a:avLst/>
                <a:gdLst>
                  <a:gd name="connsiteX0" fmla="*/ 0 w 1612491"/>
                  <a:gd name="connsiteY0" fmla="*/ 835742 h 1406013"/>
                  <a:gd name="connsiteX1" fmla="*/ 0 w 1612491"/>
                  <a:gd name="connsiteY1" fmla="*/ 835742 h 1406013"/>
                  <a:gd name="connsiteX2" fmla="*/ 196645 w 1612491"/>
                  <a:gd name="connsiteY2" fmla="*/ 766916 h 1406013"/>
                  <a:gd name="connsiteX3" fmla="*/ 1573161 w 1612491"/>
                  <a:gd name="connsiteY3" fmla="*/ 0 h 1406013"/>
                  <a:gd name="connsiteX4" fmla="*/ 1612491 w 1612491"/>
                  <a:gd name="connsiteY4" fmla="*/ 1406013 h 1406013"/>
                  <a:gd name="connsiteX5" fmla="*/ 0 w 1612491"/>
                  <a:gd name="connsiteY5" fmla="*/ 835742 h 140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2491" h="1406013">
                    <a:moveTo>
                      <a:pt x="0" y="835742"/>
                    </a:moveTo>
                    <a:lnTo>
                      <a:pt x="0" y="835742"/>
                    </a:lnTo>
                    <a:cubicBezTo>
                      <a:pt x="122638" y="781236"/>
                      <a:pt x="57349" y="804906"/>
                      <a:pt x="196645" y="766916"/>
                    </a:cubicBezTo>
                    <a:lnTo>
                      <a:pt x="1573161" y="0"/>
                    </a:lnTo>
                    <a:lnTo>
                      <a:pt x="1612491" y="1406013"/>
                    </a:lnTo>
                    <a:lnTo>
                      <a:pt x="0" y="8357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IL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0864FFF-C869-D28B-95D3-0FF254F13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6" y="3821346"/>
                <a:ext cx="1612491" cy="1406013"/>
              </a:xfrm>
              <a:custGeom>
                <a:avLst/>
                <a:gdLst>
                  <a:gd name="connsiteX0" fmla="*/ 0 w 1612491"/>
                  <a:gd name="connsiteY0" fmla="*/ 835742 h 1406013"/>
                  <a:gd name="connsiteX1" fmla="*/ 0 w 1612491"/>
                  <a:gd name="connsiteY1" fmla="*/ 835742 h 1406013"/>
                  <a:gd name="connsiteX2" fmla="*/ 196645 w 1612491"/>
                  <a:gd name="connsiteY2" fmla="*/ 766916 h 1406013"/>
                  <a:gd name="connsiteX3" fmla="*/ 1573161 w 1612491"/>
                  <a:gd name="connsiteY3" fmla="*/ 0 h 1406013"/>
                  <a:gd name="connsiteX4" fmla="*/ 1612491 w 1612491"/>
                  <a:gd name="connsiteY4" fmla="*/ 1406013 h 1406013"/>
                  <a:gd name="connsiteX5" fmla="*/ 0 w 1612491"/>
                  <a:gd name="connsiteY5" fmla="*/ 835742 h 140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2491" h="1406013">
                    <a:moveTo>
                      <a:pt x="0" y="835742"/>
                    </a:moveTo>
                    <a:lnTo>
                      <a:pt x="0" y="835742"/>
                    </a:lnTo>
                    <a:cubicBezTo>
                      <a:pt x="122638" y="781236"/>
                      <a:pt x="57349" y="804906"/>
                      <a:pt x="196645" y="766916"/>
                    </a:cubicBezTo>
                    <a:lnTo>
                      <a:pt x="1573161" y="0"/>
                    </a:lnTo>
                    <a:lnTo>
                      <a:pt x="1612491" y="1406013"/>
                    </a:lnTo>
                    <a:lnTo>
                      <a:pt x="0" y="835742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0DCE00FC-60E8-9F42-D97E-DD12EF3170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76902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FC29C2FF-3509-9C8B-E3F8-5E3F755CB614}"/>
              </a:ext>
            </a:extLst>
          </p:cNvPr>
          <p:cNvSpPr/>
          <p:nvPr/>
        </p:nvSpPr>
        <p:spPr>
          <a:xfrm>
            <a:off x="3613354" y="2425165"/>
            <a:ext cx="717755" cy="6194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37B7E3-685A-2E3B-0A25-07C1DBFFD582}"/>
              </a:ext>
            </a:extLst>
          </p:cNvPr>
          <p:cNvSpPr/>
          <p:nvPr/>
        </p:nvSpPr>
        <p:spPr>
          <a:xfrm>
            <a:off x="3613353" y="4187277"/>
            <a:ext cx="717755" cy="6194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AC792D-2F4C-5AC5-CE82-59129DC243D1}"/>
              </a:ext>
            </a:extLst>
          </p:cNvPr>
          <p:cNvSpPr/>
          <p:nvPr/>
        </p:nvSpPr>
        <p:spPr>
          <a:xfrm>
            <a:off x="5746953" y="3230763"/>
            <a:ext cx="717755" cy="6194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en-IL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4AA6F5-17D6-2860-CB29-3F9F21777DD1}"/>
              </a:ext>
            </a:extLst>
          </p:cNvPr>
          <p:cNvSpPr/>
          <p:nvPr/>
        </p:nvSpPr>
        <p:spPr>
          <a:xfrm>
            <a:off x="5746953" y="5167181"/>
            <a:ext cx="717755" cy="6194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IL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5982B9-462C-B9F7-2CC2-55BA5C3C380C}"/>
              </a:ext>
            </a:extLst>
          </p:cNvPr>
          <p:cNvCxnSpPr>
            <a:stCxn id="4" idx="5"/>
            <a:endCxn id="10" idx="2"/>
          </p:cNvCxnSpPr>
          <p:nvPr/>
        </p:nvCxnSpPr>
        <p:spPr>
          <a:xfrm>
            <a:off x="4225996" y="2953884"/>
            <a:ext cx="1520957" cy="586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4967F6-794B-41B1-25DB-212165702CC1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3972231" y="3044598"/>
            <a:ext cx="1" cy="11426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39D216-6C7E-582A-8453-354044961E21}"/>
              </a:ext>
            </a:extLst>
          </p:cNvPr>
          <p:cNvCxnSpPr>
            <a:cxnSpLocks/>
            <a:stCxn id="10" idx="3"/>
            <a:endCxn id="6" idx="6"/>
          </p:cNvCxnSpPr>
          <p:nvPr/>
        </p:nvCxnSpPr>
        <p:spPr>
          <a:xfrm flipH="1">
            <a:off x="4331108" y="3759482"/>
            <a:ext cx="1520958" cy="7375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450C55-8704-B22D-7207-E81EA037D835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>
            <a:off x="6105831" y="3850196"/>
            <a:ext cx="0" cy="1316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7AF8B4-4CF4-E058-148A-28BE75077A05}"/>
              </a:ext>
            </a:extLst>
          </p:cNvPr>
          <p:cNvCxnSpPr>
            <a:cxnSpLocks/>
            <a:stCxn id="6" idx="5"/>
            <a:endCxn id="12" idx="2"/>
          </p:cNvCxnSpPr>
          <p:nvPr/>
        </p:nvCxnSpPr>
        <p:spPr>
          <a:xfrm>
            <a:off x="4225995" y="4715996"/>
            <a:ext cx="1520958" cy="760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5695161-43AB-37B4-F579-59EA7FE7BD45}"/>
              </a:ext>
            </a:extLst>
          </p:cNvPr>
          <p:cNvSpPr txBox="1"/>
          <p:nvPr/>
        </p:nvSpPr>
        <p:spPr>
          <a:xfrm>
            <a:off x="4719130" y="3675902"/>
            <a:ext cx="44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</a:t>
            </a:r>
            <a:endParaRPr lang="en-IL" sz="28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93AB78-E9A3-C6C3-9A0E-E98AF6D87260}"/>
              </a:ext>
            </a:extLst>
          </p:cNvPr>
          <p:cNvSpPr txBox="1"/>
          <p:nvPr/>
        </p:nvSpPr>
        <p:spPr>
          <a:xfrm>
            <a:off x="6130411" y="4356349"/>
            <a:ext cx="33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40AADF-4788-E981-9EC7-816818A17A9A}"/>
              </a:ext>
            </a:extLst>
          </p:cNvPr>
          <p:cNvSpPr txBox="1"/>
          <p:nvPr/>
        </p:nvSpPr>
        <p:spPr>
          <a:xfrm>
            <a:off x="4924438" y="4116987"/>
            <a:ext cx="33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8D0D3EA-79F3-D45C-4244-D13A47237CC0}"/>
              </a:ext>
            </a:extLst>
          </p:cNvPr>
          <p:cNvSpPr txBox="1"/>
          <p:nvPr/>
        </p:nvSpPr>
        <p:spPr>
          <a:xfrm>
            <a:off x="4694901" y="5077758"/>
            <a:ext cx="33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7FF0E2-515A-7385-86C4-CECBD43F0ABA}"/>
              </a:ext>
            </a:extLst>
          </p:cNvPr>
          <p:cNvSpPr txBox="1"/>
          <p:nvPr/>
        </p:nvSpPr>
        <p:spPr>
          <a:xfrm>
            <a:off x="4891546" y="2915485"/>
            <a:ext cx="33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31B96E-AA6A-12AE-DEDD-9F8C061547C0}"/>
              </a:ext>
            </a:extLst>
          </p:cNvPr>
          <p:cNvSpPr txBox="1"/>
          <p:nvPr/>
        </p:nvSpPr>
        <p:spPr>
          <a:xfrm>
            <a:off x="3664035" y="3675902"/>
            <a:ext cx="33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9A3B341-F906-6212-C2E2-FA12504AEE6D}"/>
              </a:ext>
            </a:extLst>
          </p:cNvPr>
          <p:cNvSpPr/>
          <p:nvPr/>
        </p:nvSpPr>
        <p:spPr>
          <a:xfrm>
            <a:off x="3613353" y="2415349"/>
            <a:ext cx="717755" cy="664129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1749933-A10A-17E9-E5A4-600FFAF40923}"/>
              </a:ext>
            </a:extLst>
          </p:cNvPr>
          <p:cNvSpPr/>
          <p:nvPr/>
        </p:nvSpPr>
        <p:spPr>
          <a:xfrm>
            <a:off x="5751107" y="3207524"/>
            <a:ext cx="717755" cy="664129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905125F-031D-BCD7-962C-DE0D61B050C6}"/>
                  </a:ext>
                </a:extLst>
              </p:cNvPr>
              <p:cNvSpPr txBox="1"/>
              <p:nvPr/>
            </p:nvSpPr>
            <p:spPr>
              <a:xfrm>
                <a:off x="4463842" y="2265445"/>
                <a:ext cx="20205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800" b="0" dirty="0"/>
                  <a:t>!!!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905125F-031D-BCD7-962C-DE0D61B05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842" y="2265445"/>
                <a:ext cx="2020530" cy="523220"/>
              </a:xfrm>
              <a:prstGeom prst="rect">
                <a:avLst/>
              </a:prstGeom>
              <a:blipFill>
                <a:blip r:embed="rId11"/>
                <a:stretch>
                  <a:fillRect l="-6024" t="-11765" b="-341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29776A4B-9A08-AF26-B050-77DAE505F3C3}"/>
              </a:ext>
            </a:extLst>
          </p:cNvPr>
          <p:cNvSpPr/>
          <p:nvPr/>
        </p:nvSpPr>
        <p:spPr>
          <a:xfrm>
            <a:off x="7698656" y="2432940"/>
            <a:ext cx="717755" cy="6194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EB1F665-08FA-8479-1B94-2273C32A9F22}"/>
              </a:ext>
            </a:extLst>
          </p:cNvPr>
          <p:cNvSpPr/>
          <p:nvPr/>
        </p:nvSpPr>
        <p:spPr>
          <a:xfrm>
            <a:off x="7698655" y="4195052"/>
            <a:ext cx="717755" cy="6194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284996F-F8F1-B17C-3572-80156F9152C6}"/>
              </a:ext>
            </a:extLst>
          </p:cNvPr>
          <p:cNvSpPr/>
          <p:nvPr/>
        </p:nvSpPr>
        <p:spPr>
          <a:xfrm>
            <a:off x="9832255" y="3238538"/>
            <a:ext cx="717755" cy="6194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en-IL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4AC1CD0-F645-A295-FCA4-D6DE2AF42113}"/>
              </a:ext>
            </a:extLst>
          </p:cNvPr>
          <p:cNvSpPr/>
          <p:nvPr/>
        </p:nvSpPr>
        <p:spPr>
          <a:xfrm>
            <a:off x="9832255" y="5174956"/>
            <a:ext cx="717755" cy="6194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IL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C901736-5ED1-25E8-B20D-1B38A8EE935E}"/>
              </a:ext>
            </a:extLst>
          </p:cNvPr>
          <p:cNvCxnSpPr>
            <a:stCxn id="68" idx="5"/>
            <a:endCxn id="70" idx="2"/>
          </p:cNvCxnSpPr>
          <p:nvPr/>
        </p:nvCxnSpPr>
        <p:spPr>
          <a:xfrm>
            <a:off x="8311298" y="2961659"/>
            <a:ext cx="1520957" cy="586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2671492-D917-68C0-F1BE-66C5E4F0E794}"/>
              </a:ext>
            </a:extLst>
          </p:cNvPr>
          <p:cNvCxnSpPr>
            <a:cxnSpLocks/>
            <a:stCxn id="68" idx="4"/>
            <a:endCxn id="69" idx="0"/>
          </p:cNvCxnSpPr>
          <p:nvPr/>
        </p:nvCxnSpPr>
        <p:spPr>
          <a:xfrm flipH="1">
            <a:off x="8057533" y="3052373"/>
            <a:ext cx="1" cy="11426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83547FC-CB59-FFA6-717D-01D7ACD49076}"/>
              </a:ext>
            </a:extLst>
          </p:cNvPr>
          <p:cNvCxnSpPr>
            <a:cxnSpLocks/>
            <a:stCxn id="70" idx="3"/>
            <a:endCxn id="69" idx="6"/>
          </p:cNvCxnSpPr>
          <p:nvPr/>
        </p:nvCxnSpPr>
        <p:spPr>
          <a:xfrm flipH="1">
            <a:off x="8416410" y="3767257"/>
            <a:ext cx="1520958" cy="7375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68E798-A495-8920-0F97-E31DF03024E6}"/>
              </a:ext>
            </a:extLst>
          </p:cNvPr>
          <p:cNvCxnSpPr>
            <a:cxnSpLocks/>
            <a:stCxn id="70" idx="4"/>
            <a:endCxn id="71" idx="0"/>
          </p:cNvCxnSpPr>
          <p:nvPr/>
        </p:nvCxnSpPr>
        <p:spPr>
          <a:xfrm>
            <a:off x="10191133" y="3857971"/>
            <a:ext cx="0" cy="1316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9F4413C-A70F-CF3B-A355-34CD4B7CC5CD}"/>
              </a:ext>
            </a:extLst>
          </p:cNvPr>
          <p:cNvCxnSpPr>
            <a:cxnSpLocks/>
            <a:stCxn id="69" idx="5"/>
            <a:endCxn id="71" idx="2"/>
          </p:cNvCxnSpPr>
          <p:nvPr/>
        </p:nvCxnSpPr>
        <p:spPr>
          <a:xfrm>
            <a:off x="8311297" y="4723771"/>
            <a:ext cx="1520958" cy="760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0E3C8E2-755A-499D-E41F-47CE09D554F4}"/>
              </a:ext>
            </a:extLst>
          </p:cNvPr>
          <p:cNvSpPr txBox="1"/>
          <p:nvPr/>
        </p:nvSpPr>
        <p:spPr>
          <a:xfrm>
            <a:off x="8804432" y="3683677"/>
            <a:ext cx="44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</a:t>
            </a:r>
            <a:endParaRPr lang="en-IL" sz="2800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8134ABC-4797-159C-467C-76FF8B7D9C8A}"/>
              </a:ext>
            </a:extLst>
          </p:cNvPr>
          <p:cNvSpPr txBox="1"/>
          <p:nvPr/>
        </p:nvSpPr>
        <p:spPr>
          <a:xfrm>
            <a:off x="10215713" y="4364124"/>
            <a:ext cx="33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CB29AC7-5C77-C8B1-F594-D5D87F129626}"/>
              </a:ext>
            </a:extLst>
          </p:cNvPr>
          <p:cNvSpPr txBox="1"/>
          <p:nvPr/>
        </p:nvSpPr>
        <p:spPr>
          <a:xfrm>
            <a:off x="9009740" y="4124762"/>
            <a:ext cx="33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BA0C967-A97C-95D4-AAE2-913F0AF6D9BD}"/>
              </a:ext>
            </a:extLst>
          </p:cNvPr>
          <p:cNvSpPr txBox="1"/>
          <p:nvPr/>
        </p:nvSpPr>
        <p:spPr>
          <a:xfrm>
            <a:off x="8780203" y="5085533"/>
            <a:ext cx="33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60CA831-06EE-2488-CB7F-8B4A3CEE7340}"/>
              </a:ext>
            </a:extLst>
          </p:cNvPr>
          <p:cNvSpPr txBox="1"/>
          <p:nvPr/>
        </p:nvSpPr>
        <p:spPr>
          <a:xfrm>
            <a:off x="8976848" y="2923260"/>
            <a:ext cx="33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FB26D86-5F51-F5E7-E906-C58BD7F3014A}"/>
              </a:ext>
            </a:extLst>
          </p:cNvPr>
          <p:cNvSpPr txBox="1"/>
          <p:nvPr/>
        </p:nvSpPr>
        <p:spPr>
          <a:xfrm>
            <a:off x="7749337" y="3683677"/>
            <a:ext cx="33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EE6DDFB-8606-7B76-985F-BF072C769A81}"/>
              </a:ext>
            </a:extLst>
          </p:cNvPr>
          <p:cNvSpPr/>
          <p:nvPr/>
        </p:nvSpPr>
        <p:spPr>
          <a:xfrm>
            <a:off x="7698655" y="2423124"/>
            <a:ext cx="717755" cy="664129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365BCBF-D342-1EC5-4F45-8E1211CF1969}"/>
              </a:ext>
            </a:extLst>
          </p:cNvPr>
          <p:cNvSpPr/>
          <p:nvPr/>
        </p:nvSpPr>
        <p:spPr>
          <a:xfrm>
            <a:off x="9836409" y="3215299"/>
            <a:ext cx="717755" cy="664129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ED3B21A-E367-F53C-69C9-EB7B6B89509E}"/>
                  </a:ext>
                </a:extLst>
              </p:cNvPr>
              <p:cNvSpPr txBox="1"/>
              <p:nvPr/>
            </p:nvSpPr>
            <p:spPr>
              <a:xfrm>
                <a:off x="8549144" y="2273220"/>
                <a:ext cx="20205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800" b="0" dirty="0"/>
                  <a:t>!!!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ED3B21A-E367-F53C-69C9-EB7B6B89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144" y="2273220"/>
                <a:ext cx="2020530" cy="523220"/>
              </a:xfrm>
              <a:prstGeom prst="rect">
                <a:avLst/>
              </a:prstGeom>
              <a:blipFill>
                <a:blip r:embed="rId12"/>
                <a:stretch>
                  <a:fillRect l="-6024" t="-11628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9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28" grpId="0"/>
      <p:bldP spid="62" grpId="0" animBg="1"/>
      <p:bldP spid="64" grpId="0" animBg="1"/>
      <p:bldP spid="4" grpId="0" animBg="1"/>
      <p:bldP spid="6" grpId="0" animBg="1"/>
      <p:bldP spid="10" grpId="0" animBg="1"/>
      <p:bldP spid="12" grpId="0" animBg="1"/>
      <p:bldP spid="21" grpId="0"/>
      <p:bldP spid="43" grpId="0"/>
      <p:bldP spid="45" grpId="0"/>
      <p:bldP spid="46" grpId="0"/>
      <p:bldP spid="47" grpId="0"/>
      <p:bldP spid="48" grpId="0"/>
      <p:bldP spid="49" grpId="0" animBg="1"/>
      <p:bldP spid="63" grpId="0" animBg="1"/>
      <p:bldP spid="65" grpId="0"/>
      <p:bldP spid="68" grpId="0" animBg="1"/>
      <p:bldP spid="69" grpId="0" animBg="1"/>
      <p:bldP spid="70" grpId="0" animBg="1"/>
      <p:bldP spid="71" grpId="0" animBg="1"/>
      <p:bldP spid="77" grpId="0"/>
      <p:bldP spid="78" grpId="0"/>
      <p:bldP spid="79" grpId="0"/>
      <p:bldP spid="80" grpId="0"/>
      <p:bldP spid="81" grpId="0"/>
      <p:bldP spid="82" grpId="0"/>
      <p:bldP spid="83" grpId="0" animBg="1"/>
      <p:bldP spid="84" grpId="0" animBg="1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9" y="316701"/>
            <a:ext cx="10515600" cy="5330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Finding a feasible solution to the dual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/>
              <p:nvPr/>
            </p:nvSpPr>
            <p:spPr>
              <a:xfrm>
                <a:off x="422564" y="1031237"/>
                <a:ext cx="11346872" cy="1840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/>
                  <a:t>From the observation we conclude that for each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4" y="1031237"/>
                <a:ext cx="11346872" cy="1840056"/>
              </a:xfrm>
              <a:prstGeom prst="rect">
                <a:avLst/>
              </a:prstGeom>
              <a:blipFill>
                <a:blip r:embed="rId3"/>
                <a:stretch>
                  <a:fillRect l="-1343" t="-39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CA92AA9-D8FE-ED6E-28BB-88F71A703B26}"/>
              </a:ext>
            </a:extLst>
          </p:cNvPr>
          <p:cNvSpPr txBox="1"/>
          <p:nvPr/>
        </p:nvSpPr>
        <p:spPr>
          <a:xfrm>
            <a:off x="496809" y="3052798"/>
            <a:ext cx="1134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Remember that the dual problem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747EBD-37FD-6373-66CE-F1E9816B6861}"/>
                  </a:ext>
                </a:extLst>
              </p:cNvPr>
              <p:cNvSpPr txBox="1"/>
              <p:nvPr/>
            </p:nvSpPr>
            <p:spPr>
              <a:xfrm>
                <a:off x="2301252" y="3716091"/>
                <a:ext cx="8445910" cy="1190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∀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747EBD-37FD-6373-66CE-F1E9816B6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252" y="3716091"/>
                <a:ext cx="8445910" cy="11906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A7D8FB-F3B6-918F-0D2D-51AC76B4FB14}"/>
                  </a:ext>
                </a:extLst>
              </p:cNvPr>
              <p:cNvSpPr txBox="1"/>
              <p:nvPr/>
            </p:nvSpPr>
            <p:spPr>
              <a:xfrm>
                <a:off x="196645" y="4985256"/>
                <a:ext cx="11647036" cy="1530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/>
                  <a:t>Therefore, we can see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feasible(!) And has a value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/>
                  <a:t>, which is exactly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𝑘𝑐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!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A7D8FB-F3B6-918F-0D2D-51AC76B4F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45" y="4985256"/>
                <a:ext cx="11647036" cy="1530227"/>
              </a:xfrm>
              <a:prstGeom prst="rect">
                <a:avLst/>
              </a:prstGeom>
              <a:blipFill>
                <a:blip r:embed="rId10"/>
                <a:stretch>
                  <a:fillRect l="-1308" r="-1308" b="-31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0A8B8BCF-6A8B-BDFC-9DC6-FAF9D3C4F3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205800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9717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9" y="316701"/>
            <a:ext cx="10515600" cy="5330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Summing it up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/>
              <p:nvPr/>
            </p:nvSpPr>
            <p:spPr>
              <a:xfrm>
                <a:off x="422564" y="1305919"/>
                <a:ext cx="11346872" cy="4246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/>
                  <a:t>We found that OPT is a feasible solution to the primal</a:t>
                </a:r>
              </a:p>
              <a:p>
                <a:pPr algn="just"/>
                <a:endParaRPr lang="en-US" sz="3200" dirty="0"/>
              </a:p>
              <a:p>
                <a:pPr algn="just"/>
                <a:r>
                  <a:rPr lang="en-US" sz="3200" dirty="0"/>
                  <a:t>We found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 is a feasible solution to the dual</a:t>
                </a:r>
              </a:p>
              <a:p>
                <a:pPr algn="just"/>
                <a:endParaRPr lang="en-US" sz="3200" dirty="0"/>
              </a:p>
              <a:p>
                <a:pPr algn="just"/>
                <a:r>
                  <a:rPr lang="en-US" sz="3200" dirty="0"/>
                  <a:t>Therefore, from weak duality: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𝑘𝑐</m:t>
                            </m:r>
                          </m:sup>
                        </m:sSup>
                      </m:e>
                    </m:d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sz="3200" dirty="0"/>
              </a:p>
              <a:p>
                <a:pPr algn="just"/>
                <a:endParaRPr lang="en-US" sz="3200" dirty="0"/>
              </a:p>
              <a:p>
                <a:pPr algn="just"/>
                <a:r>
                  <a:rPr lang="en-US" sz="3200" dirty="0"/>
                  <a:t>Thus, our algorithm in expectation is at most 3 times worse than the optimal solution!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4" y="1305919"/>
                <a:ext cx="11346872" cy="4246162"/>
              </a:xfrm>
              <a:prstGeom prst="rect">
                <a:avLst/>
              </a:prstGeom>
              <a:blipFill>
                <a:blip r:embed="rId8"/>
                <a:stretch>
                  <a:fillRect l="-1343" t="-1865" r="-1343" b="-3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7DF6658-2867-E642-ABB7-2B7ED73348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630393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40157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05" y="217641"/>
            <a:ext cx="10515600" cy="765585"/>
          </a:xfrm>
        </p:spPr>
        <p:txBody>
          <a:bodyPr/>
          <a:lstStyle/>
          <a:p>
            <a:pPr algn="ctr"/>
            <a:r>
              <a:rPr lang="en-GB" b="1" dirty="0"/>
              <a:t>Online setting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4E1E37-679C-E5CE-DE46-1820BE91C059}"/>
                  </a:ext>
                </a:extLst>
              </p:cNvPr>
              <p:cNvSpPr txBox="1"/>
              <p:nvPr/>
            </p:nvSpPr>
            <p:spPr>
              <a:xfrm>
                <a:off x="113485" y="843279"/>
                <a:ext cx="1191669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Still, we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vertices are revealed one at a time, each vertex is revealed with all its edges connected to vertices already revealed. After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revealed, we must assign it to a cluster, and the act is irrevocable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4E1E37-679C-E5CE-DE46-1820BE91C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85" y="843279"/>
                <a:ext cx="11916697" cy="1938992"/>
              </a:xfrm>
              <a:prstGeom prst="rect">
                <a:avLst/>
              </a:prstGeom>
              <a:blipFill>
                <a:blip r:embed="rId2"/>
                <a:stretch>
                  <a:fillRect l="-716" t="-2516" r="-1279" b="-62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679EB29-7850-5F87-A193-B470B3032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293780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B2CDDF39-E4B8-A301-5097-20FC5FF8BE40}"/>
              </a:ext>
            </a:extLst>
          </p:cNvPr>
          <p:cNvSpPr/>
          <p:nvPr/>
        </p:nvSpPr>
        <p:spPr>
          <a:xfrm>
            <a:off x="8114589" y="4837470"/>
            <a:ext cx="1122451" cy="9378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endParaRPr lang="en-IL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9C8F63-DA7D-3065-695F-3EFD562ECD2E}"/>
              </a:ext>
            </a:extLst>
          </p:cNvPr>
          <p:cNvSpPr/>
          <p:nvPr/>
        </p:nvSpPr>
        <p:spPr>
          <a:xfrm>
            <a:off x="6388871" y="3200596"/>
            <a:ext cx="1122451" cy="9378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en-IL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28C847-0609-2874-1E4B-B6275B62F6A9}"/>
              </a:ext>
            </a:extLst>
          </p:cNvPr>
          <p:cNvSpPr/>
          <p:nvPr/>
        </p:nvSpPr>
        <p:spPr>
          <a:xfrm>
            <a:off x="4552335" y="4837470"/>
            <a:ext cx="1122451" cy="9378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endParaRPr lang="en-IL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F6A526-7451-DBF2-1E14-72069D7A399F}"/>
              </a:ext>
            </a:extLst>
          </p:cNvPr>
          <p:cNvCxnSpPr>
            <a:stCxn id="13" idx="5"/>
            <a:endCxn id="12" idx="1"/>
          </p:cNvCxnSpPr>
          <p:nvPr/>
        </p:nvCxnSpPr>
        <p:spPr>
          <a:xfrm>
            <a:off x="7346943" y="4001093"/>
            <a:ext cx="932026" cy="973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203AD4-4CAA-3480-C81A-A706A9204536}"/>
              </a:ext>
            </a:extLst>
          </p:cNvPr>
          <p:cNvCxnSpPr>
            <a:cxnSpLocks/>
            <a:stCxn id="13" idx="3"/>
            <a:endCxn id="14" idx="7"/>
          </p:cNvCxnSpPr>
          <p:nvPr/>
        </p:nvCxnSpPr>
        <p:spPr>
          <a:xfrm flipH="1">
            <a:off x="5510406" y="4001093"/>
            <a:ext cx="1042844" cy="973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4E5A88-6E54-295D-889E-5284B412BA2B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5674786" y="5306392"/>
            <a:ext cx="24398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F3A3E2F-F335-042B-3463-D351FC473A22}"/>
              </a:ext>
            </a:extLst>
          </p:cNvPr>
          <p:cNvSpPr txBox="1"/>
          <p:nvPr/>
        </p:nvSpPr>
        <p:spPr>
          <a:xfrm>
            <a:off x="7812956" y="4131293"/>
            <a:ext cx="301634" cy="36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6C3DC1-82E6-B8B7-4099-E67195347285}"/>
              </a:ext>
            </a:extLst>
          </p:cNvPr>
          <p:cNvSpPr txBox="1"/>
          <p:nvPr/>
        </p:nvSpPr>
        <p:spPr>
          <a:xfrm>
            <a:off x="5688011" y="4190511"/>
            <a:ext cx="38382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2A9363-1846-0386-22F7-4E0778E04B4A}"/>
              </a:ext>
            </a:extLst>
          </p:cNvPr>
          <p:cNvSpPr txBox="1"/>
          <p:nvPr/>
        </p:nvSpPr>
        <p:spPr>
          <a:xfrm>
            <a:off x="6860524" y="5297147"/>
            <a:ext cx="26323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A332E5E-6BC5-F8BF-1B5D-E3F4FE2AC438}"/>
              </a:ext>
            </a:extLst>
          </p:cNvPr>
          <p:cNvSpPr/>
          <p:nvPr/>
        </p:nvSpPr>
        <p:spPr>
          <a:xfrm>
            <a:off x="8960007" y="2895867"/>
            <a:ext cx="1122451" cy="9378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  <a:endParaRPr lang="en-IL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3EE2459-6723-A2AB-E054-86348D54858E}"/>
              </a:ext>
            </a:extLst>
          </p:cNvPr>
          <p:cNvSpPr/>
          <p:nvPr/>
        </p:nvSpPr>
        <p:spPr>
          <a:xfrm>
            <a:off x="3153798" y="2895866"/>
            <a:ext cx="1122451" cy="9378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  <a:endParaRPr lang="en-IL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99DBC3D-BEA1-1AFE-467D-5CF67EB18DE3}"/>
              </a:ext>
            </a:extLst>
          </p:cNvPr>
          <p:cNvSpPr/>
          <p:nvPr/>
        </p:nvSpPr>
        <p:spPr>
          <a:xfrm>
            <a:off x="1971149" y="4876015"/>
            <a:ext cx="1122451" cy="9378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</a:t>
            </a:r>
            <a:endParaRPr lang="en-IL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E20261-2318-0CA0-6228-E62A4DE8A3C8}"/>
              </a:ext>
            </a:extLst>
          </p:cNvPr>
          <p:cNvCxnSpPr>
            <a:cxnSpLocks/>
            <a:stCxn id="23" idx="6"/>
            <a:endCxn id="14" idx="2"/>
          </p:cNvCxnSpPr>
          <p:nvPr/>
        </p:nvCxnSpPr>
        <p:spPr>
          <a:xfrm flipV="1">
            <a:off x="3093600" y="5306391"/>
            <a:ext cx="1458735" cy="38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57F5A5-050C-F0F4-5BF8-BC9C0E6E2BF3}"/>
              </a:ext>
            </a:extLst>
          </p:cNvPr>
          <p:cNvCxnSpPr>
            <a:cxnSpLocks/>
            <a:stCxn id="23" idx="0"/>
            <a:endCxn id="22" idx="3"/>
          </p:cNvCxnSpPr>
          <p:nvPr/>
        </p:nvCxnSpPr>
        <p:spPr>
          <a:xfrm flipV="1">
            <a:off x="2532375" y="3696363"/>
            <a:ext cx="785802" cy="11796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F17BF3-D94C-2D55-610F-78FB3A8D8AE5}"/>
              </a:ext>
            </a:extLst>
          </p:cNvPr>
          <p:cNvCxnSpPr>
            <a:cxnSpLocks/>
            <a:stCxn id="14" idx="0"/>
            <a:endCxn id="22" idx="5"/>
          </p:cNvCxnSpPr>
          <p:nvPr/>
        </p:nvCxnSpPr>
        <p:spPr>
          <a:xfrm flipH="1" flipV="1">
            <a:off x="4111870" y="3696363"/>
            <a:ext cx="1001691" cy="1141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8DEC3F5-7CCC-5106-5FF2-04C19E6F548E}"/>
              </a:ext>
            </a:extLst>
          </p:cNvPr>
          <p:cNvCxnSpPr>
            <a:cxnSpLocks/>
            <a:stCxn id="13" idx="6"/>
            <a:endCxn id="21" idx="2"/>
          </p:cNvCxnSpPr>
          <p:nvPr/>
        </p:nvCxnSpPr>
        <p:spPr>
          <a:xfrm flipV="1">
            <a:off x="7511322" y="3364788"/>
            <a:ext cx="1448685" cy="3047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E59FE8-602E-B081-7B4E-90A340B5CAB7}"/>
              </a:ext>
            </a:extLst>
          </p:cNvPr>
          <p:cNvCxnSpPr>
            <a:cxnSpLocks/>
            <a:stCxn id="12" idx="7"/>
            <a:endCxn id="21" idx="4"/>
          </p:cNvCxnSpPr>
          <p:nvPr/>
        </p:nvCxnSpPr>
        <p:spPr>
          <a:xfrm flipV="1">
            <a:off x="9072661" y="3833708"/>
            <a:ext cx="448572" cy="1141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50B13EA-B635-7896-1D3D-2A9FB1F84BB9}"/>
              </a:ext>
            </a:extLst>
          </p:cNvPr>
          <p:cNvSpPr txBox="1"/>
          <p:nvPr/>
        </p:nvSpPr>
        <p:spPr>
          <a:xfrm>
            <a:off x="4633241" y="4036507"/>
            <a:ext cx="38382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7A3FA7-0A73-F2CB-FA65-170D95C60DD2}"/>
              </a:ext>
            </a:extLst>
          </p:cNvPr>
          <p:cNvSpPr txBox="1"/>
          <p:nvPr/>
        </p:nvSpPr>
        <p:spPr>
          <a:xfrm>
            <a:off x="2544690" y="3930528"/>
            <a:ext cx="38382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9FCEFA-A5DB-7119-8F00-8614F7EDA858}"/>
              </a:ext>
            </a:extLst>
          </p:cNvPr>
          <p:cNvSpPr txBox="1"/>
          <p:nvPr/>
        </p:nvSpPr>
        <p:spPr>
          <a:xfrm>
            <a:off x="9269804" y="4429068"/>
            <a:ext cx="35091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A91B39-3B02-110F-D956-4A5C9A5C8604}"/>
              </a:ext>
            </a:extLst>
          </p:cNvPr>
          <p:cNvSpPr txBox="1"/>
          <p:nvPr/>
        </p:nvSpPr>
        <p:spPr>
          <a:xfrm>
            <a:off x="8147354" y="3147819"/>
            <a:ext cx="26323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F70EE-E85C-FC63-EF05-18C27BFFBF89}"/>
              </a:ext>
            </a:extLst>
          </p:cNvPr>
          <p:cNvSpPr txBox="1"/>
          <p:nvPr/>
        </p:nvSpPr>
        <p:spPr>
          <a:xfrm>
            <a:off x="3718677" y="5306390"/>
            <a:ext cx="26323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2EC1A5E-3B0B-C0ED-D1F9-73BE1C2AC7FF}"/>
              </a:ext>
            </a:extLst>
          </p:cNvPr>
          <p:cNvSpPr/>
          <p:nvPr/>
        </p:nvSpPr>
        <p:spPr>
          <a:xfrm>
            <a:off x="2577268" y="5738866"/>
            <a:ext cx="5868642" cy="492742"/>
          </a:xfrm>
          <a:custGeom>
            <a:avLst/>
            <a:gdLst>
              <a:gd name="connsiteX0" fmla="*/ 0 w 5791200"/>
              <a:gd name="connsiteY0" fmla="*/ 108155 h 492742"/>
              <a:gd name="connsiteX1" fmla="*/ 3421625 w 5791200"/>
              <a:gd name="connsiteY1" fmla="*/ 491613 h 492742"/>
              <a:gd name="connsiteX2" fmla="*/ 5791200 w 5791200"/>
              <a:gd name="connsiteY2" fmla="*/ 0 h 49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1200" h="492742">
                <a:moveTo>
                  <a:pt x="0" y="108155"/>
                </a:moveTo>
                <a:cubicBezTo>
                  <a:pt x="1228212" y="308897"/>
                  <a:pt x="2456425" y="509639"/>
                  <a:pt x="3421625" y="491613"/>
                </a:cubicBezTo>
                <a:cubicBezTo>
                  <a:pt x="4386825" y="473587"/>
                  <a:pt x="5089012" y="236793"/>
                  <a:pt x="5791200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AD511D-181A-B916-4C98-B59634209899}"/>
              </a:ext>
            </a:extLst>
          </p:cNvPr>
          <p:cNvSpPr txBox="1"/>
          <p:nvPr/>
        </p:nvSpPr>
        <p:spPr>
          <a:xfrm>
            <a:off x="5688011" y="6228113"/>
            <a:ext cx="38382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8C5756D-6925-7F63-B098-C365A6714B59}"/>
              </a:ext>
            </a:extLst>
          </p:cNvPr>
          <p:cNvCxnSpPr>
            <a:cxnSpLocks/>
            <a:stCxn id="13" idx="2"/>
            <a:endCxn id="22" idx="6"/>
          </p:cNvCxnSpPr>
          <p:nvPr/>
        </p:nvCxnSpPr>
        <p:spPr>
          <a:xfrm flipH="1" flipV="1">
            <a:off x="4276249" y="3364787"/>
            <a:ext cx="2112622" cy="304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C49B32E-A7E0-7542-59BB-8F28ECD75EED}"/>
              </a:ext>
            </a:extLst>
          </p:cNvPr>
          <p:cNvSpPr txBox="1"/>
          <p:nvPr/>
        </p:nvSpPr>
        <p:spPr>
          <a:xfrm>
            <a:off x="5180154" y="3157193"/>
            <a:ext cx="38382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439C0A3-3855-6289-3268-B58C53F15810}"/>
              </a:ext>
            </a:extLst>
          </p:cNvPr>
          <p:cNvSpPr/>
          <p:nvPr/>
        </p:nvSpPr>
        <p:spPr>
          <a:xfrm>
            <a:off x="4552334" y="4842805"/>
            <a:ext cx="1113649" cy="943325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B2100F9-72CF-8535-C770-B19D5D4E604E}"/>
              </a:ext>
            </a:extLst>
          </p:cNvPr>
          <p:cNvSpPr/>
          <p:nvPr/>
        </p:nvSpPr>
        <p:spPr>
          <a:xfrm>
            <a:off x="6397672" y="3214744"/>
            <a:ext cx="1113649" cy="943325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6E8C2BE-4DEE-BFBF-4551-8E4D3FAAC7C3}"/>
              </a:ext>
            </a:extLst>
          </p:cNvPr>
          <p:cNvSpPr/>
          <p:nvPr/>
        </p:nvSpPr>
        <p:spPr>
          <a:xfrm>
            <a:off x="3174644" y="2885622"/>
            <a:ext cx="1113649" cy="943325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DF347EF-16DA-0697-44B2-9FAB5E9EF981}"/>
              </a:ext>
            </a:extLst>
          </p:cNvPr>
          <p:cNvSpPr/>
          <p:nvPr/>
        </p:nvSpPr>
        <p:spPr>
          <a:xfrm>
            <a:off x="1979952" y="4877081"/>
            <a:ext cx="1113649" cy="943325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9D51110-0044-83F7-C9C9-D23FF3EFF76A}"/>
              </a:ext>
            </a:extLst>
          </p:cNvPr>
          <p:cNvSpPr/>
          <p:nvPr/>
        </p:nvSpPr>
        <p:spPr>
          <a:xfrm>
            <a:off x="8111069" y="4842805"/>
            <a:ext cx="1113649" cy="943325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D65519D-3C78-25CF-513F-631BE157BD0B}"/>
              </a:ext>
            </a:extLst>
          </p:cNvPr>
          <p:cNvSpPr/>
          <p:nvPr/>
        </p:nvSpPr>
        <p:spPr>
          <a:xfrm>
            <a:off x="8942752" y="2893123"/>
            <a:ext cx="1113649" cy="94332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767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/>
      <p:bldP spid="19" grpId="0"/>
      <p:bldP spid="20" grpId="0"/>
      <p:bldP spid="21" grpId="0" animBg="1"/>
      <p:bldP spid="22" grpId="0" animBg="1"/>
      <p:bldP spid="23" grpId="0" animBg="1"/>
      <p:bldP spid="29" grpId="0"/>
      <p:bldP spid="30" grpId="0"/>
      <p:bldP spid="31" grpId="0"/>
      <p:bldP spid="32" grpId="0"/>
      <p:bldP spid="33" grpId="0"/>
      <p:bldP spid="37" grpId="0" animBg="1"/>
      <p:bldP spid="38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05" y="237305"/>
            <a:ext cx="10515600" cy="765585"/>
          </a:xfrm>
        </p:spPr>
        <p:txBody>
          <a:bodyPr/>
          <a:lstStyle/>
          <a:p>
            <a:pPr algn="ctr"/>
            <a:r>
              <a:rPr lang="en-GB" b="1" dirty="0"/>
              <a:t>Adversarial online setting lower bound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4E1E37-679C-E5CE-DE46-1820BE91C059}"/>
                  </a:ext>
                </a:extLst>
              </p:cNvPr>
              <p:cNvSpPr txBox="1"/>
              <p:nvPr/>
            </p:nvSpPr>
            <p:spPr>
              <a:xfrm>
                <a:off x="684405" y="1197594"/>
                <a:ext cx="1021571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 a fully adversarial online setting, all algorithms have a lower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It can be seen with the following example: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4E1E37-679C-E5CE-DE46-1820BE91C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05" y="1197594"/>
                <a:ext cx="10215717" cy="954107"/>
              </a:xfrm>
              <a:prstGeom prst="rect">
                <a:avLst/>
              </a:prstGeom>
              <a:blipFill>
                <a:blip r:embed="rId7"/>
                <a:stretch>
                  <a:fillRect l="-1193" t="-5732" r="-1492" b="-171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uble Wave 4">
            <a:extLst>
              <a:ext uri="{FF2B5EF4-FFF2-40B4-BE49-F238E27FC236}">
                <a16:creationId xmlns:a16="http://schemas.microsoft.com/office/drawing/2014/main" id="{06E56EAB-AA82-31C7-4657-BC0CA0B48AC9}"/>
              </a:ext>
            </a:extLst>
          </p:cNvPr>
          <p:cNvSpPr/>
          <p:nvPr/>
        </p:nvSpPr>
        <p:spPr>
          <a:xfrm>
            <a:off x="8625350" y="3433845"/>
            <a:ext cx="3019566" cy="1482393"/>
          </a:xfrm>
          <a:prstGeom prst="doubleWav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Rest of the graph (secret curtain)</a:t>
            </a:r>
            <a:endParaRPr lang="en-IL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1DC618-8938-D6D2-79DF-8E312B54FF7F}"/>
              </a:ext>
            </a:extLst>
          </p:cNvPr>
          <p:cNvSpPr/>
          <p:nvPr/>
        </p:nvSpPr>
        <p:spPr>
          <a:xfrm>
            <a:off x="4582907" y="3788684"/>
            <a:ext cx="1740310" cy="8062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ALG</a:t>
            </a:r>
            <a:endParaRPr lang="en-IL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53CC37-A53A-4BF7-A1AC-1C36F241AB4B}"/>
              </a:ext>
            </a:extLst>
          </p:cNvPr>
          <p:cNvSpPr/>
          <p:nvPr/>
        </p:nvSpPr>
        <p:spPr>
          <a:xfrm>
            <a:off x="7766101" y="3831681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endParaRPr lang="en-IL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180399-6581-172D-D637-EE7C5F2A6998}"/>
              </a:ext>
            </a:extLst>
          </p:cNvPr>
          <p:cNvSpPr/>
          <p:nvPr/>
        </p:nvSpPr>
        <p:spPr>
          <a:xfrm>
            <a:off x="6738939" y="3808347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en-I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6EADDF-2FD5-A0B1-8180-5BD489000686}"/>
              </a:ext>
            </a:extLst>
          </p:cNvPr>
          <p:cNvCxnSpPr/>
          <p:nvPr/>
        </p:nvCxnSpPr>
        <p:spPr>
          <a:xfrm flipH="1">
            <a:off x="6390968" y="4195410"/>
            <a:ext cx="21237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6DCA88-7686-494C-A6A9-9D466156CA0D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186990" y="3600603"/>
            <a:ext cx="1395917" cy="5912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CDEC30-61BC-47B2-487F-43C32EA8AE97}"/>
              </a:ext>
            </a:extLst>
          </p:cNvPr>
          <p:cNvCxnSpPr>
            <a:cxnSpLocks/>
          </p:cNvCxnSpPr>
          <p:nvPr/>
        </p:nvCxnSpPr>
        <p:spPr>
          <a:xfrm flipH="1">
            <a:off x="3186990" y="4191048"/>
            <a:ext cx="1403310" cy="6545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CA7B316-A1FA-A957-6CEB-4A1F8D4228C9}"/>
              </a:ext>
            </a:extLst>
          </p:cNvPr>
          <p:cNvSpPr/>
          <p:nvPr/>
        </p:nvSpPr>
        <p:spPr>
          <a:xfrm>
            <a:off x="1616579" y="2567827"/>
            <a:ext cx="770769" cy="6980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DE3D26-2A7F-5153-579A-115E08ECB398}"/>
              </a:ext>
            </a:extLst>
          </p:cNvPr>
          <p:cNvSpPr/>
          <p:nvPr/>
        </p:nvSpPr>
        <p:spPr>
          <a:xfrm>
            <a:off x="1616579" y="3388619"/>
            <a:ext cx="770769" cy="6980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EA41F0-47C0-3FD0-7B57-91E4D8E0DD7E}"/>
              </a:ext>
            </a:extLst>
          </p:cNvPr>
          <p:cNvSpPr/>
          <p:nvPr/>
        </p:nvSpPr>
        <p:spPr>
          <a:xfrm>
            <a:off x="1814060" y="2719721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en-IL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C4C58C-85B3-0F06-5B1C-F02CE62F451B}"/>
              </a:ext>
            </a:extLst>
          </p:cNvPr>
          <p:cNvSpPr/>
          <p:nvPr/>
        </p:nvSpPr>
        <p:spPr>
          <a:xfrm>
            <a:off x="1824589" y="3559725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endParaRPr lang="en-IL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9572391-F047-2928-F694-698FF940515C}"/>
              </a:ext>
            </a:extLst>
          </p:cNvPr>
          <p:cNvSpPr/>
          <p:nvPr/>
        </p:nvSpPr>
        <p:spPr>
          <a:xfrm>
            <a:off x="1109410" y="4933734"/>
            <a:ext cx="1427313" cy="6980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934790-0EB3-4F9A-96C8-2F3127628E2F}"/>
              </a:ext>
            </a:extLst>
          </p:cNvPr>
          <p:cNvSpPr/>
          <p:nvPr/>
        </p:nvSpPr>
        <p:spPr>
          <a:xfrm>
            <a:off x="1289408" y="5086133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en-IL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46561E2-7CBF-304C-3C1D-22EF550FB58E}"/>
              </a:ext>
            </a:extLst>
          </p:cNvPr>
          <p:cNvSpPr/>
          <p:nvPr/>
        </p:nvSpPr>
        <p:spPr>
          <a:xfrm>
            <a:off x="1902025" y="5086132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endParaRPr lang="en-I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AB19FC-2036-4FE2-AA20-CC4F6DA89C16}"/>
              </a:ext>
            </a:extLst>
          </p:cNvPr>
          <p:cNvSpPr/>
          <p:nvPr/>
        </p:nvSpPr>
        <p:spPr>
          <a:xfrm>
            <a:off x="3986633" y="2556387"/>
            <a:ext cx="2922640" cy="104517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9534CE-299F-A03E-57B1-9A14109B227E}"/>
              </a:ext>
            </a:extLst>
          </p:cNvPr>
          <p:cNvSpPr/>
          <p:nvPr/>
        </p:nvSpPr>
        <p:spPr>
          <a:xfrm>
            <a:off x="3962400" y="4938095"/>
            <a:ext cx="2922640" cy="104517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F069BE-06D1-4685-E563-0504AC0736F9}"/>
              </a:ext>
            </a:extLst>
          </p:cNvPr>
          <p:cNvSpPr/>
          <p:nvPr/>
        </p:nvSpPr>
        <p:spPr>
          <a:xfrm>
            <a:off x="4085053" y="3103595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CCACA1-BF2D-6155-C31F-F3F25286F038}"/>
              </a:ext>
            </a:extLst>
          </p:cNvPr>
          <p:cNvSpPr/>
          <p:nvPr/>
        </p:nvSpPr>
        <p:spPr>
          <a:xfrm>
            <a:off x="4512035" y="2720462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8E38FB-B468-74B1-4264-3DF7F598FE05}"/>
              </a:ext>
            </a:extLst>
          </p:cNvPr>
          <p:cNvSpPr/>
          <p:nvPr/>
        </p:nvSpPr>
        <p:spPr>
          <a:xfrm>
            <a:off x="4944302" y="3096183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2B4C365-9D1B-BC50-46CC-4600B9F4C5E8}"/>
              </a:ext>
            </a:extLst>
          </p:cNvPr>
          <p:cNvSpPr/>
          <p:nvPr/>
        </p:nvSpPr>
        <p:spPr>
          <a:xfrm>
            <a:off x="5410261" y="2787130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9B179FE-1138-6846-5AB6-43BDABB5C1A7}"/>
              </a:ext>
            </a:extLst>
          </p:cNvPr>
          <p:cNvSpPr/>
          <p:nvPr/>
        </p:nvSpPr>
        <p:spPr>
          <a:xfrm>
            <a:off x="5844761" y="3122699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3845850-E261-3D12-A48E-E620D7B2A257}"/>
              </a:ext>
            </a:extLst>
          </p:cNvPr>
          <p:cNvSpPr/>
          <p:nvPr/>
        </p:nvSpPr>
        <p:spPr>
          <a:xfrm>
            <a:off x="6381416" y="2734421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67BD9AC-DB74-5A11-C286-8CFC1B8E57D8}"/>
              </a:ext>
            </a:extLst>
          </p:cNvPr>
          <p:cNvSpPr/>
          <p:nvPr/>
        </p:nvSpPr>
        <p:spPr>
          <a:xfrm>
            <a:off x="4085053" y="5450708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7AE77BD-82B4-DF8A-0562-9D0DB3D219F9}"/>
              </a:ext>
            </a:extLst>
          </p:cNvPr>
          <p:cNvSpPr/>
          <p:nvPr/>
        </p:nvSpPr>
        <p:spPr>
          <a:xfrm>
            <a:off x="4512035" y="5067575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EAF4ECA-C29E-EAA1-FB9F-1332821F8F20}"/>
              </a:ext>
            </a:extLst>
          </p:cNvPr>
          <p:cNvSpPr/>
          <p:nvPr/>
        </p:nvSpPr>
        <p:spPr>
          <a:xfrm>
            <a:off x="4944302" y="5443296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D4DE060-888A-EB0E-6D63-D4600B671B1B}"/>
              </a:ext>
            </a:extLst>
          </p:cNvPr>
          <p:cNvSpPr/>
          <p:nvPr/>
        </p:nvSpPr>
        <p:spPr>
          <a:xfrm>
            <a:off x="5410261" y="5134243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1AD4200-9057-3FF2-3B46-222C96E85F7F}"/>
              </a:ext>
            </a:extLst>
          </p:cNvPr>
          <p:cNvSpPr/>
          <p:nvPr/>
        </p:nvSpPr>
        <p:spPr>
          <a:xfrm>
            <a:off x="5844761" y="5469812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5193F97-7748-6BF7-0342-3E35CA4FBF9F}"/>
              </a:ext>
            </a:extLst>
          </p:cNvPr>
          <p:cNvSpPr/>
          <p:nvPr/>
        </p:nvSpPr>
        <p:spPr>
          <a:xfrm>
            <a:off x="6381416" y="5081534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D362BD8-5D75-C3B9-953E-D4D7870429E9}"/>
              </a:ext>
            </a:extLst>
          </p:cNvPr>
          <p:cNvCxnSpPr>
            <a:stCxn id="28" idx="1"/>
            <a:endCxn id="18" idx="3"/>
          </p:cNvCxnSpPr>
          <p:nvPr/>
        </p:nvCxnSpPr>
        <p:spPr>
          <a:xfrm flipH="1" flipV="1">
            <a:off x="2387348" y="2916872"/>
            <a:ext cx="1599285" cy="1621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7A5D642-2B4F-0C6C-EEC2-6B51D9F1B9F2}"/>
              </a:ext>
            </a:extLst>
          </p:cNvPr>
          <p:cNvCxnSpPr>
            <a:cxnSpLocks/>
            <a:stCxn id="28" idx="1"/>
            <a:endCxn id="19" idx="3"/>
          </p:cNvCxnSpPr>
          <p:nvPr/>
        </p:nvCxnSpPr>
        <p:spPr>
          <a:xfrm flipH="1">
            <a:off x="2387348" y="3078977"/>
            <a:ext cx="1599285" cy="658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DA634B4-AC7E-A654-1AFD-53462F097E16}"/>
              </a:ext>
            </a:extLst>
          </p:cNvPr>
          <p:cNvCxnSpPr>
            <a:cxnSpLocks/>
            <a:stCxn id="29" idx="1"/>
            <a:endCxn id="24" idx="6"/>
          </p:cNvCxnSpPr>
          <p:nvPr/>
        </p:nvCxnSpPr>
        <p:spPr>
          <a:xfrm flipH="1" flipV="1">
            <a:off x="2295315" y="5272945"/>
            <a:ext cx="1667085" cy="1877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4155BF5-8119-E71D-93A1-70E17368212A}"/>
              </a:ext>
            </a:extLst>
          </p:cNvPr>
          <p:cNvCxnSpPr>
            <a:cxnSpLocks/>
            <a:stCxn id="29" idx="1"/>
            <a:endCxn id="23" idx="4"/>
          </p:cNvCxnSpPr>
          <p:nvPr/>
        </p:nvCxnSpPr>
        <p:spPr>
          <a:xfrm flipH="1" flipV="1">
            <a:off x="1486053" y="5459758"/>
            <a:ext cx="2476347" cy="9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FE39267-960E-999D-8BCF-A4DA061474AA}"/>
              </a:ext>
            </a:extLst>
          </p:cNvPr>
          <p:cNvSpPr txBox="1"/>
          <p:nvPr/>
        </p:nvSpPr>
        <p:spPr>
          <a:xfrm>
            <a:off x="2939465" y="2504757"/>
            <a:ext cx="371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  <a:endParaRPr lang="en-IL" sz="3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9012783-A196-5F72-7FBA-86B44973A2E1}"/>
              </a:ext>
            </a:extLst>
          </p:cNvPr>
          <p:cNvSpPr txBox="1"/>
          <p:nvPr/>
        </p:nvSpPr>
        <p:spPr>
          <a:xfrm>
            <a:off x="2657157" y="3404925"/>
            <a:ext cx="371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  <a:endParaRPr lang="en-IL" sz="32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D62790-0A85-47B2-940E-6947F29B0370}"/>
              </a:ext>
            </a:extLst>
          </p:cNvPr>
          <p:cNvSpPr txBox="1"/>
          <p:nvPr/>
        </p:nvSpPr>
        <p:spPr>
          <a:xfrm>
            <a:off x="2700631" y="4856425"/>
            <a:ext cx="371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  <a:endParaRPr lang="en-IL" sz="32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E901148-52A5-A3CC-CC0B-BA79CB150ABC}"/>
              </a:ext>
            </a:extLst>
          </p:cNvPr>
          <p:cNvSpPr txBox="1"/>
          <p:nvPr/>
        </p:nvSpPr>
        <p:spPr>
          <a:xfrm>
            <a:off x="2581620" y="5240856"/>
            <a:ext cx="371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  <a:endParaRPr lang="en-IL" sz="3200" dirty="0"/>
          </a:p>
        </p:txBody>
      </p: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29A4C96C-7719-37E1-7A6F-449CB9072907}"/>
              </a:ext>
            </a:extLst>
          </p:cNvPr>
          <p:cNvCxnSpPr>
            <a:stCxn id="5" idx="0"/>
          </p:cNvCxnSpPr>
          <p:nvPr/>
        </p:nvCxnSpPr>
        <p:spPr>
          <a:xfrm rot="5400000" flipH="1">
            <a:off x="8267955" y="1659318"/>
            <a:ext cx="609623" cy="3124733"/>
          </a:xfrm>
          <a:prstGeom prst="bentConnector4">
            <a:avLst>
              <a:gd name="adj1" fmla="val 73787"/>
              <a:gd name="adj2" fmla="val 7415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F2161A6B-C109-93BC-305D-47827D79D328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 flipV="1">
            <a:off x="8170545" y="3672931"/>
            <a:ext cx="813932" cy="3115245"/>
          </a:xfrm>
          <a:prstGeom prst="bentConnector4">
            <a:avLst>
              <a:gd name="adj1" fmla="val 49226"/>
              <a:gd name="adj2" fmla="val 74232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18BE721C-DADB-896C-9885-F548DE3A3E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83820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CE9736-87FD-FFC4-7C77-8160B18D2F86}"/>
              </a:ext>
            </a:extLst>
          </p:cNvPr>
          <p:cNvCxnSpPr>
            <a:stCxn id="8" idx="6"/>
            <a:endCxn id="7" idx="2"/>
          </p:cNvCxnSpPr>
          <p:nvPr/>
        </p:nvCxnSpPr>
        <p:spPr>
          <a:xfrm>
            <a:off x="7132229" y="3995160"/>
            <a:ext cx="633872" cy="23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5677CF-B800-DB68-8B9F-5B4D1780EB00}"/>
              </a:ext>
            </a:extLst>
          </p:cNvPr>
          <p:cNvSpPr txBox="1"/>
          <p:nvPr/>
        </p:nvSpPr>
        <p:spPr>
          <a:xfrm>
            <a:off x="7132228" y="3733277"/>
            <a:ext cx="586905" cy="3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500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7" grpId="0"/>
      <p:bldP spid="58" grpId="0"/>
      <p:bldP spid="59" grpId="0"/>
      <p:bldP spid="60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4BE8-E980-01C2-BC08-5E69E66F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45" y="116604"/>
            <a:ext cx="10515600" cy="1325563"/>
          </a:xfrm>
        </p:spPr>
        <p:txBody>
          <a:bodyPr/>
          <a:lstStyle/>
          <a:p>
            <a:r>
              <a:rPr lang="en-GB" dirty="0"/>
              <a:t>Outline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E8EDB-A803-8A19-E933-F072BE3F0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0" y="1442167"/>
            <a:ext cx="10960510" cy="4351338"/>
          </a:xfrm>
        </p:spPr>
        <p:txBody>
          <a:bodyPr>
            <a:normAutofit/>
          </a:bodyPr>
          <a:lstStyle/>
          <a:p>
            <a:r>
              <a:rPr lang="en-GB" sz="3600" dirty="0"/>
              <a:t>Clustering Problem &amp; motivation</a:t>
            </a:r>
          </a:p>
          <a:p>
            <a:r>
              <a:rPr lang="en-GB" sz="3600" dirty="0"/>
              <a:t>Offline case: “</a:t>
            </a:r>
            <a:r>
              <a:rPr lang="en-GB" sz="3600" dirty="0" err="1"/>
              <a:t>KwikCluster</a:t>
            </a:r>
            <a:r>
              <a:rPr lang="en-GB" sz="3600" dirty="0"/>
              <a:t>” algorithm description &amp; analysis</a:t>
            </a:r>
          </a:p>
          <a:p>
            <a:r>
              <a:rPr lang="en-GB" sz="3600" dirty="0"/>
              <a:t>Online version &amp; Lower bound</a:t>
            </a:r>
          </a:p>
          <a:p>
            <a:r>
              <a:rPr lang="en-GB" sz="3600" dirty="0"/>
              <a:t>“Semi”-online model for correlation clustering &amp; “Pivot” algorithm</a:t>
            </a:r>
          </a:p>
          <a:p>
            <a:r>
              <a:rPr lang="en-GB" sz="3600" dirty="0"/>
              <a:t>Analysis of performance with a random sample</a:t>
            </a:r>
          </a:p>
          <a:p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1643497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31" y="197977"/>
            <a:ext cx="10515600" cy="765585"/>
          </a:xfrm>
        </p:spPr>
        <p:txBody>
          <a:bodyPr/>
          <a:lstStyle/>
          <a:p>
            <a:pPr algn="ctr"/>
            <a:r>
              <a:rPr lang="en-GB" b="1" dirty="0"/>
              <a:t>“Semi” online setting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4E1E37-679C-E5CE-DE46-1820BE91C059}"/>
                  </a:ext>
                </a:extLst>
              </p:cNvPr>
              <p:cNvSpPr txBox="1"/>
              <p:nvPr/>
            </p:nvSpPr>
            <p:spPr>
              <a:xfrm>
                <a:off x="453348" y="1139907"/>
                <a:ext cx="1021571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Still, we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At the beginning, a small sample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revealed (an induced subgraph G[S]).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After that the rest of the graph is revealed, each vertex one at a time like in the fully online setting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Notice if the revealed sample is decided in an adversarial way: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4E1E37-679C-E5CE-DE46-1820BE91C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48" y="1139907"/>
                <a:ext cx="10215717" cy="3046988"/>
              </a:xfrm>
              <a:prstGeom prst="rect">
                <a:avLst/>
              </a:prstGeom>
              <a:blipFill>
                <a:blip r:embed="rId2"/>
                <a:stretch>
                  <a:fillRect l="-776" t="-1600" b="-36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3E25C76-3912-AAB5-99D9-DB3881DF4A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271597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ouble Wave 7">
            <a:extLst>
              <a:ext uri="{FF2B5EF4-FFF2-40B4-BE49-F238E27FC236}">
                <a16:creationId xmlns:a16="http://schemas.microsoft.com/office/drawing/2014/main" id="{801E537E-0B67-0327-E7AE-6E257209CB27}"/>
              </a:ext>
            </a:extLst>
          </p:cNvPr>
          <p:cNvSpPr/>
          <p:nvPr/>
        </p:nvSpPr>
        <p:spPr>
          <a:xfrm>
            <a:off x="8554065" y="4650974"/>
            <a:ext cx="3019566" cy="1482393"/>
          </a:xfrm>
          <a:prstGeom prst="doubleWav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Rest of the graph (secret curtain)</a:t>
            </a:r>
            <a:endParaRPr lang="en-IL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177674-515D-22F9-0345-BA10E5F8D964}"/>
              </a:ext>
            </a:extLst>
          </p:cNvPr>
          <p:cNvSpPr/>
          <p:nvPr/>
        </p:nvSpPr>
        <p:spPr>
          <a:xfrm>
            <a:off x="6841869" y="4831733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en-IL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CE423D-FBE0-7A36-551A-40F800340D15}"/>
              </a:ext>
            </a:extLst>
          </p:cNvPr>
          <p:cNvSpPr/>
          <p:nvPr/>
        </p:nvSpPr>
        <p:spPr>
          <a:xfrm>
            <a:off x="6197856" y="5340964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endParaRPr lang="en-IL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7EFFCF-E1A3-6D94-147B-FBE6AC53792E}"/>
              </a:ext>
            </a:extLst>
          </p:cNvPr>
          <p:cNvSpPr/>
          <p:nvPr/>
        </p:nvSpPr>
        <p:spPr>
          <a:xfrm>
            <a:off x="6927211" y="5782392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endParaRPr lang="en-IL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011442-9C13-B9EB-1EB4-02CE264FC1AB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6394501" y="5018546"/>
            <a:ext cx="447368" cy="322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E4F75D-D976-B7E6-34E4-CC562F5497E8}"/>
              </a:ext>
            </a:extLst>
          </p:cNvPr>
          <p:cNvCxnSpPr>
            <a:cxnSpLocks/>
            <a:stCxn id="11" idx="0"/>
            <a:endCxn id="9" idx="4"/>
          </p:cNvCxnSpPr>
          <p:nvPr/>
        </p:nvCxnSpPr>
        <p:spPr>
          <a:xfrm flipH="1" flipV="1">
            <a:off x="7038514" y="5205358"/>
            <a:ext cx="85342" cy="577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70BF25-58AB-1BA1-FDA3-39F419A0D1BD}"/>
              </a:ext>
            </a:extLst>
          </p:cNvPr>
          <p:cNvCxnSpPr>
            <a:cxnSpLocks/>
            <a:stCxn id="11" idx="2"/>
            <a:endCxn id="10" idx="5"/>
          </p:cNvCxnSpPr>
          <p:nvPr/>
        </p:nvCxnSpPr>
        <p:spPr>
          <a:xfrm flipH="1" flipV="1">
            <a:off x="6533550" y="5659873"/>
            <a:ext cx="393661" cy="309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528FEFA-3826-7179-0AFA-851A06856AEA}"/>
              </a:ext>
            </a:extLst>
          </p:cNvPr>
          <p:cNvSpPr txBox="1"/>
          <p:nvPr/>
        </p:nvSpPr>
        <p:spPr>
          <a:xfrm>
            <a:off x="6465784" y="4901682"/>
            <a:ext cx="25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8B8EB2-BE57-7EC1-C4CC-1C7EF6E2E3C4}"/>
              </a:ext>
            </a:extLst>
          </p:cNvPr>
          <p:cNvSpPr txBox="1"/>
          <p:nvPr/>
        </p:nvSpPr>
        <p:spPr>
          <a:xfrm>
            <a:off x="6859267" y="5218444"/>
            <a:ext cx="25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EFC7F5-1679-9DC4-3565-FCE8A56E1B56}"/>
              </a:ext>
            </a:extLst>
          </p:cNvPr>
          <p:cNvSpPr txBox="1"/>
          <p:nvPr/>
        </p:nvSpPr>
        <p:spPr>
          <a:xfrm>
            <a:off x="6519670" y="5704531"/>
            <a:ext cx="25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6B91CC2-B82B-8BC6-15C3-2F6D155C0E88}"/>
              </a:ext>
            </a:extLst>
          </p:cNvPr>
          <p:cNvCxnSpPr>
            <a:cxnSpLocks/>
            <a:stCxn id="8" idx="1"/>
            <a:endCxn id="9" idx="6"/>
          </p:cNvCxnSpPr>
          <p:nvPr/>
        </p:nvCxnSpPr>
        <p:spPr>
          <a:xfrm flipH="1" flipV="1">
            <a:off x="7235159" y="5018546"/>
            <a:ext cx="1318906" cy="373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747E7A2-838C-173A-9BA4-01A5581B281F}"/>
              </a:ext>
            </a:extLst>
          </p:cNvPr>
          <p:cNvSpPr txBox="1"/>
          <p:nvPr/>
        </p:nvSpPr>
        <p:spPr>
          <a:xfrm>
            <a:off x="7707493" y="4885086"/>
            <a:ext cx="25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796CF8-6C2E-AA6D-E987-872570BDB54E}"/>
              </a:ext>
            </a:extLst>
          </p:cNvPr>
          <p:cNvSpPr txBox="1"/>
          <p:nvPr/>
        </p:nvSpPr>
        <p:spPr>
          <a:xfrm>
            <a:off x="7377420" y="5229834"/>
            <a:ext cx="25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2AC790-3492-EEDA-0A23-454056AA20BB}"/>
              </a:ext>
            </a:extLst>
          </p:cNvPr>
          <p:cNvCxnSpPr>
            <a:cxnSpLocks/>
            <a:stCxn id="8" idx="1"/>
            <a:endCxn id="10" idx="5"/>
          </p:cNvCxnSpPr>
          <p:nvPr/>
        </p:nvCxnSpPr>
        <p:spPr>
          <a:xfrm flipH="1">
            <a:off x="6533550" y="5392171"/>
            <a:ext cx="2020515" cy="267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085C49-C69B-B842-93A2-46452641EACD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>
            <a:off x="7262905" y="5392171"/>
            <a:ext cx="1291160" cy="709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F711ED5-F756-274C-594B-74154DDB7382}"/>
              </a:ext>
            </a:extLst>
          </p:cNvPr>
          <p:cNvSpPr txBox="1"/>
          <p:nvPr/>
        </p:nvSpPr>
        <p:spPr>
          <a:xfrm>
            <a:off x="7530833" y="5629873"/>
            <a:ext cx="25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3E78742-23F3-CBF4-E9DA-5AFBC03751DB}"/>
                  </a:ext>
                </a:extLst>
              </p:cNvPr>
              <p:cNvSpPr txBox="1"/>
              <p:nvPr/>
            </p:nvSpPr>
            <p:spPr>
              <a:xfrm>
                <a:off x="207412" y="4688868"/>
                <a:ext cx="57241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 that case we just get a fully online setting on a graph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e-IL" sz="240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𝑣𝑒𝑟𝑡𝑖𝑐𝑒𝑠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−|#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𝑣𝑒𝑟𝑡𝑖𝑐𝑒𝑠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3E78742-23F3-CBF4-E9DA-5AFBC0375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12" y="4688868"/>
                <a:ext cx="5724128" cy="1200329"/>
              </a:xfrm>
              <a:prstGeom prst="rect">
                <a:avLst/>
              </a:prstGeom>
              <a:blipFill>
                <a:blip r:embed="rId8"/>
                <a:stretch>
                  <a:fillRect l="-1597" t="-4061" r="-532" b="-60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20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5" grpId="0"/>
      <p:bldP spid="26" grpId="0"/>
      <p:bldP spid="27" grpId="0"/>
      <p:bldP spid="33" grpId="0"/>
      <p:bldP spid="34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05" y="142657"/>
            <a:ext cx="10515600" cy="765585"/>
          </a:xfrm>
        </p:spPr>
        <p:txBody>
          <a:bodyPr/>
          <a:lstStyle/>
          <a:p>
            <a:pPr algn="ctr"/>
            <a:r>
              <a:rPr lang="en-GB" b="1" dirty="0"/>
              <a:t>Our model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4E1E37-679C-E5CE-DE46-1820BE91C059}"/>
                  </a:ext>
                </a:extLst>
              </p:cNvPr>
              <p:cNvSpPr txBox="1"/>
              <p:nvPr/>
            </p:nvSpPr>
            <p:spPr>
              <a:xfrm>
                <a:off x="291546" y="1004761"/>
                <a:ext cx="11608907" cy="5260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the original graph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 sample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vertices is chosen randomly and uniformly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, we call 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offline phase will work with the induced 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r>
                  <a:rPr lang="en-US" sz="2800" dirty="0"/>
                  <a:t>We will prove that under these conditions, our Pivot algorithm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b="0" dirty="0"/>
                  <a:t> competitive (on the </a:t>
                </a:r>
                <a:r>
                  <a:rPr lang="en-US" sz="2800" b="1" dirty="0"/>
                  <a:t>original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b="0" dirty="0"/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r>
                  <a:rPr lang="en-US" sz="2800" dirty="0"/>
                  <a:t>We will also prove that all algorithms in this setting have a lower bound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4E1E37-679C-E5CE-DE46-1820BE91C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46" y="1004761"/>
                <a:ext cx="11608907" cy="5260030"/>
              </a:xfrm>
              <a:prstGeom prst="rect">
                <a:avLst/>
              </a:prstGeom>
              <a:blipFill>
                <a:blip r:embed="rId2"/>
                <a:stretch>
                  <a:fillRect l="-1103" t="-1159" b="-4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C025D09-9673-2474-1CA1-B9D2C1EEAA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000711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16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05" y="254473"/>
            <a:ext cx="10515600" cy="60405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Semi online Pivot algorithm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4E1E37-679C-E5CE-DE46-1820BE91C059}"/>
                  </a:ext>
                </a:extLst>
              </p:cNvPr>
              <p:cNvSpPr txBox="1"/>
              <p:nvPr/>
            </p:nvSpPr>
            <p:spPr>
              <a:xfrm>
                <a:off x="684405" y="933857"/>
                <a:ext cx="10215717" cy="5623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Offline phase </a:t>
                </a:r>
                <a:r>
                  <a:rPr lang="en-US" sz="2400" dirty="0"/>
                  <a:t>(input: subgraph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Randomly order the vertices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and run the “</a:t>
                </a:r>
                <a:r>
                  <a:rPr lang="en-US" sz="2400" dirty="0" err="1"/>
                  <a:t>KwikCluster</a:t>
                </a:r>
                <a:r>
                  <a:rPr lang="en-US" sz="2400" dirty="0"/>
                  <a:t>” algorithm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Remember the vertices used as pivots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the order they were chosen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Online phase </a:t>
                </a:r>
                <a:r>
                  <a:rPr lang="en-US" sz="2400" dirty="0"/>
                  <a:t>(input: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with edges to existing vertices):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is not yet assigned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dirty="0"/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Assign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to the same cluster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is not yet assigned, open a new singleton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pivot group to include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4E1E37-679C-E5CE-DE46-1820BE91C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05" y="933857"/>
                <a:ext cx="10215717" cy="5623334"/>
              </a:xfrm>
              <a:prstGeom prst="rect">
                <a:avLst/>
              </a:prstGeom>
              <a:blipFill>
                <a:blip r:embed="rId2"/>
                <a:stretch>
                  <a:fillRect l="-776" t="-867" b="-8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259572E-8609-08AC-8C47-5C48724AE5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392214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278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05" y="217641"/>
            <a:ext cx="10515600" cy="765585"/>
          </a:xfrm>
        </p:spPr>
        <p:txBody>
          <a:bodyPr/>
          <a:lstStyle/>
          <a:p>
            <a:pPr algn="ctr"/>
            <a:r>
              <a:rPr lang="en-GB" b="1" dirty="0"/>
              <a:t>Demonstration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BCE1166-89FE-9DDC-30B9-44EDA0F09FCD}"/>
                  </a:ext>
                </a:extLst>
              </p:cNvPr>
              <p:cNvSpPr txBox="1"/>
              <p:nvPr/>
            </p:nvSpPr>
            <p:spPr>
              <a:xfrm>
                <a:off x="164890" y="3712507"/>
                <a:ext cx="8659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]: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BCE1166-89FE-9DDC-30B9-44EDA0F09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0" y="3712507"/>
                <a:ext cx="86594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19C88FF4-16B1-417E-4BC6-33BACCA4B55E}"/>
              </a:ext>
            </a:extLst>
          </p:cNvPr>
          <p:cNvSpPr txBox="1"/>
          <p:nvPr/>
        </p:nvSpPr>
        <p:spPr>
          <a:xfrm>
            <a:off x="356261" y="1041298"/>
            <a:ext cx="131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Offline:</a:t>
            </a:r>
            <a:endParaRPr lang="en-IL" sz="24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18E6F6-7E0C-1B16-DE88-4695BE57AC66}"/>
              </a:ext>
            </a:extLst>
          </p:cNvPr>
          <p:cNvSpPr txBox="1"/>
          <p:nvPr/>
        </p:nvSpPr>
        <p:spPr>
          <a:xfrm>
            <a:off x="5942205" y="1085439"/>
            <a:ext cx="131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Online:</a:t>
            </a:r>
            <a:endParaRPr lang="en-IL" sz="2400" b="1" dirty="0"/>
          </a:p>
        </p:txBody>
      </p:sp>
      <p:graphicFrame>
        <p:nvGraphicFramePr>
          <p:cNvPr id="62" name="Content Placeholder 3">
            <a:extLst>
              <a:ext uri="{FF2B5EF4-FFF2-40B4-BE49-F238E27FC236}">
                <a16:creationId xmlns:a16="http://schemas.microsoft.com/office/drawing/2014/main" id="{80A228E2-C6E1-4769-88C9-002EA0C12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509267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4" name="Picture 63">
            <a:extLst>
              <a:ext uri="{FF2B5EF4-FFF2-40B4-BE49-F238E27FC236}">
                <a16:creationId xmlns:a16="http://schemas.microsoft.com/office/drawing/2014/main" id="{52A62010-E37E-3B9E-8D10-12C73F738E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783" y="983226"/>
            <a:ext cx="4765605" cy="5458562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86447F24-92D5-694F-FC31-34C795DEDCC8}"/>
              </a:ext>
            </a:extLst>
          </p:cNvPr>
          <p:cNvSpPr/>
          <p:nvPr/>
        </p:nvSpPr>
        <p:spPr>
          <a:xfrm>
            <a:off x="2991204" y="3962401"/>
            <a:ext cx="865943" cy="814384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9FE200F-34CC-CBF9-4A3A-C86E20B9C07C}"/>
                  </a:ext>
                </a:extLst>
              </p:cNvPr>
              <p:cNvSpPr/>
              <p:nvPr/>
            </p:nvSpPr>
            <p:spPr>
              <a:xfrm>
                <a:off x="3109542" y="4634217"/>
                <a:ext cx="629265" cy="28513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9FE200F-34CC-CBF9-4A3A-C86E20B9C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542" y="4634217"/>
                <a:ext cx="629265" cy="285135"/>
              </a:xfrm>
              <a:prstGeom prst="rect">
                <a:avLst/>
              </a:prstGeom>
              <a:blipFill>
                <a:blip r:embed="rId9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48505BC8-A9F3-D28C-299E-ABF3E6BCD4E6}"/>
              </a:ext>
            </a:extLst>
          </p:cNvPr>
          <p:cNvSpPr/>
          <p:nvPr/>
        </p:nvSpPr>
        <p:spPr>
          <a:xfrm>
            <a:off x="909783" y="2648851"/>
            <a:ext cx="865943" cy="803787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9E108E5-9265-1296-4A3E-AF064E002EDA}"/>
              </a:ext>
            </a:extLst>
          </p:cNvPr>
          <p:cNvSpPr/>
          <p:nvPr/>
        </p:nvSpPr>
        <p:spPr>
          <a:xfrm>
            <a:off x="4809445" y="2584655"/>
            <a:ext cx="865943" cy="803787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04BCB6E-7BD2-20EB-BC63-1FE3C1032A06}"/>
              </a:ext>
            </a:extLst>
          </p:cNvPr>
          <p:cNvSpPr/>
          <p:nvPr/>
        </p:nvSpPr>
        <p:spPr>
          <a:xfrm>
            <a:off x="1115917" y="4512160"/>
            <a:ext cx="865943" cy="814384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1D58AEB-CB7B-CA72-7590-5883316EEC55}"/>
                  </a:ext>
                </a:extLst>
              </p:cNvPr>
              <p:cNvSpPr/>
              <p:nvPr/>
            </p:nvSpPr>
            <p:spPr>
              <a:xfrm>
                <a:off x="1234255" y="5197067"/>
                <a:ext cx="629265" cy="28513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1D58AEB-CB7B-CA72-7590-5883316EE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255" y="5197067"/>
                <a:ext cx="629265" cy="285135"/>
              </a:xfrm>
              <a:prstGeom prst="rect">
                <a:avLst/>
              </a:prstGeom>
              <a:blipFill>
                <a:blip r:embed="rId10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3652EED5-FDA2-5CDC-4894-F7850DCCBE0D}"/>
              </a:ext>
            </a:extLst>
          </p:cNvPr>
          <p:cNvSpPr/>
          <p:nvPr/>
        </p:nvSpPr>
        <p:spPr>
          <a:xfrm>
            <a:off x="2590167" y="2215331"/>
            <a:ext cx="865943" cy="814384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6E1F7F-0287-B326-D4F8-66175FE63039}"/>
              </a:ext>
            </a:extLst>
          </p:cNvPr>
          <p:cNvSpPr/>
          <p:nvPr/>
        </p:nvSpPr>
        <p:spPr>
          <a:xfrm>
            <a:off x="7906379" y="1825413"/>
            <a:ext cx="644874" cy="6333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  <a:endParaRPr lang="en-IL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7C9B6D0-DB13-EC0C-7C7C-63AF3D260BA9}"/>
              </a:ext>
            </a:extLst>
          </p:cNvPr>
          <p:cNvSpPr/>
          <p:nvPr/>
        </p:nvSpPr>
        <p:spPr>
          <a:xfrm>
            <a:off x="1189703" y="979698"/>
            <a:ext cx="6695768" cy="1734005"/>
          </a:xfrm>
          <a:custGeom>
            <a:avLst/>
            <a:gdLst>
              <a:gd name="connsiteX0" fmla="*/ 6695768 w 6695768"/>
              <a:gd name="connsiteY0" fmla="*/ 1075244 h 1734005"/>
              <a:gd name="connsiteX1" fmla="*/ 1327355 w 6695768"/>
              <a:gd name="connsiteY1" fmla="*/ 13360 h 1734005"/>
              <a:gd name="connsiteX2" fmla="*/ 0 w 6695768"/>
              <a:gd name="connsiteY2" fmla="*/ 1734005 h 173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5768" h="1734005">
                <a:moveTo>
                  <a:pt x="6695768" y="1075244"/>
                </a:moveTo>
                <a:cubicBezTo>
                  <a:pt x="4569542" y="489405"/>
                  <a:pt x="2443316" y="-96434"/>
                  <a:pt x="1327355" y="13360"/>
                </a:cubicBezTo>
                <a:cubicBezTo>
                  <a:pt x="211394" y="123153"/>
                  <a:pt x="105697" y="928579"/>
                  <a:pt x="0" y="1734005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7DE6D31-1DC2-07BB-D814-3751E0887FF3}"/>
              </a:ext>
            </a:extLst>
          </p:cNvPr>
          <p:cNvSpPr/>
          <p:nvPr/>
        </p:nvSpPr>
        <p:spPr>
          <a:xfrm>
            <a:off x="5641980" y="2054942"/>
            <a:ext cx="2204162" cy="895195"/>
          </a:xfrm>
          <a:custGeom>
            <a:avLst/>
            <a:gdLst>
              <a:gd name="connsiteX0" fmla="*/ 2204162 w 2204162"/>
              <a:gd name="connsiteY0" fmla="*/ 0 h 895195"/>
              <a:gd name="connsiteX1" fmla="*/ 355697 w 2204162"/>
              <a:gd name="connsiteY1" fmla="*/ 796413 h 895195"/>
              <a:gd name="connsiteX2" fmla="*/ 1736 w 2204162"/>
              <a:gd name="connsiteY2" fmla="*/ 855406 h 89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4162" h="895195">
                <a:moveTo>
                  <a:pt x="2204162" y="0"/>
                </a:moveTo>
                <a:cubicBezTo>
                  <a:pt x="1463465" y="326922"/>
                  <a:pt x="722768" y="653845"/>
                  <a:pt x="355697" y="796413"/>
                </a:cubicBezTo>
                <a:cubicBezTo>
                  <a:pt x="-11374" y="938981"/>
                  <a:pt x="-4819" y="897193"/>
                  <a:pt x="1736" y="855406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5642EEB-86CB-8187-CE12-AE7FC36BBF57}"/>
              </a:ext>
            </a:extLst>
          </p:cNvPr>
          <p:cNvSpPr/>
          <p:nvPr/>
        </p:nvSpPr>
        <p:spPr>
          <a:xfrm>
            <a:off x="1927123" y="2035277"/>
            <a:ext cx="5948516" cy="4512214"/>
          </a:xfrm>
          <a:custGeom>
            <a:avLst/>
            <a:gdLst>
              <a:gd name="connsiteX0" fmla="*/ 5948516 w 5948516"/>
              <a:gd name="connsiteY0" fmla="*/ 0 h 4512214"/>
              <a:gd name="connsiteX1" fmla="*/ 2035277 w 5948516"/>
              <a:gd name="connsiteY1" fmla="*/ 4355691 h 4512214"/>
              <a:gd name="connsiteX2" fmla="*/ 0 w 5948516"/>
              <a:gd name="connsiteY2" fmla="*/ 3126658 h 451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8516" h="4512214">
                <a:moveTo>
                  <a:pt x="5948516" y="0"/>
                </a:moveTo>
                <a:cubicBezTo>
                  <a:pt x="4487606" y="1917290"/>
                  <a:pt x="3026696" y="3834581"/>
                  <a:pt x="2035277" y="4355691"/>
                </a:cubicBezTo>
                <a:cubicBezTo>
                  <a:pt x="1043858" y="4876801"/>
                  <a:pt x="521929" y="4001729"/>
                  <a:pt x="0" y="3126658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71AE8FB-F4CE-6675-63F3-E3882642D281}"/>
              </a:ext>
            </a:extLst>
          </p:cNvPr>
          <p:cNvSpPr/>
          <p:nvPr/>
        </p:nvSpPr>
        <p:spPr>
          <a:xfrm>
            <a:off x="3274142" y="1757291"/>
            <a:ext cx="4542503" cy="474632"/>
          </a:xfrm>
          <a:custGeom>
            <a:avLst/>
            <a:gdLst>
              <a:gd name="connsiteX0" fmla="*/ 4542503 w 4542503"/>
              <a:gd name="connsiteY0" fmla="*/ 317315 h 474632"/>
              <a:gd name="connsiteX1" fmla="*/ 1071716 w 4542503"/>
              <a:gd name="connsiteY1" fmla="*/ 2683 h 474632"/>
              <a:gd name="connsiteX2" fmla="*/ 0 w 4542503"/>
              <a:gd name="connsiteY2" fmla="*/ 474632 h 47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2503" h="474632">
                <a:moveTo>
                  <a:pt x="4542503" y="317315"/>
                </a:moveTo>
                <a:cubicBezTo>
                  <a:pt x="3185651" y="146889"/>
                  <a:pt x="1828800" y="-23537"/>
                  <a:pt x="1071716" y="2683"/>
                </a:cubicBezTo>
                <a:cubicBezTo>
                  <a:pt x="314632" y="28902"/>
                  <a:pt x="157316" y="251767"/>
                  <a:pt x="0" y="474632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4B2995-8C8B-71C5-3B2C-A9A300B3F152}"/>
              </a:ext>
            </a:extLst>
          </p:cNvPr>
          <p:cNvSpPr/>
          <p:nvPr/>
        </p:nvSpPr>
        <p:spPr>
          <a:xfrm>
            <a:off x="3805084" y="2054942"/>
            <a:ext cx="3991897" cy="2477729"/>
          </a:xfrm>
          <a:custGeom>
            <a:avLst/>
            <a:gdLst>
              <a:gd name="connsiteX0" fmla="*/ 3991897 w 3991897"/>
              <a:gd name="connsiteY0" fmla="*/ 0 h 2477729"/>
              <a:gd name="connsiteX1" fmla="*/ 1592826 w 3991897"/>
              <a:gd name="connsiteY1" fmla="*/ 2005781 h 2477729"/>
              <a:gd name="connsiteX2" fmla="*/ 0 w 3991897"/>
              <a:gd name="connsiteY2" fmla="*/ 2477729 h 247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1897" h="2477729">
                <a:moveTo>
                  <a:pt x="3991897" y="0"/>
                </a:moveTo>
                <a:cubicBezTo>
                  <a:pt x="3125019" y="796413"/>
                  <a:pt x="2258142" y="1592826"/>
                  <a:pt x="1592826" y="2005781"/>
                </a:cubicBezTo>
                <a:cubicBezTo>
                  <a:pt x="927510" y="2418736"/>
                  <a:pt x="463755" y="2448232"/>
                  <a:pt x="0" y="2477729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D88C6AB-ACB0-D3CB-2D94-5FF9B396E919}"/>
              </a:ext>
            </a:extLst>
          </p:cNvPr>
          <p:cNvSpPr txBox="1"/>
          <p:nvPr/>
        </p:nvSpPr>
        <p:spPr>
          <a:xfrm>
            <a:off x="2574390" y="570440"/>
            <a:ext cx="33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  <a:endParaRPr lang="en-IL" sz="24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6188605-D8A6-FE14-F59F-7B1109F3DD08}"/>
              </a:ext>
            </a:extLst>
          </p:cNvPr>
          <p:cNvSpPr txBox="1"/>
          <p:nvPr/>
        </p:nvSpPr>
        <p:spPr>
          <a:xfrm>
            <a:off x="4735051" y="5586111"/>
            <a:ext cx="33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  <a:endParaRPr lang="en-IL" sz="2400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7416C52-4A64-DC0E-D595-3F00BFFDE66F}"/>
              </a:ext>
            </a:extLst>
          </p:cNvPr>
          <p:cNvSpPr txBox="1"/>
          <p:nvPr/>
        </p:nvSpPr>
        <p:spPr>
          <a:xfrm>
            <a:off x="5826785" y="2418018"/>
            <a:ext cx="33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  <a:endParaRPr lang="en-IL" sz="2400" b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523076A-1D41-9EFC-6AD8-3C2C3E409FE6}"/>
              </a:ext>
            </a:extLst>
          </p:cNvPr>
          <p:cNvSpPr txBox="1"/>
          <p:nvPr/>
        </p:nvSpPr>
        <p:spPr>
          <a:xfrm>
            <a:off x="4135573" y="1376968"/>
            <a:ext cx="33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  <a:endParaRPr lang="en-IL" sz="2400" b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417A770-43A1-8008-6615-B84AFFD79CCE}"/>
              </a:ext>
            </a:extLst>
          </p:cNvPr>
          <p:cNvSpPr txBox="1"/>
          <p:nvPr/>
        </p:nvSpPr>
        <p:spPr>
          <a:xfrm>
            <a:off x="5468372" y="3829945"/>
            <a:ext cx="33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  <a:endParaRPr lang="en-IL" sz="2400" b="1" dirty="0"/>
          </a:p>
        </p:txBody>
      </p:sp>
      <p:sp>
        <p:nvSpPr>
          <p:cNvPr id="84" name="&quot;Not Allowed&quot; Symbol 83">
            <a:extLst>
              <a:ext uri="{FF2B5EF4-FFF2-40B4-BE49-F238E27FC236}">
                <a16:creationId xmlns:a16="http://schemas.microsoft.com/office/drawing/2014/main" id="{D47B7FCF-768B-01BF-2433-6F5FB7F1E8FF}"/>
              </a:ext>
            </a:extLst>
          </p:cNvPr>
          <p:cNvSpPr/>
          <p:nvPr/>
        </p:nvSpPr>
        <p:spPr>
          <a:xfrm>
            <a:off x="4022521" y="4156765"/>
            <a:ext cx="730916" cy="594019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86" name="Smiley Face 85">
            <a:extLst>
              <a:ext uri="{FF2B5EF4-FFF2-40B4-BE49-F238E27FC236}">
                <a16:creationId xmlns:a16="http://schemas.microsoft.com/office/drawing/2014/main" id="{F9A3030C-FB9C-37D6-3268-12A1B13C4FF7}"/>
              </a:ext>
            </a:extLst>
          </p:cNvPr>
          <p:cNvSpPr/>
          <p:nvPr/>
        </p:nvSpPr>
        <p:spPr>
          <a:xfrm>
            <a:off x="2106279" y="5576730"/>
            <a:ext cx="589936" cy="598379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65E701E-B13F-2722-C4F5-D25D3AB40AF6}"/>
              </a:ext>
            </a:extLst>
          </p:cNvPr>
          <p:cNvSpPr/>
          <p:nvPr/>
        </p:nvSpPr>
        <p:spPr>
          <a:xfrm>
            <a:off x="7906379" y="1825413"/>
            <a:ext cx="642136" cy="633352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34B9DC0-70A8-5B3A-BCAE-EDBF0D4F005E}"/>
              </a:ext>
            </a:extLst>
          </p:cNvPr>
          <p:cNvSpPr/>
          <p:nvPr/>
        </p:nvSpPr>
        <p:spPr>
          <a:xfrm>
            <a:off x="8070404" y="4328888"/>
            <a:ext cx="653212" cy="61065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</a:t>
            </a:r>
            <a:endParaRPr lang="en-IL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25464849-D369-D72E-A8E3-43180513B5CC}"/>
              </a:ext>
            </a:extLst>
          </p:cNvPr>
          <p:cNvSpPr/>
          <p:nvPr/>
        </p:nvSpPr>
        <p:spPr>
          <a:xfrm>
            <a:off x="8216052" y="2448232"/>
            <a:ext cx="180696" cy="1858297"/>
          </a:xfrm>
          <a:custGeom>
            <a:avLst/>
            <a:gdLst>
              <a:gd name="connsiteX0" fmla="*/ 180696 w 180696"/>
              <a:gd name="connsiteY0" fmla="*/ 1858297 h 1858297"/>
              <a:gd name="connsiteX1" fmla="*/ 23380 w 180696"/>
              <a:gd name="connsiteY1" fmla="*/ 393291 h 1858297"/>
              <a:gd name="connsiteX2" fmla="*/ 3716 w 180696"/>
              <a:gd name="connsiteY2" fmla="*/ 0 h 1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696" h="1858297">
                <a:moveTo>
                  <a:pt x="180696" y="1858297"/>
                </a:moveTo>
                <a:lnTo>
                  <a:pt x="23380" y="393291"/>
                </a:lnTo>
                <a:cubicBezTo>
                  <a:pt x="-6117" y="83575"/>
                  <a:pt x="-1201" y="41787"/>
                  <a:pt x="3716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74D55B2-82DB-E0DF-C7F7-E576036F524D}"/>
              </a:ext>
            </a:extLst>
          </p:cNvPr>
          <p:cNvSpPr txBox="1"/>
          <p:nvPr/>
        </p:nvSpPr>
        <p:spPr>
          <a:xfrm>
            <a:off x="7050939" y="3575464"/>
            <a:ext cx="57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F9F8D25-81DA-AA07-4434-8257E9FB1173}"/>
              </a:ext>
            </a:extLst>
          </p:cNvPr>
          <p:cNvSpPr txBox="1"/>
          <p:nvPr/>
        </p:nvSpPr>
        <p:spPr>
          <a:xfrm>
            <a:off x="3755923" y="3390106"/>
            <a:ext cx="57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614280E-758A-2E00-B5E9-349B3185A66F}"/>
              </a:ext>
            </a:extLst>
          </p:cNvPr>
          <p:cNvSpPr txBox="1"/>
          <p:nvPr/>
        </p:nvSpPr>
        <p:spPr>
          <a:xfrm>
            <a:off x="8256350" y="2905803"/>
            <a:ext cx="57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FE374B9-6AD9-78D7-2E50-053F6EC91706}"/>
              </a:ext>
            </a:extLst>
          </p:cNvPr>
          <p:cNvSpPr txBox="1"/>
          <p:nvPr/>
        </p:nvSpPr>
        <p:spPr>
          <a:xfrm>
            <a:off x="4198446" y="3019110"/>
            <a:ext cx="57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4C2AB29-10AD-AAFB-56D1-15656C62DAD9}"/>
              </a:ext>
            </a:extLst>
          </p:cNvPr>
          <p:cNvSpPr txBox="1"/>
          <p:nvPr/>
        </p:nvSpPr>
        <p:spPr>
          <a:xfrm>
            <a:off x="5404411" y="4162994"/>
            <a:ext cx="57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8AF2E86-997D-8561-4F3C-D7ED5A25CC8F}"/>
              </a:ext>
            </a:extLst>
          </p:cNvPr>
          <p:cNvSpPr txBox="1"/>
          <p:nvPr/>
        </p:nvSpPr>
        <p:spPr>
          <a:xfrm>
            <a:off x="3845942" y="4897587"/>
            <a:ext cx="57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AF43C28C-788A-78D5-DC57-4A6D6CDEFB20}"/>
              </a:ext>
            </a:extLst>
          </p:cNvPr>
          <p:cNvSpPr/>
          <p:nvPr/>
        </p:nvSpPr>
        <p:spPr>
          <a:xfrm flipV="1">
            <a:off x="1863521" y="4606100"/>
            <a:ext cx="6177492" cy="576618"/>
          </a:xfrm>
          <a:custGeom>
            <a:avLst/>
            <a:gdLst>
              <a:gd name="connsiteX0" fmla="*/ 180696 w 180696"/>
              <a:gd name="connsiteY0" fmla="*/ 1858297 h 1858297"/>
              <a:gd name="connsiteX1" fmla="*/ 23380 w 180696"/>
              <a:gd name="connsiteY1" fmla="*/ 393291 h 1858297"/>
              <a:gd name="connsiteX2" fmla="*/ 3716 w 180696"/>
              <a:gd name="connsiteY2" fmla="*/ 0 h 1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696" h="1858297">
                <a:moveTo>
                  <a:pt x="180696" y="1858297"/>
                </a:moveTo>
                <a:lnTo>
                  <a:pt x="23380" y="393291"/>
                </a:lnTo>
                <a:cubicBezTo>
                  <a:pt x="-6117" y="83575"/>
                  <a:pt x="-1201" y="41787"/>
                  <a:pt x="3716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C8EE7B27-E5A8-5A1A-E90F-485840DB5541}"/>
              </a:ext>
            </a:extLst>
          </p:cNvPr>
          <p:cNvSpPr/>
          <p:nvPr/>
        </p:nvSpPr>
        <p:spPr>
          <a:xfrm>
            <a:off x="3886538" y="4391614"/>
            <a:ext cx="4205410" cy="141057"/>
          </a:xfrm>
          <a:custGeom>
            <a:avLst/>
            <a:gdLst>
              <a:gd name="connsiteX0" fmla="*/ 180696 w 180696"/>
              <a:gd name="connsiteY0" fmla="*/ 1858297 h 1858297"/>
              <a:gd name="connsiteX1" fmla="*/ 23380 w 180696"/>
              <a:gd name="connsiteY1" fmla="*/ 393291 h 1858297"/>
              <a:gd name="connsiteX2" fmla="*/ 3716 w 180696"/>
              <a:gd name="connsiteY2" fmla="*/ 0 h 1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696" h="1858297">
                <a:moveTo>
                  <a:pt x="180696" y="1858297"/>
                </a:moveTo>
                <a:lnTo>
                  <a:pt x="23380" y="393291"/>
                </a:lnTo>
                <a:cubicBezTo>
                  <a:pt x="-6117" y="83575"/>
                  <a:pt x="-1201" y="41787"/>
                  <a:pt x="3716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8D2E321C-2097-7335-85AB-27E01A7BF652}"/>
              </a:ext>
            </a:extLst>
          </p:cNvPr>
          <p:cNvSpPr/>
          <p:nvPr/>
        </p:nvSpPr>
        <p:spPr>
          <a:xfrm>
            <a:off x="1673783" y="3157669"/>
            <a:ext cx="6447555" cy="1304518"/>
          </a:xfrm>
          <a:custGeom>
            <a:avLst/>
            <a:gdLst>
              <a:gd name="connsiteX0" fmla="*/ 180696 w 180696"/>
              <a:gd name="connsiteY0" fmla="*/ 1858297 h 1858297"/>
              <a:gd name="connsiteX1" fmla="*/ 23380 w 180696"/>
              <a:gd name="connsiteY1" fmla="*/ 393291 h 1858297"/>
              <a:gd name="connsiteX2" fmla="*/ 3716 w 180696"/>
              <a:gd name="connsiteY2" fmla="*/ 0 h 1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696" h="1858297">
                <a:moveTo>
                  <a:pt x="180696" y="1858297"/>
                </a:moveTo>
                <a:lnTo>
                  <a:pt x="23380" y="393291"/>
                </a:lnTo>
                <a:cubicBezTo>
                  <a:pt x="-6117" y="83575"/>
                  <a:pt x="-1201" y="41787"/>
                  <a:pt x="3716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9BD42069-2E54-3A10-A9D7-9229483D9634}"/>
              </a:ext>
            </a:extLst>
          </p:cNvPr>
          <p:cNvSpPr/>
          <p:nvPr/>
        </p:nvSpPr>
        <p:spPr>
          <a:xfrm>
            <a:off x="3287227" y="2899348"/>
            <a:ext cx="4858728" cy="1492267"/>
          </a:xfrm>
          <a:custGeom>
            <a:avLst/>
            <a:gdLst>
              <a:gd name="connsiteX0" fmla="*/ 180696 w 180696"/>
              <a:gd name="connsiteY0" fmla="*/ 1858297 h 1858297"/>
              <a:gd name="connsiteX1" fmla="*/ 23380 w 180696"/>
              <a:gd name="connsiteY1" fmla="*/ 393291 h 1858297"/>
              <a:gd name="connsiteX2" fmla="*/ 3716 w 180696"/>
              <a:gd name="connsiteY2" fmla="*/ 0 h 1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696" h="1858297">
                <a:moveTo>
                  <a:pt x="180696" y="1858297"/>
                </a:moveTo>
                <a:lnTo>
                  <a:pt x="23380" y="393291"/>
                </a:lnTo>
                <a:cubicBezTo>
                  <a:pt x="-6117" y="83575"/>
                  <a:pt x="-1201" y="41787"/>
                  <a:pt x="3716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D85AD6B-2B5E-EC1C-D06B-F14B567DB3D2}"/>
              </a:ext>
            </a:extLst>
          </p:cNvPr>
          <p:cNvSpPr/>
          <p:nvPr/>
        </p:nvSpPr>
        <p:spPr>
          <a:xfrm>
            <a:off x="5641979" y="3191372"/>
            <a:ext cx="2582633" cy="1137517"/>
          </a:xfrm>
          <a:custGeom>
            <a:avLst/>
            <a:gdLst>
              <a:gd name="connsiteX0" fmla="*/ 180696 w 180696"/>
              <a:gd name="connsiteY0" fmla="*/ 1858297 h 1858297"/>
              <a:gd name="connsiteX1" fmla="*/ 23380 w 180696"/>
              <a:gd name="connsiteY1" fmla="*/ 393291 h 1858297"/>
              <a:gd name="connsiteX2" fmla="*/ 3716 w 180696"/>
              <a:gd name="connsiteY2" fmla="*/ 0 h 18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696" h="1858297">
                <a:moveTo>
                  <a:pt x="180696" y="1858297"/>
                </a:moveTo>
                <a:lnTo>
                  <a:pt x="23380" y="393291"/>
                </a:lnTo>
                <a:cubicBezTo>
                  <a:pt x="-6117" y="83575"/>
                  <a:pt x="-1201" y="41787"/>
                  <a:pt x="3716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4" name="&quot;Not Allowed&quot; Symbol 103">
            <a:extLst>
              <a:ext uri="{FF2B5EF4-FFF2-40B4-BE49-F238E27FC236}">
                <a16:creationId xmlns:a16="http://schemas.microsoft.com/office/drawing/2014/main" id="{6B18F73A-1035-F1D1-3379-FC1A33E29225}"/>
              </a:ext>
            </a:extLst>
          </p:cNvPr>
          <p:cNvSpPr/>
          <p:nvPr/>
        </p:nvSpPr>
        <p:spPr>
          <a:xfrm>
            <a:off x="4016299" y="4074402"/>
            <a:ext cx="730916" cy="594019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05" name="&quot;Not Allowed&quot; Symbol 104">
            <a:extLst>
              <a:ext uri="{FF2B5EF4-FFF2-40B4-BE49-F238E27FC236}">
                <a16:creationId xmlns:a16="http://schemas.microsoft.com/office/drawing/2014/main" id="{E2A3A368-E993-E72B-BCEE-0722D9343DF5}"/>
              </a:ext>
            </a:extLst>
          </p:cNvPr>
          <p:cNvSpPr/>
          <p:nvPr/>
        </p:nvSpPr>
        <p:spPr>
          <a:xfrm>
            <a:off x="2774409" y="4731356"/>
            <a:ext cx="730916" cy="594019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C6E28077-D3ED-30C9-B0AA-B17034AE8CEF}"/>
              </a:ext>
            </a:extLst>
          </p:cNvPr>
          <p:cNvSpPr/>
          <p:nvPr/>
        </p:nvSpPr>
        <p:spPr>
          <a:xfrm>
            <a:off x="8077412" y="4296000"/>
            <a:ext cx="642136" cy="633352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1384BE0-3A02-F5B5-6A7C-8C02602574E5}"/>
                  </a:ext>
                </a:extLst>
              </p:cNvPr>
              <p:cNvSpPr/>
              <p:nvPr/>
            </p:nvSpPr>
            <p:spPr>
              <a:xfrm>
                <a:off x="8061513" y="4807875"/>
                <a:ext cx="629265" cy="28513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1384BE0-3A02-F5B5-6A7C-8C0260257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513" y="4807875"/>
                <a:ext cx="629265" cy="285135"/>
              </a:xfrm>
              <a:prstGeom prst="rect">
                <a:avLst/>
              </a:prstGeom>
              <a:blipFill>
                <a:blip r:embed="rId11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08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43" grpId="0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3" grpId="0" animBg="1"/>
      <p:bldP spid="73" grpId="0" animBg="1"/>
      <p:bldP spid="73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 animBg="1"/>
      <p:bldP spid="84" grpId="1" animBg="1"/>
      <p:bldP spid="86" grpId="0" animBg="1"/>
      <p:bldP spid="86" grpId="1" animBg="1"/>
      <p:bldP spid="87" grpId="0" animBg="1"/>
      <p:bldP spid="32" grpId="0" animBg="1"/>
      <p:bldP spid="89" grpId="0" animBg="1"/>
      <p:bldP spid="90" grpId="0"/>
      <p:bldP spid="94" grpId="0"/>
      <p:bldP spid="95" grpId="0"/>
      <p:bldP spid="96" grpId="0"/>
      <p:bldP spid="97" grpId="0"/>
      <p:bldP spid="98" grpId="0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31" y="194333"/>
            <a:ext cx="10515600" cy="53303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Proof of lower bound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4E1E37-679C-E5CE-DE46-1820BE91C059}"/>
                  </a:ext>
                </a:extLst>
              </p:cNvPr>
              <p:cNvSpPr txBox="1"/>
              <p:nvPr/>
            </p:nvSpPr>
            <p:spPr>
              <a:xfrm>
                <a:off x="324465" y="1061927"/>
                <a:ext cx="7521677" cy="4890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Consider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Fix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large enough </a:t>
                </a:r>
                <a:r>
                  <a:rPr lang="en-US" sz="3200" dirty="0" err="1"/>
                  <a:t>s.t.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Define a graph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nodes where all edges are negative except those on a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3200" dirty="0"/>
                  <a:t>  vertices.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If none of the vertices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 are chosen as part of the sample, then we have a lower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b="0" dirty="0"/>
                  <a:t> (The size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b="0" dirty="0"/>
                  <a:t>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4E1E37-679C-E5CE-DE46-1820BE91C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1061927"/>
                <a:ext cx="7521677" cy="4890121"/>
              </a:xfrm>
              <a:prstGeom prst="rect">
                <a:avLst/>
              </a:prstGeom>
              <a:blipFill>
                <a:blip r:embed="rId3"/>
                <a:stretch>
                  <a:fillRect l="-2107" r="-2674" b="-8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1236A9F-338F-3665-2A05-28A769F092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511493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8" name="Oval 47">
            <a:extLst>
              <a:ext uri="{FF2B5EF4-FFF2-40B4-BE49-F238E27FC236}">
                <a16:creationId xmlns:a16="http://schemas.microsoft.com/office/drawing/2014/main" id="{B1C4925D-2BEA-E64D-A6A4-2F3343232113}"/>
              </a:ext>
            </a:extLst>
          </p:cNvPr>
          <p:cNvSpPr/>
          <p:nvPr/>
        </p:nvSpPr>
        <p:spPr>
          <a:xfrm>
            <a:off x="9075175" y="901526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DAD6C70-F81F-BC31-930B-3F19DEAF10A5}"/>
              </a:ext>
            </a:extLst>
          </p:cNvPr>
          <p:cNvSpPr/>
          <p:nvPr/>
        </p:nvSpPr>
        <p:spPr>
          <a:xfrm>
            <a:off x="9500421" y="1427908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5ECED45-CEEE-9B98-2C3D-3352D2079F93}"/>
              </a:ext>
            </a:extLst>
          </p:cNvPr>
          <p:cNvSpPr/>
          <p:nvPr/>
        </p:nvSpPr>
        <p:spPr>
          <a:xfrm>
            <a:off x="8387079" y="2102442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94267D4-E717-3BF8-708B-236184D2A972}"/>
              </a:ext>
            </a:extLst>
          </p:cNvPr>
          <p:cNvSpPr/>
          <p:nvPr/>
        </p:nvSpPr>
        <p:spPr>
          <a:xfrm>
            <a:off x="8508592" y="1419238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1A4D466-23AC-6A42-72C1-E16BD092697F}"/>
              </a:ext>
            </a:extLst>
          </p:cNvPr>
          <p:cNvSpPr/>
          <p:nvPr/>
        </p:nvSpPr>
        <p:spPr>
          <a:xfrm>
            <a:off x="9918291" y="887490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D0E8B33-BD79-7A0A-898B-46BBCDE9C0A2}"/>
              </a:ext>
            </a:extLst>
          </p:cNvPr>
          <p:cNvSpPr/>
          <p:nvPr/>
        </p:nvSpPr>
        <p:spPr>
          <a:xfrm>
            <a:off x="10299291" y="1553902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01D4A5C-509D-8D78-FBF0-744FD7401DB2}"/>
              </a:ext>
            </a:extLst>
          </p:cNvPr>
          <p:cNvSpPr/>
          <p:nvPr/>
        </p:nvSpPr>
        <p:spPr>
          <a:xfrm rot="1142523">
            <a:off x="9731479" y="2410330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AB60386-58C2-B88D-B453-B1E7C4D07C8E}"/>
              </a:ext>
            </a:extLst>
          </p:cNvPr>
          <p:cNvSpPr/>
          <p:nvPr/>
        </p:nvSpPr>
        <p:spPr>
          <a:xfrm>
            <a:off x="9126795" y="1899144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F1EDF05-8803-AA87-22AD-536F4ABA4214}"/>
              </a:ext>
            </a:extLst>
          </p:cNvPr>
          <p:cNvSpPr/>
          <p:nvPr/>
        </p:nvSpPr>
        <p:spPr>
          <a:xfrm>
            <a:off x="8525637" y="3538980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C92CD0C-5162-ADA0-53C8-06E19B2A78D4}"/>
              </a:ext>
            </a:extLst>
          </p:cNvPr>
          <p:cNvSpPr/>
          <p:nvPr/>
        </p:nvSpPr>
        <p:spPr>
          <a:xfrm>
            <a:off x="9500421" y="3538980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CE00BF8-D71E-B637-F96C-79FAB626CA19}"/>
              </a:ext>
            </a:extLst>
          </p:cNvPr>
          <p:cNvSpPr/>
          <p:nvPr/>
        </p:nvSpPr>
        <p:spPr>
          <a:xfrm>
            <a:off x="10244147" y="3173644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2999B66-AD52-3084-69D9-6FA94396429B}"/>
              </a:ext>
            </a:extLst>
          </p:cNvPr>
          <p:cNvSpPr/>
          <p:nvPr/>
        </p:nvSpPr>
        <p:spPr>
          <a:xfrm>
            <a:off x="10795660" y="2573678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2A992C2-90E2-8572-D972-EE0DCBD8E815}"/>
              </a:ext>
            </a:extLst>
          </p:cNvPr>
          <p:cNvSpPr/>
          <p:nvPr/>
        </p:nvSpPr>
        <p:spPr>
          <a:xfrm>
            <a:off x="11299722" y="3444312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1324D6E-52C0-2EEB-0022-6B2DFF80C4A1}"/>
              </a:ext>
            </a:extLst>
          </p:cNvPr>
          <p:cNvSpPr/>
          <p:nvPr/>
        </p:nvSpPr>
        <p:spPr>
          <a:xfrm>
            <a:off x="10576894" y="4193420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6BB8F33-B42A-97FB-E965-EC2FCFD6216D}"/>
              </a:ext>
            </a:extLst>
          </p:cNvPr>
          <p:cNvSpPr/>
          <p:nvPr/>
        </p:nvSpPr>
        <p:spPr>
          <a:xfrm>
            <a:off x="9537291" y="4481473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CC1EA66-D010-DB79-B3A0-40DC425E9061}"/>
              </a:ext>
            </a:extLst>
          </p:cNvPr>
          <p:cNvSpPr/>
          <p:nvPr/>
        </p:nvSpPr>
        <p:spPr>
          <a:xfrm>
            <a:off x="8756695" y="4359365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ECAF56-A69D-6E2A-EB34-604DBE78197B}"/>
              </a:ext>
            </a:extLst>
          </p:cNvPr>
          <p:cNvSpPr/>
          <p:nvPr/>
        </p:nvSpPr>
        <p:spPr>
          <a:xfrm>
            <a:off x="10157953" y="5012113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5B2A349-568E-2E2D-1FE3-1D1E301AEEA3}"/>
              </a:ext>
            </a:extLst>
          </p:cNvPr>
          <p:cNvSpPr/>
          <p:nvPr/>
        </p:nvSpPr>
        <p:spPr>
          <a:xfrm>
            <a:off x="10015549" y="3935944"/>
            <a:ext cx="462116" cy="4712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2915831B-E91C-3406-8268-AC46073D6E6F}"/>
              </a:ext>
            </a:extLst>
          </p:cNvPr>
          <p:cNvSpPr/>
          <p:nvPr/>
        </p:nvSpPr>
        <p:spPr>
          <a:xfrm>
            <a:off x="8151780" y="647288"/>
            <a:ext cx="2883687" cy="2451573"/>
          </a:xfrm>
          <a:custGeom>
            <a:avLst/>
            <a:gdLst>
              <a:gd name="connsiteX0" fmla="*/ 8994 w 2883687"/>
              <a:gd name="connsiteY0" fmla="*/ 1309331 h 2451573"/>
              <a:gd name="connsiteX1" fmla="*/ 254801 w 2883687"/>
              <a:gd name="connsiteY1" fmla="*/ 562080 h 2451573"/>
              <a:gd name="connsiteX2" fmla="*/ 1306852 w 2883687"/>
              <a:gd name="connsiteY2" fmla="*/ 21306 h 2451573"/>
              <a:gd name="connsiteX3" fmla="*/ 2221252 w 2883687"/>
              <a:gd name="connsiteY3" fmla="*/ 139293 h 2451573"/>
              <a:gd name="connsiteX4" fmla="*/ 2545717 w 2883687"/>
              <a:gd name="connsiteY4" fmla="*/ 424428 h 2451573"/>
              <a:gd name="connsiteX5" fmla="*/ 2880014 w 2883687"/>
              <a:gd name="connsiteY5" fmla="*/ 1299499 h 2451573"/>
              <a:gd name="connsiteX6" fmla="*/ 2319575 w 2883687"/>
              <a:gd name="connsiteY6" fmla="*/ 1918931 h 2451573"/>
              <a:gd name="connsiteX7" fmla="*/ 2113097 w 2883687"/>
              <a:gd name="connsiteY7" fmla="*/ 2292557 h 2451573"/>
              <a:gd name="connsiteX8" fmla="*/ 1228194 w 2883687"/>
              <a:gd name="connsiteY8" fmla="*/ 2449873 h 2451573"/>
              <a:gd name="connsiteX9" fmla="*/ 805407 w 2883687"/>
              <a:gd name="connsiteY9" fmla="*/ 2204067 h 2451573"/>
              <a:gd name="connsiteX10" fmla="*/ 126981 w 2883687"/>
              <a:gd name="connsiteY10" fmla="*/ 1938596 h 2451573"/>
              <a:gd name="connsiteX11" fmla="*/ 8994 w 2883687"/>
              <a:gd name="connsiteY11" fmla="*/ 1309331 h 245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3687" h="2451573">
                <a:moveTo>
                  <a:pt x="8994" y="1309331"/>
                </a:moveTo>
                <a:cubicBezTo>
                  <a:pt x="30297" y="1079912"/>
                  <a:pt x="38491" y="776751"/>
                  <a:pt x="254801" y="562080"/>
                </a:cubicBezTo>
                <a:cubicBezTo>
                  <a:pt x="471111" y="347409"/>
                  <a:pt x="979110" y="91770"/>
                  <a:pt x="1306852" y="21306"/>
                </a:cubicBezTo>
                <a:cubicBezTo>
                  <a:pt x="1634594" y="-49159"/>
                  <a:pt x="2014775" y="72106"/>
                  <a:pt x="2221252" y="139293"/>
                </a:cubicBezTo>
                <a:cubicBezTo>
                  <a:pt x="2427729" y="206480"/>
                  <a:pt x="2435923" y="231060"/>
                  <a:pt x="2545717" y="424428"/>
                </a:cubicBezTo>
                <a:cubicBezTo>
                  <a:pt x="2655511" y="617796"/>
                  <a:pt x="2917704" y="1050415"/>
                  <a:pt x="2880014" y="1299499"/>
                </a:cubicBezTo>
                <a:cubicBezTo>
                  <a:pt x="2842324" y="1548583"/>
                  <a:pt x="2447395" y="1753421"/>
                  <a:pt x="2319575" y="1918931"/>
                </a:cubicBezTo>
                <a:cubicBezTo>
                  <a:pt x="2191756" y="2084441"/>
                  <a:pt x="2294994" y="2204067"/>
                  <a:pt x="2113097" y="2292557"/>
                </a:cubicBezTo>
                <a:cubicBezTo>
                  <a:pt x="1931200" y="2381047"/>
                  <a:pt x="1446142" y="2464621"/>
                  <a:pt x="1228194" y="2449873"/>
                </a:cubicBezTo>
                <a:cubicBezTo>
                  <a:pt x="1010246" y="2435125"/>
                  <a:pt x="988942" y="2289280"/>
                  <a:pt x="805407" y="2204067"/>
                </a:cubicBezTo>
                <a:cubicBezTo>
                  <a:pt x="621872" y="2118854"/>
                  <a:pt x="258078" y="2082803"/>
                  <a:pt x="126981" y="1938596"/>
                </a:cubicBezTo>
                <a:cubicBezTo>
                  <a:pt x="-4116" y="1794390"/>
                  <a:pt x="-12309" y="1538750"/>
                  <a:pt x="8994" y="1309331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930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31" y="194333"/>
            <a:ext cx="10515600" cy="53303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Proof of lower bound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4E1E37-679C-E5CE-DE46-1820BE91C059}"/>
                  </a:ext>
                </a:extLst>
              </p:cNvPr>
              <p:cNvSpPr txBox="1"/>
              <p:nvPr/>
            </p:nvSpPr>
            <p:spPr>
              <a:xfrm>
                <a:off x="903172" y="953774"/>
                <a:ext cx="10215717" cy="4814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 probability that a random sample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will contain no vertex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is:</a:t>
                </a:r>
              </a:p>
              <a:p>
                <a:pPr algn="ctr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skw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∗…∗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skw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skw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know:</a:t>
                </a:r>
              </a:p>
              <a:p>
                <a:pPr algn="ctr"/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𝑐𝑛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𝑎𝑐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func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>
                                        <m:fPr>
                                          <m:type m:val="skw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den>
                                      </m:f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we have: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−(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4E1E37-679C-E5CE-DE46-1820BE91C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72" y="953774"/>
                <a:ext cx="10215717" cy="4814331"/>
              </a:xfrm>
              <a:prstGeom prst="rect">
                <a:avLst/>
              </a:prstGeom>
              <a:blipFill>
                <a:blip r:embed="rId3"/>
                <a:stretch>
                  <a:fillRect l="-1193" t="-1139" b="-8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1236A9F-338F-3665-2A05-28A769F092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915962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E5151-889F-611E-3414-6B360D9E89F1}"/>
                  </a:ext>
                </a:extLst>
              </p:cNvPr>
              <p:cNvSpPr txBox="1"/>
              <p:nvPr/>
            </p:nvSpPr>
            <p:spPr>
              <a:xfrm>
                <a:off x="372230" y="5904226"/>
                <a:ext cx="11277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Therefore: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E5151-889F-611E-3414-6B360D9E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30" y="5904226"/>
                <a:ext cx="11277600" cy="523220"/>
              </a:xfrm>
              <a:prstGeom prst="rect">
                <a:avLst/>
              </a:prstGeom>
              <a:blipFill>
                <a:blip r:embed="rId9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6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008F-9D3A-27C0-0CED-13B966022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76" y="204405"/>
            <a:ext cx="10515600" cy="765585"/>
          </a:xfrm>
        </p:spPr>
        <p:txBody>
          <a:bodyPr/>
          <a:lstStyle/>
          <a:p>
            <a:pPr algn="ctr"/>
            <a:r>
              <a:rPr lang="en-US" dirty="0"/>
              <a:t>Proof of upper bound – notations we’ll use</a:t>
            </a:r>
            <a:endParaRPr lang="en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728609-72A2-0E42-4926-CA6D54A7E741}"/>
              </a:ext>
            </a:extLst>
          </p:cNvPr>
          <p:cNvSpPr/>
          <p:nvPr/>
        </p:nvSpPr>
        <p:spPr>
          <a:xfrm>
            <a:off x="8035931" y="4128033"/>
            <a:ext cx="1122451" cy="9378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endParaRPr lang="en-I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BD7640-7CD3-47B2-B05F-85C4D202999D}"/>
              </a:ext>
            </a:extLst>
          </p:cNvPr>
          <p:cNvSpPr/>
          <p:nvPr/>
        </p:nvSpPr>
        <p:spPr>
          <a:xfrm>
            <a:off x="6310213" y="2491159"/>
            <a:ext cx="1122451" cy="9378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5F2626-1262-D531-66AB-152C003DCAF5}"/>
              </a:ext>
            </a:extLst>
          </p:cNvPr>
          <p:cNvSpPr/>
          <p:nvPr/>
        </p:nvSpPr>
        <p:spPr>
          <a:xfrm>
            <a:off x="4473677" y="4128033"/>
            <a:ext cx="1122451" cy="9378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endParaRPr lang="en-IL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C116F1-BD27-6D47-F99E-72C7499C9D2B}"/>
              </a:ext>
            </a:extLst>
          </p:cNvPr>
          <p:cNvCxnSpPr>
            <a:stCxn id="5" idx="5"/>
            <a:endCxn id="4" idx="1"/>
          </p:cNvCxnSpPr>
          <p:nvPr/>
        </p:nvCxnSpPr>
        <p:spPr>
          <a:xfrm>
            <a:off x="7268285" y="3291656"/>
            <a:ext cx="932026" cy="973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B8E944-30F8-EE71-1B1F-153007B3CCC2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>
          <a:xfrm flipH="1">
            <a:off x="5431748" y="3291656"/>
            <a:ext cx="1042844" cy="973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1DBECB-F58E-804F-E9FC-4EA28A8CB88E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5596128" y="4596955"/>
            <a:ext cx="24398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88C72A8-FCAD-0941-EC5F-877176F32FA5}"/>
              </a:ext>
            </a:extLst>
          </p:cNvPr>
          <p:cNvSpPr txBox="1"/>
          <p:nvPr/>
        </p:nvSpPr>
        <p:spPr>
          <a:xfrm>
            <a:off x="7734298" y="3421856"/>
            <a:ext cx="301634" cy="36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FCE5C-7D75-82E7-441C-6C6C95496F36}"/>
              </a:ext>
            </a:extLst>
          </p:cNvPr>
          <p:cNvSpPr txBox="1"/>
          <p:nvPr/>
        </p:nvSpPr>
        <p:spPr>
          <a:xfrm>
            <a:off x="5609353" y="3481074"/>
            <a:ext cx="38382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EE4FF5-69C7-12EC-EACF-5EE7CC255726}"/>
              </a:ext>
            </a:extLst>
          </p:cNvPr>
          <p:cNvSpPr txBox="1"/>
          <p:nvPr/>
        </p:nvSpPr>
        <p:spPr>
          <a:xfrm>
            <a:off x="6781866" y="4587710"/>
            <a:ext cx="26323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61F23E-4CD6-D671-E46D-448B3F139EBA}"/>
              </a:ext>
            </a:extLst>
          </p:cNvPr>
          <p:cNvSpPr/>
          <p:nvPr/>
        </p:nvSpPr>
        <p:spPr>
          <a:xfrm>
            <a:off x="8881349" y="2186430"/>
            <a:ext cx="1122451" cy="9378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  <a:endParaRPr lang="en-IL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A3D406-3832-233F-14BB-9A7EBFBE50AD}"/>
              </a:ext>
            </a:extLst>
          </p:cNvPr>
          <p:cNvSpPr/>
          <p:nvPr/>
        </p:nvSpPr>
        <p:spPr>
          <a:xfrm>
            <a:off x="3075140" y="2186429"/>
            <a:ext cx="1122451" cy="9378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  <a:endParaRPr lang="en-IL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F1D8828-7506-7096-5CE2-F8FEEA13796E}"/>
              </a:ext>
            </a:extLst>
          </p:cNvPr>
          <p:cNvSpPr/>
          <p:nvPr/>
        </p:nvSpPr>
        <p:spPr>
          <a:xfrm>
            <a:off x="1892491" y="4166578"/>
            <a:ext cx="1122451" cy="9378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</a:t>
            </a:r>
            <a:endParaRPr lang="en-IL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7D6A0E-2D26-9540-D551-3BE5E196CFAC}"/>
              </a:ext>
            </a:extLst>
          </p:cNvPr>
          <p:cNvCxnSpPr>
            <a:cxnSpLocks/>
            <a:stCxn id="15" idx="6"/>
            <a:endCxn id="6" idx="2"/>
          </p:cNvCxnSpPr>
          <p:nvPr/>
        </p:nvCxnSpPr>
        <p:spPr>
          <a:xfrm flipV="1">
            <a:off x="3014942" y="4596954"/>
            <a:ext cx="1458735" cy="38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7CD681-3808-0CD3-9DEA-A692B90C36D0}"/>
              </a:ext>
            </a:extLst>
          </p:cNvPr>
          <p:cNvCxnSpPr>
            <a:cxnSpLocks/>
            <a:stCxn id="15" idx="0"/>
            <a:endCxn id="14" idx="3"/>
          </p:cNvCxnSpPr>
          <p:nvPr/>
        </p:nvCxnSpPr>
        <p:spPr>
          <a:xfrm flipV="1">
            <a:off x="2453717" y="2986926"/>
            <a:ext cx="785802" cy="11796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932153-3529-2D6A-3335-8EFD86F02E1E}"/>
              </a:ext>
            </a:extLst>
          </p:cNvPr>
          <p:cNvCxnSpPr>
            <a:cxnSpLocks/>
            <a:stCxn id="6" idx="0"/>
            <a:endCxn id="14" idx="5"/>
          </p:cNvCxnSpPr>
          <p:nvPr/>
        </p:nvCxnSpPr>
        <p:spPr>
          <a:xfrm flipH="1" flipV="1">
            <a:off x="4033212" y="2986926"/>
            <a:ext cx="1001691" cy="1141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56AEC5-8562-DC81-403A-1F83D12A14DE}"/>
              </a:ext>
            </a:extLst>
          </p:cNvPr>
          <p:cNvCxnSpPr>
            <a:cxnSpLocks/>
            <a:stCxn id="5" idx="6"/>
            <a:endCxn id="13" idx="2"/>
          </p:cNvCxnSpPr>
          <p:nvPr/>
        </p:nvCxnSpPr>
        <p:spPr>
          <a:xfrm flipV="1">
            <a:off x="7432664" y="2655351"/>
            <a:ext cx="1448685" cy="3047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72EAE3-79BD-6E05-4BF7-B478381174A9}"/>
              </a:ext>
            </a:extLst>
          </p:cNvPr>
          <p:cNvCxnSpPr>
            <a:cxnSpLocks/>
            <a:stCxn id="4" idx="7"/>
            <a:endCxn id="13" idx="4"/>
          </p:cNvCxnSpPr>
          <p:nvPr/>
        </p:nvCxnSpPr>
        <p:spPr>
          <a:xfrm flipV="1">
            <a:off x="8994003" y="3124271"/>
            <a:ext cx="448572" cy="1141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3CBEEDC-B964-1889-5021-D0C95E8FDE01}"/>
              </a:ext>
            </a:extLst>
          </p:cNvPr>
          <p:cNvSpPr txBox="1"/>
          <p:nvPr/>
        </p:nvSpPr>
        <p:spPr>
          <a:xfrm>
            <a:off x="4554583" y="3327070"/>
            <a:ext cx="38382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5490A6-904A-C007-D10B-5868E43D4A8D}"/>
              </a:ext>
            </a:extLst>
          </p:cNvPr>
          <p:cNvSpPr txBox="1"/>
          <p:nvPr/>
        </p:nvSpPr>
        <p:spPr>
          <a:xfrm>
            <a:off x="2466032" y="3221091"/>
            <a:ext cx="38382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BF6EF-C968-AE5D-3D4A-5A75D2382BD1}"/>
              </a:ext>
            </a:extLst>
          </p:cNvPr>
          <p:cNvSpPr txBox="1"/>
          <p:nvPr/>
        </p:nvSpPr>
        <p:spPr>
          <a:xfrm>
            <a:off x="9191146" y="3719631"/>
            <a:ext cx="35091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69A475-A5EA-382A-8FC9-F59221D7D588}"/>
              </a:ext>
            </a:extLst>
          </p:cNvPr>
          <p:cNvSpPr txBox="1"/>
          <p:nvPr/>
        </p:nvSpPr>
        <p:spPr>
          <a:xfrm>
            <a:off x="8068696" y="2438382"/>
            <a:ext cx="26323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305FAA-E67E-3292-07D5-146125B9249E}"/>
              </a:ext>
            </a:extLst>
          </p:cNvPr>
          <p:cNvSpPr txBox="1"/>
          <p:nvPr/>
        </p:nvSpPr>
        <p:spPr>
          <a:xfrm>
            <a:off x="3640019" y="4596953"/>
            <a:ext cx="26323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CADAD00-0983-E013-AA82-1FB0B29ACA89}"/>
              </a:ext>
            </a:extLst>
          </p:cNvPr>
          <p:cNvSpPr/>
          <p:nvPr/>
        </p:nvSpPr>
        <p:spPr>
          <a:xfrm>
            <a:off x="2498610" y="5029429"/>
            <a:ext cx="5868642" cy="492742"/>
          </a:xfrm>
          <a:custGeom>
            <a:avLst/>
            <a:gdLst>
              <a:gd name="connsiteX0" fmla="*/ 0 w 5791200"/>
              <a:gd name="connsiteY0" fmla="*/ 108155 h 492742"/>
              <a:gd name="connsiteX1" fmla="*/ 3421625 w 5791200"/>
              <a:gd name="connsiteY1" fmla="*/ 491613 h 492742"/>
              <a:gd name="connsiteX2" fmla="*/ 5791200 w 5791200"/>
              <a:gd name="connsiteY2" fmla="*/ 0 h 49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1200" h="492742">
                <a:moveTo>
                  <a:pt x="0" y="108155"/>
                </a:moveTo>
                <a:cubicBezTo>
                  <a:pt x="1228212" y="308897"/>
                  <a:pt x="2456425" y="509639"/>
                  <a:pt x="3421625" y="491613"/>
                </a:cubicBezTo>
                <a:cubicBezTo>
                  <a:pt x="4386825" y="473587"/>
                  <a:pt x="5089012" y="236793"/>
                  <a:pt x="5791200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C36376-3049-CCDD-DE0C-2134825F059C}"/>
              </a:ext>
            </a:extLst>
          </p:cNvPr>
          <p:cNvSpPr txBox="1"/>
          <p:nvPr/>
        </p:nvSpPr>
        <p:spPr>
          <a:xfrm>
            <a:off x="5609353" y="5518676"/>
            <a:ext cx="38382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9137B6-E924-5AD6-35A1-4FB883343C18}"/>
              </a:ext>
            </a:extLst>
          </p:cNvPr>
          <p:cNvCxnSpPr>
            <a:cxnSpLocks/>
            <a:stCxn id="5" idx="2"/>
            <a:endCxn id="14" idx="6"/>
          </p:cNvCxnSpPr>
          <p:nvPr/>
        </p:nvCxnSpPr>
        <p:spPr>
          <a:xfrm flipH="1" flipV="1">
            <a:off x="4197591" y="2655350"/>
            <a:ext cx="2112622" cy="304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2203138-2DEF-4162-40A3-812C15AFAAEA}"/>
              </a:ext>
            </a:extLst>
          </p:cNvPr>
          <p:cNvSpPr txBox="1"/>
          <p:nvPr/>
        </p:nvSpPr>
        <p:spPr>
          <a:xfrm>
            <a:off x="5101496" y="2447756"/>
            <a:ext cx="38382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D051FE-05C6-29EF-650F-2F0BE013883D}"/>
              </a:ext>
            </a:extLst>
          </p:cNvPr>
          <p:cNvSpPr/>
          <p:nvPr/>
        </p:nvSpPr>
        <p:spPr>
          <a:xfrm>
            <a:off x="1707480" y="2084438"/>
            <a:ext cx="3901873" cy="374345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F42F5C4-DAB7-40F5-DECE-98EF67D2A98D}"/>
                  </a:ext>
                </a:extLst>
              </p:cNvPr>
              <p:cNvSpPr txBox="1"/>
              <p:nvPr/>
            </p:nvSpPr>
            <p:spPr>
              <a:xfrm>
                <a:off x="2530819" y="1498075"/>
                <a:ext cx="22551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F42F5C4-DAB7-40F5-DECE-98EF67D2A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819" y="1498075"/>
                <a:ext cx="225519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D4234F92-7B48-AA39-CB15-52331F0A1E7D}"/>
              </a:ext>
            </a:extLst>
          </p:cNvPr>
          <p:cNvSpPr/>
          <p:nvPr/>
        </p:nvSpPr>
        <p:spPr>
          <a:xfrm>
            <a:off x="1892491" y="2093681"/>
            <a:ext cx="3703637" cy="3182119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17DB067-8411-FFBA-5B7A-02F550B7ACFE}"/>
                  </a:ext>
                </a:extLst>
              </p:cNvPr>
              <p:cNvSpPr/>
              <p:nvPr/>
            </p:nvSpPr>
            <p:spPr>
              <a:xfrm>
                <a:off x="3054527" y="3554646"/>
                <a:ext cx="1184095" cy="484104"/>
              </a:xfrm>
              <a:prstGeom prst="rect">
                <a:avLst/>
              </a:prstGeom>
              <a:solidFill>
                <a:schemeClr val="lt1">
                  <a:alpha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17DB067-8411-FFBA-5B7A-02F550B7A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527" y="3554646"/>
                <a:ext cx="1184095" cy="484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219CEB80-ED76-2B6D-1EB2-EEB7C070DCF0}"/>
              </a:ext>
            </a:extLst>
          </p:cNvPr>
          <p:cNvSpPr/>
          <p:nvPr/>
        </p:nvSpPr>
        <p:spPr>
          <a:xfrm>
            <a:off x="6096000" y="2092192"/>
            <a:ext cx="4100052" cy="3182119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9D0BA1-8727-28CD-912C-474BA60B6DC3}"/>
                  </a:ext>
                </a:extLst>
              </p:cNvPr>
              <p:cNvSpPr/>
              <p:nvPr/>
            </p:nvSpPr>
            <p:spPr>
              <a:xfrm>
                <a:off x="7564958" y="1554030"/>
                <a:ext cx="1184095" cy="484104"/>
              </a:xfrm>
              <a:prstGeom prst="rect">
                <a:avLst/>
              </a:prstGeom>
              <a:solidFill>
                <a:schemeClr val="lt1">
                  <a:alpha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9D0BA1-8727-28CD-912C-474BA60B6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958" y="1554030"/>
                <a:ext cx="1184095" cy="484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285F3971-5932-EB79-21E4-554FAD93C87E}"/>
              </a:ext>
            </a:extLst>
          </p:cNvPr>
          <p:cNvSpPr/>
          <p:nvPr/>
        </p:nvSpPr>
        <p:spPr>
          <a:xfrm>
            <a:off x="3070801" y="2186428"/>
            <a:ext cx="1122451" cy="942774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78549B4-4520-1149-BBCC-43608AB6D33C}"/>
              </a:ext>
            </a:extLst>
          </p:cNvPr>
          <p:cNvSpPr/>
          <p:nvPr/>
        </p:nvSpPr>
        <p:spPr>
          <a:xfrm>
            <a:off x="324307" y="1270225"/>
            <a:ext cx="1419169" cy="455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Clustered</a:t>
            </a:r>
            <a:endParaRPr lang="en-IL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15EC83-6D39-E357-97A0-78F49ED64744}"/>
              </a:ext>
            </a:extLst>
          </p:cNvPr>
          <p:cNvCxnSpPr>
            <a:stCxn id="45" idx="3"/>
          </p:cNvCxnSpPr>
          <p:nvPr/>
        </p:nvCxnSpPr>
        <p:spPr>
          <a:xfrm>
            <a:off x="1743476" y="1498075"/>
            <a:ext cx="1599492" cy="11343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E5E0BBA-EF12-411F-BD9F-58957058F093}"/>
              </a:ext>
            </a:extLst>
          </p:cNvPr>
          <p:cNvSpPr/>
          <p:nvPr/>
        </p:nvSpPr>
        <p:spPr>
          <a:xfrm>
            <a:off x="1900016" y="4161645"/>
            <a:ext cx="1122451" cy="942774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CBD8A7-2A92-B9C0-DA22-967DEE7CB4FE}"/>
              </a:ext>
            </a:extLst>
          </p:cNvPr>
          <p:cNvSpPr/>
          <p:nvPr/>
        </p:nvSpPr>
        <p:spPr>
          <a:xfrm>
            <a:off x="98826" y="5660159"/>
            <a:ext cx="1419169" cy="455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Clustered</a:t>
            </a:r>
            <a:endParaRPr lang="en-IL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5ED0A08-D3C8-3637-B66B-97996A3FC98E}"/>
              </a:ext>
            </a:extLst>
          </p:cNvPr>
          <p:cNvCxnSpPr>
            <a:cxnSpLocks/>
            <a:stCxn id="49" idx="0"/>
          </p:cNvCxnSpPr>
          <p:nvPr/>
        </p:nvCxnSpPr>
        <p:spPr>
          <a:xfrm flipV="1">
            <a:off x="808411" y="4772376"/>
            <a:ext cx="1394015" cy="887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0D1B237-CAF2-5C9C-8FFA-F1116F2DECEC}"/>
              </a:ext>
            </a:extLst>
          </p:cNvPr>
          <p:cNvSpPr/>
          <p:nvPr/>
        </p:nvSpPr>
        <p:spPr>
          <a:xfrm>
            <a:off x="6424194" y="6069636"/>
            <a:ext cx="1776117" cy="455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 - clustered</a:t>
            </a:r>
            <a:endParaRPr lang="en-IL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D231F04-36EC-50B2-A4A5-B353963A762E}"/>
              </a:ext>
            </a:extLst>
          </p:cNvPr>
          <p:cNvCxnSpPr>
            <a:cxnSpLocks/>
            <a:stCxn id="53" idx="0"/>
          </p:cNvCxnSpPr>
          <p:nvPr/>
        </p:nvCxnSpPr>
        <p:spPr>
          <a:xfrm flipH="1" flipV="1">
            <a:off x="6862916" y="3221091"/>
            <a:ext cx="449337" cy="2848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5BB85015-93D7-97AA-083D-EAB49E8B8F20}"/>
              </a:ext>
            </a:extLst>
          </p:cNvPr>
          <p:cNvSpPr/>
          <p:nvPr/>
        </p:nvSpPr>
        <p:spPr>
          <a:xfrm>
            <a:off x="6304647" y="2486226"/>
            <a:ext cx="1122451" cy="942774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4232DCE-089C-3430-F230-68B055E4070E}"/>
              </a:ext>
            </a:extLst>
          </p:cNvPr>
          <p:cNvSpPr/>
          <p:nvPr/>
        </p:nvSpPr>
        <p:spPr>
          <a:xfrm rot="1748914">
            <a:off x="8122326" y="1931588"/>
            <a:ext cx="1628901" cy="3550144"/>
          </a:xfrm>
          <a:prstGeom prst="rect">
            <a:avLst/>
          </a:prstGeom>
          <a:solidFill>
            <a:schemeClr val="bg2">
              <a:lumMod val="1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8CE5D70-BE20-C3F2-7187-CD7E4F44E87E}"/>
                  </a:ext>
                </a:extLst>
              </p:cNvPr>
              <p:cNvSpPr/>
              <p:nvPr/>
            </p:nvSpPr>
            <p:spPr>
              <a:xfrm>
                <a:off x="9900449" y="3956165"/>
                <a:ext cx="1184095" cy="484104"/>
              </a:xfrm>
              <a:prstGeom prst="rect">
                <a:avLst/>
              </a:prstGeom>
              <a:solidFill>
                <a:schemeClr val="lt1">
                  <a:alpha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8CE5D70-BE20-C3F2-7187-CD7E4F44E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449" y="3956165"/>
                <a:ext cx="1184095" cy="484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8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3" grpId="0" animBg="1"/>
      <p:bldP spid="55" grpId="0" animBg="1"/>
      <p:bldP spid="58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31" y="194333"/>
            <a:ext cx="10515600" cy="53303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Proof of upper bound – outline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/>
              <p:nvPr/>
            </p:nvSpPr>
            <p:spPr>
              <a:xfrm>
                <a:off x="394855" y="1174173"/>
                <a:ext cx="1134687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We can describe the total cost (amount of disagreements) of our algorithm as a sum of two cost values: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 cost of the offline phase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 cost of the online phase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5" y="1174173"/>
                <a:ext cx="11346872" cy="2062103"/>
              </a:xfrm>
              <a:prstGeom prst="rect">
                <a:avLst/>
              </a:prstGeom>
              <a:blipFill>
                <a:blip r:embed="rId8"/>
                <a:stretch>
                  <a:fillRect l="-1397" t="-3846" b="-917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9B56422-6E29-8918-351A-1D276D9BACA1}"/>
              </a:ext>
            </a:extLst>
          </p:cNvPr>
          <p:cNvSpPr txBox="1"/>
          <p:nvPr/>
        </p:nvSpPr>
        <p:spPr>
          <a:xfrm>
            <a:off x="394855" y="3678382"/>
            <a:ext cx="11346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will upper-bound each cost separately, yielding the desired result</a:t>
            </a:r>
            <a:endParaRPr lang="en-IL" sz="3200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983B86A-2755-A9EE-6EBC-5BBB1CA981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666155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04322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31" y="194333"/>
            <a:ext cx="10515600" cy="53303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More preliminaries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/>
              <p:nvPr/>
            </p:nvSpPr>
            <p:spPr>
              <a:xfrm>
                <a:off x="422564" y="967696"/>
                <a:ext cx="11346872" cy="2787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any bad triangle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US" sz="2800" dirty="0"/>
                  <a:t> denote the event in which a pivot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was chosen in the sample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while the other vertices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are </a:t>
                </a:r>
                <a:r>
                  <a:rPr lang="en-US" sz="2800" dirty="0" err="1"/>
                  <a:t>unclustered</a:t>
                </a:r>
                <a:r>
                  <a:rPr lang="en-US" sz="2800" dirty="0"/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Important:</a:t>
                </a:r>
                <a:r>
                  <a:rPr lang="en-US" sz="2800" dirty="0"/>
                  <a:t> only the pivot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b="0" dirty="0"/>
                  <a:t> needs to be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0" dirty="0"/>
                  <a:t>. The other two vertices can be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(we will 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US" sz="2800" b="0" dirty="0"/>
                  <a:t> in the same way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US" sz="2800" b="0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4" y="967696"/>
                <a:ext cx="11346872" cy="2787301"/>
              </a:xfrm>
              <a:prstGeom prst="rect">
                <a:avLst/>
              </a:prstGeom>
              <a:blipFill>
                <a:blip r:embed="rId3"/>
                <a:stretch>
                  <a:fillRect l="-967" t="-1969" r="-752" b="-48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BC8B10B9-9B15-926E-B620-66FFEDC4BF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894494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3EDC825-0165-3235-1F7C-697A9AE829FA}"/>
              </a:ext>
            </a:extLst>
          </p:cNvPr>
          <p:cNvSpPr/>
          <p:nvPr/>
        </p:nvSpPr>
        <p:spPr>
          <a:xfrm>
            <a:off x="334297" y="4758813"/>
            <a:ext cx="3303639" cy="1337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7AEAEE-11BA-17B5-721F-B7BA2577A7B8}"/>
              </a:ext>
            </a:extLst>
          </p:cNvPr>
          <p:cNvSpPr/>
          <p:nvPr/>
        </p:nvSpPr>
        <p:spPr>
          <a:xfrm>
            <a:off x="3957485" y="5220916"/>
            <a:ext cx="3303639" cy="1337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105D16-6EE1-5C80-F694-163731712DB9}"/>
              </a:ext>
            </a:extLst>
          </p:cNvPr>
          <p:cNvSpPr/>
          <p:nvPr/>
        </p:nvSpPr>
        <p:spPr>
          <a:xfrm>
            <a:off x="7826479" y="4758811"/>
            <a:ext cx="3303639" cy="1337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06CA4-D56E-38D3-1D6D-856F2DEC9BAB}"/>
              </a:ext>
            </a:extLst>
          </p:cNvPr>
          <p:cNvSpPr/>
          <p:nvPr/>
        </p:nvSpPr>
        <p:spPr>
          <a:xfrm>
            <a:off x="8227141" y="3170900"/>
            <a:ext cx="3303639" cy="1337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79BAF2-CDF9-AA13-DDCC-073418D0AC42}"/>
              </a:ext>
            </a:extLst>
          </p:cNvPr>
          <p:cNvCxnSpPr/>
          <p:nvPr/>
        </p:nvCxnSpPr>
        <p:spPr>
          <a:xfrm>
            <a:off x="2379406" y="4758811"/>
            <a:ext cx="0" cy="1337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68086F-A561-8766-6B86-8345BE2A9451}"/>
              </a:ext>
            </a:extLst>
          </p:cNvPr>
          <p:cNvCxnSpPr/>
          <p:nvPr/>
        </p:nvCxnSpPr>
        <p:spPr>
          <a:xfrm>
            <a:off x="6011031" y="5220914"/>
            <a:ext cx="0" cy="1337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9176FA-6371-8B2B-A4DD-D17A4CF653A1}"/>
              </a:ext>
            </a:extLst>
          </p:cNvPr>
          <p:cNvCxnSpPr/>
          <p:nvPr/>
        </p:nvCxnSpPr>
        <p:spPr>
          <a:xfrm>
            <a:off x="9762037" y="4758809"/>
            <a:ext cx="0" cy="1337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7B3C36-AB7D-1F7E-004A-EFEAAECAC7B4}"/>
              </a:ext>
            </a:extLst>
          </p:cNvPr>
          <p:cNvCxnSpPr/>
          <p:nvPr/>
        </p:nvCxnSpPr>
        <p:spPr>
          <a:xfrm>
            <a:off x="10238902" y="3170900"/>
            <a:ext cx="0" cy="1337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328F15-2087-1E9E-AEB6-461A17E52DA5}"/>
                  </a:ext>
                </a:extLst>
              </p:cNvPr>
              <p:cNvSpPr txBox="1"/>
              <p:nvPr/>
            </p:nvSpPr>
            <p:spPr>
              <a:xfrm>
                <a:off x="334297" y="4758809"/>
                <a:ext cx="378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328F15-2087-1E9E-AEB6-461A17E52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97" y="4758809"/>
                <a:ext cx="378763" cy="369332"/>
              </a:xfrm>
              <a:prstGeom prst="rect">
                <a:avLst/>
              </a:prstGeom>
              <a:blipFill>
                <a:blip r:embed="rId9"/>
                <a:stretch>
                  <a:fillRect r="-135484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CC6C19-95DD-AC77-55FF-9407565526A4}"/>
                  </a:ext>
                </a:extLst>
              </p:cNvPr>
              <p:cNvSpPr txBox="1"/>
              <p:nvPr/>
            </p:nvSpPr>
            <p:spPr>
              <a:xfrm>
                <a:off x="3965921" y="5220913"/>
                <a:ext cx="378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CC6C19-95DD-AC77-55FF-940756552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921" y="5220913"/>
                <a:ext cx="378763" cy="369332"/>
              </a:xfrm>
              <a:prstGeom prst="rect">
                <a:avLst/>
              </a:prstGeom>
              <a:blipFill>
                <a:blip r:embed="rId10"/>
                <a:stretch>
                  <a:fillRect r="-135484" b="-147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F96537-C832-17E5-E365-10BEE3E246E3}"/>
                  </a:ext>
                </a:extLst>
              </p:cNvPr>
              <p:cNvSpPr txBox="1"/>
              <p:nvPr/>
            </p:nvSpPr>
            <p:spPr>
              <a:xfrm>
                <a:off x="8227141" y="3200481"/>
                <a:ext cx="378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F96537-C832-17E5-E365-10BEE3E24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141" y="3200481"/>
                <a:ext cx="378763" cy="369332"/>
              </a:xfrm>
              <a:prstGeom prst="rect">
                <a:avLst/>
              </a:prstGeom>
              <a:blipFill>
                <a:blip r:embed="rId11"/>
                <a:stretch>
                  <a:fillRect r="-135484" b="-147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F2066A-3078-B2F6-5F24-D1380D395CE2}"/>
                  </a:ext>
                </a:extLst>
              </p:cNvPr>
              <p:cNvSpPr txBox="1"/>
              <p:nvPr/>
            </p:nvSpPr>
            <p:spPr>
              <a:xfrm>
                <a:off x="7826479" y="4806889"/>
                <a:ext cx="378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F2066A-3078-B2F6-5F24-D1380D395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479" y="4806889"/>
                <a:ext cx="378763" cy="369332"/>
              </a:xfrm>
              <a:prstGeom prst="rect">
                <a:avLst/>
              </a:prstGeom>
              <a:blipFill>
                <a:blip r:embed="rId12"/>
                <a:stretch>
                  <a:fillRect r="-135484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282152-24AD-2964-D26D-BC44B10D4CC5}"/>
                  </a:ext>
                </a:extLst>
              </p:cNvPr>
              <p:cNvSpPr txBox="1"/>
              <p:nvPr/>
            </p:nvSpPr>
            <p:spPr>
              <a:xfrm>
                <a:off x="2362568" y="4758809"/>
                <a:ext cx="378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282152-24AD-2964-D26D-BC44B10D4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68" y="4758809"/>
                <a:ext cx="378763" cy="369332"/>
              </a:xfrm>
              <a:prstGeom prst="rect">
                <a:avLst/>
              </a:prstGeom>
              <a:blipFill>
                <a:blip r:embed="rId13"/>
                <a:stretch>
                  <a:fillRect r="-66129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FA4083-D658-8537-0DDD-128F32BA6928}"/>
                  </a:ext>
                </a:extLst>
              </p:cNvPr>
              <p:cNvSpPr txBox="1"/>
              <p:nvPr/>
            </p:nvSpPr>
            <p:spPr>
              <a:xfrm>
                <a:off x="5991588" y="5220912"/>
                <a:ext cx="378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FA4083-D658-8537-0DDD-128F32BA6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588" y="5220912"/>
                <a:ext cx="378763" cy="369332"/>
              </a:xfrm>
              <a:prstGeom prst="rect">
                <a:avLst/>
              </a:prstGeom>
              <a:blipFill>
                <a:blip r:embed="rId14"/>
                <a:stretch>
                  <a:fillRect r="-66129" b="-147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72A76A-5EAD-800F-4E48-EA3EE410FA6E}"/>
                  </a:ext>
                </a:extLst>
              </p:cNvPr>
              <p:cNvSpPr txBox="1"/>
              <p:nvPr/>
            </p:nvSpPr>
            <p:spPr>
              <a:xfrm>
                <a:off x="9762037" y="4758808"/>
                <a:ext cx="378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72A76A-5EAD-800F-4E48-EA3EE410F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037" y="4758808"/>
                <a:ext cx="378763" cy="369332"/>
              </a:xfrm>
              <a:prstGeom prst="rect">
                <a:avLst/>
              </a:prstGeom>
              <a:blipFill>
                <a:blip r:embed="rId15"/>
                <a:stretch>
                  <a:fillRect r="-65079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86ABF3-C7E8-B820-30EE-06F4DBF83B27}"/>
                  </a:ext>
                </a:extLst>
              </p:cNvPr>
              <p:cNvSpPr txBox="1"/>
              <p:nvPr/>
            </p:nvSpPr>
            <p:spPr>
              <a:xfrm>
                <a:off x="10238902" y="3200481"/>
                <a:ext cx="378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86ABF3-C7E8-B820-30EE-06F4DBF83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902" y="3200481"/>
                <a:ext cx="378763" cy="369332"/>
              </a:xfrm>
              <a:prstGeom prst="rect">
                <a:avLst/>
              </a:prstGeom>
              <a:blipFill>
                <a:blip r:embed="rId16"/>
                <a:stretch>
                  <a:fillRect r="-66129" b="-147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F55EDD60-64C0-0DD6-653D-41908DF32F8B}"/>
              </a:ext>
            </a:extLst>
          </p:cNvPr>
          <p:cNvSpPr/>
          <p:nvPr/>
        </p:nvSpPr>
        <p:spPr>
          <a:xfrm>
            <a:off x="3195960" y="5302043"/>
            <a:ext cx="216310" cy="1671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EA4816F-1CBA-8CD5-96E9-0648FB5192D4}"/>
              </a:ext>
            </a:extLst>
          </p:cNvPr>
          <p:cNvSpPr/>
          <p:nvPr/>
        </p:nvSpPr>
        <p:spPr>
          <a:xfrm>
            <a:off x="2639739" y="5293744"/>
            <a:ext cx="216310" cy="1671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D3D611-5E18-FFEE-DD2C-47F5F06A4262}"/>
              </a:ext>
            </a:extLst>
          </p:cNvPr>
          <p:cNvSpPr/>
          <p:nvPr/>
        </p:nvSpPr>
        <p:spPr>
          <a:xfrm>
            <a:off x="2854623" y="5795189"/>
            <a:ext cx="216310" cy="16714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B4140B-F2CC-F2ED-81F0-DD0C317B1315}"/>
              </a:ext>
            </a:extLst>
          </p:cNvPr>
          <p:cNvCxnSpPr>
            <a:stCxn id="23" idx="6"/>
            <a:endCxn id="22" idx="2"/>
          </p:cNvCxnSpPr>
          <p:nvPr/>
        </p:nvCxnSpPr>
        <p:spPr>
          <a:xfrm>
            <a:off x="2856049" y="5377319"/>
            <a:ext cx="339911" cy="82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6D5597-6443-E716-EB0F-0ECD2346A786}"/>
              </a:ext>
            </a:extLst>
          </p:cNvPr>
          <p:cNvCxnSpPr>
            <a:cxnSpLocks/>
            <a:stCxn id="24" idx="7"/>
            <a:endCxn id="22" idx="4"/>
          </p:cNvCxnSpPr>
          <p:nvPr/>
        </p:nvCxnSpPr>
        <p:spPr>
          <a:xfrm flipV="1">
            <a:off x="3039255" y="5469192"/>
            <a:ext cx="264860" cy="350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DA6D68-2ED7-357D-6B81-DC52B3EC0649}"/>
              </a:ext>
            </a:extLst>
          </p:cNvPr>
          <p:cNvCxnSpPr>
            <a:cxnSpLocks/>
            <a:stCxn id="24" idx="1"/>
            <a:endCxn id="23" idx="4"/>
          </p:cNvCxnSpPr>
          <p:nvPr/>
        </p:nvCxnSpPr>
        <p:spPr>
          <a:xfrm flipH="1" flipV="1">
            <a:off x="2747894" y="5460893"/>
            <a:ext cx="138407" cy="358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DF9E74A-473F-B86B-3BFB-B967FBCB3405}"/>
              </a:ext>
            </a:extLst>
          </p:cNvPr>
          <p:cNvSpPr/>
          <p:nvPr/>
        </p:nvSpPr>
        <p:spPr>
          <a:xfrm>
            <a:off x="6419768" y="5820985"/>
            <a:ext cx="216310" cy="16714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657D090-A0F2-8F06-5076-110006FBBA81}"/>
              </a:ext>
            </a:extLst>
          </p:cNvPr>
          <p:cNvSpPr/>
          <p:nvPr/>
        </p:nvSpPr>
        <p:spPr>
          <a:xfrm>
            <a:off x="4810084" y="5747549"/>
            <a:ext cx="216310" cy="1671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F3EA874-0321-4A4D-6AF9-4BAAC442C63D}"/>
              </a:ext>
            </a:extLst>
          </p:cNvPr>
          <p:cNvSpPr/>
          <p:nvPr/>
        </p:nvSpPr>
        <p:spPr>
          <a:xfrm>
            <a:off x="6195664" y="6268833"/>
            <a:ext cx="216310" cy="1671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2A8E8C1-8BA2-318E-6E06-465432D5F01A}"/>
              </a:ext>
            </a:extLst>
          </p:cNvPr>
          <p:cNvCxnSpPr>
            <a:stCxn id="35" idx="6"/>
            <a:endCxn id="34" idx="2"/>
          </p:cNvCxnSpPr>
          <p:nvPr/>
        </p:nvCxnSpPr>
        <p:spPr>
          <a:xfrm>
            <a:off x="5026394" y="5831124"/>
            <a:ext cx="1393374" cy="73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0983F4F-449D-C525-0E64-98183305D5C9}"/>
              </a:ext>
            </a:extLst>
          </p:cNvPr>
          <p:cNvCxnSpPr>
            <a:cxnSpLocks/>
            <a:stCxn id="36" idx="6"/>
            <a:endCxn id="34" idx="4"/>
          </p:cNvCxnSpPr>
          <p:nvPr/>
        </p:nvCxnSpPr>
        <p:spPr>
          <a:xfrm flipV="1">
            <a:off x="6411974" y="5988134"/>
            <a:ext cx="115949" cy="364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55E7B26-59CF-2C47-D976-116833C33687}"/>
              </a:ext>
            </a:extLst>
          </p:cNvPr>
          <p:cNvCxnSpPr>
            <a:cxnSpLocks/>
            <a:stCxn id="36" idx="1"/>
            <a:endCxn id="35" idx="4"/>
          </p:cNvCxnSpPr>
          <p:nvPr/>
        </p:nvCxnSpPr>
        <p:spPr>
          <a:xfrm flipH="1" flipV="1">
            <a:off x="4918239" y="5914698"/>
            <a:ext cx="1309103" cy="378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809F34C2-BC9C-A356-266A-E0E86568EBDF}"/>
              </a:ext>
            </a:extLst>
          </p:cNvPr>
          <p:cNvSpPr/>
          <p:nvPr/>
        </p:nvSpPr>
        <p:spPr>
          <a:xfrm>
            <a:off x="10600460" y="3894184"/>
            <a:ext cx="216310" cy="1671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12D196E-8142-0D5A-966F-8AAF38E7A1D0}"/>
              </a:ext>
            </a:extLst>
          </p:cNvPr>
          <p:cNvSpPr/>
          <p:nvPr/>
        </p:nvSpPr>
        <p:spPr>
          <a:xfrm>
            <a:off x="9097661" y="3699076"/>
            <a:ext cx="216310" cy="16714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4FB0B6-560C-0D83-66F5-3B63F1C11DF3}"/>
              </a:ext>
            </a:extLst>
          </p:cNvPr>
          <p:cNvSpPr/>
          <p:nvPr/>
        </p:nvSpPr>
        <p:spPr>
          <a:xfrm>
            <a:off x="9312545" y="4200521"/>
            <a:ext cx="216310" cy="1671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685ED1-5B65-E83E-94D6-B725CD6054B5}"/>
              </a:ext>
            </a:extLst>
          </p:cNvPr>
          <p:cNvCxnSpPr>
            <a:stCxn id="41" idx="6"/>
            <a:endCxn id="40" idx="2"/>
          </p:cNvCxnSpPr>
          <p:nvPr/>
        </p:nvCxnSpPr>
        <p:spPr>
          <a:xfrm>
            <a:off x="9313971" y="3782651"/>
            <a:ext cx="1286489" cy="195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E7FAB57-9C76-313B-5D99-12513ED6769C}"/>
              </a:ext>
            </a:extLst>
          </p:cNvPr>
          <p:cNvCxnSpPr>
            <a:cxnSpLocks/>
            <a:stCxn id="42" idx="6"/>
            <a:endCxn id="40" idx="4"/>
          </p:cNvCxnSpPr>
          <p:nvPr/>
        </p:nvCxnSpPr>
        <p:spPr>
          <a:xfrm flipV="1">
            <a:off x="9528855" y="4061333"/>
            <a:ext cx="1179760" cy="222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457652D-D785-92DF-8BC1-B3D806780436}"/>
              </a:ext>
            </a:extLst>
          </p:cNvPr>
          <p:cNvCxnSpPr>
            <a:cxnSpLocks/>
            <a:stCxn id="42" idx="1"/>
            <a:endCxn id="41" idx="4"/>
          </p:cNvCxnSpPr>
          <p:nvPr/>
        </p:nvCxnSpPr>
        <p:spPr>
          <a:xfrm flipH="1" flipV="1">
            <a:off x="9205816" y="3866225"/>
            <a:ext cx="138407" cy="358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D33F9D07-31E2-C558-6B36-2DFFCE5B9F93}"/>
              </a:ext>
            </a:extLst>
          </p:cNvPr>
          <p:cNvSpPr/>
          <p:nvPr/>
        </p:nvSpPr>
        <p:spPr>
          <a:xfrm>
            <a:off x="9347467" y="5322012"/>
            <a:ext cx="216310" cy="16714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1F8F92-B529-B683-8986-C64C787AEEBC}"/>
              </a:ext>
            </a:extLst>
          </p:cNvPr>
          <p:cNvSpPr/>
          <p:nvPr/>
        </p:nvSpPr>
        <p:spPr>
          <a:xfrm>
            <a:off x="8718899" y="5322012"/>
            <a:ext cx="216310" cy="1671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132F6FE-506A-F144-199B-A1F1827A9BFF}"/>
              </a:ext>
            </a:extLst>
          </p:cNvPr>
          <p:cNvSpPr/>
          <p:nvPr/>
        </p:nvSpPr>
        <p:spPr>
          <a:xfrm>
            <a:off x="8933783" y="5823457"/>
            <a:ext cx="216310" cy="1671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59033D8-1DC0-67E9-4C88-0FA1B52DFB9E}"/>
              </a:ext>
            </a:extLst>
          </p:cNvPr>
          <p:cNvCxnSpPr>
            <a:stCxn id="47" idx="6"/>
            <a:endCxn id="46" idx="2"/>
          </p:cNvCxnSpPr>
          <p:nvPr/>
        </p:nvCxnSpPr>
        <p:spPr>
          <a:xfrm>
            <a:off x="8935209" y="5405587"/>
            <a:ext cx="4122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F04AC5D-AD07-B9EA-114E-67C05AAB76B1}"/>
              </a:ext>
            </a:extLst>
          </p:cNvPr>
          <p:cNvCxnSpPr>
            <a:cxnSpLocks/>
            <a:stCxn id="48" idx="6"/>
            <a:endCxn id="46" idx="4"/>
          </p:cNvCxnSpPr>
          <p:nvPr/>
        </p:nvCxnSpPr>
        <p:spPr>
          <a:xfrm flipV="1">
            <a:off x="9150093" y="5489161"/>
            <a:ext cx="305529" cy="417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FA0AAB9-9210-573E-BF67-BF42E71E920D}"/>
              </a:ext>
            </a:extLst>
          </p:cNvPr>
          <p:cNvCxnSpPr>
            <a:cxnSpLocks/>
            <a:stCxn id="48" idx="1"/>
            <a:endCxn id="47" idx="4"/>
          </p:cNvCxnSpPr>
          <p:nvPr/>
        </p:nvCxnSpPr>
        <p:spPr>
          <a:xfrm flipH="1" flipV="1">
            <a:off x="8827054" y="5489161"/>
            <a:ext cx="138407" cy="358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6ED498-EEEB-B1B1-1E46-3780D69EE5E1}"/>
              </a:ext>
            </a:extLst>
          </p:cNvPr>
          <p:cNvSpPr/>
          <p:nvPr/>
        </p:nvSpPr>
        <p:spPr>
          <a:xfrm>
            <a:off x="3957485" y="3771269"/>
            <a:ext cx="3303639" cy="1337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2C9777-F17A-E250-FF54-13DE337956D3}"/>
              </a:ext>
            </a:extLst>
          </p:cNvPr>
          <p:cNvCxnSpPr/>
          <p:nvPr/>
        </p:nvCxnSpPr>
        <p:spPr>
          <a:xfrm>
            <a:off x="6011031" y="3771267"/>
            <a:ext cx="0" cy="1337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A5165C-D8B9-53F8-D7C8-228D05C905B0}"/>
                  </a:ext>
                </a:extLst>
              </p:cNvPr>
              <p:cNvSpPr txBox="1"/>
              <p:nvPr/>
            </p:nvSpPr>
            <p:spPr>
              <a:xfrm>
                <a:off x="3965921" y="3771266"/>
                <a:ext cx="378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A5165C-D8B9-53F8-D7C8-228D05C90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921" y="3771266"/>
                <a:ext cx="378763" cy="369332"/>
              </a:xfrm>
              <a:prstGeom prst="rect">
                <a:avLst/>
              </a:prstGeom>
              <a:blipFill>
                <a:blip r:embed="rId17"/>
                <a:stretch>
                  <a:fillRect r="-135484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7FD007-E0A5-4FD0-1CD2-43FF8D756C27}"/>
                  </a:ext>
                </a:extLst>
              </p:cNvPr>
              <p:cNvSpPr txBox="1"/>
              <p:nvPr/>
            </p:nvSpPr>
            <p:spPr>
              <a:xfrm>
                <a:off x="5991588" y="3771265"/>
                <a:ext cx="378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7FD007-E0A5-4FD0-1CD2-43FF8D756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588" y="3771265"/>
                <a:ext cx="378763" cy="369332"/>
              </a:xfrm>
              <a:prstGeom prst="rect">
                <a:avLst/>
              </a:prstGeom>
              <a:blipFill>
                <a:blip r:embed="rId18"/>
                <a:stretch>
                  <a:fillRect r="-66129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EAB4D2D6-6954-1663-1375-DEC619557F5B}"/>
              </a:ext>
            </a:extLst>
          </p:cNvPr>
          <p:cNvSpPr/>
          <p:nvPr/>
        </p:nvSpPr>
        <p:spPr>
          <a:xfrm>
            <a:off x="6419768" y="4371338"/>
            <a:ext cx="216310" cy="16714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4C97C5F-64E3-687E-EDAC-70FB2A6863DB}"/>
              </a:ext>
            </a:extLst>
          </p:cNvPr>
          <p:cNvSpPr/>
          <p:nvPr/>
        </p:nvSpPr>
        <p:spPr>
          <a:xfrm>
            <a:off x="4810084" y="4297902"/>
            <a:ext cx="216310" cy="1671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CD710AB-009C-CD74-059F-893D579CBF1B}"/>
              </a:ext>
            </a:extLst>
          </p:cNvPr>
          <p:cNvSpPr/>
          <p:nvPr/>
        </p:nvSpPr>
        <p:spPr>
          <a:xfrm>
            <a:off x="5203558" y="4804017"/>
            <a:ext cx="216310" cy="1671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6F72891-407B-070D-BFB4-632EFCEEE181}"/>
              </a:ext>
            </a:extLst>
          </p:cNvPr>
          <p:cNvCxnSpPr>
            <a:stCxn id="32" idx="6"/>
            <a:endCxn id="31" idx="2"/>
          </p:cNvCxnSpPr>
          <p:nvPr/>
        </p:nvCxnSpPr>
        <p:spPr>
          <a:xfrm>
            <a:off x="5026394" y="4381477"/>
            <a:ext cx="1393374" cy="73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0C2EA6C-62C2-25EA-89E4-2E32CE9195F2}"/>
              </a:ext>
            </a:extLst>
          </p:cNvPr>
          <p:cNvCxnSpPr>
            <a:cxnSpLocks/>
            <a:stCxn id="33" idx="6"/>
            <a:endCxn id="31" idx="4"/>
          </p:cNvCxnSpPr>
          <p:nvPr/>
        </p:nvCxnSpPr>
        <p:spPr>
          <a:xfrm flipV="1">
            <a:off x="5419868" y="4538487"/>
            <a:ext cx="1108055" cy="349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6A1E00E-F5F3-917E-344D-F2A47A41471F}"/>
              </a:ext>
            </a:extLst>
          </p:cNvPr>
          <p:cNvCxnSpPr>
            <a:cxnSpLocks/>
            <a:stCxn id="33" idx="1"/>
            <a:endCxn id="32" idx="4"/>
          </p:cNvCxnSpPr>
          <p:nvPr/>
        </p:nvCxnSpPr>
        <p:spPr>
          <a:xfrm flipH="1" flipV="1">
            <a:off x="4918239" y="4465051"/>
            <a:ext cx="316997" cy="3634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41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9" grpId="0" animBg="1"/>
      <p:bldP spid="28" grpId="0"/>
      <p:bldP spid="29" grpId="0"/>
      <p:bldP spid="31" grpId="0" animBg="1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31" y="194333"/>
            <a:ext cx="10515600" cy="53303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More preliminaries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/>
              <p:nvPr/>
            </p:nvSpPr>
            <p:spPr>
              <a:xfrm>
                <a:off x="422564" y="1034185"/>
                <a:ext cx="11346872" cy="5256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/>
                  <a:t>Remember (from the offline analysis) that: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lvl="1"/>
                <a:r>
                  <a:rPr lang="en-US" sz="3200" b="0" dirty="0"/>
                  <a:t>		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𝐴𝐿𝐺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32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r>
                  <a:rPr lang="en-US" sz="3200" b="0" dirty="0"/>
                  <a:t>Now we can split the term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𝐴𝐿𝐺</m:t>
                        </m:r>
                      </m:e>
                    </m:d>
                  </m:oMath>
                </a14:m>
                <a:r>
                  <a:rPr lang="en-US" sz="3200" b="0" dirty="0"/>
                  <a:t> into: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b="0" dirty="0"/>
              </a:p>
              <a:p>
                <a:r>
                  <a:rPr lang="en-US" sz="3200" dirty="0"/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𝐴𝐿𝐺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p>
                            </m:sSubSup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sup>
                            </m:sSub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32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r>
                  <a:rPr lang="en-US" sz="3200" dirty="0"/>
                  <a:t>**Each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200" dirty="0"/>
                  <a:t> is either also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bSup>
                  </m:oMath>
                </a14:m>
                <a:r>
                  <a:rPr lang="en-US" sz="3200" dirty="0"/>
                  <a:t> (and never both)</a:t>
                </a:r>
              </a:p>
              <a:p>
                <a:r>
                  <a:rPr lang="en-US" sz="3200" dirty="0"/>
                  <a:t>We will call the first term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and the second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4" y="1034185"/>
                <a:ext cx="11346872" cy="5256439"/>
              </a:xfrm>
              <a:prstGeom prst="rect">
                <a:avLst/>
              </a:prstGeom>
              <a:blipFill>
                <a:blip r:embed="rId3"/>
                <a:stretch>
                  <a:fillRect l="-1343" t="-1508" b="-30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BC8B10B9-9B15-926E-B620-66FFEDC4BF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779918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46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Create a Wedding Seating Chart | Wedding Design - YouTube">
            <a:extLst>
              <a:ext uri="{FF2B5EF4-FFF2-40B4-BE49-F238E27FC236}">
                <a16:creationId xmlns:a16="http://schemas.microsoft.com/office/drawing/2014/main" id="{15B7389C-4DE2-D29F-D48D-511952DCD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D81A2-CCFB-54CA-9C39-464745C5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Weddings!!!!</a:t>
            </a:r>
          </a:p>
        </p:txBody>
      </p:sp>
      <p:cxnSp>
        <p:nvCxnSpPr>
          <p:cNvPr id="1036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094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4ED96D-0475-C071-A5BC-A8EBB9E4C4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GB" b="1" dirty="0"/>
                  <a:t>Bounding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4ED96D-0475-C071-A5BC-A8EBB9E4C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  <a:blipFill>
                <a:blip r:embed="rId3"/>
                <a:stretch>
                  <a:fillRect t="-42529" b="-597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/>
              <p:nvPr/>
            </p:nvSpPr>
            <p:spPr>
              <a:xfrm>
                <a:off x="99105" y="843101"/>
                <a:ext cx="11797145" cy="1633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/>
                  <a:t> in expectation is no greater than the performance of the offline algorithm on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3200" dirty="0"/>
                  <a:t>, that gives  us:</a:t>
                </a:r>
              </a:p>
              <a:p>
                <a:r>
                  <a:rPr lang="en-US" sz="3200" dirty="0"/>
                  <a:t>	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⊂</m:t>
                        </m:r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𝑂𝑃𝑇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𝑂𝑃𝑇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5" y="843101"/>
                <a:ext cx="11797145" cy="1633076"/>
              </a:xfrm>
              <a:prstGeom prst="rect">
                <a:avLst/>
              </a:prstGeom>
              <a:blipFill>
                <a:blip r:embed="rId4"/>
                <a:stretch>
                  <a:fillRect l="-1292" t="-4478" r="-13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DB0067D-D6B5-5943-F5A7-105C0A11EE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140470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13576A4E-ED60-AF22-25A8-03E02139F861}"/>
              </a:ext>
            </a:extLst>
          </p:cNvPr>
          <p:cNvSpPr txBox="1"/>
          <p:nvPr/>
        </p:nvSpPr>
        <p:spPr>
          <a:xfrm>
            <a:off x="235974" y="4049887"/>
            <a:ext cx="132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Why:</a:t>
            </a:r>
            <a:endParaRPr lang="en-IL" sz="36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4B4388A-30BD-0B3C-5AAD-DC8F67E9BA98}"/>
              </a:ext>
            </a:extLst>
          </p:cNvPr>
          <p:cNvSpPr/>
          <p:nvPr/>
        </p:nvSpPr>
        <p:spPr>
          <a:xfrm>
            <a:off x="2182761" y="2878394"/>
            <a:ext cx="1022555" cy="9070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98167E4-8EDC-45C8-D703-7BAB042D15BB}"/>
              </a:ext>
            </a:extLst>
          </p:cNvPr>
          <p:cNvSpPr/>
          <p:nvPr/>
        </p:nvSpPr>
        <p:spPr>
          <a:xfrm>
            <a:off x="5142270" y="4089878"/>
            <a:ext cx="1022555" cy="9070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89A6289-43A5-C7E9-8421-BD86F2C916A5}"/>
              </a:ext>
            </a:extLst>
          </p:cNvPr>
          <p:cNvSpPr/>
          <p:nvPr/>
        </p:nvSpPr>
        <p:spPr>
          <a:xfrm>
            <a:off x="2182760" y="5471185"/>
            <a:ext cx="1022555" cy="9070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902032D-4AE8-2B8C-0E82-9ADD38A578D3}"/>
              </a:ext>
            </a:extLst>
          </p:cNvPr>
          <p:cNvSpPr/>
          <p:nvPr/>
        </p:nvSpPr>
        <p:spPr>
          <a:xfrm>
            <a:off x="8195186" y="5251949"/>
            <a:ext cx="1022555" cy="9070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F021747-19ED-B330-90A9-8815B3DB3E21}"/>
              </a:ext>
            </a:extLst>
          </p:cNvPr>
          <p:cNvSpPr/>
          <p:nvPr/>
        </p:nvSpPr>
        <p:spPr>
          <a:xfrm>
            <a:off x="8195186" y="2637069"/>
            <a:ext cx="1022555" cy="9070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FD83123-FD4B-A424-FFEC-900954B79F9B}"/>
              </a:ext>
            </a:extLst>
          </p:cNvPr>
          <p:cNvCxnSpPr>
            <a:stCxn id="49" idx="6"/>
            <a:endCxn id="51" idx="2"/>
          </p:cNvCxnSpPr>
          <p:nvPr/>
        </p:nvCxnSpPr>
        <p:spPr>
          <a:xfrm>
            <a:off x="3205316" y="3331907"/>
            <a:ext cx="1936954" cy="121148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0CB9762-52A8-137C-E442-0AB72E3A6194}"/>
              </a:ext>
            </a:extLst>
          </p:cNvPr>
          <p:cNvCxnSpPr>
            <a:cxnSpLocks/>
            <a:stCxn id="52" idx="6"/>
            <a:endCxn id="51" idx="2"/>
          </p:cNvCxnSpPr>
          <p:nvPr/>
        </p:nvCxnSpPr>
        <p:spPr>
          <a:xfrm flipV="1">
            <a:off x="3205315" y="4543391"/>
            <a:ext cx="1936955" cy="13813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30254CC-C91D-555C-7FE0-CC3E20C3487C}"/>
              </a:ext>
            </a:extLst>
          </p:cNvPr>
          <p:cNvCxnSpPr>
            <a:cxnSpLocks/>
            <a:stCxn id="52" idx="0"/>
            <a:endCxn id="49" idx="4"/>
          </p:cNvCxnSpPr>
          <p:nvPr/>
        </p:nvCxnSpPr>
        <p:spPr>
          <a:xfrm flipV="1">
            <a:off x="2694038" y="3785419"/>
            <a:ext cx="1" cy="168576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0ED7B94-49A1-831B-F38B-C207A50A58A5}"/>
              </a:ext>
            </a:extLst>
          </p:cNvPr>
          <p:cNvCxnSpPr>
            <a:cxnSpLocks/>
            <a:stCxn id="54" idx="2"/>
            <a:endCxn id="49" idx="6"/>
          </p:cNvCxnSpPr>
          <p:nvPr/>
        </p:nvCxnSpPr>
        <p:spPr>
          <a:xfrm flipH="1">
            <a:off x="3205316" y="3090582"/>
            <a:ext cx="4989870" cy="2413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86122F6-B2C8-DCBA-9BE7-02E8FA3EA797}"/>
              </a:ext>
            </a:extLst>
          </p:cNvPr>
          <p:cNvCxnSpPr>
            <a:cxnSpLocks/>
            <a:stCxn id="54" idx="2"/>
            <a:endCxn id="51" idx="6"/>
          </p:cNvCxnSpPr>
          <p:nvPr/>
        </p:nvCxnSpPr>
        <p:spPr>
          <a:xfrm flipH="1">
            <a:off x="6164825" y="3090582"/>
            <a:ext cx="2030361" cy="14528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1C394CF-9F5C-9199-F289-55EB7B9D8517}"/>
              </a:ext>
            </a:extLst>
          </p:cNvPr>
          <p:cNvCxnSpPr>
            <a:cxnSpLocks/>
            <a:stCxn id="53" idx="2"/>
            <a:endCxn id="51" idx="6"/>
          </p:cNvCxnSpPr>
          <p:nvPr/>
        </p:nvCxnSpPr>
        <p:spPr>
          <a:xfrm flipH="1" flipV="1">
            <a:off x="6164825" y="4543391"/>
            <a:ext cx="2030361" cy="11620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908682-8EDE-9EDF-6DD6-001A4B9C1ECA}"/>
              </a:ext>
            </a:extLst>
          </p:cNvPr>
          <p:cNvCxnSpPr>
            <a:cxnSpLocks/>
            <a:stCxn id="53" idx="0"/>
            <a:endCxn id="54" idx="4"/>
          </p:cNvCxnSpPr>
          <p:nvPr/>
        </p:nvCxnSpPr>
        <p:spPr>
          <a:xfrm flipV="1">
            <a:off x="8706464" y="3544094"/>
            <a:ext cx="0" cy="1707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CBC800C-C281-DC41-74C0-D82208F12807}"/>
              </a:ext>
            </a:extLst>
          </p:cNvPr>
          <p:cNvCxnSpPr>
            <a:cxnSpLocks/>
            <a:stCxn id="52" idx="6"/>
            <a:endCxn id="53" idx="2"/>
          </p:cNvCxnSpPr>
          <p:nvPr/>
        </p:nvCxnSpPr>
        <p:spPr>
          <a:xfrm flipV="1">
            <a:off x="3205315" y="5705462"/>
            <a:ext cx="4989871" cy="2192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8B03FBA6-2E28-4618-66FA-C5BAFBFFDDFE}"/>
              </a:ext>
            </a:extLst>
          </p:cNvPr>
          <p:cNvSpPr/>
          <p:nvPr/>
        </p:nvSpPr>
        <p:spPr>
          <a:xfrm>
            <a:off x="2974259" y="3097161"/>
            <a:ext cx="5225844" cy="2432368"/>
          </a:xfrm>
          <a:custGeom>
            <a:avLst/>
            <a:gdLst>
              <a:gd name="connsiteX0" fmla="*/ 0 w 5132438"/>
              <a:gd name="connsiteY0" fmla="*/ 2497394 h 2497394"/>
              <a:gd name="connsiteX1" fmla="*/ 884903 w 5132438"/>
              <a:gd name="connsiteY1" fmla="*/ 1071716 h 2497394"/>
              <a:gd name="connsiteX2" fmla="*/ 5132438 w 5132438"/>
              <a:gd name="connsiteY2" fmla="*/ 0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2438" h="2497394">
                <a:moveTo>
                  <a:pt x="0" y="2497394"/>
                </a:moveTo>
                <a:cubicBezTo>
                  <a:pt x="14748" y="1992671"/>
                  <a:pt x="29497" y="1487948"/>
                  <a:pt x="884903" y="1071716"/>
                </a:cubicBezTo>
                <a:cubicBezTo>
                  <a:pt x="1740309" y="655484"/>
                  <a:pt x="3436373" y="327742"/>
                  <a:pt x="5132438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389F232-B606-D1DD-9690-946D51775668}"/>
              </a:ext>
            </a:extLst>
          </p:cNvPr>
          <p:cNvSpPr/>
          <p:nvPr/>
        </p:nvSpPr>
        <p:spPr>
          <a:xfrm>
            <a:off x="3116826" y="3608439"/>
            <a:ext cx="5073445" cy="2113935"/>
          </a:xfrm>
          <a:custGeom>
            <a:avLst/>
            <a:gdLst>
              <a:gd name="connsiteX0" fmla="*/ 0 w 5073445"/>
              <a:gd name="connsiteY0" fmla="*/ 0 h 2113935"/>
              <a:gd name="connsiteX1" fmla="*/ 1897626 w 5073445"/>
              <a:gd name="connsiteY1" fmla="*/ 1484671 h 2113935"/>
              <a:gd name="connsiteX2" fmla="*/ 5073445 w 5073445"/>
              <a:gd name="connsiteY2" fmla="*/ 2113935 h 211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3445" h="2113935">
                <a:moveTo>
                  <a:pt x="0" y="0"/>
                </a:moveTo>
                <a:cubicBezTo>
                  <a:pt x="526026" y="566174"/>
                  <a:pt x="1052052" y="1132349"/>
                  <a:pt x="1897626" y="1484671"/>
                </a:cubicBezTo>
                <a:cubicBezTo>
                  <a:pt x="2743200" y="1836993"/>
                  <a:pt x="3908322" y="1975464"/>
                  <a:pt x="5073445" y="211393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4FDE7D8C-E065-BE5D-1441-0F962D7CD90D}"/>
              </a:ext>
            </a:extLst>
          </p:cNvPr>
          <p:cNvSpPr/>
          <p:nvPr/>
        </p:nvSpPr>
        <p:spPr>
          <a:xfrm rot="5400000">
            <a:off x="2647986" y="3740254"/>
            <a:ext cx="2322330" cy="1768111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4F6352D8-DA68-5CD3-C9CF-467F2EA7599B}"/>
              </a:ext>
            </a:extLst>
          </p:cNvPr>
          <p:cNvSpPr/>
          <p:nvPr/>
        </p:nvSpPr>
        <p:spPr>
          <a:xfrm rot="10525220">
            <a:off x="3747537" y="3361970"/>
            <a:ext cx="3936448" cy="124469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4B6C49-FBAE-C1AD-AE6C-7064A4AE5B01}"/>
              </a:ext>
            </a:extLst>
          </p:cNvPr>
          <p:cNvSpPr/>
          <p:nvPr/>
        </p:nvSpPr>
        <p:spPr>
          <a:xfrm>
            <a:off x="1565525" y="2808113"/>
            <a:ext cx="4795946" cy="36910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717D31-E371-3AF4-3A5E-FD5C3F210A6D}"/>
              </a:ext>
            </a:extLst>
          </p:cNvPr>
          <p:cNvSpPr/>
          <p:nvPr/>
        </p:nvSpPr>
        <p:spPr>
          <a:xfrm>
            <a:off x="2182589" y="2878394"/>
            <a:ext cx="1047135" cy="90702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2902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48" grpId="0"/>
      <p:bldP spid="49" grpId="0" animBg="1"/>
      <p:bldP spid="51" grpId="0" animBg="1"/>
      <p:bldP spid="52" grpId="0" animBg="1"/>
      <p:bldP spid="53" grpId="0" animBg="1"/>
      <p:bldP spid="54" grpId="0" animBg="1"/>
      <p:bldP spid="101" grpId="0" animBg="1"/>
      <p:bldP spid="102" grpId="0" animBg="1"/>
      <p:bldP spid="103" grpId="0" animBg="1"/>
      <p:bldP spid="104" grpId="0" animBg="1"/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4ED96D-0475-C071-A5BC-A8EBB9E4C4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GB" b="1" dirty="0"/>
                  <a:t>Bounding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94ED96D-0475-C071-A5BC-A8EBB9E4C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  <a:blipFill>
                <a:blip r:embed="rId3"/>
                <a:stretch>
                  <a:fillRect t="-42529" b="-597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/>
              <p:nvPr/>
            </p:nvSpPr>
            <p:spPr>
              <a:xfrm>
                <a:off x="422564" y="855733"/>
                <a:ext cx="11346872" cy="2460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We will show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We will denote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to be the set of edges that the optimal solution makes a disagreement on.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/>
                  <a:t> be the set of “</a:t>
                </a:r>
                <a:r>
                  <a:rPr lang="en-US" sz="2800" b="1" dirty="0"/>
                  <a:t>positive</a:t>
                </a:r>
                <a:r>
                  <a:rPr lang="en-US" sz="2800" dirty="0"/>
                  <a:t> disagreement edges”,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/>
                  <a:t> the negative case.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4" y="855733"/>
                <a:ext cx="11346872" cy="2460738"/>
              </a:xfrm>
              <a:prstGeom prst="rect">
                <a:avLst/>
              </a:prstGeom>
              <a:blipFill>
                <a:blip r:embed="rId4"/>
                <a:stretch>
                  <a:fillRect l="-1074" b="-61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BDE15F9E-2A01-A798-6876-6B3E2BEC4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203615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52A2CFA8-5E2D-7462-C2AC-FEFFEB18EA88}"/>
              </a:ext>
            </a:extLst>
          </p:cNvPr>
          <p:cNvSpPr/>
          <p:nvPr/>
        </p:nvSpPr>
        <p:spPr>
          <a:xfrm>
            <a:off x="4046815" y="2989442"/>
            <a:ext cx="1022555" cy="907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F8886AF-E549-783D-D380-3F3E681754AB}"/>
              </a:ext>
            </a:extLst>
          </p:cNvPr>
          <p:cNvSpPr/>
          <p:nvPr/>
        </p:nvSpPr>
        <p:spPr>
          <a:xfrm>
            <a:off x="7006324" y="4200926"/>
            <a:ext cx="1022555" cy="907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52886D1-38D9-BF86-651E-DE0B322C1001}"/>
              </a:ext>
            </a:extLst>
          </p:cNvPr>
          <p:cNvSpPr/>
          <p:nvPr/>
        </p:nvSpPr>
        <p:spPr>
          <a:xfrm>
            <a:off x="4046814" y="5582233"/>
            <a:ext cx="1022555" cy="907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D4E660-F8E6-D1AF-D78D-2CD8E6BFE026}"/>
              </a:ext>
            </a:extLst>
          </p:cNvPr>
          <p:cNvSpPr/>
          <p:nvPr/>
        </p:nvSpPr>
        <p:spPr>
          <a:xfrm>
            <a:off x="10059240" y="5362997"/>
            <a:ext cx="1022555" cy="9070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DE08A1-21B6-DD3C-0C74-4A056232BD8A}"/>
              </a:ext>
            </a:extLst>
          </p:cNvPr>
          <p:cNvSpPr/>
          <p:nvPr/>
        </p:nvSpPr>
        <p:spPr>
          <a:xfrm>
            <a:off x="10090260" y="3265974"/>
            <a:ext cx="1022555" cy="907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CDEE0A-339B-F504-2FAE-DD486FC17084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5069370" y="3442955"/>
            <a:ext cx="1936954" cy="121148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B861BE-A904-0AEE-6063-A82D3667A80D}"/>
              </a:ext>
            </a:extLst>
          </p:cNvPr>
          <p:cNvCxnSpPr>
            <a:cxnSpLocks/>
            <a:stCxn id="6" idx="6"/>
            <a:endCxn id="4" idx="2"/>
          </p:cNvCxnSpPr>
          <p:nvPr/>
        </p:nvCxnSpPr>
        <p:spPr>
          <a:xfrm flipV="1">
            <a:off x="5069369" y="4654439"/>
            <a:ext cx="1936955" cy="13813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6440A0-EA63-854E-7E5A-B737E80780F9}"/>
              </a:ext>
            </a:extLst>
          </p:cNvPr>
          <p:cNvCxnSpPr>
            <a:cxnSpLocks/>
            <a:stCxn id="6" idx="0"/>
            <a:endCxn id="3" idx="4"/>
          </p:cNvCxnSpPr>
          <p:nvPr/>
        </p:nvCxnSpPr>
        <p:spPr>
          <a:xfrm flipV="1">
            <a:off x="4558092" y="3896467"/>
            <a:ext cx="1" cy="168576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6E212A-812A-B124-3AD9-0BFAF48DEB31}"/>
              </a:ext>
            </a:extLst>
          </p:cNvPr>
          <p:cNvCxnSpPr>
            <a:cxnSpLocks/>
            <a:stCxn id="9" idx="2"/>
            <a:endCxn id="3" idx="6"/>
          </p:cNvCxnSpPr>
          <p:nvPr/>
        </p:nvCxnSpPr>
        <p:spPr>
          <a:xfrm flipH="1" flipV="1">
            <a:off x="5069370" y="3442955"/>
            <a:ext cx="5020890" cy="2765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3170DC-BAAA-C87D-3E0D-50B553FB700D}"/>
              </a:ext>
            </a:extLst>
          </p:cNvPr>
          <p:cNvCxnSpPr>
            <a:cxnSpLocks/>
            <a:stCxn id="9" idx="2"/>
            <a:endCxn id="4" idx="6"/>
          </p:cNvCxnSpPr>
          <p:nvPr/>
        </p:nvCxnSpPr>
        <p:spPr>
          <a:xfrm flipH="1">
            <a:off x="8028879" y="3719487"/>
            <a:ext cx="2061381" cy="9349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9AF8E2-3A22-B3F4-304B-49EC93E84DA3}"/>
              </a:ext>
            </a:extLst>
          </p:cNvPr>
          <p:cNvCxnSpPr>
            <a:cxnSpLocks/>
            <a:stCxn id="8" idx="2"/>
            <a:endCxn id="4" idx="6"/>
          </p:cNvCxnSpPr>
          <p:nvPr/>
        </p:nvCxnSpPr>
        <p:spPr>
          <a:xfrm flipH="1" flipV="1">
            <a:off x="8028879" y="4654439"/>
            <a:ext cx="2030361" cy="11620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3992F4-75E6-CD32-BD14-80FA3D020252}"/>
              </a:ext>
            </a:extLst>
          </p:cNvPr>
          <p:cNvCxnSpPr>
            <a:cxnSpLocks/>
            <a:stCxn id="8" idx="0"/>
            <a:endCxn id="9" idx="4"/>
          </p:cNvCxnSpPr>
          <p:nvPr/>
        </p:nvCxnSpPr>
        <p:spPr>
          <a:xfrm flipV="1">
            <a:off x="10570518" y="4172999"/>
            <a:ext cx="31020" cy="11899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4F842A-565F-106C-F616-300E1F39870A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 flipV="1">
            <a:off x="5069369" y="5816510"/>
            <a:ext cx="4989871" cy="2192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9E1E8AD-0F80-BEE1-88DC-51A16AE04E0A}"/>
              </a:ext>
            </a:extLst>
          </p:cNvPr>
          <p:cNvSpPr/>
          <p:nvPr/>
        </p:nvSpPr>
        <p:spPr>
          <a:xfrm>
            <a:off x="4838313" y="3719487"/>
            <a:ext cx="5189906" cy="1921090"/>
          </a:xfrm>
          <a:custGeom>
            <a:avLst/>
            <a:gdLst>
              <a:gd name="connsiteX0" fmla="*/ 0 w 5132438"/>
              <a:gd name="connsiteY0" fmla="*/ 2497394 h 2497394"/>
              <a:gd name="connsiteX1" fmla="*/ 884903 w 5132438"/>
              <a:gd name="connsiteY1" fmla="*/ 1071716 h 2497394"/>
              <a:gd name="connsiteX2" fmla="*/ 5132438 w 5132438"/>
              <a:gd name="connsiteY2" fmla="*/ 0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2438" h="2497394">
                <a:moveTo>
                  <a:pt x="0" y="2497394"/>
                </a:moveTo>
                <a:cubicBezTo>
                  <a:pt x="14748" y="1992671"/>
                  <a:pt x="29497" y="1487948"/>
                  <a:pt x="884903" y="1071716"/>
                </a:cubicBezTo>
                <a:cubicBezTo>
                  <a:pt x="1740309" y="655484"/>
                  <a:pt x="3436373" y="327742"/>
                  <a:pt x="5132438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E08AF4A-DE59-7EDF-C92A-56BB5D8A940B}"/>
              </a:ext>
            </a:extLst>
          </p:cNvPr>
          <p:cNvSpPr/>
          <p:nvPr/>
        </p:nvSpPr>
        <p:spPr>
          <a:xfrm>
            <a:off x="4980880" y="3719487"/>
            <a:ext cx="5073445" cy="2113935"/>
          </a:xfrm>
          <a:custGeom>
            <a:avLst/>
            <a:gdLst>
              <a:gd name="connsiteX0" fmla="*/ 0 w 5073445"/>
              <a:gd name="connsiteY0" fmla="*/ 0 h 2113935"/>
              <a:gd name="connsiteX1" fmla="*/ 1897626 w 5073445"/>
              <a:gd name="connsiteY1" fmla="*/ 1484671 h 2113935"/>
              <a:gd name="connsiteX2" fmla="*/ 5073445 w 5073445"/>
              <a:gd name="connsiteY2" fmla="*/ 2113935 h 211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3445" h="2113935">
                <a:moveTo>
                  <a:pt x="0" y="0"/>
                </a:moveTo>
                <a:cubicBezTo>
                  <a:pt x="526026" y="566174"/>
                  <a:pt x="1052052" y="1132349"/>
                  <a:pt x="1897626" y="1484671"/>
                </a:cubicBezTo>
                <a:cubicBezTo>
                  <a:pt x="2743200" y="1836993"/>
                  <a:pt x="3908322" y="1975464"/>
                  <a:pt x="5073445" y="211393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EA0A0E-DECB-6B5A-346A-EF0F1E8070B4}"/>
              </a:ext>
            </a:extLst>
          </p:cNvPr>
          <p:cNvSpPr/>
          <p:nvPr/>
        </p:nvSpPr>
        <p:spPr>
          <a:xfrm>
            <a:off x="4832947" y="3716594"/>
            <a:ext cx="5195956" cy="1998393"/>
          </a:xfrm>
          <a:custGeom>
            <a:avLst/>
            <a:gdLst>
              <a:gd name="connsiteX0" fmla="*/ 4524 w 5195956"/>
              <a:gd name="connsiteY0" fmla="*/ 1976283 h 1998393"/>
              <a:gd name="connsiteX1" fmla="*/ 24188 w 5195956"/>
              <a:gd name="connsiteY1" fmla="*/ 1907458 h 1998393"/>
              <a:gd name="connsiteX2" fmla="*/ 191337 w 5195956"/>
              <a:gd name="connsiteY2" fmla="*/ 1248696 h 1998393"/>
              <a:gd name="connsiteX3" fmla="*/ 1489195 w 5195956"/>
              <a:gd name="connsiteY3" fmla="*/ 599767 h 1998393"/>
              <a:gd name="connsiteX4" fmla="*/ 2964034 w 5195956"/>
              <a:gd name="connsiteY4" fmla="*/ 353961 h 1998393"/>
              <a:gd name="connsiteX5" fmla="*/ 5195956 w 5195956"/>
              <a:gd name="connsiteY5" fmla="*/ 0 h 199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5956" h="1998393">
                <a:moveTo>
                  <a:pt x="4524" y="1976283"/>
                </a:moveTo>
                <a:cubicBezTo>
                  <a:pt x="-1212" y="2002502"/>
                  <a:pt x="-6947" y="2028722"/>
                  <a:pt x="24188" y="1907458"/>
                </a:cubicBezTo>
                <a:cubicBezTo>
                  <a:pt x="55323" y="1786194"/>
                  <a:pt x="-52831" y="1466644"/>
                  <a:pt x="191337" y="1248696"/>
                </a:cubicBezTo>
                <a:cubicBezTo>
                  <a:pt x="435505" y="1030748"/>
                  <a:pt x="1027079" y="748889"/>
                  <a:pt x="1489195" y="599767"/>
                </a:cubicBezTo>
                <a:cubicBezTo>
                  <a:pt x="1951311" y="450645"/>
                  <a:pt x="2964034" y="353961"/>
                  <a:pt x="2964034" y="353961"/>
                </a:cubicBezTo>
                <a:lnTo>
                  <a:pt x="5195956" y="0"/>
                </a:lnTo>
              </a:path>
            </a:pathLst>
          </a:custGeom>
          <a:noFill/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4ADB17-CBDE-676F-7B6D-8AF39864FB3B}"/>
              </a:ext>
            </a:extLst>
          </p:cNvPr>
          <p:cNvCxnSpPr>
            <a:stCxn id="6" idx="6"/>
            <a:endCxn id="4" idx="2"/>
          </p:cNvCxnSpPr>
          <p:nvPr/>
        </p:nvCxnSpPr>
        <p:spPr>
          <a:xfrm flipV="1">
            <a:off x="5069369" y="4654439"/>
            <a:ext cx="1936955" cy="1381307"/>
          </a:xfrm>
          <a:prstGeom prst="line">
            <a:avLst/>
          </a:prstGeom>
          <a:noFill/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3F649B-CDEF-46AA-EEE3-20419AED158B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 flipV="1">
            <a:off x="8028879" y="3719487"/>
            <a:ext cx="2061381" cy="934952"/>
          </a:xfrm>
          <a:prstGeom prst="line">
            <a:avLst/>
          </a:prstGeom>
          <a:noFill/>
          <a:ln w="762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6BEAF9-AF59-3173-FC28-7C5E472AA359}"/>
              </a:ext>
            </a:extLst>
          </p:cNvPr>
          <p:cNvCxnSpPr>
            <a:cxnSpLocks/>
            <a:stCxn id="6" idx="6"/>
            <a:endCxn id="19" idx="2"/>
          </p:cNvCxnSpPr>
          <p:nvPr/>
        </p:nvCxnSpPr>
        <p:spPr>
          <a:xfrm flipV="1">
            <a:off x="5069369" y="5833422"/>
            <a:ext cx="4984956" cy="202324"/>
          </a:xfrm>
          <a:prstGeom prst="lin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993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8" grpId="0" animBg="1"/>
      <p:bldP spid="19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/>
              <p:nvPr/>
            </p:nvSpPr>
            <p:spPr>
              <a:xfrm>
                <a:off x="275303" y="1031034"/>
                <a:ext cx="11916697" cy="50728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We want to upper bound the # of bad triangles: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3200" dirty="0"/>
              </a:p>
              <a:p>
                <a:endParaRPr lang="en-US" sz="3200" b="1" dirty="0"/>
              </a:p>
              <a:p>
                <a:r>
                  <a:rPr lang="en-US" sz="3200" b="1" dirty="0"/>
                  <a:t>Lemma: </a:t>
                </a:r>
                <a:r>
                  <a:rPr lang="en-US" sz="3200" dirty="0"/>
                  <a:t>Given a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, the following inequality holds: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320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32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3200" dirty="0"/>
                  <a:t> 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200" dirty="0"/>
                  <a:t> is the positive degree of vertex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in the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Proof: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Every solution must make a mistake on each bad triangle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Therefore, we will look at each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and check the maximal number of bad triangles it can be a part of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1031034"/>
                <a:ext cx="11916697" cy="5072864"/>
              </a:xfrm>
              <a:prstGeom prst="rect">
                <a:avLst/>
              </a:prstGeom>
              <a:blipFill>
                <a:blip r:embed="rId2"/>
                <a:stretch>
                  <a:fillRect l="-1279" t="-1442" b="-31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GB" b="1" dirty="0"/>
                  <a:t>Bounding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  <a:blipFill>
                <a:blip r:embed="rId3"/>
                <a:stretch>
                  <a:fillRect t="-42529" b="-597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7F29A90-B43A-D46E-9619-A6BD8E5EB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386913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30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/>
              <p:nvPr/>
            </p:nvSpPr>
            <p:spPr>
              <a:xfrm>
                <a:off x="820879" y="1107152"/>
                <a:ext cx="10260913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endParaRPr lang="en-US" sz="2800" b="0" dirty="0"/>
              </a:p>
              <a:p>
                <a:pPr lvl="1"/>
                <a:endParaRPr lang="en-US" sz="2800" b="0" i="0" dirty="0">
                  <a:latin typeface="Cambria Math" panose="02040503050406030204" pitchFamily="18" charset="0"/>
                </a:endParaRPr>
              </a:p>
              <a:p>
                <a:pPr lvl="1"/>
                <a:endParaRPr lang="en-US" sz="2800" dirty="0">
                  <a:latin typeface="Cambria Math" panose="02040503050406030204" pitchFamily="18" charset="0"/>
                </a:endParaRPr>
              </a:p>
              <a:p>
                <a:pPr lvl="1"/>
                <a:endParaRPr lang="en-US" sz="2800" b="0" i="0" dirty="0">
                  <a:latin typeface="Cambria Math" panose="02040503050406030204" pitchFamily="18" charset="0"/>
                </a:endParaRPr>
              </a:p>
              <a:p>
                <a:pPr lvl="1"/>
                <a:endParaRPr lang="en-US" sz="2800" b="0" i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79" y="1107152"/>
                <a:ext cx="10260913" cy="2677656"/>
              </a:xfrm>
              <a:prstGeom prst="rect">
                <a:avLst/>
              </a:prstGeom>
              <a:blipFill>
                <a:blip r:embed="rId2"/>
                <a:stretch>
                  <a:fillRect l="-1248" t="-22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GB" b="1" dirty="0"/>
                  <a:t>Bounding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  <a:blipFill>
                <a:blip r:embed="rId3"/>
                <a:stretch>
                  <a:fillRect t="-42529" b="-597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A9A988-4B75-317E-EAB1-56FE0B0D93B5}"/>
                  </a:ext>
                </a:extLst>
              </p:cNvPr>
              <p:cNvSpPr txBox="1"/>
              <p:nvPr/>
            </p:nvSpPr>
            <p:spPr>
              <a:xfrm>
                <a:off x="820880" y="3912661"/>
                <a:ext cx="10260913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endParaRPr lang="en-US" sz="2800" b="0" dirty="0"/>
              </a:p>
              <a:p>
                <a:pPr lvl="1"/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FA9A988-4B75-317E-EAB1-56FE0B0D9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0" y="3912661"/>
                <a:ext cx="10260913" cy="2677656"/>
              </a:xfrm>
              <a:prstGeom prst="rect">
                <a:avLst/>
              </a:prstGeom>
              <a:blipFill>
                <a:blip r:embed="rId4"/>
                <a:stretch>
                  <a:fillRect l="-1248" t="-22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FE0AE8B8-6C24-9CA9-DA92-6899E51345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555363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C5CA0DB9-E3BC-D87C-9332-FA53C79345D2}"/>
              </a:ext>
            </a:extLst>
          </p:cNvPr>
          <p:cNvSpPr/>
          <p:nvPr/>
        </p:nvSpPr>
        <p:spPr>
          <a:xfrm>
            <a:off x="5348748" y="1071182"/>
            <a:ext cx="678426" cy="6587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IL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0A36E2-D7C7-9F60-1F6E-1B2D2DC47240}"/>
              </a:ext>
            </a:extLst>
          </p:cNvPr>
          <p:cNvSpPr/>
          <p:nvPr/>
        </p:nvSpPr>
        <p:spPr>
          <a:xfrm>
            <a:off x="5348748" y="2413574"/>
            <a:ext cx="678426" cy="6587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  <a:endParaRPr lang="en-IL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98233-6238-2BFE-E4D8-0DB320264471}"/>
              </a:ext>
            </a:extLst>
          </p:cNvPr>
          <p:cNvCxnSpPr>
            <a:stCxn id="4" idx="4"/>
            <a:endCxn id="7" idx="0"/>
          </p:cNvCxnSpPr>
          <p:nvPr/>
        </p:nvCxnSpPr>
        <p:spPr>
          <a:xfrm>
            <a:off x="5687961" y="1729944"/>
            <a:ext cx="0" cy="6836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389C397-10D9-1C35-673A-69C217C6ECC9}"/>
              </a:ext>
            </a:extLst>
          </p:cNvPr>
          <p:cNvSpPr txBox="1"/>
          <p:nvPr/>
        </p:nvSpPr>
        <p:spPr>
          <a:xfrm>
            <a:off x="5687962" y="1828492"/>
            <a:ext cx="40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endParaRPr lang="en-IL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8B2A1F-DD55-4412-05BC-31B440F024BE}"/>
              </a:ext>
            </a:extLst>
          </p:cNvPr>
          <p:cNvSpPr/>
          <p:nvPr/>
        </p:nvSpPr>
        <p:spPr>
          <a:xfrm>
            <a:off x="6877664" y="1663602"/>
            <a:ext cx="678426" cy="6587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C9009E-E1C5-1261-4F84-5EDDF22A8EE2}"/>
              </a:ext>
            </a:extLst>
          </p:cNvPr>
          <p:cNvCxnSpPr>
            <a:stCxn id="12" idx="2"/>
          </p:cNvCxnSpPr>
          <p:nvPr/>
        </p:nvCxnSpPr>
        <p:spPr>
          <a:xfrm flipH="1" flipV="1">
            <a:off x="6027174" y="1400563"/>
            <a:ext cx="850490" cy="592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D456CF-3429-6394-8FCD-3352ACDE9DF5}"/>
              </a:ext>
            </a:extLst>
          </p:cNvPr>
          <p:cNvCxnSpPr>
            <a:cxnSpLocks/>
            <a:stCxn id="12" idx="2"/>
            <a:endCxn id="7" idx="6"/>
          </p:cNvCxnSpPr>
          <p:nvPr/>
        </p:nvCxnSpPr>
        <p:spPr>
          <a:xfrm flipH="1">
            <a:off x="6027174" y="1992983"/>
            <a:ext cx="850490" cy="749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F4FFB79-C503-BEFC-38A3-E00D12A7E0BE}"/>
              </a:ext>
            </a:extLst>
          </p:cNvPr>
          <p:cNvSpPr txBox="1"/>
          <p:nvPr/>
        </p:nvSpPr>
        <p:spPr>
          <a:xfrm>
            <a:off x="6366386" y="1324487"/>
            <a:ext cx="40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  <a:endParaRPr lang="en-IL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AD62E-3992-9A74-CA00-9F310802563C}"/>
              </a:ext>
            </a:extLst>
          </p:cNvPr>
          <p:cNvSpPr txBox="1"/>
          <p:nvPr/>
        </p:nvSpPr>
        <p:spPr>
          <a:xfrm>
            <a:off x="6162368" y="2445980"/>
            <a:ext cx="40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  <a:endParaRPr lang="en-IL" sz="24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C76010-6B04-D157-E527-B190B5987A8C}"/>
              </a:ext>
            </a:extLst>
          </p:cNvPr>
          <p:cNvSpPr/>
          <p:nvPr/>
        </p:nvSpPr>
        <p:spPr>
          <a:xfrm>
            <a:off x="5117690" y="3960057"/>
            <a:ext cx="678426" cy="6587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IL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2A52C0-80FD-2E7D-6978-C1799CFC88C3}"/>
              </a:ext>
            </a:extLst>
          </p:cNvPr>
          <p:cNvSpPr/>
          <p:nvPr/>
        </p:nvSpPr>
        <p:spPr>
          <a:xfrm>
            <a:off x="5117690" y="5302449"/>
            <a:ext cx="678426" cy="6587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  <a:endParaRPr lang="en-IL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313D8E-406D-B23D-DF5D-36C8919D65EB}"/>
              </a:ext>
            </a:extLst>
          </p:cNvPr>
          <p:cNvCxnSpPr>
            <a:stCxn id="20" idx="4"/>
            <a:endCxn id="21" idx="0"/>
          </p:cNvCxnSpPr>
          <p:nvPr/>
        </p:nvCxnSpPr>
        <p:spPr>
          <a:xfrm>
            <a:off x="5456903" y="4618819"/>
            <a:ext cx="0" cy="6836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E8D37D2-CBAA-F6BB-E0F6-FFDF10793E57}"/>
              </a:ext>
            </a:extLst>
          </p:cNvPr>
          <p:cNvSpPr txBox="1"/>
          <p:nvPr/>
        </p:nvSpPr>
        <p:spPr>
          <a:xfrm>
            <a:off x="5456904" y="4717367"/>
            <a:ext cx="40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  <a:endParaRPr lang="en-IL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136DF4-CF51-B303-EBE2-2894CB77F857}"/>
              </a:ext>
            </a:extLst>
          </p:cNvPr>
          <p:cNvSpPr/>
          <p:nvPr/>
        </p:nvSpPr>
        <p:spPr>
          <a:xfrm>
            <a:off x="6646606" y="4552477"/>
            <a:ext cx="678426" cy="6587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394ABF-317B-0317-13F7-F8E88AE87E8F}"/>
              </a:ext>
            </a:extLst>
          </p:cNvPr>
          <p:cNvCxnSpPr>
            <a:stCxn id="24" idx="2"/>
          </p:cNvCxnSpPr>
          <p:nvPr/>
        </p:nvCxnSpPr>
        <p:spPr>
          <a:xfrm flipH="1" flipV="1">
            <a:off x="5796116" y="4289438"/>
            <a:ext cx="850490" cy="592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17E8F7-F4DC-601D-3032-F9EF0040D41F}"/>
              </a:ext>
            </a:extLst>
          </p:cNvPr>
          <p:cNvCxnSpPr>
            <a:cxnSpLocks/>
            <a:stCxn id="24" idx="2"/>
            <a:endCxn id="21" idx="6"/>
          </p:cNvCxnSpPr>
          <p:nvPr/>
        </p:nvCxnSpPr>
        <p:spPr>
          <a:xfrm flipH="1">
            <a:off x="5796116" y="4881858"/>
            <a:ext cx="850490" cy="749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21DC9DD-30DB-4676-E100-6446044C8ACC}"/>
              </a:ext>
            </a:extLst>
          </p:cNvPr>
          <p:cNvSpPr txBox="1"/>
          <p:nvPr/>
        </p:nvSpPr>
        <p:spPr>
          <a:xfrm>
            <a:off x="6135328" y="4213362"/>
            <a:ext cx="40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  <a:endParaRPr lang="en-IL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E351CB-336E-E367-0BE3-767935777F92}"/>
              </a:ext>
            </a:extLst>
          </p:cNvPr>
          <p:cNvSpPr txBox="1"/>
          <p:nvPr/>
        </p:nvSpPr>
        <p:spPr>
          <a:xfrm>
            <a:off x="5931310" y="5334855"/>
            <a:ext cx="40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endParaRPr lang="en-IL" sz="2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CF2309-7667-8237-2CC2-9ACAB92CAFF8}"/>
              </a:ext>
            </a:extLst>
          </p:cNvPr>
          <p:cNvCxnSpPr>
            <a:cxnSpLocks/>
            <a:stCxn id="34" idx="6"/>
            <a:endCxn id="20" idx="2"/>
          </p:cNvCxnSpPr>
          <p:nvPr/>
        </p:nvCxnSpPr>
        <p:spPr>
          <a:xfrm flipV="1">
            <a:off x="4434348" y="4289438"/>
            <a:ext cx="683342" cy="560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9B2858A-0671-747B-5B95-222E78AAD50D}"/>
              </a:ext>
            </a:extLst>
          </p:cNvPr>
          <p:cNvSpPr txBox="1"/>
          <p:nvPr/>
        </p:nvSpPr>
        <p:spPr>
          <a:xfrm>
            <a:off x="4530212" y="5071616"/>
            <a:ext cx="40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  <a:endParaRPr lang="en-IL" sz="24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7E6CD27-697E-DC5F-0662-2C70FFBD0CBF}"/>
              </a:ext>
            </a:extLst>
          </p:cNvPr>
          <p:cNvSpPr/>
          <p:nvPr/>
        </p:nvSpPr>
        <p:spPr>
          <a:xfrm>
            <a:off x="3755922" y="4520270"/>
            <a:ext cx="678426" cy="6587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43F37F6-B9AC-A0CB-92EB-07BF669DF803}"/>
              </a:ext>
            </a:extLst>
          </p:cNvPr>
          <p:cNvCxnSpPr>
            <a:cxnSpLocks/>
            <a:stCxn id="34" idx="6"/>
            <a:endCxn id="21" idx="2"/>
          </p:cNvCxnSpPr>
          <p:nvPr/>
        </p:nvCxnSpPr>
        <p:spPr>
          <a:xfrm>
            <a:off x="4434348" y="4849651"/>
            <a:ext cx="683342" cy="782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98942AC-DB64-5C4A-BB72-61F2A2B45C20}"/>
              </a:ext>
            </a:extLst>
          </p:cNvPr>
          <p:cNvSpPr txBox="1"/>
          <p:nvPr/>
        </p:nvSpPr>
        <p:spPr>
          <a:xfrm>
            <a:off x="4505633" y="4223295"/>
            <a:ext cx="40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A6D4EB-008E-6E9E-0060-BD895CA77487}"/>
                  </a:ext>
                </a:extLst>
              </p:cNvPr>
              <p:cNvSpPr txBox="1"/>
              <p:nvPr/>
            </p:nvSpPr>
            <p:spPr>
              <a:xfrm>
                <a:off x="2929594" y="2682151"/>
                <a:ext cx="5733044" cy="1499321"/>
              </a:xfrm>
              <a:prstGeom prst="rect">
                <a:avLst/>
              </a:prstGeom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360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A6D4EB-008E-6E9E-0060-BD895CA77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594" y="2682151"/>
                <a:ext cx="5733044" cy="14993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0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/>
      <p:bldP spid="12" grpId="0" animBg="1"/>
      <p:bldP spid="18" grpId="0"/>
      <p:bldP spid="19" grpId="0"/>
      <p:bldP spid="20" grpId="0" animBg="1"/>
      <p:bldP spid="21" grpId="0" animBg="1"/>
      <p:bldP spid="23" grpId="0"/>
      <p:bldP spid="24" grpId="0" animBg="1"/>
      <p:bldP spid="27" grpId="0"/>
      <p:bldP spid="28" grpId="0"/>
      <p:bldP spid="33" grpId="0"/>
      <p:bldP spid="34" grpId="0" animBg="1"/>
      <p:bldP spid="36" grpId="0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/>
              <p:nvPr/>
            </p:nvSpPr>
            <p:spPr>
              <a:xfrm>
                <a:off x="820882" y="889159"/>
                <a:ext cx="10260913" cy="1568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Remember that the cost of Pivot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is: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𝐸𝑣𝑒𝑛𝑡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p>
                          </m:sSubSup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𝑜𝑐𝑐𝑢𝑟𝑒𝑑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889159"/>
                <a:ext cx="10260913" cy="1568763"/>
              </a:xfrm>
              <a:prstGeom prst="rect">
                <a:avLst/>
              </a:prstGeom>
              <a:blipFill>
                <a:blip r:embed="rId3"/>
                <a:stretch>
                  <a:fillRect l="-1248" t="-38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GB" b="1" dirty="0"/>
                  <a:t>Bounding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  <a:blipFill>
                <a:blip r:embed="rId4"/>
                <a:stretch>
                  <a:fillRect t="-42529" b="-597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41DA9237-4393-94B3-42AA-8ABE76919B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228139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DE7B2F-C2DB-B3A5-05FE-9EE8C4208D73}"/>
                  </a:ext>
                </a:extLst>
              </p:cNvPr>
              <p:cNvSpPr txBox="1"/>
              <p:nvPr/>
            </p:nvSpPr>
            <p:spPr>
              <a:xfrm>
                <a:off x="820882" y="2790834"/>
                <a:ext cx="6907273" cy="108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Remember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bSup>
                  </m:oMath>
                </a14:m>
                <a:r>
                  <a:rPr lang="en-US" sz="2800" dirty="0"/>
                  <a:t> can occur only on triangles that are fully in the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  <a:endParaRPr lang="en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DE7B2F-C2DB-B3A5-05FE-9EE8C4208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790834"/>
                <a:ext cx="6907273" cy="1085554"/>
              </a:xfrm>
              <a:prstGeom prst="rect">
                <a:avLst/>
              </a:prstGeom>
              <a:blipFill>
                <a:blip r:embed="rId10"/>
                <a:stretch>
                  <a:fillRect l="-1853" b="-151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A036CC20-5C96-A2CF-E841-4319B4F0D5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7252" y="2315788"/>
            <a:ext cx="4673974" cy="2226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572124E-C573-E9C3-3285-2A936A49CA41}"/>
                  </a:ext>
                </a:extLst>
              </p:cNvPr>
              <p:cNvSpPr txBox="1"/>
              <p:nvPr/>
            </p:nvSpPr>
            <p:spPr>
              <a:xfrm>
                <a:off x="705407" y="4542211"/>
                <a:ext cx="1113514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denote the set of edges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denote the set of bad triangles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, we get:</a:t>
                </a:r>
                <a:endParaRPr lang="en-IL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572124E-C573-E9C3-3285-2A936A49C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07" y="4542211"/>
                <a:ext cx="11135144" cy="954107"/>
              </a:xfrm>
              <a:prstGeom prst="rect">
                <a:avLst/>
              </a:prstGeom>
              <a:blipFill>
                <a:blip r:embed="rId12"/>
                <a:stretch>
                  <a:fillRect l="-1150" t="-5732" b="-171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0EC9B72-5763-29DE-A56A-F9F725658305}"/>
                  </a:ext>
                </a:extLst>
              </p:cNvPr>
              <p:cNvSpPr txBox="1"/>
              <p:nvPr/>
            </p:nvSpPr>
            <p:spPr>
              <a:xfrm>
                <a:off x="1865613" y="5320832"/>
                <a:ext cx="8814731" cy="1201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0EC9B72-5763-29DE-A56A-F9F725658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613" y="5320832"/>
                <a:ext cx="8814731" cy="12010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4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49" grpId="0"/>
      <p:bldP spid="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/>
              <p:nvPr/>
            </p:nvSpPr>
            <p:spPr>
              <a:xfrm>
                <a:off x="566195" y="1164134"/>
                <a:ext cx="11198942" cy="5075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Now, we will want to bound the term: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nary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For that we will introduce a new variable: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be a variable that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is “pre-clustered”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and otherwise: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=|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𝑢𝑛𝑐𝑙𝑢𝑠𝑡𝑒𝑟𝑒𝑑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𝑝𝑜𝑠𝑖𝑡𝑖𝑣𝑒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𝑛𝑒𝑖𝑔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𝑏𝑜𝑢𝑟𝑠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We will use (and prove) a lemma that states that :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				</a:t>
                </a:r>
                <a:r>
                  <a:rPr lang="en-US" sz="2800" b="1" dirty="0"/>
                  <a:t>Lemma:</a:t>
                </a:r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914400" lvl="1" indent="-457200" algn="just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95" y="1164134"/>
                <a:ext cx="11198942" cy="5075492"/>
              </a:xfrm>
              <a:prstGeom prst="rect">
                <a:avLst/>
              </a:prstGeom>
              <a:blipFill>
                <a:blip r:embed="rId3"/>
                <a:stretch>
                  <a:fillRect l="-1143" t="-12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GB" b="1" dirty="0"/>
                  <a:t>Bounding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  <a:blipFill>
                <a:blip r:embed="rId4"/>
                <a:stretch>
                  <a:fillRect t="-42529" b="-597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6732075-D3D1-8134-584B-6412B91FE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949153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135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/>
              <p:nvPr/>
            </p:nvSpPr>
            <p:spPr>
              <a:xfrm>
                <a:off x="185134" y="739097"/>
                <a:ext cx="11430840" cy="3547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Proof of the lemma: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Fix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. We will first upper bound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Define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𝑢𝑛𝑐𝑙𝑢𝑠𝑡𝑒𝑟𝑒𝑑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h𝑎𝑠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𝑙𝑒𝑎𝑠𝑡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𝑝𝑜𝑠𝑖𝑡𝑖𝑣𝑒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𝑢𝑛𝑐𝑙𝑢𝑠𝑡𝑒𝑟𝑒𝑑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𝑛𝑒𝑖𝑔h𝑏𝑜𝑢𝑟𝑠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𝑎𝑓𝑡𝑒𝑟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"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𝑎𝑟𝑟𝑖𝑣𝑎𝑙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"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34" y="739097"/>
                <a:ext cx="11430840" cy="3547638"/>
              </a:xfrm>
              <a:prstGeom prst="rect">
                <a:avLst/>
              </a:prstGeom>
              <a:blipFill>
                <a:blip r:embed="rId3"/>
                <a:stretch>
                  <a:fillRect l="-1066" t="-15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GB" b="1" dirty="0"/>
                  <a:t>Bounding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  <a:blipFill>
                <a:blip r:embed="rId4"/>
                <a:stretch>
                  <a:fillRect t="-42529" b="-597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FE5858-75DB-F8FF-97FB-A5950FCF1A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970205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C11C116-3F22-3DF7-677A-97DB6BEAB667}"/>
                  </a:ext>
                </a:extLst>
              </p:cNvPr>
              <p:cNvSpPr/>
              <p:nvPr/>
            </p:nvSpPr>
            <p:spPr>
              <a:xfrm>
                <a:off x="2649794" y="4535470"/>
                <a:ext cx="560438" cy="5625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C11C116-3F22-3DF7-677A-97DB6BEAB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794" y="4535470"/>
                <a:ext cx="560438" cy="56256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26C05871-56E7-C979-A0A3-D349E0CB17D4}"/>
              </a:ext>
            </a:extLst>
          </p:cNvPr>
          <p:cNvSpPr/>
          <p:nvPr/>
        </p:nvSpPr>
        <p:spPr>
          <a:xfrm>
            <a:off x="1686234" y="5482662"/>
            <a:ext cx="560438" cy="56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B5F741-3551-0BC9-7E16-4B15C303314F}"/>
              </a:ext>
            </a:extLst>
          </p:cNvPr>
          <p:cNvSpPr/>
          <p:nvPr/>
        </p:nvSpPr>
        <p:spPr>
          <a:xfrm>
            <a:off x="6048547" y="5144537"/>
            <a:ext cx="560438" cy="56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301177-448F-95CD-FD46-0ACBE1E10E2A}"/>
              </a:ext>
            </a:extLst>
          </p:cNvPr>
          <p:cNvSpPr/>
          <p:nvPr/>
        </p:nvSpPr>
        <p:spPr>
          <a:xfrm>
            <a:off x="6931324" y="5656300"/>
            <a:ext cx="560438" cy="56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20F1D5-3C96-6334-D009-A0B3B1E22420}"/>
              </a:ext>
            </a:extLst>
          </p:cNvPr>
          <p:cNvSpPr/>
          <p:nvPr/>
        </p:nvSpPr>
        <p:spPr>
          <a:xfrm>
            <a:off x="6709981" y="4271966"/>
            <a:ext cx="560438" cy="56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DB73D8-5014-9251-B9A4-0588CE4A096D}"/>
              </a:ext>
            </a:extLst>
          </p:cNvPr>
          <p:cNvCxnSpPr>
            <a:stCxn id="9" idx="7"/>
            <a:endCxn id="8" idx="3"/>
          </p:cNvCxnSpPr>
          <p:nvPr/>
        </p:nvCxnSpPr>
        <p:spPr>
          <a:xfrm flipV="1">
            <a:off x="2164598" y="5015646"/>
            <a:ext cx="567270" cy="549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92167A-D988-1260-5FBE-743DEC08CFB8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3128158" y="5015646"/>
            <a:ext cx="3002463" cy="211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A9B90F2-5181-994D-7B39-E9985249BEB7}"/>
              </a:ext>
            </a:extLst>
          </p:cNvPr>
          <p:cNvSpPr txBox="1"/>
          <p:nvPr/>
        </p:nvSpPr>
        <p:spPr>
          <a:xfrm>
            <a:off x="4261158" y="4792213"/>
            <a:ext cx="25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8E7665-84AA-C51F-1F1C-5E671C9628B0}"/>
              </a:ext>
            </a:extLst>
          </p:cNvPr>
          <p:cNvSpPr txBox="1"/>
          <p:nvPr/>
        </p:nvSpPr>
        <p:spPr>
          <a:xfrm>
            <a:off x="2187679" y="5036442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2497728-3D52-1E46-9EBF-C6E141317949}"/>
              </a:ext>
            </a:extLst>
          </p:cNvPr>
          <p:cNvSpPr/>
          <p:nvPr/>
        </p:nvSpPr>
        <p:spPr>
          <a:xfrm>
            <a:off x="3264832" y="5602586"/>
            <a:ext cx="560438" cy="56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AEB6E95-517A-7030-A472-AE2EBB8CB842}"/>
              </a:ext>
            </a:extLst>
          </p:cNvPr>
          <p:cNvSpPr/>
          <p:nvPr/>
        </p:nvSpPr>
        <p:spPr>
          <a:xfrm>
            <a:off x="5171020" y="4274900"/>
            <a:ext cx="560438" cy="56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609DF2-E5DF-7ECE-7C54-EF487FB4B4C4}"/>
              </a:ext>
            </a:extLst>
          </p:cNvPr>
          <p:cNvSpPr/>
          <p:nvPr/>
        </p:nvSpPr>
        <p:spPr>
          <a:xfrm>
            <a:off x="4843431" y="4109883"/>
            <a:ext cx="3002463" cy="23990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6737E8-B9D0-B94D-C21C-36FA4DD4C689}"/>
              </a:ext>
            </a:extLst>
          </p:cNvPr>
          <p:cNvSpPr txBox="1"/>
          <p:nvPr/>
        </p:nvSpPr>
        <p:spPr>
          <a:xfrm>
            <a:off x="7937136" y="5161545"/>
            <a:ext cx="32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endParaRPr lang="en-IL" sz="28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99281E1-0445-4B3E-4FA3-7A0565281FE4}"/>
              </a:ext>
            </a:extLst>
          </p:cNvPr>
          <p:cNvSpPr/>
          <p:nvPr/>
        </p:nvSpPr>
        <p:spPr>
          <a:xfrm>
            <a:off x="5318170" y="5740979"/>
            <a:ext cx="560438" cy="56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D29613-32E9-ED5A-1E8B-94CC11C75386}"/>
              </a:ext>
            </a:extLst>
          </p:cNvPr>
          <p:cNvCxnSpPr>
            <a:cxnSpLocks/>
            <a:stCxn id="20" idx="1"/>
            <a:endCxn id="8" idx="4"/>
          </p:cNvCxnSpPr>
          <p:nvPr/>
        </p:nvCxnSpPr>
        <p:spPr>
          <a:xfrm flipH="1" flipV="1">
            <a:off x="2930013" y="5098031"/>
            <a:ext cx="416893" cy="586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C963E59-3764-60FF-ECE2-DD5D9D85EA4B}"/>
              </a:ext>
            </a:extLst>
          </p:cNvPr>
          <p:cNvSpPr txBox="1"/>
          <p:nvPr/>
        </p:nvSpPr>
        <p:spPr>
          <a:xfrm>
            <a:off x="3139711" y="5180405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B13F58-95CB-100B-AE8E-C66A873A88D0}"/>
              </a:ext>
            </a:extLst>
          </p:cNvPr>
          <p:cNvSpPr txBox="1"/>
          <p:nvPr/>
        </p:nvSpPr>
        <p:spPr>
          <a:xfrm>
            <a:off x="8875" y="3840403"/>
            <a:ext cx="3915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</a:rPr>
              <a:t>Demonstration on k=3:</a:t>
            </a:r>
            <a:endParaRPr lang="en-IL" sz="2800" i="1" dirty="0">
              <a:latin typeface="Cambria Math" panose="020405030504060302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F1140C2-E934-4B34-5C1A-1D266DBAF0C8}"/>
              </a:ext>
            </a:extLst>
          </p:cNvPr>
          <p:cNvCxnSpPr>
            <a:cxnSpLocks/>
            <a:stCxn id="21" idx="2"/>
            <a:endCxn id="8" idx="6"/>
          </p:cNvCxnSpPr>
          <p:nvPr/>
        </p:nvCxnSpPr>
        <p:spPr>
          <a:xfrm flipH="1">
            <a:off x="3210232" y="4556181"/>
            <a:ext cx="1960788" cy="260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A999F93-A080-78F1-5CDD-B5C2630D9DC3}"/>
              </a:ext>
            </a:extLst>
          </p:cNvPr>
          <p:cNvSpPr txBox="1"/>
          <p:nvPr/>
        </p:nvSpPr>
        <p:spPr>
          <a:xfrm>
            <a:off x="3965161" y="4372556"/>
            <a:ext cx="25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7A4A520-217E-1C04-6007-F8C44BA4F0D2}"/>
              </a:ext>
            </a:extLst>
          </p:cNvPr>
          <p:cNvSpPr/>
          <p:nvPr/>
        </p:nvSpPr>
        <p:spPr>
          <a:xfrm>
            <a:off x="6035861" y="5079676"/>
            <a:ext cx="627093" cy="63633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908A83-C8A5-4E9F-DFFA-5F3920F6CCAE}"/>
              </a:ext>
            </a:extLst>
          </p:cNvPr>
          <p:cNvSpPr/>
          <p:nvPr/>
        </p:nvSpPr>
        <p:spPr>
          <a:xfrm>
            <a:off x="5119961" y="4235077"/>
            <a:ext cx="627093" cy="63633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177582D-9D75-37D8-2B29-D007375FB7BE}"/>
              </a:ext>
            </a:extLst>
          </p:cNvPr>
          <p:cNvSpPr/>
          <p:nvPr/>
        </p:nvSpPr>
        <p:spPr>
          <a:xfrm>
            <a:off x="6675981" y="4224392"/>
            <a:ext cx="627093" cy="63633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F51376-AB0A-BDE2-88C3-5DF052A1684A}"/>
              </a:ext>
            </a:extLst>
          </p:cNvPr>
          <p:cNvSpPr/>
          <p:nvPr/>
        </p:nvSpPr>
        <p:spPr>
          <a:xfrm>
            <a:off x="317850" y="4641862"/>
            <a:ext cx="560438" cy="56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DA5461-DEB1-2B20-8378-3C3E241C4C6F}"/>
              </a:ext>
            </a:extLst>
          </p:cNvPr>
          <p:cNvCxnSpPr>
            <a:cxnSpLocks/>
            <a:stCxn id="8" idx="2"/>
            <a:endCxn id="16" idx="6"/>
          </p:cNvCxnSpPr>
          <p:nvPr/>
        </p:nvCxnSpPr>
        <p:spPr>
          <a:xfrm flipH="1">
            <a:off x="878288" y="4816751"/>
            <a:ext cx="1771506" cy="106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EA7F6CC-084A-5F32-6FB7-32D5F548200A}"/>
              </a:ext>
            </a:extLst>
          </p:cNvPr>
          <p:cNvSpPr txBox="1"/>
          <p:nvPr/>
        </p:nvSpPr>
        <p:spPr>
          <a:xfrm>
            <a:off x="1498460" y="4534368"/>
            <a:ext cx="25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D0CE67A-4B08-0786-7489-FCC7C8BBA509}"/>
              </a:ext>
            </a:extLst>
          </p:cNvPr>
          <p:cNvCxnSpPr>
            <a:cxnSpLocks/>
            <a:stCxn id="25" idx="2"/>
            <a:endCxn id="20" idx="6"/>
          </p:cNvCxnSpPr>
          <p:nvPr/>
        </p:nvCxnSpPr>
        <p:spPr>
          <a:xfrm flipH="1" flipV="1">
            <a:off x="3825270" y="5883867"/>
            <a:ext cx="1492900" cy="138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F42BF38-F0A2-3F99-A622-BBA9DED29440}"/>
              </a:ext>
            </a:extLst>
          </p:cNvPr>
          <p:cNvSpPr txBox="1"/>
          <p:nvPr/>
        </p:nvSpPr>
        <p:spPr>
          <a:xfrm>
            <a:off x="4365066" y="5632210"/>
            <a:ext cx="25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5AF89FB-9050-E4F6-4D97-B20281A24D30}"/>
              </a:ext>
            </a:extLst>
          </p:cNvPr>
          <p:cNvSpPr/>
          <p:nvPr/>
        </p:nvSpPr>
        <p:spPr>
          <a:xfrm>
            <a:off x="3231505" y="5598695"/>
            <a:ext cx="627093" cy="636337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564A1CA-3C38-E59F-3705-18A45C828B8E}"/>
              </a:ext>
            </a:extLst>
          </p:cNvPr>
          <p:cNvSpPr/>
          <p:nvPr/>
        </p:nvSpPr>
        <p:spPr>
          <a:xfrm>
            <a:off x="5296141" y="5715856"/>
            <a:ext cx="627093" cy="63633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7390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8" grpId="0"/>
      <p:bldP spid="19" grpId="0"/>
      <p:bldP spid="20" grpId="0" animBg="1"/>
      <p:bldP spid="21" grpId="0" animBg="1"/>
      <p:bldP spid="23" grpId="0" animBg="1"/>
      <p:bldP spid="24" grpId="0"/>
      <p:bldP spid="25" grpId="0" animBg="1"/>
      <p:bldP spid="27" grpId="0"/>
      <p:bldP spid="30" grpId="0"/>
      <p:bldP spid="36" grpId="0"/>
      <p:bldP spid="40" grpId="0" animBg="1"/>
      <p:bldP spid="41" grpId="0" animBg="1"/>
      <p:bldP spid="45" grpId="0" animBg="1"/>
      <p:bldP spid="16" grpId="0" animBg="1"/>
      <p:bldP spid="22" grpId="0"/>
      <p:bldP spid="32" grpId="0"/>
      <p:bldP spid="37" grpId="0" animBg="1"/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/>
              <p:nvPr/>
            </p:nvSpPr>
            <p:spPr>
              <a:xfrm>
                <a:off x="719792" y="1193631"/>
                <a:ext cx="11106376" cy="5338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We can see that: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…..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We develop the term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𝑐𝑙𝑢𝑠𝑡𝑒𝑟𝑒𝑑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𝑎𝑟𝑟𝑖𝑣𝑎𝑙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92" y="1193631"/>
                <a:ext cx="11106376" cy="5338256"/>
              </a:xfrm>
              <a:prstGeom prst="rect">
                <a:avLst/>
              </a:prstGeom>
              <a:blipFill>
                <a:blip r:embed="rId3"/>
                <a:stretch>
                  <a:fillRect l="-823" t="-3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GB" b="1" dirty="0"/>
                  <a:t>Bounding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  <a:blipFill>
                <a:blip r:embed="rId4"/>
                <a:stretch>
                  <a:fillRect t="-42529" b="-597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2A82428-3D78-4F53-C2DB-F7061AEE53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185343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8153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/>
              <p:nvPr/>
            </p:nvSpPr>
            <p:spPr>
              <a:xfrm>
                <a:off x="566195" y="1134639"/>
                <a:ext cx="11106376" cy="3685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we get: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…..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Using the tail bound, we get: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)≤</m:t>
                          </m:r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𝑂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f>
                                        <m:f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den>
                                      </m:f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95" y="1134639"/>
                <a:ext cx="11106376" cy="3685945"/>
              </a:xfrm>
              <a:prstGeom prst="rect">
                <a:avLst/>
              </a:prstGeom>
              <a:blipFill>
                <a:blip r:embed="rId3"/>
                <a:stretch>
                  <a:fillRect l="-1153" t="-14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GB" b="1" dirty="0"/>
                  <a:t>Bounding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  <a:blipFill>
                <a:blip r:embed="rId4"/>
                <a:stretch>
                  <a:fillRect t="-42529" b="-597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2A82428-3D78-4F53-C2DB-F7061AEE53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452299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79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/>
              <p:nvPr/>
            </p:nvSpPr>
            <p:spPr>
              <a:xfrm>
                <a:off x="331838" y="897075"/>
                <a:ext cx="1119894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Remember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b="0" i="0" dirty="0">
                    <a:latin typeface="Cambria Math" panose="020405030504060302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38" y="897075"/>
                <a:ext cx="11198942" cy="523220"/>
              </a:xfrm>
              <a:prstGeom prst="rect">
                <a:avLst/>
              </a:prstGeom>
              <a:blipFill>
                <a:blip r:embed="rId3"/>
                <a:stretch>
                  <a:fillRect l="-1088" t="-13953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GB" b="1" dirty="0"/>
                  <a:t>Bounding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  <a:blipFill>
                <a:blip r:embed="rId4"/>
                <a:stretch>
                  <a:fillRect t="-42529" b="-597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B7F5188C-A2BF-B267-8F24-54D4AC2EE6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536980"/>
              </p:ext>
            </p:extLst>
          </p:nvPr>
        </p:nvGraphicFramePr>
        <p:xfrm>
          <a:off x="838200" y="6623807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915F35C4-8D50-4D5B-DA98-094D584B46A4}"/>
              </a:ext>
            </a:extLst>
          </p:cNvPr>
          <p:cNvGrpSpPr/>
          <p:nvPr/>
        </p:nvGrpSpPr>
        <p:grpSpPr>
          <a:xfrm>
            <a:off x="1477784" y="3038275"/>
            <a:ext cx="4403663" cy="1828421"/>
            <a:chOff x="0" y="130687"/>
            <a:chExt cx="2757292" cy="8191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57C553A-FEE6-21C9-9446-54E55FE93C3D}"/>
                </a:ext>
              </a:extLst>
            </p:cNvPr>
            <p:cNvSpPr/>
            <p:nvPr/>
          </p:nvSpPr>
          <p:spPr>
            <a:xfrm>
              <a:off x="322340" y="130687"/>
              <a:ext cx="2434952" cy="8191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42D47EA-5936-2597-1563-C6C49D44D8F7}"/>
                    </a:ext>
                  </a:extLst>
                </p:cNvPr>
                <p:cNvSpPr txBox="1"/>
                <p:nvPr/>
              </p:nvSpPr>
              <p:spPr>
                <a:xfrm>
                  <a:off x="0" y="299860"/>
                  <a:ext cx="3223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42D47EA-5936-2597-1563-C6C49D44D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99860"/>
                  <a:ext cx="322339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5A76516-CCB2-69A6-1519-6AB329AB76D2}"/>
              </a:ext>
            </a:extLst>
          </p:cNvPr>
          <p:cNvSpPr/>
          <p:nvPr/>
        </p:nvSpPr>
        <p:spPr>
          <a:xfrm>
            <a:off x="4409768" y="2226537"/>
            <a:ext cx="560438" cy="56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</a:t>
            </a:r>
            <a:endParaRPr lang="en-IL" dirty="0">
              <a:solidFill>
                <a:sysClr val="windowText" lastClr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6269B8-F5C9-1432-DA1A-4BDB748DC78C}"/>
              </a:ext>
            </a:extLst>
          </p:cNvPr>
          <p:cNvSpPr/>
          <p:nvPr/>
        </p:nvSpPr>
        <p:spPr>
          <a:xfrm>
            <a:off x="3446208" y="3173729"/>
            <a:ext cx="560438" cy="56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  <a:endParaRPr lang="en-IL" dirty="0">
              <a:solidFill>
                <a:sysClr val="windowText" lastClr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27BAE3-3778-7167-D5BC-152C1259379A}"/>
              </a:ext>
            </a:extLst>
          </p:cNvPr>
          <p:cNvSpPr/>
          <p:nvPr/>
        </p:nvSpPr>
        <p:spPr>
          <a:xfrm>
            <a:off x="7808521" y="2835604"/>
            <a:ext cx="560438" cy="56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</a:t>
            </a:r>
            <a:endParaRPr lang="en-IL" dirty="0">
              <a:solidFill>
                <a:sysClr val="windowText" lastClr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3B4AD2-7A37-10F8-9581-2513DECC84AC}"/>
              </a:ext>
            </a:extLst>
          </p:cNvPr>
          <p:cNvSpPr/>
          <p:nvPr/>
        </p:nvSpPr>
        <p:spPr>
          <a:xfrm>
            <a:off x="8691298" y="3347367"/>
            <a:ext cx="560438" cy="56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j</a:t>
            </a:r>
            <a:endParaRPr lang="en-IL" dirty="0">
              <a:solidFill>
                <a:sysClr val="windowText" lastClr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991267-1FA1-2417-CC94-E6AE8EE4E29C}"/>
              </a:ext>
            </a:extLst>
          </p:cNvPr>
          <p:cNvSpPr/>
          <p:nvPr/>
        </p:nvSpPr>
        <p:spPr>
          <a:xfrm>
            <a:off x="8469955" y="1963033"/>
            <a:ext cx="560438" cy="56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g</a:t>
            </a:r>
            <a:endParaRPr lang="en-IL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DE18B1-4291-8A68-654E-69D15CFDF666}"/>
              </a:ext>
            </a:extLst>
          </p:cNvPr>
          <p:cNvCxnSpPr>
            <a:stCxn id="10" idx="7"/>
            <a:endCxn id="9" idx="3"/>
          </p:cNvCxnSpPr>
          <p:nvPr/>
        </p:nvCxnSpPr>
        <p:spPr>
          <a:xfrm flipV="1">
            <a:off x="3924572" y="2706713"/>
            <a:ext cx="567270" cy="549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0AD793-6F4B-7942-6821-7F7AF74B856F}"/>
              </a:ext>
            </a:extLst>
          </p:cNvPr>
          <p:cNvCxnSpPr>
            <a:cxnSpLocks/>
            <a:stCxn id="11" idx="1"/>
            <a:endCxn id="9" idx="5"/>
          </p:cNvCxnSpPr>
          <p:nvPr/>
        </p:nvCxnSpPr>
        <p:spPr>
          <a:xfrm flipH="1" flipV="1">
            <a:off x="4888132" y="2706713"/>
            <a:ext cx="3002463" cy="211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84705A-7E15-8F80-8D30-1B2B0412F631}"/>
              </a:ext>
            </a:extLst>
          </p:cNvPr>
          <p:cNvSpPr txBox="1"/>
          <p:nvPr/>
        </p:nvSpPr>
        <p:spPr>
          <a:xfrm>
            <a:off x="5881445" y="2768388"/>
            <a:ext cx="25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8BCF83-6318-AA87-7921-2770F85E2ECD}"/>
              </a:ext>
            </a:extLst>
          </p:cNvPr>
          <p:cNvSpPr txBox="1"/>
          <p:nvPr/>
        </p:nvSpPr>
        <p:spPr>
          <a:xfrm>
            <a:off x="3947653" y="2727509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667901-B476-042D-BEE0-C6041D7E56C2}"/>
              </a:ext>
            </a:extLst>
          </p:cNvPr>
          <p:cNvSpPr/>
          <p:nvPr/>
        </p:nvSpPr>
        <p:spPr>
          <a:xfrm>
            <a:off x="5024806" y="3293653"/>
            <a:ext cx="560438" cy="56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</a:t>
            </a:r>
            <a:endParaRPr lang="en-IL" dirty="0">
              <a:solidFill>
                <a:sysClr val="windowText" lastClr="0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A764B4-B7F5-6DE1-3451-684752A3195D}"/>
              </a:ext>
            </a:extLst>
          </p:cNvPr>
          <p:cNvSpPr/>
          <p:nvPr/>
        </p:nvSpPr>
        <p:spPr>
          <a:xfrm>
            <a:off x="6930994" y="1965967"/>
            <a:ext cx="560438" cy="5625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</a:t>
            </a:r>
            <a:endParaRPr lang="en-IL" dirty="0">
              <a:solidFill>
                <a:sysClr val="windowText" lastClr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9AEC227-42DD-1E03-BAAF-0FB48E5F6053}"/>
              </a:ext>
            </a:extLst>
          </p:cNvPr>
          <p:cNvSpPr/>
          <p:nvPr/>
        </p:nvSpPr>
        <p:spPr>
          <a:xfrm>
            <a:off x="7078144" y="3432046"/>
            <a:ext cx="560438" cy="56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h</a:t>
            </a:r>
            <a:endParaRPr lang="en-IL" dirty="0">
              <a:solidFill>
                <a:sysClr val="windowText" lastClr="00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72E334-70F1-ABA0-27D4-1B75EBE8B34F}"/>
              </a:ext>
            </a:extLst>
          </p:cNvPr>
          <p:cNvCxnSpPr>
            <a:cxnSpLocks/>
            <a:stCxn id="18" idx="1"/>
            <a:endCxn id="9" idx="4"/>
          </p:cNvCxnSpPr>
          <p:nvPr/>
        </p:nvCxnSpPr>
        <p:spPr>
          <a:xfrm flipH="1" flipV="1">
            <a:off x="4689987" y="2789098"/>
            <a:ext cx="416893" cy="586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09EB38-9147-28E7-F15C-819E4BA23DEB}"/>
              </a:ext>
            </a:extLst>
          </p:cNvPr>
          <p:cNvSpPr txBox="1"/>
          <p:nvPr/>
        </p:nvSpPr>
        <p:spPr>
          <a:xfrm>
            <a:off x="4899685" y="2871472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D89656-D659-A040-053E-5FAE484697F7}"/>
              </a:ext>
            </a:extLst>
          </p:cNvPr>
          <p:cNvCxnSpPr>
            <a:cxnSpLocks/>
            <a:stCxn id="19" idx="2"/>
            <a:endCxn id="9" idx="6"/>
          </p:cNvCxnSpPr>
          <p:nvPr/>
        </p:nvCxnSpPr>
        <p:spPr>
          <a:xfrm flipH="1">
            <a:off x="4970206" y="2247248"/>
            <a:ext cx="1960788" cy="260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88CE326-FF13-31B5-5464-F5C2154B396E}"/>
              </a:ext>
            </a:extLst>
          </p:cNvPr>
          <p:cNvSpPr txBox="1"/>
          <p:nvPr/>
        </p:nvSpPr>
        <p:spPr>
          <a:xfrm>
            <a:off x="5725135" y="2063623"/>
            <a:ext cx="25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CBCF84-9D85-6315-DD99-F5ECE3911C38}"/>
              </a:ext>
            </a:extLst>
          </p:cNvPr>
          <p:cNvSpPr/>
          <p:nvPr/>
        </p:nvSpPr>
        <p:spPr>
          <a:xfrm>
            <a:off x="6603405" y="1800950"/>
            <a:ext cx="3002463" cy="23990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C58AB1-1267-1575-510C-F19DC9034B54}"/>
              </a:ext>
            </a:extLst>
          </p:cNvPr>
          <p:cNvSpPr txBox="1"/>
          <p:nvPr/>
        </p:nvSpPr>
        <p:spPr>
          <a:xfrm>
            <a:off x="9697110" y="2852612"/>
            <a:ext cx="32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endParaRPr lang="en-IL" sz="28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4B90D0-3624-9462-99A7-B0CF8AA1E845}"/>
              </a:ext>
            </a:extLst>
          </p:cNvPr>
          <p:cNvCxnSpPr>
            <a:cxnSpLocks/>
            <a:stCxn id="10" idx="6"/>
            <a:endCxn id="18" idx="2"/>
          </p:cNvCxnSpPr>
          <p:nvPr/>
        </p:nvCxnSpPr>
        <p:spPr>
          <a:xfrm>
            <a:off x="4006646" y="3455010"/>
            <a:ext cx="1018160" cy="119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2C20A39-90C1-7F0D-A227-BEAFA5535868}"/>
              </a:ext>
            </a:extLst>
          </p:cNvPr>
          <p:cNvSpPr txBox="1"/>
          <p:nvPr/>
        </p:nvSpPr>
        <p:spPr>
          <a:xfrm>
            <a:off x="4358410" y="3455009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6DB7BDB-716C-6AE7-B2F0-7A8AFED15B0F}"/>
              </a:ext>
            </a:extLst>
          </p:cNvPr>
          <p:cNvSpPr/>
          <p:nvPr/>
        </p:nvSpPr>
        <p:spPr>
          <a:xfrm>
            <a:off x="3842047" y="4135012"/>
            <a:ext cx="560438" cy="56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</a:t>
            </a:r>
            <a:endParaRPr lang="en-IL" dirty="0">
              <a:solidFill>
                <a:sysClr val="windowText" lastClr="00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40AA787-05B6-867C-F094-7AEFE5588E03}"/>
              </a:ext>
            </a:extLst>
          </p:cNvPr>
          <p:cNvCxnSpPr>
            <a:cxnSpLocks/>
            <a:stCxn id="39" idx="6"/>
            <a:endCxn id="18" idx="3"/>
          </p:cNvCxnSpPr>
          <p:nvPr/>
        </p:nvCxnSpPr>
        <p:spPr>
          <a:xfrm flipV="1">
            <a:off x="4402485" y="3773829"/>
            <a:ext cx="704395" cy="642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3C1B3A3-AF6D-F75E-A467-15FCEAD4EE58}"/>
              </a:ext>
            </a:extLst>
          </p:cNvPr>
          <p:cNvCxnSpPr>
            <a:cxnSpLocks/>
            <a:stCxn id="10" idx="4"/>
            <a:endCxn id="39" idx="1"/>
          </p:cNvCxnSpPr>
          <p:nvPr/>
        </p:nvCxnSpPr>
        <p:spPr>
          <a:xfrm>
            <a:off x="3726427" y="3736290"/>
            <a:ext cx="197694" cy="481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8B013E3-D114-8994-C841-92CCA38715ED}"/>
              </a:ext>
            </a:extLst>
          </p:cNvPr>
          <p:cNvSpPr txBox="1"/>
          <p:nvPr/>
        </p:nvSpPr>
        <p:spPr>
          <a:xfrm>
            <a:off x="4566217" y="4095061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EE6F36-8498-9EDA-04B1-558BA1BA3D59}"/>
              </a:ext>
            </a:extLst>
          </p:cNvPr>
          <p:cNvSpPr txBox="1"/>
          <p:nvPr/>
        </p:nvSpPr>
        <p:spPr>
          <a:xfrm>
            <a:off x="3547074" y="3830689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2D38034-8AE2-9D59-A54D-E5EBE25CC3CA}"/>
              </a:ext>
            </a:extLst>
          </p:cNvPr>
          <p:cNvSpPr/>
          <p:nvPr/>
        </p:nvSpPr>
        <p:spPr>
          <a:xfrm>
            <a:off x="2070618" y="3918740"/>
            <a:ext cx="560438" cy="5625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</a:t>
            </a:r>
            <a:endParaRPr lang="en-IL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55BA365-D47F-EABB-E7C6-EC1812585A83}"/>
              </a:ext>
            </a:extLst>
          </p:cNvPr>
          <p:cNvCxnSpPr>
            <a:cxnSpLocks/>
            <a:stCxn id="52" idx="7"/>
            <a:endCxn id="10" idx="2"/>
          </p:cNvCxnSpPr>
          <p:nvPr/>
        </p:nvCxnSpPr>
        <p:spPr>
          <a:xfrm flipV="1">
            <a:off x="2548982" y="3455010"/>
            <a:ext cx="897226" cy="546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FCAF5F0-6E12-E77D-E5F9-C4DB1176B259}"/>
              </a:ext>
            </a:extLst>
          </p:cNvPr>
          <p:cNvSpPr txBox="1"/>
          <p:nvPr/>
        </p:nvSpPr>
        <p:spPr>
          <a:xfrm>
            <a:off x="2718099" y="3446793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2F65198-6A22-1511-6563-589B99072373}"/>
              </a:ext>
            </a:extLst>
          </p:cNvPr>
          <p:cNvCxnSpPr>
            <a:cxnSpLocks/>
            <a:stCxn id="52" idx="6"/>
            <a:endCxn id="39" idx="2"/>
          </p:cNvCxnSpPr>
          <p:nvPr/>
        </p:nvCxnSpPr>
        <p:spPr>
          <a:xfrm>
            <a:off x="2631056" y="4200021"/>
            <a:ext cx="1210991" cy="216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78C4CB5-B30F-5A3A-048D-9B5D02876D0C}"/>
              </a:ext>
            </a:extLst>
          </p:cNvPr>
          <p:cNvSpPr txBox="1"/>
          <p:nvPr/>
        </p:nvSpPr>
        <p:spPr>
          <a:xfrm>
            <a:off x="3017436" y="4231626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0B1B89E-FD9C-8AE6-EFDE-44CCFBA3457C}"/>
              </a:ext>
            </a:extLst>
          </p:cNvPr>
          <p:cNvGrpSpPr/>
          <p:nvPr/>
        </p:nvGrpSpPr>
        <p:grpSpPr>
          <a:xfrm>
            <a:off x="2816948" y="2809809"/>
            <a:ext cx="2271923" cy="1453249"/>
            <a:chOff x="1409134" y="4457787"/>
            <a:chExt cx="2271923" cy="1453249"/>
          </a:xfrm>
        </p:grpSpPr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F64961FC-4F19-FAF0-AC39-60002D11BDBF}"/>
                </a:ext>
              </a:extLst>
            </p:cNvPr>
            <p:cNvSpPr/>
            <p:nvPr/>
          </p:nvSpPr>
          <p:spPr>
            <a:xfrm rot="237955">
              <a:off x="2630131" y="4457787"/>
              <a:ext cx="1050926" cy="552655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8A3B2368-9D9A-9803-F662-8E1D33E7C865}"/>
                </a:ext>
              </a:extLst>
            </p:cNvPr>
            <p:cNvSpPr/>
            <p:nvPr/>
          </p:nvSpPr>
          <p:spPr>
            <a:xfrm rot="11434462">
              <a:off x="2409264" y="5358381"/>
              <a:ext cx="1050926" cy="552655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B86DCE32-CD86-2173-FA88-C4DCD17D3BFE}"/>
                </a:ext>
              </a:extLst>
            </p:cNvPr>
            <p:cNvSpPr/>
            <p:nvPr/>
          </p:nvSpPr>
          <p:spPr>
            <a:xfrm rot="731550">
              <a:off x="1409134" y="5261650"/>
              <a:ext cx="1050926" cy="552655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E071AD3-6E93-AC6A-2FC6-9E2D6F70E982}"/>
              </a:ext>
            </a:extLst>
          </p:cNvPr>
          <p:cNvCxnSpPr>
            <a:cxnSpLocks/>
            <a:stCxn id="19" idx="5"/>
            <a:endCxn id="11" idx="1"/>
          </p:cNvCxnSpPr>
          <p:nvPr/>
        </p:nvCxnSpPr>
        <p:spPr>
          <a:xfrm>
            <a:off x="7409358" y="2446143"/>
            <a:ext cx="481237" cy="471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B8E889B-AF3B-52B8-FDB8-1EE1DD8D5702}"/>
              </a:ext>
            </a:extLst>
          </p:cNvPr>
          <p:cNvSpPr txBox="1"/>
          <p:nvPr/>
        </p:nvSpPr>
        <p:spPr>
          <a:xfrm>
            <a:off x="7634523" y="2432955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8BA9CB44-B237-3F32-D371-4A6CF11F4173}"/>
              </a:ext>
            </a:extLst>
          </p:cNvPr>
          <p:cNvSpPr/>
          <p:nvPr/>
        </p:nvSpPr>
        <p:spPr>
          <a:xfrm rot="306073">
            <a:off x="5222262" y="2285044"/>
            <a:ext cx="2325992" cy="434818"/>
          </a:xfrm>
          <a:prstGeom prst="triangle">
            <a:avLst>
              <a:gd name="adj" fmla="val 692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B7FC8C-8C3B-2D45-7C5F-6D803455BBA3}"/>
                  </a:ext>
                </a:extLst>
              </p:cNvPr>
              <p:cNvSpPr txBox="1"/>
              <p:nvPr/>
            </p:nvSpPr>
            <p:spPr>
              <a:xfrm>
                <a:off x="948254" y="5520627"/>
                <a:ext cx="1017462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Notice: The positive degree of a vertex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/>
                  <a:t> is exactly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B7FC8C-8C3B-2D45-7C5F-6D803455B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54" y="5520627"/>
                <a:ext cx="10174625" cy="584775"/>
              </a:xfrm>
              <a:prstGeom prst="rect">
                <a:avLst/>
              </a:prstGeom>
              <a:blipFill>
                <a:blip r:embed="rId11"/>
                <a:stretch>
                  <a:fillRect l="-1558" t="-12500" b="-343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3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 animBg="1"/>
      <p:bldP spid="19" grpId="0" animBg="1"/>
      <p:bldP spid="20" grpId="0" animBg="1"/>
      <p:bldP spid="22" grpId="0"/>
      <p:bldP spid="24" grpId="0"/>
      <p:bldP spid="29" grpId="0" animBg="1"/>
      <p:bldP spid="30" grpId="0"/>
      <p:bldP spid="36" grpId="0"/>
      <p:bldP spid="39" grpId="0" animBg="1"/>
      <p:bldP spid="46" grpId="0"/>
      <p:bldP spid="47" grpId="0"/>
      <p:bldP spid="52" grpId="0" animBg="1"/>
      <p:bldP spid="54" grpId="0"/>
      <p:bldP spid="58" grpId="0"/>
      <p:bldP spid="66" grpId="0"/>
      <p:bldP spid="69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05" y="227473"/>
            <a:ext cx="10515600" cy="765585"/>
          </a:xfrm>
        </p:spPr>
        <p:txBody>
          <a:bodyPr/>
          <a:lstStyle/>
          <a:p>
            <a:pPr algn="ctr"/>
            <a:r>
              <a:rPr lang="en-GB" b="1" dirty="0"/>
              <a:t>Correlation clustering Problem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914C87-11D5-4392-C868-F403EAA2A401}"/>
                  </a:ext>
                </a:extLst>
              </p:cNvPr>
              <p:cNvSpPr txBox="1"/>
              <p:nvPr/>
            </p:nvSpPr>
            <p:spPr>
              <a:xfrm>
                <a:off x="619432" y="1179871"/>
                <a:ext cx="1091134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Given a full undirected Graph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where each edge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/>
                  <a:t> is either “+” or </a:t>
                </a:r>
                <a:r>
                  <a:rPr lang="en-US" sz="2400" dirty="0"/>
                  <a:t>“-”, our task is to assign each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to a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/>
                  <a:t> such that: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2400" dirty="0"/>
                  <a:t>  (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/>
                  <a:t> isn’t part of the input, can take any value)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# of disagreements is minimized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914C87-11D5-4392-C868-F403EAA2A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2" y="1179871"/>
                <a:ext cx="10911348" cy="1569660"/>
              </a:xfrm>
              <a:prstGeom prst="rect">
                <a:avLst/>
              </a:prstGeom>
              <a:blipFill>
                <a:blip r:embed="rId2"/>
                <a:stretch>
                  <a:fillRect l="-894" t="-3113" b="-81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AE82395-7073-9523-A87A-9352A74F9DB7}"/>
              </a:ext>
            </a:extLst>
          </p:cNvPr>
          <p:cNvSpPr txBox="1"/>
          <p:nvPr/>
        </p:nvSpPr>
        <p:spPr>
          <a:xfrm>
            <a:off x="619432" y="2908141"/>
            <a:ext cx="10911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disagreement is defined as one of the following: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A </a:t>
            </a:r>
            <a:r>
              <a:rPr lang="en-US" sz="2400" dirty="0"/>
              <a:t>“+” edge connecting two vertices in different clusters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 “-” edge connecting two vertices in the same cluster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9DAC45-DBE5-6551-6C45-ED8D58A3FADB}"/>
              </a:ext>
            </a:extLst>
          </p:cNvPr>
          <p:cNvSpPr txBox="1"/>
          <p:nvPr/>
        </p:nvSpPr>
        <p:spPr>
          <a:xfrm>
            <a:off x="619432" y="4401802"/>
            <a:ext cx="173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</a:t>
            </a:r>
            <a:r>
              <a:rPr lang="en-GB" sz="2400" dirty="0"/>
              <a:t>: </a:t>
            </a:r>
            <a:endParaRPr lang="en-IL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A17A7A-329C-9672-80DF-ED6A73152B6D}"/>
              </a:ext>
            </a:extLst>
          </p:cNvPr>
          <p:cNvSpPr/>
          <p:nvPr/>
        </p:nvSpPr>
        <p:spPr>
          <a:xfrm>
            <a:off x="2885767" y="4672428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endParaRPr lang="en-IL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4C8C4-2091-67D9-2D27-B3D2EC3A323F}"/>
              </a:ext>
            </a:extLst>
          </p:cNvPr>
          <p:cNvSpPr/>
          <p:nvPr/>
        </p:nvSpPr>
        <p:spPr>
          <a:xfrm>
            <a:off x="2153265" y="5814367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endParaRPr lang="en-IL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FB1C35-43B5-D06B-87F7-5803F98F6C55}"/>
              </a:ext>
            </a:extLst>
          </p:cNvPr>
          <p:cNvSpPr/>
          <p:nvPr/>
        </p:nvSpPr>
        <p:spPr>
          <a:xfrm>
            <a:off x="3082412" y="5541894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  <a:endParaRPr lang="en-IL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8287F3-76A4-3943-FD02-4C9537882AE6}"/>
              </a:ext>
            </a:extLst>
          </p:cNvPr>
          <p:cNvSpPr/>
          <p:nvPr/>
        </p:nvSpPr>
        <p:spPr>
          <a:xfrm>
            <a:off x="2020530" y="4884865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en-IL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D9186B-64C4-433E-DEDB-492CAF7FF95E}"/>
              </a:ext>
            </a:extLst>
          </p:cNvPr>
          <p:cNvCxnSpPr>
            <a:stCxn id="17" idx="6"/>
            <a:endCxn id="11" idx="2"/>
          </p:cNvCxnSpPr>
          <p:nvPr/>
        </p:nvCxnSpPr>
        <p:spPr>
          <a:xfrm flipV="1">
            <a:off x="2413820" y="4859241"/>
            <a:ext cx="471947" cy="212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D1D007-9D5E-C35F-8665-504888EC14C7}"/>
              </a:ext>
            </a:extLst>
          </p:cNvPr>
          <p:cNvCxnSpPr>
            <a:cxnSpLocks/>
            <a:stCxn id="16" idx="0"/>
            <a:endCxn id="11" idx="4"/>
          </p:cNvCxnSpPr>
          <p:nvPr/>
        </p:nvCxnSpPr>
        <p:spPr>
          <a:xfrm flipH="1" flipV="1">
            <a:off x="3082412" y="5046053"/>
            <a:ext cx="196645" cy="495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484C91-1E18-592C-8041-63EF7C2BED2A}"/>
              </a:ext>
            </a:extLst>
          </p:cNvPr>
          <p:cNvCxnSpPr>
            <a:cxnSpLocks/>
            <a:stCxn id="15" idx="7"/>
            <a:endCxn id="17" idx="4"/>
          </p:cNvCxnSpPr>
          <p:nvPr/>
        </p:nvCxnSpPr>
        <p:spPr>
          <a:xfrm flipH="1" flipV="1">
            <a:off x="2217175" y="5258490"/>
            <a:ext cx="271784" cy="6105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7A2D5B-8F2B-1F98-7E81-C1046C486B67}"/>
              </a:ext>
            </a:extLst>
          </p:cNvPr>
          <p:cNvCxnSpPr>
            <a:cxnSpLocks/>
            <a:stCxn id="16" idx="2"/>
            <a:endCxn id="15" idx="6"/>
          </p:cNvCxnSpPr>
          <p:nvPr/>
        </p:nvCxnSpPr>
        <p:spPr>
          <a:xfrm flipH="1">
            <a:off x="2546555" y="5728707"/>
            <a:ext cx="535857" cy="272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D2F62B-5C64-ACD8-7658-0420240544C0}"/>
              </a:ext>
            </a:extLst>
          </p:cNvPr>
          <p:cNvCxnSpPr>
            <a:cxnSpLocks/>
            <a:stCxn id="16" idx="2"/>
            <a:endCxn id="17" idx="5"/>
          </p:cNvCxnSpPr>
          <p:nvPr/>
        </p:nvCxnSpPr>
        <p:spPr>
          <a:xfrm flipH="1" flipV="1">
            <a:off x="2356224" y="5203774"/>
            <a:ext cx="726188" cy="524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E98637-8A17-D0E7-AF13-D290771E3E45}"/>
              </a:ext>
            </a:extLst>
          </p:cNvPr>
          <p:cNvCxnSpPr>
            <a:cxnSpLocks/>
            <a:stCxn id="11" idx="3"/>
            <a:endCxn id="15" idx="7"/>
          </p:cNvCxnSpPr>
          <p:nvPr/>
        </p:nvCxnSpPr>
        <p:spPr>
          <a:xfrm flipH="1">
            <a:off x="2488959" y="4991337"/>
            <a:ext cx="454404" cy="877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608E11D-C18F-0DC0-6662-9C1579F34B7C}"/>
              </a:ext>
            </a:extLst>
          </p:cNvPr>
          <p:cNvSpPr txBox="1"/>
          <p:nvPr/>
        </p:nvSpPr>
        <p:spPr>
          <a:xfrm>
            <a:off x="2638563" y="4991337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endParaRPr lang="en-IL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32BB94-7962-5758-5C37-62CE5D9969D9}"/>
              </a:ext>
            </a:extLst>
          </p:cNvPr>
          <p:cNvSpPr txBox="1"/>
          <p:nvPr/>
        </p:nvSpPr>
        <p:spPr>
          <a:xfrm>
            <a:off x="2418735" y="4702345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endParaRPr lang="en-IL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16A4EB-EC02-BD1D-E5A2-8BB124EF3053}"/>
              </a:ext>
            </a:extLst>
          </p:cNvPr>
          <p:cNvSpPr txBox="1"/>
          <p:nvPr/>
        </p:nvSpPr>
        <p:spPr>
          <a:xfrm>
            <a:off x="2099188" y="5296465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endParaRPr lang="en-IL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57B647-CAED-07AF-8D3D-40687DA2255D}"/>
              </a:ext>
            </a:extLst>
          </p:cNvPr>
          <p:cNvSpPr txBox="1"/>
          <p:nvPr/>
        </p:nvSpPr>
        <p:spPr>
          <a:xfrm>
            <a:off x="3132969" y="5056316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endParaRPr lang="en-IL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95E344-8708-7E2E-1435-FEC88324B83E}"/>
              </a:ext>
            </a:extLst>
          </p:cNvPr>
          <p:cNvSpPr txBox="1"/>
          <p:nvPr/>
        </p:nvSpPr>
        <p:spPr>
          <a:xfrm>
            <a:off x="2724933" y="5777823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endParaRPr lang="en-IL" dirty="0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283D4190-7C1F-A8E0-2F30-AC8DF95693B5}"/>
              </a:ext>
            </a:extLst>
          </p:cNvPr>
          <p:cNvSpPr/>
          <p:nvPr/>
        </p:nvSpPr>
        <p:spPr>
          <a:xfrm>
            <a:off x="3785419" y="5203774"/>
            <a:ext cx="678426" cy="3381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382AF8-0985-662E-CD11-7D3D752CA14A}"/>
              </a:ext>
            </a:extLst>
          </p:cNvPr>
          <p:cNvSpPr txBox="1"/>
          <p:nvPr/>
        </p:nvSpPr>
        <p:spPr>
          <a:xfrm>
            <a:off x="2807808" y="5322830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endParaRPr lang="en-IL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FD4FAFE3-775A-924B-54A8-0778070B4FFC}"/>
              </a:ext>
            </a:extLst>
          </p:cNvPr>
          <p:cNvSpPr/>
          <p:nvPr/>
        </p:nvSpPr>
        <p:spPr>
          <a:xfrm>
            <a:off x="6610777" y="5256588"/>
            <a:ext cx="1348787" cy="3381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E62B7EB-C04F-BA98-D607-27206BDD9DE9}"/>
              </a:ext>
            </a:extLst>
          </p:cNvPr>
          <p:cNvSpPr txBox="1"/>
          <p:nvPr/>
        </p:nvSpPr>
        <p:spPr>
          <a:xfrm>
            <a:off x="8352854" y="5084522"/>
            <a:ext cx="3243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Overall, 2 disagreements (d &lt;-&gt; a), (c &lt;-&gt; a)</a:t>
            </a:r>
            <a:endParaRPr lang="en-IL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DA91915-F07E-C220-32FE-B29FBCB4EB92}"/>
              </a:ext>
            </a:extLst>
          </p:cNvPr>
          <p:cNvSpPr/>
          <p:nvPr/>
        </p:nvSpPr>
        <p:spPr>
          <a:xfrm>
            <a:off x="5484118" y="4710897"/>
            <a:ext cx="393290" cy="3736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endParaRPr lang="en-IL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12AD87-31C5-B7A5-2874-DD643A59F0CF}"/>
              </a:ext>
            </a:extLst>
          </p:cNvPr>
          <p:cNvSpPr/>
          <p:nvPr/>
        </p:nvSpPr>
        <p:spPr>
          <a:xfrm>
            <a:off x="4751616" y="5852836"/>
            <a:ext cx="393290" cy="3736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endParaRPr lang="en-I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054924-5BF2-C831-3F52-7D579E92E436}"/>
              </a:ext>
            </a:extLst>
          </p:cNvPr>
          <p:cNvSpPr/>
          <p:nvPr/>
        </p:nvSpPr>
        <p:spPr>
          <a:xfrm>
            <a:off x="5680763" y="5580363"/>
            <a:ext cx="393290" cy="3736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  <a:endParaRPr lang="en-IL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C33DF7-2077-5638-59D5-6EBF39ED52BA}"/>
              </a:ext>
            </a:extLst>
          </p:cNvPr>
          <p:cNvSpPr/>
          <p:nvPr/>
        </p:nvSpPr>
        <p:spPr>
          <a:xfrm>
            <a:off x="4618881" y="4923334"/>
            <a:ext cx="393290" cy="3736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en-I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BE5614-569D-7C82-AD59-14C9D47CAEE1}"/>
              </a:ext>
            </a:extLst>
          </p:cNvPr>
          <p:cNvCxnSpPr>
            <a:cxnSpLocks/>
            <a:stCxn id="10" idx="6"/>
            <a:endCxn id="3" idx="2"/>
          </p:cNvCxnSpPr>
          <p:nvPr/>
        </p:nvCxnSpPr>
        <p:spPr>
          <a:xfrm flipV="1">
            <a:off x="5012171" y="4897710"/>
            <a:ext cx="471947" cy="212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511EF6-BEBF-B74D-42BA-28AC45948719}"/>
              </a:ext>
            </a:extLst>
          </p:cNvPr>
          <p:cNvCxnSpPr>
            <a:cxnSpLocks/>
            <a:stCxn id="9" idx="0"/>
            <a:endCxn id="3" idx="4"/>
          </p:cNvCxnSpPr>
          <p:nvPr/>
        </p:nvCxnSpPr>
        <p:spPr>
          <a:xfrm flipH="1" flipV="1">
            <a:off x="5680763" y="5084522"/>
            <a:ext cx="196645" cy="495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49E726-FABC-7E5C-9FFF-F36332627DBB}"/>
              </a:ext>
            </a:extLst>
          </p:cNvPr>
          <p:cNvCxnSpPr>
            <a:cxnSpLocks/>
            <a:stCxn id="8" idx="7"/>
            <a:endCxn id="10" idx="4"/>
          </p:cNvCxnSpPr>
          <p:nvPr/>
        </p:nvCxnSpPr>
        <p:spPr>
          <a:xfrm flipH="1" flipV="1">
            <a:off x="4815526" y="5296959"/>
            <a:ext cx="271784" cy="6105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C0C8BB-3D82-5BE4-09EA-3B96248C2A06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5144906" y="5767176"/>
            <a:ext cx="535857" cy="272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3E67D5-9A93-251F-70DA-12B221F36939}"/>
              </a:ext>
            </a:extLst>
          </p:cNvPr>
          <p:cNvCxnSpPr>
            <a:cxnSpLocks/>
            <a:stCxn id="9" idx="2"/>
            <a:endCxn id="10" idx="5"/>
          </p:cNvCxnSpPr>
          <p:nvPr/>
        </p:nvCxnSpPr>
        <p:spPr>
          <a:xfrm flipH="1" flipV="1">
            <a:off x="4954575" y="5242243"/>
            <a:ext cx="726188" cy="524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60A8F1-36DF-F4D0-6BB5-FA6E2EA10341}"/>
              </a:ext>
            </a:extLst>
          </p:cNvPr>
          <p:cNvCxnSpPr>
            <a:cxnSpLocks/>
            <a:stCxn id="3" idx="3"/>
            <a:endCxn id="8" idx="7"/>
          </p:cNvCxnSpPr>
          <p:nvPr/>
        </p:nvCxnSpPr>
        <p:spPr>
          <a:xfrm flipH="1">
            <a:off x="5087310" y="5029806"/>
            <a:ext cx="454404" cy="877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A15806A-4D0C-93E1-B45A-C2E685997C14}"/>
              </a:ext>
            </a:extLst>
          </p:cNvPr>
          <p:cNvSpPr txBox="1"/>
          <p:nvPr/>
        </p:nvSpPr>
        <p:spPr>
          <a:xfrm>
            <a:off x="5236914" y="5029806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endParaRPr lang="en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8B5E55-CD01-943D-A2EC-BBAB3D59CBD9}"/>
              </a:ext>
            </a:extLst>
          </p:cNvPr>
          <p:cNvSpPr txBox="1"/>
          <p:nvPr/>
        </p:nvSpPr>
        <p:spPr>
          <a:xfrm>
            <a:off x="5017086" y="4740814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endParaRPr lang="en-I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97C313-A572-5693-C670-C566783F5EED}"/>
              </a:ext>
            </a:extLst>
          </p:cNvPr>
          <p:cNvSpPr txBox="1"/>
          <p:nvPr/>
        </p:nvSpPr>
        <p:spPr>
          <a:xfrm>
            <a:off x="4697539" y="5334934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endParaRPr lang="en-I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580E9B-F371-6CE1-3628-D1CA044165D7}"/>
              </a:ext>
            </a:extLst>
          </p:cNvPr>
          <p:cNvSpPr txBox="1"/>
          <p:nvPr/>
        </p:nvSpPr>
        <p:spPr>
          <a:xfrm>
            <a:off x="5731320" y="5094785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endParaRPr lang="en-I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265213-0906-A6CE-E11F-57C0403E9C3E}"/>
              </a:ext>
            </a:extLst>
          </p:cNvPr>
          <p:cNvSpPr txBox="1"/>
          <p:nvPr/>
        </p:nvSpPr>
        <p:spPr>
          <a:xfrm>
            <a:off x="5323284" y="5816292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endParaRPr lang="en-IL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07FBCC-15CD-F608-05CA-B07F1631DDD1}"/>
              </a:ext>
            </a:extLst>
          </p:cNvPr>
          <p:cNvSpPr txBox="1"/>
          <p:nvPr/>
        </p:nvSpPr>
        <p:spPr>
          <a:xfrm>
            <a:off x="5406159" y="5361299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endParaRPr lang="en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E220F0-CA37-E62F-56BF-D6DB97CA8ADF}"/>
              </a:ext>
            </a:extLst>
          </p:cNvPr>
          <p:cNvSpPr/>
          <p:nvPr/>
        </p:nvSpPr>
        <p:spPr>
          <a:xfrm>
            <a:off x="2372569" y="2291285"/>
            <a:ext cx="6357953" cy="16593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Getting an optimal solution for correlation clustering in NP-hard</a:t>
            </a:r>
            <a:endParaRPr lang="en-IL" sz="2800" dirty="0"/>
          </a:p>
        </p:txBody>
      </p:sp>
      <p:graphicFrame>
        <p:nvGraphicFramePr>
          <p:cNvPr id="41" name="Content Placeholder 3">
            <a:extLst>
              <a:ext uri="{FF2B5EF4-FFF2-40B4-BE49-F238E27FC236}">
                <a16:creationId xmlns:a16="http://schemas.microsoft.com/office/drawing/2014/main" id="{9DDA65D0-2A33-040C-44E8-AAE577C53E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701590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23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animBg="1"/>
      <p:bldP spid="15" grpId="0" animBg="1"/>
      <p:bldP spid="16" grpId="0" animBg="1"/>
      <p:bldP spid="17" grpId="0" animBg="1"/>
      <p:bldP spid="35" grpId="0"/>
      <p:bldP spid="36" grpId="0"/>
      <p:bldP spid="37" grpId="0"/>
      <p:bldP spid="39" grpId="0"/>
      <p:bldP spid="40" grpId="0"/>
      <p:bldP spid="42" grpId="0" animBg="1"/>
      <p:bldP spid="48" grpId="0"/>
      <p:bldP spid="50" grpId="0" animBg="1"/>
      <p:bldP spid="51" grpId="0"/>
      <p:bldP spid="3" grpId="0" animBg="1"/>
      <p:bldP spid="8" grpId="0" animBg="1"/>
      <p:bldP spid="9" grpId="0" animBg="1"/>
      <p:bldP spid="10" grpId="0" animBg="1"/>
      <p:bldP spid="24" grpId="0"/>
      <p:bldP spid="25" grpId="0"/>
      <p:bldP spid="27" grpId="0"/>
      <p:bldP spid="28" grpId="0"/>
      <p:bldP spid="30" grpId="0"/>
      <p:bldP spid="31" grpId="0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/>
              <p:nvPr/>
            </p:nvSpPr>
            <p:spPr>
              <a:xfrm>
                <a:off x="139689" y="791688"/>
                <a:ext cx="11198942" cy="1642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Remember this?: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           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/>
                  <a:t>	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|≤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p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32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L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89" y="791688"/>
                <a:ext cx="11198942" cy="1642757"/>
              </a:xfrm>
              <a:prstGeom prst="rect">
                <a:avLst/>
              </a:prstGeom>
              <a:blipFill>
                <a:blip r:embed="rId3"/>
                <a:stretch>
                  <a:fillRect l="-1415" t="-44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GB" b="1" dirty="0"/>
                  <a:t>Bounding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160BB85-CDA8-80C8-B307-25B6A42ED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195" y="199036"/>
                <a:ext cx="10515600" cy="533031"/>
              </a:xfrm>
              <a:blipFill>
                <a:blip r:embed="rId4"/>
                <a:stretch>
                  <a:fillRect t="-42529" b="-597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B3BACF-B4B1-C421-8851-2B6AD69878D9}"/>
                  </a:ext>
                </a:extLst>
              </p:cNvPr>
              <p:cNvSpPr txBox="1"/>
              <p:nvPr/>
            </p:nvSpPr>
            <p:spPr>
              <a:xfrm>
                <a:off x="139690" y="2015861"/>
                <a:ext cx="11912621" cy="4272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Now we can see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b="0" dirty="0">
                  <a:ea typeface="Cambria Math" panose="02040503050406030204" pitchFamily="18" charset="0"/>
                </a:endParaRPr>
              </a:p>
              <a:p>
                <a:r>
                  <a:rPr lang="en-US" sz="3200" b="0" dirty="0">
                    <a:ea typeface="Cambria Math" panose="02040503050406030204" pitchFamily="18" charset="0"/>
                  </a:rPr>
                  <a:t>   	</a:t>
                </a: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nary>
                      </m:e>
                    </m:nary>
                  </m:oMath>
                </a14:m>
                <a:endParaRPr lang="en-US" sz="3200" dirty="0"/>
              </a:p>
              <a:p>
                <a:r>
                  <a:rPr lang="en-US" sz="3200" dirty="0"/>
                  <a:t>						</a:t>
                </a:r>
              </a:p>
              <a:p>
                <a:r>
                  <a:rPr lang="en-US" sz="3200" dirty="0"/>
                  <a:t>						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IL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B3BACF-B4B1-C421-8851-2B6AD6987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90" y="2015861"/>
                <a:ext cx="11912621" cy="4272773"/>
              </a:xfrm>
              <a:prstGeom prst="rect">
                <a:avLst/>
              </a:prstGeom>
              <a:blipFill>
                <a:blip r:embed="rId5"/>
                <a:stretch>
                  <a:fillRect l="-1331" t="-1854" b="-11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B7F5188C-A2BF-B267-8F24-54D4AC2EE6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929075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AC1176-EC47-3E51-1250-042B0C11A2CE}"/>
                  </a:ext>
                </a:extLst>
              </p:cNvPr>
              <p:cNvSpPr/>
              <p:nvPr/>
            </p:nvSpPr>
            <p:spPr>
              <a:xfrm>
                <a:off x="1668605" y="2460522"/>
                <a:ext cx="8141109" cy="1936955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sz="4400" i="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en-IL" sz="4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AC1176-EC47-3E51-1250-042B0C11A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605" y="2460522"/>
                <a:ext cx="8141109" cy="19369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8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/>
              <p:nvPr/>
            </p:nvSpPr>
            <p:spPr>
              <a:xfrm>
                <a:off x="566195" y="1183799"/>
                <a:ext cx="11198942" cy="353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lvl="1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Split the cost of pivot into the cost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and the cost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2800" dirty="0"/>
              </a:p>
              <a:p>
                <a:pPr marL="914400" lvl="1" indent="-457200" algn="just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914400" lvl="1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Bound cost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using what we know about the offline setting</a:t>
                </a:r>
              </a:p>
              <a:p>
                <a:pPr marL="914400" lvl="1" indent="-457200" algn="just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914400" lvl="1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Link cost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 to max-positive degree of vertices</a:t>
                </a:r>
              </a:p>
              <a:p>
                <a:pPr marL="914400" lvl="1" indent="-457200" algn="just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914400" lvl="1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Bound the max positive degree vertices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 that are not pre-clustered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C5937-4C4B-B612-9494-20EE6C1F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95" y="1183799"/>
                <a:ext cx="11198942" cy="3539430"/>
              </a:xfrm>
              <a:prstGeom prst="rect">
                <a:avLst/>
              </a:prstGeom>
              <a:blipFill>
                <a:blip r:embed="rId3"/>
                <a:stretch>
                  <a:fillRect t="-1549" r="-1089" b="-395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D160BB85-CDA8-80C8-B307-25B6A42E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95" y="317023"/>
            <a:ext cx="10515600" cy="5330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In conclusion, what we did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16B4D6-0F41-A5FB-3B5A-C9C42056CE85}"/>
                  </a:ext>
                </a:extLst>
              </p:cNvPr>
              <p:cNvSpPr txBox="1"/>
              <p:nvPr/>
            </p:nvSpPr>
            <p:spPr>
              <a:xfrm>
                <a:off x="4171787" y="5056974"/>
                <a:ext cx="3848426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𝐴𝐿𝐺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16B4D6-0F41-A5FB-3B5A-C9C42056C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787" y="5056974"/>
                <a:ext cx="3848426" cy="1106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3D90D04C-B63F-47A0-8DFD-B0418873DD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45424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3764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29AEF-BEC8-38CB-4590-2EB7D120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end</a:t>
            </a:r>
          </a:p>
        </p:txBody>
      </p:sp>
      <p:pic>
        <p:nvPicPr>
          <p:cNvPr id="3074" name="Picture 2" descr="Cartoon Triangle with Legs and Arms. Cute Geometric Figures Learning. Nice  Visual Educational Material Stock Vector - Illustration of children,  cartoon: 214054884">
            <a:extLst>
              <a:ext uri="{FF2B5EF4-FFF2-40B4-BE49-F238E27FC236}">
                <a16:creationId xmlns:a16="http://schemas.microsoft.com/office/drawing/2014/main" id="{5C70AD14-8FC7-E614-526D-A32110BBD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5"/>
          <a:stretch/>
        </p:blipFill>
        <p:spPr bwMode="auto">
          <a:xfrm>
            <a:off x="5529476" y="643467"/>
            <a:ext cx="5276380" cy="518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0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05" y="227473"/>
            <a:ext cx="10515600" cy="765585"/>
          </a:xfrm>
        </p:spPr>
        <p:txBody>
          <a:bodyPr/>
          <a:lstStyle/>
          <a:p>
            <a:pPr algn="ctr"/>
            <a:r>
              <a:rPr lang="en-GB" b="1" dirty="0"/>
              <a:t>Some more examples</a:t>
            </a:r>
            <a:endParaRPr lang="en-IL" b="1" dirty="0"/>
          </a:p>
        </p:txBody>
      </p:sp>
      <p:graphicFrame>
        <p:nvGraphicFramePr>
          <p:cNvPr id="41" name="Content Placeholder 3">
            <a:extLst>
              <a:ext uri="{FF2B5EF4-FFF2-40B4-BE49-F238E27FC236}">
                <a16:creationId xmlns:a16="http://schemas.microsoft.com/office/drawing/2014/main" id="{9DDA65D0-2A33-040C-44E8-AAE577C53E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889967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AEBE1D99-9DAD-2E0B-0572-D3F4607A5B4E}"/>
              </a:ext>
            </a:extLst>
          </p:cNvPr>
          <p:cNvSpPr/>
          <p:nvPr/>
        </p:nvSpPr>
        <p:spPr>
          <a:xfrm>
            <a:off x="599768" y="1160206"/>
            <a:ext cx="648929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90CFA63-B3C8-2E7A-9501-7FB81B193DF1}"/>
              </a:ext>
            </a:extLst>
          </p:cNvPr>
          <p:cNvSpPr/>
          <p:nvPr/>
        </p:nvSpPr>
        <p:spPr>
          <a:xfrm>
            <a:off x="2738284" y="1160206"/>
            <a:ext cx="648929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</a:t>
            </a:r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4ACC729-9D3A-359C-26DB-B943F3BD9E2F}"/>
              </a:ext>
            </a:extLst>
          </p:cNvPr>
          <p:cNvSpPr/>
          <p:nvPr/>
        </p:nvSpPr>
        <p:spPr>
          <a:xfrm>
            <a:off x="2738283" y="2880852"/>
            <a:ext cx="648929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</a:t>
            </a:r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48ABE6E-06A3-EE86-F715-40368FC87713}"/>
              </a:ext>
            </a:extLst>
          </p:cNvPr>
          <p:cNvSpPr/>
          <p:nvPr/>
        </p:nvSpPr>
        <p:spPr>
          <a:xfrm>
            <a:off x="599768" y="2880852"/>
            <a:ext cx="648929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</a:t>
            </a:r>
            <a:endParaRPr lang="en-IL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7295E90-0E8E-1A3E-AF0D-B11425B6517F}"/>
              </a:ext>
            </a:extLst>
          </p:cNvPr>
          <p:cNvCxnSpPr>
            <a:cxnSpLocks/>
            <a:stCxn id="4" idx="6"/>
            <a:endCxn id="33" idx="2"/>
          </p:cNvCxnSpPr>
          <p:nvPr/>
        </p:nvCxnSpPr>
        <p:spPr>
          <a:xfrm>
            <a:off x="1248697" y="1465006"/>
            <a:ext cx="14895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6476AB-2477-A774-48D5-4F507C9D07BF}"/>
              </a:ext>
            </a:extLst>
          </p:cNvPr>
          <p:cNvCxnSpPr>
            <a:cxnSpLocks/>
            <a:stCxn id="38" idx="0"/>
            <a:endCxn id="33" idx="4"/>
          </p:cNvCxnSpPr>
          <p:nvPr/>
        </p:nvCxnSpPr>
        <p:spPr>
          <a:xfrm flipV="1">
            <a:off x="3062748" y="1769806"/>
            <a:ext cx="1" cy="1111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322E096-535D-C8B4-9D78-49365446A5E3}"/>
              </a:ext>
            </a:extLst>
          </p:cNvPr>
          <p:cNvCxnSpPr>
            <a:cxnSpLocks/>
            <a:stCxn id="38" idx="2"/>
            <a:endCxn id="43" idx="6"/>
          </p:cNvCxnSpPr>
          <p:nvPr/>
        </p:nvCxnSpPr>
        <p:spPr>
          <a:xfrm flipH="1">
            <a:off x="1248697" y="3185652"/>
            <a:ext cx="1489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34E87CE-C94A-9298-8809-E8A21FA316BF}"/>
              </a:ext>
            </a:extLst>
          </p:cNvPr>
          <p:cNvCxnSpPr>
            <a:cxnSpLocks/>
            <a:stCxn id="4" idx="4"/>
            <a:endCxn id="43" idx="0"/>
          </p:cNvCxnSpPr>
          <p:nvPr/>
        </p:nvCxnSpPr>
        <p:spPr>
          <a:xfrm>
            <a:off x="924233" y="1769806"/>
            <a:ext cx="0" cy="1111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6949777-ABC4-BB71-EEB5-5160787DF360}"/>
              </a:ext>
            </a:extLst>
          </p:cNvPr>
          <p:cNvSpPr txBox="1"/>
          <p:nvPr/>
        </p:nvSpPr>
        <p:spPr>
          <a:xfrm>
            <a:off x="1703438" y="2893223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+</a:t>
            </a:r>
            <a:endParaRPr lang="en-IL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46357FA-0A11-12E0-5830-4428942B536C}"/>
              </a:ext>
            </a:extLst>
          </p:cNvPr>
          <p:cNvCxnSpPr>
            <a:cxnSpLocks/>
            <a:stCxn id="43" idx="7"/>
            <a:endCxn id="33" idx="3"/>
          </p:cNvCxnSpPr>
          <p:nvPr/>
        </p:nvCxnSpPr>
        <p:spPr>
          <a:xfrm flipV="1">
            <a:off x="1153664" y="1680532"/>
            <a:ext cx="1679653" cy="1289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D7BC5A1-C901-C761-B21F-D94209FB14E2}"/>
              </a:ext>
            </a:extLst>
          </p:cNvPr>
          <p:cNvCxnSpPr>
            <a:cxnSpLocks/>
            <a:stCxn id="38" idx="1"/>
            <a:endCxn id="4" idx="5"/>
          </p:cNvCxnSpPr>
          <p:nvPr/>
        </p:nvCxnSpPr>
        <p:spPr>
          <a:xfrm flipH="1" flipV="1">
            <a:off x="1153664" y="1680532"/>
            <a:ext cx="1679652" cy="1289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786595B-34E2-D951-4B37-A3AEBAA3421F}"/>
              </a:ext>
            </a:extLst>
          </p:cNvPr>
          <p:cNvSpPr txBox="1"/>
          <p:nvPr/>
        </p:nvSpPr>
        <p:spPr>
          <a:xfrm>
            <a:off x="2347451" y="2464506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+</a:t>
            </a:r>
            <a:endParaRPr lang="en-IL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C9F0261-360C-C32D-6686-EC520CB10051}"/>
              </a:ext>
            </a:extLst>
          </p:cNvPr>
          <p:cNvSpPr txBox="1"/>
          <p:nvPr/>
        </p:nvSpPr>
        <p:spPr>
          <a:xfrm>
            <a:off x="1213452" y="2391387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+</a:t>
            </a:r>
            <a:endParaRPr lang="en-IL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14EE0FA-FDA7-B196-79F4-10515682EFEC}"/>
              </a:ext>
            </a:extLst>
          </p:cNvPr>
          <p:cNvSpPr txBox="1"/>
          <p:nvPr/>
        </p:nvSpPr>
        <p:spPr>
          <a:xfrm>
            <a:off x="1703437" y="1173585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+</a:t>
            </a:r>
            <a:endParaRPr lang="en-IL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AC6412-21E7-2881-A517-527D480CE047}"/>
              </a:ext>
            </a:extLst>
          </p:cNvPr>
          <p:cNvSpPr txBox="1"/>
          <p:nvPr/>
        </p:nvSpPr>
        <p:spPr>
          <a:xfrm>
            <a:off x="2930010" y="2104104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+</a:t>
            </a:r>
            <a:endParaRPr lang="en-IL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8E873B8-5FA4-B5D9-6D04-A2285E4B8274}"/>
              </a:ext>
            </a:extLst>
          </p:cNvPr>
          <p:cNvSpPr txBox="1"/>
          <p:nvPr/>
        </p:nvSpPr>
        <p:spPr>
          <a:xfrm>
            <a:off x="476868" y="2086586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+</a:t>
            </a:r>
            <a:endParaRPr lang="en-IL" dirty="0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4ACC2115-B9EA-228A-22D9-6880F32C54D0}"/>
              </a:ext>
            </a:extLst>
          </p:cNvPr>
          <p:cNvSpPr/>
          <p:nvPr/>
        </p:nvSpPr>
        <p:spPr>
          <a:xfrm>
            <a:off x="467030" y="1149184"/>
            <a:ext cx="3052915" cy="235002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1C3D1A13-070C-0B01-8708-1F82ACE39114}"/>
              </a:ext>
            </a:extLst>
          </p:cNvPr>
          <p:cNvSpPr/>
          <p:nvPr/>
        </p:nvSpPr>
        <p:spPr>
          <a:xfrm>
            <a:off x="606310" y="3885497"/>
            <a:ext cx="648929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9702C7DD-24BE-0689-A56B-C377C5EAFB95}"/>
              </a:ext>
            </a:extLst>
          </p:cNvPr>
          <p:cNvSpPr/>
          <p:nvPr/>
        </p:nvSpPr>
        <p:spPr>
          <a:xfrm>
            <a:off x="2744826" y="3885497"/>
            <a:ext cx="648929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</a:t>
            </a:r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48CD060B-A39B-BE57-942F-2E33BF53EE3B}"/>
              </a:ext>
            </a:extLst>
          </p:cNvPr>
          <p:cNvSpPr/>
          <p:nvPr/>
        </p:nvSpPr>
        <p:spPr>
          <a:xfrm>
            <a:off x="2744825" y="5606143"/>
            <a:ext cx="648929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</a:t>
            </a:r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3A53F9E8-2304-EE9E-62FD-DB602E213B54}"/>
              </a:ext>
            </a:extLst>
          </p:cNvPr>
          <p:cNvSpPr/>
          <p:nvPr/>
        </p:nvSpPr>
        <p:spPr>
          <a:xfrm>
            <a:off x="606310" y="5606143"/>
            <a:ext cx="648929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</a:t>
            </a:r>
            <a:endParaRPr lang="en-IL" dirty="0">
              <a:solidFill>
                <a:schemeClr val="tx1"/>
              </a:solidFill>
            </a:endParaRP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19E2614-7943-CF28-1C98-BAD0EC6EAA18}"/>
              </a:ext>
            </a:extLst>
          </p:cNvPr>
          <p:cNvCxnSpPr>
            <a:cxnSpLocks/>
            <a:stCxn id="148" idx="6"/>
            <a:endCxn id="149" idx="2"/>
          </p:cNvCxnSpPr>
          <p:nvPr/>
        </p:nvCxnSpPr>
        <p:spPr>
          <a:xfrm>
            <a:off x="1255239" y="4190297"/>
            <a:ext cx="14895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DED2A488-02C4-31A2-B593-15F13B230A37}"/>
              </a:ext>
            </a:extLst>
          </p:cNvPr>
          <p:cNvCxnSpPr>
            <a:cxnSpLocks/>
            <a:stCxn id="150" idx="0"/>
            <a:endCxn id="149" idx="4"/>
          </p:cNvCxnSpPr>
          <p:nvPr/>
        </p:nvCxnSpPr>
        <p:spPr>
          <a:xfrm flipV="1">
            <a:off x="3069290" y="4495097"/>
            <a:ext cx="1" cy="1111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74FF185-B403-642E-8A00-3D7280DC9650}"/>
              </a:ext>
            </a:extLst>
          </p:cNvPr>
          <p:cNvCxnSpPr>
            <a:cxnSpLocks/>
            <a:stCxn id="150" idx="2"/>
            <a:endCxn id="151" idx="6"/>
          </p:cNvCxnSpPr>
          <p:nvPr/>
        </p:nvCxnSpPr>
        <p:spPr>
          <a:xfrm flipH="1">
            <a:off x="1255239" y="5910943"/>
            <a:ext cx="1489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564B9D5-6E24-713C-4DE7-1B8FC8730925}"/>
              </a:ext>
            </a:extLst>
          </p:cNvPr>
          <p:cNvCxnSpPr>
            <a:cxnSpLocks/>
            <a:stCxn id="148" idx="4"/>
            <a:endCxn id="151" idx="0"/>
          </p:cNvCxnSpPr>
          <p:nvPr/>
        </p:nvCxnSpPr>
        <p:spPr>
          <a:xfrm>
            <a:off x="930775" y="4495097"/>
            <a:ext cx="0" cy="1111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702EA565-48F4-51FD-36B6-91DA6144587F}"/>
              </a:ext>
            </a:extLst>
          </p:cNvPr>
          <p:cNvSpPr txBox="1"/>
          <p:nvPr/>
        </p:nvSpPr>
        <p:spPr>
          <a:xfrm>
            <a:off x="1709980" y="5618514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</a:t>
            </a:r>
            <a:endParaRPr lang="en-IL" dirty="0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C791A75E-1C18-6407-A94F-14938EE1F443}"/>
              </a:ext>
            </a:extLst>
          </p:cNvPr>
          <p:cNvCxnSpPr>
            <a:cxnSpLocks/>
            <a:stCxn id="151" idx="7"/>
            <a:endCxn id="149" idx="3"/>
          </p:cNvCxnSpPr>
          <p:nvPr/>
        </p:nvCxnSpPr>
        <p:spPr>
          <a:xfrm flipV="1">
            <a:off x="1160206" y="4405823"/>
            <a:ext cx="1679653" cy="1289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AE180B5-C279-13F1-278D-AE3AA017E9CF}"/>
              </a:ext>
            </a:extLst>
          </p:cNvPr>
          <p:cNvCxnSpPr>
            <a:cxnSpLocks/>
            <a:stCxn id="150" idx="1"/>
            <a:endCxn id="148" idx="5"/>
          </p:cNvCxnSpPr>
          <p:nvPr/>
        </p:nvCxnSpPr>
        <p:spPr>
          <a:xfrm flipH="1" flipV="1">
            <a:off x="1160206" y="4405823"/>
            <a:ext cx="1679652" cy="1289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EB8C2EE1-3216-FF54-B6D7-53D159D96169}"/>
              </a:ext>
            </a:extLst>
          </p:cNvPr>
          <p:cNvSpPr txBox="1"/>
          <p:nvPr/>
        </p:nvSpPr>
        <p:spPr>
          <a:xfrm>
            <a:off x="2353993" y="5189797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</a:t>
            </a:r>
            <a:endParaRPr lang="en-IL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DBAE7A0-60AC-1999-BC07-B43F4CE1B70A}"/>
              </a:ext>
            </a:extLst>
          </p:cNvPr>
          <p:cNvSpPr txBox="1"/>
          <p:nvPr/>
        </p:nvSpPr>
        <p:spPr>
          <a:xfrm>
            <a:off x="1219994" y="5116678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</a:t>
            </a:r>
            <a:endParaRPr lang="en-IL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965B02D-1EB3-5FD1-4422-BF1A35078B23}"/>
              </a:ext>
            </a:extLst>
          </p:cNvPr>
          <p:cNvSpPr txBox="1"/>
          <p:nvPr/>
        </p:nvSpPr>
        <p:spPr>
          <a:xfrm>
            <a:off x="1709979" y="3898876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</a:t>
            </a:r>
            <a:endParaRPr lang="en-IL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F23FE11-F3D2-7D24-8C37-0EDA28DD1FC9}"/>
              </a:ext>
            </a:extLst>
          </p:cNvPr>
          <p:cNvSpPr txBox="1"/>
          <p:nvPr/>
        </p:nvSpPr>
        <p:spPr>
          <a:xfrm>
            <a:off x="2936552" y="4829395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</a:t>
            </a:r>
            <a:endParaRPr lang="en-IL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8D0377A-8792-0FF5-A5AB-E3ADB4282CBD}"/>
              </a:ext>
            </a:extLst>
          </p:cNvPr>
          <p:cNvSpPr txBox="1"/>
          <p:nvPr/>
        </p:nvSpPr>
        <p:spPr>
          <a:xfrm>
            <a:off x="483410" y="4811877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</a:t>
            </a:r>
            <a:endParaRPr lang="en-IL" dirty="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8CF8CA27-D06E-93EE-8DF4-F9BB5AEF60A0}"/>
              </a:ext>
            </a:extLst>
          </p:cNvPr>
          <p:cNvSpPr/>
          <p:nvPr/>
        </p:nvSpPr>
        <p:spPr>
          <a:xfrm>
            <a:off x="5884612" y="2630129"/>
            <a:ext cx="648929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</a:t>
            </a:r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575BB721-9C9C-D91F-DF79-099A9F816AA6}"/>
              </a:ext>
            </a:extLst>
          </p:cNvPr>
          <p:cNvSpPr/>
          <p:nvPr/>
        </p:nvSpPr>
        <p:spPr>
          <a:xfrm>
            <a:off x="8023128" y="2630129"/>
            <a:ext cx="648929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</a:t>
            </a:r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9B80B5BE-C1C7-5676-DF61-D53AB1999D62}"/>
              </a:ext>
            </a:extLst>
          </p:cNvPr>
          <p:cNvSpPr/>
          <p:nvPr/>
        </p:nvSpPr>
        <p:spPr>
          <a:xfrm>
            <a:off x="8023127" y="4350775"/>
            <a:ext cx="648929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</a:t>
            </a:r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AE188376-B1B4-C961-19D0-7B8F5BFF1248}"/>
              </a:ext>
            </a:extLst>
          </p:cNvPr>
          <p:cNvSpPr/>
          <p:nvPr/>
        </p:nvSpPr>
        <p:spPr>
          <a:xfrm>
            <a:off x="5884612" y="4350775"/>
            <a:ext cx="648929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</a:t>
            </a:r>
            <a:endParaRPr lang="en-IL" dirty="0">
              <a:solidFill>
                <a:schemeClr val="tx1"/>
              </a:solidFill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05CF8B20-335B-9C36-C1E8-AAAF30E3FEB3}"/>
              </a:ext>
            </a:extLst>
          </p:cNvPr>
          <p:cNvCxnSpPr>
            <a:cxnSpLocks/>
            <a:stCxn id="165" idx="6"/>
            <a:endCxn id="166" idx="2"/>
          </p:cNvCxnSpPr>
          <p:nvPr/>
        </p:nvCxnSpPr>
        <p:spPr>
          <a:xfrm>
            <a:off x="6533541" y="2934929"/>
            <a:ext cx="14895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352FFA4-21E9-CFEE-BC48-616F2E11F7B3}"/>
              </a:ext>
            </a:extLst>
          </p:cNvPr>
          <p:cNvCxnSpPr>
            <a:cxnSpLocks/>
            <a:stCxn id="167" idx="0"/>
            <a:endCxn id="166" idx="4"/>
          </p:cNvCxnSpPr>
          <p:nvPr/>
        </p:nvCxnSpPr>
        <p:spPr>
          <a:xfrm flipV="1">
            <a:off x="8347592" y="3239729"/>
            <a:ext cx="1" cy="1111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6FB626D-55E1-F4AF-C92D-F46130A5F636}"/>
              </a:ext>
            </a:extLst>
          </p:cNvPr>
          <p:cNvCxnSpPr>
            <a:cxnSpLocks/>
            <a:stCxn id="167" idx="2"/>
            <a:endCxn id="168" idx="6"/>
          </p:cNvCxnSpPr>
          <p:nvPr/>
        </p:nvCxnSpPr>
        <p:spPr>
          <a:xfrm flipH="1">
            <a:off x="6533541" y="4655575"/>
            <a:ext cx="1489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18A4A951-146C-93D5-FD1D-409DE273EF24}"/>
              </a:ext>
            </a:extLst>
          </p:cNvPr>
          <p:cNvCxnSpPr>
            <a:cxnSpLocks/>
            <a:stCxn id="165" idx="4"/>
            <a:endCxn id="168" idx="0"/>
          </p:cNvCxnSpPr>
          <p:nvPr/>
        </p:nvCxnSpPr>
        <p:spPr>
          <a:xfrm>
            <a:off x="6209077" y="3239729"/>
            <a:ext cx="0" cy="1111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23C62637-C6E6-C7FE-3618-E169258F6289}"/>
              </a:ext>
            </a:extLst>
          </p:cNvPr>
          <p:cNvSpPr txBox="1"/>
          <p:nvPr/>
        </p:nvSpPr>
        <p:spPr>
          <a:xfrm>
            <a:off x="6988282" y="4363146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</a:t>
            </a:r>
            <a:endParaRPr lang="en-IL" dirty="0"/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EA08E51-7D84-A3CD-B2A6-F0B432505BB4}"/>
              </a:ext>
            </a:extLst>
          </p:cNvPr>
          <p:cNvCxnSpPr>
            <a:cxnSpLocks/>
            <a:stCxn id="168" idx="7"/>
            <a:endCxn id="166" idx="3"/>
          </p:cNvCxnSpPr>
          <p:nvPr/>
        </p:nvCxnSpPr>
        <p:spPr>
          <a:xfrm flipV="1">
            <a:off x="6438508" y="3150455"/>
            <a:ext cx="1679653" cy="1289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8631512D-D1C2-20DA-4715-43BA15EED194}"/>
              </a:ext>
            </a:extLst>
          </p:cNvPr>
          <p:cNvCxnSpPr>
            <a:cxnSpLocks/>
            <a:stCxn id="167" idx="1"/>
            <a:endCxn id="165" idx="5"/>
          </p:cNvCxnSpPr>
          <p:nvPr/>
        </p:nvCxnSpPr>
        <p:spPr>
          <a:xfrm flipH="1" flipV="1">
            <a:off x="6438508" y="3150455"/>
            <a:ext cx="1679652" cy="1289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AE74ABCD-7EA5-4B49-AB0E-408145DA9AC3}"/>
              </a:ext>
            </a:extLst>
          </p:cNvPr>
          <p:cNvSpPr txBox="1"/>
          <p:nvPr/>
        </p:nvSpPr>
        <p:spPr>
          <a:xfrm>
            <a:off x="7632295" y="3934429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</a:t>
            </a:r>
            <a:endParaRPr lang="en-IL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E27DF2F4-F989-F0C9-4B2E-7F27EF98C544}"/>
              </a:ext>
            </a:extLst>
          </p:cNvPr>
          <p:cNvSpPr txBox="1"/>
          <p:nvPr/>
        </p:nvSpPr>
        <p:spPr>
          <a:xfrm>
            <a:off x="6498296" y="3861310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+</a:t>
            </a:r>
            <a:endParaRPr lang="en-IL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79D41EA6-FD02-3507-8F15-FFCD18E6C8CE}"/>
              </a:ext>
            </a:extLst>
          </p:cNvPr>
          <p:cNvSpPr txBox="1"/>
          <p:nvPr/>
        </p:nvSpPr>
        <p:spPr>
          <a:xfrm>
            <a:off x="6988281" y="2643508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+</a:t>
            </a:r>
            <a:endParaRPr lang="en-IL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0C695E0-15BC-3E8B-A602-4D713D4F5F01}"/>
              </a:ext>
            </a:extLst>
          </p:cNvPr>
          <p:cNvSpPr txBox="1"/>
          <p:nvPr/>
        </p:nvSpPr>
        <p:spPr>
          <a:xfrm>
            <a:off x="8214854" y="3574027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</a:t>
            </a:r>
            <a:endParaRPr lang="en-IL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05663D9-31E1-8415-EC36-950E8BD0CB7E}"/>
              </a:ext>
            </a:extLst>
          </p:cNvPr>
          <p:cNvSpPr txBox="1"/>
          <p:nvPr/>
        </p:nvSpPr>
        <p:spPr>
          <a:xfrm>
            <a:off x="5761712" y="3556509"/>
            <a:ext cx="58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</a:t>
            </a:r>
            <a:endParaRPr lang="en-IL" dirty="0"/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9FA90E6B-7D44-8719-8B8A-6648383FFBAD}"/>
              </a:ext>
            </a:extLst>
          </p:cNvPr>
          <p:cNvSpPr/>
          <p:nvPr/>
        </p:nvSpPr>
        <p:spPr>
          <a:xfrm>
            <a:off x="2527699" y="5548332"/>
            <a:ext cx="1042224" cy="67379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DA244DC7-A694-EEBD-2B29-D0AE934C96D1}"/>
              </a:ext>
            </a:extLst>
          </p:cNvPr>
          <p:cNvSpPr/>
          <p:nvPr/>
        </p:nvSpPr>
        <p:spPr>
          <a:xfrm>
            <a:off x="371551" y="5579585"/>
            <a:ext cx="1042224" cy="67379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E4084F53-F30D-D7D8-6D95-59631BEC81CA}"/>
              </a:ext>
            </a:extLst>
          </p:cNvPr>
          <p:cNvSpPr/>
          <p:nvPr/>
        </p:nvSpPr>
        <p:spPr>
          <a:xfrm>
            <a:off x="403121" y="3854637"/>
            <a:ext cx="1042224" cy="67379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B4A5E73-753C-3150-9BAA-D5D902869528}"/>
              </a:ext>
            </a:extLst>
          </p:cNvPr>
          <p:cNvSpPr/>
          <p:nvPr/>
        </p:nvSpPr>
        <p:spPr>
          <a:xfrm>
            <a:off x="2537515" y="3869126"/>
            <a:ext cx="1042224" cy="67379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1FC06490-6DA0-8E34-4F2B-F8BDB7239344}"/>
              </a:ext>
            </a:extLst>
          </p:cNvPr>
          <p:cNvSpPr/>
          <p:nvPr/>
        </p:nvSpPr>
        <p:spPr>
          <a:xfrm>
            <a:off x="5496533" y="2455918"/>
            <a:ext cx="3412748" cy="2755156"/>
          </a:xfrm>
          <a:custGeom>
            <a:avLst/>
            <a:gdLst>
              <a:gd name="connsiteX0" fmla="*/ 78766 w 3412748"/>
              <a:gd name="connsiteY0" fmla="*/ 99804 h 2755156"/>
              <a:gd name="connsiteX1" fmla="*/ 295076 w 3412748"/>
              <a:gd name="connsiteY1" fmla="*/ 60475 h 2755156"/>
              <a:gd name="connsiteX2" fmla="*/ 3215256 w 3412748"/>
              <a:gd name="connsiteY2" fmla="*/ 119468 h 2755156"/>
              <a:gd name="connsiteX3" fmla="*/ 2871127 w 3412748"/>
              <a:gd name="connsiteY3" fmla="*/ 1053533 h 2755156"/>
              <a:gd name="connsiteX4" fmla="*/ 629372 w 3412748"/>
              <a:gd name="connsiteY4" fmla="*/ 2754513 h 2755156"/>
              <a:gd name="connsiteX5" fmla="*/ 108263 w 3412748"/>
              <a:gd name="connsiteY5" fmla="*/ 1240345 h 2755156"/>
              <a:gd name="connsiteX6" fmla="*/ 78766 w 3412748"/>
              <a:gd name="connsiteY6" fmla="*/ 99804 h 275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2748" h="2755156">
                <a:moveTo>
                  <a:pt x="78766" y="99804"/>
                </a:moveTo>
                <a:cubicBezTo>
                  <a:pt x="109902" y="-96841"/>
                  <a:pt x="-227672" y="57198"/>
                  <a:pt x="295076" y="60475"/>
                </a:cubicBezTo>
                <a:cubicBezTo>
                  <a:pt x="817824" y="63752"/>
                  <a:pt x="2785914" y="-46042"/>
                  <a:pt x="3215256" y="119468"/>
                </a:cubicBezTo>
                <a:cubicBezTo>
                  <a:pt x="3644598" y="284978"/>
                  <a:pt x="3302108" y="614359"/>
                  <a:pt x="2871127" y="1053533"/>
                </a:cubicBezTo>
                <a:cubicBezTo>
                  <a:pt x="2440146" y="1492707"/>
                  <a:pt x="1089849" y="2723378"/>
                  <a:pt x="629372" y="2754513"/>
                </a:cubicBezTo>
                <a:cubicBezTo>
                  <a:pt x="168895" y="2785648"/>
                  <a:pt x="206585" y="1677880"/>
                  <a:pt x="108263" y="1240345"/>
                </a:cubicBezTo>
                <a:cubicBezTo>
                  <a:pt x="9941" y="802810"/>
                  <a:pt x="47630" y="296449"/>
                  <a:pt x="78766" y="9980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E7B21F88-227B-9984-B241-265FAAC42569}"/>
              </a:ext>
            </a:extLst>
          </p:cNvPr>
          <p:cNvSpPr/>
          <p:nvPr/>
        </p:nvSpPr>
        <p:spPr>
          <a:xfrm>
            <a:off x="7863761" y="4288970"/>
            <a:ext cx="839826" cy="78341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119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8" grpId="0" animBg="1"/>
      <p:bldP spid="43" grpId="0" animBg="1"/>
      <p:bldP spid="60" grpId="0"/>
      <p:bldP spid="67" grpId="0"/>
      <p:bldP spid="68" grpId="0"/>
      <p:bldP spid="69" grpId="0"/>
      <p:bldP spid="70" grpId="0"/>
      <p:bldP spid="71" grpId="0"/>
      <p:bldP spid="128" grpId="0" animBg="1"/>
      <p:bldP spid="148" grpId="0" animBg="1"/>
      <p:bldP spid="149" grpId="0" animBg="1"/>
      <p:bldP spid="150" grpId="0" animBg="1"/>
      <p:bldP spid="151" grpId="0" animBg="1"/>
      <p:bldP spid="156" grpId="0"/>
      <p:bldP spid="159" grpId="0"/>
      <p:bldP spid="160" grpId="0"/>
      <p:bldP spid="161" grpId="0"/>
      <p:bldP spid="162" grpId="0"/>
      <p:bldP spid="163" grpId="0"/>
      <p:bldP spid="165" grpId="0" animBg="1"/>
      <p:bldP spid="166" grpId="0" animBg="1"/>
      <p:bldP spid="167" grpId="0" animBg="1"/>
      <p:bldP spid="168" grpId="0" animBg="1"/>
      <p:bldP spid="173" grpId="0"/>
      <p:bldP spid="176" grpId="0"/>
      <p:bldP spid="177" grpId="0"/>
      <p:bldP spid="178" grpId="0"/>
      <p:bldP spid="179" grpId="0"/>
      <p:bldP spid="180" grpId="0"/>
      <p:bldP spid="182" grpId="0" animBg="1"/>
      <p:bldP spid="183" grpId="0" animBg="1"/>
      <p:bldP spid="186" grpId="0" animBg="1"/>
      <p:bldP spid="187" grpId="0" animBg="1"/>
      <p:bldP spid="189" grpId="0" animBg="1"/>
      <p:bldP spid="1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05" y="227473"/>
            <a:ext cx="10515600" cy="765585"/>
          </a:xfrm>
        </p:spPr>
        <p:txBody>
          <a:bodyPr/>
          <a:lstStyle/>
          <a:p>
            <a:pPr algn="ctr"/>
            <a:r>
              <a:rPr lang="en-US" b="1" dirty="0" err="1"/>
              <a:t>KwikCluster</a:t>
            </a:r>
            <a:r>
              <a:rPr lang="en-GB" b="1" dirty="0"/>
              <a:t>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914C87-11D5-4392-C868-F403EAA2A401}"/>
                  </a:ext>
                </a:extLst>
              </p:cNvPr>
              <p:cNvSpPr txBox="1"/>
              <p:nvPr/>
            </p:nvSpPr>
            <p:spPr>
              <a:xfrm>
                <a:off x="619432" y="1186063"/>
                <a:ext cx="4370441" cy="5671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wikCluster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000" b="0" dirty="0"/>
                  <a:t>:</a:t>
                </a:r>
              </a:p>
              <a:p>
                <a:endParaRPr lang="en-US" sz="2000" b="0" dirty="0"/>
              </a:p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000" b="0" dirty="0"/>
                  <a:t> return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r>
                  <a:rPr lang="en-US" sz="2000" b="0" dirty="0"/>
                  <a:t>Pick random pivot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b="0" dirty="0"/>
              </a:p>
              <a:p>
                <a:r>
                  <a:rPr lang="en-US" sz="2000" b="0" dirty="0"/>
                  <a:t>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000" b="0" dirty="0"/>
              </a:p>
              <a:p>
                <a:endParaRPr lang="en-US" sz="2000" dirty="0"/>
              </a:p>
              <a:p>
                <a:r>
                  <a:rPr lang="en-US" sz="2000" b="0" dirty="0"/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r>
                  <a:rPr lang="en-US" sz="2000" b="0" dirty="0"/>
                  <a:t>	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b="0" dirty="0"/>
                  <a:t> then:</a:t>
                </a:r>
              </a:p>
              <a:p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𝐴𝑑𝑑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b="0" dirty="0"/>
              </a:p>
              <a:p>
                <a:r>
                  <a:rPr lang="en-US" sz="2000" b="0" dirty="0"/>
                  <a:t>	Else (If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endParaRPr lang="en-US" sz="2000" b="0" dirty="0"/>
              </a:p>
              <a:p>
                <a:r>
                  <a:rPr lang="en-US" sz="2000" b="0" dirty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𝐴𝑑𝑑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endParaRPr lang="en-US" sz="2000" b="0" dirty="0"/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𝑠𝑢𝑏𝑔𝑟𝑎𝑝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𝑖𝑛𝑑𝑢𝑐𝑒𝑑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endParaRPr lang="en-US" sz="2000" b="0" dirty="0"/>
              </a:p>
              <a:p>
                <a:r>
                  <a:rPr lang="en-US" sz="2000" b="0" dirty="0"/>
                  <a:t>Return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𝑃𝑖𝑣𝑜𝑡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dirty="0"/>
              </a:p>
              <a:p>
                <a:endParaRPr lang="en-US" sz="2000" b="0" dirty="0"/>
              </a:p>
              <a:p>
                <a:r>
                  <a:rPr lang="en-US" sz="2000" dirty="0"/>
                  <a:t>		</a:t>
                </a:r>
                <a:endParaRPr lang="en-US" sz="2000" b="0" dirty="0"/>
              </a:p>
              <a:p>
                <a:r>
                  <a:rPr lang="en-US" sz="2000" b="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914C87-11D5-4392-C868-F403EAA2A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2" y="1186063"/>
                <a:ext cx="4370441" cy="5671937"/>
              </a:xfrm>
              <a:prstGeom prst="rect">
                <a:avLst/>
              </a:prstGeom>
              <a:blipFill>
                <a:blip r:embed="rId2"/>
                <a:stretch>
                  <a:fillRect l="-1534" t="-2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9FFB0C8C-45BC-B69C-5FF4-99FD20FFB247}"/>
              </a:ext>
            </a:extLst>
          </p:cNvPr>
          <p:cNvSpPr/>
          <p:nvPr/>
        </p:nvSpPr>
        <p:spPr>
          <a:xfrm>
            <a:off x="6797606" y="1542663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  <a:endParaRPr lang="en-IL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277D24-8455-E763-0B5B-A49BE61EEF4B}"/>
              </a:ext>
            </a:extLst>
          </p:cNvPr>
          <p:cNvSpPr/>
          <p:nvPr/>
        </p:nvSpPr>
        <p:spPr>
          <a:xfrm>
            <a:off x="5678128" y="1374748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endParaRPr lang="en-IL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3B3E50-A4D9-1313-0C47-FBB3BDFD3FCD}"/>
              </a:ext>
            </a:extLst>
          </p:cNvPr>
          <p:cNvSpPr/>
          <p:nvPr/>
        </p:nvSpPr>
        <p:spPr>
          <a:xfrm>
            <a:off x="4945626" y="2516687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endParaRPr lang="en-IL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420086D-B376-1DB2-48B2-C95C7008C42F}"/>
              </a:ext>
            </a:extLst>
          </p:cNvPr>
          <p:cNvSpPr/>
          <p:nvPr/>
        </p:nvSpPr>
        <p:spPr>
          <a:xfrm>
            <a:off x="5874773" y="2244214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  <a:endParaRPr lang="en-IL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FCB4B3E-31CC-3D25-4AAC-06E5AE535A8B}"/>
              </a:ext>
            </a:extLst>
          </p:cNvPr>
          <p:cNvSpPr/>
          <p:nvPr/>
        </p:nvSpPr>
        <p:spPr>
          <a:xfrm>
            <a:off x="4812891" y="1587185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en-IL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3D6C6C-6BB3-2686-642A-8CCC1C17ED5C}"/>
              </a:ext>
            </a:extLst>
          </p:cNvPr>
          <p:cNvCxnSpPr>
            <a:stCxn id="21" idx="6"/>
            <a:endCxn id="13" idx="2"/>
          </p:cNvCxnSpPr>
          <p:nvPr/>
        </p:nvCxnSpPr>
        <p:spPr>
          <a:xfrm flipV="1">
            <a:off x="5206181" y="1561561"/>
            <a:ext cx="471947" cy="212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A4BF4E-C12D-BF8F-9283-70A454C26AC9}"/>
              </a:ext>
            </a:extLst>
          </p:cNvPr>
          <p:cNvCxnSpPr>
            <a:cxnSpLocks/>
            <a:stCxn id="18" idx="0"/>
            <a:endCxn id="13" idx="4"/>
          </p:cNvCxnSpPr>
          <p:nvPr/>
        </p:nvCxnSpPr>
        <p:spPr>
          <a:xfrm flipH="1" flipV="1">
            <a:off x="5874773" y="1748373"/>
            <a:ext cx="196645" cy="495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246C7CD-B217-2469-E937-AA4AE25C6568}"/>
              </a:ext>
            </a:extLst>
          </p:cNvPr>
          <p:cNvCxnSpPr>
            <a:cxnSpLocks/>
            <a:stCxn id="14" idx="7"/>
            <a:endCxn id="21" idx="4"/>
          </p:cNvCxnSpPr>
          <p:nvPr/>
        </p:nvCxnSpPr>
        <p:spPr>
          <a:xfrm flipH="1" flipV="1">
            <a:off x="5009536" y="1960810"/>
            <a:ext cx="271784" cy="6105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D40503-A9CE-2FFA-8C8D-16604FCA0549}"/>
              </a:ext>
            </a:extLst>
          </p:cNvPr>
          <p:cNvCxnSpPr>
            <a:cxnSpLocks/>
            <a:stCxn id="18" idx="2"/>
            <a:endCxn id="14" idx="6"/>
          </p:cNvCxnSpPr>
          <p:nvPr/>
        </p:nvCxnSpPr>
        <p:spPr>
          <a:xfrm flipH="1">
            <a:off x="5338916" y="2431027"/>
            <a:ext cx="535857" cy="272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EAB26A-B482-6DE3-6919-6791F17DECD6}"/>
              </a:ext>
            </a:extLst>
          </p:cNvPr>
          <p:cNvCxnSpPr>
            <a:cxnSpLocks/>
            <a:stCxn id="18" idx="2"/>
            <a:endCxn id="21" idx="5"/>
          </p:cNvCxnSpPr>
          <p:nvPr/>
        </p:nvCxnSpPr>
        <p:spPr>
          <a:xfrm flipH="1" flipV="1">
            <a:off x="5148585" y="1906094"/>
            <a:ext cx="726188" cy="524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F65974-B049-360A-96F1-2F168ECA873E}"/>
              </a:ext>
            </a:extLst>
          </p:cNvPr>
          <p:cNvCxnSpPr>
            <a:cxnSpLocks/>
            <a:stCxn id="13" idx="3"/>
            <a:endCxn id="14" idx="7"/>
          </p:cNvCxnSpPr>
          <p:nvPr/>
        </p:nvCxnSpPr>
        <p:spPr>
          <a:xfrm flipH="1">
            <a:off x="5281320" y="1693657"/>
            <a:ext cx="454404" cy="877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503C2D4-3C58-3454-C54C-DF2249123671}"/>
              </a:ext>
            </a:extLst>
          </p:cNvPr>
          <p:cNvSpPr txBox="1"/>
          <p:nvPr/>
        </p:nvSpPr>
        <p:spPr>
          <a:xfrm>
            <a:off x="5430924" y="1693657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endParaRPr lang="en-IL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3BB892-3811-16C6-3A3F-3B6D36B7565B}"/>
              </a:ext>
            </a:extLst>
          </p:cNvPr>
          <p:cNvSpPr txBox="1"/>
          <p:nvPr/>
        </p:nvSpPr>
        <p:spPr>
          <a:xfrm>
            <a:off x="5211096" y="1404665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endParaRPr lang="en-I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F31859-572F-049C-47A4-39A320679E2D}"/>
              </a:ext>
            </a:extLst>
          </p:cNvPr>
          <p:cNvSpPr txBox="1"/>
          <p:nvPr/>
        </p:nvSpPr>
        <p:spPr>
          <a:xfrm>
            <a:off x="4891549" y="1998785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endParaRPr lang="en-I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E06DD3-8C92-3CCC-0A40-32B2E632A063}"/>
              </a:ext>
            </a:extLst>
          </p:cNvPr>
          <p:cNvSpPr txBox="1"/>
          <p:nvPr/>
        </p:nvSpPr>
        <p:spPr>
          <a:xfrm>
            <a:off x="5925330" y="1758636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endParaRPr lang="en-IL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FCBE79-78CB-478D-8F40-61265F82EF54}"/>
              </a:ext>
            </a:extLst>
          </p:cNvPr>
          <p:cNvSpPr txBox="1"/>
          <p:nvPr/>
        </p:nvSpPr>
        <p:spPr>
          <a:xfrm>
            <a:off x="5517294" y="2480143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endParaRPr lang="en-IL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7D67D3-F8B4-5BA5-ED4B-7957DED3E9C5}"/>
              </a:ext>
            </a:extLst>
          </p:cNvPr>
          <p:cNvSpPr txBox="1"/>
          <p:nvPr/>
        </p:nvSpPr>
        <p:spPr>
          <a:xfrm>
            <a:off x="5600169" y="2025150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endParaRPr lang="en-IL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9A54C0-0C3B-A0CD-9E8C-6D307E2D0DAE}"/>
              </a:ext>
            </a:extLst>
          </p:cNvPr>
          <p:cNvCxnSpPr>
            <a:cxnSpLocks/>
            <a:stCxn id="12" idx="3"/>
            <a:endCxn id="18" idx="7"/>
          </p:cNvCxnSpPr>
          <p:nvPr/>
        </p:nvCxnSpPr>
        <p:spPr>
          <a:xfrm flipH="1">
            <a:off x="6210467" y="1861572"/>
            <a:ext cx="644735" cy="4373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5870285-D9DA-27D9-A49B-00502DB74FBC}"/>
              </a:ext>
            </a:extLst>
          </p:cNvPr>
          <p:cNvSpPr txBox="1"/>
          <p:nvPr/>
        </p:nvSpPr>
        <p:spPr>
          <a:xfrm>
            <a:off x="6468925" y="1943302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endParaRPr lang="en-IL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9EC8D56-1910-8DFE-6A59-396985F90EC9}"/>
              </a:ext>
            </a:extLst>
          </p:cNvPr>
          <p:cNvCxnSpPr>
            <a:cxnSpLocks/>
            <a:stCxn id="12" idx="2"/>
            <a:endCxn id="13" idx="6"/>
          </p:cNvCxnSpPr>
          <p:nvPr/>
        </p:nvCxnSpPr>
        <p:spPr>
          <a:xfrm flipH="1" flipV="1">
            <a:off x="6071418" y="1561561"/>
            <a:ext cx="726188" cy="167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D3D250A-2501-9D97-3032-C14CFC19D415}"/>
              </a:ext>
            </a:extLst>
          </p:cNvPr>
          <p:cNvSpPr txBox="1"/>
          <p:nvPr/>
        </p:nvSpPr>
        <p:spPr>
          <a:xfrm>
            <a:off x="6321439" y="1379041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endParaRPr lang="en-IL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4D6A2F5-583B-2AF4-EBFD-4CB18AB575E8}"/>
              </a:ext>
            </a:extLst>
          </p:cNvPr>
          <p:cNvSpPr/>
          <p:nvPr/>
        </p:nvSpPr>
        <p:spPr>
          <a:xfrm>
            <a:off x="4945627" y="1071582"/>
            <a:ext cx="1909576" cy="522016"/>
          </a:xfrm>
          <a:custGeom>
            <a:avLst/>
            <a:gdLst>
              <a:gd name="connsiteX0" fmla="*/ 1976284 w 1976284"/>
              <a:gd name="connsiteY0" fmla="*/ 462250 h 501579"/>
              <a:gd name="connsiteX1" fmla="*/ 835742 w 1976284"/>
              <a:gd name="connsiteY1" fmla="*/ 134 h 501579"/>
              <a:gd name="connsiteX2" fmla="*/ 0 w 1976284"/>
              <a:gd name="connsiteY2" fmla="*/ 501579 h 50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6284" h="501579">
                <a:moveTo>
                  <a:pt x="1976284" y="462250"/>
                </a:moveTo>
                <a:cubicBezTo>
                  <a:pt x="1570703" y="227914"/>
                  <a:pt x="1165123" y="-6421"/>
                  <a:pt x="835742" y="134"/>
                </a:cubicBezTo>
                <a:cubicBezTo>
                  <a:pt x="506361" y="6689"/>
                  <a:pt x="253180" y="254134"/>
                  <a:pt x="0" y="50157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BFE9D9-65BD-359E-0625-EE6322BB404A}"/>
              </a:ext>
            </a:extLst>
          </p:cNvPr>
          <p:cNvSpPr txBox="1"/>
          <p:nvPr/>
        </p:nvSpPr>
        <p:spPr>
          <a:xfrm>
            <a:off x="5531343" y="791139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endParaRPr lang="en-IL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8A644EBD-E324-6DC2-A299-7891622DDDB4}"/>
              </a:ext>
            </a:extLst>
          </p:cNvPr>
          <p:cNvSpPr/>
          <p:nvPr/>
        </p:nvSpPr>
        <p:spPr>
          <a:xfrm>
            <a:off x="5230761" y="1911996"/>
            <a:ext cx="1759974" cy="1158716"/>
          </a:xfrm>
          <a:custGeom>
            <a:avLst/>
            <a:gdLst>
              <a:gd name="connsiteX0" fmla="*/ 1858297 w 1858297"/>
              <a:gd name="connsiteY0" fmla="*/ 0 h 1153422"/>
              <a:gd name="connsiteX1" fmla="*/ 1366684 w 1858297"/>
              <a:gd name="connsiteY1" fmla="*/ 1081549 h 1153422"/>
              <a:gd name="connsiteX2" fmla="*/ 0 w 1858297"/>
              <a:gd name="connsiteY2" fmla="*/ 963562 h 115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8297" h="1153422">
                <a:moveTo>
                  <a:pt x="1858297" y="0"/>
                </a:moveTo>
                <a:cubicBezTo>
                  <a:pt x="1767348" y="460477"/>
                  <a:pt x="1676400" y="920955"/>
                  <a:pt x="1366684" y="1081549"/>
                </a:cubicBezTo>
                <a:cubicBezTo>
                  <a:pt x="1056968" y="1242143"/>
                  <a:pt x="528484" y="1102852"/>
                  <a:pt x="0" y="96356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E2FDBC-E5B6-99CD-77DB-15F4484C1D34}"/>
              </a:ext>
            </a:extLst>
          </p:cNvPr>
          <p:cNvSpPr txBox="1"/>
          <p:nvPr/>
        </p:nvSpPr>
        <p:spPr>
          <a:xfrm>
            <a:off x="6006807" y="3002031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</a:t>
            </a:r>
            <a:endParaRPr lang="en-IL" dirty="0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83DEF3D1-DCB7-32C7-269E-8C08AED1C711}"/>
              </a:ext>
            </a:extLst>
          </p:cNvPr>
          <p:cNvSpPr/>
          <p:nvPr/>
        </p:nvSpPr>
        <p:spPr>
          <a:xfrm>
            <a:off x="7502013" y="1927986"/>
            <a:ext cx="1376516" cy="3381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45D66A0-93FF-20C7-37F6-0628893A4020}"/>
              </a:ext>
            </a:extLst>
          </p:cNvPr>
          <p:cNvSpPr txBox="1"/>
          <p:nvPr/>
        </p:nvSpPr>
        <p:spPr>
          <a:xfrm>
            <a:off x="7412846" y="1645518"/>
            <a:ext cx="138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 is pivot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4B4CB70-5B70-8AE4-4A1C-53F4521845B6}"/>
                  </a:ext>
                </a:extLst>
              </p:cNvPr>
              <p:cNvSpPr txBox="1"/>
              <p:nvPr/>
            </p:nvSpPr>
            <p:spPr>
              <a:xfrm>
                <a:off x="8878529" y="1602086"/>
                <a:ext cx="1671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}</a:t>
                </a:r>
                <a:endParaRPr lang="en-IL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4B4CB70-5B70-8AE4-4A1C-53F452184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529" y="1602086"/>
                <a:ext cx="1671484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0AAF8E8-BEF0-F37B-A36D-B764762A60AA}"/>
                  </a:ext>
                </a:extLst>
              </p:cNvPr>
              <p:cNvSpPr txBox="1"/>
              <p:nvPr/>
            </p:nvSpPr>
            <p:spPr>
              <a:xfrm>
                <a:off x="8878529" y="2120272"/>
                <a:ext cx="1671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}</a:t>
                </a:r>
                <a:endParaRPr lang="en-IL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0AAF8E8-BEF0-F37B-A36D-B764762A6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529" y="2120272"/>
                <a:ext cx="1671484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BC46493-FEED-EF87-3F48-F3E655DC8D49}"/>
                  </a:ext>
                </a:extLst>
              </p:cNvPr>
              <p:cNvSpPr txBox="1"/>
              <p:nvPr/>
            </p:nvSpPr>
            <p:spPr>
              <a:xfrm>
                <a:off x="4332018" y="1884125"/>
                <a:ext cx="269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BC46493-FEED-EF87-3F48-F3E655DC8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018" y="1884125"/>
                <a:ext cx="269817" cy="276999"/>
              </a:xfrm>
              <a:prstGeom prst="rect">
                <a:avLst/>
              </a:prstGeom>
              <a:blipFill>
                <a:blip r:embed="rId10"/>
                <a:stretch>
                  <a:fillRect l="-22727" r="-11364" b="-65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402A1E7-7F39-8C50-666A-1B011DC23F37}"/>
                  </a:ext>
                </a:extLst>
              </p:cNvPr>
              <p:cNvSpPr txBox="1"/>
              <p:nvPr/>
            </p:nvSpPr>
            <p:spPr>
              <a:xfrm>
                <a:off x="5206181" y="3865683"/>
                <a:ext cx="342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402A1E7-7F39-8C50-666A-1B011DC23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181" y="3865683"/>
                <a:ext cx="342658" cy="276999"/>
              </a:xfrm>
              <a:prstGeom prst="rect">
                <a:avLst/>
              </a:prstGeom>
              <a:blipFill>
                <a:blip r:embed="rId11"/>
                <a:stretch>
                  <a:fillRect l="-16071" r="-10714" b="-65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4D93D287-2EC4-D605-ABC6-D2504C8D175E}"/>
              </a:ext>
            </a:extLst>
          </p:cNvPr>
          <p:cNvSpPr/>
          <p:nvPr/>
        </p:nvSpPr>
        <p:spPr>
          <a:xfrm>
            <a:off x="6013822" y="3455727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endParaRPr lang="en-IL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E12B6B7-75C3-86EB-4B20-9987390F2755}"/>
              </a:ext>
            </a:extLst>
          </p:cNvPr>
          <p:cNvSpPr/>
          <p:nvPr/>
        </p:nvSpPr>
        <p:spPr>
          <a:xfrm>
            <a:off x="5473752" y="4194880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endParaRPr lang="en-IL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2DC65E5-923F-BA38-2132-430FB8442487}"/>
              </a:ext>
            </a:extLst>
          </p:cNvPr>
          <p:cNvCxnSpPr>
            <a:cxnSpLocks/>
            <a:stCxn id="72" idx="3"/>
            <a:endCxn id="73" idx="7"/>
          </p:cNvCxnSpPr>
          <p:nvPr/>
        </p:nvCxnSpPr>
        <p:spPr>
          <a:xfrm flipH="1">
            <a:off x="5809446" y="3774636"/>
            <a:ext cx="261972" cy="474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EC72860-B795-557E-2ECC-03F6CE1095B5}"/>
              </a:ext>
            </a:extLst>
          </p:cNvPr>
          <p:cNvSpPr txBox="1"/>
          <p:nvPr/>
        </p:nvSpPr>
        <p:spPr>
          <a:xfrm>
            <a:off x="5734673" y="3734044"/>
            <a:ext cx="31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endParaRPr lang="en-IL" dirty="0"/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30D7FC41-2E16-C524-AB2C-86ED9A50F5B9}"/>
              </a:ext>
            </a:extLst>
          </p:cNvPr>
          <p:cNvSpPr/>
          <p:nvPr/>
        </p:nvSpPr>
        <p:spPr>
          <a:xfrm>
            <a:off x="6583372" y="3941448"/>
            <a:ext cx="1376516" cy="33812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997796-7EB9-A82F-8E65-AB788DD56518}"/>
              </a:ext>
            </a:extLst>
          </p:cNvPr>
          <p:cNvSpPr txBox="1"/>
          <p:nvPr/>
        </p:nvSpPr>
        <p:spPr>
          <a:xfrm>
            <a:off x="6494205" y="3658980"/>
            <a:ext cx="138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 is pivot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9C47023-C81B-CDD3-E25E-4425CD526D5D}"/>
                  </a:ext>
                </a:extLst>
              </p:cNvPr>
              <p:cNvSpPr txBox="1"/>
              <p:nvPr/>
            </p:nvSpPr>
            <p:spPr>
              <a:xfrm>
                <a:off x="7959888" y="3690448"/>
                <a:ext cx="1671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}</a:t>
                </a:r>
                <a:endParaRPr lang="en-IL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9C47023-C81B-CDD3-E25E-4425CD526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888" y="3690448"/>
                <a:ext cx="1671484" cy="369332"/>
              </a:xfrm>
              <a:prstGeom prst="rect">
                <a:avLst/>
              </a:prstGeom>
              <a:blipFill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9EEF71E-2962-E1EC-5E5B-1CDC824B0E08}"/>
                  </a:ext>
                </a:extLst>
              </p:cNvPr>
              <p:cNvSpPr txBox="1"/>
              <p:nvPr/>
            </p:nvSpPr>
            <p:spPr>
              <a:xfrm>
                <a:off x="7959888" y="4208634"/>
                <a:ext cx="1671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9EEF71E-2962-E1EC-5E5B-1CDC824B0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888" y="4208634"/>
                <a:ext cx="167148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07942E6-61BC-3DCB-D35C-353D73F008A5}"/>
                  </a:ext>
                </a:extLst>
              </p:cNvPr>
              <p:cNvSpPr txBox="1"/>
              <p:nvPr/>
            </p:nvSpPr>
            <p:spPr>
              <a:xfrm>
                <a:off x="5142271" y="4956069"/>
                <a:ext cx="67435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Resulting clusters: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400" b="0" dirty="0"/>
              </a:p>
              <a:p>
                <a:r>
                  <a:rPr lang="en-US" sz="2400" dirty="0"/>
                  <a:t># of disagreements: 4 (</a:t>
                </a:r>
                <a:r>
                  <a:rPr lang="en-US" sz="2400" dirty="0" err="1"/>
                  <a:t>ac+,be+,ab+,ae</a:t>
                </a:r>
                <a:r>
                  <a:rPr lang="en-US" sz="2400" dirty="0"/>
                  <a:t>-)</a:t>
                </a: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07942E6-61BC-3DCB-D35C-353D73F00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271" y="4956069"/>
                <a:ext cx="6743533" cy="830997"/>
              </a:xfrm>
              <a:prstGeom prst="rect">
                <a:avLst/>
              </a:prstGeom>
              <a:blipFill>
                <a:blip r:embed="rId14"/>
                <a:stretch>
                  <a:fillRect l="-1447" t="-5882" b="-161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C152D79-3AB8-43C6-A632-7A047CC4A0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222796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BE7F4676-3B3D-0A7C-96A1-EEDC33A556D9}"/>
              </a:ext>
            </a:extLst>
          </p:cNvPr>
          <p:cNvSpPr/>
          <p:nvPr/>
        </p:nvSpPr>
        <p:spPr>
          <a:xfrm>
            <a:off x="5845975" y="2213123"/>
            <a:ext cx="454404" cy="438908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0EEA9C-556F-248B-3691-FE355A63151F}"/>
              </a:ext>
            </a:extLst>
          </p:cNvPr>
          <p:cNvSpPr/>
          <p:nvPr/>
        </p:nvSpPr>
        <p:spPr>
          <a:xfrm>
            <a:off x="4790074" y="1552305"/>
            <a:ext cx="454404" cy="438908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C269B1-E6E7-752E-D04E-ADB694EEE20E}"/>
              </a:ext>
            </a:extLst>
          </p:cNvPr>
          <p:cNvSpPr/>
          <p:nvPr/>
        </p:nvSpPr>
        <p:spPr>
          <a:xfrm>
            <a:off x="6751264" y="1516618"/>
            <a:ext cx="454404" cy="438908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3AE870-6215-8457-86D6-84CEF6E95687}"/>
              </a:ext>
            </a:extLst>
          </p:cNvPr>
          <p:cNvSpPr/>
          <p:nvPr/>
        </p:nvSpPr>
        <p:spPr>
          <a:xfrm>
            <a:off x="4923106" y="2480379"/>
            <a:ext cx="454404" cy="438908"/>
          </a:xfrm>
          <a:prstGeom prst="ellipse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673867-1318-147B-B214-8FD57A4A717E}"/>
              </a:ext>
            </a:extLst>
          </p:cNvPr>
          <p:cNvSpPr/>
          <p:nvPr/>
        </p:nvSpPr>
        <p:spPr>
          <a:xfrm>
            <a:off x="5637768" y="1355147"/>
            <a:ext cx="454404" cy="438908"/>
          </a:xfrm>
          <a:prstGeom prst="ellipse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F2EE34-2555-5569-637E-6C49C18B0F0E}"/>
              </a:ext>
            </a:extLst>
          </p:cNvPr>
          <p:cNvCxnSpPr>
            <a:cxnSpLocks/>
            <a:stCxn id="15" idx="6"/>
            <a:endCxn id="10" idx="2"/>
          </p:cNvCxnSpPr>
          <p:nvPr/>
        </p:nvCxnSpPr>
        <p:spPr>
          <a:xfrm>
            <a:off x="6092172" y="1574601"/>
            <a:ext cx="659092" cy="161471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175DC2-89D9-61AD-F8DE-BA8E3828325A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5243023" y="1574601"/>
            <a:ext cx="394745" cy="185518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3930B6-3DB5-B3B4-50AE-650A7C27B43B}"/>
              </a:ext>
            </a:extLst>
          </p:cNvPr>
          <p:cNvCxnSpPr>
            <a:cxnSpLocks/>
            <a:stCxn id="11" idx="7"/>
            <a:endCxn id="34" idx="0"/>
          </p:cNvCxnSpPr>
          <p:nvPr/>
        </p:nvCxnSpPr>
        <p:spPr>
          <a:xfrm flipH="1" flipV="1">
            <a:off x="5048865" y="1998785"/>
            <a:ext cx="262099" cy="545871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7AE17A8-BC9B-AB31-2730-E07D2E17064D}"/>
              </a:ext>
            </a:extLst>
          </p:cNvPr>
          <p:cNvSpPr/>
          <p:nvPr/>
        </p:nvSpPr>
        <p:spPr>
          <a:xfrm>
            <a:off x="4945626" y="1082875"/>
            <a:ext cx="1962320" cy="539448"/>
          </a:xfrm>
          <a:custGeom>
            <a:avLst/>
            <a:gdLst>
              <a:gd name="connsiteX0" fmla="*/ 0 w 1962320"/>
              <a:gd name="connsiteY0" fmla="*/ 608224 h 608224"/>
              <a:gd name="connsiteX1" fmla="*/ 442451 w 1962320"/>
              <a:gd name="connsiteY1" fmla="*/ 136275 h 608224"/>
              <a:gd name="connsiteX2" fmla="*/ 914400 w 1962320"/>
              <a:gd name="connsiteY2" fmla="*/ 18288 h 608224"/>
              <a:gd name="connsiteX3" fmla="*/ 1838632 w 1962320"/>
              <a:gd name="connsiteY3" fmla="*/ 460740 h 608224"/>
              <a:gd name="connsiteX4" fmla="*/ 1927122 w 1962320"/>
              <a:gd name="connsiteY4" fmla="*/ 529566 h 6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320" h="608224">
                <a:moveTo>
                  <a:pt x="0" y="608224"/>
                </a:moveTo>
                <a:cubicBezTo>
                  <a:pt x="145025" y="421411"/>
                  <a:pt x="290051" y="234598"/>
                  <a:pt x="442451" y="136275"/>
                </a:cubicBezTo>
                <a:cubicBezTo>
                  <a:pt x="594851" y="37952"/>
                  <a:pt x="681703" y="-35789"/>
                  <a:pt x="914400" y="18288"/>
                </a:cubicBezTo>
                <a:cubicBezTo>
                  <a:pt x="1147097" y="72365"/>
                  <a:pt x="1669845" y="375527"/>
                  <a:pt x="1838632" y="460740"/>
                </a:cubicBezTo>
                <a:cubicBezTo>
                  <a:pt x="2007419" y="545953"/>
                  <a:pt x="1967270" y="537759"/>
                  <a:pt x="1927122" y="529566"/>
                </a:cubicBezTo>
              </a:path>
            </a:pathLst>
          </a:custGeom>
          <a:ln w="762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1347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21" grpId="0" animBg="1"/>
      <p:bldP spid="31" grpId="0"/>
      <p:bldP spid="33" grpId="0"/>
      <p:bldP spid="34" grpId="0"/>
      <p:bldP spid="38" grpId="0"/>
      <p:bldP spid="41" grpId="0"/>
      <p:bldP spid="52" grpId="0"/>
      <p:bldP spid="56" grpId="0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/>
      <p:bldP spid="68" grpId="0"/>
      <p:bldP spid="69" grpId="0"/>
      <p:bldP spid="71" grpId="0"/>
      <p:bldP spid="72" grpId="0" animBg="1"/>
      <p:bldP spid="73" grpId="0" animBg="1"/>
      <p:bldP spid="75" grpId="0"/>
      <p:bldP spid="78" grpId="0" animBg="1"/>
      <p:bldP spid="79" grpId="0"/>
      <p:bldP spid="80" grpId="0"/>
      <p:bldP spid="81" grpId="0"/>
      <p:bldP spid="82" grpId="0"/>
      <p:bldP spid="8" grpId="0" animBg="1"/>
      <p:bldP spid="9" grpId="0" animBg="1"/>
      <p:bldP spid="10" grpId="0" animBg="1"/>
      <p:bldP spid="11" grpId="0" animBg="1"/>
      <p:bldP spid="15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05" y="217641"/>
            <a:ext cx="10515600" cy="765585"/>
          </a:xfrm>
        </p:spPr>
        <p:txBody>
          <a:bodyPr/>
          <a:lstStyle/>
          <a:p>
            <a:pPr algn="ctr"/>
            <a:r>
              <a:rPr lang="en-GB" b="1" dirty="0"/>
              <a:t>Analysis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4E1E37-679C-E5CE-DE46-1820BE91C059}"/>
                  </a:ext>
                </a:extLst>
              </p:cNvPr>
              <p:cNvSpPr txBox="1"/>
              <p:nvPr/>
            </p:nvSpPr>
            <p:spPr>
              <a:xfrm>
                <a:off x="684405" y="1415845"/>
                <a:ext cx="10215717" cy="4408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We will show that “</a:t>
                </a:r>
                <a:r>
                  <a:rPr lang="en-US" sz="2800" dirty="0" err="1"/>
                  <a:t>Kwikcluster</a:t>
                </a:r>
                <a:r>
                  <a:rPr lang="en-US" sz="2800" dirty="0"/>
                  <a:t>” algorithm is (in expectation) no more than 3-times worse than the optimal solution.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Notations: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OPT denote the “cost” of the optimal solution (in terms of # of disagreements)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𝑘𝑐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/>
                  <a:t>denote the “cost” of </a:t>
                </a:r>
                <a:r>
                  <a:rPr lang="en-US" sz="2800" dirty="0" err="1"/>
                  <a:t>KwikCluster</a:t>
                </a:r>
                <a:r>
                  <a:rPr lang="en-US" sz="2800" dirty="0"/>
                  <a:t> algorithm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r>
                  <a:rPr lang="en-US" sz="2800" dirty="0"/>
                  <a:t>We will prove: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4E1E37-679C-E5CE-DE46-1820BE91C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05" y="1415845"/>
                <a:ext cx="10215717" cy="4408899"/>
              </a:xfrm>
              <a:prstGeom prst="rect">
                <a:avLst/>
              </a:prstGeom>
              <a:blipFill>
                <a:blip r:embed="rId7"/>
                <a:stretch>
                  <a:fillRect l="-1193" t="-1243" r="-1969" b="-31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5D8C626-B95B-5C85-109A-7904343BF1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575872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499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02" y="215172"/>
            <a:ext cx="10515600" cy="53303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Preliminaries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/>
              <p:nvPr/>
            </p:nvSpPr>
            <p:spPr>
              <a:xfrm>
                <a:off x="394855" y="1174173"/>
                <a:ext cx="113468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“Bad triangles”: a triplet of vertices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𝑖𝑗𝑘</m:t>
                    </m:r>
                  </m:oMath>
                </a14:m>
                <a:r>
                  <a:rPr lang="en-US" sz="3200" dirty="0"/>
                  <a:t> is a bad triangle if two of its edges are positive and the third is negative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5" y="1174173"/>
                <a:ext cx="11346872" cy="1077218"/>
              </a:xfrm>
              <a:prstGeom prst="rect">
                <a:avLst/>
              </a:prstGeom>
              <a:blipFill>
                <a:blip r:embed="rId8"/>
                <a:stretch>
                  <a:fillRect l="-1236" t="-6818" b="-1818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50A02F2-DED6-428F-9B7F-1D3B8F488010}"/>
              </a:ext>
            </a:extLst>
          </p:cNvPr>
          <p:cNvGrpSpPr/>
          <p:nvPr/>
        </p:nvGrpSpPr>
        <p:grpSpPr>
          <a:xfrm>
            <a:off x="3215148" y="2898969"/>
            <a:ext cx="4684705" cy="2574715"/>
            <a:chOff x="5357968" y="5209168"/>
            <a:chExt cx="1641451" cy="102573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C7F745-22DF-EE15-091E-4835C7CF7A4B}"/>
                </a:ext>
              </a:extLst>
            </p:cNvPr>
            <p:cNvSpPr/>
            <p:nvPr/>
          </p:nvSpPr>
          <p:spPr>
            <a:xfrm>
              <a:off x="6606129" y="5861280"/>
              <a:ext cx="393290" cy="37362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</a:t>
              </a:r>
              <a:endParaRPr lang="en-IL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AA1AAE-2019-2C91-AC11-B7ED425D0813}"/>
                </a:ext>
              </a:extLst>
            </p:cNvPr>
            <p:cNvSpPr/>
            <p:nvPr/>
          </p:nvSpPr>
          <p:spPr>
            <a:xfrm>
              <a:off x="6001463" y="5209168"/>
              <a:ext cx="393290" cy="37362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  <a:endParaRPr lang="en-IL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539D942-5E64-7ED3-4D2D-0AAE86390815}"/>
                </a:ext>
              </a:extLst>
            </p:cNvPr>
            <p:cNvSpPr/>
            <p:nvPr/>
          </p:nvSpPr>
          <p:spPr>
            <a:xfrm>
              <a:off x="5357968" y="5861280"/>
              <a:ext cx="393290" cy="37362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</a:t>
              </a:r>
              <a:endParaRPr lang="en-IL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2F6D3B-B111-039F-9B16-C6B911339D3A}"/>
                </a:ext>
              </a:extLst>
            </p:cNvPr>
            <p:cNvCxnSpPr>
              <a:stCxn id="7" idx="5"/>
              <a:endCxn id="3" idx="1"/>
            </p:cNvCxnSpPr>
            <p:nvPr/>
          </p:nvCxnSpPr>
          <p:spPr>
            <a:xfrm>
              <a:off x="6337157" y="5528077"/>
              <a:ext cx="326568" cy="3879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0EB118E-C232-A749-EB61-B3F247E70606}"/>
                </a:ext>
              </a:extLst>
            </p:cNvPr>
            <p:cNvCxnSpPr>
              <a:cxnSpLocks/>
              <a:stCxn id="7" idx="3"/>
              <a:endCxn id="8" idx="7"/>
            </p:cNvCxnSpPr>
            <p:nvPr/>
          </p:nvCxnSpPr>
          <p:spPr>
            <a:xfrm flipH="1">
              <a:off x="5693662" y="5528077"/>
              <a:ext cx="365397" cy="3879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5CA5B8C-4F94-DC37-EEA4-30546889420E}"/>
                </a:ext>
              </a:extLst>
            </p:cNvPr>
            <p:cNvCxnSpPr>
              <a:cxnSpLocks/>
              <a:stCxn id="3" idx="2"/>
              <a:endCxn id="8" idx="6"/>
            </p:cNvCxnSpPr>
            <p:nvPr/>
          </p:nvCxnSpPr>
          <p:spPr>
            <a:xfrm flipH="1">
              <a:off x="5751258" y="6048093"/>
              <a:ext cx="8548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E0964F-E05E-C372-0DAA-111A71441A0E}"/>
                </a:ext>
              </a:extLst>
            </p:cNvPr>
            <p:cNvSpPr txBox="1"/>
            <p:nvPr/>
          </p:nvSpPr>
          <p:spPr>
            <a:xfrm>
              <a:off x="6500441" y="5579947"/>
              <a:ext cx="105688" cy="146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  <a:endParaRPr lang="en-IL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513171-4BDB-C5E7-E146-933B64E3D1D8}"/>
                </a:ext>
              </a:extLst>
            </p:cNvPr>
            <p:cNvSpPr txBox="1"/>
            <p:nvPr/>
          </p:nvSpPr>
          <p:spPr>
            <a:xfrm>
              <a:off x="5755892" y="5603539"/>
              <a:ext cx="134486" cy="147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  <a:endParaRPr lang="en-IL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437F6-8773-F429-D726-70D3B2952F6A}"/>
                </a:ext>
              </a:extLst>
            </p:cNvPr>
            <p:cNvSpPr txBox="1"/>
            <p:nvPr/>
          </p:nvSpPr>
          <p:spPr>
            <a:xfrm>
              <a:off x="6166723" y="6044410"/>
              <a:ext cx="92232" cy="147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  <a:endParaRPr lang="en-IL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9BAC1E3-12E2-1104-53D4-608D0DF59C91}"/>
              </a:ext>
            </a:extLst>
          </p:cNvPr>
          <p:cNvSpPr/>
          <p:nvPr/>
        </p:nvSpPr>
        <p:spPr>
          <a:xfrm>
            <a:off x="7622820" y="2594240"/>
            <a:ext cx="1122451" cy="9378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  <a:endParaRPr lang="en-IL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669C37-47B5-A93D-1ED4-F9F5E7CC2468}"/>
              </a:ext>
            </a:extLst>
          </p:cNvPr>
          <p:cNvSpPr/>
          <p:nvPr/>
        </p:nvSpPr>
        <p:spPr>
          <a:xfrm>
            <a:off x="1816611" y="2594239"/>
            <a:ext cx="1122451" cy="9378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  <a:endParaRPr lang="en-IL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8A604C-C12A-401C-194E-7FA0DC7E10A5}"/>
              </a:ext>
            </a:extLst>
          </p:cNvPr>
          <p:cNvSpPr/>
          <p:nvPr/>
        </p:nvSpPr>
        <p:spPr>
          <a:xfrm>
            <a:off x="633962" y="4574388"/>
            <a:ext cx="1122451" cy="9378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</a:t>
            </a:r>
            <a:endParaRPr lang="en-IL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8F2F5-F20D-5636-34D9-EB3DBF84EAE4}"/>
              </a:ext>
            </a:extLst>
          </p:cNvPr>
          <p:cNvCxnSpPr>
            <a:cxnSpLocks/>
            <a:stCxn id="13" idx="6"/>
            <a:endCxn id="8" idx="2"/>
          </p:cNvCxnSpPr>
          <p:nvPr/>
        </p:nvCxnSpPr>
        <p:spPr>
          <a:xfrm flipV="1">
            <a:off x="1756413" y="5004764"/>
            <a:ext cx="1458735" cy="38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997E5E-6666-1611-699C-6EA7D907E370}"/>
              </a:ext>
            </a:extLst>
          </p:cNvPr>
          <p:cNvCxnSpPr>
            <a:cxnSpLocks/>
            <a:stCxn id="13" idx="0"/>
            <a:endCxn id="12" idx="3"/>
          </p:cNvCxnSpPr>
          <p:nvPr/>
        </p:nvCxnSpPr>
        <p:spPr>
          <a:xfrm flipV="1">
            <a:off x="1195188" y="3394736"/>
            <a:ext cx="785802" cy="11796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36D06D-FE31-F17C-898C-8FC1B40F2AFE}"/>
              </a:ext>
            </a:extLst>
          </p:cNvPr>
          <p:cNvCxnSpPr>
            <a:cxnSpLocks/>
            <a:stCxn id="8" idx="0"/>
            <a:endCxn id="12" idx="5"/>
          </p:cNvCxnSpPr>
          <p:nvPr/>
        </p:nvCxnSpPr>
        <p:spPr>
          <a:xfrm flipH="1" flipV="1">
            <a:off x="2774683" y="3394736"/>
            <a:ext cx="1001691" cy="1141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43AB6E-4CDB-2C3C-0018-8B65135522DC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 flipV="1">
            <a:off x="6174135" y="3063161"/>
            <a:ext cx="1448685" cy="3047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0B21EF9-DA08-3488-897F-45A6182269E3}"/>
              </a:ext>
            </a:extLst>
          </p:cNvPr>
          <p:cNvCxnSpPr>
            <a:cxnSpLocks/>
            <a:stCxn id="3" idx="7"/>
            <a:endCxn id="6" idx="4"/>
          </p:cNvCxnSpPr>
          <p:nvPr/>
        </p:nvCxnSpPr>
        <p:spPr>
          <a:xfrm flipV="1">
            <a:off x="7735474" y="3532081"/>
            <a:ext cx="448572" cy="1141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3ADA03A-DE08-E26F-3D8B-9D43A83892F4}"/>
              </a:ext>
            </a:extLst>
          </p:cNvPr>
          <p:cNvSpPr txBox="1"/>
          <p:nvPr/>
        </p:nvSpPr>
        <p:spPr>
          <a:xfrm>
            <a:off x="3296054" y="3734880"/>
            <a:ext cx="38382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D1E52A-69FC-88E7-564F-9B728E8E458F}"/>
              </a:ext>
            </a:extLst>
          </p:cNvPr>
          <p:cNvSpPr txBox="1"/>
          <p:nvPr/>
        </p:nvSpPr>
        <p:spPr>
          <a:xfrm>
            <a:off x="1207503" y="3628901"/>
            <a:ext cx="38382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50260B-A337-49E7-977E-D91E4F8BF7ED}"/>
              </a:ext>
            </a:extLst>
          </p:cNvPr>
          <p:cNvSpPr txBox="1"/>
          <p:nvPr/>
        </p:nvSpPr>
        <p:spPr>
          <a:xfrm>
            <a:off x="7932617" y="4127441"/>
            <a:ext cx="35091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B5032D-3F39-E315-A5A0-5A400381B944}"/>
              </a:ext>
            </a:extLst>
          </p:cNvPr>
          <p:cNvSpPr txBox="1"/>
          <p:nvPr/>
        </p:nvSpPr>
        <p:spPr>
          <a:xfrm>
            <a:off x="6810167" y="2846192"/>
            <a:ext cx="26323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D5822D-B555-A624-97C2-4FD7C47C88FA}"/>
              </a:ext>
            </a:extLst>
          </p:cNvPr>
          <p:cNvSpPr txBox="1"/>
          <p:nvPr/>
        </p:nvSpPr>
        <p:spPr>
          <a:xfrm>
            <a:off x="2381490" y="5004763"/>
            <a:ext cx="26323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E271D49-A054-2609-DF25-461265C0E9C1}"/>
              </a:ext>
            </a:extLst>
          </p:cNvPr>
          <p:cNvSpPr/>
          <p:nvPr/>
        </p:nvSpPr>
        <p:spPr>
          <a:xfrm>
            <a:off x="4072501" y="3535341"/>
            <a:ext cx="2968266" cy="1367780"/>
          </a:xfrm>
          <a:prstGeom prst="triangl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718E729F-43CF-E2D0-E159-6685863236C8}"/>
              </a:ext>
            </a:extLst>
          </p:cNvPr>
          <p:cNvSpPr/>
          <p:nvPr/>
        </p:nvSpPr>
        <p:spPr>
          <a:xfrm rot="10323976">
            <a:off x="6098002" y="3344580"/>
            <a:ext cx="2223131" cy="1315357"/>
          </a:xfrm>
          <a:prstGeom prst="triangl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505097B5-D34E-B3F5-A573-62C1A9B2CA6A}"/>
              </a:ext>
            </a:extLst>
          </p:cNvPr>
          <p:cNvSpPr/>
          <p:nvPr/>
        </p:nvSpPr>
        <p:spPr>
          <a:xfrm rot="21449802">
            <a:off x="1278233" y="3120248"/>
            <a:ext cx="2285178" cy="1796924"/>
          </a:xfrm>
          <a:prstGeom prst="triangl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2ADF546-0F25-1F12-E161-B2A1AF73A4B2}"/>
              </a:ext>
            </a:extLst>
          </p:cNvPr>
          <p:cNvSpPr/>
          <p:nvPr/>
        </p:nvSpPr>
        <p:spPr>
          <a:xfrm>
            <a:off x="1240081" y="5437239"/>
            <a:ext cx="5868642" cy="492742"/>
          </a:xfrm>
          <a:custGeom>
            <a:avLst/>
            <a:gdLst>
              <a:gd name="connsiteX0" fmla="*/ 0 w 5791200"/>
              <a:gd name="connsiteY0" fmla="*/ 108155 h 492742"/>
              <a:gd name="connsiteX1" fmla="*/ 3421625 w 5791200"/>
              <a:gd name="connsiteY1" fmla="*/ 491613 h 492742"/>
              <a:gd name="connsiteX2" fmla="*/ 5791200 w 5791200"/>
              <a:gd name="connsiteY2" fmla="*/ 0 h 49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1200" h="492742">
                <a:moveTo>
                  <a:pt x="0" y="108155"/>
                </a:moveTo>
                <a:cubicBezTo>
                  <a:pt x="1228212" y="308897"/>
                  <a:pt x="2456425" y="509639"/>
                  <a:pt x="3421625" y="491613"/>
                </a:cubicBezTo>
                <a:cubicBezTo>
                  <a:pt x="4386825" y="473587"/>
                  <a:pt x="5089012" y="236793"/>
                  <a:pt x="5791200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DC208E-6CEE-83A4-1F07-DED33EC2D8FD}"/>
              </a:ext>
            </a:extLst>
          </p:cNvPr>
          <p:cNvSpPr txBox="1"/>
          <p:nvPr/>
        </p:nvSpPr>
        <p:spPr>
          <a:xfrm>
            <a:off x="4350824" y="5926486"/>
            <a:ext cx="38382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E73E3F8-A209-ECB3-A75A-36F2134346F5}"/>
              </a:ext>
            </a:extLst>
          </p:cNvPr>
          <p:cNvCxnSpPr>
            <a:cxnSpLocks/>
            <a:stCxn id="7" idx="2"/>
            <a:endCxn id="12" idx="6"/>
          </p:cNvCxnSpPr>
          <p:nvPr/>
        </p:nvCxnSpPr>
        <p:spPr>
          <a:xfrm flipH="1" flipV="1">
            <a:off x="2939062" y="3063160"/>
            <a:ext cx="2112622" cy="304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98090D4-7CFB-AC31-5631-C9B4150C16C2}"/>
              </a:ext>
            </a:extLst>
          </p:cNvPr>
          <p:cNvSpPr txBox="1"/>
          <p:nvPr/>
        </p:nvSpPr>
        <p:spPr>
          <a:xfrm>
            <a:off x="3842967" y="2855566"/>
            <a:ext cx="38382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81F99F58-74AD-6664-7C68-7913BB300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936356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465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D96D-0475-C071-A5BC-A8EBB9E4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02" y="215172"/>
            <a:ext cx="10515600" cy="53303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Preliminary Observations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/>
              <p:nvPr/>
            </p:nvSpPr>
            <p:spPr>
              <a:xfrm>
                <a:off x="394855" y="904194"/>
                <a:ext cx="1134687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0" dirty="0"/>
                  <a:t>We can see that any clustering must make at least one disagreement in a bad triangle. </a:t>
                </a:r>
                <a:endParaRPr lang="en-US" sz="3200" dirty="0"/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Lemma:</a:t>
                </a:r>
                <a:r>
                  <a:rPr lang="en-US" sz="3200" dirty="0"/>
                  <a:t> Our algorithm makes a disagreement on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i="1" dirty="0" err="1"/>
                  <a:t>iff</a:t>
                </a:r>
                <a:r>
                  <a:rPr lang="en-US" sz="3200" dirty="0"/>
                  <a:t> there exists a bad triangle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𝑖𝑗𝑘</m:t>
                    </m:r>
                  </m:oMath>
                </a14:m>
                <a:r>
                  <a:rPr lang="en-US" sz="3200" dirty="0"/>
                  <a:t> of </a:t>
                </a:r>
                <a:r>
                  <a:rPr lang="en-US" sz="3200" dirty="0" err="1"/>
                  <a:t>unclustered</a:t>
                </a:r>
                <a:r>
                  <a:rPr lang="en-US" sz="3200" dirty="0"/>
                  <a:t> vertices such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is chosen as pivot.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F9EC6-2A84-4DB0-9F75-2E24CBF71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5" y="904194"/>
                <a:ext cx="11346872" cy="2554545"/>
              </a:xfrm>
              <a:prstGeom prst="rect">
                <a:avLst/>
              </a:prstGeom>
              <a:blipFill>
                <a:blip r:embed="rId3"/>
                <a:stretch>
                  <a:fillRect l="-1236" t="-3103" r="-1343" b="-69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50A02F2-DED6-428F-9B7F-1D3B8F488010}"/>
              </a:ext>
            </a:extLst>
          </p:cNvPr>
          <p:cNvGrpSpPr/>
          <p:nvPr/>
        </p:nvGrpSpPr>
        <p:grpSpPr>
          <a:xfrm>
            <a:off x="960737" y="4356086"/>
            <a:ext cx="1641451" cy="1235512"/>
            <a:chOff x="5357968" y="5209168"/>
            <a:chExt cx="1641451" cy="123551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C7F745-22DF-EE15-091E-4835C7CF7A4B}"/>
                </a:ext>
              </a:extLst>
            </p:cNvPr>
            <p:cNvSpPr/>
            <p:nvPr/>
          </p:nvSpPr>
          <p:spPr>
            <a:xfrm>
              <a:off x="6606129" y="5861280"/>
              <a:ext cx="393290" cy="37362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</a:t>
              </a:r>
              <a:endParaRPr lang="en-IL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AA1AAE-2019-2C91-AC11-B7ED425D0813}"/>
                </a:ext>
              </a:extLst>
            </p:cNvPr>
            <p:cNvSpPr/>
            <p:nvPr/>
          </p:nvSpPr>
          <p:spPr>
            <a:xfrm>
              <a:off x="6001463" y="5209168"/>
              <a:ext cx="393290" cy="37362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  <a:endParaRPr lang="en-IL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539D942-5E64-7ED3-4D2D-0AAE86390815}"/>
                </a:ext>
              </a:extLst>
            </p:cNvPr>
            <p:cNvSpPr/>
            <p:nvPr/>
          </p:nvSpPr>
          <p:spPr>
            <a:xfrm>
              <a:off x="5357968" y="5861280"/>
              <a:ext cx="393290" cy="37362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</a:t>
              </a:r>
              <a:endParaRPr lang="en-IL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2F6D3B-B111-039F-9B16-C6B911339D3A}"/>
                </a:ext>
              </a:extLst>
            </p:cNvPr>
            <p:cNvCxnSpPr>
              <a:stCxn id="7" idx="5"/>
              <a:endCxn id="3" idx="1"/>
            </p:cNvCxnSpPr>
            <p:nvPr/>
          </p:nvCxnSpPr>
          <p:spPr>
            <a:xfrm>
              <a:off x="6337157" y="5528077"/>
              <a:ext cx="326568" cy="3879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0EB118E-C232-A749-EB61-B3F247E70606}"/>
                </a:ext>
              </a:extLst>
            </p:cNvPr>
            <p:cNvCxnSpPr>
              <a:cxnSpLocks/>
              <a:stCxn id="7" idx="3"/>
              <a:endCxn id="8" idx="7"/>
            </p:cNvCxnSpPr>
            <p:nvPr/>
          </p:nvCxnSpPr>
          <p:spPr>
            <a:xfrm flipH="1">
              <a:off x="5693662" y="5528077"/>
              <a:ext cx="365397" cy="3879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5CA5B8C-4F94-DC37-EEA4-30546889420E}"/>
                </a:ext>
              </a:extLst>
            </p:cNvPr>
            <p:cNvCxnSpPr>
              <a:cxnSpLocks/>
              <a:stCxn id="3" idx="2"/>
              <a:endCxn id="8" idx="6"/>
            </p:cNvCxnSpPr>
            <p:nvPr/>
          </p:nvCxnSpPr>
          <p:spPr>
            <a:xfrm flipH="1">
              <a:off x="5751258" y="6048093"/>
              <a:ext cx="8548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E0964F-E05E-C372-0DAA-111A71441A0E}"/>
                </a:ext>
              </a:extLst>
            </p:cNvPr>
            <p:cNvSpPr txBox="1"/>
            <p:nvPr/>
          </p:nvSpPr>
          <p:spPr>
            <a:xfrm>
              <a:off x="6500441" y="5395980"/>
              <a:ext cx="26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  <a:endParaRPr lang="en-IL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513171-4BDB-C5E7-E146-933B64E3D1D8}"/>
                </a:ext>
              </a:extLst>
            </p:cNvPr>
            <p:cNvSpPr txBox="1"/>
            <p:nvPr/>
          </p:nvSpPr>
          <p:spPr>
            <a:xfrm>
              <a:off x="5559176" y="5425125"/>
              <a:ext cx="26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  <a:endParaRPr lang="en-IL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4437F6-8773-F429-D726-70D3B2952F6A}"/>
                </a:ext>
              </a:extLst>
            </p:cNvPr>
            <p:cNvSpPr txBox="1"/>
            <p:nvPr/>
          </p:nvSpPr>
          <p:spPr>
            <a:xfrm>
              <a:off x="6096000" y="6075348"/>
              <a:ext cx="26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  <a:endParaRPr lang="en-IL" dirty="0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B3EF31-8220-CC04-CDFC-80236D66AEEE}"/>
              </a:ext>
            </a:extLst>
          </p:cNvPr>
          <p:cNvCxnSpPr>
            <a:cxnSpLocks/>
          </p:cNvCxnSpPr>
          <p:nvPr/>
        </p:nvCxnSpPr>
        <p:spPr>
          <a:xfrm flipV="1">
            <a:off x="2684754" y="4154688"/>
            <a:ext cx="1229152" cy="6632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B69EEF-69DC-61CE-65A8-B7F34E681E1F}"/>
              </a:ext>
            </a:extLst>
          </p:cNvPr>
          <p:cNvSpPr/>
          <p:nvPr/>
        </p:nvSpPr>
        <p:spPr>
          <a:xfrm>
            <a:off x="4090553" y="3456609"/>
            <a:ext cx="1839191" cy="5708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E2D21C-35F3-DA84-5CE7-5329C5051CF6}"/>
              </a:ext>
            </a:extLst>
          </p:cNvPr>
          <p:cNvSpPr/>
          <p:nvPr/>
        </p:nvSpPr>
        <p:spPr>
          <a:xfrm>
            <a:off x="4057479" y="4195326"/>
            <a:ext cx="1839191" cy="5002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91A6BE-7D7D-F0DB-BF06-52E201A66FF2}"/>
              </a:ext>
            </a:extLst>
          </p:cNvPr>
          <p:cNvSpPr/>
          <p:nvPr/>
        </p:nvSpPr>
        <p:spPr>
          <a:xfrm>
            <a:off x="4691926" y="4235867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endParaRPr lang="en-IL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3AE96C1-9A96-F56F-E9EA-B03043946459}"/>
              </a:ext>
            </a:extLst>
          </p:cNvPr>
          <p:cNvSpPr/>
          <p:nvPr/>
        </p:nvSpPr>
        <p:spPr>
          <a:xfrm>
            <a:off x="4955079" y="3542668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en-IL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52EC388-1F55-0D34-C5C3-C4CFF61B52D1}"/>
              </a:ext>
            </a:extLst>
          </p:cNvPr>
          <p:cNvSpPr/>
          <p:nvPr/>
        </p:nvSpPr>
        <p:spPr>
          <a:xfrm>
            <a:off x="4268568" y="3542669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endParaRPr lang="en-IL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B21921-4D4A-DA42-F0AB-5C4A47877793}"/>
              </a:ext>
            </a:extLst>
          </p:cNvPr>
          <p:cNvCxnSpPr>
            <a:cxnSpLocks/>
            <a:stCxn id="22" idx="4"/>
            <a:endCxn id="17" idx="0"/>
          </p:cNvCxnSpPr>
          <p:nvPr/>
        </p:nvCxnSpPr>
        <p:spPr>
          <a:xfrm flipH="1">
            <a:off x="4888571" y="3916293"/>
            <a:ext cx="263153" cy="3195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C309A0A-388A-8B6F-5058-35F07414CC8A}"/>
              </a:ext>
            </a:extLst>
          </p:cNvPr>
          <p:cNvSpPr txBox="1"/>
          <p:nvPr/>
        </p:nvSpPr>
        <p:spPr>
          <a:xfrm>
            <a:off x="4728366" y="3881739"/>
            <a:ext cx="2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49FF93A-F945-4C64-1738-C126FC27316A}"/>
              </a:ext>
            </a:extLst>
          </p:cNvPr>
          <p:cNvSpPr/>
          <p:nvPr/>
        </p:nvSpPr>
        <p:spPr>
          <a:xfrm>
            <a:off x="4057479" y="5568453"/>
            <a:ext cx="1839191" cy="5708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CE13ED9-1F83-E26F-3037-1C56283F35E2}"/>
              </a:ext>
            </a:extLst>
          </p:cNvPr>
          <p:cNvSpPr/>
          <p:nvPr/>
        </p:nvSpPr>
        <p:spPr>
          <a:xfrm>
            <a:off x="5380314" y="5649950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en-IL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E7BA26-D176-9B70-6F75-D38B63ACFBCB}"/>
              </a:ext>
            </a:extLst>
          </p:cNvPr>
          <p:cNvSpPr/>
          <p:nvPr/>
        </p:nvSpPr>
        <p:spPr>
          <a:xfrm>
            <a:off x="4922005" y="5654512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endParaRPr lang="en-IL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90162EA-98D7-B956-5B84-F902F3BF5B1D}"/>
              </a:ext>
            </a:extLst>
          </p:cNvPr>
          <p:cNvSpPr/>
          <p:nvPr/>
        </p:nvSpPr>
        <p:spPr>
          <a:xfrm>
            <a:off x="4235494" y="5654513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endParaRPr lang="en-IL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011F1A5-E994-3E5E-486B-EEFDEFE6FECA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4643818" y="5841325"/>
            <a:ext cx="278187" cy="6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F8DACB6-72FF-449F-0BBC-3F8FA101AAA4}"/>
              </a:ext>
            </a:extLst>
          </p:cNvPr>
          <p:cNvSpPr txBox="1"/>
          <p:nvPr/>
        </p:nvSpPr>
        <p:spPr>
          <a:xfrm>
            <a:off x="4685030" y="5537305"/>
            <a:ext cx="2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54C430-579C-DD88-1DE2-B88AD58F2EAA}"/>
              </a:ext>
            </a:extLst>
          </p:cNvPr>
          <p:cNvCxnSpPr>
            <a:cxnSpLocks/>
          </p:cNvCxnSpPr>
          <p:nvPr/>
        </p:nvCxnSpPr>
        <p:spPr>
          <a:xfrm>
            <a:off x="2714472" y="5062914"/>
            <a:ext cx="1166000" cy="760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C8AF8145-4D4B-D854-CF07-0AC337E3C2F7}"/>
              </a:ext>
            </a:extLst>
          </p:cNvPr>
          <p:cNvSpPr/>
          <p:nvPr/>
        </p:nvSpPr>
        <p:spPr>
          <a:xfrm>
            <a:off x="3100827" y="4299489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  <a:endParaRPr lang="en-IL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E9E53F4-F0BF-D545-69D4-7CD5018521DB}"/>
              </a:ext>
            </a:extLst>
          </p:cNvPr>
          <p:cNvSpPr/>
          <p:nvPr/>
        </p:nvSpPr>
        <p:spPr>
          <a:xfrm>
            <a:off x="3100827" y="5240981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en-IL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1697716-2062-9196-9DEF-BCC58D0036BC}"/>
              </a:ext>
            </a:extLst>
          </p:cNvPr>
          <p:cNvSpPr/>
          <p:nvPr/>
        </p:nvSpPr>
        <p:spPr>
          <a:xfrm>
            <a:off x="6438905" y="3465711"/>
            <a:ext cx="1839191" cy="5708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8C9C7AC-24FB-6301-7B55-071D96C8241E}"/>
              </a:ext>
            </a:extLst>
          </p:cNvPr>
          <p:cNvSpPr/>
          <p:nvPr/>
        </p:nvSpPr>
        <p:spPr>
          <a:xfrm>
            <a:off x="6433372" y="4340335"/>
            <a:ext cx="1839191" cy="5002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2E89166-FF3F-CA5E-D3B2-7138133AF410}"/>
              </a:ext>
            </a:extLst>
          </p:cNvPr>
          <p:cNvSpPr/>
          <p:nvPr/>
        </p:nvSpPr>
        <p:spPr>
          <a:xfrm>
            <a:off x="7040278" y="4402462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endParaRPr lang="en-IL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023DDE1-90C3-CDFD-354F-F0E6E90FDCFE}"/>
              </a:ext>
            </a:extLst>
          </p:cNvPr>
          <p:cNvSpPr/>
          <p:nvPr/>
        </p:nvSpPr>
        <p:spPr>
          <a:xfrm>
            <a:off x="7040278" y="3517216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en-IL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152A752-C999-EBE9-C38F-6616C5ECE3EB}"/>
              </a:ext>
            </a:extLst>
          </p:cNvPr>
          <p:cNvCxnSpPr>
            <a:cxnSpLocks/>
            <a:stCxn id="57" idx="4"/>
            <a:endCxn id="56" idx="0"/>
          </p:cNvCxnSpPr>
          <p:nvPr/>
        </p:nvCxnSpPr>
        <p:spPr>
          <a:xfrm>
            <a:off x="7236923" y="3890841"/>
            <a:ext cx="0" cy="5116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CF90A7A-8E6C-B6B2-E4C2-D4042C24A8E6}"/>
              </a:ext>
            </a:extLst>
          </p:cNvPr>
          <p:cNvSpPr txBox="1"/>
          <p:nvPr/>
        </p:nvSpPr>
        <p:spPr>
          <a:xfrm>
            <a:off x="6916615" y="3916178"/>
            <a:ext cx="2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86A14C8-042F-5874-F7EA-31E19F82A61D}"/>
              </a:ext>
            </a:extLst>
          </p:cNvPr>
          <p:cNvSpPr/>
          <p:nvPr/>
        </p:nvSpPr>
        <p:spPr>
          <a:xfrm>
            <a:off x="6452595" y="5873919"/>
            <a:ext cx="1536455" cy="5708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74F60B3-F61B-A66A-DFE7-6419A32B106C}"/>
              </a:ext>
            </a:extLst>
          </p:cNvPr>
          <p:cNvSpPr/>
          <p:nvPr/>
        </p:nvSpPr>
        <p:spPr>
          <a:xfrm>
            <a:off x="7317121" y="5959978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endParaRPr lang="en-IL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CCC1822-8565-3C24-493B-C89B549F7614}"/>
              </a:ext>
            </a:extLst>
          </p:cNvPr>
          <p:cNvSpPr/>
          <p:nvPr/>
        </p:nvSpPr>
        <p:spPr>
          <a:xfrm>
            <a:off x="6630610" y="5959979"/>
            <a:ext cx="393290" cy="3736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  <a:endParaRPr lang="en-IL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7280378-454E-576D-B623-891AA90F58AB}"/>
              </a:ext>
            </a:extLst>
          </p:cNvPr>
          <p:cNvCxnSpPr>
            <a:cxnSpLocks/>
            <a:stCxn id="71" idx="2"/>
          </p:cNvCxnSpPr>
          <p:nvPr/>
        </p:nvCxnSpPr>
        <p:spPr>
          <a:xfrm flipH="1">
            <a:off x="7038934" y="6146791"/>
            <a:ext cx="278187" cy="6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2DA1C89-6B91-0715-D55A-EA7CD9A16555}"/>
              </a:ext>
            </a:extLst>
          </p:cNvPr>
          <p:cNvSpPr txBox="1"/>
          <p:nvPr/>
        </p:nvSpPr>
        <p:spPr>
          <a:xfrm>
            <a:off x="7080146" y="5842771"/>
            <a:ext cx="2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57F9DC-3342-395E-2239-DBB3A04622DE}"/>
              </a:ext>
            </a:extLst>
          </p:cNvPr>
          <p:cNvSpPr/>
          <p:nvPr/>
        </p:nvSpPr>
        <p:spPr>
          <a:xfrm>
            <a:off x="394855" y="3424066"/>
            <a:ext cx="5728806" cy="28329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97EA45D-A0FB-24B6-E653-0372359BC09B}"/>
              </a:ext>
            </a:extLst>
          </p:cNvPr>
          <p:cNvSpPr/>
          <p:nvPr/>
        </p:nvSpPr>
        <p:spPr>
          <a:xfrm>
            <a:off x="8750273" y="3898877"/>
            <a:ext cx="553552" cy="51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dk1"/>
                </a:solidFill>
              </a:rPr>
              <a:t>c</a:t>
            </a:r>
            <a:endParaRPr lang="en-IL" sz="2800" dirty="0">
              <a:solidFill>
                <a:schemeClr val="dk1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4921329-E009-6DB2-281B-765E7A0DE255}"/>
              </a:ext>
            </a:extLst>
          </p:cNvPr>
          <p:cNvCxnSpPr>
            <a:cxnSpLocks/>
            <a:endCxn id="76" idx="2"/>
          </p:cNvCxnSpPr>
          <p:nvPr/>
        </p:nvCxnSpPr>
        <p:spPr>
          <a:xfrm>
            <a:off x="7433568" y="3742719"/>
            <a:ext cx="1316705" cy="4119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CE1183C-5729-CF51-A2A7-D0063828633D}"/>
              </a:ext>
            </a:extLst>
          </p:cNvPr>
          <p:cNvSpPr txBox="1"/>
          <p:nvPr/>
        </p:nvSpPr>
        <p:spPr>
          <a:xfrm>
            <a:off x="8367806" y="3719189"/>
            <a:ext cx="2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C9FF645-DDCD-F163-1821-CE5753EC44FD}"/>
              </a:ext>
            </a:extLst>
          </p:cNvPr>
          <p:cNvCxnSpPr>
            <a:cxnSpLocks/>
            <a:stCxn id="56" idx="6"/>
            <a:endCxn id="76" idx="2"/>
          </p:cNvCxnSpPr>
          <p:nvPr/>
        </p:nvCxnSpPr>
        <p:spPr>
          <a:xfrm flipV="1">
            <a:off x="7433568" y="4154688"/>
            <a:ext cx="1316705" cy="43458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6DC41115-56D7-35DE-610F-7969C11315A0}"/>
              </a:ext>
            </a:extLst>
          </p:cNvPr>
          <p:cNvSpPr txBox="1"/>
          <p:nvPr/>
        </p:nvSpPr>
        <p:spPr>
          <a:xfrm>
            <a:off x="8296491" y="4192224"/>
            <a:ext cx="2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endParaRPr lang="en-IL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2C11EA8-CC77-0265-0934-750415BA2E98}"/>
              </a:ext>
            </a:extLst>
          </p:cNvPr>
          <p:cNvSpPr/>
          <p:nvPr/>
        </p:nvSpPr>
        <p:spPr>
          <a:xfrm>
            <a:off x="7035271" y="5111014"/>
            <a:ext cx="553552" cy="511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dk1"/>
                </a:solidFill>
              </a:rPr>
              <a:t>c</a:t>
            </a:r>
            <a:endParaRPr lang="en-IL" sz="2800" dirty="0">
              <a:solidFill>
                <a:schemeClr val="dk1"/>
              </a:solidFill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51FE4E2-24EB-31DC-846E-AD5200CE1A6D}"/>
              </a:ext>
            </a:extLst>
          </p:cNvPr>
          <p:cNvCxnSpPr>
            <a:cxnSpLocks/>
            <a:stCxn id="72" idx="1"/>
            <a:endCxn id="85" idx="3"/>
          </p:cNvCxnSpPr>
          <p:nvPr/>
        </p:nvCxnSpPr>
        <p:spPr>
          <a:xfrm flipV="1">
            <a:off x="6688206" y="5547710"/>
            <a:ext cx="428131" cy="46698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28660B1F-539A-798B-7B80-92EA21CB3B8D}"/>
              </a:ext>
            </a:extLst>
          </p:cNvPr>
          <p:cNvSpPr txBox="1"/>
          <p:nvPr/>
        </p:nvSpPr>
        <p:spPr>
          <a:xfrm>
            <a:off x="7376097" y="5506331"/>
            <a:ext cx="2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B5707EB-346C-C20F-037C-22338ABA3FD6}"/>
              </a:ext>
            </a:extLst>
          </p:cNvPr>
          <p:cNvCxnSpPr>
            <a:cxnSpLocks/>
            <a:stCxn id="71" idx="0"/>
            <a:endCxn id="85" idx="4"/>
          </p:cNvCxnSpPr>
          <p:nvPr/>
        </p:nvCxnSpPr>
        <p:spPr>
          <a:xfrm flipH="1" flipV="1">
            <a:off x="7312047" y="5622635"/>
            <a:ext cx="201719" cy="33734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BC757699-C631-EEA8-0163-973A6C87FFBD}"/>
              </a:ext>
            </a:extLst>
          </p:cNvPr>
          <p:cNvSpPr txBox="1"/>
          <p:nvPr/>
        </p:nvSpPr>
        <p:spPr>
          <a:xfrm>
            <a:off x="6734274" y="5456404"/>
            <a:ext cx="26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IL" dirty="0"/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80838F36-E81C-5C46-01E3-F2A007BE4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183734"/>
              </p:ext>
            </p:extLst>
          </p:nvPr>
        </p:nvGraphicFramePr>
        <p:xfrm>
          <a:off x="1015180" y="6597446"/>
          <a:ext cx="10515600" cy="23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369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22" grpId="0" animBg="1"/>
      <p:bldP spid="23" grpId="0" animBg="1"/>
      <p:bldP spid="35" grpId="0"/>
      <p:bldP spid="39" grpId="0" animBg="1"/>
      <p:bldP spid="41" grpId="0" animBg="1"/>
      <p:bldP spid="42" grpId="0" animBg="1"/>
      <p:bldP spid="43" grpId="0" animBg="1"/>
      <p:bldP spid="45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/>
      <p:bldP spid="69" grpId="0" animBg="1"/>
      <p:bldP spid="71" grpId="0" animBg="1"/>
      <p:bldP spid="72" grpId="0" animBg="1"/>
      <p:bldP spid="74" grpId="0"/>
      <p:bldP spid="75" grpId="0" animBg="1"/>
      <p:bldP spid="76" grpId="0" animBg="1"/>
      <p:bldP spid="78" grpId="0"/>
      <p:bldP spid="84" grpId="0"/>
      <p:bldP spid="85" grpId="0" animBg="1"/>
      <p:bldP spid="87" grpId="0"/>
      <p:bldP spid="8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1101</TotalTime>
  <Words>4023</Words>
  <Application>Microsoft Office PowerPoint</Application>
  <PresentationFormat>Widescreen</PresentationFormat>
  <Paragraphs>851</Paragraphs>
  <Slides>42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Online Correlation Clustering</vt:lpstr>
      <vt:lpstr>Outline</vt:lpstr>
      <vt:lpstr>Weddings!!!!</vt:lpstr>
      <vt:lpstr>Correlation clustering Problem</vt:lpstr>
      <vt:lpstr>Some more examples</vt:lpstr>
      <vt:lpstr>KwikCluster algorithm</vt:lpstr>
      <vt:lpstr>Analysis</vt:lpstr>
      <vt:lpstr>Preliminaries</vt:lpstr>
      <vt:lpstr>Preliminary Observations</vt:lpstr>
      <vt:lpstr>Defining the event A_t</vt:lpstr>
      <vt:lpstr>Another term for C^kc</vt:lpstr>
      <vt:lpstr>Switching to LP</vt:lpstr>
      <vt:lpstr>Switching to the dual</vt:lpstr>
      <vt:lpstr>Finding a feasible solution to the dual</vt:lpstr>
      <vt:lpstr>Finding a feasible solution to the dual</vt:lpstr>
      <vt:lpstr>Finding a feasible solution to the dual</vt:lpstr>
      <vt:lpstr>Summing it up</vt:lpstr>
      <vt:lpstr>Online setting</vt:lpstr>
      <vt:lpstr>Adversarial online setting lower bound</vt:lpstr>
      <vt:lpstr>“Semi” online setting</vt:lpstr>
      <vt:lpstr>Our model</vt:lpstr>
      <vt:lpstr>Semi online Pivot algorithm</vt:lpstr>
      <vt:lpstr>Demonstration</vt:lpstr>
      <vt:lpstr>Proof of lower bound</vt:lpstr>
      <vt:lpstr>Proof of lower bound</vt:lpstr>
      <vt:lpstr>Proof of upper bound – notations we’ll use</vt:lpstr>
      <vt:lpstr>Proof of upper bound – outline</vt:lpstr>
      <vt:lpstr>More preliminaries</vt:lpstr>
      <vt:lpstr>More preliminaries</vt:lpstr>
      <vt:lpstr>Bounding cost(S)</vt:lpstr>
      <vt:lpstr>Bounding cost(V\S)</vt:lpstr>
      <vt:lpstr>Bounding cost(V\S)</vt:lpstr>
      <vt:lpstr>Bounding cost(V\S)</vt:lpstr>
      <vt:lpstr>Bounding cost(V\S)</vt:lpstr>
      <vt:lpstr>Bounding cost(V\S)</vt:lpstr>
      <vt:lpstr>Bounding cost(V\S)</vt:lpstr>
      <vt:lpstr>Bounding cost(V\S)</vt:lpstr>
      <vt:lpstr>Bounding cost(V\S)</vt:lpstr>
      <vt:lpstr>Bounding cost(V\S)</vt:lpstr>
      <vt:lpstr>Bounding cost(V\S)</vt:lpstr>
      <vt:lpstr>In conclusion, what we did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Online Correlation Clustering</dc:title>
  <dc:creator>imri efrat</dc:creator>
  <cp:lastModifiedBy>imri efrat</cp:lastModifiedBy>
  <cp:revision>46</cp:revision>
  <dcterms:created xsi:type="dcterms:W3CDTF">2023-05-26T08:38:16Z</dcterms:created>
  <dcterms:modified xsi:type="dcterms:W3CDTF">2023-06-30T17:29:10Z</dcterms:modified>
</cp:coreProperties>
</file>