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473" r:id="rId2"/>
    <p:sldId id="478" r:id="rId3"/>
    <p:sldId id="480" r:id="rId4"/>
    <p:sldId id="518" r:id="rId5"/>
    <p:sldId id="596" r:id="rId6"/>
    <p:sldId id="520" r:id="rId7"/>
    <p:sldId id="544" r:id="rId8"/>
    <p:sldId id="598" r:id="rId9"/>
    <p:sldId id="601" r:id="rId10"/>
    <p:sldId id="600" r:id="rId11"/>
    <p:sldId id="599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35" r:id="rId44"/>
    <p:sldId id="636" r:id="rId45"/>
    <p:sldId id="637" r:id="rId46"/>
    <p:sldId id="640" r:id="rId47"/>
    <p:sldId id="641" r:id="rId48"/>
    <p:sldId id="639" r:id="rId49"/>
    <p:sldId id="638" r:id="rId50"/>
  </p:sldIdLst>
  <p:sldSz cx="10080625" cy="7559675"/>
  <p:notesSz cx="7556500" cy="10693400"/>
  <p:custDataLst>
    <p:tags r:id="rId52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5C5"/>
    <a:srgbClr val="009900"/>
    <a:srgbClr val="FFDC6D"/>
    <a:srgbClr val="990099"/>
    <a:srgbClr val="8BDEFF"/>
    <a:srgbClr val="000000"/>
    <a:srgbClr val="3FFF3F"/>
    <a:srgbClr val="0096D2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68" autoAdjust="0"/>
  </p:normalViewPr>
  <p:slideViewPr>
    <p:cSldViewPr snapToGrid="0">
      <p:cViewPr varScale="1">
        <p:scale>
          <a:sx n="71" d="100"/>
          <a:sy n="71" d="100"/>
        </p:scale>
        <p:origin x="956" y="6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7908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9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7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2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2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4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0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5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7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1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5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3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5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2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1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8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8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0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5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98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3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5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5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0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36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136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48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5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au.ac.il/~haimk/online-pd-seminar/main-pag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62.png"/><Relationship Id="rId4" Type="http://schemas.openxmlformats.org/officeDocument/2006/relationships/image" Target="../media/image5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0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85.png"/><Relationship Id="rId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23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19.png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9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0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0.png"/><Relationship Id="rId4" Type="http://schemas.openxmlformats.org/officeDocument/2006/relationships/image" Target="../media/image110.png"/><Relationship Id="rId9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109.png"/><Relationship Id="rId9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07.png"/><Relationship Id="rId1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au.ac.il/~haimk/online-pd-seminar/main-page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26" Type="http://schemas.openxmlformats.org/officeDocument/2006/relationships/image" Target="../media/image35.png"/><Relationship Id="rId3" Type="http://schemas.openxmlformats.org/officeDocument/2006/relationships/image" Target="../media/image280.png"/><Relationship Id="rId21" Type="http://schemas.openxmlformats.org/officeDocument/2006/relationships/image" Target="../media/image27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30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.png"/><Relationship Id="rId15" Type="http://schemas.openxmlformats.org/officeDocument/2006/relationships/image" Target="../media/image20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9" Type="http://schemas.openxmlformats.org/officeDocument/2006/relationships/image" Target="../media/image25.png"/><Relationship Id="rId4" Type="http://schemas.openxmlformats.org/officeDocument/2006/relationships/image" Target="../media/image29.png"/><Relationship Id="rId14" Type="http://schemas.openxmlformats.org/officeDocument/2006/relationships/image" Target="../media/image19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11" Type="http://schemas.openxmlformats.org/officeDocument/2006/relationships/image" Target="../media/image313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309.png"/><Relationship Id="rId14" Type="http://schemas.openxmlformats.org/officeDocument/2006/relationships/image" Target="../media/image3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273196"/>
            <a:ext cx="10080625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Haim Kaplan</a:t>
            </a:r>
            <a: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403" y="1998802"/>
            <a:ext cx="10080625" cy="830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5400" b="1" dirty="0" smtClean="0">
                <a:solidFill>
                  <a:srgbClr val="0033CC"/>
                </a:solidFill>
                <a:cs typeface="Times New Roman" panose="02020603050405020304" pitchFamily="18" charset="0"/>
                <a:hlinkClick r:id="rId3"/>
              </a:rPr>
              <a:t>Topics in Online Algorithms</a:t>
            </a:r>
            <a:endParaRPr lang="en-GB" sz="54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in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65" y="2896050"/>
            <a:ext cx="10080624" cy="1889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Linear Programming</a:t>
            </a:r>
            <a:br>
              <a:rPr lang="en-US" sz="4400" dirty="0" smtClean="0">
                <a:latin typeface="+mj-lt"/>
                <a:cs typeface="Times New Roman" panose="02020603050405020304" pitchFamily="18" charset="0"/>
              </a:rPr>
            </a:b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vs.</a:t>
            </a:r>
            <a:br>
              <a:rPr lang="en-US" sz="4400" dirty="0" smtClean="0">
                <a:latin typeface="+mj-lt"/>
                <a:cs typeface="Times New Roman" panose="02020603050405020304" pitchFamily="18" charset="0"/>
              </a:rPr>
            </a:b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Integer Programming</a:t>
            </a:r>
            <a:endParaRPr lang="en-GB" sz="4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Integer (Linear) Programs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-3419" y="1027791"/>
                <a:ext cx="10080624" cy="607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19" y="1027791"/>
                <a:ext cx="10080624" cy="607795"/>
              </a:xfrm>
              <a:prstGeom prst="rect">
                <a:avLst/>
              </a:prstGeom>
              <a:blipFill>
                <a:blip r:embed="rId3"/>
                <a:stretch>
                  <a:fillRect t="-13131" b="-22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-5129" y="1560334"/>
                <a:ext cx="10080624" cy="607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000" dirty="0" err="1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129" y="1560334"/>
                <a:ext cx="10080624" cy="607795"/>
              </a:xfrm>
              <a:prstGeom prst="rect">
                <a:avLst/>
              </a:prstGeom>
              <a:blipFill>
                <a:blip r:embed="rId4"/>
                <a:stretch>
                  <a:fillRect t="-13000" b="-21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3983" y="2092878"/>
                <a:ext cx="10080624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  ,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3" y="2092878"/>
                <a:ext cx="10080624" cy="591124"/>
              </a:xfrm>
              <a:prstGeom prst="rect">
                <a:avLst/>
              </a:prstGeom>
              <a:blipFill>
                <a:blip r:embed="rId5"/>
                <a:stretch>
                  <a:fillRect t="-13402" b="-247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273" y="2820632"/>
            <a:ext cx="10080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programming relaxation: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52408" y="1505326"/>
            <a:ext cx="10848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(IP)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0288" y="999176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-11970" y="2785159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-3009" y="3437574"/>
            <a:ext cx="10116577" cy="1785983"/>
            <a:chOff x="-3009" y="3437574"/>
            <a:chExt cx="10116577" cy="178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07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07795"/>
                </a:xfrm>
                <a:prstGeom prst="rect">
                  <a:avLst/>
                </a:prstGeom>
                <a:blipFill>
                  <a:blip r:embed="rId6"/>
                  <a:stretch>
                    <a:fillRect t="-13131" b="-2222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607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3000" dirty="0" err="1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s.t.</a:t>
                  </a: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,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607795"/>
                </a:xfrm>
                <a:prstGeom prst="rect">
                  <a:avLst/>
                </a:prstGeom>
                <a:blipFill>
                  <a:blip r:embed="rId7"/>
                  <a:stretch>
                    <a:fillRect t="-13000" b="-210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,  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8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(LP)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-3009" y="5223557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3306" y="5895526"/>
            <a:ext cx="10080624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IP is larger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Integrality gap (how much larger can it be?)</a:t>
            </a:r>
          </a:p>
        </p:txBody>
      </p:sp>
    </p:spTree>
    <p:extLst>
      <p:ext uri="{BB962C8B-B14F-4D97-AF65-F5344CB8AC3E}">
        <p14:creationId xmlns:p14="http://schemas.microsoft.com/office/powerpoint/2010/main" val="856446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Set cover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22273" y="938048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</a:t>
                </a: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3" y="938048"/>
                <a:ext cx="10080624" cy="492443"/>
              </a:xfrm>
              <a:prstGeom prst="rect">
                <a:avLst/>
              </a:prstGeom>
              <a:blipFill>
                <a:blip r:embed="rId3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3009" y="3607909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4"/>
                  <a:stretch>
                    <a:fillRect t="-14444" b="-3444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447" y="3943724"/>
              <a:ext cx="181087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(ILP-SC)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13309" y="1562930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family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of subsets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9" y="1562930"/>
                <a:ext cx="10080624" cy="492443"/>
              </a:xfrm>
              <a:prstGeom prst="rect">
                <a:avLst/>
              </a:prstGeom>
              <a:blipFill>
                <a:blip r:embed="rId7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13307" y="2187812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7" y="2187812"/>
                <a:ext cx="10080624" cy="492443"/>
              </a:xfrm>
              <a:prstGeom prst="rect">
                <a:avLst/>
              </a:prstGeom>
              <a:blipFill>
                <a:blip r:embed="rId8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3307" y="2812694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subset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6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that covers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of min cost</a:t>
                </a:r>
              </a:p>
            </p:txBody>
          </p:sp>
        </mc:Choice>
        <mc:Fallback xmlns=""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7" y="2812694"/>
                <a:ext cx="10080624" cy="492443"/>
              </a:xfrm>
              <a:prstGeom prst="rect">
                <a:avLst/>
              </a:prstGeom>
              <a:blipFill>
                <a:blip r:embed="rId9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37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Set cover</a:t>
            </a:r>
            <a:endParaRPr lang="en-GB" sz="4400" dirty="0">
              <a:solidFill>
                <a:srgbClr val="0033CC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273" y="2820632"/>
            <a:ext cx="10080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programming relaxation: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13306" y="5698302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we do not need to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6" y="5698302"/>
                <a:ext cx="10080624" cy="492443"/>
              </a:xfrm>
              <a:prstGeom prst="rect">
                <a:avLst/>
              </a:prstGeom>
              <a:blipFill>
                <a:blip r:embed="rId3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-65764" y="945394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4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(SC)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-29906" y="3536193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7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(FC)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3303" y="6209293"/>
            <a:ext cx="10080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to this LP is called a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 set cover</a:t>
            </a:r>
          </a:p>
        </p:txBody>
      </p:sp>
    </p:spTree>
    <p:extLst>
      <p:ext uri="{BB962C8B-B14F-4D97-AF65-F5344CB8AC3E}">
        <p14:creationId xmlns:p14="http://schemas.microsoft.com/office/powerpoint/2010/main" val="61620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dual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9906" y="1214333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3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(FC)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-29905" y="3419653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6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(FP)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534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Approximation Algorithms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 bwMode="auto">
              <a:xfrm>
                <a:off x="403411" y="1326776"/>
                <a:ext cx="9278471" cy="39148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Greedy Algorithm: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=∅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 set of uncovered elements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While (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IL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∅)</m:t>
                    </m:r>
                  </m:oMath>
                </a14:m>
                <a:endParaRPr lang="en-US" sz="30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be the set which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minimizes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(cost per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elmt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.)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	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11" y="1326776"/>
                <a:ext cx="9278471" cy="3914854"/>
              </a:xfrm>
              <a:prstGeom prst="rect">
                <a:avLst/>
              </a:prstGeom>
              <a:blipFill>
                <a:blip r:embed="rId3"/>
                <a:stretch>
                  <a:fillRect l="-1444" t="-186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5723321"/>
                <a:ext cx="92964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(greedy):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 greedy algorithm gives 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approximation for set cover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723321"/>
                <a:ext cx="9296400" cy="1015663"/>
              </a:xfrm>
              <a:prstGeom prst="rect">
                <a:avLst/>
              </a:prstGeom>
              <a:blipFill>
                <a:blip r:embed="rId4"/>
                <a:stretch>
                  <a:fillRect t="-7831" b="-180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26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Proof </a:t>
            </a:r>
            <a:r>
              <a:rPr lang="en-US" sz="4400" dirty="0" smtClean="0">
                <a:solidFill>
                  <a:srgbClr val="0033CC"/>
                </a:solidFill>
              </a:rPr>
              <a:t>dual fitting</a:t>
            </a:r>
            <a:endParaRPr lang="en-GB" sz="44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70115" y="3841376"/>
            <a:ext cx="9383486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Obs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1: 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Greedy produces a feasible primal solution (assuming there is one)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70115" y="5049692"/>
                <a:ext cx="9383486" cy="18066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2: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3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When we choose a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the primal objective increases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and the dual objective increases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5049692"/>
                <a:ext cx="9383486" cy="1806648"/>
              </a:xfrm>
              <a:prstGeom prst="rect">
                <a:avLst/>
              </a:prstGeom>
              <a:blipFill>
                <a:blip r:embed="rId3"/>
                <a:stretch>
                  <a:fillRect l="-1493" t="-4013" b="-6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 bwMode="auto">
              <a:xfrm>
                <a:off x="1615356" y="1150409"/>
                <a:ext cx="7042418" cy="2277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Greedy Algorithm: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=∅,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 set of uncovered elements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While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I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∅)</m:t>
                    </m:r>
                  </m:oMath>
                </a14:m>
                <a:endParaRPr lang="en-US" sz="18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be the set which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minimizes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US" sz="18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800" dirty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∪{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sz="18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800" dirty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1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	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∩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5356" y="1150409"/>
                <a:ext cx="7042418" cy="2277931"/>
              </a:xfrm>
              <a:prstGeom prst="rect">
                <a:avLst/>
              </a:prstGeom>
              <a:blipFill>
                <a:blip r:embed="rId4"/>
                <a:stretch>
                  <a:fillRect l="-691" t="-1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72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</a:pPr>
                <a:r>
                  <a:rPr lang="en-GB" sz="4400" dirty="0" smtClean="0">
                    <a:solidFill>
                      <a:srgbClr val="0033CC"/>
                    </a:solidFill>
                  </a:rPr>
                  <a:t>Proof 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dirty="0" smtClean="0">
                    <a:solidFill>
                      <a:srgbClr val="0033CC"/>
                    </a:solidFill>
                  </a:rPr>
                  <a:t> approx.)</a:t>
                </a:r>
                <a:endParaRPr lang="en-GB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blipFill>
                <a:blip r:embed="rId3"/>
                <a:stretch>
                  <a:fillRect t="-34951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 bwMode="auto">
          <a:xfrm>
            <a:off x="370115" y="1326776"/>
            <a:ext cx="9383486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Obs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1: 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Greedy produces a feasible primal solution (assuming there is one)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70115" y="4636029"/>
                <a:ext cx="9383486" cy="553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3: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Here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=|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4636029"/>
                <a:ext cx="9383486" cy="553998"/>
              </a:xfrm>
              <a:prstGeom prst="rect">
                <a:avLst/>
              </a:prstGeom>
              <a:blipFill>
                <a:blip r:embed="rId4"/>
                <a:stretch>
                  <a:fillRect l="-1493" t="-13043" b="-32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370115" y="2535092"/>
                <a:ext cx="9383486" cy="18066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2: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3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When we choose a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the primal objective increases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and the dual objective increases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2535092"/>
                <a:ext cx="9383486" cy="1806648"/>
              </a:xfrm>
              <a:prstGeom prst="rect">
                <a:avLst/>
              </a:prstGeom>
              <a:blipFill>
                <a:blip r:embed="rId5"/>
                <a:stretch>
                  <a:fillRect l="-1493" t="-4027" b="-10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</a:pPr>
                <a:r>
                  <a:rPr lang="en-GB" sz="4400" dirty="0" smtClean="0">
                    <a:solidFill>
                      <a:srgbClr val="0033CC"/>
                    </a:solidFill>
                  </a:rPr>
                  <a:t>Proof 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dirty="0" smtClean="0">
                    <a:solidFill>
                      <a:srgbClr val="0033CC"/>
                    </a:solidFill>
                  </a:rPr>
                  <a:t> approx.)</a:t>
                </a:r>
                <a:endParaRPr lang="en-GB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blipFill>
                <a:blip r:embed="rId3"/>
                <a:stretch>
                  <a:fillRect t="-34951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 bwMode="auto">
          <a:xfrm>
            <a:off x="370115" y="1326776"/>
            <a:ext cx="9383486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Obs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1: 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Greedy produces a feasible primal solution (assuming there is one)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70115" y="4636029"/>
                <a:ext cx="9383486" cy="553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3: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Here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=|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4636029"/>
                <a:ext cx="9383486" cy="553998"/>
              </a:xfrm>
              <a:prstGeom prst="rect">
                <a:avLst/>
              </a:prstGeom>
              <a:blipFill>
                <a:blip r:embed="rId4"/>
                <a:stretch>
                  <a:fillRect l="-1493" t="-13043" b="-32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370115" y="5528660"/>
                <a:ext cx="9383486" cy="1357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Thm now follows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bSup>
                    <m:r>
                      <a:rPr lang="en-US" sz="3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is a feasible dual solution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30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3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endParaRPr lang="en-US" sz="3000" i="1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5528660"/>
                <a:ext cx="9383486" cy="1357295"/>
              </a:xfrm>
              <a:prstGeom prst="rect">
                <a:avLst/>
              </a:prstGeom>
              <a:blipFill>
                <a:blip r:embed="rId5"/>
                <a:stretch>
                  <a:fillRect l="-1493" t="-1333" b="-1244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370115" y="2535092"/>
                <a:ext cx="9383486" cy="18066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2: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US" sz="3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When we choose a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the primal objective increases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and the dual objective increases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𝑈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∩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2535092"/>
                <a:ext cx="9383486" cy="1806648"/>
              </a:xfrm>
              <a:prstGeom prst="rect">
                <a:avLst/>
              </a:prstGeom>
              <a:blipFill>
                <a:blip r:embed="rId6"/>
                <a:stretch>
                  <a:fillRect l="-1493" t="-4027" b="-10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95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</a:pPr>
                <a:r>
                  <a:rPr lang="en-GB" sz="4400" dirty="0" smtClean="0">
                    <a:solidFill>
                      <a:srgbClr val="0033CC"/>
                    </a:solidFill>
                  </a:rPr>
                  <a:t>Proof 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dirty="0" smtClean="0">
                    <a:solidFill>
                      <a:srgbClr val="0033CC"/>
                    </a:solidFill>
                  </a:rPr>
                  <a:t> approx.)</a:t>
                </a:r>
                <a:endParaRPr lang="en-GB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31975"/>
                <a:ext cx="10080624" cy="629724"/>
              </a:xfrm>
              <a:prstGeom prst="rect">
                <a:avLst/>
              </a:prstGeom>
              <a:blipFill>
                <a:blip r:embed="rId3"/>
                <a:stretch>
                  <a:fillRect t="-34951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70115" y="1413860"/>
                <a:ext cx="9383486" cy="5539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Obs 3: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=|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1413860"/>
                <a:ext cx="9383486" cy="553998"/>
              </a:xfrm>
              <a:prstGeom prst="rect">
                <a:avLst/>
              </a:prstGeom>
              <a:blipFill>
                <a:blip r:embed="rId4"/>
                <a:stretch>
                  <a:fillRect l="-1493" t="-12903" b="-311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370115" y="2368602"/>
                <a:ext cx="9383486" cy="47386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000" i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elements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i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ordered by their covering time.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is covered the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uncovered elements so its cost per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elmt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and the algorithm chooses a set minimizing this. So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L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IL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3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3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5" y="2368602"/>
                <a:ext cx="9383486" cy="4738670"/>
              </a:xfrm>
              <a:prstGeom prst="rect">
                <a:avLst/>
              </a:prstGeom>
              <a:blipFill>
                <a:blip r:embed="rId5"/>
                <a:stretch>
                  <a:fillRect l="-1493" t="-1540" r="-15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18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52523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LP in </a:t>
            </a:r>
            <a:r>
              <a:rPr lang="en-GB" sz="4400" dirty="0" smtClean="0">
                <a:solidFill>
                  <a:srgbClr val="FF0000"/>
                </a:solidFill>
              </a:rPr>
              <a:t>standard form</a:t>
            </a:r>
            <a:endParaRPr lang="en-GB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-3419" y="986692"/>
                <a:ext cx="1008062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min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+…+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19" y="986692"/>
                <a:ext cx="10080624" cy="553998"/>
              </a:xfrm>
              <a:prstGeom prst="rect">
                <a:avLst/>
              </a:prstGeom>
              <a:blipFill>
                <a:blip r:embed="rId3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-5129" y="1498685"/>
                <a:ext cx="10080624" cy="3467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subject to: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+…+ 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+…+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+…+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3000" b="0" dirty="0" smtClean="0">
                    <a:solidFill>
                      <a:srgbClr val="0033CC"/>
                    </a:solidFill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+…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129" y="1498685"/>
                <a:ext cx="10080624" cy="3467231"/>
              </a:xfrm>
              <a:prstGeom prst="rect">
                <a:avLst/>
              </a:prstGeom>
              <a:blipFill>
                <a:blip r:embed="rId4"/>
                <a:stretch>
                  <a:fillRect t="-22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8565" y="5108342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All constraints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inequalities.</a:t>
                </a: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5" y="5108342"/>
                <a:ext cx="10080624" cy="493084"/>
              </a:xfrm>
              <a:prstGeom prst="rect">
                <a:avLst/>
              </a:prstGeom>
              <a:blipFill>
                <a:blip r:embed="rId5"/>
                <a:stretch>
                  <a:fillRect t="-19753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5" y="5600617"/>
            <a:ext cx="10080624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variables are constrained to be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non-negative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(Very special linear inequalities.)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6855" y="6493643"/>
                <a:ext cx="10080624" cy="893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variables,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linear inequalities,</a:t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(And additional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non-negativity constraints.) </a:t>
                </a: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5" y="6493643"/>
                <a:ext cx="10080624" cy="893834"/>
              </a:xfrm>
              <a:prstGeom prst="rect">
                <a:avLst/>
              </a:prstGeom>
              <a:blipFill>
                <a:blip r:embed="rId6"/>
                <a:stretch>
                  <a:fillRect t="-10204" b="-18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1459770" y="986692"/>
            <a:ext cx="7161087" cy="399836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96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Randomized rounding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70114" y="1326776"/>
                <a:ext cx="9592236" cy="30044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rounding: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Solve the LP, get a fractional cover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draw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=1,…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uniformly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=1,…,2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fun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to the 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326776"/>
                <a:ext cx="9592236" cy="3004477"/>
              </a:xfrm>
              <a:prstGeom prst="rect">
                <a:avLst/>
              </a:prstGeom>
              <a:blipFill>
                <a:blip r:embed="rId3"/>
                <a:stretch>
                  <a:fillRect l="-1460" t="-2424" b="-444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4914346"/>
                <a:ext cx="9296400" cy="167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Thm (randomized rounding):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RR returns a cover with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whose cost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time the fractional optimum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4914346"/>
                <a:ext cx="9296400" cy="1670073"/>
              </a:xfrm>
              <a:prstGeom prst="rect">
                <a:avLst/>
              </a:prstGeom>
              <a:blipFill>
                <a:blip r:embed="rId4"/>
                <a:stretch>
                  <a:fillRect l="-1574" t="-4745" r="-2426" b="-10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5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Proof (randomized rounding)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70114" y="1138518"/>
                <a:ext cx="9592236" cy="22605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rounding: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Solve the LP, get a fractional cover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draw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=1,…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uniformly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0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0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=1,…,2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fun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0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to the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0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138518"/>
                <a:ext cx="9592236" cy="2260555"/>
              </a:xfrm>
              <a:prstGeom prst="rect">
                <a:avLst/>
              </a:prstGeom>
              <a:blipFill>
                <a:blip r:embed="rId3"/>
                <a:stretch>
                  <a:fillRect l="-635" t="-1340" b="-34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3769009"/>
                <a:ext cx="7366427" cy="346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latin typeface="Times New Roman" panose="02020603050405020304" pitchFamily="18" charset="0"/>
                    <a:cs typeface="Times New Roman" pitchFamily="18" charset="0"/>
                  </a:rPr>
                  <a:t>Fix an element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∈{1,…,2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and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as an attempt to cover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attempt fails with probability </a:t>
                </a:r>
                <a:endParaRPr lang="en-US" sz="3000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IL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L" sz="3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L" sz="3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∣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769009"/>
                <a:ext cx="7366427" cy="3468963"/>
              </a:xfrm>
              <a:prstGeom prst="rect">
                <a:avLst/>
              </a:prstGeom>
              <a:blipFill>
                <a:blip r:embed="rId4"/>
                <a:stretch>
                  <a:fillRect l="-1987" t="-22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68513" y="4514989"/>
            <a:ext cx="2213154" cy="2606440"/>
            <a:chOff x="7668513" y="4514989"/>
            <a:chExt cx="2213154" cy="260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>
                  <a:spLocks noChangeAspec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blipFill>
                  <a:blip r:embed="rId5"/>
                  <a:stretch>
                    <a:fillRect l="-9677" b="-6452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 4"/>
            <p:cNvSpPr/>
            <p:nvPr/>
          </p:nvSpPr>
          <p:spPr bwMode="auto">
            <a:xfrm>
              <a:off x="8304181" y="4514989"/>
              <a:ext cx="1167043" cy="1514793"/>
            </a:xfrm>
            <a:custGeom>
              <a:avLst/>
              <a:gdLst>
                <a:gd name="connsiteX0" fmla="*/ 705348 w 1167043"/>
                <a:gd name="connsiteY0" fmla="*/ 3223 h 1514793"/>
                <a:gd name="connsiteX1" fmla="*/ 32995 w 1167043"/>
                <a:gd name="connsiteY1" fmla="*/ 388705 h 1514793"/>
                <a:gd name="connsiteX2" fmla="*/ 185395 w 1167043"/>
                <a:gd name="connsiteY2" fmla="*/ 1419646 h 1514793"/>
                <a:gd name="connsiteX3" fmla="*/ 893607 w 1167043"/>
                <a:gd name="connsiteY3" fmla="*/ 1338964 h 1514793"/>
                <a:gd name="connsiteX4" fmla="*/ 1162548 w 1167043"/>
                <a:gd name="connsiteY4" fmla="*/ 272164 h 1514793"/>
                <a:gd name="connsiteX5" fmla="*/ 705348 w 1167043"/>
                <a:gd name="connsiteY5" fmla="*/ 3223 h 15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043" h="1514793">
                  <a:moveTo>
                    <a:pt x="705348" y="3223"/>
                  </a:moveTo>
                  <a:cubicBezTo>
                    <a:pt x="517089" y="22647"/>
                    <a:pt x="119654" y="152634"/>
                    <a:pt x="32995" y="388705"/>
                  </a:cubicBezTo>
                  <a:cubicBezTo>
                    <a:pt x="-53664" y="624776"/>
                    <a:pt x="41960" y="1261270"/>
                    <a:pt x="185395" y="1419646"/>
                  </a:cubicBezTo>
                  <a:cubicBezTo>
                    <a:pt x="328830" y="1578022"/>
                    <a:pt x="730748" y="1530211"/>
                    <a:pt x="893607" y="1338964"/>
                  </a:cubicBezTo>
                  <a:cubicBezTo>
                    <a:pt x="1056466" y="1147717"/>
                    <a:pt x="1193925" y="494788"/>
                    <a:pt x="1162548" y="272164"/>
                  </a:cubicBezTo>
                  <a:cubicBezTo>
                    <a:pt x="1131172" y="49541"/>
                    <a:pt x="893607" y="-16201"/>
                    <a:pt x="705348" y="3223"/>
                  </a:cubicBezTo>
                  <a:close/>
                </a:path>
              </a:pathLst>
            </a:custGeom>
            <a:solidFill>
              <a:srgbClr val="00B0F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20767288">
              <a:off x="8597152" y="5333998"/>
              <a:ext cx="1284515" cy="1787431"/>
            </a:xfrm>
            <a:prstGeom prst="ellipse">
              <a:avLst/>
            </a:prstGeom>
            <a:solidFill>
              <a:srgbClr val="00B050">
                <a:alpha val="1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668513" y="5342625"/>
              <a:ext cx="1596653" cy="1443659"/>
            </a:xfrm>
            <a:custGeom>
              <a:avLst/>
              <a:gdLst>
                <a:gd name="connsiteX0" fmla="*/ 632805 w 1596653"/>
                <a:gd name="connsiteY0" fmla="*/ 1398834 h 1443659"/>
                <a:gd name="connsiteX1" fmla="*/ 1430663 w 1596653"/>
                <a:gd name="connsiteY1" fmla="*/ 789234 h 1443659"/>
                <a:gd name="connsiteX2" fmla="*/ 1574099 w 1596653"/>
                <a:gd name="connsiteY2" fmla="*/ 215493 h 1443659"/>
                <a:gd name="connsiteX3" fmla="*/ 1107934 w 1596653"/>
                <a:gd name="connsiteY3" fmla="*/ 340 h 1443659"/>
                <a:gd name="connsiteX4" fmla="*/ 417652 w 1596653"/>
                <a:gd name="connsiteY4" fmla="*/ 179634 h 1443659"/>
                <a:gd name="connsiteX5" fmla="*/ 50099 w 1596653"/>
                <a:gd name="connsiteY5" fmla="*/ 672693 h 1443659"/>
                <a:gd name="connsiteX6" fmla="*/ 32169 w 1596653"/>
                <a:gd name="connsiteY6" fmla="*/ 1237469 h 1443659"/>
                <a:gd name="connsiteX7" fmla="*/ 319040 w 1596653"/>
                <a:gd name="connsiteY7" fmla="*/ 1380904 h 1443659"/>
                <a:gd name="connsiteX8" fmla="*/ 632805 w 1596653"/>
                <a:gd name="connsiteY8" fmla="*/ 1398834 h 144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653" h="1443659">
                  <a:moveTo>
                    <a:pt x="632805" y="1398834"/>
                  </a:moveTo>
                  <a:cubicBezTo>
                    <a:pt x="818076" y="1300222"/>
                    <a:pt x="1273781" y="986457"/>
                    <a:pt x="1430663" y="789234"/>
                  </a:cubicBezTo>
                  <a:cubicBezTo>
                    <a:pt x="1587545" y="592011"/>
                    <a:pt x="1627887" y="346975"/>
                    <a:pt x="1574099" y="215493"/>
                  </a:cubicBezTo>
                  <a:cubicBezTo>
                    <a:pt x="1520311" y="84011"/>
                    <a:pt x="1300675" y="6316"/>
                    <a:pt x="1107934" y="340"/>
                  </a:cubicBezTo>
                  <a:cubicBezTo>
                    <a:pt x="915193" y="-5636"/>
                    <a:pt x="593958" y="67575"/>
                    <a:pt x="417652" y="179634"/>
                  </a:cubicBezTo>
                  <a:cubicBezTo>
                    <a:pt x="241346" y="291693"/>
                    <a:pt x="114346" y="496387"/>
                    <a:pt x="50099" y="672693"/>
                  </a:cubicBezTo>
                  <a:cubicBezTo>
                    <a:pt x="-14148" y="848999"/>
                    <a:pt x="-12654" y="1119434"/>
                    <a:pt x="32169" y="1237469"/>
                  </a:cubicBezTo>
                  <a:cubicBezTo>
                    <a:pt x="76992" y="1355504"/>
                    <a:pt x="223416" y="1355504"/>
                    <a:pt x="319040" y="1380904"/>
                  </a:cubicBezTo>
                  <a:cubicBezTo>
                    <a:pt x="414664" y="1406304"/>
                    <a:pt x="447534" y="1497446"/>
                    <a:pt x="632805" y="139883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8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Proof (randomized rounding)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1160279"/>
                <a:ext cx="9296400" cy="2268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We make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such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ind.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attempts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probability that we fail in all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0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probability that we fail for any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160279"/>
                <a:ext cx="9296400" cy="2268891"/>
              </a:xfrm>
              <a:prstGeom prst="rect">
                <a:avLst/>
              </a:prstGeom>
              <a:blipFill>
                <a:blip r:embed="rId3"/>
                <a:stretch>
                  <a:fillRect t="-3485" b="-26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59903" y="3860565"/>
            <a:ext cx="2213154" cy="2606440"/>
            <a:chOff x="7668513" y="4514989"/>
            <a:chExt cx="2213154" cy="260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>
                  <a:spLocks noChangeAspec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blipFill>
                  <a:blip r:embed="rId4"/>
                  <a:stretch>
                    <a:fillRect l="-9677" b="-6250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 bwMode="auto">
            <a:xfrm>
              <a:off x="8304181" y="4514989"/>
              <a:ext cx="1167043" cy="1514793"/>
            </a:xfrm>
            <a:custGeom>
              <a:avLst/>
              <a:gdLst>
                <a:gd name="connsiteX0" fmla="*/ 705348 w 1167043"/>
                <a:gd name="connsiteY0" fmla="*/ 3223 h 1514793"/>
                <a:gd name="connsiteX1" fmla="*/ 32995 w 1167043"/>
                <a:gd name="connsiteY1" fmla="*/ 388705 h 1514793"/>
                <a:gd name="connsiteX2" fmla="*/ 185395 w 1167043"/>
                <a:gd name="connsiteY2" fmla="*/ 1419646 h 1514793"/>
                <a:gd name="connsiteX3" fmla="*/ 893607 w 1167043"/>
                <a:gd name="connsiteY3" fmla="*/ 1338964 h 1514793"/>
                <a:gd name="connsiteX4" fmla="*/ 1162548 w 1167043"/>
                <a:gd name="connsiteY4" fmla="*/ 272164 h 1514793"/>
                <a:gd name="connsiteX5" fmla="*/ 705348 w 1167043"/>
                <a:gd name="connsiteY5" fmla="*/ 3223 h 15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043" h="1514793">
                  <a:moveTo>
                    <a:pt x="705348" y="3223"/>
                  </a:moveTo>
                  <a:cubicBezTo>
                    <a:pt x="517089" y="22647"/>
                    <a:pt x="119654" y="152634"/>
                    <a:pt x="32995" y="388705"/>
                  </a:cubicBezTo>
                  <a:cubicBezTo>
                    <a:pt x="-53664" y="624776"/>
                    <a:pt x="41960" y="1261270"/>
                    <a:pt x="185395" y="1419646"/>
                  </a:cubicBezTo>
                  <a:cubicBezTo>
                    <a:pt x="328830" y="1578022"/>
                    <a:pt x="730748" y="1530211"/>
                    <a:pt x="893607" y="1338964"/>
                  </a:cubicBezTo>
                  <a:cubicBezTo>
                    <a:pt x="1056466" y="1147717"/>
                    <a:pt x="1193925" y="494788"/>
                    <a:pt x="1162548" y="272164"/>
                  </a:cubicBezTo>
                  <a:cubicBezTo>
                    <a:pt x="1131172" y="49541"/>
                    <a:pt x="893607" y="-16201"/>
                    <a:pt x="705348" y="3223"/>
                  </a:cubicBezTo>
                  <a:close/>
                </a:path>
              </a:pathLst>
            </a:custGeom>
            <a:solidFill>
              <a:srgbClr val="00B0F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20767288">
              <a:off x="8597152" y="5333998"/>
              <a:ext cx="1284515" cy="1787431"/>
            </a:xfrm>
            <a:prstGeom prst="ellipse">
              <a:avLst/>
            </a:prstGeom>
            <a:solidFill>
              <a:srgbClr val="00B050">
                <a:alpha val="1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668513" y="5342625"/>
              <a:ext cx="1596653" cy="1443659"/>
            </a:xfrm>
            <a:custGeom>
              <a:avLst/>
              <a:gdLst>
                <a:gd name="connsiteX0" fmla="*/ 632805 w 1596653"/>
                <a:gd name="connsiteY0" fmla="*/ 1398834 h 1443659"/>
                <a:gd name="connsiteX1" fmla="*/ 1430663 w 1596653"/>
                <a:gd name="connsiteY1" fmla="*/ 789234 h 1443659"/>
                <a:gd name="connsiteX2" fmla="*/ 1574099 w 1596653"/>
                <a:gd name="connsiteY2" fmla="*/ 215493 h 1443659"/>
                <a:gd name="connsiteX3" fmla="*/ 1107934 w 1596653"/>
                <a:gd name="connsiteY3" fmla="*/ 340 h 1443659"/>
                <a:gd name="connsiteX4" fmla="*/ 417652 w 1596653"/>
                <a:gd name="connsiteY4" fmla="*/ 179634 h 1443659"/>
                <a:gd name="connsiteX5" fmla="*/ 50099 w 1596653"/>
                <a:gd name="connsiteY5" fmla="*/ 672693 h 1443659"/>
                <a:gd name="connsiteX6" fmla="*/ 32169 w 1596653"/>
                <a:gd name="connsiteY6" fmla="*/ 1237469 h 1443659"/>
                <a:gd name="connsiteX7" fmla="*/ 319040 w 1596653"/>
                <a:gd name="connsiteY7" fmla="*/ 1380904 h 1443659"/>
                <a:gd name="connsiteX8" fmla="*/ 632805 w 1596653"/>
                <a:gd name="connsiteY8" fmla="*/ 1398834 h 144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653" h="1443659">
                  <a:moveTo>
                    <a:pt x="632805" y="1398834"/>
                  </a:moveTo>
                  <a:cubicBezTo>
                    <a:pt x="818076" y="1300222"/>
                    <a:pt x="1273781" y="986457"/>
                    <a:pt x="1430663" y="789234"/>
                  </a:cubicBezTo>
                  <a:cubicBezTo>
                    <a:pt x="1587545" y="592011"/>
                    <a:pt x="1627887" y="346975"/>
                    <a:pt x="1574099" y="215493"/>
                  </a:cubicBezTo>
                  <a:cubicBezTo>
                    <a:pt x="1520311" y="84011"/>
                    <a:pt x="1300675" y="6316"/>
                    <a:pt x="1107934" y="340"/>
                  </a:cubicBezTo>
                  <a:cubicBezTo>
                    <a:pt x="915193" y="-5636"/>
                    <a:pt x="593958" y="67575"/>
                    <a:pt x="417652" y="179634"/>
                  </a:cubicBezTo>
                  <a:cubicBezTo>
                    <a:pt x="241346" y="291693"/>
                    <a:pt x="114346" y="496387"/>
                    <a:pt x="50099" y="672693"/>
                  </a:cubicBezTo>
                  <a:cubicBezTo>
                    <a:pt x="-14148" y="848999"/>
                    <a:pt x="-12654" y="1119434"/>
                    <a:pt x="32169" y="1237469"/>
                  </a:cubicBezTo>
                  <a:cubicBezTo>
                    <a:pt x="76992" y="1355504"/>
                    <a:pt x="223416" y="1355504"/>
                    <a:pt x="319040" y="1380904"/>
                  </a:cubicBezTo>
                  <a:cubicBezTo>
                    <a:pt x="414664" y="1406304"/>
                    <a:pt x="447534" y="1497446"/>
                    <a:pt x="632805" y="139883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03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Proof (randomized rounding)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1160279"/>
                <a:ext cx="9296400" cy="2913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Fix a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What is the probability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For</a:t>
                </a:r>
                <a:r>
                  <a:rPr lang="en-IL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a single attempt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000" b="0" i="1" dirty="0" smtClean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Cambria Math" panose="02040503050406030204" pitchFamily="18" charset="0"/>
                    <a:cs typeface="Times New Roman" pitchFamily="18" charset="0"/>
                  </a:rPr>
                  <a:t>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b="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By the union bound it is at most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Our expected cost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the LP pays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160279"/>
                <a:ext cx="9296400" cy="2913618"/>
              </a:xfrm>
              <a:prstGeom prst="rect">
                <a:avLst/>
              </a:prstGeom>
              <a:blipFill>
                <a:blip r:embed="rId4"/>
                <a:stretch>
                  <a:fillRect t="-2720" b="-56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59903" y="4299839"/>
            <a:ext cx="2213154" cy="2606440"/>
            <a:chOff x="7668513" y="4514989"/>
            <a:chExt cx="2213154" cy="260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>
                  <a:spLocks noChangeAspec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8518" y="5576047"/>
                  <a:ext cx="180000" cy="180000"/>
                </a:xfrm>
                <a:prstGeom prst="ellipse">
                  <a:avLst/>
                </a:prstGeom>
                <a:blipFill>
                  <a:blip r:embed="rId4"/>
                  <a:stretch>
                    <a:fillRect l="-9677" b="-6250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6"/>
            <p:cNvSpPr/>
            <p:nvPr/>
          </p:nvSpPr>
          <p:spPr bwMode="auto">
            <a:xfrm>
              <a:off x="8304181" y="4514989"/>
              <a:ext cx="1167043" cy="1514793"/>
            </a:xfrm>
            <a:custGeom>
              <a:avLst/>
              <a:gdLst>
                <a:gd name="connsiteX0" fmla="*/ 705348 w 1167043"/>
                <a:gd name="connsiteY0" fmla="*/ 3223 h 1514793"/>
                <a:gd name="connsiteX1" fmla="*/ 32995 w 1167043"/>
                <a:gd name="connsiteY1" fmla="*/ 388705 h 1514793"/>
                <a:gd name="connsiteX2" fmla="*/ 185395 w 1167043"/>
                <a:gd name="connsiteY2" fmla="*/ 1419646 h 1514793"/>
                <a:gd name="connsiteX3" fmla="*/ 893607 w 1167043"/>
                <a:gd name="connsiteY3" fmla="*/ 1338964 h 1514793"/>
                <a:gd name="connsiteX4" fmla="*/ 1162548 w 1167043"/>
                <a:gd name="connsiteY4" fmla="*/ 272164 h 1514793"/>
                <a:gd name="connsiteX5" fmla="*/ 705348 w 1167043"/>
                <a:gd name="connsiteY5" fmla="*/ 3223 h 15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043" h="1514793">
                  <a:moveTo>
                    <a:pt x="705348" y="3223"/>
                  </a:moveTo>
                  <a:cubicBezTo>
                    <a:pt x="517089" y="22647"/>
                    <a:pt x="119654" y="152634"/>
                    <a:pt x="32995" y="388705"/>
                  </a:cubicBezTo>
                  <a:cubicBezTo>
                    <a:pt x="-53664" y="624776"/>
                    <a:pt x="41960" y="1261270"/>
                    <a:pt x="185395" y="1419646"/>
                  </a:cubicBezTo>
                  <a:cubicBezTo>
                    <a:pt x="328830" y="1578022"/>
                    <a:pt x="730748" y="1530211"/>
                    <a:pt x="893607" y="1338964"/>
                  </a:cubicBezTo>
                  <a:cubicBezTo>
                    <a:pt x="1056466" y="1147717"/>
                    <a:pt x="1193925" y="494788"/>
                    <a:pt x="1162548" y="272164"/>
                  </a:cubicBezTo>
                  <a:cubicBezTo>
                    <a:pt x="1131172" y="49541"/>
                    <a:pt x="893607" y="-16201"/>
                    <a:pt x="705348" y="3223"/>
                  </a:cubicBezTo>
                  <a:close/>
                </a:path>
              </a:pathLst>
            </a:custGeom>
            <a:solidFill>
              <a:srgbClr val="00B0F0">
                <a:alpha val="1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rot="20767288">
              <a:off x="8597152" y="5333998"/>
              <a:ext cx="1284515" cy="1787431"/>
            </a:xfrm>
            <a:prstGeom prst="ellipse">
              <a:avLst/>
            </a:prstGeom>
            <a:solidFill>
              <a:srgbClr val="00B050">
                <a:alpha val="1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7668513" y="5342625"/>
              <a:ext cx="1596653" cy="1443659"/>
            </a:xfrm>
            <a:custGeom>
              <a:avLst/>
              <a:gdLst>
                <a:gd name="connsiteX0" fmla="*/ 632805 w 1596653"/>
                <a:gd name="connsiteY0" fmla="*/ 1398834 h 1443659"/>
                <a:gd name="connsiteX1" fmla="*/ 1430663 w 1596653"/>
                <a:gd name="connsiteY1" fmla="*/ 789234 h 1443659"/>
                <a:gd name="connsiteX2" fmla="*/ 1574099 w 1596653"/>
                <a:gd name="connsiteY2" fmla="*/ 215493 h 1443659"/>
                <a:gd name="connsiteX3" fmla="*/ 1107934 w 1596653"/>
                <a:gd name="connsiteY3" fmla="*/ 340 h 1443659"/>
                <a:gd name="connsiteX4" fmla="*/ 417652 w 1596653"/>
                <a:gd name="connsiteY4" fmla="*/ 179634 h 1443659"/>
                <a:gd name="connsiteX5" fmla="*/ 50099 w 1596653"/>
                <a:gd name="connsiteY5" fmla="*/ 672693 h 1443659"/>
                <a:gd name="connsiteX6" fmla="*/ 32169 w 1596653"/>
                <a:gd name="connsiteY6" fmla="*/ 1237469 h 1443659"/>
                <a:gd name="connsiteX7" fmla="*/ 319040 w 1596653"/>
                <a:gd name="connsiteY7" fmla="*/ 1380904 h 1443659"/>
                <a:gd name="connsiteX8" fmla="*/ 632805 w 1596653"/>
                <a:gd name="connsiteY8" fmla="*/ 1398834 h 144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653" h="1443659">
                  <a:moveTo>
                    <a:pt x="632805" y="1398834"/>
                  </a:moveTo>
                  <a:cubicBezTo>
                    <a:pt x="818076" y="1300222"/>
                    <a:pt x="1273781" y="986457"/>
                    <a:pt x="1430663" y="789234"/>
                  </a:cubicBezTo>
                  <a:cubicBezTo>
                    <a:pt x="1587545" y="592011"/>
                    <a:pt x="1627887" y="346975"/>
                    <a:pt x="1574099" y="215493"/>
                  </a:cubicBezTo>
                  <a:cubicBezTo>
                    <a:pt x="1520311" y="84011"/>
                    <a:pt x="1300675" y="6316"/>
                    <a:pt x="1107934" y="340"/>
                  </a:cubicBezTo>
                  <a:cubicBezTo>
                    <a:pt x="915193" y="-5636"/>
                    <a:pt x="593958" y="67575"/>
                    <a:pt x="417652" y="179634"/>
                  </a:cubicBezTo>
                  <a:cubicBezTo>
                    <a:pt x="241346" y="291693"/>
                    <a:pt x="114346" y="496387"/>
                    <a:pt x="50099" y="672693"/>
                  </a:cubicBezTo>
                  <a:cubicBezTo>
                    <a:pt x="-14148" y="848999"/>
                    <a:pt x="-12654" y="1119434"/>
                    <a:pt x="32169" y="1237469"/>
                  </a:cubicBezTo>
                  <a:cubicBezTo>
                    <a:pt x="76992" y="1355504"/>
                    <a:pt x="223416" y="1355504"/>
                    <a:pt x="319040" y="1380904"/>
                  </a:cubicBezTo>
                  <a:cubicBezTo>
                    <a:pt x="414664" y="1406304"/>
                    <a:pt x="447534" y="1497446"/>
                    <a:pt x="632805" y="1398834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97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The dual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9906" y="1214333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3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∣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759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(FC)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-29905" y="3419653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553998"/>
                </a:xfrm>
                <a:prstGeom prst="rect">
                  <a:avLst/>
                </a:prstGeom>
                <a:blipFill>
                  <a:blip r:embed="rId6"/>
                  <a:stretch>
                    <a:fillRect t="-14286" b="-329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𝑋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0848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(FP)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66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Primal-Dual scheme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370114" y="1326776"/>
                <a:ext cx="9592236" cy="21339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Dual: </a:t>
                </a: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Increase continuously the 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of uncovered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𝑒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When a dual constraints becomes tight,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L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itchFamily="18" charset="0"/>
                  </a:rPr>
                  <a:t>,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326776"/>
                <a:ext cx="9592236" cy="2133918"/>
              </a:xfrm>
              <a:prstGeom prst="rect">
                <a:avLst/>
              </a:prstGeom>
              <a:blipFill>
                <a:blip r:embed="rId3"/>
                <a:stretch>
                  <a:fillRect l="-1460" t="-3409" r="-317" b="-68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370114" y="5024074"/>
                <a:ext cx="92964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Thm (primal dual):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 algorithm produces 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- approximation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024074"/>
                <a:ext cx="9296400" cy="1015663"/>
              </a:xfrm>
              <a:prstGeom prst="rect">
                <a:avLst/>
              </a:prstGeom>
              <a:blipFill>
                <a:blip r:embed="rId4"/>
                <a:stretch>
                  <a:fillRect t="-7784" b="-173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70114" y="3652478"/>
                <a:ext cx="92964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Let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be the max number of sets containing an element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652478"/>
                <a:ext cx="9296400" cy="553998"/>
              </a:xfrm>
              <a:prstGeom prst="rect">
                <a:avLst/>
              </a:prstGeom>
              <a:blipFill>
                <a:blip r:embed="rId5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15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Online algorithms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70114" y="1276831"/>
                <a:ext cx="9296400" cy="278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algorithm get the inputs one by one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Need to take irrevocable decision when item arrives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The algorithm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IL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–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competitive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if its cost is at most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𝑐𝑂𝑃𝑇</m:t>
                    </m:r>
                  </m:oMath>
                </a14:m>
                <a:endParaRPr lang="en-US" sz="3000" b="0" i="1" smtClean="0">
                  <a:solidFill>
                    <a:srgbClr val="0033CC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𝑂𝑃𝑇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here is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offline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,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it knows the entire sequence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276831"/>
                <a:ext cx="9296400" cy="2785378"/>
              </a:xfrm>
              <a:prstGeom prst="rect">
                <a:avLst/>
              </a:prstGeom>
              <a:blipFill>
                <a:blip r:embed="rId3"/>
                <a:stretch>
                  <a:fillRect t="-2845" b="-59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85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Caching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70114" y="1276831"/>
                <a:ext cx="9296400" cy="4555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Caching 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We have a cache of size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Get a sequence of page requests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If the requested page is in the cache we get a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hit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Otherwise, it</a:t>
                </a:r>
                <a:r>
                  <a:rPr lang="en-IL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’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 a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miss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we have to bring the page to the cache and decide which page to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evict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endParaRPr lang="en-US" sz="30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Goal: minimize the number of misses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1276831"/>
                <a:ext cx="9296400" cy="4555093"/>
              </a:xfrm>
              <a:prstGeom prst="rect">
                <a:avLst/>
              </a:prstGeom>
              <a:blipFill>
                <a:blip r:embed="rId3"/>
                <a:stretch>
                  <a:fillRect t="-1738" b="-30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30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Set cover</a:t>
            </a:r>
            <a:endParaRPr lang="en-GB" sz="4400" dirty="0">
              <a:solidFill>
                <a:srgbClr val="0033CC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273" y="3315488"/>
            <a:ext cx="10080624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an uncovered element arrives we need to pick a set that covers it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Goal: minimize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total cost of the cover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3309" y="1160594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family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of subsets of some universe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9" y="1160594"/>
                <a:ext cx="10080624" cy="492443"/>
              </a:xfrm>
              <a:prstGeom prst="rect">
                <a:avLst/>
              </a:prstGeom>
              <a:blipFill>
                <a:blip r:embed="rId3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3307" y="1878892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has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7" y="1878892"/>
                <a:ext cx="10080624" cy="492443"/>
              </a:xfrm>
              <a:prstGeom prst="rect">
                <a:avLst/>
              </a:prstGeom>
              <a:blipFill>
                <a:blip r:embed="rId4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3307" y="2597190"/>
                <a:ext cx="1008062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Elements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 online (not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will arrive)</a:t>
                </a: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7" y="2597190"/>
                <a:ext cx="10080624" cy="492443"/>
              </a:xfrm>
              <a:prstGeom prst="rect">
                <a:avLst/>
              </a:prstGeom>
              <a:blipFill>
                <a:blip r:embed="rId5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36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MTF, Balanced binary trees</a:t>
            </a:r>
            <a:endParaRPr lang="en-GB" sz="4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70114" y="1276831"/>
            <a:ext cx="9296400" cy="39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Maintain a set of element in a linked list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Request for elements arrive online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To serve the request we have to scan the list until we reach the element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Then we can rearrange the part of the list we scanned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sz="3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Goal: minimize the total # of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itchFamily="18" charset="0"/>
              </a:rPr>
              <a:t>elmts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 scanned</a:t>
            </a:r>
          </a:p>
        </p:txBody>
      </p:sp>
    </p:spTree>
    <p:extLst>
      <p:ext uri="{BB962C8B-B14F-4D97-AF65-F5344CB8AC3E}">
        <p14:creationId xmlns:p14="http://schemas.microsoft.com/office/powerpoint/2010/main" val="123015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-3419" y="1017514"/>
                <a:ext cx="10080624" cy="676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19" y="1017514"/>
                <a:ext cx="10080624" cy="676467"/>
              </a:xfrm>
              <a:prstGeom prst="rect">
                <a:avLst/>
              </a:prstGeom>
              <a:blipFill>
                <a:blip r:embed="rId3"/>
                <a:stretch>
                  <a:fillRect t="-13514" b="-207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-5129" y="1724716"/>
                <a:ext cx="10080624" cy="676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s.t.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3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129" y="1724716"/>
                <a:ext cx="10080624" cy="676467"/>
              </a:xfrm>
              <a:prstGeom prst="rect">
                <a:avLst/>
              </a:prstGeom>
              <a:blipFill>
                <a:blip r:embed="rId4"/>
                <a:stretch>
                  <a:fillRect t="-13514" b="-207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3983" y="2431917"/>
                <a:ext cx="10080624" cy="65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,     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3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3" y="2431917"/>
                <a:ext cx="10080624" cy="657616"/>
              </a:xfrm>
              <a:prstGeom prst="rect">
                <a:avLst/>
              </a:prstGeom>
              <a:blipFill>
                <a:blip r:embed="rId5"/>
                <a:stretch>
                  <a:fillRect t="-13889" b="-240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4580565" y="3378498"/>
                <a:ext cx="2344217" cy="371569"/>
              </a:xfrm>
              <a:prstGeom prst="rect">
                <a:avLst/>
              </a:prstGeom>
              <a:solidFill>
                <a:srgbClr val="CDF1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𝒄</m:t>
                          </m:r>
                        </m:e>
                        <m:sup>
                          <m:r>
                            <a:rPr kumimoji="0" lang="en-US" sz="3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3600" b="1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0565" y="3378498"/>
                <a:ext cx="2344217" cy="371569"/>
              </a:xfrm>
              <a:prstGeom prst="rect">
                <a:avLst/>
              </a:prstGeom>
              <a:blipFill>
                <a:blip r:embed="rId9"/>
                <a:stretch>
                  <a:fillRect t="-606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7131" y="4919793"/>
                <a:ext cx="40069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31" y="4919793"/>
                <a:ext cx="400692" cy="6075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479511" y="3970957"/>
            <a:ext cx="3445271" cy="3644695"/>
            <a:chOff x="3479511" y="3970957"/>
            <a:chExt cx="3445271" cy="3644695"/>
          </a:xfrm>
        </p:grpSpPr>
        <p:grpSp>
          <p:nvGrpSpPr>
            <p:cNvPr id="5" name="Group 4"/>
            <p:cNvGrpSpPr/>
            <p:nvPr/>
          </p:nvGrpSpPr>
          <p:grpSpPr>
            <a:xfrm>
              <a:off x="4048018" y="3970957"/>
              <a:ext cx="2876764" cy="3644695"/>
              <a:chOff x="4048018" y="3970957"/>
              <a:chExt cx="2876764" cy="36446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 bwMode="auto">
                  <a:xfrm>
                    <a:off x="4582275" y="3970957"/>
                    <a:ext cx="2342507" cy="2743364"/>
                  </a:xfrm>
                  <a:prstGeom prst="rect">
                    <a:avLst/>
                  </a:prstGeom>
                  <a:solidFill>
                    <a:srgbClr val="CDF1FF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82275" y="3970957"/>
                    <a:ext cx="2342507" cy="274336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Left Brace 3"/>
              <p:cNvSpPr/>
              <p:nvPr/>
            </p:nvSpPr>
            <p:spPr bwMode="auto">
              <a:xfrm>
                <a:off x="4048018" y="3994407"/>
                <a:ext cx="400692" cy="2719913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Left Brace 21"/>
              <p:cNvSpPr/>
              <p:nvPr/>
            </p:nvSpPr>
            <p:spPr bwMode="auto">
              <a:xfrm rot="16200000">
                <a:off x="5575197" y="5770404"/>
                <a:ext cx="364573" cy="2334597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546333" y="7065373"/>
                    <a:ext cx="400692" cy="550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6333" y="7065373"/>
                    <a:ext cx="400692" cy="55027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479511" y="5039656"/>
                  <a:ext cx="400692" cy="550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11" y="5039656"/>
                  <a:ext cx="400692" cy="550279"/>
                </a:xfrm>
                <a:prstGeom prst="rect">
                  <a:avLst/>
                </a:prstGeom>
                <a:blipFill>
                  <a:blip r:embed="rId16"/>
                  <a:stretch>
                    <a:fillRect r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" y="262797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LP in </a:t>
            </a:r>
            <a:r>
              <a:rPr lang="en-GB" sz="4400" dirty="0" smtClean="0">
                <a:solidFill>
                  <a:srgbClr val="FF0000"/>
                </a:solidFill>
              </a:rPr>
              <a:t>standard form</a:t>
            </a:r>
            <a:endParaRPr lang="en-GB" sz="44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83106" y="3970957"/>
            <a:ext cx="1089066" cy="2743362"/>
            <a:chOff x="8783106" y="3970957"/>
            <a:chExt cx="1089066" cy="2743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 bwMode="auto">
                <a:xfrm>
                  <a:off x="8783106" y="3970957"/>
                  <a:ext cx="360894" cy="2743362"/>
                </a:xfrm>
                <a:prstGeom prst="rect">
                  <a:avLst/>
                </a:prstGeom>
                <a:solidFill>
                  <a:srgbClr val="CDF1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83106" y="3970957"/>
                  <a:ext cx="360894" cy="274336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eft Brace 24"/>
            <p:cNvSpPr/>
            <p:nvPr/>
          </p:nvSpPr>
          <p:spPr bwMode="auto">
            <a:xfrm flipH="1">
              <a:off x="9255314" y="3982423"/>
              <a:ext cx="400692" cy="2719913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471480" y="4647850"/>
                  <a:ext cx="400692" cy="550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1480" y="4647850"/>
                  <a:ext cx="400692" cy="550279"/>
                </a:xfrm>
                <a:prstGeom prst="rect">
                  <a:avLst/>
                </a:prstGeom>
                <a:blipFill>
                  <a:blip r:embed="rId19"/>
                  <a:stretch>
                    <a:fillRect r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190606" y="4073311"/>
            <a:ext cx="1024230" cy="2345016"/>
            <a:chOff x="7190606" y="4073311"/>
            <a:chExt cx="1024230" cy="2345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 bwMode="auto">
                <a:xfrm rot="16200000">
                  <a:off x="6213508" y="5050409"/>
                  <a:ext cx="2325376" cy="371179"/>
                </a:xfrm>
                <a:prstGeom prst="rect">
                  <a:avLst/>
                </a:prstGeom>
                <a:solidFill>
                  <a:srgbClr val="FFC5C5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eaVert" wrap="square" lIns="0" tIns="13716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1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oMath>
                    </m:oMathPara>
                  </a14:m>
                  <a:endPara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6213508" y="5050409"/>
                  <a:ext cx="2325376" cy="37117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/>
            <p:cNvSpPr/>
            <p:nvPr/>
          </p:nvSpPr>
          <p:spPr bwMode="auto">
            <a:xfrm rot="10800000">
              <a:off x="7669407" y="4083730"/>
              <a:ext cx="364573" cy="233459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814144" y="4644653"/>
                  <a:ext cx="400692" cy="550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144" y="4644653"/>
                  <a:ext cx="400692" cy="55027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-224211" y="3378600"/>
            <a:ext cx="3330632" cy="1937532"/>
            <a:chOff x="116450" y="3055868"/>
            <a:chExt cx="3330632" cy="193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8159" y="3060360"/>
                  <a:ext cx="3211291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159" y="3060360"/>
                  <a:ext cx="3211291" cy="615553"/>
                </a:xfrm>
                <a:prstGeom prst="rect">
                  <a:avLst/>
                </a:prstGeom>
                <a:blipFill>
                  <a:blip r:embed="rId22"/>
                  <a:stretch>
                    <a:fillRect t="-13861" b="-3366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450" y="3705918"/>
                  <a:ext cx="3212376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34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s.t.</a:t>
                  </a: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450" y="3705918"/>
                  <a:ext cx="3212376" cy="615553"/>
                </a:xfrm>
                <a:prstGeom prst="rect">
                  <a:avLst/>
                </a:prstGeom>
                <a:blipFill>
                  <a:blip r:embed="rId23"/>
                  <a:stretch>
                    <a:fillRect t="-14851" b="-3267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5561" y="4351475"/>
                  <a:ext cx="3193900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561" y="4351475"/>
                  <a:ext cx="3193900" cy="61555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 bwMode="auto">
            <a:xfrm>
              <a:off x="730762" y="3055868"/>
              <a:ext cx="2716320" cy="1937532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878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</a:t>
            </a:r>
            <a:endParaRPr lang="en-GB" sz="4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70114" y="1276831"/>
            <a:ext cx="9296400" cy="29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Renting skis cost 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$1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Buying them costs 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$B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You are going to ski for an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unknown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 # of days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Each day you have to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decide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 of you rent or buy</a:t>
            </a: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If you buy the game essentially ends</a:t>
            </a:r>
          </a:p>
        </p:txBody>
      </p:sp>
    </p:spTree>
    <p:extLst>
      <p:ext uri="{BB962C8B-B14F-4D97-AF65-F5344CB8AC3E}">
        <p14:creationId xmlns:p14="http://schemas.microsoft.com/office/powerpoint/2010/main" val="103978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integer program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9906" y="1465344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blipFill>
                  <a:blip r:embed="rId3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11810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</m:oMath>
                  </a14:m>
                  <a:r>
                    <a:rPr lang="en-US" sz="3000" dirty="0">
                      <a:solidFill>
                        <a:srgbClr val="0033CC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000" dirty="0" smtClean="0">
                      <a:solidFill>
                        <a:srgbClr val="0033CC"/>
                      </a:solidFill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endPara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11810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∈{0,1}</m:t>
                      </m:r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5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36465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(SR-I)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auto">
              <a:xfrm>
                <a:off x="370114" y="3509041"/>
                <a:ext cx="9296400" cy="118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iff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we buy the skis</a:t>
                </a: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iff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we rent the skis on day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509041"/>
                <a:ext cx="9296400" cy="1181029"/>
              </a:xfrm>
              <a:prstGeom prst="rect">
                <a:avLst/>
              </a:prstGeom>
              <a:blipFill>
                <a:blip r:embed="rId6"/>
                <a:stretch>
                  <a:fillRect t="-6736" b="-119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11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linear relaxation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9906" y="1465344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blipFill>
                  <a:blip r:embed="rId3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r>
                    <a:rPr lang="en-US" sz="3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5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534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(SR-LP)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783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the dual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9906" y="1465344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blipFill>
                  <a:blip r:embed="rId3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endPara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3000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endPara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5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534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(SR-LP)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8291" y="3851677"/>
                <a:ext cx="10080624" cy="64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91" y="3851677"/>
                <a:ext cx="10080624" cy="643318"/>
              </a:xfrm>
              <a:prstGeom prst="rect">
                <a:avLst/>
              </a:prstGeom>
              <a:blipFill>
                <a:blip r:embed="rId6"/>
                <a:stretch>
                  <a:fillRect t="-7619"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66581" y="4384220"/>
                <a:ext cx="10080624" cy="109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1" y="4384220"/>
                <a:ext cx="10080624" cy="1098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95693" y="5427752"/>
                <a:ext cx="10080624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,…,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93" y="5427752"/>
                <a:ext cx="10080624" cy="5911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24118" y="4329212"/>
            <a:ext cx="14453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(SR-D)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1998" y="3823062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9740" y="6254505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101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online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9906" y="1187429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blipFill>
                  <a:blip r:embed="rId3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r>
                        <a:rPr lang="en-US" sz="3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5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534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(SR-LP)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-11980" y="2989328"/>
            <a:ext cx="10152437" cy="2431443"/>
            <a:chOff x="23880" y="3419637"/>
            <a:chExt cx="10152437" cy="2431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8291" y="3448252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91" y="3448252"/>
                  <a:ext cx="10080624" cy="643318"/>
                </a:xfrm>
                <a:prstGeom prst="rect">
                  <a:avLst/>
                </a:prstGeom>
                <a:blipFill>
                  <a:blip r:embed="rId6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6581" y="3980795"/>
                  <a:ext cx="10080624" cy="1098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IL" sz="3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581" y="3980795"/>
                  <a:ext cx="10080624" cy="10987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5693" y="5024327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∀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∈1,…,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,0≤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3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693" y="5024327"/>
                  <a:ext cx="10080624" cy="5911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24118" y="3925787"/>
              <a:ext cx="144534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(SR-D)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8208" y="3419637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3880" y="5851080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5642635"/>
                <a:ext cx="9296400" cy="1514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We do not know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in advance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Each day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we add primal constraint and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vars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Cannot decrease variables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642635"/>
                <a:ext cx="9296400" cy="1514454"/>
              </a:xfrm>
              <a:prstGeom prst="rect">
                <a:avLst/>
              </a:prstGeom>
              <a:blipFill>
                <a:blip r:embed="rId9"/>
                <a:stretch>
                  <a:fillRect t="-5242" b="-116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2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online</a:t>
            </a:r>
            <a:endParaRPr lang="en-GB" sz="4400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9906" y="1187429"/>
            <a:ext cx="10116577" cy="1794948"/>
            <a:chOff x="-3009" y="3437574"/>
            <a:chExt cx="10116577" cy="179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min 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42" y="3466189"/>
                  <a:ext cx="10080624" cy="643318"/>
                </a:xfrm>
                <a:prstGeom prst="rect">
                  <a:avLst/>
                </a:prstGeom>
                <a:blipFill>
                  <a:blip r:embed="rId3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r>
                        <a:rPr lang="en-US" sz="3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a14:m>
                  <a:endPara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" y="3998732"/>
                  <a:ext cx="10080624" cy="5911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944" y="4531276"/>
                  <a:ext cx="10080624" cy="591124"/>
                </a:xfrm>
                <a:prstGeom prst="rect">
                  <a:avLst/>
                </a:prstGeom>
                <a:blipFill>
                  <a:blip r:embed="rId5"/>
                  <a:stretch>
                    <a:fillRect t="-13402" b="-2474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1369" y="3943724"/>
              <a:ext cx="1534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(SR-LP)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9249" y="3437574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-3009" y="5232522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-11980" y="2989328"/>
            <a:ext cx="10152437" cy="2431443"/>
            <a:chOff x="23880" y="3419637"/>
            <a:chExt cx="10152437" cy="2431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8291" y="3448252"/>
                  <a:ext cx="10080624" cy="643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max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91" y="3448252"/>
                  <a:ext cx="10080624" cy="643318"/>
                </a:xfrm>
                <a:prstGeom prst="rect">
                  <a:avLst/>
                </a:prstGeom>
                <a:blipFill>
                  <a:blip r:embed="rId6"/>
                  <a:stretch>
                    <a:fillRect t="-7547" b="-1886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6581" y="3980795"/>
                  <a:ext cx="10080624" cy="1098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IL" sz="3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581" y="3980795"/>
                  <a:ext cx="10080624" cy="10987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5693" y="5024327"/>
                  <a:ext cx="10080624" cy="59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∀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∈1,…,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3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,0≤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sz="3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693" y="5024327"/>
                  <a:ext cx="10080624" cy="5911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24118" y="3925787"/>
              <a:ext cx="144534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(SR-D)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28208" y="3419637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3880" y="5851080"/>
              <a:ext cx="1008575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5490230"/>
                <a:ext cx="9296400" cy="2013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When a constraint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arrives if satisfied do nothing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Otherwise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until a dual constraint is tight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Set the corresponding primal variable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490230"/>
                <a:ext cx="9296400" cy="2013243"/>
              </a:xfrm>
              <a:prstGeom prst="rect">
                <a:avLst/>
              </a:prstGeom>
              <a:blipFill>
                <a:blip r:embed="rId9"/>
                <a:stretch>
                  <a:fillRect t="-3939" b="-8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99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32431" y="3017943"/>
                <a:ext cx="10080624" cy="64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1" y="3017943"/>
                <a:ext cx="10080624" cy="643318"/>
              </a:xfrm>
              <a:prstGeom prst="rect">
                <a:avLst/>
              </a:prstGeom>
              <a:blipFill>
                <a:blip r:embed="rId3"/>
                <a:stretch>
                  <a:fillRect t="-7547" b="-188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Ski rental, online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-21355" y="1216044"/>
                <a:ext cx="10080624" cy="643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355" y="1216044"/>
                <a:ext cx="10080624" cy="643318"/>
              </a:xfrm>
              <a:prstGeom prst="rect">
                <a:avLst/>
              </a:prstGeom>
              <a:blipFill>
                <a:blip r:embed="rId4"/>
                <a:stretch>
                  <a:fillRect t="-7547" b="-188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-23065" y="1748587"/>
                <a:ext cx="10080624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∈1,…,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endParaRPr lang="en-US" sz="3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065" y="1748587"/>
                <a:ext cx="10080624" cy="591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6047" y="2281131"/>
                <a:ext cx="10080624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∀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∈1,…,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7" y="2281131"/>
                <a:ext cx="10080624" cy="591124"/>
              </a:xfrm>
              <a:prstGeom prst="rect">
                <a:avLst/>
              </a:prstGeom>
              <a:blipFill>
                <a:blip r:embed="rId6"/>
                <a:stretch>
                  <a:fillRect t="-13402" b="-247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4472" y="1693579"/>
            <a:ext cx="15349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(SR-LP)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-7648" y="1187429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30721" y="3550486"/>
                <a:ext cx="10080624" cy="109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1" y="3550486"/>
                <a:ext cx="10080624" cy="1098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59833" y="4594018"/>
                <a:ext cx="10080624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∈1,…,</m:t>
                      </m:r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33" y="4594018"/>
                <a:ext cx="10080624" cy="5911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8258" y="3495478"/>
            <a:ext cx="14453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(SR-D)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-7652" y="2982377"/>
            <a:ext cx="7233205" cy="69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-11980" y="5420771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5490230"/>
                <a:ext cx="9296400" cy="2013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When a constraint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arrives if satisfied do nothing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Otherwise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until a dual constraint is tight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Set the corresponding primal variable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490230"/>
                <a:ext cx="9296400" cy="2013243"/>
              </a:xfrm>
              <a:prstGeom prst="rect">
                <a:avLst/>
              </a:prstGeom>
              <a:blipFill>
                <a:blip r:embed="rId9"/>
                <a:stretch>
                  <a:fillRect t="-3939" b="-8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7966905" y="2079811"/>
                <a:ext cx="1699609" cy="240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Rent for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days then buy on day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6905" y="2079811"/>
                <a:ext cx="1699609" cy="2400657"/>
              </a:xfrm>
              <a:prstGeom prst="rect">
                <a:avLst/>
              </a:prstGeom>
              <a:blipFill>
                <a:blip r:embed="rId10"/>
                <a:stretch>
                  <a:fillRect l="-7168" t="-3299" r="-11470" b="-68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5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Analysis using CP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598676"/>
                <a:ext cx="9296400" cy="16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When a constraint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arrives if satisfied do nothing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Otherwise,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until a dual constraint is tight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Set the corresponding primal variable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598676"/>
                <a:ext cx="9296400" cy="1629164"/>
              </a:xfrm>
              <a:prstGeom prst="rect">
                <a:avLst/>
              </a:prstGeom>
              <a:blipFill>
                <a:blip r:embed="rId3"/>
                <a:stretch>
                  <a:fillRect t="-2985" r="-525" b="-74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432866" y="5561943"/>
                <a:ext cx="9296400" cy="150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≤2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L" sz="2800" dirty="0" smtClean="0">
                    <a:latin typeface="Times New Roman" panose="02020603050405020304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  <a:sym typeface="Wingdings" panose="05000000000000000000" pitchFamily="2" charset="2"/>
                  </a:rPr>
                  <a:t> The algorithm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- competitive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866" y="5561943"/>
                <a:ext cx="9296400" cy="1503040"/>
              </a:xfrm>
              <a:prstGeom prst="rect">
                <a:avLst/>
              </a:prstGeom>
              <a:blipFill>
                <a:blip r:embed="rId6"/>
                <a:stretch>
                  <a:fillRect t="-2024" b="-105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6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598676"/>
                <a:ext cx="9296400" cy="293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598676"/>
                <a:ext cx="9296400" cy="2934137"/>
              </a:xfrm>
              <a:prstGeom prst="rect">
                <a:avLst/>
              </a:prstGeom>
              <a:blipFill>
                <a:blip r:embed="rId3"/>
                <a:stretch>
                  <a:fillRect t="-20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6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r>
              <a:rPr lang="en-US" sz="4400" dirty="0" smtClean="0">
                <a:solidFill>
                  <a:srgbClr val="0033CC"/>
                </a:solidFill>
              </a:rPr>
              <a:t>/analysis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598676"/>
                <a:ext cx="9296400" cy="2564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←1−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598676"/>
                <a:ext cx="9296400" cy="2564805"/>
              </a:xfrm>
              <a:prstGeom prst="rect">
                <a:avLst/>
              </a:prstGeom>
              <a:blipFill>
                <a:blip r:embed="rId3"/>
                <a:stretch>
                  <a:fillRect t="-2375" b="-42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1219195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1219195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 bwMode="auto">
          <a:xfrm>
            <a:off x="522514" y="6350847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Primal feasibility is clear</a:t>
            </a:r>
          </a:p>
        </p:txBody>
      </p:sp>
    </p:spTree>
    <p:extLst>
      <p:ext uri="{BB962C8B-B14F-4D97-AF65-F5344CB8AC3E}">
        <p14:creationId xmlns:p14="http://schemas.microsoft.com/office/powerpoint/2010/main" val="21111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14" y="149782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LP duality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6876840" y="1536426"/>
                <a:ext cx="32112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840" y="1536426"/>
                <a:ext cx="3211291" cy="553998"/>
              </a:xfrm>
              <a:prstGeom prst="rect">
                <a:avLst/>
              </a:prstGeom>
              <a:blipFill>
                <a:blip r:embed="rId3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6875131" y="2041669"/>
                <a:ext cx="32123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131" y="2041669"/>
                <a:ext cx="3212376" cy="553998"/>
              </a:xfrm>
              <a:prstGeom prst="rect">
                <a:avLst/>
              </a:prstGeom>
              <a:blipFill>
                <a:blip r:embed="rId4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6875131" y="2546912"/>
                <a:ext cx="31939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131" y="2546912"/>
                <a:ext cx="319390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-831790" y="2015443"/>
            <a:ext cx="2590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primal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8838" y="735852"/>
            <a:ext cx="10080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To every LP in standard form we define a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dual</a:t>
            </a:r>
            <a:r>
              <a:rPr lang="en-US" sz="3000" dirty="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1520951"/>
                <a:ext cx="5789911" cy="607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1520951"/>
                <a:ext cx="5789911" cy="607795"/>
              </a:xfrm>
              <a:prstGeom prst="rect">
                <a:avLst/>
              </a:prstGeom>
              <a:blipFill>
                <a:blip r:embed="rId6"/>
                <a:stretch>
                  <a:fillRect t="-10000" b="-16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2038084"/>
                <a:ext cx="5789911" cy="59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s.t.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2038084"/>
                <a:ext cx="5789911" cy="590611"/>
              </a:xfrm>
              <a:prstGeom prst="rect">
                <a:avLst/>
              </a:prstGeom>
              <a:blipFill>
                <a:blip r:embed="rId7"/>
                <a:stretch>
                  <a:fillRect l="-1368" t="-113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2555216"/>
                <a:ext cx="5789911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,   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2555216"/>
                <a:ext cx="5789911" cy="591124"/>
              </a:xfrm>
              <a:prstGeom prst="rect">
                <a:avLst/>
              </a:prstGeom>
              <a:blipFill>
                <a:blip r:embed="rId8"/>
                <a:stretch>
                  <a:fillRect t="-113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5144" y="5063688"/>
                <a:ext cx="100617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dual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for each constraint of the primal.</a:t>
                </a:r>
              </a:p>
            </p:txBody>
          </p:sp>
        </mc:Choice>
        <mc:Fallback xmlns="">
          <p:sp>
            <p:nvSpPr>
              <p:cNvPr id="3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" y="5063688"/>
                <a:ext cx="10061787" cy="523220"/>
              </a:xfrm>
              <a:prstGeom prst="rect">
                <a:avLst/>
              </a:prstGeom>
              <a:blipFill>
                <a:blip r:embed="rId9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6"/>
              <p:cNvSpPr txBox="1">
                <a:spLocks noChangeArrowheads="1"/>
              </p:cNvSpPr>
              <p:nvPr/>
            </p:nvSpPr>
            <p:spPr bwMode="auto">
              <a:xfrm>
                <a:off x="6834034" y="3312857"/>
                <a:ext cx="32112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4034" y="3312857"/>
                <a:ext cx="3211291" cy="553998"/>
              </a:xfrm>
              <a:prstGeom prst="rect">
                <a:avLst/>
              </a:prstGeom>
              <a:blipFill>
                <a:blip r:embed="rId10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6832325" y="3826565"/>
                <a:ext cx="3212376" cy="54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325" y="3826565"/>
                <a:ext cx="3212376" cy="546625"/>
              </a:xfrm>
              <a:prstGeom prst="rect">
                <a:avLst/>
              </a:prstGeom>
              <a:blipFill>
                <a:blip r:embed="rId11"/>
                <a:stretch>
                  <a:fillRect t="-12360" b="-303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6"/>
              <p:cNvSpPr txBox="1">
                <a:spLocks noChangeArrowheads="1"/>
              </p:cNvSpPr>
              <p:nvPr/>
            </p:nvSpPr>
            <p:spPr bwMode="auto">
              <a:xfrm>
                <a:off x="6832325" y="4332899"/>
                <a:ext cx="31939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325" y="4332899"/>
                <a:ext cx="319390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6"/>
          <p:cNvSpPr txBox="1">
            <a:spLocks noChangeArrowheads="1"/>
          </p:cNvSpPr>
          <p:nvPr/>
        </p:nvSpPr>
        <p:spPr bwMode="auto">
          <a:xfrm rot="16200000">
            <a:off x="-874596" y="3893896"/>
            <a:ext cx="2590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3306938"/>
                <a:ext cx="5789911" cy="54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3306938"/>
                <a:ext cx="5789911" cy="540084"/>
              </a:xfrm>
              <a:prstGeom prst="rect">
                <a:avLst/>
              </a:prstGeom>
              <a:blipFill>
                <a:blip r:embed="rId13"/>
                <a:stretch>
                  <a:fillRect t="-12360" b="-303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3807431"/>
                <a:ext cx="5986838" cy="59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s.t.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, 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3807431"/>
                <a:ext cx="5986838" cy="590611"/>
              </a:xfrm>
              <a:prstGeom prst="rect">
                <a:avLst/>
              </a:prstGeom>
              <a:blipFill>
                <a:blip r:embed="rId14"/>
                <a:stretch>
                  <a:fillRect t="-11458" b="-208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4341203"/>
                <a:ext cx="578991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, 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4341203"/>
                <a:ext cx="5789911" cy="538609"/>
              </a:xfrm>
              <a:prstGeom prst="rect">
                <a:avLst/>
              </a:prstGeom>
              <a:blipFill>
                <a:blip r:embed="rId15"/>
                <a:stretch>
                  <a:fillRect t="-12500" b="-318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13708" y="5525912"/>
                <a:ext cx="10061787" cy="55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constraint in the dual for each primal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5525912"/>
                <a:ext cx="10061787" cy="557910"/>
              </a:xfrm>
              <a:prstGeom prst="rect">
                <a:avLst/>
              </a:prstGeom>
              <a:blipFill>
                <a:blip r:embed="rId16"/>
                <a:stretch>
                  <a:fillRect t="-10870" b="-228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22272" y="6022826"/>
                <a:ext cx="100617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swap roles. The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is transposed.</a:t>
                </a:r>
              </a:p>
            </p:txBody>
          </p:sp>
        </mc:Choice>
        <mc:Fallback xmlns="">
          <p:sp>
            <p:nvSpPr>
              <p:cNvPr id="2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" y="6022826"/>
                <a:ext cx="10061787" cy="523220"/>
              </a:xfrm>
              <a:prstGeom prst="rect">
                <a:avLst/>
              </a:prstGeom>
              <a:blipFill>
                <a:blip r:embed="rId17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>
            <a:off x="13708" y="3228511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20562" y="6485050"/>
                <a:ext cx="100617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-inequalities become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-inequalities.</a:t>
                </a: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62" y="6485050"/>
                <a:ext cx="10061787" cy="523220"/>
              </a:xfrm>
              <a:prstGeom prst="rect">
                <a:avLst/>
              </a:prstGeom>
              <a:blipFill>
                <a:blip r:embed="rId18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>
            <a:off x="-8550" y="4952857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1998" y="1408271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-1696" y="6947273"/>
            <a:ext cx="100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 becomes max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090009" y="1399634"/>
            <a:ext cx="0" cy="35646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419934" y="1392541"/>
            <a:ext cx="0" cy="35646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288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r>
              <a:rPr lang="en-US" sz="4400" dirty="0" smtClean="0">
                <a:solidFill>
                  <a:srgbClr val="0033CC"/>
                </a:solidFill>
              </a:rPr>
              <a:t>/analysis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blipFill>
                <a:blip r:embed="rId3"/>
                <a:stretch>
                  <a:fillRect t="-2375" b="-42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-8964" y="5830889"/>
                <a:ext cx="10080624" cy="146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Obs 2: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The values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sz="2800" b="0" i="1" dirty="0" smtClean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964" y="5830889"/>
                <a:ext cx="10080624" cy="14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10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r>
              <a:rPr lang="en-US" sz="4400" dirty="0" smtClean="0">
                <a:solidFill>
                  <a:srgbClr val="0033CC"/>
                </a:solidFill>
              </a:rPr>
              <a:t>/analysis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←1−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blipFill>
                <a:blip r:embed="rId3"/>
                <a:stretch>
                  <a:fillRect t="-2375" b="-42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-8964" y="5848819"/>
                <a:ext cx="10080624" cy="11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Obs 2: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days: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  <m:f>
                      <m:fPr>
                        <m:ctrlPr>
                          <a:rPr lang="en-IL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L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964" y="5848819"/>
                <a:ext cx="10080624" cy="11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39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r>
              <a:rPr lang="en-US" sz="4400" dirty="0" smtClean="0">
                <a:solidFill>
                  <a:srgbClr val="0033CC"/>
                </a:solidFill>
              </a:rPr>
              <a:t>/analysis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311805"/>
                <a:ext cx="9296400" cy="2564805"/>
              </a:xfrm>
              <a:prstGeom prst="rect">
                <a:avLst/>
              </a:prstGeom>
              <a:blipFill>
                <a:blip r:embed="rId3"/>
                <a:stretch>
                  <a:fillRect t="-2375" b="-42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-8964" y="6297055"/>
                <a:ext cx="10080624" cy="822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Obs 2: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L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 dual is feasible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964" y="6297055"/>
                <a:ext cx="10080624" cy="822533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6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</a:rPr>
              <a:t>Fractional algorithm</a:t>
            </a:r>
            <a:r>
              <a:rPr lang="en-US" sz="4400" dirty="0" smtClean="0">
                <a:solidFill>
                  <a:srgbClr val="0033CC"/>
                </a:solidFill>
              </a:rPr>
              <a:t>/analysis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222155"/>
                <a:ext cx="9296400" cy="2211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←1−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←1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222155"/>
                <a:ext cx="9296400" cy="2211631"/>
              </a:xfrm>
              <a:prstGeom prst="rect">
                <a:avLst/>
              </a:prstGeom>
              <a:blipFill>
                <a:blip r:embed="rId3"/>
                <a:stretch>
                  <a:fillRect t="-2210" b="-41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-8964" y="5400581"/>
                <a:ext cx="10080624" cy="2203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Obs 3: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Each iteration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dual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objective increase by 1,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primal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increases by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𝑐𝐵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endParaRPr lang="en-US" sz="2400" b="0" i="0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</m:t>
                      </m:r>
                      <m:f>
                        <m:fPr>
                          <m:ctrlPr>
                            <a:rPr lang="en-IL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den>
                      </m:f>
                      <m:r>
                        <a:rPr lang="en-I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964" y="5400581"/>
                <a:ext cx="10080624" cy="2203873"/>
              </a:xfrm>
              <a:prstGeom prst="rect">
                <a:avLst/>
              </a:prstGeom>
              <a:blipFill>
                <a:blip r:embed="rId6"/>
                <a:stretch>
                  <a:fillRect t="-30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7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From fractional to randomized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370114" y="3222155"/>
                <a:ext cx="9296400" cy="2211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Primal Dual Algorithm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Initially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Each day a constraint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arrives,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𝑐𝐵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3222155"/>
                <a:ext cx="9296400" cy="2211631"/>
              </a:xfrm>
              <a:prstGeom prst="rect">
                <a:avLst/>
              </a:prstGeom>
              <a:blipFill>
                <a:blip r:embed="rId3"/>
                <a:stretch>
                  <a:fillRect t="-2210" b="-41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370114" y="5463331"/>
                <a:ext cx="9296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alg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uniformly.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Run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frac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algorithm and buy the skis on the day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114" y="5463331"/>
                <a:ext cx="9296400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2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Analysis of randomized </a:t>
            </a:r>
            <a:r>
              <a:rPr lang="en-US" sz="4400" dirty="0" err="1" smtClean="0">
                <a:solidFill>
                  <a:srgbClr val="0033CC"/>
                </a:solidFill>
              </a:rPr>
              <a:t>alg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alg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uniformly.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Run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frac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algorithm and buy the skis on the day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2922494" y="3917576"/>
            <a:ext cx="4069977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 bwMode="auto">
          <a:xfrm>
            <a:off x="2788024" y="3890685"/>
            <a:ext cx="295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1800" i="0" dirty="0" smtClean="0">
                <a:latin typeface="+mj-lt"/>
                <a:cs typeface="Times New Roman" pitchFamily="18" charset="0"/>
              </a:rPr>
              <a:t>0</a:t>
            </a:r>
            <a:endParaRPr 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49035" y="3863789"/>
            <a:ext cx="295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1800" i="0" dirty="0" smtClean="0">
                <a:latin typeface="+mj-lt"/>
                <a:cs typeface="Times New Roman" pitchFamily="18" charset="0"/>
              </a:rPr>
              <a:t>1</a:t>
            </a:r>
            <a:endParaRPr 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271247" y="3818965"/>
            <a:ext cx="0" cy="1882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4948518" y="3908609"/>
                <a:ext cx="7082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</m:oMath>
                  </m:oMathPara>
                </a14:m>
                <a:endParaRPr lang="en-US" sz="1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518" y="3908609"/>
                <a:ext cx="7082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2922494" y="3603812"/>
            <a:ext cx="591671" cy="10757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auto">
              <a:xfrm>
                <a:off x="3361765" y="3273504"/>
                <a:ext cx="36755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(1)</m:t>
                      </m:r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1765" y="3273504"/>
                <a:ext cx="367553" cy="338554"/>
              </a:xfrm>
              <a:prstGeom prst="rect">
                <a:avLst/>
              </a:prstGeom>
              <a:blipFill>
                <a:blip r:embed="rId8"/>
                <a:stretch>
                  <a:fillRect l="-22951" r="-22951" b="-107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0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Analysis of randomized </a:t>
            </a:r>
            <a:r>
              <a:rPr lang="en-US" sz="4400" dirty="0" err="1" smtClean="0">
                <a:solidFill>
                  <a:srgbClr val="0033CC"/>
                </a:solidFill>
              </a:rPr>
              <a:t>alg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alg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uniformly.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Run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frac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algorithm and buy the skis on the day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2922494" y="3917576"/>
            <a:ext cx="4069977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 bwMode="auto">
          <a:xfrm>
            <a:off x="2788024" y="3890685"/>
            <a:ext cx="295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1800" i="0" dirty="0" smtClean="0">
                <a:latin typeface="+mj-lt"/>
                <a:cs typeface="Times New Roman" pitchFamily="18" charset="0"/>
              </a:rPr>
              <a:t>0</a:t>
            </a:r>
            <a:endParaRPr 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49035" y="3863789"/>
            <a:ext cx="295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1800" i="0" dirty="0" smtClean="0">
                <a:latin typeface="+mj-lt"/>
                <a:cs typeface="Times New Roman" pitchFamily="18" charset="0"/>
              </a:rPr>
              <a:t>1</a:t>
            </a:r>
            <a:endParaRPr 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271247" y="3818965"/>
            <a:ext cx="0" cy="1882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4948518" y="3908609"/>
                <a:ext cx="7082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</m:oMath>
                  </m:oMathPara>
                </a14:m>
                <a:endParaRPr lang="en-US" sz="1800" b="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518" y="3908609"/>
                <a:ext cx="7082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2922493" y="3603812"/>
            <a:ext cx="1368000" cy="10757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auto">
              <a:xfrm>
                <a:off x="4150661" y="3273504"/>
                <a:ext cx="36755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(2)</m:t>
                      </m:r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661" y="3273504"/>
                <a:ext cx="367553" cy="338554"/>
              </a:xfrm>
              <a:prstGeom prst="rect">
                <a:avLst/>
              </a:prstGeom>
              <a:blipFill>
                <a:blip r:embed="rId8"/>
                <a:stretch>
                  <a:fillRect l="-25000" r="-23333" b="-107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3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Analysis of randomized </a:t>
            </a:r>
            <a:r>
              <a:rPr lang="en-US" sz="4400" dirty="0" err="1" smtClean="0">
                <a:solidFill>
                  <a:srgbClr val="0033CC"/>
                </a:solidFill>
              </a:rPr>
              <a:t>alg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alg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uniformly.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Run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frac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algorithm and buy the skis on the day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788024" y="3603812"/>
            <a:ext cx="4356846" cy="674129"/>
            <a:chOff x="2788024" y="3603812"/>
            <a:chExt cx="4356846" cy="674129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922494" y="3917576"/>
              <a:ext cx="4069977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 bwMode="auto">
            <a:xfrm>
              <a:off x="2788024" y="3890685"/>
              <a:ext cx="295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1800" i="0" dirty="0" smtClean="0">
                  <a:latin typeface="+mj-lt"/>
                  <a:cs typeface="Times New Roman" pitchFamily="18" charset="0"/>
                </a:rPr>
                <a:t>0</a:t>
              </a:r>
              <a:endParaRPr lang="en-US" sz="1800" dirty="0" smtClean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849035" y="3863789"/>
              <a:ext cx="295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1800" i="0" dirty="0" smtClean="0">
                  <a:latin typeface="+mj-lt"/>
                  <a:cs typeface="Times New Roman" pitchFamily="18" charset="0"/>
                </a:rPr>
                <a:t>1</a:t>
              </a:r>
              <a:endParaRPr lang="en-US" sz="1800" dirty="0" smtClean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271247" y="3818965"/>
              <a:ext cx="0" cy="18825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 bwMode="auto">
                <a:xfrm>
                  <a:off x="4948518" y="3908609"/>
                  <a:ext cx="7082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800" b="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8518" y="3908609"/>
                  <a:ext cx="7082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 bwMode="auto">
            <a:xfrm>
              <a:off x="2922493" y="3603812"/>
              <a:ext cx="2520000" cy="1075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auto">
              <a:xfrm>
                <a:off x="5226424" y="3273504"/>
                <a:ext cx="36755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6424" y="3273504"/>
                <a:ext cx="367553" cy="338554"/>
              </a:xfrm>
              <a:prstGeom prst="rect">
                <a:avLst/>
              </a:prstGeom>
              <a:blipFill>
                <a:blip r:embed="rId8"/>
                <a:stretch>
                  <a:fillRect l="-19672" r="-16393" b="-107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8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231975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Analysis of randomized </a:t>
            </a:r>
            <a:r>
              <a:rPr lang="en-US" sz="4400" dirty="0" err="1" smtClean="0">
                <a:solidFill>
                  <a:srgbClr val="0033CC"/>
                </a:solidFill>
              </a:rPr>
              <a:t>alg</a:t>
            </a:r>
            <a:endParaRPr lang="en-GB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≥1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995078"/>
                <a:ext cx="3370730" cy="1769139"/>
              </a:xfrm>
              <a:prstGeom prst="rect">
                <a:avLst/>
              </a:prstGeom>
              <a:blipFill>
                <a:blip r:embed="rId4"/>
                <a:stretch>
                  <a:fillRect l="-3436" t="-2759" b="-75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max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L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L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endParaRPr lang="en-US" sz="3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505" y="995078"/>
                <a:ext cx="3370730" cy="2215671"/>
              </a:xfrm>
              <a:prstGeom prst="rect">
                <a:avLst/>
              </a:prstGeom>
              <a:blipFill>
                <a:blip r:embed="rId5"/>
                <a:stretch>
                  <a:fillRect t="-21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Randomized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alg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: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uniformly.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Run the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frac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algorithm and buy the skis on the day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665466"/>
                <a:ext cx="10080624" cy="830997"/>
              </a:xfrm>
              <a:prstGeom prst="rect">
                <a:avLst/>
              </a:prstGeom>
              <a:blipFill>
                <a:blip r:embed="rId6"/>
                <a:stretch>
                  <a:fillRect t="-5839" b="-153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" y="5660549"/>
                <a:ext cx="10080624" cy="123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buy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L" sz="24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 expected buying cost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𝐵𝑥</m:t>
                    </m:r>
                  </m:oMath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rent on day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L" sz="24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 Expected cost of randomized alg. is at most the fractional cost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660549"/>
                <a:ext cx="10080624" cy="1230080"/>
              </a:xfrm>
              <a:prstGeom prst="rect">
                <a:avLst/>
              </a:prstGeom>
              <a:blipFill>
                <a:blip r:embed="rId7"/>
                <a:stretch>
                  <a:fillRect t="-3980" b="-109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788024" y="3603812"/>
            <a:ext cx="4356846" cy="674129"/>
            <a:chOff x="2788024" y="3603812"/>
            <a:chExt cx="4356846" cy="674129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22494" y="3917576"/>
              <a:ext cx="4069977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 bwMode="auto">
            <a:xfrm>
              <a:off x="2788024" y="3890685"/>
              <a:ext cx="295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1800" i="0" dirty="0" smtClean="0">
                  <a:latin typeface="+mj-lt"/>
                  <a:cs typeface="Times New Roman" pitchFamily="18" charset="0"/>
                </a:rPr>
                <a:t>0</a:t>
              </a:r>
              <a:endParaRPr lang="en-US" sz="1800" dirty="0" smtClean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849035" y="3863789"/>
              <a:ext cx="2958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r>
                <a:rPr lang="en-US" sz="1800" i="0" dirty="0" smtClean="0">
                  <a:latin typeface="+mj-lt"/>
                  <a:cs typeface="Times New Roman" pitchFamily="18" charset="0"/>
                </a:rPr>
                <a:t>1</a:t>
              </a:r>
              <a:endParaRPr lang="en-US" sz="1800" dirty="0" smtClean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271247" y="3818965"/>
              <a:ext cx="0" cy="18825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 bwMode="auto">
                <a:xfrm>
                  <a:off x="4948518" y="3908609"/>
                  <a:ext cx="70821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800" b="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8518" y="3908609"/>
                  <a:ext cx="7082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 bwMode="auto">
            <a:xfrm>
              <a:off x="2922493" y="3603812"/>
              <a:ext cx="3420000" cy="1075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6158756" y="3273504"/>
                <a:ext cx="36755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8756" y="3273504"/>
                <a:ext cx="36755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71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403" y="1998802"/>
            <a:ext cx="10080625" cy="830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5400" b="1" dirty="0" smtClean="0">
                <a:solidFill>
                  <a:srgbClr val="0033CC"/>
                </a:solidFill>
                <a:cs typeface="Times New Roman" panose="02020603050405020304" pitchFamily="18" charset="0"/>
                <a:hlinkClick r:id="rId3"/>
              </a:rPr>
              <a:t>Topics in Online Algorithms</a:t>
            </a:r>
            <a:endParaRPr lang="en-GB" sz="54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" y="262797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0033CC"/>
                </a:solidFill>
              </a:rPr>
              <a:t>LP duality</a:t>
            </a:r>
            <a:endParaRPr lang="en-GB" sz="4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79511" y="2401342"/>
            <a:ext cx="6392661" cy="4479201"/>
            <a:chOff x="3479511" y="1343508"/>
            <a:chExt cx="6392661" cy="4479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4580565" y="1343508"/>
                  <a:ext cx="2344217" cy="371569"/>
                </a:xfrm>
                <a:prstGeom prst="rect">
                  <a:avLst/>
                </a:prstGeom>
                <a:solidFill>
                  <a:srgbClr val="CDF1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3600" b="1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kumimoji="0" lang="en-US" sz="3600" b="1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kumimoji="0" lang="en-US" sz="3600" b="1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0565" y="1343508"/>
                  <a:ext cx="2344217" cy="371569"/>
                </a:xfrm>
                <a:prstGeom prst="rect">
                  <a:avLst/>
                </a:prstGeom>
                <a:blipFill>
                  <a:blip r:embed="rId3"/>
                  <a:stretch>
                    <a:fillRect t="-7576"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137131" y="3126850"/>
                  <a:ext cx="400692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131" y="3126850"/>
                  <a:ext cx="400692" cy="6075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3479511" y="2178014"/>
              <a:ext cx="3445271" cy="3644695"/>
              <a:chOff x="3479511" y="3970957"/>
              <a:chExt cx="3445271" cy="364469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048018" y="3970957"/>
                <a:ext cx="2876764" cy="3644695"/>
                <a:chOff x="4048018" y="3970957"/>
                <a:chExt cx="2876764" cy="36446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" name="Rectangle 1"/>
                    <p:cNvSpPr/>
                    <p:nvPr/>
                  </p:nvSpPr>
                  <p:spPr bwMode="auto">
                    <a:xfrm>
                      <a:off x="4582275" y="3970957"/>
                      <a:ext cx="2342507" cy="2743364"/>
                    </a:xfrm>
                    <a:prstGeom prst="rect">
                      <a:avLst/>
                    </a:prstGeom>
                    <a:solidFill>
                      <a:srgbClr val="CDF1FF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" name="Rectangle 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82275" y="3970957"/>
                      <a:ext cx="2342507" cy="274336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" name="Left Brace 3"/>
                <p:cNvSpPr/>
                <p:nvPr/>
              </p:nvSpPr>
              <p:spPr bwMode="auto">
                <a:xfrm>
                  <a:off x="4048018" y="3994407"/>
                  <a:ext cx="400692" cy="2719913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" name="Left Brace 21"/>
                <p:cNvSpPr/>
                <p:nvPr/>
              </p:nvSpPr>
              <p:spPr bwMode="auto">
                <a:xfrm rot="16200000">
                  <a:off x="5575197" y="5770404"/>
                  <a:ext cx="364573" cy="2334597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5546333" y="7065373"/>
                      <a:ext cx="400692" cy="5502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3200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6333" y="7065373"/>
                      <a:ext cx="400692" cy="55027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479511" y="5039656"/>
                    <a:ext cx="400692" cy="550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9511" y="5039656"/>
                    <a:ext cx="400692" cy="55027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8783106" y="2178014"/>
              <a:ext cx="1089066" cy="2743362"/>
              <a:chOff x="8783106" y="3970957"/>
              <a:chExt cx="1089066" cy="27433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8783106" y="3970957"/>
                    <a:ext cx="360894" cy="2743362"/>
                  </a:xfrm>
                  <a:prstGeom prst="rect">
                    <a:avLst/>
                  </a:prstGeom>
                  <a:solidFill>
                    <a:srgbClr val="CDF1FF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83106" y="3970957"/>
                    <a:ext cx="360894" cy="27433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Left Brace 24"/>
              <p:cNvSpPr/>
              <p:nvPr/>
            </p:nvSpPr>
            <p:spPr bwMode="auto">
              <a:xfrm flipH="1">
                <a:off x="9255314" y="3982423"/>
                <a:ext cx="400692" cy="2719913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9471480" y="4647850"/>
                    <a:ext cx="400692" cy="550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1480" y="4647850"/>
                    <a:ext cx="400692" cy="55027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7190606" y="2280368"/>
              <a:ext cx="1024230" cy="2345016"/>
              <a:chOff x="7190606" y="4073311"/>
              <a:chExt cx="1024230" cy="23450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 bwMode="auto">
                  <a:xfrm rot="16200000">
                    <a:off x="6213508" y="5050409"/>
                    <a:ext cx="2325376" cy="371179"/>
                  </a:xfrm>
                  <a:prstGeom prst="rect">
                    <a:avLst/>
                  </a:prstGeom>
                  <a:solidFill>
                    <a:srgbClr val="FFC5C5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square" lIns="0" tIns="13716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</m:oMath>
                      </m:oMathPara>
                    </a14:m>
                    <a:endParaRPr kumimoji="0" lang="en-US" sz="3600" b="1" i="0" u="none" strike="noStrike" cap="none" normalizeH="0" baseline="0" dirty="0" smtClean="0">
                      <a:ln>
                        <a:noFill/>
                      </a:ln>
                      <a:effectLst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6213508" y="5050409"/>
                    <a:ext cx="2325376" cy="37117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Left Brace 26"/>
              <p:cNvSpPr/>
              <p:nvPr/>
            </p:nvSpPr>
            <p:spPr bwMode="auto">
              <a:xfrm rot="10800000">
                <a:off x="7669407" y="4083730"/>
                <a:ext cx="364573" cy="2334597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814144" y="4644653"/>
                    <a:ext cx="400692" cy="550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144" y="4644653"/>
                    <a:ext cx="400692" cy="55027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7" name="Group 16"/>
          <p:cNvGrpSpPr/>
          <p:nvPr/>
        </p:nvGrpSpPr>
        <p:grpSpPr>
          <a:xfrm>
            <a:off x="-537884" y="1334642"/>
            <a:ext cx="4449210" cy="1569922"/>
            <a:chOff x="116450" y="3055868"/>
            <a:chExt cx="3330632" cy="193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8159" y="3060360"/>
                  <a:ext cx="3211291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159" y="3060360"/>
                  <a:ext cx="3211291" cy="615553"/>
                </a:xfrm>
                <a:prstGeom prst="rect">
                  <a:avLst/>
                </a:prstGeom>
                <a:blipFill>
                  <a:blip r:embed="rId22"/>
                  <a:stretch>
                    <a:fillRect t="-18519" b="-6666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450" y="3705918"/>
                  <a:ext cx="3212376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34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s.t.</a:t>
                  </a: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450" y="3705918"/>
                  <a:ext cx="3212376" cy="615553"/>
                </a:xfrm>
                <a:prstGeom prst="rect">
                  <a:avLst/>
                </a:prstGeom>
                <a:blipFill>
                  <a:blip r:embed="rId23"/>
                  <a:stretch>
                    <a:fillRect t="-18293" b="-6463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5561" y="4351475"/>
                  <a:ext cx="3193900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561" y="4351475"/>
                  <a:ext cx="3193900" cy="61555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 bwMode="auto">
            <a:xfrm>
              <a:off x="730762" y="3055868"/>
              <a:ext cx="2716320" cy="1937532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1353671" y="3244028"/>
                <a:ext cx="2783088" cy="371569"/>
              </a:xfrm>
              <a:prstGeom prst="rect">
                <a:avLst/>
              </a:prstGeom>
              <a:solidFill>
                <a:srgbClr val="FFC5C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𝒚</m:t>
                          </m:r>
                        </m:e>
                        <m:sup>
                          <m:r>
                            <a:rPr kumimoji="0" lang="en-US" sz="3600" b="1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en-US" sz="3600" b="1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3671" y="3244028"/>
                <a:ext cx="2783088" cy="371569"/>
              </a:xfrm>
              <a:prstGeom prst="rect">
                <a:avLst/>
              </a:prstGeom>
              <a:blipFill>
                <a:blip r:embed="rId25"/>
                <a:stretch>
                  <a:fillRect t="-9091" b="-13636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/>
          <p:cNvSpPr/>
          <p:nvPr/>
        </p:nvSpPr>
        <p:spPr bwMode="auto">
          <a:xfrm rot="16200000">
            <a:off x="2519112" y="2470256"/>
            <a:ext cx="443246" cy="277412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31415" y="3945652"/>
                <a:ext cx="400692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15" y="3945652"/>
                <a:ext cx="400692" cy="550279"/>
              </a:xfrm>
              <a:prstGeom prst="rect">
                <a:avLst/>
              </a:prstGeom>
              <a:blipFill>
                <a:blip r:embed="rId26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5400000">
                <a:off x="5411861" y="2660683"/>
                <a:ext cx="40069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11861" y="2660683"/>
                <a:ext cx="400692" cy="607539"/>
              </a:xfrm>
              <a:prstGeom prst="rect">
                <a:avLst/>
              </a:prstGeom>
              <a:blipFill>
                <a:blip r:embed="rId2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-546852" y="5664594"/>
            <a:ext cx="4449210" cy="1665343"/>
            <a:chOff x="116450" y="3055868"/>
            <a:chExt cx="3330632" cy="2055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8159" y="3060360"/>
                  <a:ext cx="3211291" cy="759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max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159" y="3060360"/>
                  <a:ext cx="3211291" cy="759690"/>
                </a:xfrm>
                <a:prstGeom prst="rect">
                  <a:avLst/>
                </a:prstGeom>
                <a:blipFill>
                  <a:blip r:embed="rId28"/>
                  <a:stretch>
                    <a:fillRect t="-13861" b="-3366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450" y="3705918"/>
                  <a:ext cx="3212376" cy="759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34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s.t.</a:t>
                  </a: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endParaRPr lang="en-US" sz="3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8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450" y="3705918"/>
                  <a:ext cx="3212376" cy="759690"/>
                </a:xfrm>
                <a:prstGeom prst="rect">
                  <a:avLst/>
                </a:prstGeom>
                <a:blipFill>
                  <a:blip r:embed="rId29"/>
                  <a:stretch>
                    <a:fillRect t="-14851" b="-3366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5561" y="4351475"/>
                  <a:ext cx="3193900" cy="759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:r>
                    <a:rPr lang="en-US" sz="3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en-US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endParaRPr lang="en-US" sz="3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561" y="4351475"/>
                  <a:ext cx="3193900" cy="75969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 bwMode="auto">
            <a:xfrm>
              <a:off x="730762" y="3055868"/>
              <a:ext cx="2716320" cy="1937532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1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14" y="321210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Weak duality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3708" y="1275613"/>
                <a:ext cx="10061787" cy="2181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Thm (weak duality):</a:t>
                </a:r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is a feasible solution of the primal, </a:t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is a feasible solution of the dual, then</a:t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equality if and only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are both optimal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1275613"/>
                <a:ext cx="10061787" cy="2181046"/>
              </a:xfrm>
              <a:prstGeom prst="rect">
                <a:avLst/>
              </a:prstGeom>
              <a:blipFill>
                <a:blip r:embed="rId3"/>
                <a:stretch>
                  <a:fillRect t="-3631" b="-8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25" y="3914601"/>
            <a:ext cx="8741639" cy="2826346"/>
            <a:chOff x="1724" y="4156645"/>
            <a:chExt cx="10080625" cy="2826346"/>
          </a:xfrm>
        </p:grpSpPr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3434" y="4156645"/>
              <a:ext cx="10061787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1000"/>
                </a:spcBef>
              </a:pPr>
              <a:r>
                <a:rPr lang="en-US" sz="3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Proof: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724" y="4759673"/>
                  <a:ext cx="10061787" cy="549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5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latin typeface="Times New Roman" pitchFamily="18" charset="0"/>
                      <a:cs typeface="Times New Roman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</m:oMath>
                  </a14:m>
                  <a:r>
                    <a:rPr lang="en-US" sz="3000" b="1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,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000" b="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000" dirty="0" smtClean="0">
                      <a:latin typeface="Times New Roman" pitchFamily="18" charset="0"/>
                      <a:cs typeface="Times New Roman" pitchFamily="18" charset="0"/>
                    </a:rPr>
                    <a:t>and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30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r>
                    <a:rPr lang="en-US" sz="3000" b="1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000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≥0</m:t>
                      </m:r>
                    </m:oMath>
                  </a14:m>
                  <a:r>
                    <a:rPr lang="en-US" sz="3000" b="1" dirty="0" smtClean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000" b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24" y="4759673"/>
                  <a:ext cx="10061787" cy="549381"/>
                </a:xfrm>
                <a:prstGeom prst="rect">
                  <a:avLst/>
                </a:prstGeom>
                <a:blipFill>
                  <a:blip r:embed="rId4"/>
                  <a:stretch>
                    <a:fillRect t="-17778" b="-3111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562" y="6452076"/>
                  <a:ext cx="10061787" cy="530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5000"/>
                    </a:lnSpc>
                    <a:spcBef>
                      <a:spcPts val="1000"/>
                    </a:spcBef>
                  </a:pPr>
                  <a:r>
                    <a:rPr lang="en-US" sz="3000" dirty="0" smtClean="0">
                      <a:latin typeface="Times New Roman" pitchFamily="18" charset="0"/>
                      <a:cs typeface="Times New Roman" pitchFamily="18" charset="0"/>
                    </a:rPr>
                    <a:t>then</a:t>
                  </a:r>
                  <a:r>
                    <a:rPr lang="en-US" sz="3000" b="1" dirty="0" smtClean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≥ 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sz="3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  <m:acc>
                            <m:accPr>
                              <m:chr m:val="̅"/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  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acc>
                    </m:oMath>
                  </a14:m>
                  <a:endParaRPr lang="en-US" sz="3000" b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62" y="6452076"/>
                  <a:ext cx="10061787" cy="530915"/>
                </a:xfrm>
                <a:prstGeom prst="rect">
                  <a:avLst/>
                </a:prstGeom>
                <a:blipFill>
                  <a:blip r:embed="rId5"/>
                  <a:stretch>
                    <a:fillRect t="-18391" b="-3563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208157" y="5282908"/>
              <a:ext cx="3378474" cy="811261"/>
              <a:chOff x="2208157" y="5282908"/>
              <a:chExt cx="3378474" cy="811261"/>
            </a:xfrm>
          </p:grpSpPr>
          <p:sp>
            <p:nvSpPr>
              <p:cNvPr id="38" name="Left Brace 37"/>
              <p:cNvSpPr/>
              <p:nvPr/>
            </p:nvSpPr>
            <p:spPr bwMode="auto">
              <a:xfrm rot="16200000">
                <a:off x="3753180" y="4206782"/>
                <a:ext cx="288429" cy="2440682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157" y="5544788"/>
                    <a:ext cx="3378474" cy="5493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95000"/>
                      </a:lnSpc>
                      <a:spcBef>
                        <a:spcPts val="1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acc>
                      </m:oMath>
                    </a14:m>
                    <a:r>
                      <a:rPr lang="en-US" sz="3000" dirty="0" smtClean="0">
                        <a:latin typeface="Times New Roman" pitchFamily="18" charset="0"/>
                        <a:cs typeface="Times New Roman" pitchFamily="18" charset="0"/>
                      </a:rPr>
                      <a:t> feasible in primal</a:t>
                    </a:r>
                  </a:p>
                </p:txBody>
              </p:sp>
            </mc:Choice>
            <mc:Fallback xmlns="">
              <p:sp>
                <p:nvSpPr>
                  <p:cNvPr id="39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08157" y="5544788"/>
                    <a:ext cx="3378474" cy="5493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7778" r="-1264" b="-3111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" name="Group 2"/>
            <p:cNvGrpSpPr/>
            <p:nvPr/>
          </p:nvGrpSpPr>
          <p:grpSpPr>
            <a:xfrm>
              <a:off x="5763812" y="5270924"/>
              <a:ext cx="3378474" cy="811261"/>
              <a:chOff x="5763812" y="5270924"/>
              <a:chExt cx="3378474" cy="811261"/>
            </a:xfrm>
          </p:grpSpPr>
          <p:sp>
            <p:nvSpPr>
              <p:cNvPr id="40" name="Left Brace 39"/>
              <p:cNvSpPr/>
              <p:nvPr/>
            </p:nvSpPr>
            <p:spPr bwMode="auto">
              <a:xfrm rot="16200000">
                <a:off x="7302843" y="4048804"/>
                <a:ext cx="300413" cy="2744653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3812" y="5532804"/>
                    <a:ext cx="3378474" cy="5493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95000"/>
                      </a:lnSpc>
                      <a:spcBef>
                        <a:spcPts val="1000"/>
                      </a:spcBef>
                    </a:pP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</m:acc>
                      </m:oMath>
                    </a14:m>
                    <a:r>
                      <a:rPr lang="en-US" sz="3000" dirty="0" smtClean="0">
                        <a:latin typeface="Times New Roman" pitchFamily="18" charset="0"/>
                        <a:cs typeface="Times New Roman" pitchFamily="18" charset="0"/>
                      </a:rPr>
                      <a:t> feasible in dual</a:t>
                    </a:r>
                  </a:p>
                </p:txBody>
              </p:sp>
            </mc:Choice>
            <mc:Fallback xmlns="">
              <p:sp>
                <p:nvSpPr>
                  <p:cNvPr id="41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63812" y="5532804"/>
                    <a:ext cx="3378474" cy="5493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7778" b="-3111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8505585" y="3305903"/>
            <a:ext cx="1537856" cy="1982471"/>
            <a:chOff x="8523515" y="5045053"/>
            <a:chExt cx="1537856" cy="1982471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8801100" y="5045053"/>
              <a:ext cx="0" cy="1982471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8523515" y="6035040"/>
              <a:ext cx="544483" cy="6691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683556" y="5528347"/>
              <a:ext cx="1361145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115427" y="6234924"/>
                  <a:ext cx="721519" cy="523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5427" y="6234924"/>
                  <a:ext cx="72151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103521" y="5231305"/>
                  <a:ext cx="597693" cy="523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28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03521" y="5231305"/>
                  <a:ext cx="597693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04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 bwMode="auto">
            <a:xfrm>
              <a:off x="8700226" y="6523713"/>
              <a:ext cx="1361145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29989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6"/>
              <p:cNvSpPr txBox="1">
                <a:spLocks noChangeArrowheads="1"/>
              </p:cNvSpPr>
              <p:nvPr/>
            </p:nvSpPr>
            <p:spPr bwMode="auto">
              <a:xfrm>
                <a:off x="6876840" y="1228087"/>
                <a:ext cx="32112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840" y="1228087"/>
                <a:ext cx="3211291" cy="553998"/>
              </a:xfrm>
              <a:prstGeom prst="rect">
                <a:avLst/>
              </a:prstGeom>
              <a:blipFill>
                <a:blip r:embed="rId3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14" y="252522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Strong duality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1134124"/>
                <a:ext cx="5789911" cy="607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1134124"/>
                <a:ext cx="5789911" cy="607795"/>
              </a:xfrm>
              <a:prstGeom prst="rect">
                <a:avLst/>
              </a:prstGeom>
              <a:blipFill>
                <a:blip r:embed="rId4"/>
                <a:stretch>
                  <a:fillRect t="-11000" b="-16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1702626"/>
                <a:ext cx="5789911" cy="59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s.t.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1702626"/>
                <a:ext cx="5789911" cy="590611"/>
              </a:xfrm>
              <a:prstGeom prst="rect">
                <a:avLst/>
              </a:prstGeom>
              <a:blipFill>
                <a:blip r:embed="rId5"/>
                <a:stretch>
                  <a:fillRect l="-1368" t="-113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237604" y="2271129"/>
                <a:ext cx="5789911" cy="591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,   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604" y="2271129"/>
                <a:ext cx="5789911" cy="591124"/>
              </a:xfrm>
              <a:prstGeom prst="rect">
                <a:avLst/>
              </a:prstGeom>
              <a:blipFill>
                <a:blip r:embed="rId6"/>
                <a:stretch>
                  <a:fillRect t="-113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2971481"/>
                <a:ext cx="5789911" cy="54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2971481"/>
                <a:ext cx="5789911" cy="540084"/>
              </a:xfrm>
              <a:prstGeom prst="rect">
                <a:avLst/>
              </a:prstGeom>
              <a:blipFill>
                <a:blip r:embed="rId7"/>
                <a:stretch>
                  <a:fillRect t="-12360" b="-303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3531936"/>
                <a:ext cx="5986838" cy="59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s.t.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, 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3531936"/>
                <a:ext cx="5986838" cy="590611"/>
              </a:xfrm>
              <a:prstGeom prst="rect">
                <a:avLst/>
              </a:prstGeom>
              <a:blipFill>
                <a:blip r:embed="rId8"/>
                <a:stretch>
                  <a:fillRect t="-11340" b="-195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194798" y="4108486"/>
                <a:ext cx="578991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, 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=1,2,…,</m:t>
                    </m:r>
                    <m:r>
                      <a:rPr lang="en-US" sz="2900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4798" y="4108486"/>
                <a:ext cx="5789911" cy="538609"/>
              </a:xfrm>
              <a:prstGeom prst="rect">
                <a:avLst/>
              </a:prstGeom>
              <a:blipFill>
                <a:blip r:embed="rId9"/>
                <a:stretch>
                  <a:fillRect t="-12500" b="-318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 bwMode="auto">
          <a:xfrm>
            <a:off x="13708" y="2882780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1998" y="4666610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0288" y="1101916"/>
            <a:ext cx="10085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144" y="1700532"/>
            <a:ext cx="10848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(P)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0" y="3578985"/>
            <a:ext cx="10951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(D)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316" y="4949765"/>
            <a:ext cx="10063887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(1)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If (P) is feasible and bounded, then so is (D), and vice verse.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(P) and (D) have optimal values and their optimal values are equal.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-9043" y="5870065"/>
            <a:ext cx="10063887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(2)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If (P) is feasible but unbounded, then (D) is infeasible.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131" y="6891978"/>
            <a:ext cx="10063887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(It is possible that both (P) and (D) are infeasible.)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090009" y="1101916"/>
            <a:ext cx="0" cy="35646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419934" y="1126722"/>
            <a:ext cx="0" cy="35646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6875131" y="1733330"/>
                <a:ext cx="32123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131" y="1733330"/>
                <a:ext cx="3212376" cy="553998"/>
              </a:xfrm>
              <a:prstGeom prst="rect">
                <a:avLst/>
              </a:prstGeom>
              <a:blipFill>
                <a:blip r:embed="rId10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6875131" y="2238573"/>
                <a:ext cx="31939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131" y="2238573"/>
                <a:ext cx="319390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6834034" y="3004518"/>
                <a:ext cx="32112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4034" y="3004518"/>
                <a:ext cx="3211291" cy="553998"/>
              </a:xfrm>
              <a:prstGeom prst="rect">
                <a:avLst/>
              </a:prstGeom>
              <a:blipFill>
                <a:blip r:embed="rId12"/>
                <a:stretch>
                  <a:fillRect t="-12088" b="-274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6832325" y="3518226"/>
                <a:ext cx="3212376" cy="54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900" dirty="0" err="1" smtClean="0">
                    <a:latin typeface="Times New Roman" pitchFamily="18" charset="0"/>
                    <a:cs typeface="Times New Roman" pitchFamily="18" charset="0"/>
                  </a:rPr>
                  <a:t>s.t.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9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endParaRPr lang="en-US" sz="29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325" y="3518226"/>
                <a:ext cx="3212376" cy="546625"/>
              </a:xfrm>
              <a:prstGeom prst="rect">
                <a:avLst/>
              </a:prstGeom>
              <a:blipFill>
                <a:blip r:embed="rId13"/>
                <a:stretch>
                  <a:fillRect t="-12222" b="-288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6832325" y="4024560"/>
                <a:ext cx="31939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325" y="4024560"/>
                <a:ext cx="3193900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795" y="6381022"/>
            <a:ext cx="10063887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1000"/>
              </a:spcBef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(3)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If (D) is feasible but unbounded, then (P) is infeasible.</a:t>
            </a:r>
          </a:p>
        </p:txBody>
      </p:sp>
    </p:spTree>
    <p:extLst>
      <p:ext uri="{BB962C8B-B14F-4D97-AF65-F5344CB8AC3E}">
        <p14:creationId xmlns:p14="http://schemas.microsoft.com/office/powerpoint/2010/main" val="30495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14" y="321210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Complementary Slackness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3708" y="1275613"/>
                <a:ext cx="10061787" cy="3985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Thm (CP):</a:t>
                </a:r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be a feasible solution of the primal, </a:t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be a feasible solution of the dual, that satisfy</a:t>
                </a:r>
              </a:p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Primal </a:t>
                </a:r>
                <a:r>
                  <a:rPr lang="en-US" sz="3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comple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slackness: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, 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1≤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Dual </a:t>
                </a:r>
                <a:r>
                  <a:rPr lang="en-US" sz="3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comple</a:t>
                </a:r>
                <a:r>
                  <a:rPr lang="en-US" sz="3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slackness: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, 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1≤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Then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𝛼𝛽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1275613"/>
                <a:ext cx="10061787" cy="3985002"/>
              </a:xfrm>
              <a:prstGeom prst="rect">
                <a:avLst/>
              </a:prstGeom>
              <a:blipFill>
                <a:blip r:embed="rId3"/>
                <a:stretch>
                  <a:fillRect t="-1988" b="-21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13306" y="5895526"/>
                <a:ext cx="10080624" cy="913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if CP hold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00" b="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optimal primal and dual solutions</a:t>
                </a:r>
              </a:p>
            </p:txBody>
          </p:sp>
        </mc:Choice>
        <mc:Fallback xmlns="">
          <p:sp>
            <p:nvSpPr>
              <p:cNvPr id="2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6" y="5895526"/>
                <a:ext cx="10080624" cy="913392"/>
              </a:xfrm>
              <a:prstGeom prst="rect">
                <a:avLst/>
              </a:prstGeom>
              <a:blipFill>
                <a:blip r:embed="rId4"/>
                <a:stretch>
                  <a:fillRect t="-4000" b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8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14" y="321210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rgbClr val="0033CC"/>
                </a:solidFill>
              </a:rPr>
              <a:t>Complementary Slackness</a:t>
            </a:r>
            <a:endParaRPr lang="en-GB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3708" y="1275613"/>
                <a:ext cx="10061787" cy="3985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Thm (CP):</a:t>
                </a:r>
                <a:r>
                  <a:rPr lang="en-US" sz="3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be a feasible solution of the primal, </a:t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be a feasible solution of the dual, that satisfy</a:t>
                </a:r>
              </a:p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Primal </a:t>
                </a:r>
                <a:r>
                  <a:rPr lang="en-US" sz="3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comple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slackness: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, 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1≤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sz="3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Dual </a:t>
                </a:r>
                <a:r>
                  <a:rPr lang="en-US" sz="3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comple</a:t>
                </a:r>
                <a:r>
                  <a:rPr lang="en-US" sz="3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. slackness: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≥1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, 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1≤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sz="3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Then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𝛼𝛽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1275613"/>
                <a:ext cx="10061787" cy="3985002"/>
              </a:xfrm>
              <a:prstGeom prst="rect">
                <a:avLst/>
              </a:prstGeom>
              <a:blipFill>
                <a:blip r:embed="rId3"/>
                <a:stretch>
                  <a:fillRect t="-1988" b="-21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306" y="5250058"/>
            <a:ext cx="10080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algn="ctr">
              <a:lnSpc>
                <a:spcPct val="100000"/>
              </a:lnSpc>
              <a:spcBef>
                <a:spcPts val="1000"/>
              </a:spcBef>
            </a:pP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22270" y="5671400"/>
                <a:ext cx="10080624" cy="1281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80000" algn="ctr">
                  <a:lnSpc>
                    <a:spcPct val="10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IL" sz="2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IL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𝛼𝛽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0" y="5671400"/>
                <a:ext cx="10080624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25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lnSpc>
            <a:spcPct val="100000"/>
          </a:lnSpc>
          <a:spcBef>
            <a:spcPts val="1000"/>
          </a:spcBef>
          <a:defRPr sz="3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 algn="ctr">
          <a:lnSpc>
            <a:spcPct val="100000"/>
          </a:lnSpc>
          <a:spcBef>
            <a:spcPts val="1000"/>
          </a:spcBef>
          <a:defRPr sz="3000" dirty="0" smtClean="0">
            <a:latin typeface="Times New Roman" panose="02020603050405020304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88216</TotalTime>
  <Words>1808</Words>
  <Application>Microsoft Office PowerPoint</Application>
  <PresentationFormat>Custom</PresentationFormat>
  <Paragraphs>536</Paragraphs>
  <Slides>49</Slides>
  <Notes>49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 Unicode MS</vt:lpstr>
      <vt:lpstr>Cambria Math</vt:lpstr>
      <vt:lpstr>StarSymbol</vt:lpstr>
      <vt:lpstr>Times New Roman</vt:lpstr>
      <vt:lpstr>Wingdings</vt:lpstr>
      <vt:lpstr>Default Design</vt:lpstr>
      <vt:lpstr>Seminar in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web 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zwick</dc:creator>
  <cp:lastModifiedBy>user</cp:lastModifiedBy>
  <cp:revision>1571</cp:revision>
  <dcterms:modified xsi:type="dcterms:W3CDTF">2022-02-24T05:56:23Z</dcterms:modified>
</cp:coreProperties>
</file>