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07"/>
  </p:notesMasterIdLst>
  <p:sldIdLst>
    <p:sldId id="256" r:id="rId2"/>
    <p:sldId id="283" r:id="rId3"/>
    <p:sldId id="284" r:id="rId4"/>
    <p:sldId id="415" r:id="rId5"/>
    <p:sldId id="418" r:id="rId6"/>
    <p:sldId id="417" r:id="rId7"/>
    <p:sldId id="416" r:id="rId8"/>
    <p:sldId id="414" r:id="rId9"/>
    <p:sldId id="413" r:id="rId10"/>
    <p:sldId id="411" r:id="rId11"/>
    <p:sldId id="407" r:id="rId12"/>
    <p:sldId id="406" r:id="rId13"/>
    <p:sldId id="405" r:id="rId14"/>
    <p:sldId id="404" r:id="rId15"/>
    <p:sldId id="403" r:id="rId16"/>
    <p:sldId id="402" r:id="rId17"/>
    <p:sldId id="409" r:id="rId18"/>
    <p:sldId id="400" r:id="rId19"/>
    <p:sldId id="399" r:id="rId20"/>
    <p:sldId id="408" r:id="rId21"/>
    <p:sldId id="420" r:id="rId22"/>
    <p:sldId id="419" r:id="rId23"/>
    <p:sldId id="421" r:id="rId24"/>
    <p:sldId id="422" r:id="rId25"/>
    <p:sldId id="423" r:id="rId26"/>
    <p:sldId id="444" r:id="rId27"/>
    <p:sldId id="332" r:id="rId28"/>
    <p:sldId id="298" r:id="rId29"/>
    <p:sldId id="334" r:id="rId30"/>
    <p:sldId id="286" r:id="rId31"/>
    <p:sldId id="290" r:id="rId32"/>
    <p:sldId id="445" r:id="rId33"/>
    <p:sldId id="424" r:id="rId34"/>
    <p:sldId id="425" r:id="rId35"/>
    <p:sldId id="426" r:id="rId36"/>
    <p:sldId id="427" r:id="rId37"/>
    <p:sldId id="428" r:id="rId38"/>
    <p:sldId id="450" r:id="rId39"/>
    <p:sldId id="430" r:id="rId40"/>
    <p:sldId id="432" r:id="rId41"/>
    <p:sldId id="431" r:id="rId42"/>
    <p:sldId id="434" r:id="rId43"/>
    <p:sldId id="435" r:id="rId44"/>
    <p:sldId id="436" r:id="rId45"/>
    <p:sldId id="292" r:id="rId46"/>
    <p:sldId id="335" r:id="rId47"/>
    <p:sldId id="351" r:id="rId48"/>
    <p:sldId id="338" r:id="rId49"/>
    <p:sldId id="339" r:id="rId50"/>
    <p:sldId id="340" r:id="rId51"/>
    <p:sldId id="294" r:id="rId52"/>
    <p:sldId id="352" r:id="rId53"/>
    <p:sldId id="342" r:id="rId54"/>
    <p:sldId id="343" r:id="rId55"/>
    <p:sldId id="344" r:id="rId56"/>
    <p:sldId id="345" r:id="rId57"/>
    <p:sldId id="346" r:id="rId58"/>
    <p:sldId id="446" r:id="rId59"/>
    <p:sldId id="347" r:id="rId60"/>
    <p:sldId id="368" r:id="rId61"/>
    <p:sldId id="369" r:id="rId62"/>
    <p:sldId id="367" r:id="rId63"/>
    <p:sldId id="348" r:id="rId64"/>
    <p:sldId id="304" r:id="rId65"/>
    <p:sldId id="354" r:id="rId66"/>
    <p:sldId id="356" r:id="rId67"/>
    <p:sldId id="305" r:id="rId68"/>
    <p:sldId id="353" r:id="rId69"/>
    <p:sldId id="372" r:id="rId70"/>
    <p:sldId id="371" r:id="rId71"/>
    <p:sldId id="374" r:id="rId72"/>
    <p:sldId id="375" r:id="rId73"/>
    <p:sldId id="376" r:id="rId74"/>
    <p:sldId id="378" r:id="rId75"/>
    <p:sldId id="377" r:id="rId76"/>
    <p:sldId id="380" r:id="rId77"/>
    <p:sldId id="379" r:id="rId78"/>
    <p:sldId id="381" r:id="rId79"/>
    <p:sldId id="382" r:id="rId80"/>
    <p:sldId id="383" r:id="rId81"/>
    <p:sldId id="384" r:id="rId82"/>
    <p:sldId id="307" r:id="rId83"/>
    <p:sldId id="308" r:id="rId84"/>
    <p:sldId id="366" r:id="rId85"/>
    <p:sldId id="437" r:id="rId86"/>
    <p:sldId id="438" r:id="rId87"/>
    <p:sldId id="439" r:id="rId88"/>
    <p:sldId id="440" r:id="rId89"/>
    <p:sldId id="447" r:id="rId90"/>
    <p:sldId id="389" r:id="rId91"/>
    <p:sldId id="387" r:id="rId92"/>
    <p:sldId id="441" r:id="rId93"/>
    <p:sldId id="448" r:id="rId94"/>
    <p:sldId id="391" r:id="rId95"/>
    <p:sldId id="393" r:id="rId96"/>
    <p:sldId id="392" r:id="rId97"/>
    <p:sldId id="442" r:id="rId98"/>
    <p:sldId id="394" r:id="rId99"/>
    <p:sldId id="449" r:id="rId100"/>
    <p:sldId id="443" r:id="rId101"/>
    <p:sldId id="396" r:id="rId102"/>
    <p:sldId id="397" r:id="rId103"/>
    <p:sldId id="398" r:id="rId104"/>
    <p:sldId id="385" r:id="rId105"/>
    <p:sldId id="282" r:id="rId106"/>
  </p:sldIdLst>
  <p:sldSz cx="9144000" cy="5143500" type="screen16x9"/>
  <p:notesSz cx="6858000" cy="9144000"/>
  <p:embeddedFontLst>
    <p:embeddedFont>
      <p:font typeface="Cambria Math" panose="02040503050406030204" pitchFamily="18" charset="0"/>
      <p:regular r:id="rId108"/>
    </p:embeddedFont>
    <p:embeddedFont>
      <p:font typeface="Economica" panose="020B0604020202020204" charset="0"/>
      <p:regular r:id="rId109"/>
      <p:bold r:id="rId110"/>
      <p:italic r:id="rId111"/>
      <p:boldItalic r:id="rId112"/>
    </p:embeddedFont>
    <p:embeddedFont>
      <p:font typeface="Open Sans" panose="020B0604020202020204" charset="0"/>
      <p:regular r:id="rId113"/>
      <p:bold r:id="rId114"/>
      <p:italic r:id="rId115"/>
      <p:boldItalic r:id="rId1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21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220" d="100"/>
          <a:sy n="220" d="100"/>
        </p:scale>
        <p:origin x="125" y="-272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presProps" Target="presProps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font" Target="fonts/font5.fntdata"/><Relationship Id="rId16" Type="http://schemas.openxmlformats.org/officeDocument/2006/relationships/slide" Target="slides/slide15.xml"/><Relationship Id="rId107" Type="http://schemas.openxmlformats.org/officeDocument/2006/relationships/notesMaster" Target="notesMasters/notesMaster1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font" Target="fonts/font6.fntdata"/><Relationship Id="rId118" Type="http://schemas.openxmlformats.org/officeDocument/2006/relationships/viewProps" Target="viewProps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font" Target="fonts/font1.fntdata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font" Target="fonts/font7.fntdata"/><Relationship Id="rId119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font" Target="fonts/font2.fntdata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font" Target="fonts/font3.fntdata"/><Relationship Id="rId115" Type="http://schemas.openxmlformats.org/officeDocument/2006/relationships/font" Target="fonts/font8.fntdata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font" Target="fonts/font9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font" Target="fonts/font4.fntdata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186b0c84c8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186b0c84c8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2326110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186b0c84c8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186b0c84c8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28330269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186b0c84c8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186b0c84c8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91424516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186b0c84c8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186b0c84c8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54328326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186b0c84c8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186b0c84c8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05099024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186b0c84c8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186b0c84c8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02787128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119be1c1de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119be1c1de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068837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186b0c84c8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186b0c84c8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214616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186b0c84c8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186b0c84c8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485146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186b0c84c8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186b0c84c8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857565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186b0c84c8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186b0c84c8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285805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186b0c84c8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186b0c84c8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926273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186b0c84c8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186b0c84c8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605801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186b0c84c8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186b0c84c8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101331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186b0c84c8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186b0c84c8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4657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186b0c84c8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186b0c84c8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956232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186b0c84c8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186b0c84c8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673081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186b0c84c8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186b0c84c8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971452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186b0c84c8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186b0c84c8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252588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186b0c84c8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186b0c84c8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9931723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186b0c84c8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186b0c84c8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1441148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186b0c84c8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186b0c84c8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7232782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186b0c84c8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186b0c84c8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9636664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186b0c84c8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186b0c84c8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1731017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186b0c84c8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186b0c84c8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2785997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186b0c84c8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186b0c84c8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2984752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186b0c84c8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186b0c84c8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566360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186b0c84c8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186b0c84c8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400215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186b0c84c8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186b0c84c8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4291060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186b0c84c8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186b0c84c8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8891281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186b0c84c8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186b0c84c8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8025061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186b0c84c8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186b0c84c8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8651678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186b0c84c8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186b0c84c8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4718386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186b0c84c8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186b0c84c8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9223666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186b0c84c8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186b0c84c8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3328707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186b0c84c8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186b0c84c8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1939494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186b0c84c8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186b0c84c8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554399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186b0c84c8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186b0c84c8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151797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186b0c84c8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186b0c84c8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0042045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186b0c84c8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186b0c84c8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5257604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186b0c84c8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186b0c84c8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55409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186b0c84c8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186b0c84c8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6010557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186b0c84c8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186b0c84c8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3904253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186b0c84c8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186b0c84c8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8882568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186b0c84c8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186b0c84c8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1897632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186b0c84c8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186b0c84c8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4326527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186b0c84c8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186b0c84c8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18532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186b0c84c8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186b0c84c8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0896835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186b0c84c8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186b0c84c8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435569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186b0c84c8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186b0c84c8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4354267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186b0c84c8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186b0c84c8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2660754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186b0c84c8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186b0c84c8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5707627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186b0c84c8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186b0c84c8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5077214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186b0c84c8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186b0c84c8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37404869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186b0c84c8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186b0c84c8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7296321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186b0c84c8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186b0c84c8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39278138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186b0c84c8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186b0c84c8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10219256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186b0c84c8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186b0c84c8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96650137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186b0c84c8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186b0c84c8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66910752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186b0c84c8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186b0c84c8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414200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186b0c84c8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186b0c84c8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72317337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186b0c84c8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186b0c84c8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9364770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186b0c84c8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186b0c84c8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24203660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186b0c84c8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186b0c84c8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28380661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186b0c84c8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186b0c84c8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59712886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186b0c84c8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186b0c84c8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98481540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186b0c84c8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186b0c84c8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267570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186b0c84c8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186b0c84c8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07205632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186b0c84c8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186b0c84c8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89513159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186b0c84c8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186b0c84c8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27880870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186b0c84c8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186b0c84c8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541998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186b0c84c8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186b0c84c8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55618392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186b0c84c8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186b0c84c8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03805916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186b0c84c8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186b0c84c8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88532272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186b0c84c8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186b0c84c8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77670326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186b0c84c8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186b0c84c8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13724319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186b0c84c8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186b0c84c8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30356780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186b0c84c8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186b0c84c8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74654781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186b0c84c8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186b0c84c8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65185480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186b0c84c8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186b0c84c8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5997260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186b0c84c8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186b0c84c8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97392969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186b0c84c8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186b0c84c8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607569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186b0c84c8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186b0c84c8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20387400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186b0c84c8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186b0c84c8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89303283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186b0c84c8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186b0c84c8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83862581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186b0c84c8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186b0c84c8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33618531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186b0c84c8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186b0c84c8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78000781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186b0c84c8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186b0c84c8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21028811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186b0c84c8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186b0c84c8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95322153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186b0c84c8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186b0c84c8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69081483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186b0c84c8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186b0c84c8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25940185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186b0c84c8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186b0c84c8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74704991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186b0c84c8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186b0c84c8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736757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186b0c84c8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186b0c84c8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46866031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186b0c84c8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186b0c84c8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38695251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186b0c84c8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186b0c84c8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92045234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186b0c84c8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186b0c84c8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20191907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186b0c84c8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186b0c84c8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89361238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186b0c84c8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186b0c84c8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71055847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186b0c84c8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186b0c84c8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13369259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186b0c84c8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186b0c84c8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42553879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186b0c84c8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186b0c84c8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02517722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186b0c84c8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186b0c84c8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61210044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186b0c84c8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186b0c84c8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40821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744013" y="756700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1" name="Google Shape;11;p2"/>
          <p:cNvSpPr/>
          <p:nvPr/>
        </p:nvSpPr>
        <p:spPr>
          <a:xfrm rot="10800000">
            <a:off x="5318350" y="32667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11"/>
          <p:cNvSpPr txBox="1">
            <a:spLocks noGrp="1"/>
          </p:cNvSpPr>
          <p:nvPr>
            <p:ph type="title" hasCustomPrompt="1"/>
          </p:nvPr>
        </p:nvSpPr>
        <p:spPr>
          <a:xfrm>
            <a:off x="311700" y="957125"/>
            <a:ext cx="8520600" cy="21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4" name="Google Shape;54;p11"/>
          <p:cNvSpPr txBox="1">
            <a:spLocks noGrp="1"/>
          </p:cNvSpPr>
          <p:nvPr>
            <p:ph type="body" idx="1"/>
          </p:nvPr>
        </p:nvSpPr>
        <p:spPr>
          <a:xfrm>
            <a:off x="311700" y="3162000"/>
            <a:ext cx="85206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flipH="1">
            <a:off x="7595938" y="4602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7" name="Google Shape;17;p3"/>
          <p:cNvSpPr/>
          <p:nvPr/>
        </p:nvSpPr>
        <p:spPr>
          <a:xfrm rot="10800000" flipH="1">
            <a:off x="466425" y="35583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39999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2"/>
          </p:nvPr>
        </p:nvSpPr>
        <p:spPr>
          <a:xfrm>
            <a:off x="4832400" y="1225225"/>
            <a:ext cx="39999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311700" y="1399400"/>
            <a:ext cx="2808000" cy="278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5878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3" name="Google Shape;43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4" name="Google Shape;44;p9"/>
          <p:cNvSpPr txBox="1">
            <a:spLocks noGrp="1"/>
          </p:cNvSpPr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57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>
            <a:spLocks noGrp="1"/>
          </p:cNvSpPr>
          <p:nvPr>
            <p:ph type="body" idx="1"/>
          </p:nvPr>
        </p:nvSpPr>
        <p:spPr>
          <a:xfrm>
            <a:off x="319500" y="42189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</a:lstStyle>
          <a:p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lux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1710.png"/><Relationship Id="rId18" Type="http://schemas.openxmlformats.org/officeDocument/2006/relationships/image" Target="../media/image31.png"/><Relationship Id="rId3" Type="http://schemas.openxmlformats.org/officeDocument/2006/relationships/image" Target="../media/image4.png"/><Relationship Id="rId7" Type="http://schemas.openxmlformats.org/officeDocument/2006/relationships/image" Target="../media/image16.png"/><Relationship Id="rId12" Type="http://schemas.openxmlformats.org/officeDocument/2006/relationships/image" Target="../media/image1310.png"/><Relationship Id="rId17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11" Type="http://schemas.openxmlformats.org/officeDocument/2006/relationships/image" Target="../media/image5.png"/><Relationship Id="rId5" Type="http://schemas.openxmlformats.org/officeDocument/2006/relationships/image" Target="../media/image9.png"/><Relationship Id="rId15" Type="http://schemas.openxmlformats.org/officeDocument/2006/relationships/image" Target="../media/image250.png"/><Relationship Id="rId10" Type="http://schemas.openxmlformats.org/officeDocument/2006/relationships/image" Target="../media/image28.png"/><Relationship Id="rId4" Type="http://schemas.openxmlformats.org/officeDocument/2006/relationships/image" Target="../media/image810.png"/><Relationship Id="rId9" Type="http://schemas.openxmlformats.org/officeDocument/2006/relationships/image" Target="../media/image24.png"/><Relationship Id="rId14" Type="http://schemas.openxmlformats.org/officeDocument/2006/relationships/image" Target="../media/image2110.png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40.png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7.png"/><Relationship Id="rId5" Type="http://schemas.openxmlformats.org/officeDocument/2006/relationships/image" Target="../media/image208.png"/><Relationship Id="rId4" Type="http://schemas.openxmlformats.org/officeDocument/2006/relationships/image" Target="../media/image220.png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2.png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8.png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9.png"/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0.png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1.png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3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2.png"/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3.png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2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50.png"/><Relationship Id="rId12" Type="http://schemas.openxmlformats.org/officeDocument/2006/relationships/image" Target="../media/image36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1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370.png"/><Relationship Id="rId3" Type="http://schemas.openxmlformats.org/officeDocument/2006/relationships/image" Target="../media/image32.png"/><Relationship Id="rId7" Type="http://schemas.openxmlformats.org/officeDocument/2006/relationships/image" Target="../media/image350.png"/><Relationship Id="rId12" Type="http://schemas.openxmlformats.org/officeDocument/2006/relationships/image" Target="../media/image36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34.png"/><Relationship Id="rId15" Type="http://schemas.openxmlformats.org/officeDocument/2006/relationships/image" Target="../media/image41.png"/><Relationship Id="rId4" Type="http://schemas.openxmlformats.org/officeDocument/2006/relationships/image" Target="../media/image33.png"/><Relationship Id="rId1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370.png"/><Relationship Id="rId3" Type="http://schemas.openxmlformats.org/officeDocument/2006/relationships/image" Target="../media/image32.png"/><Relationship Id="rId7" Type="http://schemas.openxmlformats.org/officeDocument/2006/relationships/image" Target="../media/image350.png"/><Relationship Id="rId12" Type="http://schemas.openxmlformats.org/officeDocument/2006/relationships/image" Target="../media/image360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34.png"/><Relationship Id="rId15" Type="http://schemas.openxmlformats.org/officeDocument/2006/relationships/image" Target="../media/image43.png"/><Relationship Id="rId4" Type="http://schemas.openxmlformats.org/officeDocument/2006/relationships/image" Target="../media/image33.png"/><Relationship Id="rId9" Type="http://schemas.openxmlformats.org/officeDocument/2006/relationships/image" Target="../media/image42.png"/><Relationship Id="rId14" Type="http://schemas.openxmlformats.org/officeDocument/2006/relationships/image" Target="../media/image40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370.png"/><Relationship Id="rId3" Type="http://schemas.openxmlformats.org/officeDocument/2006/relationships/image" Target="../media/image32.png"/><Relationship Id="rId7" Type="http://schemas.openxmlformats.org/officeDocument/2006/relationships/image" Target="../media/image350.png"/><Relationship Id="rId12" Type="http://schemas.openxmlformats.org/officeDocument/2006/relationships/image" Target="../media/image360.png"/><Relationship Id="rId17" Type="http://schemas.openxmlformats.org/officeDocument/2006/relationships/image" Target="../media/image47.pn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4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34.png"/><Relationship Id="rId15" Type="http://schemas.openxmlformats.org/officeDocument/2006/relationships/image" Target="../media/image430.png"/><Relationship Id="rId10" Type="http://schemas.openxmlformats.org/officeDocument/2006/relationships/image" Target="../media/image45.png"/><Relationship Id="rId4" Type="http://schemas.openxmlformats.org/officeDocument/2006/relationships/image" Target="../media/image33.png"/><Relationship Id="rId9" Type="http://schemas.openxmlformats.org/officeDocument/2006/relationships/image" Target="../media/image42.png"/><Relationship Id="rId14" Type="http://schemas.openxmlformats.org/officeDocument/2006/relationships/image" Target="../media/image40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370.png"/><Relationship Id="rId18" Type="http://schemas.openxmlformats.org/officeDocument/2006/relationships/image" Target="../media/image50.png"/><Relationship Id="rId3" Type="http://schemas.openxmlformats.org/officeDocument/2006/relationships/image" Target="../media/image32.png"/><Relationship Id="rId7" Type="http://schemas.openxmlformats.org/officeDocument/2006/relationships/image" Target="../media/image350.png"/><Relationship Id="rId12" Type="http://schemas.openxmlformats.org/officeDocument/2006/relationships/image" Target="../media/image360.png"/><Relationship Id="rId17" Type="http://schemas.openxmlformats.org/officeDocument/2006/relationships/image" Target="../media/image49.pn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46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11" Type="http://schemas.openxmlformats.org/officeDocument/2006/relationships/image" Target="../media/image48.png"/><Relationship Id="rId5" Type="http://schemas.openxmlformats.org/officeDocument/2006/relationships/image" Target="../media/image34.png"/><Relationship Id="rId15" Type="http://schemas.openxmlformats.org/officeDocument/2006/relationships/image" Target="../media/image430.png"/><Relationship Id="rId10" Type="http://schemas.openxmlformats.org/officeDocument/2006/relationships/image" Target="../media/image45.png"/><Relationship Id="rId4" Type="http://schemas.openxmlformats.org/officeDocument/2006/relationships/image" Target="../media/image33.png"/><Relationship Id="rId9" Type="http://schemas.openxmlformats.org/officeDocument/2006/relationships/image" Target="../media/image42.png"/><Relationship Id="rId14" Type="http://schemas.openxmlformats.org/officeDocument/2006/relationships/image" Target="../media/image40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370.png"/><Relationship Id="rId18" Type="http://schemas.openxmlformats.org/officeDocument/2006/relationships/image" Target="../media/image51.png"/><Relationship Id="rId3" Type="http://schemas.openxmlformats.org/officeDocument/2006/relationships/image" Target="../media/image32.png"/><Relationship Id="rId7" Type="http://schemas.openxmlformats.org/officeDocument/2006/relationships/image" Target="../media/image350.png"/><Relationship Id="rId12" Type="http://schemas.openxmlformats.org/officeDocument/2006/relationships/image" Target="../media/image360.png"/><Relationship Id="rId17" Type="http://schemas.openxmlformats.org/officeDocument/2006/relationships/image" Target="../media/image490.png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460.png"/><Relationship Id="rId20" Type="http://schemas.openxmlformats.org/officeDocument/2006/relationships/image" Target="../media/image5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11" Type="http://schemas.openxmlformats.org/officeDocument/2006/relationships/image" Target="../media/image48.png"/><Relationship Id="rId5" Type="http://schemas.openxmlformats.org/officeDocument/2006/relationships/image" Target="../media/image34.png"/><Relationship Id="rId15" Type="http://schemas.openxmlformats.org/officeDocument/2006/relationships/image" Target="../media/image430.png"/><Relationship Id="rId10" Type="http://schemas.openxmlformats.org/officeDocument/2006/relationships/image" Target="../media/image45.png"/><Relationship Id="rId19" Type="http://schemas.openxmlformats.org/officeDocument/2006/relationships/image" Target="../media/image52.png"/><Relationship Id="rId4" Type="http://schemas.openxmlformats.org/officeDocument/2006/relationships/image" Target="../media/image33.png"/><Relationship Id="rId9" Type="http://schemas.openxmlformats.org/officeDocument/2006/relationships/image" Target="../media/image42.png"/><Relationship Id="rId14" Type="http://schemas.openxmlformats.org/officeDocument/2006/relationships/image" Target="../media/image40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370.png"/><Relationship Id="rId18" Type="http://schemas.openxmlformats.org/officeDocument/2006/relationships/image" Target="../media/image510.png"/><Relationship Id="rId3" Type="http://schemas.openxmlformats.org/officeDocument/2006/relationships/image" Target="../media/image32.png"/><Relationship Id="rId21" Type="http://schemas.openxmlformats.org/officeDocument/2006/relationships/image" Target="../media/image55.png"/><Relationship Id="rId7" Type="http://schemas.openxmlformats.org/officeDocument/2006/relationships/image" Target="../media/image350.png"/><Relationship Id="rId12" Type="http://schemas.openxmlformats.org/officeDocument/2006/relationships/image" Target="../media/image360.png"/><Relationship Id="rId17" Type="http://schemas.openxmlformats.org/officeDocument/2006/relationships/image" Target="../media/image490.png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460.png"/><Relationship Id="rId20" Type="http://schemas.openxmlformats.org/officeDocument/2006/relationships/image" Target="../media/image5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11" Type="http://schemas.openxmlformats.org/officeDocument/2006/relationships/image" Target="../media/image48.png"/><Relationship Id="rId5" Type="http://schemas.openxmlformats.org/officeDocument/2006/relationships/image" Target="../media/image34.png"/><Relationship Id="rId15" Type="http://schemas.openxmlformats.org/officeDocument/2006/relationships/image" Target="../media/image430.png"/><Relationship Id="rId10" Type="http://schemas.openxmlformats.org/officeDocument/2006/relationships/image" Target="../media/image45.png"/><Relationship Id="rId19" Type="http://schemas.openxmlformats.org/officeDocument/2006/relationships/image" Target="../media/image52.png"/><Relationship Id="rId4" Type="http://schemas.openxmlformats.org/officeDocument/2006/relationships/image" Target="../media/image33.png"/><Relationship Id="rId9" Type="http://schemas.openxmlformats.org/officeDocument/2006/relationships/image" Target="../media/image42.png"/><Relationship Id="rId14" Type="http://schemas.openxmlformats.org/officeDocument/2006/relationships/image" Target="../media/image40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370.png"/><Relationship Id="rId18" Type="http://schemas.openxmlformats.org/officeDocument/2006/relationships/image" Target="../media/image510.png"/><Relationship Id="rId3" Type="http://schemas.openxmlformats.org/officeDocument/2006/relationships/image" Target="../media/image32.png"/><Relationship Id="rId21" Type="http://schemas.openxmlformats.org/officeDocument/2006/relationships/image" Target="../media/image56.png"/><Relationship Id="rId7" Type="http://schemas.openxmlformats.org/officeDocument/2006/relationships/image" Target="../media/image350.png"/><Relationship Id="rId12" Type="http://schemas.openxmlformats.org/officeDocument/2006/relationships/image" Target="../media/image360.png"/><Relationship Id="rId17" Type="http://schemas.openxmlformats.org/officeDocument/2006/relationships/image" Target="../media/image490.png"/><Relationship Id="rId2" Type="http://schemas.openxmlformats.org/officeDocument/2006/relationships/notesSlide" Target="../notesSlides/notesSlide20.xml"/><Relationship Id="rId16" Type="http://schemas.openxmlformats.org/officeDocument/2006/relationships/image" Target="../media/image460.png"/><Relationship Id="rId20" Type="http://schemas.openxmlformats.org/officeDocument/2006/relationships/image" Target="../media/image5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11" Type="http://schemas.openxmlformats.org/officeDocument/2006/relationships/image" Target="../media/image48.png"/><Relationship Id="rId5" Type="http://schemas.openxmlformats.org/officeDocument/2006/relationships/image" Target="../media/image34.png"/><Relationship Id="rId15" Type="http://schemas.openxmlformats.org/officeDocument/2006/relationships/image" Target="../media/image430.png"/><Relationship Id="rId23" Type="http://schemas.openxmlformats.org/officeDocument/2006/relationships/image" Target="../media/image58.png"/><Relationship Id="rId10" Type="http://schemas.openxmlformats.org/officeDocument/2006/relationships/image" Target="../media/image45.png"/><Relationship Id="rId19" Type="http://schemas.openxmlformats.org/officeDocument/2006/relationships/image" Target="../media/image52.png"/><Relationship Id="rId4" Type="http://schemas.openxmlformats.org/officeDocument/2006/relationships/image" Target="../media/image33.png"/><Relationship Id="rId9" Type="http://schemas.openxmlformats.org/officeDocument/2006/relationships/image" Target="../media/image42.png"/><Relationship Id="rId14" Type="http://schemas.openxmlformats.org/officeDocument/2006/relationships/image" Target="../media/image400.png"/><Relationship Id="rId22" Type="http://schemas.openxmlformats.org/officeDocument/2006/relationships/image" Target="../media/image5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0.png"/><Relationship Id="rId5" Type="http://schemas.openxmlformats.org/officeDocument/2006/relationships/image" Target="../media/image58.png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9.pn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0.png"/><Relationship Id="rId5" Type="http://schemas.openxmlformats.org/officeDocument/2006/relationships/image" Target="../media/image58.png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9.pn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0.png"/><Relationship Id="rId5" Type="http://schemas.openxmlformats.org/officeDocument/2006/relationships/image" Target="../media/image58.png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9.pn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0.png"/><Relationship Id="rId5" Type="http://schemas.openxmlformats.org/officeDocument/2006/relationships/image" Target="../media/image58.png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59.pn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0.png"/><Relationship Id="rId5" Type="http://schemas.openxmlformats.org/officeDocument/2006/relationships/image" Target="../media/image58.png"/><Relationship Id="rId4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59.pn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0.png"/><Relationship Id="rId5" Type="http://schemas.openxmlformats.org/officeDocument/2006/relationships/image" Target="../media/image58.png"/><Relationship Id="rId4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7.png"/><Relationship Id="rId4" Type="http://schemas.openxmlformats.org/officeDocument/2006/relationships/image" Target="../media/image60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2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20.png"/><Relationship Id="rId4" Type="http://schemas.openxmlformats.org/officeDocument/2006/relationships/image" Target="../media/image64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3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4.png"/><Relationship Id="rId3" Type="http://schemas.openxmlformats.org/officeDocument/2006/relationships/image" Target="../media/image73.png"/><Relationship Id="rId12" Type="http://schemas.openxmlformats.org/officeDocument/2006/relationships/image" Target="../media/image721.png"/><Relationship Id="rId2" Type="http://schemas.openxmlformats.org/officeDocument/2006/relationships/notesSlide" Target="../notesSlides/notesSlide32.xml"/><Relationship Id="rId16" Type="http://schemas.openxmlformats.org/officeDocument/2006/relationships/image" Target="../media/image77.png"/><Relationship Id="rId1" Type="http://schemas.openxmlformats.org/officeDocument/2006/relationships/slideLayout" Target="../slideLayouts/slideLayout3.xml"/><Relationship Id="rId11" Type="http://schemas.openxmlformats.org/officeDocument/2006/relationships/image" Target="../media/image710.png"/><Relationship Id="rId15" Type="http://schemas.openxmlformats.org/officeDocument/2006/relationships/image" Target="../media/image76.png"/><Relationship Id="rId9" Type="http://schemas.openxmlformats.org/officeDocument/2006/relationships/image" Target="../media/image691.png"/></Relationships>
</file>

<file path=ppt/slides/_rels/slide3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9.png"/><Relationship Id="rId3" Type="http://schemas.openxmlformats.org/officeDocument/2006/relationships/image" Target="../media/image73.png"/><Relationship Id="rId12" Type="http://schemas.openxmlformats.org/officeDocument/2006/relationships/image" Target="../media/image721.png"/><Relationship Id="rId17" Type="http://schemas.openxmlformats.org/officeDocument/2006/relationships/image" Target="../media/image80.png"/><Relationship Id="rId2" Type="http://schemas.openxmlformats.org/officeDocument/2006/relationships/notesSlide" Target="../notesSlides/notesSlide33.xml"/><Relationship Id="rId16" Type="http://schemas.openxmlformats.org/officeDocument/2006/relationships/image" Target="../media/image77.png"/><Relationship Id="rId1" Type="http://schemas.openxmlformats.org/officeDocument/2006/relationships/slideLayout" Target="../slideLayouts/slideLayout3.xml"/><Relationship Id="rId11" Type="http://schemas.openxmlformats.org/officeDocument/2006/relationships/image" Target="../media/image710.png"/><Relationship Id="rId15" Type="http://schemas.openxmlformats.org/officeDocument/2006/relationships/image" Target="../media/image76.png"/><Relationship Id="rId10" Type="http://schemas.openxmlformats.org/officeDocument/2006/relationships/image" Target="../media/image78.png"/><Relationship Id="rId9" Type="http://schemas.openxmlformats.org/officeDocument/2006/relationships/image" Target="../media/image691.png"/></Relationships>
</file>

<file path=ppt/slides/_rels/slide34.xml.rels><?xml version="1.0" encoding="UTF-8" standalone="yes"?>
<Relationships xmlns="http://schemas.openxmlformats.org/package/2006/relationships"><Relationship Id="rId18" Type="http://schemas.openxmlformats.org/officeDocument/2006/relationships/image" Target="../media/image81.png"/><Relationship Id="rId21" Type="http://schemas.openxmlformats.org/officeDocument/2006/relationships/image" Target="../media/image73.png"/><Relationship Id="rId17" Type="http://schemas.openxmlformats.org/officeDocument/2006/relationships/image" Target="../media/image751.png"/><Relationship Id="rId2" Type="http://schemas.openxmlformats.org/officeDocument/2006/relationships/notesSlide" Target="../notesSlides/notesSlide34.xml"/><Relationship Id="rId16" Type="http://schemas.openxmlformats.org/officeDocument/2006/relationships/image" Target="../media/image740.png"/><Relationship Id="rId20" Type="http://schemas.openxmlformats.org/officeDocument/2006/relationships/image" Target="../media/image82.png"/><Relationship Id="rId1" Type="http://schemas.openxmlformats.org/officeDocument/2006/relationships/slideLayout" Target="../slideLayouts/slideLayout3.xml"/><Relationship Id="rId15" Type="http://schemas.openxmlformats.org/officeDocument/2006/relationships/image" Target="../media/image691.png"/><Relationship Id="rId23" Type="http://schemas.openxmlformats.org/officeDocument/2006/relationships/image" Target="../media/image83.png"/><Relationship Id="rId19" Type="http://schemas.openxmlformats.org/officeDocument/2006/relationships/image" Target="../media/image771.png"/><Relationship Id="rId22" Type="http://schemas.openxmlformats.org/officeDocument/2006/relationships/image" Target="../media/image76.png"/></Relationships>
</file>

<file path=ppt/slides/_rels/slide35.xml.rels><?xml version="1.0" encoding="UTF-8" standalone="yes"?>
<Relationships xmlns="http://schemas.openxmlformats.org/package/2006/relationships"><Relationship Id="rId18" Type="http://schemas.openxmlformats.org/officeDocument/2006/relationships/image" Target="../media/image790.png"/><Relationship Id="rId26" Type="http://schemas.openxmlformats.org/officeDocument/2006/relationships/image" Target="../media/image77.png"/><Relationship Id="rId17" Type="http://schemas.openxmlformats.org/officeDocument/2006/relationships/image" Target="../media/image781.png"/><Relationship Id="rId25" Type="http://schemas.openxmlformats.org/officeDocument/2006/relationships/image" Target="../media/image76.png"/><Relationship Id="rId2" Type="http://schemas.openxmlformats.org/officeDocument/2006/relationships/notesSlide" Target="../notesSlides/notesSlide35.xml"/><Relationship Id="rId16" Type="http://schemas.openxmlformats.org/officeDocument/2006/relationships/image" Target="../media/image691.png"/><Relationship Id="rId20" Type="http://schemas.openxmlformats.org/officeDocument/2006/relationships/image" Target="../media/image812.png"/><Relationship Id="rId1" Type="http://schemas.openxmlformats.org/officeDocument/2006/relationships/slideLayout" Target="../slideLayouts/slideLayout3.xml"/><Relationship Id="rId24" Type="http://schemas.openxmlformats.org/officeDocument/2006/relationships/image" Target="../media/image73.png"/><Relationship Id="rId23" Type="http://schemas.openxmlformats.org/officeDocument/2006/relationships/image" Target="../media/image82.png"/><Relationship Id="rId19" Type="http://schemas.openxmlformats.org/officeDocument/2006/relationships/image" Target="../media/image84.png"/><Relationship Id="rId22" Type="http://schemas.openxmlformats.org/officeDocument/2006/relationships/image" Target="../media/image85.png"/><Relationship Id="rId27" Type="http://schemas.openxmlformats.org/officeDocument/2006/relationships/image" Target="../media/image86.png"/></Relationships>
</file>

<file path=ppt/slides/_rels/slide36.xml.rels><?xml version="1.0" encoding="UTF-8" standalone="yes"?>
<Relationships xmlns="http://schemas.openxmlformats.org/package/2006/relationships"><Relationship Id="rId18" Type="http://schemas.openxmlformats.org/officeDocument/2006/relationships/image" Target="../media/image790.png"/><Relationship Id="rId26" Type="http://schemas.openxmlformats.org/officeDocument/2006/relationships/image" Target="../media/image88.png"/><Relationship Id="rId21" Type="http://schemas.openxmlformats.org/officeDocument/2006/relationships/image" Target="../media/image85.png"/><Relationship Id="rId7" Type="http://schemas.openxmlformats.org/officeDocument/2006/relationships/image" Target="../media/image800.png"/><Relationship Id="rId17" Type="http://schemas.openxmlformats.org/officeDocument/2006/relationships/image" Target="../media/image781.png"/><Relationship Id="rId25" Type="http://schemas.openxmlformats.org/officeDocument/2006/relationships/image" Target="../media/image77.png"/><Relationship Id="rId2" Type="http://schemas.openxmlformats.org/officeDocument/2006/relationships/notesSlide" Target="../notesSlides/notesSlide36.xml"/><Relationship Id="rId16" Type="http://schemas.openxmlformats.org/officeDocument/2006/relationships/image" Target="../media/image691.png"/><Relationship Id="rId1" Type="http://schemas.openxmlformats.org/officeDocument/2006/relationships/slideLayout" Target="../slideLayouts/slideLayout3.xml"/><Relationship Id="rId24" Type="http://schemas.openxmlformats.org/officeDocument/2006/relationships/image" Target="../media/image76.png"/><Relationship Id="rId23" Type="http://schemas.openxmlformats.org/officeDocument/2006/relationships/image" Target="../media/image73.png"/><Relationship Id="rId19" Type="http://schemas.openxmlformats.org/officeDocument/2006/relationships/image" Target="../media/image87.png"/><Relationship Id="rId22" Type="http://schemas.openxmlformats.org/officeDocument/2006/relationships/image" Target="../media/image82.png"/></Relationships>
</file>

<file path=ppt/slides/_rels/slide37.xml.rels><?xml version="1.0" encoding="UTF-8" standalone="yes"?>
<Relationships xmlns="http://schemas.openxmlformats.org/package/2006/relationships"><Relationship Id="rId18" Type="http://schemas.openxmlformats.org/officeDocument/2006/relationships/image" Target="../media/image831.png"/><Relationship Id="rId26" Type="http://schemas.openxmlformats.org/officeDocument/2006/relationships/image" Target="../media/image76.png"/><Relationship Id="rId17" Type="http://schemas.openxmlformats.org/officeDocument/2006/relationships/image" Target="../media/image691.png"/><Relationship Id="rId25" Type="http://schemas.openxmlformats.org/officeDocument/2006/relationships/image" Target="../media/image73.png"/><Relationship Id="rId2" Type="http://schemas.openxmlformats.org/officeDocument/2006/relationships/notesSlide" Target="../notesSlides/notesSlide37.xml"/><Relationship Id="rId20" Type="http://schemas.openxmlformats.org/officeDocument/2006/relationships/image" Target="../media/image861.png"/><Relationship Id="rId1" Type="http://schemas.openxmlformats.org/officeDocument/2006/relationships/slideLayout" Target="../slideLayouts/slideLayout3.xml"/><Relationship Id="rId24" Type="http://schemas.openxmlformats.org/officeDocument/2006/relationships/image" Target="../media/image82.png"/><Relationship Id="rId23" Type="http://schemas.openxmlformats.org/officeDocument/2006/relationships/image" Target="../media/image85.png"/><Relationship Id="rId28" Type="http://schemas.openxmlformats.org/officeDocument/2006/relationships/image" Target="../media/image88.png"/><Relationship Id="rId19" Type="http://schemas.openxmlformats.org/officeDocument/2006/relationships/image" Target="../media/image841.png"/><Relationship Id="rId22" Type="http://schemas.openxmlformats.org/officeDocument/2006/relationships/image" Target="../media/image89.png"/><Relationship Id="rId27" Type="http://schemas.openxmlformats.org/officeDocument/2006/relationships/image" Target="../media/image77.png"/></Relationships>
</file>

<file path=ppt/slides/_rels/slide38.xml.rels><?xml version="1.0" encoding="UTF-8" standalone="yes"?>
<Relationships xmlns="http://schemas.openxmlformats.org/package/2006/relationships"><Relationship Id="rId18" Type="http://schemas.openxmlformats.org/officeDocument/2006/relationships/image" Target="../media/image831.png"/><Relationship Id="rId26" Type="http://schemas.openxmlformats.org/officeDocument/2006/relationships/image" Target="../media/image76.png"/><Relationship Id="rId3" Type="http://schemas.openxmlformats.org/officeDocument/2006/relationships/image" Target="../media/image90.png"/><Relationship Id="rId17" Type="http://schemas.openxmlformats.org/officeDocument/2006/relationships/image" Target="../media/image691.png"/><Relationship Id="rId25" Type="http://schemas.openxmlformats.org/officeDocument/2006/relationships/image" Target="../media/image73.png"/><Relationship Id="rId2" Type="http://schemas.openxmlformats.org/officeDocument/2006/relationships/notesSlide" Target="../notesSlides/notesSlide38.xml"/><Relationship Id="rId20" Type="http://schemas.openxmlformats.org/officeDocument/2006/relationships/image" Target="../media/image861.png"/><Relationship Id="rId1" Type="http://schemas.openxmlformats.org/officeDocument/2006/relationships/slideLayout" Target="../slideLayouts/slideLayout3.xml"/><Relationship Id="rId24" Type="http://schemas.openxmlformats.org/officeDocument/2006/relationships/image" Target="../media/image82.png"/><Relationship Id="rId23" Type="http://schemas.openxmlformats.org/officeDocument/2006/relationships/image" Target="../media/image85.png"/><Relationship Id="rId28" Type="http://schemas.openxmlformats.org/officeDocument/2006/relationships/image" Target="../media/image91.png"/><Relationship Id="rId19" Type="http://schemas.openxmlformats.org/officeDocument/2006/relationships/image" Target="../media/image841.png"/><Relationship Id="rId22" Type="http://schemas.openxmlformats.org/officeDocument/2006/relationships/image" Target="../media/image89.png"/><Relationship Id="rId27" Type="http://schemas.openxmlformats.org/officeDocument/2006/relationships/image" Target="../media/image77.png"/></Relationships>
</file>

<file path=ppt/slides/_rels/slide39.xml.rels><?xml version="1.0" encoding="UTF-8" standalone="yes"?>
<Relationships xmlns="http://schemas.openxmlformats.org/package/2006/relationships"><Relationship Id="rId18" Type="http://schemas.openxmlformats.org/officeDocument/2006/relationships/image" Target="../media/image831.png"/><Relationship Id="rId26" Type="http://schemas.openxmlformats.org/officeDocument/2006/relationships/image" Target="../media/image73.png"/><Relationship Id="rId21" Type="http://schemas.openxmlformats.org/officeDocument/2006/relationships/image" Target="../media/image861.png"/><Relationship Id="rId17" Type="http://schemas.openxmlformats.org/officeDocument/2006/relationships/image" Target="../media/image691.png"/><Relationship Id="rId25" Type="http://schemas.openxmlformats.org/officeDocument/2006/relationships/image" Target="../media/image82.png"/><Relationship Id="rId2" Type="http://schemas.openxmlformats.org/officeDocument/2006/relationships/notesSlide" Target="../notesSlides/notesSlide39.xml"/><Relationship Id="rId20" Type="http://schemas.openxmlformats.org/officeDocument/2006/relationships/image" Target="../media/image871.png"/><Relationship Id="rId29" Type="http://schemas.openxmlformats.org/officeDocument/2006/relationships/image" Target="../media/image92.png"/><Relationship Id="rId1" Type="http://schemas.openxmlformats.org/officeDocument/2006/relationships/slideLayout" Target="../slideLayouts/slideLayout3.xml"/><Relationship Id="rId24" Type="http://schemas.openxmlformats.org/officeDocument/2006/relationships/image" Target="../media/image85.png"/><Relationship Id="rId23" Type="http://schemas.openxmlformats.org/officeDocument/2006/relationships/image" Target="../media/image89.png"/><Relationship Id="rId28" Type="http://schemas.openxmlformats.org/officeDocument/2006/relationships/image" Target="../media/image77.png"/><Relationship Id="rId19" Type="http://schemas.openxmlformats.org/officeDocument/2006/relationships/image" Target="../media/image841.png"/><Relationship Id="rId27" Type="http://schemas.openxmlformats.org/officeDocument/2006/relationships/image" Target="../media/image76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.png"/><Relationship Id="rId3" Type="http://schemas.openxmlformats.org/officeDocument/2006/relationships/image" Target="../media/image4.png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11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18" Type="http://schemas.openxmlformats.org/officeDocument/2006/relationships/image" Target="../media/image93.png"/><Relationship Id="rId26" Type="http://schemas.openxmlformats.org/officeDocument/2006/relationships/image" Target="../media/image82.png"/><Relationship Id="rId17" Type="http://schemas.openxmlformats.org/officeDocument/2006/relationships/image" Target="../media/image691.png"/><Relationship Id="rId25" Type="http://schemas.openxmlformats.org/officeDocument/2006/relationships/image" Target="../media/image85.png"/><Relationship Id="rId2" Type="http://schemas.openxmlformats.org/officeDocument/2006/relationships/notesSlide" Target="../notesSlides/notesSlide40.xml"/><Relationship Id="rId20" Type="http://schemas.openxmlformats.org/officeDocument/2006/relationships/image" Target="../media/image94.png"/><Relationship Id="rId29" Type="http://schemas.openxmlformats.org/officeDocument/2006/relationships/image" Target="../media/image76.png"/><Relationship Id="rId1" Type="http://schemas.openxmlformats.org/officeDocument/2006/relationships/slideLayout" Target="../slideLayouts/slideLayout3.xml"/><Relationship Id="rId24" Type="http://schemas.openxmlformats.org/officeDocument/2006/relationships/image" Target="../media/image89.png"/><Relationship Id="rId28" Type="http://schemas.openxmlformats.org/officeDocument/2006/relationships/image" Target="../media/image73.png"/><Relationship Id="rId19" Type="http://schemas.openxmlformats.org/officeDocument/2006/relationships/image" Target="../media/image911.png"/><Relationship Id="rId31" Type="http://schemas.openxmlformats.org/officeDocument/2006/relationships/image" Target="../media/image96.png"/><Relationship Id="rId22" Type="http://schemas.openxmlformats.org/officeDocument/2006/relationships/image" Target="../media/image940.png"/><Relationship Id="rId27" Type="http://schemas.openxmlformats.org/officeDocument/2006/relationships/image" Target="../media/image95.png"/><Relationship Id="rId30" Type="http://schemas.openxmlformats.org/officeDocument/2006/relationships/image" Target="../media/image77.png"/></Relationships>
</file>

<file path=ppt/slides/_rels/slide41.xml.rels><?xml version="1.0" encoding="UTF-8" standalone="yes"?>
<Relationships xmlns="http://schemas.openxmlformats.org/package/2006/relationships"><Relationship Id="rId18" Type="http://schemas.openxmlformats.org/officeDocument/2006/relationships/image" Target="../media/image691.png"/><Relationship Id="rId26" Type="http://schemas.openxmlformats.org/officeDocument/2006/relationships/image" Target="../media/image95.png"/><Relationship Id="rId3" Type="http://schemas.openxmlformats.org/officeDocument/2006/relationships/image" Target="../media/image97.png"/><Relationship Id="rId21" Type="http://schemas.openxmlformats.org/officeDocument/2006/relationships/image" Target="../media/image98.png"/><Relationship Id="rId25" Type="http://schemas.openxmlformats.org/officeDocument/2006/relationships/image" Target="../media/image82.png"/><Relationship Id="rId2" Type="http://schemas.openxmlformats.org/officeDocument/2006/relationships/notesSlide" Target="../notesSlides/notesSlide41.xml"/><Relationship Id="rId20" Type="http://schemas.openxmlformats.org/officeDocument/2006/relationships/image" Target="../media/image911.png"/><Relationship Id="rId29" Type="http://schemas.openxmlformats.org/officeDocument/2006/relationships/image" Target="../media/image77.png"/><Relationship Id="rId1" Type="http://schemas.openxmlformats.org/officeDocument/2006/relationships/slideLayout" Target="../slideLayouts/slideLayout3.xml"/><Relationship Id="rId24" Type="http://schemas.openxmlformats.org/officeDocument/2006/relationships/image" Target="../media/image85.png"/><Relationship Id="rId23" Type="http://schemas.openxmlformats.org/officeDocument/2006/relationships/image" Target="../media/image89.png"/><Relationship Id="rId28" Type="http://schemas.openxmlformats.org/officeDocument/2006/relationships/image" Target="../media/image76.png"/><Relationship Id="rId19" Type="http://schemas.openxmlformats.org/officeDocument/2006/relationships/image" Target="../media/image961.png"/><Relationship Id="rId27" Type="http://schemas.openxmlformats.org/officeDocument/2006/relationships/image" Target="../media/image73.png"/><Relationship Id="rId30" Type="http://schemas.openxmlformats.org/officeDocument/2006/relationships/image" Target="../media/image99.png"/></Relationships>
</file>

<file path=ppt/slides/_rels/slide42.xml.rels><?xml version="1.0" encoding="UTF-8" standalone="yes"?>
<Relationships xmlns="http://schemas.openxmlformats.org/package/2006/relationships"><Relationship Id="rId18" Type="http://schemas.openxmlformats.org/officeDocument/2006/relationships/image" Target="../media/image691.png"/><Relationship Id="rId26" Type="http://schemas.openxmlformats.org/officeDocument/2006/relationships/image" Target="../media/image85.png"/><Relationship Id="rId21" Type="http://schemas.openxmlformats.org/officeDocument/2006/relationships/image" Target="../media/image100.png"/><Relationship Id="rId25" Type="http://schemas.openxmlformats.org/officeDocument/2006/relationships/image" Target="../media/image89.png"/><Relationship Id="rId2" Type="http://schemas.openxmlformats.org/officeDocument/2006/relationships/notesSlide" Target="../notesSlides/notesSlide42.xml"/><Relationship Id="rId20" Type="http://schemas.openxmlformats.org/officeDocument/2006/relationships/image" Target="../media/image981.png"/><Relationship Id="rId29" Type="http://schemas.openxmlformats.org/officeDocument/2006/relationships/image" Target="../media/image73.png"/><Relationship Id="rId1" Type="http://schemas.openxmlformats.org/officeDocument/2006/relationships/slideLayout" Target="../slideLayouts/slideLayout3.xml"/><Relationship Id="rId32" Type="http://schemas.openxmlformats.org/officeDocument/2006/relationships/image" Target="../media/image102.png"/><Relationship Id="rId23" Type="http://schemas.openxmlformats.org/officeDocument/2006/relationships/image" Target="../media/image101.png"/><Relationship Id="rId28" Type="http://schemas.openxmlformats.org/officeDocument/2006/relationships/image" Target="../media/image95.png"/><Relationship Id="rId19" Type="http://schemas.openxmlformats.org/officeDocument/2006/relationships/image" Target="../media/image971.png"/><Relationship Id="rId31" Type="http://schemas.openxmlformats.org/officeDocument/2006/relationships/image" Target="../media/image77.png"/><Relationship Id="rId27" Type="http://schemas.openxmlformats.org/officeDocument/2006/relationships/image" Target="../media/image82.png"/><Relationship Id="rId30" Type="http://schemas.openxmlformats.org/officeDocument/2006/relationships/image" Target="../media/image76.png"/></Relationships>
</file>

<file path=ppt/slides/_rels/slide43.xml.rels><?xml version="1.0" encoding="UTF-8" standalone="yes"?>
<Relationships xmlns="http://schemas.openxmlformats.org/package/2006/relationships"><Relationship Id="rId18" Type="http://schemas.openxmlformats.org/officeDocument/2006/relationships/image" Target="../media/image691.png"/><Relationship Id="rId26" Type="http://schemas.openxmlformats.org/officeDocument/2006/relationships/image" Target="../media/image85.png"/><Relationship Id="rId25" Type="http://schemas.openxmlformats.org/officeDocument/2006/relationships/image" Target="../media/image89.png"/><Relationship Id="rId33" Type="http://schemas.openxmlformats.org/officeDocument/2006/relationships/image" Target="../media/image104.png"/><Relationship Id="rId2" Type="http://schemas.openxmlformats.org/officeDocument/2006/relationships/notesSlide" Target="../notesSlides/notesSlide43.xml"/><Relationship Id="rId20" Type="http://schemas.openxmlformats.org/officeDocument/2006/relationships/image" Target="../media/image981.png"/><Relationship Id="rId29" Type="http://schemas.openxmlformats.org/officeDocument/2006/relationships/image" Target="../media/image73.png"/><Relationship Id="rId1" Type="http://schemas.openxmlformats.org/officeDocument/2006/relationships/slideLayout" Target="../slideLayouts/slideLayout3.xml"/><Relationship Id="rId32" Type="http://schemas.openxmlformats.org/officeDocument/2006/relationships/image" Target="../media/image103.png"/><Relationship Id="rId23" Type="http://schemas.openxmlformats.org/officeDocument/2006/relationships/image" Target="../media/image101.png"/><Relationship Id="rId28" Type="http://schemas.openxmlformats.org/officeDocument/2006/relationships/image" Target="../media/image95.png"/><Relationship Id="rId19" Type="http://schemas.openxmlformats.org/officeDocument/2006/relationships/image" Target="../media/image971.png"/><Relationship Id="rId31" Type="http://schemas.openxmlformats.org/officeDocument/2006/relationships/image" Target="../media/image77.png"/><Relationship Id="rId27" Type="http://schemas.openxmlformats.org/officeDocument/2006/relationships/image" Target="../media/image82.png"/><Relationship Id="rId30" Type="http://schemas.openxmlformats.org/officeDocument/2006/relationships/image" Target="../media/image76.png"/></Relationships>
</file>

<file path=ppt/slides/_rels/slide44.xml.rels><?xml version="1.0" encoding="UTF-8" standalone="yes"?>
<Relationships xmlns="http://schemas.openxmlformats.org/package/2006/relationships"><Relationship Id="rId18" Type="http://schemas.openxmlformats.org/officeDocument/2006/relationships/image" Target="../media/image691.png"/><Relationship Id="rId26" Type="http://schemas.openxmlformats.org/officeDocument/2006/relationships/image" Target="../media/image97.png"/><Relationship Id="rId3" Type="http://schemas.openxmlformats.org/officeDocument/2006/relationships/image" Target="../media/image73.png"/><Relationship Id="rId33" Type="http://schemas.openxmlformats.org/officeDocument/2006/relationships/image" Target="../media/image103.png"/><Relationship Id="rId2" Type="http://schemas.openxmlformats.org/officeDocument/2006/relationships/notesSlide" Target="../notesSlides/notesSlide44.xml"/><Relationship Id="rId20" Type="http://schemas.openxmlformats.org/officeDocument/2006/relationships/image" Target="../media/image106.png"/><Relationship Id="rId29" Type="http://schemas.openxmlformats.org/officeDocument/2006/relationships/image" Target="../media/image82.png"/><Relationship Id="rId1" Type="http://schemas.openxmlformats.org/officeDocument/2006/relationships/slideLayout" Target="../slideLayouts/slideLayout3.xml"/><Relationship Id="rId24" Type="http://schemas.openxmlformats.org/officeDocument/2006/relationships/image" Target="../media/image101.png"/><Relationship Id="rId32" Type="http://schemas.openxmlformats.org/officeDocument/2006/relationships/image" Target="../media/image77.png"/><Relationship Id="rId28" Type="http://schemas.openxmlformats.org/officeDocument/2006/relationships/image" Target="../media/image85.png"/><Relationship Id="rId19" Type="http://schemas.openxmlformats.org/officeDocument/2006/relationships/image" Target="../media/image105.png"/><Relationship Id="rId31" Type="http://schemas.openxmlformats.org/officeDocument/2006/relationships/image" Target="../media/image76.png"/><Relationship Id="rId27" Type="http://schemas.openxmlformats.org/officeDocument/2006/relationships/image" Target="../media/image89.png"/><Relationship Id="rId30" Type="http://schemas.openxmlformats.org/officeDocument/2006/relationships/image" Target="../media/image9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0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7" Type="http://schemas.openxmlformats.org/officeDocument/2006/relationships/image" Target="../media/image110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9.png"/><Relationship Id="rId5" Type="http://schemas.openxmlformats.org/officeDocument/2006/relationships/image" Target="../media/image108.png"/><Relationship Id="rId4" Type="http://schemas.openxmlformats.org/officeDocument/2006/relationships/image" Target="../media/image69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3.png"/><Relationship Id="rId4" Type="http://schemas.openxmlformats.org/officeDocument/2006/relationships/image" Target="../media/image11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0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5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png"/><Relationship Id="rId3" Type="http://schemas.openxmlformats.org/officeDocument/2006/relationships/image" Target="../media/image4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11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6.png"/><Relationship Id="rId5" Type="http://schemas.openxmlformats.org/officeDocument/2006/relationships/image" Target="../media/image114.png"/><Relationship Id="rId4" Type="http://schemas.openxmlformats.org/officeDocument/2006/relationships/image" Target="../media/image750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7.png"/><Relationship Id="rId4" Type="http://schemas.openxmlformats.org/officeDocument/2006/relationships/image" Target="../media/image770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0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80.png"/><Relationship Id="rId4" Type="http://schemas.openxmlformats.org/officeDocument/2006/relationships/image" Target="../media/image770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80.png"/><Relationship Id="rId5" Type="http://schemas.openxmlformats.org/officeDocument/2006/relationships/image" Target="../media/image119.png"/><Relationship Id="rId4" Type="http://schemas.openxmlformats.org/officeDocument/2006/relationships/image" Target="../media/image770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1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0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30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0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60.png"/><Relationship Id="rId4" Type="http://schemas.openxmlformats.org/officeDocument/2006/relationships/image" Target="../media/image850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0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90.png"/><Relationship Id="rId4" Type="http://schemas.openxmlformats.org/officeDocument/2006/relationships/image" Target="../media/image880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0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11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image" Target="../media/image810.png"/><Relationship Id="rId14" Type="http://schemas.openxmlformats.org/officeDocument/2006/relationships/image" Target="../media/image15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0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20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0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41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1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1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50.pn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png"/><Relationship Id="rId3" Type="http://schemas.openxmlformats.org/officeDocument/2006/relationships/image" Target="../media/image960.png"/><Relationship Id="rId7" Type="http://schemas.openxmlformats.org/officeDocument/2006/relationships/image" Target="../media/image1000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90.png"/><Relationship Id="rId5" Type="http://schemas.openxmlformats.org/officeDocument/2006/relationships/image" Target="../media/image980.png"/><Relationship Id="rId4" Type="http://schemas.openxmlformats.org/officeDocument/2006/relationships/image" Target="../media/image970.png"/><Relationship Id="rId9" Type="http://schemas.openxmlformats.org/officeDocument/2006/relationships/image" Target="../media/image123.pn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0.png"/><Relationship Id="rId13" Type="http://schemas.openxmlformats.org/officeDocument/2006/relationships/image" Target="../media/image1080.png"/><Relationship Id="rId18" Type="http://schemas.openxmlformats.org/officeDocument/2006/relationships/image" Target="../media/image1130.png"/><Relationship Id="rId3" Type="http://schemas.openxmlformats.org/officeDocument/2006/relationships/image" Target="../media/image960.png"/><Relationship Id="rId21" Type="http://schemas.openxmlformats.org/officeDocument/2006/relationships/image" Target="../media/image1160.png"/><Relationship Id="rId7" Type="http://schemas.openxmlformats.org/officeDocument/2006/relationships/image" Target="../media/image1000.png"/><Relationship Id="rId12" Type="http://schemas.openxmlformats.org/officeDocument/2006/relationships/image" Target="../media/image1070.png"/><Relationship Id="rId17" Type="http://schemas.openxmlformats.org/officeDocument/2006/relationships/image" Target="../media/image1120.png"/><Relationship Id="rId2" Type="http://schemas.openxmlformats.org/officeDocument/2006/relationships/notesSlide" Target="../notesSlides/notesSlide66.xml"/><Relationship Id="rId16" Type="http://schemas.openxmlformats.org/officeDocument/2006/relationships/image" Target="../media/image1110.png"/><Relationship Id="rId20" Type="http://schemas.openxmlformats.org/officeDocument/2006/relationships/image" Target="../media/image115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90.png"/><Relationship Id="rId11" Type="http://schemas.openxmlformats.org/officeDocument/2006/relationships/image" Target="../media/image1060.png"/><Relationship Id="rId5" Type="http://schemas.openxmlformats.org/officeDocument/2006/relationships/image" Target="../media/image980.png"/><Relationship Id="rId15" Type="http://schemas.openxmlformats.org/officeDocument/2006/relationships/image" Target="../media/image1100.png"/><Relationship Id="rId10" Type="http://schemas.openxmlformats.org/officeDocument/2006/relationships/image" Target="../media/image1050.png"/><Relationship Id="rId19" Type="http://schemas.openxmlformats.org/officeDocument/2006/relationships/image" Target="../media/image1140.png"/><Relationship Id="rId4" Type="http://schemas.openxmlformats.org/officeDocument/2006/relationships/image" Target="../media/image970.png"/><Relationship Id="rId9" Type="http://schemas.openxmlformats.org/officeDocument/2006/relationships/image" Target="../media/image1040.png"/><Relationship Id="rId14" Type="http://schemas.openxmlformats.org/officeDocument/2006/relationships/image" Target="../media/image1090.png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png"/><Relationship Id="rId3" Type="http://schemas.openxmlformats.org/officeDocument/2006/relationships/image" Target="../media/image124.png"/><Relationship Id="rId7" Type="http://schemas.openxmlformats.org/officeDocument/2006/relationships/image" Target="../media/image127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6.png"/><Relationship Id="rId5" Type="http://schemas.openxmlformats.org/officeDocument/2006/relationships/image" Target="../media/image125.png"/><Relationship Id="rId4" Type="http://schemas.openxmlformats.org/officeDocument/2006/relationships/image" Target="../media/image131.png"/><Relationship Id="rId9" Type="http://schemas.openxmlformats.org/officeDocument/2006/relationships/image" Target="../media/image75.png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2.png"/><Relationship Id="rId5" Type="http://schemas.openxmlformats.org/officeDocument/2006/relationships/image" Target="../media/image130.png"/><Relationship Id="rId4" Type="http://schemas.openxmlformats.org/officeDocument/2006/relationships/image" Target="../media/image1180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0.png"/><Relationship Id="rId7" Type="http://schemas.openxmlformats.org/officeDocument/2006/relationships/image" Target="../media/image1230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20.png"/><Relationship Id="rId5" Type="http://schemas.openxmlformats.org/officeDocument/2006/relationships/image" Target="../media/image1210.png"/><Relationship Id="rId4" Type="http://schemas.openxmlformats.org/officeDocument/2006/relationships/image" Target="../media/image1200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7.png"/><Relationship Id="rId3" Type="http://schemas.openxmlformats.org/officeDocument/2006/relationships/image" Target="../media/image4.png"/><Relationship Id="rId7" Type="http://schemas.openxmlformats.org/officeDocument/2006/relationships/image" Target="../media/image16.png"/><Relationship Id="rId12" Type="http://schemas.openxmlformats.org/officeDocument/2006/relationships/image" Target="../media/image13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11" Type="http://schemas.openxmlformats.org/officeDocument/2006/relationships/image" Target="../media/image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4" Type="http://schemas.openxmlformats.org/officeDocument/2006/relationships/image" Target="../media/image810.png"/><Relationship Id="rId14" Type="http://schemas.openxmlformats.org/officeDocument/2006/relationships/image" Target="../media/image18.png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0.png"/><Relationship Id="rId13" Type="http://schemas.openxmlformats.org/officeDocument/2006/relationships/image" Target="../media/image1230.png"/><Relationship Id="rId12" Type="http://schemas.openxmlformats.org/officeDocument/2006/relationships/image" Target="../media/image1220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3.xml"/><Relationship Id="rId11" Type="http://schemas.openxmlformats.org/officeDocument/2006/relationships/image" Target="../media/image1210.png"/><Relationship Id="rId10" Type="http://schemas.openxmlformats.org/officeDocument/2006/relationships/image" Target="../media/image1200.png"/><Relationship Id="rId9" Type="http://schemas.openxmlformats.org/officeDocument/2006/relationships/image" Target="../media/image1190.png"/><Relationship Id="rId14" Type="http://schemas.openxmlformats.org/officeDocument/2006/relationships/image" Target="../media/image1250.png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5.png"/><Relationship Id="rId13" Type="http://schemas.openxmlformats.org/officeDocument/2006/relationships/image" Target="../media/image139.png"/><Relationship Id="rId18" Type="http://schemas.openxmlformats.org/officeDocument/2006/relationships/image" Target="../media/image1220.png"/><Relationship Id="rId12" Type="http://schemas.openxmlformats.org/officeDocument/2006/relationships/image" Target="../media/image138.png"/><Relationship Id="rId17" Type="http://schemas.openxmlformats.org/officeDocument/2006/relationships/image" Target="../media/image1210.png"/><Relationship Id="rId2" Type="http://schemas.openxmlformats.org/officeDocument/2006/relationships/notesSlide" Target="../notesSlides/notesSlide71.xml"/><Relationship Id="rId16" Type="http://schemas.openxmlformats.org/officeDocument/2006/relationships/image" Target="../media/image1200.png"/><Relationship Id="rId20" Type="http://schemas.openxmlformats.org/officeDocument/2006/relationships/image" Target="../media/image1250.png"/><Relationship Id="rId1" Type="http://schemas.openxmlformats.org/officeDocument/2006/relationships/slideLayout" Target="../slideLayouts/slideLayout3.xml"/><Relationship Id="rId11" Type="http://schemas.openxmlformats.org/officeDocument/2006/relationships/image" Target="../media/image137.png"/><Relationship Id="rId15" Type="http://schemas.openxmlformats.org/officeDocument/2006/relationships/image" Target="../media/image1190.png"/><Relationship Id="rId10" Type="http://schemas.openxmlformats.org/officeDocument/2006/relationships/image" Target="../media/image136.png"/><Relationship Id="rId19" Type="http://schemas.openxmlformats.org/officeDocument/2006/relationships/image" Target="../media/image1230.png"/><Relationship Id="rId14" Type="http://schemas.openxmlformats.org/officeDocument/2006/relationships/image" Target="../media/image140.png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.png"/><Relationship Id="rId13" Type="http://schemas.openxmlformats.org/officeDocument/2006/relationships/image" Target="../media/image139.png"/><Relationship Id="rId26" Type="http://schemas.openxmlformats.org/officeDocument/2006/relationships/image" Target="../media/image1250.png"/><Relationship Id="rId21" Type="http://schemas.openxmlformats.org/officeDocument/2006/relationships/image" Target="../media/image1190.png"/><Relationship Id="rId12" Type="http://schemas.openxmlformats.org/officeDocument/2006/relationships/image" Target="../media/image142.png"/><Relationship Id="rId25" Type="http://schemas.openxmlformats.org/officeDocument/2006/relationships/image" Target="../media/image1230.png"/><Relationship Id="rId2" Type="http://schemas.openxmlformats.org/officeDocument/2006/relationships/notesSlide" Target="../notesSlides/notesSlide72.xml"/><Relationship Id="rId20" Type="http://schemas.openxmlformats.org/officeDocument/2006/relationships/image" Target="../media/image144.png"/><Relationship Id="rId1" Type="http://schemas.openxmlformats.org/officeDocument/2006/relationships/slideLayout" Target="../slideLayouts/slideLayout3.xml"/><Relationship Id="rId11" Type="http://schemas.openxmlformats.org/officeDocument/2006/relationships/image" Target="../media/image137.png"/><Relationship Id="rId24" Type="http://schemas.openxmlformats.org/officeDocument/2006/relationships/image" Target="../media/image1220.png"/><Relationship Id="rId23" Type="http://schemas.openxmlformats.org/officeDocument/2006/relationships/image" Target="../media/image1210.png"/><Relationship Id="rId10" Type="http://schemas.openxmlformats.org/officeDocument/2006/relationships/image" Target="../media/image136.png"/><Relationship Id="rId19" Type="http://schemas.openxmlformats.org/officeDocument/2006/relationships/image" Target="../media/image143.png"/><Relationship Id="rId14" Type="http://schemas.openxmlformats.org/officeDocument/2006/relationships/image" Target="../media/image140.png"/><Relationship Id="rId22" Type="http://schemas.openxmlformats.org/officeDocument/2006/relationships/image" Target="../media/image1200.png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5.png"/><Relationship Id="rId13" Type="http://schemas.openxmlformats.org/officeDocument/2006/relationships/image" Target="../media/image139.png"/><Relationship Id="rId26" Type="http://schemas.openxmlformats.org/officeDocument/2006/relationships/image" Target="../media/image1230.png"/><Relationship Id="rId21" Type="http://schemas.openxmlformats.org/officeDocument/2006/relationships/image" Target="../media/image149.png"/><Relationship Id="rId12" Type="http://schemas.openxmlformats.org/officeDocument/2006/relationships/image" Target="../media/image142.png"/><Relationship Id="rId25" Type="http://schemas.openxmlformats.org/officeDocument/2006/relationships/image" Target="../media/image1220.png"/><Relationship Id="rId2" Type="http://schemas.openxmlformats.org/officeDocument/2006/relationships/notesSlide" Target="../notesSlides/notesSlide73.xml"/><Relationship Id="rId20" Type="http://schemas.openxmlformats.org/officeDocument/2006/relationships/image" Target="../media/image148.png"/><Relationship Id="rId1" Type="http://schemas.openxmlformats.org/officeDocument/2006/relationships/slideLayout" Target="../slideLayouts/slideLayout3.xml"/><Relationship Id="rId11" Type="http://schemas.openxmlformats.org/officeDocument/2006/relationships/image" Target="../media/image146.png"/><Relationship Id="rId24" Type="http://schemas.openxmlformats.org/officeDocument/2006/relationships/image" Target="../media/image1210.png"/><Relationship Id="rId15" Type="http://schemas.openxmlformats.org/officeDocument/2006/relationships/image" Target="../media/image144.png"/><Relationship Id="rId23" Type="http://schemas.openxmlformats.org/officeDocument/2006/relationships/image" Target="../media/image1200.png"/><Relationship Id="rId10" Type="http://schemas.openxmlformats.org/officeDocument/2006/relationships/image" Target="../media/image136.png"/><Relationship Id="rId14" Type="http://schemas.openxmlformats.org/officeDocument/2006/relationships/image" Target="../media/image147.png"/><Relationship Id="rId22" Type="http://schemas.openxmlformats.org/officeDocument/2006/relationships/image" Target="../media/image1190.png"/><Relationship Id="rId27" Type="http://schemas.openxmlformats.org/officeDocument/2006/relationships/image" Target="../media/image1250.png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png"/><Relationship Id="rId13" Type="http://schemas.openxmlformats.org/officeDocument/2006/relationships/image" Target="../media/image152.png"/><Relationship Id="rId26" Type="http://schemas.openxmlformats.org/officeDocument/2006/relationships/image" Target="../media/image1220.png"/><Relationship Id="rId21" Type="http://schemas.openxmlformats.org/officeDocument/2006/relationships/image" Target="../media/image154.png"/><Relationship Id="rId12" Type="http://schemas.openxmlformats.org/officeDocument/2006/relationships/image" Target="../media/image142.png"/><Relationship Id="rId25" Type="http://schemas.openxmlformats.org/officeDocument/2006/relationships/image" Target="../media/image1210.png"/><Relationship Id="rId2" Type="http://schemas.openxmlformats.org/officeDocument/2006/relationships/notesSlide" Target="../notesSlides/notesSlide74.xml"/><Relationship Id="rId20" Type="http://schemas.openxmlformats.org/officeDocument/2006/relationships/image" Target="../media/image153.png"/><Relationship Id="rId1" Type="http://schemas.openxmlformats.org/officeDocument/2006/relationships/slideLayout" Target="../slideLayouts/slideLayout3.xml"/><Relationship Id="rId11" Type="http://schemas.openxmlformats.org/officeDocument/2006/relationships/image" Target="../media/image146.png"/><Relationship Id="rId24" Type="http://schemas.openxmlformats.org/officeDocument/2006/relationships/image" Target="../media/image1200.png"/><Relationship Id="rId15" Type="http://schemas.openxmlformats.org/officeDocument/2006/relationships/image" Target="../media/image144.png"/><Relationship Id="rId23" Type="http://schemas.openxmlformats.org/officeDocument/2006/relationships/image" Target="../media/image1190.png"/><Relationship Id="rId28" Type="http://schemas.openxmlformats.org/officeDocument/2006/relationships/image" Target="../media/image1250.png"/><Relationship Id="rId10" Type="http://schemas.openxmlformats.org/officeDocument/2006/relationships/image" Target="../media/image151.png"/><Relationship Id="rId14" Type="http://schemas.openxmlformats.org/officeDocument/2006/relationships/image" Target="../media/image147.png"/><Relationship Id="rId22" Type="http://schemas.openxmlformats.org/officeDocument/2006/relationships/image" Target="../media/image149.png"/><Relationship Id="rId27" Type="http://schemas.openxmlformats.org/officeDocument/2006/relationships/image" Target="../media/image1230.png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5.png"/><Relationship Id="rId13" Type="http://schemas.openxmlformats.org/officeDocument/2006/relationships/image" Target="../media/image139.png"/><Relationship Id="rId26" Type="http://schemas.openxmlformats.org/officeDocument/2006/relationships/image" Target="../media/image1190.png"/><Relationship Id="rId12" Type="http://schemas.openxmlformats.org/officeDocument/2006/relationships/image" Target="../media/image138.png"/><Relationship Id="rId25" Type="http://schemas.openxmlformats.org/officeDocument/2006/relationships/image" Target="../media/image149.png"/><Relationship Id="rId2" Type="http://schemas.openxmlformats.org/officeDocument/2006/relationships/notesSlide" Target="../notesSlides/notesSlide75.xml"/><Relationship Id="rId29" Type="http://schemas.openxmlformats.org/officeDocument/2006/relationships/image" Target="../media/image1210.png"/><Relationship Id="rId1" Type="http://schemas.openxmlformats.org/officeDocument/2006/relationships/slideLayout" Target="../slideLayouts/slideLayout3.xml"/><Relationship Id="rId11" Type="http://schemas.openxmlformats.org/officeDocument/2006/relationships/image" Target="../media/image137.png"/><Relationship Id="rId24" Type="http://schemas.openxmlformats.org/officeDocument/2006/relationships/image" Target="../media/image158.png"/><Relationship Id="rId15" Type="http://schemas.openxmlformats.org/officeDocument/2006/relationships/image" Target="../media/image155.png"/><Relationship Id="rId23" Type="http://schemas.openxmlformats.org/officeDocument/2006/relationships/image" Target="../media/image153.png"/><Relationship Id="rId28" Type="http://schemas.openxmlformats.org/officeDocument/2006/relationships/image" Target="../media/image1250.png"/><Relationship Id="rId10" Type="http://schemas.openxmlformats.org/officeDocument/2006/relationships/image" Target="../media/image136.png"/><Relationship Id="rId19" Type="http://schemas.openxmlformats.org/officeDocument/2006/relationships/image" Target="../media/image144.png"/><Relationship Id="rId31" Type="http://schemas.openxmlformats.org/officeDocument/2006/relationships/image" Target="../media/image1230.png"/><Relationship Id="rId14" Type="http://schemas.openxmlformats.org/officeDocument/2006/relationships/image" Target="../media/image140.png"/><Relationship Id="rId27" Type="http://schemas.openxmlformats.org/officeDocument/2006/relationships/image" Target="../media/image1200.png"/><Relationship Id="rId30" Type="http://schemas.openxmlformats.org/officeDocument/2006/relationships/image" Target="../media/image1220.png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9.png"/><Relationship Id="rId13" Type="http://schemas.openxmlformats.org/officeDocument/2006/relationships/image" Target="../media/image139.png"/><Relationship Id="rId26" Type="http://schemas.openxmlformats.org/officeDocument/2006/relationships/image" Target="../media/image129.png"/><Relationship Id="rId12" Type="http://schemas.openxmlformats.org/officeDocument/2006/relationships/image" Target="../media/image138.png"/><Relationship Id="rId25" Type="http://schemas.openxmlformats.org/officeDocument/2006/relationships/image" Target="../media/image149.png"/><Relationship Id="rId2" Type="http://schemas.openxmlformats.org/officeDocument/2006/relationships/notesSlide" Target="../notesSlides/notesSlide76.xml"/><Relationship Id="rId29" Type="http://schemas.openxmlformats.org/officeDocument/2006/relationships/image" Target="../media/image1250.png"/><Relationship Id="rId1" Type="http://schemas.openxmlformats.org/officeDocument/2006/relationships/slideLayout" Target="../slideLayouts/slideLayout3.xml"/><Relationship Id="rId11" Type="http://schemas.openxmlformats.org/officeDocument/2006/relationships/image" Target="../media/image137.png"/><Relationship Id="rId24" Type="http://schemas.openxmlformats.org/officeDocument/2006/relationships/image" Target="../media/image161.png"/><Relationship Id="rId32" Type="http://schemas.openxmlformats.org/officeDocument/2006/relationships/image" Target="../media/image1230.png"/><Relationship Id="rId15" Type="http://schemas.openxmlformats.org/officeDocument/2006/relationships/image" Target="../media/image155.png"/><Relationship Id="rId23" Type="http://schemas.openxmlformats.org/officeDocument/2006/relationships/image" Target="../media/image160.png"/><Relationship Id="rId28" Type="http://schemas.openxmlformats.org/officeDocument/2006/relationships/image" Target="../media/image1200.png"/><Relationship Id="rId10" Type="http://schemas.openxmlformats.org/officeDocument/2006/relationships/image" Target="../media/image136.png"/><Relationship Id="rId19" Type="http://schemas.openxmlformats.org/officeDocument/2006/relationships/image" Target="../media/image144.png"/><Relationship Id="rId31" Type="http://schemas.openxmlformats.org/officeDocument/2006/relationships/image" Target="../media/image1220.png"/><Relationship Id="rId14" Type="http://schemas.openxmlformats.org/officeDocument/2006/relationships/image" Target="../media/image140.png"/><Relationship Id="rId27" Type="http://schemas.openxmlformats.org/officeDocument/2006/relationships/image" Target="../media/image1190.png"/><Relationship Id="rId30" Type="http://schemas.openxmlformats.org/officeDocument/2006/relationships/image" Target="../media/image1210.png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5.png"/><Relationship Id="rId13" Type="http://schemas.openxmlformats.org/officeDocument/2006/relationships/image" Target="../media/image139.png"/><Relationship Id="rId26" Type="http://schemas.openxmlformats.org/officeDocument/2006/relationships/image" Target="../media/image158.png"/><Relationship Id="rId21" Type="http://schemas.openxmlformats.org/officeDocument/2006/relationships/image" Target="../media/image144.png"/><Relationship Id="rId34" Type="http://schemas.openxmlformats.org/officeDocument/2006/relationships/image" Target="../media/image1220.png"/><Relationship Id="rId12" Type="http://schemas.openxmlformats.org/officeDocument/2006/relationships/image" Target="../media/image138.png"/><Relationship Id="rId25" Type="http://schemas.openxmlformats.org/officeDocument/2006/relationships/image" Target="../media/image153.png"/><Relationship Id="rId33" Type="http://schemas.openxmlformats.org/officeDocument/2006/relationships/image" Target="../media/image1210.png"/><Relationship Id="rId2" Type="http://schemas.openxmlformats.org/officeDocument/2006/relationships/notesSlide" Target="../notesSlides/notesSlide77.xml"/><Relationship Id="rId29" Type="http://schemas.openxmlformats.org/officeDocument/2006/relationships/image" Target="../media/image1190.png"/><Relationship Id="rId1" Type="http://schemas.openxmlformats.org/officeDocument/2006/relationships/slideLayout" Target="../slideLayouts/slideLayout3.xml"/><Relationship Id="rId11" Type="http://schemas.openxmlformats.org/officeDocument/2006/relationships/image" Target="../media/image137.png"/><Relationship Id="rId32" Type="http://schemas.openxmlformats.org/officeDocument/2006/relationships/image" Target="../media/image1270.png"/><Relationship Id="rId15" Type="http://schemas.openxmlformats.org/officeDocument/2006/relationships/image" Target="../media/image155.png"/><Relationship Id="rId28" Type="http://schemas.openxmlformats.org/officeDocument/2006/relationships/image" Target="../media/image129.png"/><Relationship Id="rId10" Type="http://schemas.openxmlformats.org/officeDocument/2006/relationships/image" Target="../media/image136.png"/><Relationship Id="rId19" Type="http://schemas.openxmlformats.org/officeDocument/2006/relationships/image" Target="../media/image163.png"/><Relationship Id="rId31" Type="http://schemas.openxmlformats.org/officeDocument/2006/relationships/image" Target="../media/image1250.png"/><Relationship Id="rId14" Type="http://schemas.openxmlformats.org/officeDocument/2006/relationships/image" Target="../media/image140.png"/><Relationship Id="rId27" Type="http://schemas.openxmlformats.org/officeDocument/2006/relationships/image" Target="../media/image149.png"/><Relationship Id="rId30" Type="http://schemas.openxmlformats.org/officeDocument/2006/relationships/image" Target="../media/image1200.png"/><Relationship Id="rId35" Type="http://schemas.openxmlformats.org/officeDocument/2006/relationships/image" Target="../media/image1230.png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5.png"/><Relationship Id="rId13" Type="http://schemas.openxmlformats.org/officeDocument/2006/relationships/image" Target="../media/image139.png"/><Relationship Id="rId26" Type="http://schemas.openxmlformats.org/officeDocument/2006/relationships/image" Target="../media/image161.png"/><Relationship Id="rId21" Type="http://schemas.openxmlformats.org/officeDocument/2006/relationships/image" Target="../media/image144.png"/><Relationship Id="rId34" Type="http://schemas.openxmlformats.org/officeDocument/2006/relationships/image" Target="../media/image1220.png"/><Relationship Id="rId12" Type="http://schemas.openxmlformats.org/officeDocument/2006/relationships/image" Target="../media/image138.png"/><Relationship Id="rId25" Type="http://schemas.openxmlformats.org/officeDocument/2006/relationships/image" Target="../media/image153.png"/><Relationship Id="rId33" Type="http://schemas.openxmlformats.org/officeDocument/2006/relationships/image" Target="../media/image1210.png"/><Relationship Id="rId2" Type="http://schemas.openxmlformats.org/officeDocument/2006/relationships/notesSlide" Target="../notesSlides/notesSlide78.xml"/><Relationship Id="rId29" Type="http://schemas.openxmlformats.org/officeDocument/2006/relationships/image" Target="../media/image1190.png"/><Relationship Id="rId1" Type="http://schemas.openxmlformats.org/officeDocument/2006/relationships/slideLayout" Target="../slideLayouts/slideLayout3.xml"/><Relationship Id="rId11" Type="http://schemas.openxmlformats.org/officeDocument/2006/relationships/image" Target="../media/image137.png"/><Relationship Id="rId32" Type="http://schemas.openxmlformats.org/officeDocument/2006/relationships/image" Target="../media/image1270.png"/><Relationship Id="rId15" Type="http://schemas.openxmlformats.org/officeDocument/2006/relationships/image" Target="../media/image155.png"/><Relationship Id="rId28" Type="http://schemas.openxmlformats.org/officeDocument/2006/relationships/image" Target="../media/image129.png"/><Relationship Id="rId10" Type="http://schemas.openxmlformats.org/officeDocument/2006/relationships/image" Target="../media/image136.png"/><Relationship Id="rId19" Type="http://schemas.openxmlformats.org/officeDocument/2006/relationships/image" Target="../media/image163.png"/><Relationship Id="rId31" Type="http://schemas.openxmlformats.org/officeDocument/2006/relationships/image" Target="../media/image1250.png"/><Relationship Id="rId14" Type="http://schemas.openxmlformats.org/officeDocument/2006/relationships/image" Target="../media/image140.png"/><Relationship Id="rId27" Type="http://schemas.openxmlformats.org/officeDocument/2006/relationships/image" Target="../media/image166.png"/><Relationship Id="rId30" Type="http://schemas.openxmlformats.org/officeDocument/2006/relationships/image" Target="../media/image1200.png"/><Relationship Id="rId35" Type="http://schemas.openxmlformats.org/officeDocument/2006/relationships/image" Target="../media/image1230.png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5.png"/><Relationship Id="rId13" Type="http://schemas.openxmlformats.org/officeDocument/2006/relationships/image" Target="../media/image139.png"/><Relationship Id="rId21" Type="http://schemas.openxmlformats.org/officeDocument/2006/relationships/image" Target="../media/image167.png"/><Relationship Id="rId34" Type="http://schemas.openxmlformats.org/officeDocument/2006/relationships/image" Target="../media/image1270.png"/><Relationship Id="rId12" Type="http://schemas.openxmlformats.org/officeDocument/2006/relationships/image" Target="../media/image138.png"/><Relationship Id="rId33" Type="http://schemas.openxmlformats.org/officeDocument/2006/relationships/image" Target="../media/image1250.png"/><Relationship Id="rId38" Type="http://schemas.openxmlformats.org/officeDocument/2006/relationships/image" Target="../media/image1230.png"/><Relationship Id="rId2" Type="http://schemas.openxmlformats.org/officeDocument/2006/relationships/notesSlide" Target="../notesSlides/notesSlide79.xml"/><Relationship Id="rId29" Type="http://schemas.openxmlformats.org/officeDocument/2006/relationships/image" Target="../media/image149.png"/><Relationship Id="rId1" Type="http://schemas.openxmlformats.org/officeDocument/2006/relationships/slideLayout" Target="../slideLayouts/slideLayout3.xml"/><Relationship Id="rId11" Type="http://schemas.openxmlformats.org/officeDocument/2006/relationships/image" Target="../media/image137.png"/><Relationship Id="rId32" Type="http://schemas.openxmlformats.org/officeDocument/2006/relationships/image" Target="../media/image1200.png"/><Relationship Id="rId37" Type="http://schemas.openxmlformats.org/officeDocument/2006/relationships/image" Target="../media/image1220.png"/><Relationship Id="rId15" Type="http://schemas.openxmlformats.org/officeDocument/2006/relationships/image" Target="../media/image155.png"/><Relationship Id="rId23" Type="http://schemas.openxmlformats.org/officeDocument/2006/relationships/image" Target="../media/image144.png"/><Relationship Id="rId28" Type="http://schemas.openxmlformats.org/officeDocument/2006/relationships/image" Target="../media/image158.png"/><Relationship Id="rId36" Type="http://schemas.openxmlformats.org/officeDocument/2006/relationships/image" Target="../media/image1280.png"/><Relationship Id="rId10" Type="http://schemas.openxmlformats.org/officeDocument/2006/relationships/image" Target="../media/image136.png"/><Relationship Id="rId19" Type="http://schemas.openxmlformats.org/officeDocument/2006/relationships/image" Target="../media/image163.png"/><Relationship Id="rId31" Type="http://schemas.openxmlformats.org/officeDocument/2006/relationships/image" Target="../media/image1190.png"/><Relationship Id="rId14" Type="http://schemas.openxmlformats.org/officeDocument/2006/relationships/image" Target="../media/image140.png"/><Relationship Id="rId27" Type="http://schemas.openxmlformats.org/officeDocument/2006/relationships/image" Target="../media/image153.png"/><Relationship Id="rId30" Type="http://schemas.openxmlformats.org/officeDocument/2006/relationships/image" Target="../media/image129.png"/><Relationship Id="rId35" Type="http://schemas.openxmlformats.org/officeDocument/2006/relationships/image" Target="../media/image12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1710.png"/><Relationship Id="rId3" Type="http://schemas.openxmlformats.org/officeDocument/2006/relationships/image" Target="../media/image4.png"/><Relationship Id="rId7" Type="http://schemas.openxmlformats.org/officeDocument/2006/relationships/image" Target="../media/image16.png"/><Relationship Id="rId12" Type="http://schemas.openxmlformats.org/officeDocument/2006/relationships/image" Target="../media/image1310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11" Type="http://schemas.openxmlformats.org/officeDocument/2006/relationships/image" Target="../media/image5.png"/><Relationship Id="rId5" Type="http://schemas.openxmlformats.org/officeDocument/2006/relationships/image" Target="../media/image9.png"/><Relationship Id="rId15" Type="http://schemas.openxmlformats.org/officeDocument/2006/relationships/image" Target="../media/image22.png"/><Relationship Id="rId4" Type="http://schemas.openxmlformats.org/officeDocument/2006/relationships/image" Target="../media/image810.png"/><Relationship Id="rId14" Type="http://schemas.openxmlformats.org/officeDocument/2006/relationships/image" Target="../media/image21.png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9.png"/><Relationship Id="rId13" Type="http://schemas.openxmlformats.org/officeDocument/2006/relationships/image" Target="../media/image139.png"/><Relationship Id="rId3" Type="http://schemas.openxmlformats.org/officeDocument/2006/relationships/image" Target="../media/image1190.png"/><Relationship Id="rId21" Type="http://schemas.openxmlformats.org/officeDocument/2006/relationships/image" Target="../media/image167.png"/><Relationship Id="rId7" Type="http://schemas.openxmlformats.org/officeDocument/2006/relationships/image" Target="../media/image1230.png"/><Relationship Id="rId12" Type="http://schemas.openxmlformats.org/officeDocument/2006/relationships/image" Target="../media/image138.png"/><Relationship Id="rId2" Type="http://schemas.openxmlformats.org/officeDocument/2006/relationships/notesSlide" Target="../notesSlides/notesSlide80.xml"/><Relationship Id="rId16" Type="http://schemas.openxmlformats.org/officeDocument/2006/relationships/image" Target="../media/image1250.png"/><Relationship Id="rId20" Type="http://schemas.openxmlformats.org/officeDocument/2006/relationships/image" Target="../media/image1270.png"/><Relationship Id="rId29" Type="http://schemas.openxmlformats.org/officeDocument/2006/relationships/image" Target="../media/image16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20.png"/><Relationship Id="rId11" Type="http://schemas.openxmlformats.org/officeDocument/2006/relationships/image" Target="../media/image137.png"/><Relationship Id="rId5" Type="http://schemas.openxmlformats.org/officeDocument/2006/relationships/image" Target="../media/image1210.png"/><Relationship Id="rId15" Type="http://schemas.openxmlformats.org/officeDocument/2006/relationships/image" Target="../media/image155.png"/><Relationship Id="rId23" Type="http://schemas.openxmlformats.org/officeDocument/2006/relationships/image" Target="../media/image144.png"/><Relationship Id="rId28" Type="http://schemas.openxmlformats.org/officeDocument/2006/relationships/image" Target="../media/image158.png"/><Relationship Id="rId10" Type="http://schemas.openxmlformats.org/officeDocument/2006/relationships/image" Target="../media/image136.png"/><Relationship Id="rId19" Type="http://schemas.openxmlformats.org/officeDocument/2006/relationships/image" Target="../media/image163.png"/><Relationship Id="rId31" Type="http://schemas.openxmlformats.org/officeDocument/2006/relationships/image" Target="../media/image133.png"/><Relationship Id="rId4" Type="http://schemas.openxmlformats.org/officeDocument/2006/relationships/image" Target="../media/image1200.png"/><Relationship Id="rId14" Type="http://schemas.openxmlformats.org/officeDocument/2006/relationships/image" Target="../media/image140.png"/><Relationship Id="rId22" Type="http://schemas.openxmlformats.org/officeDocument/2006/relationships/image" Target="../media/image1280.png"/><Relationship Id="rId27" Type="http://schemas.openxmlformats.org/officeDocument/2006/relationships/image" Target="../media/image170.png"/><Relationship Id="rId30" Type="http://schemas.openxmlformats.org/officeDocument/2006/relationships/image" Target="../media/image129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3.xml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20.png"/><Relationship Id="rId13" Type="http://schemas.openxmlformats.org/officeDocument/2006/relationships/image" Target="../media/image1470.png"/><Relationship Id="rId18" Type="http://schemas.openxmlformats.org/officeDocument/2006/relationships/image" Target="../media/image1520.png"/><Relationship Id="rId26" Type="http://schemas.openxmlformats.org/officeDocument/2006/relationships/image" Target="../media/image157.png"/><Relationship Id="rId3" Type="http://schemas.openxmlformats.org/officeDocument/2006/relationships/image" Target="../media/image156.png"/><Relationship Id="rId21" Type="http://schemas.openxmlformats.org/officeDocument/2006/relationships/image" Target="../media/image1550.png"/><Relationship Id="rId7" Type="http://schemas.openxmlformats.org/officeDocument/2006/relationships/image" Target="../media/image1410.png"/><Relationship Id="rId12" Type="http://schemas.openxmlformats.org/officeDocument/2006/relationships/image" Target="../media/image1460.png"/><Relationship Id="rId17" Type="http://schemas.openxmlformats.org/officeDocument/2006/relationships/image" Target="../media/image1510.png"/><Relationship Id="rId25" Type="http://schemas.openxmlformats.org/officeDocument/2006/relationships/image" Target="../media/image1590.png"/><Relationship Id="rId2" Type="http://schemas.openxmlformats.org/officeDocument/2006/relationships/notesSlide" Target="../notesSlides/notesSlide82.xml"/><Relationship Id="rId16" Type="http://schemas.openxmlformats.org/officeDocument/2006/relationships/image" Target="../media/image1500.png"/><Relationship Id="rId20" Type="http://schemas.openxmlformats.org/officeDocument/2006/relationships/image" Target="../media/image154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00.png"/><Relationship Id="rId11" Type="http://schemas.openxmlformats.org/officeDocument/2006/relationships/image" Target="../media/image1450.png"/><Relationship Id="rId24" Type="http://schemas.openxmlformats.org/officeDocument/2006/relationships/image" Target="../media/image1580.png"/><Relationship Id="rId5" Type="http://schemas.openxmlformats.org/officeDocument/2006/relationships/image" Target="../media/image1390.png"/><Relationship Id="rId15" Type="http://schemas.openxmlformats.org/officeDocument/2006/relationships/image" Target="../media/image1490.png"/><Relationship Id="rId23" Type="http://schemas.openxmlformats.org/officeDocument/2006/relationships/image" Target="../media/image1570.png"/><Relationship Id="rId10" Type="http://schemas.openxmlformats.org/officeDocument/2006/relationships/image" Target="../media/image175.png"/><Relationship Id="rId19" Type="http://schemas.openxmlformats.org/officeDocument/2006/relationships/image" Target="../media/image1530.png"/><Relationship Id="rId4" Type="http://schemas.openxmlformats.org/officeDocument/2006/relationships/image" Target="../media/image174.png"/><Relationship Id="rId9" Type="http://schemas.openxmlformats.org/officeDocument/2006/relationships/image" Target="../media/image1430.png"/><Relationship Id="rId14" Type="http://schemas.openxmlformats.org/officeDocument/2006/relationships/image" Target="../media/image1480.png"/><Relationship Id="rId22" Type="http://schemas.openxmlformats.org/officeDocument/2006/relationships/image" Target="../media/image1560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8.png"/><Relationship Id="rId4" Type="http://schemas.openxmlformats.org/officeDocument/2006/relationships/image" Target="../media/image164.png"/></Relationships>
</file>

<file path=ppt/slides/_rels/slide84.xml.rels><?xml version="1.0" encoding="UTF-8" standalone="yes"?>
<Relationships xmlns="http://schemas.openxmlformats.org/package/2006/relationships"><Relationship Id="rId18" Type="http://schemas.openxmlformats.org/officeDocument/2006/relationships/image" Target="../media/image191.png"/><Relationship Id="rId3" Type="http://schemas.openxmlformats.org/officeDocument/2006/relationships/image" Target="../media/image185.png"/><Relationship Id="rId21" Type="http://schemas.openxmlformats.org/officeDocument/2006/relationships/image" Target="../media/image194.png"/><Relationship Id="rId7" Type="http://schemas.openxmlformats.org/officeDocument/2006/relationships/image" Target="../media/image189.png"/><Relationship Id="rId17" Type="http://schemas.openxmlformats.org/officeDocument/2006/relationships/image" Target="../media/image190.png"/><Relationship Id="rId2" Type="http://schemas.openxmlformats.org/officeDocument/2006/relationships/notesSlide" Target="../notesSlides/notesSlide84.xml"/><Relationship Id="rId16" Type="http://schemas.openxmlformats.org/officeDocument/2006/relationships/image" Target="../media/image188.png"/><Relationship Id="rId20" Type="http://schemas.openxmlformats.org/officeDocument/2006/relationships/image" Target="../media/image19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6.png"/><Relationship Id="rId23" Type="http://schemas.openxmlformats.org/officeDocument/2006/relationships/image" Target="../media/image196.png"/><Relationship Id="rId19" Type="http://schemas.openxmlformats.org/officeDocument/2006/relationships/image" Target="../media/image192.png"/><Relationship Id="rId22" Type="http://schemas.openxmlformats.org/officeDocument/2006/relationships/image" Target="../media/image195.png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8.png"/><Relationship Id="rId18" Type="http://schemas.openxmlformats.org/officeDocument/2006/relationships/image" Target="../media/image191.png"/><Relationship Id="rId3" Type="http://schemas.openxmlformats.org/officeDocument/2006/relationships/image" Target="../media/image185.png"/><Relationship Id="rId21" Type="http://schemas.openxmlformats.org/officeDocument/2006/relationships/image" Target="../media/image194.png"/><Relationship Id="rId7" Type="http://schemas.openxmlformats.org/officeDocument/2006/relationships/image" Target="../media/image189.png"/><Relationship Id="rId17" Type="http://schemas.openxmlformats.org/officeDocument/2006/relationships/image" Target="../media/image190.png"/><Relationship Id="rId2" Type="http://schemas.openxmlformats.org/officeDocument/2006/relationships/notesSlide" Target="../notesSlides/notesSlide85.xml"/><Relationship Id="rId16" Type="http://schemas.openxmlformats.org/officeDocument/2006/relationships/image" Target="../media/image188.png"/><Relationship Id="rId20" Type="http://schemas.openxmlformats.org/officeDocument/2006/relationships/image" Target="../media/image19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6.png"/><Relationship Id="rId23" Type="http://schemas.openxmlformats.org/officeDocument/2006/relationships/image" Target="../media/image196.png"/><Relationship Id="rId19" Type="http://schemas.openxmlformats.org/officeDocument/2006/relationships/image" Target="../media/image192.png"/><Relationship Id="rId4" Type="http://schemas.openxmlformats.org/officeDocument/2006/relationships/image" Target="../media/image177.png"/><Relationship Id="rId9" Type="http://schemas.openxmlformats.org/officeDocument/2006/relationships/image" Target="../media/image179.png"/><Relationship Id="rId22" Type="http://schemas.openxmlformats.org/officeDocument/2006/relationships/image" Target="../media/image195.png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8.png"/><Relationship Id="rId18" Type="http://schemas.openxmlformats.org/officeDocument/2006/relationships/image" Target="../media/image191.png"/><Relationship Id="rId3" Type="http://schemas.openxmlformats.org/officeDocument/2006/relationships/image" Target="../media/image185.png"/><Relationship Id="rId21" Type="http://schemas.openxmlformats.org/officeDocument/2006/relationships/image" Target="../media/image194.png"/><Relationship Id="rId7" Type="http://schemas.openxmlformats.org/officeDocument/2006/relationships/image" Target="../media/image189.png"/><Relationship Id="rId17" Type="http://schemas.openxmlformats.org/officeDocument/2006/relationships/image" Target="../media/image190.png"/><Relationship Id="rId2" Type="http://schemas.openxmlformats.org/officeDocument/2006/relationships/notesSlide" Target="../notesSlides/notesSlide86.xml"/><Relationship Id="rId16" Type="http://schemas.openxmlformats.org/officeDocument/2006/relationships/image" Target="../media/image188.png"/><Relationship Id="rId20" Type="http://schemas.openxmlformats.org/officeDocument/2006/relationships/image" Target="../media/image19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6.png"/><Relationship Id="rId11" Type="http://schemas.openxmlformats.org/officeDocument/2006/relationships/image" Target="../media/image181.png"/><Relationship Id="rId23" Type="http://schemas.openxmlformats.org/officeDocument/2006/relationships/image" Target="../media/image196.png"/><Relationship Id="rId10" Type="http://schemas.openxmlformats.org/officeDocument/2006/relationships/image" Target="../media/image180.png"/><Relationship Id="rId19" Type="http://schemas.openxmlformats.org/officeDocument/2006/relationships/image" Target="../media/image192.png"/><Relationship Id="rId4" Type="http://schemas.openxmlformats.org/officeDocument/2006/relationships/image" Target="../media/image177.png"/><Relationship Id="rId9" Type="http://schemas.openxmlformats.org/officeDocument/2006/relationships/image" Target="../media/image179.png"/><Relationship Id="rId22" Type="http://schemas.openxmlformats.org/officeDocument/2006/relationships/image" Target="../media/image195.png"/></Relationships>
</file>

<file path=ppt/slides/_rels/slide8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8.png"/><Relationship Id="rId13" Type="http://schemas.openxmlformats.org/officeDocument/2006/relationships/image" Target="../media/image183.png"/><Relationship Id="rId18" Type="http://schemas.openxmlformats.org/officeDocument/2006/relationships/image" Target="../media/image191.png"/><Relationship Id="rId3" Type="http://schemas.openxmlformats.org/officeDocument/2006/relationships/image" Target="../media/image185.png"/><Relationship Id="rId21" Type="http://schemas.openxmlformats.org/officeDocument/2006/relationships/image" Target="../media/image194.png"/><Relationship Id="rId7" Type="http://schemas.openxmlformats.org/officeDocument/2006/relationships/image" Target="../media/image189.png"/><Relationship Id="rId12" Type="http://schemas.openxmlformats.org/officeDocument/2006/relationships/image" Target="../media/image182.png"/><Relationship Id="rId17" Type="http://schemas.openxmlformats.org/officeDocument/2006/relationships/image" Target="../media/image190.png"/><Relationship Id="rId2" Type="http://schemas.openxmlformats.org/officeDocument/2006/relationships/notesSlide" Target="../notesSlides/notesSlide87.xml"/><Relationship Id="rId16" Type="http://schemas.openxmlformats.org/officeDocument/2006/relationships/image" Target="../media/image188.png"/><Relationship Id="rId20" Type="http://schemas.openxmlformats.org/officeDocument/2006/relationships/image" Target="../media/image19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6.png"/><Relationship Id="rId11" Type="http://schemas.openxmlformats.org/officeDocument/2006/relationships/image" Target="../media/image181.png"/><Relationship Id="rId23" Type="http://schemas.openxmlformats.org/officeDocument/2006/relationships/image" Target="../media/image196.png"/><Relationship Id="rId10" Type="http://schemas.openxmlformats.org/officeDocument/2006/relationships/image" Target="../media/image180.png"/><Relationship Id="rId19" Type="http://schemas.openxmlformats.org/officeDocument/2006/relationships/image" Target="../media/image192.png"/><Relationship Id="rId4" Type="http://schemas.openxmlformats.org/officeDocument/2006/relationships/image" Target="../media/image177.png"/><Relationship Id="rId9" Type="http://schemas.openxmlformats.org/officeDocument/2006/relationships/image" Target="../media/image179.png"/><Relationship Id="rId22" Type="http://schemas.openxmlformats.org/officeDocument/2006/relationships/image" Target="../media/image195.png"/></Relationships>
</file>

<file path=ppt/slides/_rels/slide8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8.png"/><Relationship Id="rId13" Type="http://schemas.openxmlformats.org/officeDocument/2006/relationships/image" Target="../media/image183.png"/><Relationship Id="rId18" Type="http://schemas.openxmlformats.org/officeDocument/2006/relationships/image" Target="../media/image191.png"/><Relationship Id="rId3" Type="http://schemas.openxmlformats.org/officeDocument/2006/relationships/image" Target="../media/image185.png"/><Relationship Id="rId21" Type="http://schemas.openxmlformats.org/officeDocument/2006/relationships/image" Target="../media/image194.png"/><Relationship Id="rId7" Type="http://schemas.openxmlformats.org/officeDocument/2006/relationships/image" Target="../media/image189.png"/><Relationship Id="rId12" Type="http://schemas.openxmlformats.org/officeDocument/2006/relationships/image" Target="../media/image182.png"/><Relationship Id="rId17" Type="http://schemas.openxmlformats.org/officeDocument/2006/relationships/image" Target="../media/image190.png"/><Relationship Id="rId2" Type="http://schemas.openxmlformats.org/officeDocument/2006/relationships/notesSlide" Target="../notesSlides/notesSlide88.xml"/><Relationship Id="rId16" Type="http://schemas.openxmlformats.org/officeDocument/2006/relationships/image" Target="../media/image188.png"/><Relationship Id="rId20" Type="http://schemas.openxmlformats.org/officeDocument/2006/relationships/image" Target="../media/image19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6.png"/><Relationship Id="rId11" Type="http://schemas.openxmlformats.org/officeDocument/2006/relationships/image" Target="../media/image181.png"/><Relationship Id="rId15" Type="http://schemas.openxmlformats.org/officeDocument/2006/relationships/image" Target="../media/image187.png"/><Relationship Id="rId23" Type="http://schemas.openxmlformats.org/officeDocument/2006/relationships/image" Target="../media/image196.png"/><Relationship Id="rId10" Type="http://schemas.openxmlformats.org/officeDocument/2006/relationships/image" Target="../media/image180.png"/><Relationship Id="rId19" Type="http://schemas.openxmlformats.org/officeDocument/2006/relationships/image" Target="../media/image192.png"/><Relationship Id="rId4" Type="http://schemas.openxmlformats.org/officeDocument/2006/relationships/image" Target="../media/image177.png"/><Relationship Id="rId9" Type="http://schemas.openxmlformats.org/officeDocument/2006/relationships/image" Target="../media/image179.png"/><Relationship Id="rId14" Type="http://schemas.openxmlformats.org/officeDocument/2006/relationships/image" Target="../media/image184.png"/><Relationship Id="rId22" Type="http://schemas.openxmlformats.org/officeDocument/2006/relationships/image" Target="../media/image195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1710.png"/><Relationship Id="rId3" Type="http://schemas.openxmlformats.org/officeDocument/2006/relationships/image" Target="../media/image4.png"/><Relationship Id="rId7" Type="http://schemas.openxmlformats.org/officeDocument/2006/relationships/image" Target="../media/image16.png"/><Relationship Id="rId12" Type="http://schemas.openxmlformats.org/officeDocument/2006/relationships/image" Target="../media/image1310.png"/><Relationship Id="rId17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11" Type="http://schemas.openxmlformats.org/officeDocument/2006/relationships/image" Target="../media/image5.png"/><Relationship Id="rId5" Type="http://schemas.openxmlformats.org/officeDocument/2006/relationships/image" Target="../media/image9.png"/><Relationship Id="rId15" Type="http://schemas.openxmlformats.org/officeDocument/2006/relationships/image" Target="../media/image25.png"/><Relationship Id="rId4" Type="http://schemas.openxmlformats.org/officeDocument/2006/relationships/image" Target="../media/image810.png"/><Relationship Id="rId9" Type="http://schemas.openxmlformats.org/officeDocument/2006/relationships/image" Target="../media/image24.png"/><Relationship Id="rId14" Type="http://schemas.openxmlformats.org/officeDocument/2006/relationships/image" Target="../media/image2110.png"/></Relationships>
</file>

<file path=ppt/slides/_rels/slide9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0.png"/><Relationship Id="rId3" Type="http://schemas.openxmlformats.org/officeDocument/2006/relationships/image" Target="../media/image198.png"/><Relationship Id="rId7" Type="http://schemas.openxmlformats.org/officeDocument/2006/relationships/image" Target="../media/image202.pn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1.png"/><Relationship Id="rId5" Type="http://schemas.openxmlformats.org/officeDocument/2006/relationships/image" Target="../media/image200.png"/><Relationship Id="rId4" Type="http://schemas.openxmlformats.org/officeDocument/2006/relationships/image" Target="../media/image199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6.pn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7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1.pn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3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3.png"/><Relationship Id="rId7" Type="http://schemas.openxmlformats.org/officeDocument/2006/relationships/image" Target="../media/image204.pn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8.png"/><Relationship Id="rId5" Type="http://schemas.openxmlformats.org/officeDocument/2006/relationships/image" Target="../media/image207.png"/><Relationship Id="rId4" Type="http://schemas.openxmlformats.org/officeDocument/2006/relationships/image" Target="../media/image206.png"/></Relationships>
</file>

<file path=ppt/slides/_rels/slide9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1.png"/><Relationship Id="rId3" Type="http://schemas.openxmlformats.org/officeDocument/2006/relationships/image" Target="../media/image209.png"/><Relationship Id="rId7" Type="http://schemas.openxmlformats.org/officeDocument/2006/relationships/image" Target="../media/image210.pn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8.png"/><Relationship Id="rId5" Type="http://schemas.openxmlformats.org/officeDocument/2006/relationships/image" Target="../media/image207.png"/><Relationship Id="rId4" Type="http://schemas.openxmlformats.org/officeDocument/2006/relationships/image" Target="../media/image206.png"/><Relationship Id="rId9" Type="http://schemas.openxmlformats.org/officeDocument/2006/relationships/image" Target="../media/image1620.pn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3.png"/><Relationship Id="rId7" Type="http://schemas.openxmlformats.org/officeDocument/2006/relationships/image" Target="../media/image214.pn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8.png"/><Relationship Id="rId5" Type="http://schemas.openxmlformats.org/officeDocument/2006/relationships/image" Target="../media/image207.png"/><Relationship Id="rId4" Type="http://schemas.openxmlformats.org/officeDocument/2006/relationships/image" Target="../media/image206.png"/></Relationships>
</file>

<file path=ppt/slides/_rels/slide9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40.png"/><Relationship Id="rId3" Type="http://schemas.openxmlformats.org/officeDocument/2006/relationships/image" Target="../media/image215.png"/><Relationship Id="rId7" Type="http://schemas.openxmlformats.org/officeDocument/2006/relationships/image" Target="../media/image216.png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8.png"/><Relationship Id="rId5" Type="http://schemas.openxmlformats.org/officeDocument/2006/relationships/image" Target="../media/image207.png"/><Relationship Id="rId4" Type="http://schemas.openxmlformats.org/officeDocument/2006/relationships/image" Target="../media/image206.png"/><Relationship Id="rId9" Type="http://schemas.openxmlformats.org/officeDocument/2006/relationships/image" Target="../media/image184.pn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80.pn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8.png"/><Relationship Id="rId5" Type="http://schemas.openxmlformats.org/officeDocument/2006/relationships/image" Target="../media/image207.png"/><Relationship Id="rId4" Type="http://schemas.openxmlformats.org/officeDocument/2006/relationships/image" Target="../media/image206.pn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5.png"/><Relationship Id="rId7" Type="http://schemas.openxmlformats.org/officeDocument/2006/relationships/image" Target="../media/image212.png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8.png"/><Relationship Id="rId5" Type="http://schemas.openxmlformats.org/officeDocument/2006/relationships/image" Target="../media/image207.png"/><Relationship Id="rId4" Type="http://schemas.openxmlformats.org/officeDocument/2006/relationships/image" Target="../media/image206.png"/></Relationships>
</file>

<file path=ppt/slides/_rels/slide9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8.png"/><Relationship Id="rId13" Type="http://schemas.openxmlformats.org/officeDocument/2006/relationships/image" Target="../media/image224.png"/><Relationship Id="rId7" Type="http://schemas.openxmlformats.org/officeDocument/2006/relationships/image" Target="../media/image217.png"/><Relationship Id="rId12" Type="http://schemas.openxmlformats.org/officeDocument/2006/relationships/image" Target="../media/image223.png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7.png"/><Relationship Id="rId11" Type="http://schemas.openxmlformats.org/officeDocument/2006/relationships/image" Target="../media/image222.png"/><Relationship Id="rId5" Type="http://schemas.openxmlformats.org/officeDocument/2006/relationships/image" Target="../media/image208.png"/><Relationship Id="rId15" Type="http://schemas.openxmlformats.org/officeDocument/2006/relationships/image" Target="../media/image226.png"/><Relationship Id="rId10" Type="http://schemas.openxmlformats.org/officeDocument/2006/relationships/image" Target="../media/image221.png"/><Relationship Id="rId4" Type="http://schemas.openxmlformats.org/officeDocument/2006/relationships/image" Target="../media/image220.png"/><Relationship Id="rId9" Type="http://schemas.openxmlformats.org/officeDocument/2006/relationships/image" Target="../media/image219.png"/><Relationship Id="rId14" Type="http://schemas.openxmlformats.org/officeDocument/2006/relationships/image" Target="../media/image2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>
            <a:spLocks noGrp="1"/>
          </p:cNvSpPr>
          <p:nvPr>
            <p:ph type="ctrTitle"/>
          </p:nvPr>
        </p:nvSpPr>
        <p:spPr>
          <a:xfrm>
            <a:off x="2790000" y="978196"/>
            <a:ext cx="3622500" cy="299196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>
              <a:lnSpc>
                <a:spcPct val="150000"/>
              </a:lnSpc>
              <a:buSzPts val="990"/>
            </a:pPr>
            <a:r>
              <a:rPr lang="en-US" sz="3200" dirty="0">
                <a:latin typeface="Open Sans"/>
                <a:ea typeface="Open Sans"/>
                <a:cs typeface="Open Sans"/>
                <a:sym typeface="Open Sans"/>
              </a:rPr>
              <a:t>Primal-Dual Randomized Algorithm for Weighted Paging</a:t>
            </a:r>
            <a:endParaRPr sz="3180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3" name="Google Shape;63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Economica"/>
              </a:rPr>
              <a:t>1</a:t>
            </a:fld>
            <a:endParaRPr dirty="0">
              <a:solidFill>
                <a:schemeClr val="dk1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  <a:sym typeface="Economic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Open Sans"/>
                <a:ea typeface="Open Sans"/>
                <a:cs typeface="Open Sans"/>
                <a:sym typeface="Open Sans"/>
              </a:rPr>
              <a:t>Notations</a:t>
            </a:r>
            <a:endParaRPr dirty="0">
              <a:latin typeface="Open Sans"/>
              <a:ea typeface="Open Sans"/>
              <a:cs typeface="Open Sans"/>
              <a:sym typeface="Open San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Google Shape;69;p1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311700" y="1225225"/>
                <a:ext cx="8520600" cy="335400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=4         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US" sz="1600" i="1" dirty="0">
                  <a:latin typeface="Cambria Math" panose="02040503050406030204" pitchFamily="18" charset="0"/>
                </a:endParaRPr>
              </a:p>
              <a:p>
                <a:pPr marL="0" lvl="0" indent="0">
                  <a:buNone/>
                </a:pPr>
                <a:endParaRPr lang="en-US" sz="1600" i="1" dirty="0">
                  <a:latin typeface="Cambria Math" panose="02040503050406030204" pitchFamily="18" charset="0"/>
                </a:endParaRPr>
              </a:p>
              <a:p>
                <a:pPr marL="0" lvl="0" indent="0">
                  <a:buNone/>
                </a:pPr>
                <a:endParaRPr lang="en-US" sz="1600" i="1" dirty="0">
                  <a:latin typeface="Cambria Math" panose="02040503050406030204" pitchFamily="18" charset="0"/>
                </a:endParaRPr>
              </a:p>
              <a:p>
                <a:pPr marL="0" lvl="0" indent="0">
                  <a:buNone/>
                </a:pPr>
                <a:endParaRPr lang="en-US" sz="1600" i="1" dirty="0">
                  <a:latin typeface="Cambria Math" panose="02040503050406030204" pitchFamily="18" charset="0"/>
                </a:endParaRPr>
              </a:p>
              <a:p>
                <a:pPr marL="0" lvl="0" indent="0">
                  <a:buNone/>
                </a:pPr>
                <a:endParaRPr lang="en-US" sz="1600" i="1" dirty="0">
                  <a:latin typeface="Cambria Math" panose="02040503050406030204" pitchFamily="18" charset="0"/>
                </a:endParaRPr>
              </a:p>
              <a:p>
                <a:pPr marL="0" lvl="0" indent="0">
                  <a:buNone/>
                </a:pPr>
                <a:endParaRPr lang="en-US" sz="1600" i="1" dirty="0">
                  <a:latin typeface="Cambria Math" panose="02040503050406030204" pitchFamily="18" charset="0"/>
                </a:endParaRPr>
              </a:p>
              <a:p>
                <a:pPr marL="0" lvl="0" indent="0">
                  <a:buNone/>
                </a:pPr>
                <a:endParaRPr lang="en-US" sz="1600" i="1" dirty="0">
                  <a:latin typeface="Cambria Math" panose="02040503050406030204" pitchFamily="18" charset="0"/>
                </a:endParaRPr>
              </a:p>
              <a:p>
                <a:pPr marL="0" lvl="0" indent="0">
                  <a:buNone/>
                </a:pPr>
                <a:endParaRPr lang="en-US" sz="1600" i="1" dirty="0">
                  <a:latin typeface="Cambria Math" panose="02040503050406030204" pitchFamily="18" charset="0"/>
                </a:endParaRPr>
              </a:p>
              <a:p>
                <a:pPr marL="0" lvl="0" indent="0">
                  <a:buNone/>
                </a:pPr>
                <a:endParaRPr lang="en-US" sz="1600" i="1" dirty="0">
                  <a:latin typeface="Cambria Math" panose="02040503050406030204" pitchFamily="18" charset="0"/>
                </a:endParaRPr>
              </a:p>
              <a:p>
                <a:pPr marL="0" lvl="0" indent="0">
                  <a:buNone/>
                </a:pPr>
                <a:endParaRPr lang="en-US" sz="1600" dirty="0"/>
              </a:p>
              <a:p>
                <a:pPr marL="0" lvl="0" indent="0">
                  <a:buNone/>
                </a:pPr>
                <a:endParaRPr lang="en-US" sz="1600" dirty="0"/>
              </a:p>
            </p:txBody>
          </p:sp>
        </mc:Choice>
        <mc:Fallback xmlns="">
          <p:sp>
            <p:nvSpPr>
              <p:cNvPr id="69" name="Google Shape;69;p1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11700" y="1225225"/>
                <a:ext cx="8520600" cy="33540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Google Shape;70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Economica"/>
              </a:rPr>
              <a:t>10</a:t>
            </a:fld>
            <a:endParaRPr dirty="0">
              <a:solidFill>
                <a:schemeClr val="dk1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  <a:sym typeface="Economica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2C5C5DD-6497-4AEB-8F40-B5B92AEB3A13}"/>
              </a:ext>
            </a:extLst>
          </p:cNvPr>
          <p:cNvGraphicFramePr>
            <a:graphicFrameLocks noGrp="1"/>
          </p:cNvGraphicFramePr>
          <p:nvPr/>
        </p:nvGraphicFramePr>
        <p:xfrm>
          <a:off x="561511" y="1753128"/>
          <a:ext cx="981567" cy="30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189">
                  <a:extLst>
                    <a:ext uri="{9D8B030D-6E8A-4147-A177-3AD203B41FA5}">
                      <a16:colId xmlns:a16="http://schemas.microsoft.com/office/drawing/2014/main" val="3646591774"/>
                    </a:ext>
                  </a:extLst>
                </a:gridCol>
                <a:gridCol w="327189">
                  <a:extLst>
                    <a:ext uri="{9D8B030D-6E8A-4147-A177-3AD203B41FA5}">
                      <a16:colId xmlns:a16="http://schemas.microsoft.com/office/drawing/2014/main" val="3380459466"/>
                    </a:ext>
                  </a:extLst>
                </a:gridCol>
                <a:gridCol w="327189">
                  <a:extLst>
                    <a:ext uri="{9D8B030D-6E8A-4147-A177-3AD203B41FA5}">
                      <a16:colId xmlns:a16="http://schemas.microsoft.com/office/drawing/2014/main" val="3123531767"/>
                    </a:ext>
                  </a:extLst>
                </a:gridCol>
              </a:tblGrid>
              <a:tr h="156446">
                <a:tc>
                  <a:txBody>
                    <a:bodyPr/>
                    <a:lstStyle/>
                    <a:p>
                      <a:pPr algn="just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653635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8B37187-2B17-4E3E-85FD-7D059A67EE1B}"/>
                  </a:ext>
                </a:extLst>
              </p:cNvPr>
              <p:cNvSpPr txBox="1"/>
              <p:nvPr/>
            </p:nvSpPr>
            <p:spPr>
              <a:xfrm>
                <a:off x="1357459" y="2135928"/>
                <a:ext cx="55579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8B37187-2B17-4E3E-85FD-7D059A67EE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7459" y="2135928"/>
                <a:ext cx="555793" cy="215444"/>
              </a:xfrm>
              <a:prstGeom prst="rect">
                <a:avLst/>
              </a:prstGeom>
              <a:blipFill>
                <a:blip r:embed="rId4"/>
                <a:stretch>
                  <a:fillRect l="-7692" r="-6593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9">
                <a:extLst>
                  <a:ext uri="{FF2B5EF4-FFF2-40B4-BE49-F238E27FC236}">
                    <a16:creationId xmlns:a16="http://schemas.microsoft.com/office/drawing/2014/main" id="{E05D577D-0970-471B-ABC5-45A32D1EE14A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734533" y="1753128"/>
              <a:ext cx="981567" cy="304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27189">
                      <a:extLst>
                        <a:ext uri="{9D8B030D-6E8A-4147-A177-3AD203B41FA5}">
                          <a16:colId xmlns:a16="http://schemas.microsoft.com/office/drawing/2014/main" val="3646591774"/>
                        </a:ext>
                      </a:extLst>
                    </a:gridCol>
                    <a:gridCol w="327189">
                      <a:extLst>
                        <a:ext uri="{9D8B030D-6E8A-4147-A177-3AD203B41FA5}">
                          <a16:colId xmlns:a16="http://schemas.microsoft.com/office/drawing/2014/main" val="3380459466"/>
                        </a:ext>
                      </a:extLst>
                    </a:gridCol>
                    <a:gridCol w="327189">
                      <a:extLst>
                        <a:ext uri="{9D8B030D-6E8A-4147-A177-3AD203B41FA5}">
                          <a16:colId xmlns:a16="http://schemas.microsoft.com/office/drawing/2014/main" val="3123531767"/>
                        </a:ext>
                      </a:extLst>
                    </a:gridCol>
                  </a:tblGrid>
                  <a:tr h="156446">
                    <a:tc>
                      <a:txBody>
                        <a:bodyPr/>
                        <a:lstStyle/>
                        <a:p>
                          <a:pPr marL="0" marR="0" lvl="0" indent="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just"/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just"/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965363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9">
                <a:extLst>
                  <a:ext uri="{FF2B5EF4-FFF2-40B4-BE49-F238E27FC236}">
                    <a16:creationId xmlns:a16="http://schemas.microsoft.com/office/drawing/2014/main" id="{E05D577D-0970-471B-ABC5-45A32D1EE14A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734533" y="1753128"/>
              <a:ext cx="981567" cy="304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27189">
                      <a:extLst>
                        <a:ext uri="{9D8B030D-6E8A-4147-A177-3AD203B41FA5}">
                          <a16:colId xmlns:a16="http://schemas.microsoft.com/office/drawing/2014/main" val="3646591774"/>
                        </a:ext>
                      </a:extLst>
                    </a:gridCol>
                    <a:gridCol w="327189">
                      <a:extLst>
                        <a:ext uri="{9D8B030D-6E8A-4147-A177-3AD203B41FA5}">
                          <a16:colId xmlns:a16="http://schemas.microsoft.com/office/drawing/2014/main" val="3380459466"/>
                        </a:ext>
                      </a:extLst>
                    </a:gridCol>
                    <a:gridCol w="327189">
                      <a:extLst>
                        <a:ext uri="{9D8B030D-6E8A-4147-A177-3AD203B41FA5}">
                          <a16:colId xmlns:a16="http://schemas.microsoft.com/office/drawing/2014/main" val="3123531767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852" t="-1961" r="-203704" b="-39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just"/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just"/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9653635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Table 11">
                <a:extLst>
                  <a:ext uri="{FF2B5EF4-FFF2-40B4-BE49-F238E27FC236}">
                    <a16:creationId xmlns:a16="http://schemas.microsoft.com/office/drawing/2014/main" id="{794DE139-5595-43F5-8826-DC6E2A88FD05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907214" y="1753128"/>
              <a:ext cx="981567" cy="304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27189">
                      <a:extLst>
                        <a:ext uri="{9D8B030D-6E8A-4147-A177-3AD203B41FA5}">
                          <a16:colId xmlns:a16="http://schemas.microsoft.com/office/drawing/2014/main" val="3646591774"/>
                        </a:ext>
                      </a:extLst>
                    </a:gridCol>
                    <a:gridCol w="327189">
                      <a:extLst>
                        <a:ext uri="{9D8B030D-6E8A-4147-A177-3AD203B41FA5}">
                          <a16:colId xmlns:a16="http://schemas.microsoft.com/office/drawing/2014/main" val="3380459466"/>
                        </a:ext>
                      </a:extLst>
                    </a:gridCol>
                    <a:gridCol w="327189">
                      <a:extLst>
                        <a:ext uri="{9D8B030D-6E8A-4147-A177-3AD203B41FA5}">
                          <a16:colId xmlns:a16="http://schemas.microsoft.com/office/drawing/2014/main" val="3123531767"/>
                        </a:ext>
                      </a:extLst>
                    </a:gridCol>
                  </a:tblGrid>
                  <a:tr h="156446">
                    <a:tc>
                      <a:txBody>
                        <a:bodyPr/>
                        <a:lstStyle/>
                        <a:p>
                          <a:pPr marL="0" marR="0" lvl="0" indent="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just"/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965363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Table 11">
                <a:extLst>
                  <a:ext uri="{FF2B5EF4-FFF2-40B4-BE49-F238E27FC236}">
                    <a16:creationId xmlns:a16="http://schemas.microsoft.com/office/drawing/2014/main" id="{794DE139-5595-43F5-8826-DC6E2A88FD05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907214" y="1753128"/>
              <a:ext cx="981567" cy="304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27189">
                      <a:extLst>
                        <a:ext uri="{9D8B030D-6E8A-4147-A177-3AD203B41FA5}">
                          <a16:colId xmlns:a16="http://schemas.microsoft.com/office/drawing/2014/main" val="3646591774"/>
                        </a:ext>
                      </a:extLst>
                    </a:gridCol>
                    <a:gridCol w="327189">
                      <a:extLst>
                        <a:ext uri="{9D8B030D-6E8A-4147-A177-3AD203B41FA5}">
                          <a16:colId xmlns:a16="http://schemas.microsoft.com/office/drawing/2014/main" val="3380459466"/>
                        </a:ext>
                      </a:extLst>
                    </a:gridCol>
                    <a:gridCol w="327189">
                      <a:extLst>
                        <a:ext uri="{9D8B030D-6E8A-4147-A177-3AD203B41FA5}">
                          <a16:colId xmlns:a16="http://schemas.microsoft.com/office/drawing/2014/main" val="3123531767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1852" t="-1961" r="-205556" b="-39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101852" t="-1961" r="-105556" b="-39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just"/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9653635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Table 12">
                <a:extLst>
                  <a:ext uri="{FF2B5EF4-FFF2-40B4-BE49-F238E27FC236}">
                    <a16:creationId xmlns:a16="http://schemas.microsoft.com/office/drawing/2014/main" id="{3314CD68-146D-4813-BA87-36F3AF5C5AD7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4080236" y="1753128"/>
              <a:ext cx="981567" cy="304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27189">
                      <a:extLst>
                        <a:ext uri="{9D8B030D-6E8A-4147-A177-3AD203B41FA5}">
                          <a16:colId xmlns:a16="http://schemas.microsoft.com/office/drawing/2014/main" val="3646591774"/>
                        </a:ext>
                      </a:extLst>
                    </a:gridCol>
                    <a:gridCol w="327189">
                      <a:extLst>
                        <a:ext uri="{9D8B030D-6E8A-4147-A177-3AD203B41FA5}">
                          <a16:colId xmlns:a16="http://schemas.microsoft.com/office/drawing/2014/main" val="3380459466"/>
                        </a:ext>
                      </a:extLst>
                    </a:gridCol>
                    <a:gridCol w="327189">
                      <a:extLst>
                        <a:ext uri="{9D8B030D-6E8A-4147-A177-3AD203B41FA5}">
                          <a16:colId xmlns:a16="http://schemas.microsoft.com/office/drawing/2014/main" val="3123531767"/>
                        </a:ext>
                      </a:extLst>
                    </a:gridCol>
                  </a:tblGrid>
                  <a:tr h="156446">
                    <a:tc>
                      <a:txBody>
                        <a:bodyPr/>
                        <a:lstStyle/>
                        <a:p>
                          <a:pPr marL="0" marR="0" lvl="0" indent="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just"/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965363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Table 12">
                <a:extLst>
                  <a:ext uri="{FF2B5EF4-FFF2-40B4-BE49-F238E27FC236}">
                    <a16:creationId xmlns:a16="http://schemas.microsoft.com/office/drawing/2014/main" id="{3314CD68-146D-4813-BA87-36F3AF5C5AD7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4080236" y="1753128"/>
              <a:ext cx="981567" cy="304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27189">
                      <a:extLst>
                        <a:ext uri="{9D8B030D-6E8A-4147-A177-3AD203B41FA5}">
                          <a16:colId xmlns:a16="http://schemas.microsoft.com/office/drawing/2014/main" val="3646591774"/>
                        </a:ext>
                      </a:extLst>
                    </a:gridCol>
                    <a:gridCol w="327189">
                      <a:extLst>
                        <a:ext uri="{9D8B030D-6E8A-4147-A177-3AD203B41FA5}">
                          <a16:colId xmlns:a16="http://schemas.microsoft.com/office/drawing/2014/main" val="3380459466"/>
                        </a:ext>
                      </a:extLst>
                    </a:gridCol>
                    <a:gridCol w="327189">
                      <a:extLst>
                        <a:ext uri="{9D8B030D-6E8A-4147-A177-3AD203B41FA5}">
                          <a16:colId xmlns:a16="http://schemas.microsoft.com/office/drawing/2014/main" val="3123531767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1852" t="-1961" r="-203704" b="-39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101852" t="-1961" r="-103704" b="-39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just"/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9653635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Table 13">
                <a:extLst>
                  <a:ext uri="{FF2B5EF4-FFF2-40B4-BE49-F238E27FC236}">
                    <a16:creationId xmlns:a16="http://schemas.microsoft.com/office/drawing/2014/main" id="{9BA106B0-CAA2-40A8-A06E-D945199622DF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261460" y="1753128"/>
              <a:ext cx="981567" cy="304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27189">
                      <a:extLst>
                        <a:ext uri="{9D8B030D-6E8A-4147-A177-3AD203B41FA5}">
                          <a16:colId xmlns:a16="http://schemas.microsoft.com/office/drawing/2014/main" val="3646591774"/>
                        </a:ext>
                      </a:extLst>
                    </a:gridCol>
                    <a:gridCol w="327189">
                      <a:extLst>
                        <a:ext uri="{9D8B030D-6E8A-4147-A177-3AD203B41FA5}">
                          <a16:colId xmlns:a16="http://schemas.microsoft.com/office/drawing/2014/main" val="3380459466"/>
                        </a:ext>
                      </a:extLst>
                    </a:gridCol>
                    <a:gridCol w="327189">
                      <a:extLst>
                        <a:ext uri="{9D8B030D-6E8A-4147-A177-3AD203B41FA5}">
                          <a16:colId xmlns:a16="http://schemas.microsoft.com/office/drawing/2014/main" val="3123531767"/>
                        </a:ext>
                      </a:extLst>
                    </a:gridCol>
                  </a:tblGrid>
                  <a:tr h="156446">
                    <a:tc>
                      <a:txBody>
                        <a:bodyPr/>
                        <a:lstStyle/>
                        <a:p>
                          <a:pPr marL="0" marR="0" lvl="0" indent="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965363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Table 13">
                <a:extLst>
                  <a:ext uri="{FF2B5EF4-FFF2-40B4-BE49-F238E27FC236}">
                    <a16:creationId xmlns:a16="http://schemas.microsoft.com/office/drawing/2014/main" id="{9BA106B0-CAA2-40A8-A06E-D945199622DF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261460" y="1753128"/>
              <a:ext cx="981567" cy="304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27189">
                      <a:extLst>
                        <a:ext uri="{9D8B030D-6E8A-4147-A177-3AD203B41FA5}">
                          <a16:colId xmlns:a16="http://schemas.microsoft.com/office/drawing/2014/main" val="3646591774"/>
                        </a:ext>
                      </a:extLst>
                    </a:gridCol>
                    <a:gridCol w="327189">
                      <a:extLst>
                        <a:ext uri="{9D8B030D-6E8A-4147-A177-3AD203B41FA5}">
                          <a16:colId xmlns:a16="http://schemas.microsoft.com/office/drawing/2014/main" val="3380459466"/>
                        </a:ext>
                      </a:extLst>
                    </a:gridCol>
                    <a:gridCol w="327189">
                      <a:extLst>
                        <a:ext uri="{9D8B030D-6E8A-4147-A177-3AD203B41FA5}">
                          <a16:colId xmlns:a16="http://schemas.microsoft.com/office/drawing/2014/main" val="3123531767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1852" t="-1961" r="-203704" b="-39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101852" t="-1961" r="-103704" b="-39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201852" t="-1961" r="-3704" b="-39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9653635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Table 14">
                <a:extLst>
                  <a:ext uri="{FF2B5EF4-FFF2-40B4-BE49-F238E27FC236}">
                    <a16:creationId xmlns:a16="http://schemas.microsoft.com/office/drawing/2014/main" id="{02EA2E45-F85B-4F31-9C6B-4E0ABA38CC28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6434482" y="1753128"/>
              <a:ext cx="981567" cy="304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27189">
                      <a:extLst>
                        <a:ext uri="{9D8B030D-6E8A-4147-A177-3AD203B41FA5}">
                          <a16:colId xmlns:a16="http://schemas.microsoft.com/office/drawing/2014/main" val="3646591774"/>
                        </a:ext>
                      </a:extLst>
                    </a:gridCol>
                    <a:gridCol w="327189">
                      <a:extLst>
                        <a:ext uri="{9D8B030D-6E8A-4147-A177-3AD203B41FA5}">
                          <a16:colId xmlns:a16="http://schemas.microsoft.com/office/drawing/2014/main" val="3380459466"/>
                        </a:ext>
                      </a:extLst>
                    </a:gridCol>
                    <a:gridCol w="327189">
                      <a:extLst>
                        <a:ext uri="{9D8B030D-6E8A-4147-A177-3AD203B41FA5}">
                          <a16:colId xmlns:a16="http://schemas.microsoft.com/office/drawing/2014/main" val="3123531767"/>
                        </a:ext>
                      </a:extLst>
                    </a:gridCol>
                  </a:tblGrid>
                  <a:tr h="156446">
                    <a:tc>
                      <a:txBody>
                        <a:bodyPr/>
                        <a:lstStyle/>
                        <a:p>
                          <a:pPr marL="0" marR="0" lvl="0" indent="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965363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Table 14">
                <a:extLst>
                  <a:ext uri="{FF2B5EF4-FFF2-40B4-BE49-F238E27FC236}">
                    <a16:creationId xmlns:a16="http://schemas.microsoft.com/office/drawing/2014/main" id="{02EA2E45-F85B-4F31-9C6B-4E0ABA38CC28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6434482" y="1753128"/>
              <a:ext cx="981567" cy="304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27189">
                      <a:extLst>
                        <a:ext uri="{9D8B030D-6E8A-4147-A177-3AD203B41FA5}">
                          <a16:colId xmlns:a16="http://schemas.microsoft.com/office/drawing/2014/main" val="3646591774"/>
                        </a:ext>
                      </a:extLst>
                    </a:gridCol>
                    <a:gridCol w="327189">
                      <a:extLst>
                        <a:ext uri="{9D8B030D-6E8A-4147-A177-3AD203B41FA5}">
                          <a16:colId xmlns:a16="http://schemas.microsoft.com/office/drawing/2014/main" val="3380459466"/>
                        </a:ext>
                      </a:extLst>
                    </a:gridCol>
                    <a:gridCol w="327189">
                      <a:extLst>
                        <a:ext uri="{9D8B030D-6E8A-4147-A177-3AD203B41FA5}">
                          <a16:colId xmlns:a16="http://schemas.microsoft.com/office/drawing/2014/main" val="3123531767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9"/>
                          <a:stretch>
                            <a:fillRect l="-1852" t="-1961" r="-203704" b="-39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9"/>
                          <a:stretch>
                            <a:fillRect l="-101852" t="-1961" r="-103704" b="-39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9"/>
                          <a:stretch>
                            <a:fillRect l="-201852" t="-1961" r="-3704" b="-39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9653635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6" name="Table 15">
                <a:extLst>
                  <a:ext uri="{FF2B5EF4-FFF2-40B4-BE49-F238E27FC236}">
                    <a16:creationId xmlns:a16="http://schemas.microsoft.com/office/drawing/2014/main" id="{65B3AA8A-11CC-4AC5-9C3F-3A9550C79EE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607163" y="1753128"/>
              <a:ext cx="981567" cy="304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27189">
                      <a:extLst>
                        <a:ext uri="{9D8B030D-6E8A-4147-A177-3AD203B41FA5}">
                          <a16:colId xmlns:a16="http://schemas.microsoft.com/office/drawing/2014/main" val="3646591774"/>
                        </a:ext>
                      </a:extLst>
                    </a:gridCol>
                    <a:gridCol w="327189">
                      <a:extLst>
                        <a:ext uri="{9D8B030D-6E8A-4147-A177-3AD203B41FA5}">
                          <a16:colId xmlns:a16="http://schemas.microsoft.com/office/drawing/2014/main" val="3380459466"/>
                        </a:ext>
                      </a:extLst>
                    </a:gridCol>
                    <a:gridCol w="327189">
                      <a:extLst>
                        <a:ext uri="{9D8B030D-6E8A-4147-A177-3AD203B41FA5}">
                          <a16:colId xmlns:a16="http://schemas.microsoft.com/office/drawing/2014/main" val="3123531767"/>
                        </a:ext>
                      </a:extLst>
                    </a:gridCol>
                  </a:tblGrid>
                  <a:tr h="156446">
                    <a:tc>
                      <a:txBody>
                        <a:bodyPr/>
                        <a:lstStyle/>
                        <a:p>
                          <a:pPr marL="0" marR="0" lvl="0" indent="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965363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6" name="Table 15">
                <a:extLst>
                  <a:ext uri="{FF2B5EF4-FFF2-40B4-BE49-F238E27FC236}">
                    <a16:creationId xmlns:a16="http://schemas.microsoft.com/office/drawing/2014/main" id="{65B3AA8A-11CC-4AC5-9C3F-3A9550C79EE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607163" y="1753128"/>
              <a:ext cx="981567" cy="304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27189">
                      <a:extLst>
                        <a:ext uri="{9D8B030D-6E8A-4147-A177-3AD203B41FA5}">
                          <a16:colId xmlns:a16="http://schemas.microsoft.com/office/drawing/2014/main" val="3646591774"/>
                        </a:ext>
                      </a:extLst>
                    </a:gridCol>
                    <a:gridCol w="327189">
                      <a:extLst>
                        <a:ext uri="{9D8B030D-6E8A-4147-A177-3AD203B41FA5}">
                          <a16:colId xmlns:a16="http://schemas.microsoft.com/office/drawing/2014/main" val="3380459466"/>
                        </a:ext>
                      </a:extLst>
                    </a:gridCol>
                    <a:gridCol w="327189">
                      <a:extLst>
                        <a:ext uri="{9D8B030D-6E8A-4147-A177-3AD203B41FA5}">
                          <a16:colId xmlns:a16="http://schemas.microsoft.com/office/drawing/2014/main" val="3123531767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0"/>
                          <a:stretch>
                            <a:fillRect l="-1852" t="-1961" r="-203704" b="-39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0"/>
                          <a:stretch>
                            <a:fillRect l="-101852" t="-1961" r="-103704" b="-39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0"/>
                          <a:stretch>
                            <a:fillRect l="-201852" t="-1961" r="-3704" b="-39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96536353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A1CA388-A0BD-451A-B72B-C67046850D68}"/>
              </a:ext>
            </a:extLst>
          </p:cNvPr>
          <p:cNvCxnSpPr>
            <a:cxnSpLocks/>
          </p:cNvCxnSpPr>
          <p:nvPr/>
        </p:nvCxnSpPr>
        <p:spPr>
          <a:xfrm>
            <a:off x="7930416" y="1560662"/>
            <a:ext cx="54204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510B437-DAAC-4A5D-84AB-7E334827EF5F}"/>
                  </a:ext>
                </a:extLst>
              </p:cNvPr>
              <p:cNvSpPr txBox="1"/>
              <p:nvPr/>
            </p:nvSpPr>
            <p:spPr>
              <a:xfrm>
                <a:off x="8094093" y="1299625"/>
                <a:ext cx="12458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510B437-DAAC-4A5D-84AB-7E334827EF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4093" y="1299625"/>
                <a:ext cx="124586" cy="215444"/>
              </a:xfrm>
              <a:prstGeom prst="rect">
                <a:avLst/>
              </a:prstGeom>
              <a:blipFill>
                <a:blip r:embed="rId11"/>
                <a:stretch>
                  <a:fillRect l="-30000" r="-20000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C5B2712-A735-4999-A1C0-CB8306958689}"/>
                  </a:ext>
                </a:extLst>
              </p:cNvPr>
              <p:cNvSpPr txBox="1"/>
              <p:nvPr/>
            </p:nvSpPr>
            <p:spPr>
              <a:xfrm>
                <a:off x="2523240" y="2135572"/>
                <a:ext cx="55996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C5B2712-A735-4999-A1C0-CB83069586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3240" y="2135572"/>
                <a:ext cx="559960" cy="215444"/>
              </a:xfrm>
              <a:prstGeom prst="rect">
                <a:avLst/>
              </a:prstGeom>
              <a:blipFill>
                <a:blip r:embed="rId12"/>
                <a:stretch>
                  <a:fillRect l="-7609" r="-5435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DE0AB3D-6E5C-4ECF-AFED-593379DB3E8B}"/>
                  </a:ext>
                </a:extLst>
              </p:cNvPr>
              <p:cNvSpPr txBox="1"/>
              <p:nvPr/>
            </p:nvSpPr>
            <p:spPr>
              <a:xfrm>
                <a:off x="3680774" y="2135928"/>
                <a:ext cx="55996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DE0AB3D-6E5C-4ECF-AFED-593379DB3E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0774" y="2135928"/>
                <a:ext cx="559961" cy="215444"/>
              </a:xfrm>
              <a:prstGeom prst="rect">
                <a:avLst/>
              </a:prstGeom>
              <a:blipFill>
                <a:blip r:embed="rId13"/>
                <a:stretch>
                  <a:fillRect l="-7609" r="-5435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BCECB05-45EE-46FA-8B5C-36805D4DC168}"/>
                  </a:ext>
                </a:extLst>
              </p:cNvPr>
              <p:cNvSpPr txBox="1"/>
              <p:nvPr/>
            </p:nvSpPr>
            <p:spPr>
              <a:xfrm>
                <a:off x="4846555" y="2135572"/>
                <a:ext cx="55867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BCECB05-45EE-46FA-8B5C-36805D4DC1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6555" y="2135572"/>
                <a:ext cx="558679" cy="215444"/>
              </a:xfrm>
              <a:prstGeom prst="rect">
                <a:avLst/>
              </a:prstGeom>
              <a:blipFill>
                <a:blip r:embed="rId14"/>
                <a:stretch>
                  <a:fillRect l="-6522" r="-5435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7EB99B8-F9A4-4F03-8051-B0E3074D0650}"/>
                  </a:ext>
                </a:extLst>
              </p:cNvPr>
              <p:cNvSpPr txBox="1"/>
              <p:nvPr/>
            </p:nvSpPr>
            <p:spPr>
              <a:xfrm>
                <a:off x="6026475" y="2135928"/>
                <a:ext cx="55996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7EB99B8-F9A4-4F03-8051-B0E3074D06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6475" y="2135928"/>
                <a:ext cx="559960" cy="215444"/>
              </a:xfrm>
              <a:prstGeom prst="rect">
                <a:avLst/>
              </a:prstGeom>
              <a:blipFill>
                <a:blip r:embed="rId15"/>
                <a:stretch>
                  <a:fillRect l="-7692" r="-6593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F97D5A70-EEAE-49D3-96B1-1DF6EE9AC609}"/>
                  </a:ext>
                </a:extLst>
              </p:cNvPr>
              <p:cNvSpPr txBox="1"/>
              <p:nvPr/>
            </p:nvSpPr>
            <p:spPr>
              <a:xfrm>
                <a:off x="7192256" y="2135572"/>
                <a:ext cx="55579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F97D5A70-EEAE-49D3-96B1-1DF6EE9AC6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2256" y="2135572"/>
                <a:ext cx="555793" cy="215444"/>
              </a:xfrm>
              <a:prstGeom prst="rect">
                <a:avLst/>
              </a:prstGeom>
              <a:blipFill>
                <a:blip r:embed="rId16"/>
                <a:stretch>
                  <a:fillRect l="-7692" r="-6593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8" name="Table 27">
                <a:extLst>
                  <a:ext uri="{FF2B5EF4-FFF2-40B4-BE49-F238E27FC236}">
                    <a16:creationId xmlns:a16="http://schemas.microsoft.com/office/drawing/2014/main" id="{25871E14-E6E2-4B9D-9046-7D06BC7F3AB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1844405"/>
                  </p:ext>
                </p:extLst>
              </p:nvPr>
            </p:nvGraphicFramePr>
            <p:xfrm>
              <a:off x="6953066" y="2455210"/>
              <a:ext cx="1809064" cy="23164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44171">
                      <a:extLst>
                        <a:ext uri="{9D8B030D-6E8A-4147-A177-3AD203B41FA5}">
                          <a16:colId xmlns:a16="http://schemas.microsoft.com/office/drawing/2014/main" val="3838459504"/>
                        </a:ext>
                      </a:extLst>
                    </a:gridCol>
                    <a:gridCol w="764893">
                      <a:extLst>
                        <a:ext uri="{9D8B030D-6E8A-4147-A177-3AD203B41FA5}">
                          <a16:colId xmlns:a16="http://schemas.microsoft.com/office/drawing/2014/main" val="866338818"/>
                        </a:ext>
                      </a:extLst>
                    </a:gridCol>
                  </a:tblGrid>
                  <a:tr h="386080">
                    <a:tc rowSpan="6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𝒕</m:t>
                                </m:r>
                                <m:d>
                                  <m:dPr>
                                    <m:ctrlPr>
                                      <a:rPr lang="en-US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en-US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𝒋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400" b="0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400" b="0" dirty="0">
                              <a:solidFill>
                                <a:schemeClr val="tx1"/>
                              </a:solidFill>
                            </a:rPr>
                            <a:t>time of </a:t>
                          </a:r>
                          <a14:m>
                            <m:oMath xmlns:m="http://schemas.openxmlformats.org/officeDocument/2006/math">
                              <m:r>
                                <a:rPr lang="en-US" sz="1400" b="1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</m:oMath>
                          </a14:m>
                          <a:r>
                            <a:rPr lang="en-US" sz="1400" b="0" dirty="0">
                              <a:solidFill>
                                <a:schemeClr val="tx1"/>
                              </a:solidFill>
                            </a:rPr>
                            <a:t>-</a:t>
                          </a:r>
                          <a:r>
                            <a:rPr lang="en-US" sz="1400" b="0" dirty="0" err="1">
                              <a:solidFill>
                                <a:schemeClr val="tx1"/>
                              </a:solidFill>
                            </a:rPr>
                            <a:t>th</a:t>
                          </a:r>
                          <a:r>
                            <a:rPr lang="en-US" sz="1400" b="0" dirty="0">
                              <a:solidFill>
                                <a:schemeClr val="tx1"/>
                              </a:solidFill>
                            </a:rPr>
                            <a:t> request for page </a:t>
                          </a:r>
                          <a14:m>
                            <m:oMath xmlns:m="http://schemas.openxmlformats.org/officeDocument/2006/math">
                              <m:r>
                                <a:rPr lang="en-US" sz="1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oMath>
                          </a14:m>
                          <a:endParaRPr lang="en-US" sz="1400" b="1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endParaRPr 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d>
                                  <m:dPr>
                                    <m:ctrlPr>
                                      <a:rPr lang="en-US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1,1</m:t>
                                    </m:r>
                                  </m:e>
                                </m:d>
                                <m:r>
                                  <a:rPr lang="en-US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oMath>
                            </m:oMathPara>
                          </a14:m>
                          <a:endParaRPr lang="en-US" sz="1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85480480"/>
                      </a:ext>
                    </a:extLst>
                  </a:tr>
                  <a:tr h="386080">
                    <a:tc vMerge="1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d>
                                  <m:dPr>
                                    <m:ctrlPr>
                                      <a:rPr lang="en-US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3,1</m:t>
                                    </m:r>
                                  </m:e>
                                </m:d>
                                <m:r>
                                  <a:rPr lang="en-US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=2</m:t>
                                </m:r>
                              </m:oMath>
                            </m:oMathPara>
                          </a14:m>
                          <a:endParaRPr lang="en-US" sz="1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730783343"/>
                      </a:ext>
                    </a:extLst>
                  </a:tr>
                  <a:tr h="386080">
                    <a:tc vMerge="1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d>
                                  <m:dPr>
                                    <m:ctrlPr>
                                      <a:rPr lang="en-US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1,2</m:t>
                                    </m:r>
                                  </m:e>
                                </m:d>
                                <m:r>
                                  <a:rPr lang="en-US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=3</m:t>
                                </m:r>
                              </m:oMath>
                            </m:oMathPara>
                          </a14:m>
                          <a:endParaRPr lang="en-US" sz="1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207684802"/>
                      </a:ext>
                    </a:extLst>
                  </a:tr>
                  <a:tr h="386080">
                    <a:tc vMerge="1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d>
                                  <m:dPr>
                                    <m:ctrlPr>
                                      <a:rPr lang="en-US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4,1</m:t>
                                    </m:r>
                                  </m:e>
                                </m:d>
                                <m:r>
                                  <a:rPr lang="en-US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=4</m:t>
                                </m:r>
                              </m:oMath>
                            </m:oMathPara>
                          </a14:m>
                          <a:endParaRPr lang="en-US" sz="1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962649151"/>
                      </a:ext>
                    </a:extLst>
                  </a:tr>
                  <a:tr h="386080">
                    <a:tc vMerge="1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d>
                                  <m:dPr>
                                    <m:ctrlPr>
                                      <a:rPr lang="en-US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2,1</m:t>
                                    </m:r>
                                  </m:e>
                                </m:d>
                                <m:r>
                                  <a:rPr lang="en-US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=5</m:t>
                                </m:r>
                              </m:oMath>
                            </m:oMathPara>
                          </a14:m>
                          <a:endParaRPr lang="en-US" sz="1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17639147"/>
                      </a:ext>
                    </a:extLst>
                  </a:tr>
                  <a:tr h="386080">
                    <a:tc vMerge="1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0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d>
                                  <m:dPr>
                                    <m:ctrlPr>
                                      <a:rPr lang="en-US" sz="10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0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2,2</m:t>
                                    </m:r>
                                  </m:e>
                                </m:d>
                                <m:r>
                                  <a:rPr lang="en-US" sz="10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=6</m:t>
                                </m:r>
                              </m:oMath>
                            </m:oMathPara>
                          </a14:m>
                          <a:endParaRPr lang="en-US" sz="10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48708899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8" name="Table 27">
                <a:extLst>
                  <a:ext uri="{FF2B5EF4-FFF2-40B4-BE49-F238E27FC236}">
                    <a16:creationId xmlns:a16="http://schemas.microsoft.com/office/drawing/2014/main" id="{25871E14-E6E2-4B9D-9046-7D06BC7F3AB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1844405"/>
                  </p:ext>
                </p:extLst>
              </p:nvPr>
            </p:nvGraphicFramePr>
            <p:xfrm>
              <a:off x="6953066" y="2455210"/>
              <a:ext cx="1809064" cy="23164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44171">
                      <a:extLst>
                        <a:ext uri="{9D8B030D-6E8A-4147-A177-3AD203B41FA5}">
                          <a16:colId xmlns:a16="http://schemas.microsoft.com/office/drawing/2014/main" val="3838459504"/>
                        </a:ext>
                      </a:extLst>
                    </a:gridCol>
                    <a:gridCol w="764893">
                      <a:extLst>
                        <a:ext uri="{9D8B030D-6E8A-4147-A177-3AD203B41FA5}">
                          <a16:colId xmlns:a16="http://schemas.microsoft.com/office/drawing/2014/main" val="866338818"/>
                        </a:ext>
                      </a:extLst>
                    </a:gridCol>
                  </a:tblGrid>
                  <a:tr h="386080">
                    <a:tc rowSpan="6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7"/>
                          <a:stretch>
                            <a:fillRect l="-581" t="-262" r="-74419" b="-5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7"/>
                          <a:stretch>
                            <a:fillRect l="-137302" t="-1563" r="-1587" b="-49843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85480480"/>
                      </a:ext>
                    </a:extLst>
                  </a:tr>
                  <a:tr h="386080">
                    <a:tc vMerge="1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7"/>
                          <a:stretch>
                            <a:fillRect l="-137302" t="-103175" r="-1587" b="-40634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30783343"/>
                      </a:ext>
                    </a:extLst>
                  </a:tr>
                  <a:tr h="386080">
                    <a:tc vMerge="1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7"/>
                          <a:stretch>
                            <a:fillRect l="-137302" t="-200000" r="-1587" b="-3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07684802"/>
                      </a:ext>
                    </a:extLst>
                  </a:tr>
                  <a:tr h="386080">
                    <a:tc vMerge="1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7"/>
                          <a:stretch>
                            <a:fillRect l="-137302" t="-304762" r="-1587" b="-20476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62649151"/>
                      </a:ext>
                    </a:extLst>
                  </a:tr>
                  <a:tr h="386080">
                    <a:tc vMerge="1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7"/>
                          <a:stretch>
                            <a:fillRect l="-137302" t="-398438" r="-1587" b="-10156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17639147"/>
                      </a:ext>
                    </a:extLst>
                  </a:tr>
                  <a:tr h="386080">
                    <a:tc vMerge="1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7"/>
                          <a:stretch>
                            <a:fillRect l="-137302" t="-506349" r="-1587" b="-317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8708899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2" name="Table 21">
                <a:extLst>
                  <a:ext uri="{FF2B5EF4-FFF2-40B4-BE49-F238E27FC236}">
                    <a16:creationId xmlns:a16="http://schemas.microsoft.com/office/drawing/2014/main" id="{0290C20E-8AF8-4BE2-A373-A649933DC7C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87047121"/>
                  </p:ext>
                </p:extLst>
              </p:nvPr>
            </p:nvGraphicFramePr>
            <p:xfrm>
              <a:off x="208591" y="2455210"/>
              <a:ext cx="6606183" cy="23164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35368">
                      <a:extLst>
                        <a:ext uri="{9D8B030D-6E8A-4147-A177-3AD203B41FA5}">
                          <a16:colId xmlns:a16="http://schemas.microsoft.com/office/drawing/2014/main" val="1865639223"/>
                        </a:ext>
                      </a:extLst>
                    </a:gridCol>
                    <a:gridCol w="821363">
                      <a:extLst>
                        <a:ext uri="{9D8B030D-6E8A-4147-A177-3AD203B41FA5}">
                          <a16:colId xmlns:a16="http://schemas.microsoft.com/office/drawing/2014/main" val="866338818"/>
                        </a:ext>
                      </a:extLst>
                    </a:gridCol>
                    <a:gridCol w="708242">
                      <a:extLst>
                        <a:ext uri="{9D8B030D-6E8A-4147-A177-3AD203B41FA5}">
                          <a16:colId xmlns:a16="http://schemas.microsoft.com/office/drawing/2014/main" val="2354090762"/>
                        </a:ext>
                      </a:extLst>
                    </a:gridCol>
                    <a:gridCol w="708242">
                      <a:extLst>
                        <a:ext uri="{9D8B030D-6E8A-4147-A177-3AD203B41FA5}">
                          <a16:colId xmlns:a16="http://schemas.microsoft.com/office/drawing/2014/main" val="3780720918"/>
                        </a:ext>
                      </a:extLst>
                    </a:gridCol>
                    <a:gridCol w="708242">
                      <a:extLst>
                        <a:ext uri="{9D8B030D-6E8A-4147-A177-3AD203B41FA5}">
                          <a16:colId xmlns:a16="http://schemas.microsoft.com/office/drawing/2014/main" val="2331524244"/>
                        </a:ext>
                      </a:extLst>
                    </a:gridCol>
                    <a:gridCol w="708242">
                      <a:extLst>
                        <a:ext uri="{9D8B030D-6E8A-4147-A177-3AD203B41FA5}">
                          <a16:colId xmlns:a16="http://schemas.microsoft.com/office/drawing/2014/main" val="1788499990"/>
                        </a:ext>
                      </a:extLst>
                    </a:gridCol>
                    <a:gridCol w="708242">
                      <a:extLst>
                        <a:ext uri="{9D8B030D-6E8A-4147-A177-3AD203B41FA5}">
                          <a16:colId xmlns:a16="http://schemas.microsoft.com/office/drawing/2014/main" val="701500219"/>
                        </a:ext>
                      </a:extLst>
                    </a:gridCol>
                    <a:gridCol w="708242">
                      <a:extLst>
                        <a:ext uri="{9D8B030D-6E8A-4147-A177-3AD203B41FA5}">
                          <a16:colId xmlns:a16="http://schemas.microsoft.com/office/drawing/2014/main" val="1469795243"/>
                        </a:ext>
                      </a:extLst>
                    </a:gridCol>
                  </a:tblGrid>
                  <a:tr h="342900">
                    <a:tc rowSpan="4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  <m:d>
                                  <m:dPr>
                                    <m:ctrlPr>
                                      <a:rPr lang="en-US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en-US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𝒕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400" b="1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400" b="0" dirty="0">
                              <a:solidFill>
                                <a:schemeClr val="tx1"/>
                              </a:solidFill>
                            </a:rPr>
                            <a:t>the </a:t>
                          </a:r>
                          <a:r>
                            <a:rPr lang="en-US" sz="1400" b="1" dirty="0">
                              <a:solidFill>
                                <a:schemeClr val="tx1"/>
                              </a:solidFill>
                            </a:rPr>
                            <a:t>number</a:t>
                          </a:r>
                          <a:r>
                            <a:rPr lang="en-US" sz="1400" b="0" dirty="0">
                              <a:solidFill>
                                <a:schemeClr val="tx1"/>
                              </a:solidFill>
                            </a:rPr>
                            <a:t> of </a:t>
                          </a:r>
                          <a:r>
                            <a:rPr lang="en-US" sz="1400" b="1" dirty="0">
                              <a:solidFill>
                                <a:schemeClr val="tx1"/>
                              </a:solidFill>
                            </a:rPr>
                            <a:t>requests</a:t>
                          </a:r>
                          <a:r>
                            <a:rPr lang="en-US" sz="1400" b="0" dirty="0">
                              <a:solidFill>
                                <a:schemeClr val="tx1"/>
                              </a:solidFill>
                            </a:rPr>
                            <a:t> for page </a:t>
                          </a:r>
                          <a14:m>
                            <m:oMath xmlns:m="http://schemas.openxmlformats.org/officeDocument/2006/math"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oMath>
                          </a14:m>
                          <a:r>
                            <a:rPr lang="en-US" sz="1400" b="0" dirty="0">
                              <a:solidFill>
                                <a:schemeClr val="tx1"/>
                              </a:solidFill>
                            </a:rPr>
                            <a:t> until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400" b="0" baseline="0" dirty="0">
                              <a:solidFill>
                                <a:schemeClr val="tx1"/>
                              </a:solidFill>
                            </a:rPr>
                            <a:t>time </a:t>
                          </a:r>
                          <a14:m>
                            <m:oMath xmlns:m="http://schemas.openxmlformats.org/officeDocument/2006/math">
                              <m:r>
                                <a:rPr lang="en-US" sz="14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oMath>
                          </a14:m>
                          <a:r>
                            <a:rPr lang="en-US" sz="1400" b="0" dirty="0">
                              <a:solidFill>
                                <a:schemeClr val="tx1"/>
                              </a:solidFill>
                            </a:rPr>
                            <a:t> (including)</a:t>
                          </a:r>
                        </a:p>
                        <a:p>
                          <a:pPr algn="ctr"/>
                          <a:endParaRPr 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9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d>
                                  <m:dPr>
                                    <m:ctrlPr>
                                      <a:rPr lang="en-US" sz="9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9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1,0</m:t>
                                    </m:r>
                                  </m:e>
                                </m:d>
                                <m:r>
                                  <a:rPr lang="en-US" sz="9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en-US" sz="9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9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d>
                                  <m:dPr>
                                    <m:ctrlPr>
                                      <a:rPr lang="en-US" sz="9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9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1,1</m:t>
                                    </m:r>
                                  </m:e>
                                </m:d>
                                <m:r>
                                  <a:rPr lang="en-US" sz="9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oMath>
                            </m:oMathPara>
                          </a14:m>
                          <a:endParaRPr lang="en-US" sz="9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9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d>
                                  <m:dPr>
                                    <m:ctrlPr>
                                      <a:rPr lang="en-US" sz="9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9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1,2</m:t>
                                    </m:r>
                                  </m:e>
                                </m:d>
                                <m:r>
                                  <a:rPr lang="en-US" sz="9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oMath>
                            </m:oMathPara>
                          </a14:m>
                          <a:endParaRPr lang="en-US" sz="9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9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d>
                                  <m:dPr>
                                    <m:ctrlPr>
                                      <a:rPr lang="en-US" sz="9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9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1,3</m:t>
                                    </m:r>
                                  </m:e>
                                </m:d>
                                <m:r>
                                  <a:rPr lang="en-US" sz="9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=2</m:t>
                                </m:r>
                              </m:oMath>
                            </m:oMathPara>
                          </a14:m>
                          <a:endParaRPr lang="en-US" sz="9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9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d>
                                  <m:dPr>
                                    <m:ctrlPr>
                                      <a:rPr lang="en-US" sz="9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9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1,4</m:t>
                                    </m:r>
                                  </m:e>
                                </m:d>
                                <m:r>
                                  <a:rPr lang="en-US" sz="9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=2</m:t>
                                </m:r>
                              </m:oMath>
                            </m:oMathPara>
                          </a14:m>
                          <a:endParaRPr lang="en-US" sz="9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9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d>
                                  <m:dPr>
                                    <m:ctrlPr>
                                      <a:rPr lang="en-US" sz="9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9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1,5</m:t>
                                    </m:r>
                                  </m:e>
                                </m:d>
                                <m:r>
                                  <a:rPr lang="en-US" sz="9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=2</m:t>
                                </m:r>
                              </m:oMath>
                            </m:oMathPara>
                          </a14:m>
                          <a:endParaRPr lang="en-US" sz="9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9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d>
                                  <m:dPr>
                                    <m:ctrlPr>
                                      <a:rPr lang="en-US" sz="9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9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1,6</m:t>
                                    </m:r>
                                  </m:e>
                                </m:d>
                                <m:r>
                                  <a:rPr lang="en-US" sz="9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=2</m:t>
                                </m:r>
                              </m:oMath>
                            </m:oMathPara>
                          </a14:m>
                          <a:endParaRPr lang="en-US" sz="9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85480480"/>
                      </a:ext>
                    </a:extLst>
                  </a:tr>
                  <a:tr h="342900">
                    <a:tc vMerge="1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9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d>
                                  <m:dPr>
                                    <m:ctrlPr>
                                      <a:rPr lang="en-US" sz="9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9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2,0</m:t>
                                    </m:r>
                                  </m:e>
                                </m:d>
                                <m:r>
                                  <a:rPr lang="en-US" sz="9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en-US" sz="9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9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d>
                                  <m:dPr>
                                    <m:ctrlPr>
                                      <a:rPr lang="en-US" sz="9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9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2,1</m:t>
                                    </m:r>
                                  </m:e>
                                </m:d>
                                <m:r>
                                  <a:rPr lang="en-US" sz="9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en-US" sz="9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9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d>
                                  <m:dPr>
                                    <m:ctrlPr>
                                      <a:rPr lang="en-US" sz="9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9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2,2</m:t>
                                    </m:r>
                                  </m:e>
                                </m:d>
                                <m:r>
                                  <a:rPr lang="en-US" sz="9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en-US" sz="9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9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d>
                                  <m:dPr>
                                    <m:ctrlPr>
                                      <a:rPr lang="en-US" sz="9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9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2,3</m:t>
                                    </m:r>
                                  </m:e>
                                </m:d>
                                <m:r>
                                  <a:rPr lang="en-US" sz="9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en-US" sz="9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9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d>
                                  <m:dPr>
                                    <m:ctrlPr>
                                      <a:rPr lang="en-US" sz="9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9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2,4</m:t>
                                    </m:r>
                                  </m:e>
                                </m:d>
                                <m:r>
                                  <a:rPr lang="en-US" sz="9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en-US" sz="9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900" b="0" i="1" u="none" strike="noStrike" cap="none" smtClean="0">
                                    <a:solidFill>
                                      <a:srgbClr val="3A21CF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  <a:sym typeface="Arial"/>
                                  </a:rPr>
                                  <m:t>𝑟</m:t>
                                </m:r>
                                <m:d>
                                  <m:dPr>
                                    <m:ctrlPr>
                                      <a:rPr lang="en-US" sz="900" b="0" i="1" u="none" strike="noStrike" cap="none" smtClean="0">
                                        <a:solidFill>
                                          <a:srgbClr val="3A21CF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Arial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900" b="0" i="1" u="none" strike="noStrike" cap="none" smtClean="0">
                                        <a:solidFill>
                                          <a:srgbClr val="3A21CF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Arial"/>
                                      </a:rPr>
                                      <m:t>2,5</m:t>
                                    </m:r>
                                  </m:e>
                                </m:d>
                                <m:r>
                                  <a:rPr lang="en-US" sz="900" b="0" i="1" u="none" strike="noStrike" cap="none" smtClean="0">
                                    <a:solidFill>
                                      <a:srgbClr val="3A21CF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  <a:sym typeface="Arial"/>
                                  </a:rPr>
                                  <m:t>=1</m:t>
                                </m:r>
                              </m:oMath>
                            </m:oMathPara>
                          </a14:m>
                          <a:endParaRPr lang="en-US" sz="900" b="0" i="1" u="none" strike="noStrike" cap="none" dirty="0">
                            <a:solidFill>
                              <a:srgbClr val="3A21CF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  <a:sym typeface="Arial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d>
                                  <m:dPr>
                                    <m:ctrlPr>
                                      <a:rPr lang="en-US" sz="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2,6</m:t>
                                    </m:r>
                                  </m:e>
                                </m:d>
                                <m:r>
                                  <a:rPr lang="en-US" sz="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=2</m:t>
                                </m:r>
                              </m:oMath>
                            </m:oMathPara>
                          </a14:m>
                          <a:endParaRPr lang="en-US" sz="800" b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58326428"/>
                      </a:ext>
                    </a:extLst>
                  </a:tr>
                  <a:tr h="342900">
                    <a:tc vMerge="1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9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d>
                                  <m:dPr>
                                    <m:ctrlPr>
                                      <a:rPr lang="en-US" sz="9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9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3,0</m:t>
                                    </m:r>
                                  </m:e>
                                </m:d>
                                <m:r>
                                  <a:rPr lang="en-US" sz="9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en-US" sz="9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9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d>
                                  <m:dPr>
                                    <m:ctrlPr>
                                      <a:rPr lang="en-US" sz="9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9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3,1</m:t>
                                    </m:r>
                                  </m:e>
                                </m:d>
                                <m:r>
                                  <a:rPr lang="en-US" sz="9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en-US" sz="9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9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d>
                                  <m:dPr>
                                    <m:ctrlPr>
                                      <a:rPr lang="en-US" sz="9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9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3,2</m:t>
                                    </m:r>
                                  </m:e>
                                </m:d>
                                <m:r>
                                  <a:rPr lang="en-US" sz="9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oMath>
                            </m:oMathPara>
                          </a14:m>
                          <a:endParaRPr lang="en-US" sz="9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9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d>
                                  <m:dPr>
                                    <m:ctrlPr>
                                      <a:rPr lang="en-US" sz="9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9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3,3</m:t>
                                    </m:r>
                                  </m:e>
                                </m:d>
                                <m:r>
                                  <a:rPr lang="en-US" sz="9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oMath>
                            </m:oMathPara>
                          </a14:m>
                          <a:endParaRPr lang="en-US" sz="9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9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d>
                                  <m:dPr>
                                    <m:ctrlPr>
                                      <a:rPr lang="en-US" sz="9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9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3,4</m:t>
                                    </m:r>
                                  </m:e>
                                </m:d>
                                <m:r>
                                  <a:rPr lang="en-US" sz="9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oMath>
                            </m:oMathPara>
                          </a14:m>
                          <a:endParaRPr lang="en-US" sz="9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9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d>
                                  <m:dPr>
                                    <m:ctrlPr>
                                      <a:rPr lang="en-US" sz="9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9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3,5</m:t>
                                    </m:r>
                                  </m:e>
                                </m:d>
                                <m:r>
                                  <a:rPr lang="en-US" sz="9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oMath>
                            </m:oMathPara>
                          </a14:m>
                          <a:endParaRPr lang="en-US" sz="9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9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d>
                                  <m:dPr>
                                    <m:ctrlPr>
                                      <a:rPr lang="en-US" sz="9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9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3,6</m:t>
                                    </m:r>
                                  </m:e>
                                </m:d>
                                <m:r>
                                  <a:rPr lang="en-US" sz="9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oMath>
                            </m:oMathPara>
                          </a14:m>
                          <a:endParaRPr lang="en-US" sz="9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929212846"/>
                      </a:ext>
                    </a:extLst>
                  </a:tr>
                  <a:tr h="342900">
                    <a:tc vMerge="1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9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d>
                                  <m:dPr>
                                    <m:ctrlPr>
                                      <a:rPr lang="en-US" sz="9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9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4,0</m:t>
                                    </m:r>
                                  </m:e>
                                </m:d>
                                <m:r>
                                  <a:rPr lang="en-US" sz="9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en-US" sz="9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9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d>
                                  <m:dPr>
                                    <m:ctrlPr>
                                      <a:rPr lang="en-US" sz="9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9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4,1</m:t>
                                    </m:r>
                                  </m:e>
                                </m:d>
                                <m:r>
                                  <a:rPr lang="en-US" sz="9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en-US" sz="9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9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d>
                                  <m:dPr>
                                    <m:ctrlPr>
                                      <a:rPr lang="en-US" sz="9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9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4,2</m:t>
                                    </m:r>
                                  </m:e>
                                </m:d>
                                <m:r>
                                  <a:rPr lang="en-US" sz="9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en-US" sz="9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9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d>
                                  <m:dPr>
                                    <m:ctrlPr>
                                      <a:rPr lang="en-US" sz="9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9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4,3</m:t>
                                    </m:r>
                                  </m:e>
                                </m:d>
                                <m:r>
                                  <a:rPr lang="en-US" sz="9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en-US" sz="9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9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d>
                                  <m:dPr>
                                    <m:ctrlPr>
                                      <a:rPr lang="en-US" sz="9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9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4,4</m:t>
                                    </m:r>
                                  </m:e>
                                </m:d>
                                <m:r>
                                  <a:rPr lang="en-US" sz="9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oMath>
                            </m:oMathPara>
                          </a14:m>
                          <a:endParaRPr lang="en-US" sz="9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9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d>
                                  <m:dPr>
                                    <m:ctrlPr>
                                      <a:rPr lang="en-US" sz="9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9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4,5</m:t>
                                    </m:r>
                                  </m:e>
                                </m:d>
                                <m:r>
                                  <a:rPr lang="en-US" sz="9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oMath>
                            </m:oMathPara>
                          </a14:m>
                          <a:endParaRPr lang="en-US" sz="9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9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d>
                                  <m:dPr>
                                    <m:ctrlPr>
                                      <a:rPr lang="en-US" sz="9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9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4,6</m:t>
                                    </m:r>
                                  </m:e>
                                </m:d>
                                <m:r>
                                  <a:rPr lang="en-US" sz="9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oMath>
                            </m:oMathPara>
                          </a14:m>
                          <a:endParaRPr lang="en-US" sz="9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730783343"/>
                      </a:ext>
                    </a:extLst>
                  </a:tr>
                  <a:tr h="3429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𝑩</m:t>
                                </m:r>
                                <m:d>
                                  <m:dPr>
                                    <m:ctrlPr>
                                      <a:rPr lang="en-US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𝒕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400" b="1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400" b="0" dirty="0">
                              <a:solidFill>
                                <a:schemeClr val="tx1"/>
                              </a:solidFill>
                            </a:rPr>
                            <a:t>the </a:t>
                          </a:r>
                          <a:r>
                            <a:rPr lang="en-US" sz="1400" b="1" dirty="0">
                              <a:solidFill>
                                <a:schemeClr val="tx1"/>
                              </a:solidFill>
                            </a:rPr>
                            <a:t>set</a:t>
                          </a:r>
                          <a:r>
                            <a:rPr lang="en-US" sz="1400" b="0" dirty="0">
                              <a:solidFill>
                                <a:schemeClr val="tx1"/>
                              </a:solidFill>
                            </a:rPr>
                            <a:t> of pages </a:t>
                          </a:r>
                          <a:r>
                            <a:rPr lang="en-US" sz="1400" b="1" dirty="0">
                              <a:solidFill>
                                <a:schemeClr val="tx1"/>
                              </a:solidFill>
                            </a:rPr>
                            <a:t>requested</a:t>
                          </a:r>
                          <a:r>
                            <a:rPr lang="en-US" sz="1400" b="0" dirty="0">
                              <a:solidFill>
                                <a:schemeClr val="tx1"/>
                              </a:solidFill>
                            </a:rPr>
                            <a:t> until time </a:t>
                          </a:r>
                          <a14:m>
                            <m:oMath xmlns:m="http://schemas.openxmlformats.org/officeDocument/2006/math">
                              <m:r>
                                <a:rPr lang="en-US" sz="1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oMath>
                          </a14:m>
                          <a:r>
                            <a:rPr lang="en-US" sz="1400" b="0" dirty="0">
                              <a:solidFill>
                                <a:schemeClr val="tx1"/>
                              </a:solidFill>
                            </a:rPr>
                            <a:t> (including)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{}</m:t>
                                </m:r>
                              </m:oMath>
                            </m:oMathPara>
                          </a14:m>
                          <a:endParaRPr 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{1}</m:t>
                                </m:r>
                              </m:oMath>
                            </m:oMathPara>
                          </a14:m>
                          <a:endParaRPr 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{1,3}</m:t>
                                </m:r>
                              </m:oMath>
                            </m:oMathPara>
                          </a14:m>
                          <a:endParaRPr 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{1,3}</m:t>
                                </m:r>
                              </m:oMath>
                            </m:oMathPara>
                          </a14:m>
                          <a:endParaRPr 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{1,3,4}</m:t>
                                </m:r>
                              </m:oMath>
                            </m:oMathPara>
                          </a14:m>
                          <a:endParaRPr 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{1,2,3,4}</m:t>
                                </m:r>
                              </m:oMath>
                            </m:oMathPara>
                          </a14:m>
                          <a:endParaRPr 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{1,2,3,4}</m:t>
                                </m:r>
                              </m:oMath>
                            </m:oMathPara>
                          </a14:m>
                          <a:endParaRPr 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2443004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2" name="Table 21">
                <a:extLst>
                  <a:ext uri="{FF2B5EF4-FFF2-40B4-BE49-F238E27FC236}">
                    <a16:creationId xmlns:a16="http://schemas.microsoft.com/office/drawing/2014/main" id="{0290C20E-8AF8-4BE2-A373-A649933DC7C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87047121"/>
                  </p:ext>
                </p:extLst>
              </p:nvPr>
            </p:nvGraphicFramePr>
            <p:xfrm>
              <a:off x="208591" y="2455210"/>
              <a:ext cx="6606183" cy="23164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35368">
                      <a:extLst>
                        <a:ext uri="{9D8B030D-6E8A-4147-A177-3AD203B41FA5}">
                          <a16:colId xmlns:a16="http://schemas.microsoft.com/office/drawing/2014/main" val="1865639223"/>
                        </a:ext>
                      </a:extLst>
                    </a:gridCol>
                    <a:gridCol w="821363">
                      <a:extLst>
                        <a:ext uri="{9D8B030D-6E8A-4147-A177-3AD203B41FA5}">
                          <a16:colId xmlns:a16="http://schemas.microsoft.com/office/drawing/2014/main" val="866338818"/>
                        </a:ext>
                      </a:extLst>
                    </a:gridCol>
                    <a:gridCol w="708242">
                      <a:extLst>
                        <a:ext uri="{9D8B030D-6E8A-4147-A177-3AD203B41FA5}">
                          <a16:colId xmlns:a16="http://schemas.microsoft.com/office/drawing/2014/main" val="2354090762"/>
                        </a:ext>
                      </a:extLst>
                    </a:gridCol>
                    <a:gridCol w="708242">
                      <a:extLst>
                        <a:ext uri="{9D8B030D-6E8A-4147-A177-3AD203B41FA5}">
                          <a16:colId xmlns:a16="http://schemas.microsoft.com/office/drawing/2014/main" val="3780720918"/>
                        </a:ext>
                      </a:extLst>
                    </a:gridCol>
                    <a:gridCol w="708242">
                      <a:extLst>
                        <a:ext uri="{9D8B030D-6E8A-4147-A177-3AD203B41FA5}">
                          <a16:colId xmlns:a16="http://schemas.microsoft.com/office/drawing/2014/main" val="2331524244"/>
                        </a:ext>
                      </a:extLst>
                    </a:gridCol>
                    <a:gridCol w="708242">
                      <a:extLst>
                        <a:ext uri="{9D8B030D-6E8A-4147-A177-3AD203B41FA5}">
                          <a16:colId xmlns:a16="http://schemas.microsoft.com/office/drawing/2014/main" val="1788499990"/>
                        </a:ext>
                      </a:extLst>
                    </a:gridCol>
                    <a:gridCol w="708242">
                      <a:extLst>
                        <a:ext uri="{9D8B030D-6E8A-4147-A177-3AD203B41FA5}">
                          <a16:colId xmlns:a16="http://schemas.microsoft.com/office/drawing/2014/main" val="701500219"/>
                        </a:ext>
                      </a:extLst>
                    </a:gridCol>
                    <a:gridCol w="708242">
                      <a:extLst>
                        <a:ext uri="{9D8B030D-6E8A-4147-A177-3AD203B41FA5}">
                          <a16:colId xmlns:a16="http://schemas.microsoft.com/office/drawing/2014/main" val="1469795243"/>
                        </a:ext>
                      </a:extLst>
                    </a:gridCol>
                  </a:tblGrid>
                  <a:tr h="342900">
                    <a:tc rowSpan="4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8"/>
                          <a:stretch>
                            <a:fillRect l="-397" t="-442" r="-330952" b="-730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8"/>
                          <a:stretch>
                            <a:fillRect l="-187407" t="-1786" r="-517778" b="-5982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8"/>
                          <a:stretch>
                            <a:fillRect l="-334483" t="-1786" r="-502586" b="-5982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8"/>
                          <a:stretch>
                            <a:fillRect l="-434483" t="-1786" r="-402586" b="-5982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8"/>
                          <a:stretch>
                            <a:fillRect l="-534483" t="-1786" r="-302586" b="-5982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8"/>
                          <a:stretch>
                            <a:fillRect l="-629060" t="-1786" r="-200000" b="-5982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8"/>
                          <a:stretch>
                            <a:fillRect l="-735345" t="-1786" r="-101724" b="-5982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8"/>
                          <a:stretch>
                            <a:fillRect l="-835345" t="-1786" r="-1724" b="-59821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85480480"/>
                      </a:ext>
                    </a:extLst>
                  </a:tr>
                  <a:tr h="342900">
                    <a:tc vMerge="1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8"/>
                          <a:stretch>
                            <a:fillRect l="-187407" t="-100000" r="-517778" b="-4877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8"/>
                          <a:stretch>
                            <a:fillRect l="-334483" t="-100000" r="-502586" b="-4877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8"/>
                          <a:stretch>
                            <a:fillRect l="-434483" t="-100000" r="-402586" b="-4877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8"/>
                          <a:stretch>
                            <a:fillRect l="-534483" t="-100000" r="-302586" b="-4877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8"/>
                          <a:stretch>
                            <a:fillRect l="-629060" t="-100000" r="-200000" b="-4877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8"/>
                          <a:stretch>
                            <a:fillRect l="-735345" t="-100000" r="-101724" b="-4877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8"/>
                          <a:stretch>
                            <a:fillRect l="-835345" t="-100000" r="-1724" b="-48771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58326428"/>
                      </a:ext>
                    </a:extLst>
                  </a:tr>
                  <a:tr h="342900">
                    <a:tc vMerge="1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8"/>
                          <a:stretch>
                            <a:fillRect l="-187407" t="-203571" r="-517778" b="-396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8"/>
                          <a:stretch>
                            <a:fillRect l="-334483" t="-203571" r="-502586" b="-396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8"/>
                          <a:stretch>
                            <a:fillRect l="-434483" t="-203571" r="-402586" b="-396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8"/>
                          <a:stretch>
                            <a:fillRect l="-534483" t="-203571" r="-302586" b="-396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8"/>
                          <a:stretch>
                            <a:fillRect l="-629060" t="-203571" r="-200000" b="-396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8"/>
                          <a:stretch>
                            <a:fillRect l="-735345" t="-203571" r="-101724" b="-396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8"/>
                          <a:stretch>
                            <a:fillRect l="-835345" t="-203571" r="-1724" b="-396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29212846"/>
                      </a:ext>
                    </a:extLst>
                  </a:tr>
                  <a:tr h="342900">
                    <a:tc vMerge="1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8"/>
                          <a:stretch>
                            <a:fillRect l="-187407" t="-298246" r="-517778" b="-2894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8"/>
                          <a:stretch>
                            <a:fillRect l="-334483" t="-298246" r="-502586" b="-2894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8"/>
                          <a:stretch>
                            <a:fillRect l="-434483" t="-298246" r="-402586" b="-2894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8"/>
                          <a:stretch>
                            <a:fillRect l="-534483" t="-298246" r="-302586" b="-2894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8"/>
                          <a:stretch>
                            <a:fillRect l="-629060" t="-298246" r="-200000" b="-2894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8"/>
                          <a:stretch>
                            <a:fillRect l="-735345" t="-298246" r="-101724" b="-2894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8"/>
                          <a:stretch>
                            <a:fillRect l="-835345" t="-298246" r="-1724" b="-28947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30783343"/>
                      </a:ext>
                    </a:extLst>
                  </a:tr>
                  <a:tr h="9448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8"/>
                          <a:stretch>
                            <a:fillRect l="-397" t="-146452" r="-330952" b="-64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8"/>
                          <a:stretch>
                            <a:fillRect l="-187407" t="-146452" r="-517778" b="-64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8"/>
                          <a:stretch>
                            <a:fillRect l="-334483" t="-146452" r="-502586" b="-64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8"/>
                          <a:stretch>
                            <a:fillRect l="-434483" t="-146452" r="-402586" b="-64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8"/>
                          <a:stretch>
                            <a:fillRect l="-534483" t="-146452" r="-302586" b="-64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8"/>
                          <a:stretch>
                            <a:fillRect l="-629060" t="-146452" r="-200000" b="-64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8"/>
                          <a:stretch>
                            <a:fillRect l="-735345" t="-146452" r="-101724" b="-64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8"/>
                          <a:stretch>
                            <a:fillRect l="-835345" t="-146452" r="-1724" b="-64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443004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55317291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lvl="0"/>
            <a:r>
              <a:rPr lang="en-GB" dirty="0">
                <a:latin typeface="Open Sans"/>
                <a:ea typeface="Open Sans"/>
                <a:cs typeface="Open Sans"/>
                <a:sym typeface="Open Sans"/>
              </a:rPr>
              <a:t>Fixing Balance</a:t>
            </a:r>
            <a:endParaRPr dirty="0">
              <a:latin typeface="Open Sans"/>
              <a:ea typeface="Open Sans"/>
              <a:cs typeface="Open Sans"/>
              <a:sym typeface="Open San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Google Shape;69;p1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311700" y="1225224"/>
                <a:ext cx="8520600" cy="3478751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1600" dirty="0"/>
                  <a:t>Apply the </a:t>
                </a:r>
                <a:r>
                  <a:rPr lang="en-US" sz="1600" b="1" dirty="0"/>
                  <a:t>first case</a:t>
                </a:r>
                <a:r>
                  <a:rPr lang="en-US" sz="1600" dirty="0"/>
                  <a:t> transformation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p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endParaRPr lang="en-US" sz="1600" dirty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1600" dirty="0"/>
                  <a:t>All caches will have </a:t>
                </a:r>
                <a:r>
                  <a:rPr lang="en-US" sz="1600" b="1" dirty="0"/>
                  <a:t>exactly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en-US" sz="1600" b="1" dirty="0"/>
                  <a:t> </a:t>
                </a:r>
                <a:r>
                  <a:rPr lang="en-US" sz="1600" dirty="0"/>
                  <a:t>pages of class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endParaRPr lang="en-US" sz="1600" b="1" dirty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US" sz="1600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⌊"/>
                          <m:endChr m:val="⌋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16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  <m:sup/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  <m:d>
                                    <m:d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</m:d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nary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</a:rPr>
                        <m:t>≤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1600" i="1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≥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d>
                                <m:d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d>
                            </m:sub>
                            <m:sup/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</m:d>
                            </m:e>
                          </m:nary>
                        </m:e>
                      </m:nary>
                      <m:r>
                        <a:rPr lang="en-US" sz="1600" i="1">
                          <a:latin typeface="Cambria Math" panose="02040503050406030204" pitchFamily="18" charset="0"/>
                        </a:rPr>
                        <m:t>≤</m:t>
                      </m:r>
                      <m:d>
                        <m:dPr>
                          <m:begChr m:val="⌈"/>
                          <m:endChr m:val="⌉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16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  <m:sup/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  <m:d>
                                    <m:d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</m:d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nary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1" i="1">
                          <a:latin typeface="Cambria Math" panose="02040503050406030204" pitchFamily="18" charset="0"/>
                        </a:rPr>
                        <m:t>𝒓</m:t>
                      </m:r>
                    </m:oMath>
                  </m:oMathPara>
                </a14:m>
                <a:endParaRPr lang="en-US" sz="1600" b="1" dirty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1600" dirty="0"/>
                  <a:t>We add page </a:t>
                </a:r>
                <a14:m>
                  <m:oMath xmlns:m="http://schemas.openxmlformats.org/officeDocument/2006/math">
                    <m:r>
                      <a:rPr lang="en-US" sz="1600" b="1" i="1"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sz="1600" dirty="0"/>
                  <a:t>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1" i="1" smtClean="0">
                            <a:solidFill>
                              <a:srgbClr val="3A21C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1" i="1">
                            <a:solidFill>
                              <a:srgbClr val="3A21CF"/>
                            </a:solidFill>
                            <a:latin typeface="Cambria Math" panose="02040503050406030204" pitchFamily="18" charset="0"/>
                          </a:rPr>
                          <m:t>𝝐</m:t>
                        </m:r>
                      </m:e>
                      <m:sup>
                        <m:r>
                          <a:rPr lang="en-US" sz="1600" b="1" i="1">
                            <a:solidFill>
                              <a:srgbClr val="3A21CF"/>
                            </a:solidFill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</m:oMath>
                </a14:m>
                <a:r>
                  <a:rPr lang="en-US" sz="1600" b="1" dirty="0"/>
                  <a:t> caches</a:t>
                </a:r>
                <a:r>
                  <a:rPr lang="en-US" sz="1600" dirty="0"/>
                  <a:t>, all of them will have </a:t>
                </a:r>
                <a14:m>
                  <m:oMath xmlns:m="http://schemas.openxmlformats.org/officeDocument/2006/math">
                    <m:r>
                      <a:rPr lang="en-US" sz="1600" b="1" i="1"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en-US" sz="1600" dirty="0"/>
                  <a:t> or </a:t>
                </a:r>
                <a14:m>
                  <m:oMath xmlns:m="http://schemas.openxmlformats.org/officeDocument/2006/math">
                    <m:r>
                      <a:rPr lang="en-US" sz="1600" b="1" i="1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sz="16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1600" dirty="0"/>
                  <a:t> pages of class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endParaRPr lang="en-US" sz="1600" dirty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1600" dirty="0"/>
                  <a:t>No more fixes required</a:t>
                </a:r>
              </a:p>
            </p:txBody>
          </p:sp>
        </mc:Choice>
        <mc:Fallback xmlns="">
          <p:sp>
            <p:nvSpPr>
              <p:cNvPr id="69" name="Google Shape;69;p1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11700" y="1225224"/>
                <a:ext cx="8520600" cy="3478751"/>
              </a:xfrm>
              <a:prstGeom prst="rect">
                <a:avLst/>
              </a:prstGeom>
              <a:blipFill>
                <a:blip r:embed="rId3"/>
                <a:stretch>
                  <a:fillRect l="-3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Google Shape;70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Economica"/>
              </a:rPr>
              <a:t>100</a:t>
            </a:fld>
            <a:endParaRPr dirty="0">
              <a:solidFill>
                <a:schemeClr val="dk1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  <a:sym typeface="Economic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7C0D8BB-68D0-4CEA-87E3-966CDEF1D8C3}"/>
                  </a:ext>
                </a:extLst>
              </p:cNvPr>
              <p:cNvSpPr txBox="1"/>
              <p:nvPr/>
            </p:nvSpPr>
            <p:spPr>
              <a:xfrm>
                <a:off x="4572000" y="195218"/>
                <a:ext cx="4450257" cy="840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11430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,∀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begChr m:val="⌊"/>
                          <m:endChr m:val="⌋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  <m:sup/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</m:d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nary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≤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i="1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≥</m:t>
                          </m:r>
                          <m:r>
                            <a:rPr lang="en-US" i="1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i="1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i="1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accent3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chemeClr val="accent3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d>
                            </m:sub>
                            <m:sup/>
                            <m:e>
                              <m:r>
                                <a:rPr lang="en-US" i="1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  <m:r>
                                <a:rPr lang="en-US" i="1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i="1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i="1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US" i="1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</m:nary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</a:rPr>
                        <m:t>≤</m:t>
                      </m:r>
                      <m:d>
                        <m:dPr>
                          <m:begChr m:val="⌈"/>
                          <m:endChr m:val="⌉"/>
                          <m:ctrlPr>
                            <a:rPr lang="en-US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lang="en-US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  <m:sup/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i="1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i="1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US" i="1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  <m:r>
                                    <a:rPr lang="en-US" i="1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i="1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  <m:r>
                                    <a:rPr lang="en-US" i="1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chemeClr val="tx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chemeClr val="tx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chemeClr val="tx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nary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7C0D8BB-68D0-4CEA-87E3-966CDEF1D8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95218"/>
                <a:ext cx="4450257" cy="8409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E277BC5-FD4F-4C09-9078-3F0CB2772672}"/>
                  </a:ext>
                </a:extLst>
              </p:cNvPr>
              <p:cNvSpPr txBox="1"/>
              <p:nvPr/>
            </p:nvSpPr>
            <p:spPr>
              <a:xfrm>
                <a:off x="6966014" y="240032"/>
                <a:ext cx="18434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E277BC5-FD4F-4C09-9078-3F0CB27726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6014" y="240032"/>
                <a:ext cx="184346" cy="215444"/>
              </a:xfrm>
              <a:prstGeom prst="rect">
                <a:avLst/>
              </a:prstGeom>
              <a:blipFill>
                <a:blip r:embed="rId5"/>
                <a:stretch>
                  <a:fillRect l="-10000" r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A464AEC-BD19-40B9-BBA0-FA7EF688090F}"/>
                  </a:ext>
                </a:extLst>
              </p:cNvPr>
              <p:cNvSpPr txBox="1"/>
              <p:nvPr/>
            </p:nvSpPr>
            <p:spPr>
              <a:xfrm>
                <a:off x="8284190" y="240032"/>
                <a:ext cx="13305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↑</m:t>
                      </m:r>
                    </m:oMath>
                  </m:oMathPara>
                </a14:m>
                <a:endParaRPr lang="en-US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A464AEC-BD19-40B9-BBA0-FA7EF68809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4190" y="240032"/>
                <a:ext cx="133050" cy="215444"/>
              </a:xfrm>
              <a:prstGeom prst="rect">
                <a:avLst/>
              </a:prstGeom>
              <a:blipFill>
                <a:blip r:embed="rId6"/>
                <a:stretch>
                  <a:fillRect l="-31818" r="-31818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7441221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lvl="0"/>
            <a:r>
              <a:rPr lang="en-GB" dirty="0">
                <a:latin typeface="Open Sans"/>
                <a:ea typeface="Open Sans"/>
                <a:cs typeface="Open Sans"/>
                <a:sym typeface="Open Sans"/>
              </a:rPr>
              <a:t>Fixing Balance</a:t>
            </a:r>
            <a:endParaRPr dirty="0">
              <a:latin typeface="Open Sans"/>
              <a:ea typeface="Open Sans"/>
              <a:cs typeface="Open Sans"/>
              <a:sym typeface="Open San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9" name="Google Shape;69;p1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311700" y="1225224"/>
                <a:ext cx="8520600" cy="1445787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rmAutofit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1600" dirty="0"/>
                  <a:t>The cost of the second case is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𝜖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𝜖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+2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1600" dirty="0"/>
                  <a:t>Class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𝒍</m:t>
                    </m:r>
                  </m:oMath>
                </a14:m>
                <a:r>
                  <a:rPr lang="en-US" sz="1600" dirty="0"/>
                  <a:t> is completely fixed now</a:t>
                </a:r>
              </a:p>
            </p:txBody>
          </p:sp>
        </mc:Choice>
        <mc:Fallback>
          <p:sp>
            <p:nvSpPr>
              <p:cNvPr id="69" name="Google Shape;69;p1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11700" y="1225224"/>
                <a:ext cx="8520600" cy="1445787"/>
              </a:xfrm>
              <a:prstGeom prst="rect">
                <a:avLst/>
              </a:prstGeom>
              <a:blipFill>
                <a:blip r:embed="rId3"/>
                <a:stretch>
                  <a:fillRect l="-3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Google Shape;70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Economica"/>
              </a:rPr>
              <a:t>101</a:t>
            </a:fld>
            <a:endParaRPr dirty="0">
              <a:solidFill>
                <a:schemeClr val="dk1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  <a:sym typeface="Economic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Google Shape;69;p14">
                <a:extLst>
                  <a:ext uri="{FF2B5EF4-FFF2-40B4-BE49-F238E27FC236}">
                    <a16:creationId xmlns:a16="http://schemas.microsoft.com/office/drawing/2014/main" id="{C79C0E3B-986A-4E45-B296-E31ACFCA977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1700" y="2749010"/>
                <a:ext cx="8520600" cy="173935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rm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429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Open Sans"/>
                  <a:buChar char="●"/>
                  <a:defRPr sz="1800" b="0" i="0" u="none" strike="noStrike" cap="non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  <a:lvl2pPr marL="914400" marR="0" lvl="1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Open Sans"/>
                  <a:buChar char="○"/>
                  <a:defRPr sz="1400" b="0" i="0" u="none" strike="noStrike" cap="non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2pPr>
                <a:lvl3pPr marL="1371600" marR="0" lvl="2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Open Sans"/>
                  <a:buChar char="■"/>
                  <a:defRPr sz="1400" b="0" i="0" u="none" strike="noStrike" cap="non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3pPr>
                <a:lvl4pPr marL="1828800" marR="0" lvl="3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Open Sans"/>
                  <a:buChar char="●"/>
                  <a:defRPr sz="1400" b="0" i="0" u="none" strike="noStrike" cap="non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4pPr>
                <a:lvl5pPr marL="2286000" marR="0" lvl="4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Open Sans"/>
                  <a:buChar char="○"/>
                  <a:defRPr sz="1400" b="0" i="0" u="none" strike="noStrike" cap="non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5pPr>
                <a:lvl6pPr marL="2743200" marR="0" lvl="5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Open Sans"/>
                  <a:buChar char="■"/>
                  <a:defRPr sz="1400" b="0" i="0" u="none" strike="noStrike" cap="non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6pPr>
                <a:lvl7pPr marL="3200400" marR="0" lvl="6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Open Sans"/>
                  <a:buChar char="●"/>
                  <a:defRPr sz="1400" b="0" i="0" u="none" strike="noStrike" cap="non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7pPr>
                <a:lvl8pPr marL="3657600" marR="0" lvl="7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Open Sans"/>
                  <a:buChar char="○"/>
                  <a:defRPr sz="1400" b="0" i="0" u="none" strike="noStrike" cap="non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8pPr>
                <a:lvl9pPr marL="4114800" marR="0" lvl="8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Open Sans"/>
                  <a:buChar char="■"/>
                  <a:defRPr sz="1400" b="0" i="0" u="none" strike="noStrike" cap="non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Font typeface="Open Sans"/>
                  <a:buNone/>
                </a:pPr>
                <a:r>
                  <a:rPr lang="en-US" sz="1600" dirty="0"/>
                  <a:t>We perform the </a:t>
                </a:r>
                <a:r>
                  <a:rPr lang="en-US" sz="1600" b="1" dirty="0"/>
                  <a:t>same process</a:t>
                </a:r>
                <a:r>
                  <a:rPr lang="en-US" sz="1600" dirty="0"/>
                  <a:t> to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sz="1600" i="1" smtClean="0">
                        <a:latin typeface="Cambria Math" panose="02040503050406030204" pitchFamily="18" charset="0"/>
                      </a:rPr>
                      <m:t>−1,</m:t>
                    </m:r>
                    <m:r>
                      <a:rPr lang="en-US" sz="160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sz="1600" i="1" smtClean="0">
                        <a:latin typeface="Cambria Math" panose="02040503050406030204" pitchFamily="18" charset="0"/>
                      </a:rPr>
                      <m:t>−2,…,0</m:t>
                    </m:r>
                  </m:oMath>
                </a14:m>
                <a:endParaRPr lang="en-US" sz="1600" dirty="0"/>
              </a:p>
              <a:p>
                <a:pPr marL="0" indent="0">
                  <a:lnSpc>
                    <a:spcPct val="150000"/>
                  </a:lnSpc>
                  <a:buFont typeface="Open Sans"/>
                  <a:buNone/>
                </a:pPr>
                <a:r>
                  <a:rPr lang="en-US" sz="1600" dirty="0"/>
                  <a:t>Total balance </a:t>
                </a:r>
                <a:r>
                  <a:rPr lang="en-US" sz="1600" b="1" dirty="0"/>
                  <a:t>fixing cost</a:t>
                </a:r>
              </a:p>
              <a:p>
                <a:pPr marL="0" indent="0">
                  <a:lnSpc>
                    <a:spcPct val="150000"/>
                  </a:lnSpc>
                  <a:buFont typeface="Open Sans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US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  <m:e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𝜖</m:t>
                          </m:r>
                          <m:sSup>
                            <m:sSupPr>
                              <m:ctrlP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sup>
                          </m:sSup>
                        </m:e>
                      </m:nary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≤8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𝜖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160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6" name="Google Shape;69;p14">
                <a:extLst>
                  <a:ext uri="{FF2B5EF4-FFF2-40B4-BE49-F238E27FC236}">
                    <a16:creationId xmlns:a16="http://schemas.microsoft.com/office/drawing/2014/main" id="{C79C0E3B-986A-4E45-B296-E31ACFCA97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700" y="2749010"/>
                <a:ext cx="8520600" cy="1739357"/>
              </a:xfrm>
              <a:prstGeom prst="rect">
                <a:avLst/>
              </a:prstGeom>
              <a:blipFill>
                <a:blip r:embed="rId4"/>
                <a:stretch>
                  <a:fillRect l="-35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8008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lvl="0"/>
            <a:r>
              <a:rPr lang="en-GB" dirty="0">
                <a:latin typeface="Open Sans"/>
                <a:ea typeface="Open Sans"/>
                <a:cs typeface="Open Sans"/>
                <a:sym typeface="Open Sans"/>
              </a:rPr>
              <a:t>Fixing Balance</a:t>
            </a:r>
            <a:endParaRPr dirty="0">
              <a:latin typeface="Open Sans"/>
              <a:ea typeface="Open Sans"/>
              <a:cs typeface="Open Sans"/>
              <a:sym typeface="Open San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Google Shape;69;p1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311700" y="1225224"/>
                <a:ext cx="8520600" cy="1811547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rmAutofit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1600" dirty="0"/>
                  <a:t>The total cost of a </a:t>
                </a:r>
                <a:r>
                  <a:rPr lang="en-US" sz="1600" b="1" dirty="0"/>
                  <a:t>cache distribution</a:t>
                </a:r>
                <a:r>
                  <a:rPr lang="en-US" sz="1600" dirty="0"/>
                  <a:t> move is</a:t>
                </a:r>
                <a:endParaRPr lang="en-US" sz="1600" b="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limLow>
                        <m:limLowPr>
                          <m:ctrlP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a:rPr 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  <m:sSup>
                                <m:sSupPr>
                                  <m:ctrlPr>
                                    <a:rPr lang="en-US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  <m:r>
                                    <a:rPr lang="en-US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p>
                              </m:sSup>
                            </m:e>
                          </m:groupChr>
                        </m:e>
                        <m:lim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𝑎𝑑𝑑</m:t>
                          </m:r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𝑝𝑎𝑔𝑒</m:t>
                          </m:r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lim>
                      </m:limLow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limLow>
                        <m:limLowPr>
                          <m:ctrlPr>
                            <a:rPr lang="en-US" sz="1600" b="0" i="1" smtClean="0">
                              <a:solidFill>
                                <a:srgbClr val="3A21CF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sz="1600" b="0" i="1" smtClean="0">
                                  <a:solidFill>
                                    <a:srgbClr val="3A21C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nary>
                                <m:naryPr>
                                  <m:chr m:val="∑"/>
                                  <m:limLoc m:val="subSup"/>
                                  <m:ctrlPr>
                                    <a:rPr lang="en-US" sz="1600" i="1">
                                      <a:solidFill>
                                        <a:srgbClr val="3A21C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5"/>
                                    </m:rPr>
                                    <a:rPr lang="en-US" sz="1600" i="1">
                                      <a:solidFill>
                                        <a:srgbClr val="3A21CF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sz="1600" i="1">
                                      <a:solidFill>
                                        <a:srgbClr val="3A21CF"/>
                                      </a:solidFill>
                                      <a:latin typeface="Cambria Math" panose="02040503050406030204" pitchFamily="18" charset="0"/>
                                    </a:rPr>
                                    <m:t>=0</m:t>
                                  </m:r>
                                </m:sub>
                                <m:sup>
                                  <m:r>
                                    <a:rPr lang="en-US" sz="1600" i="1">
                                      <a:solidFill>
                                        <a:srgbClr val="3A21CF"/>
                                      </a:solidFill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p>
                                <m:e>
                                  <m:r>
                                    <a:rPr lang="en-US" sz="1600" i="1">
                                      <a:solidFill>
                                        <a:srgbClr val="3A21CF"/>
                                      </a:solidFill>
                                      <a:latin typeface="Cambria Math" panose="02040503050406030204" pitchFamily="18" charset="0"/>
                                    </a:rPr>
                                    <m:t>𝜖</m:t>
                                  </m:r>
                                  <m:sSup>
                                    <m:sSupPr>
                                      <m:ctrlPr>
                                        <a:rPr lang="en-US" sz="1600" i="1">
                                          <a:solidFill>
                                            <a:srgbClr val="3A21C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600" i="1">
                                          <a:solidFill>
                                            <a:srgbClr val="3A21C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  <m:sup>
                                      <m:r>
                                        <a:rPr lang="en-US" sz="1600" i="1">
                                          <a:solidFill>
                                            <a:srgbClr val="3A21C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en-US" sz="1600" i="1">
                                          <a:solidFill>
                                            <a:srgbClr val="3A21C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+2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groupChr>
                        </m:e>
                        <m:lim>
                          <m:r>
                            <a:rPr lang="en-US" sz="1600" b="0" i="1" smtClean="0">
                              <a:solidFill>
                                <a:srgbClr val="3A21CF"/>
                              </a:solidFill>
                              <a:latin typeface="Cambria Math" panose="02040503050406030204" pitchFamily="18" charset="0"/>
                            </a:rPr>
                            <m:t>𝑓𝑖𝑥𝑖𝑛𝑔</m:t>
                          </m:r>
                          <m:r>
                            <a:rPr lang="en-US" sz="1600" b="0" i="1" smtClean="0">
                              <a:solidFill>
                                <a:srgbClr val="3A21C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b="0" i="1" smtClean="0">
                              <a:solidFill>
                                <a:srgbClr val="3A21CF"/>
                              </a:solidFill>
                              <a:latin typeface="Cambria Math" panose="02040503050406030204" pitchFamily="18" charset="0"/>
                            </a:rPr>
                            <m:t>𝑏𝑎𝑙𝑎𝑛𝑐𝑒</m:t>
                          </m:r>
                        </m:lim>
                      </m:limLow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≤10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𝜖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69" name="Google Shape;69;p1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11700" y="1225224"/>
                <a:ext cx="8520600" cy="1811547"/>
              </a:xfrm>
              <a:prstGeom prst="rect">
                <a:avLst/>
              </a:prstGeom>
              <a:blipFill>
                <a:blip r:embed="rId3"/>
                <a:stretch>
                  <a:fillRect l="-3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Google Shape;70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Economica"/>
              </a:rPr>
              <a:t>102</a:t>
            </a:fld>
            <a:endParaRPr dirty="0">
              <a:solidFill>
                <a:schemeClr val="dk1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  <a:sym typeface="Economic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Google Shape;69;p14">
                <a:extLst>
                  <a:ext uri="{FF2B5EF4-FFF2-40B4-BE49-F238E27FC236}">
                    <a16:creationId xmlns:a16="http://schemas.microsoft.com/office/drawing/2014/main" id="{3C839E39-6C92-49A6-82D1-B1CAE4D6C7D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1700" y="3036771"/>
                <a:ext cx="8520600" cy="108483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rm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429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Open Sans"/>
                  <a:buChar char="●"/>
                  <a:defRPr sz="1800" b="0" i="0" u="none" strike="noStrike" cap="non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  <a:lvl2pPr marL="914400" marR="0" lvl="1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Open Sans"/>
                  <a:buChar char="○"/>
                  <a:defRPr sz="1400" b="0" i="0" u="none" strike="noStrike" cap="non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2pPr>
                <a:lvl3pPr marL="1371600" marR="0" lvl="2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Open Sans"/>
                  <a:buChar char="■"/>
                  <a:defRPr sz="1400" b="0" i="0" u="none" strike="noStrike" cap="non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3pPr>
                <a:lvl4pPr marL="1828800" marR="0" lvl="3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Open Sans"/>
                  <a:buChar char="●"/>
                  <a:defRPr sz="1400" b="0" i="0" u="none" strike="noStrike" cap="non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4pPr>
                <a:lvl5pPr marL="2286000" marR="0" lvl="4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Open Sans"/>
                  <a:buChar char="○"/>
                  <a:defRPr sz="1400" b="0" i="0" u="none" strike="noStrike" cap="non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5pPr>
                <a:lvl6pPr marL="2743200" marR="0" lvl="5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Open Sans"/>
                  <a:buChar char="■"/>
                  <a:defRPr sz="1400" b="0" i="0" u="none" strike="noStrike" cap="non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6pPr>
                <a:lvl7pPr marL="3200400" marR="0" lvl="6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Open Sans"/>
                  <a:buChar char="●"/>
                  <a:defRPr sz="1400" b="0" i="0" u="none" strike="noStrike" cap="non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7pPr>
                <a:lvl8pPr marL="3657600" marR="0" lvl="7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Open Sans"/>
                  <a:buChar char="○"/>
                  <a:defRPr sz="1400" b="0" i="0" u="none" strike="noStrike" cap="non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8pPr>
                <a:lvl9pPr marL="4114800" marR="0" lvl="8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Open Sans"/>
                  <a:buChar char="■"/>
                  <a:defRPr sz="1400" b="0" i="0" u="none" strike="noStrike" cap="non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Font typeface="Open Sans"/>
                  <a:buNone/>
                </a:pPr>
                <a:r>
                  <a:rPr lang="en-US" sz="1600" dirty="0"/>
                  <a:t>The </a:t>
                </a:r>
                <a:r>
                  <a:rPr lang="en-US" sz="1600" b="1" dirty="0"/>
                  <a:t>fractional</a:t>
                </a:r>
                <a:r>
                  <a:rPr lang="en-US" sz="1600" dirty="0"/>
                  <a:t> cost is</a:t>
                </a:r>
              </a:p>
              <a:p>
                <a:pPr marL="0" indent="0">
                  <a:lnSpc>
                    <a:spcPct val="150000"/>
                  </a:lnSpc>
                  <a:buFont typeface="Open Sans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≥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𝜖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6" name="Google Shape;69;p14">
                <a:extLst>
                  <a:ext uri="{FF2B5EF4-FFF2-40B4-BE49-F238E27FC236}">
                    <a16:creationId xmlns:a16="http://schemas.microsoft.com/office/drawing/2014/main" id="{3C839E39-6C92-49A6-82D1-B1CAE4D6C7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700" y="3036771"/>
                <a:ext cx="8520600" cy="1084839"/>
              </a:xfrm>
              <a:prstGeom prst="rect">
                <a:avLst/>
              </a:prstGeom>
              <a:blipFill>
                <a:blip r:embed="rId4"/>
                <a:stretch>
                  <a:fillRect l="-35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0056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lvl="0"/>
            <a:r>
              <a:rPr lang="en-GB" dirty="0">
                <a:latin typeface="Open Sans"/>
                <a:ea typeface="Open Sans"/>
                <a:cs typeface="Open Sans"/>
                <a:sym typeface="Open Sans"/>
              </a:rPr>
              <a:t>Overall Integer Algorithm</a:t>
            </a:r>
            <a:endParaRPr dirty="0">
              <a:latin typeface="Open Sans"/>
              <a:ea typeface="Open Sans"/>
              <a:cs typeface="Open Sans"/>
              <a:sym typeface="Open San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Google Shape;69;p1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311700" y="1225224"/>
                <a:ext cx="8520600" cy="1513163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rm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1600" dirty="0"/>
                  <a:t>Maintain a fractional solution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1600" dirty="0"/>
                  <a:t>Calculate the full distribution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1600" dirty="0"/>
                  <a:t>,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/>
                  <a:t> for each fractional change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1600" dirty="0"/>
                  <a:t>Randomly choose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1600" dirty="0"/>
                  <a:t> </a:t>
                </a:r>
                <a:r>
                  <a:rPr lang="en-US" sz="1600" b="1" dirty="0"/>
                  <a:t>once per run</a:t>
                </a:r>
                <a:r>
                  <a:rPr lang="en-US" sz="1600" dirty="0"/>
                  <a:t>, and act </a:t>
                </a:r>
                <a:r>
                  <a:rPr lang="en-US" sz="1600" b="1" dirty="0"/>
                  <a:t>deterministically</a:t>
                </a:r>
                <a:r>
                  <a:rPr lang="en-US" sz="1600" dirty="0"/>
                  <a:t> after</a:t>
                </a:r>
              </a:p>
            </p:txBody>
          </p:sp>
        </mc:Choice>
        <mc:Fallback xmlns="">
          <p:sp>
            <p:nvSpPr>
              <p:cNvPr id="69" name="Google Shape;69;p1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11700" y="1225224"/>
                <a:ext cx="8520600" cy="1513163"/>
              </a:xfrm>
              <a:prstGeom prst="rect">
                <a:avLst/>
              </a:prstGeom>
              <a:blipFill>
                <a:blip r:embed="rId3"/>
                <a:stretch>
                  <a:fillRect l="-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Google Shape;70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Economica"/>
              </a:rPr>
              <a:t>103</a:t>
            </a:fld>
            <a:endParaRPr dirty="0">
              <a:solidFill>
                <a:schemeClr val="dk1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  <a:sym typeface="Economica"/>
            </a:endParaRPr>
          </a:p>
        </p:txBody>
      </p:sp>
      <p:sp>
        <p:nvSpPr>
          <p:cNvPr id="7" name="Google Shape;69;p14">
            <a:extLst>
              <a:ext uri="{FF2B5EF4-FFF2-40B4-BE49-F238E27FC236}">
                <a16:creationId xmlns:a16="http://schemas.microsoft.com/office/drawing/2014/main" id="{DD6E733B-6135-4E72-9977-5F60C12186E9}"/>
              </a:ext>
            </a:extLst>
          </p:cNvPr>
          <p:cNvSpPr txBox="1">
            <a:spLocks/>
          </p:cNvSpPr>
          <p:nvPr/>
        </p:nvSpPr>
        <p:spPr>
          <a:xfrm>
            <a:off x="311700" y="2778501"/>
            <a:ext cx="8520600" cy="11281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indent="0">
              <a:lnSpc>
                <a:spcPct val="150000"/>
              </a:lnSpc>
              <a:buFont typeface="Open Sans"/>
              <a:buNone/>
            </a:pPr>
            <a:r>
              <a:rPr lang="en-US" sz="1600" dirty="0"/>
              <a:t>The </a:t>
            </a:r>
            <a:r>
              <a:rPr lang="en-US" sz="1600" b="1" dirty="0"/>
              <a:t>expected</a:t>
            </a:r>
            <a:r>
              <a:rPr lang="en-US" sz="1600" dirty="0"/>
              <a:t> cost of the same sequence over multiple runs the is same as the fractional algorithm multiply by a constant</a:t>
            </a:r>
          </a:p>
        </p:txBody>
      </p:sp>
    </p:spTree>
    <p:extLst>
      <p:ext uri="{BB962C8B-B14F-4D97-AF65-F5344CB8AC3E}">
        <p14:creationId xmlns:p14="http://schemas.microsoft.com/office/powerpoint/2010/main" val="3466614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lvl="0"/>
            <a:r>
              <a:rPr lang="en-GB" dirty="0">
                <a:latin typeface="Open Sans"/>
                <a:ea typeface="Open Sans"/>
                <a:cs typeface="Open Sans"/>
                <a:sym typeface="Open Sans"/>
              </a:rPr>
              <a:t>Summery</a:t>
            </a:r>
            <a:endParaRPr dirty="0">
              <a:latin typeface="Open Sans"/>
              <a:ea typeface="Open Sans"/>
              <a:cs typeface="Open Sans"/>
              <a:sym typeface="Open San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Google Shape;69;p1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311700" y="1225224"/>
                <a:ext cx="8520600" cy="2076241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rm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1600" dirty="0"/>
                  <a:t>We saw a </a:t>
                </a:r>
                <a:r>
                  <a:rPr lang="en-US" sz="1600" b="1" dirty="0"/>
                  <a:t>IP</a:t>
                </a:r>
                <a:r>
                  <a:rPr lang="en-US" sz="1600" dirty="0"/>
                  <a:t> formulation of the weighted paging problem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1600" dirty="0"/>
                  <a:t>IP is hard, so we used a relaxation of the problem as </a:t>
                </a:r>
                <a:r>
                  <a:rPr lang="en-US" sz="1600" b="1" dirty="0"/>
                  <a:t>LP problem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1600" dirty="0"/>
                  <a:t>The </a:t>
                </a:r>
                <a:r>
                  <a:rPr lang="en-US" sz="1600" b="1" dirty="0"/>
                  <a:t>fractional</a:t>
                </a:r>
                <a:r>
                  <a:rPr lang="en-US" sz="1600" dirty="0"/>
                  <a:t> algorithm solves the LP problem online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1600" dirty="0"/>
                  <a:t>The fractional algorithm is </a:t>
                </a:r>
                <a14:m>
                  <m:oMath xmlns:m="http://schemas.openxmlformats.org/officeDocument/2006/math">
                    <m:r>
                      <a:rPr lang="en-US" sz="1600" b="1" i="1">
                        <a:latin typeface="Cambria Math" panose="02040503050406030204" pitchFamily="18" charset="0"/>
                      </a:rPr>
                      <m:t>𝑶</m:t>
                    </m:r>
                    <m:r>
                      <a:rPr lang="en-US" sz="1600" b="1" i="1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sz="16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1600" b="1" i="1">
                            <a:latin typeface="Cambria Math" panose="02040503050406030204" pitchFamily="18" charset="0"/>
                          </a:rPr>
                          <m:t>𝒍𝒐𝒈</m:t>
                        </m:r>
                      </m:fName>
                      <m:e>
                        <m:r>
                          <a:rPr lang="en-US" sz="1600" b="1" i="1"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</m:func>
                    <m:r>
                      <a:rPr lang="en-US" sz="16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/>
                  <a:t> competitive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1600" b="1" dirty="0"/>
                  <a:t>Rounding</a:t>
                </a:r>
                <a:r>
                  <a:rPr lang="en-US" sz="1600" dirty="0"/>
                  <a:t> of the fractional result added only a constant multiplier</a:t>
                </a:r>
              </a:p>
            </p:txBody>
          </p:sp>
        </mc:Choice>
        <mc:Fallback xmlns="">
          <p:sp>
            <p:nvSpPr>
              <p:cNvPr id="69" name="Google Shape;69;p1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11700" y="1225224"/>
                <a:ext cx="8520600" cy="2076241"/>
              </a:xfrm>
              <a:prstGeom prst="rect">
                <a:avLst/>
              </a:prstGeom>
              <a:blipFill>
                <a:blip r:embed="rId3"/>
                <a:stretch>
                  <a:fillRect l="-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Google Shape;70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Economica"/>
              </a:rPr>
              <a:t>104</a:t>
            </a:fld>
            <a:endParaRPr dirty="0">
              <a:solidFill>
                <a:schemeClr val="dk1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  <a:sym typeface="Economic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Google Shape;69;p14">
                <a:extLst>
                  <a:ext uri="{FF2B5EF4-FFF2-40B4-BE49-F238E27FC236}">
                    <a16:creationId xmlns:a16="http://schemas.microsoft.com/office/drawing/2014/main" id="{D76A23FA-6B80-46E8-A6D0-5B2DF7F41CC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1700" y="3367842"/>
                <a:ext cx="8520600" cy="9604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rm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429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Open Sans"/>
                  <a:buChar char="●"/>
                  <a:defRPr sz="1800" b="0" i="0" u="none" strike="noStrike" cap="non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  <a:lvl2pPr marL="914400" marR="0" lvl="1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Open Sans"/>
                  <a:buChar char="○"/>
                  <a:defRPr sz="1400" b="0" i="0" u="none" strike="noStrike" cap="non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2pPr>
                <a:lvl3pPr marL="1371600" marR="0" lvl="2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Open Sans"/>
                  <a:buChar char="■"/>
                  <a:defRPr sz="1400" b="0" i="0" u="none" strike="noStrike" cap="non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3pPr>
                <a:lvl4pPr marL="1828800" marR="0" lvl="3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Open Sans"/>
                  <a:buChar char="●"/>
                  <a:defRPr sz="1400" b="0" i="0" u="none" strike="noStrike" cap="non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4pPr>
                <a:lvl5pPr marL="2286000" marR="0" lvl="4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Open Sans"/>
                  <a:buChar char="○"/>
                  <a:defRPr sz="1400" b="0" i="0" u="none" strike="noStrike" cap="non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5pPr>
                <a:lvl6pPr marL="2743200" marR="0" lvl="5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Open Sans"/>
                  <a:buChar char="■"/>
                  <a:defRPr sz="1400" b="0" i="0" u="none" strike="noStrike" cap="non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6pPr>
                <a:lvl7pPr marL="3200400" marR="0" lvl="6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Open Sans"/>
                  <a:buChar char="●"/>
                  <a:defRPr sz="1400" b="0" i="0" u="none" strike="noStrike" cap="non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7pPr>
                <a:lvl8pPr marL="3657600" marR="0" lvl="7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Open Sans"/>
                  <a:buChar char="○"/>
                  <a:defRPr sz="1400" b="0" i="0" u="none" strike="noStrike" cap="non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8pPr>
                <a:lvl9pPr marL="4114800" marR="0" lvl="8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Open Sans"/>
                  <a:buChar char="■"/>
                  <a:defRPr sz="1400" b="0" i="0" u="none" strike="noStrike" cap="non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Font typeface="Open Sans"/>
                  <a:buNone/>
                </a:pPr>
                <a:r>
                  <a:rPr lang="en-US" sz="1600" dirty="0"/>
                  <a:t>The complete algorithm competitive ratio is</a:t>
                </a:r>
              </a:p>
              <a:p>
                <a:pPr marL="0" indent="0">
                  <a:lnSpc>
                    <a:spcPct val="150000"/>
                  </a:lnSpc>
                  <a:buFont typeface="Open Sans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𝑶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(</m:t>
                      </m:r>
                      <m:func>
                        <m:funcPr>
                          <m:ctrlPr>
                            <a:rPr lang="en-US" sz="16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1600" b="1" smtClean="0">
                              <a:latin typeface="Cambria Math" panose="02040503050406030204" pitchFamily="18" charset="0"/>
                            </a:rPr>
                            <m:t>𝐥𝐨𝐠</m:t>
                          </m:r>
                        </m:fName>
                        <m:e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</m:func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600" b="1" dirty="0"/>
              </a:p>
            </p:txBody>
          </p:sp>
        </mc:Choice>
        <mc:Fallback xmlns="">
          <p:sp>
            <p:nvSpPr>
              <p:cNvPr id="11" name="Google Shape;69;p14">
                <a:extLst>
                  <a:ext uri="{FF2B5EF4-FFF2-40B4-BE49-F238E27FC236}">
                    <a16:creationId xmlns:a16="http://schemas.microsoft.com/office/drawing/2014/main" id="{D76A23FA-6B80-46E8-A6D0-5B2DF7F41C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700" y="3367842"/>
                <a:ext cx="8520600" cy="960440"/>
              </a:xfrm>
              <a:prstGeom prst="rect">
                <a:avLst/>
              </a:prstGeom>
              <a:blipFill>
                <a:blip r:embed="rId4"/>
                <a:stretch>
                  <a:fillRect l="-35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4154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105</a:t>
            </a:fld>
            <a:endParaRPr dirty="0"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</p:txBody>
      </p:sp>
      <p:sp>
        <p:nvSpPr>
          <p:cNvPr id="8" name="Google Shape;62;p13">
            <a:extLst>
              <a:ext uri="{FF2B5EF4-FFF2-40B4-BE49-F238E27FC236}">
                <a16:creationId xmlns:a16="http://schemas.microsoft.com/office/drawing/2014/main" id="{8DFF46ED-6BEE-409B-BBDC-790EE6AE34EE}"/>
              </a:ext>
            </a:extLst>
          </p:cNvPr>
          <p:cNvSpPr txBox="1">
            <a:spLocks/>
          </p:cNvSpPr>
          <p:nvPr/>
        </p:nvSpPr>
        <p:spPr>
          <a:xfrm>
            <a:off x="2790000" y="1447015"/>
            <a:ext cx="3622500" cy="1381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algn="ctr">
              <a:buSzPts val="990"/>
            </a:pPr>
            <a:r>
              <a:rPr lang="en-US" sz="3600" dirty="0">
                <a:latin typeface="Open Sans"/>
                <a:ea typeface="Open Sans"/>
                <a:cs typeface="Open Sans"/>
                <a:sym typeface="Open Sans"/>
              </a:rPr>
              <a:t>The end</a:t>
            </a:r>
          </a:p>
        </p:txBody>
      </p:sp>
    </p:spTree>
    <p:extLst>
      <p:ext uri="{BB962C8B-B14F-4D97-AF65-F5344CB8AC3E}">
        <p14:creationId xmlns:p14="http://schemas.microsoft.com/office/powerpoint/2010/main" val="16010159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lvl="0"/>
            <a:r>
              <a:rPr lang="en-GB" dirty="0">
                <a:latin typeface="Open Sans"/>
                <a:ea typeface="Open Sans"/>
                <a:cs typeface="Open Sans"/>
                <a:sym typeface="Open Sans"/>
              </a:rPr>
              <a:t>Integer Programming Formulation</a:t>
            </a:r>
            <a:endParaRPr dirty="0">
              <a:latin typeface="Open Sans"/>
              <a:ea typeface="Open Sans"/>
              <a:cs typeface="Open Sans"/>
              <a:sym typeface="Open San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Google Shape;69;p1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311700" y="1225225"/>
                <a:ext cx="8520600" cy="347875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>
                  <a:buNone/>
                </a:pPr>
                <a:r>
                  <a:rPr lang="en-US" sz="1600" dirty="0"/>
                  <a:t>The algorithm pay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</m:oMath>
                </a14:m>
                <a:r>
                  <a:rPr lang="en-US" sz="1600" b="0" i="1" dirty="0">
                    <a:latin typeface="Cambria Math" panose="02040503050406030204" pitchFamily="18" charset="0"/>
                  </a:rPr>
                  <a:t> </a:t>
                </a:r>
                <a:r>
                  <a:rPr lang="en-US" sz="1600" dirty="0"/>
                  <a:t>for </a:t>
                </a:r>
                <a:r>
                  <a:rPr lang="en-US" sz="1600" b="1" dirty="0"/>
                  <a:t>evicting</a:t>
                </a:r>
                <a:r>
                  <a:rPr lang="en-US" sz="1600" dirty="0"/>
                  <a:t> page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1600" dirty="0"/>
                  <a:t>.</a:t>
                </a:r>
                <a:endParaRPr lang="en-US" sz="1600" b="0" i="1" dirty="0">
                  <a:latin typeface="Cambria Math" panose="02040503050406030204" pitchFamily="18" charset="0"/>
                </a:endParaRPr>
              </a:p>
              <a:p>
                <a:pPr marL="0" lvl="0" indent="0">
                  <a:buNone/>
                </a:pPr>
                <a:endParaRPr lang="en-US" sz="1600" i="1" dirty="0">
                  <a:latin typeface="Cambria Math" panose="02040503050406030204" pitchFamily="18" charset="0"/>
                </a:endParaRPr>
              </a:p>
              <a:p>
                <a:pPr marL="0" lvl="0" indent="0">
                  <a:buNone/>
                </a:pPr>
                <a:endParaRPr lang="en-US" sz="1600" dirty="0"/>
              </a:p>
              <a:p>
                <a:pPr marL="0" lvl="0" indent="0">
                  <a:buNone/>
                </a:pPr>
                <a:endParaRPr lang="en-US" sz="1600" dirty="0"/>
              </a:p>
              <a:p>
                <a:pPr marL="0" lvl="0" indent="0">
                  <a:buNone/>
                </a:pPr>
                <a:endParaRPr lang="en-US" sz="1600" dirty="0"/>
              </a:p>
              <a:p>
                <a:pPr marL="0" lvl="0" indent="0">
                  <a:buNone/>
                </a:pPr>
                <a:endParaRPr lang="en-US" sz="1600" dirty="0"/>
              </a:p>
              <a:p>
                <a:pPr marL="0" lvl="0" indent="0">
                  <a:buNone/>
                </a:pPr>
                <a:endParaRPr lang="en-US" sz="1600" dirty="0"/>
              </a:p>
            </p:txBody>
          </p:sp>
        </mc:Choice>
        <mc:Fallback xmlns="">
          <p:sp>
            <p:nvSpPr>
              <p:cNvPr id="69" name="Google Shape;69;p1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11700" y="1225225"/>
                <a:ext cx="8520600" cy="3478750"/>
              </a:xfrm>
              <a:prstGeom prst="rect">
                <a:avLst/>
              </a:prstGeom>
              <a:blipFill>
                <a:blip r:embed="rId3"/>
                <a:stretch>
                  <a:fillRect l="-3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Google Shape;70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Economica"/>
              </a:rPr>
              <a:t>11</a:t>
            </a:fld>
            <a:endParaRPr dirty="0">
              <a:solidFill>
                <a:schemeClr val="dk1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  <a:sym typeface="Economic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5620C361-CBB3-4180-94EF-C6BD79904F50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462040" y="4426730"/>
              <a:ext cx="7860079" cy="3708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31808">
                      <a:extLst>
                        <a:ext uri="{9D8B030D-6E8A-4147-A177-3AD203B41FA5}">
                          <a16:colId xmlns:a16="http://schemas.microsoft.com/office/drawing/2014/main" val="3851698129"/>
                        </a:ext>
                      </a:extLst>
                    </a:gridCol>
                    <a:gridCol w="7028271">
                      <a:extLst>
                        <a:ext uri="{9D8B030D-6E8A-4147-A177-3AD203B41FA5}">
                          <a16:colId xmlns:a16="http://schemas.microsoft.com/office/drawing/2014/main" val="267887377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US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d>
                                <m:dPr>
                                  <m:ctrlPr>
                                    <a:rPr lang="en-US" sz="1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  <m:r>
                                    <a:rPr lang="en-US" sz="1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𝒋</m:t>
                                  </m:r>
                                </m:e>
                              </m:d>
                            </m:oMath>
                          </a14:m>
                          <a:r>
                            <a:rPr lang="en-US" sz="1600" b="1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l">
                            <a:buNone/>
                          </a:pPr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</a:rPr>
                            <a:t>indicator variable that page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1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oMath>
                          </a14:m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</a:rPr>
                            <a:t> is evicted between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  <m:r>
                                <a:rPr lang="en-US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  <m:r>
                                <a:rPr lang="en-US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  <m:r>
                                <a:rPr lang="en-US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</a:rPr>
                            <a:t> and</a:t>
                          </a:r>
                          <a:r>
                            <a:rPr lang="en-US" sz="1600" b="0" baseline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1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  <m:r>
                                <a:rPr lang="en-US" sz="1600" b="1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600" b="1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  <m:r>
                                <a:rPr lang="en-US" sz="1600" b="1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600" b="1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  <m:r>
                                <a:rPr lang="en-US" sz="1600" b="1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600" b="1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1600" b="1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1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82422444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5620C361-CBB3-4180-94EF-C6BD79904F5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26140920"/>
                  </p:ext>
                </p:extLst>
              </p:nvPr>
            </p:nvGraphicFramePr>
            <p:xfrm>
              <a:off x="462040" y="4426730"/>
              <a:ext cx="7860079" cy="3708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31808">
                      <a:extLst>
                        <a:ext uri="{9D8B030D-6E8A-4147-A177-3AD203B41FA5}">
                          <a16:colId xmlns:a16="http://schemas.microsoft.com/office/drawing/2014/main" val="3851698129"/>
                        </a:ext>
                      </a:extLst>
                    </a:gridCol>
                    <a:gridCol w="7028271">
                      <a:extLst>
                        <a:ext uri="{9D8B030D-6E8A-4147-A177-3AD203B41FA5}">
                          <a16:colId xmlns:a16="http://schemas.microsoft.com/office/drawing/2014/main" val="267887377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t="-4839" r="-842336" b="-96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1872" t="-4839" b="-967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24224448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138C87B-03F5-44DD-ABFC-89E32024DBF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61511" y="1753128"/>
          <a:ext cx="654378" cy="30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189">
                  <a:extLst>
                    <a:ext uri="{9D8B030D-6E8A-4147-A177-3AD203B41FA5}">
                      <a16:colId xmlns:a16="http://schemas.microsoft.com/office/drawing/2014/main" val="3646591774"/>
                    </a:ext>
                  </a:extLst>
                </a:gridCol>
                <a:gridCol w="327189">
                  <a:extLst>
                    <a:ext uri="{9D8B030D-6E8A-4147-A177-3AD203B41FA5}">
                      <a16:colId xmlns:a16="http://schemas.microsoft.com/office/drawing/2014/main" val="3380459466"/>
                    </a:ext>
                  </a:extLst>
                </a:gridCol>
              </a:tblGrid>
              <a:tr h="156446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6536353"/>
                  </a:ext>
                </a:extLst>
              </a:tr>
            </a:tbl>
          </a:graphicData>
        </a:graphic>
      </p:graphicFrame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0C582F8-0045-447C-ABF1-B09DC363304F}"/>
              </a:ext>
            </a:extLst>
          </p:cNvPr>
          <p:cNvCxnSpPr>
            <a:cxnSpLocks/>
          </p:cNvCxnSpPr>
          <p:nvPr/>
        </p:nvCxnSpPr>
        <p:spPr>
          <a:xfrm>
            <a:off x="7930416" y="1560662"/>
            <a:ext cx="54204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17F0444-DA8C-4B38-9B01-B6F88B157E6A}"/>
                  </a:ext>
                </a:extLst>
              </p:cNvPr>
              <p:cNvSpPr txBox="1"/>
              <p:nvPr/>
            </p:nvSpPr>
            <p:spPr>
              <a:xfrm>
                <a:off x="8094093" y="1299625"/>
                <a:ext cx="12458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17F0444-DA8C-4B38-9B01-B6F88B157E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4093" y="1299625"/>
                <a:ext cx="124586" cy="215444"/>
              </a:xfrm>
              <a:prstGeom prst="rect">
                <a:avLst/>
              </a:prstGeom>
              <a:blipFill>
                <a:blip r:embed="rId6"/>
                <a:stretch>
                  <a:fillRect l="-30000" r="-20000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03098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lvl="0"/>
            <a:r>
              <a:rPr lang="en-GB" dirty="0">
                <a:latin typeface="Open Sans"/>
                <a:ea typeface="Open Sans"/>
                <a:cs typeface="Open Sans"/>
                <a:sym typeface="Open Sans"/>
              </a:rPr>
              <a:t>Integer Programming Formulation</a:t>
            </a:r>
            <a:endParaRPr dirty="0">
              <a:latin typeface="Open Sans"/>
              <a:ea typeface="Open Sans"/>
              <a:cs typeface="Open Sans"/>
              <a:sym typeface="Open San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Google Shape;69;p1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311700" y="1225225"/>
                <a:ext cx="8520600" cy="347875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>
                  <a:buNone/>
                </a:pPr>
                <a:r>
                  <a:rPr lang="en-US" sz="1600" dirty="0"/>
                  <a:t>The algorithm pay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</m:oMath>
                </a14:m>
                <a:r>
                  <a:rPr lang="en-US" sz="1600" b="0" i="1" dirty="0">
                    <a:latin typeface="Cambria Math" panose="02040503050406030204" pitchFamily="18" charset="0"/>
                  </a:rPr>
                  <a:t> </a:t>
                </a:r>
                <a:r>
                  <a:rPr lang="en-US" sz="1600" dirty="0"/>
                  <a:t>for </a:t>
                </a:r>
                <a:r>
                  <a:rPr lang="en-US" sz="1600" b="1" dirty="0"/>
                  <a:t>evicting</a:t>
                </a:r>
                <a:r>
                  <a:rPr lang="en-US" sz="1600" dirty="0"/>
                  <a:t> page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1600" dirty="0"/>
                  <a:t>.</a:t>
                </a:r>
                <a:endParaRPr lang="en-US" sz="1600" b="0" i="1" dirty="0">
                  <a:latin typeface="Cambria Math" panose="02040503050406030204" pitchFamily="18" charset="0"/>
                </a:endParaRPr>
              </a:p>
              <a:p>
                <a:pPr marL="0" lvl="0" indent="0">
                  <a:buNone/>
                </a:pPr>
                <a:endParaRPr lang="en-US" sz="1600" i="1" dirty="0">
                  <a:latin typeface="Cambria Math" panose="02040503050406030204" pitchFamily="18" charset="0"/>
                </a:endParaRPr>
              </a:p>
              <a:p>
                <a:pPr marL="0" lvl="0" indent="0">
                  <a:buNone/>
                </a:pPr>
                <a:endParaRPr lang="en-US" sz="1600" dirty="0"/>
              </a:p>
              <a:p>
                <a:pPr marL="0" lvl="0" indent="0">
                  <a:buNone/>
                </a:pPr>
                <a:endParaRPr lang="en-US" sz="1600" dirty="0"/>
              </a:p>
              <a:p>
                <a:pPr marL="0" lvl="0" indent="0">
                  <a:buNone/>
                </a:pPr>
                <a:endParaRPr lang="en-US" sz="1600" dirty="0"/>
              </a:p>
              <a:p>
                <a:pPr marL="0" lvl="0" indent="0">
                  <a:buNone/>
                </a:pPr>
                <a:endParaRPr lang="en-US" sz="1600" dirty="0"/>
              </a:p>
              <a:p>
                <a:pPr marL="0" lvl="0" indent="0">
                  <a:buNone/>
                </a:pPr>
                <a:endParaRPr lang="en-US" sz="1600" dirty="0"/>
              </a:p>
            </p:txBody>
          </p:sp>
        </mc:Choice>
        <mc:Fallback xmlns="">
          <p:sp>
            <p:nvSpPr>
              <p:cNvPr id="69" name="Google Shape;69;p1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11700" y="1225225"/>
                <a:ext cx="8520600" cy="3478750"/>
              </a:xfrm>
              <a:prstGeom prst="rect">
                <a:avLst/>
              </a:prstGeom>
              <a:blipFill>
                <a:blip r:embed="rId3"/>
                <a:stretch>
                  <a:fillRect l="-3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Google Shape;70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Economica"/>
              </a:rPr>
              <a:t>12</a:t>
            </a:fld>
            <a:endParaRPr dirty="0">
              <a:solidFill>
                <a:schemeClr val="dk1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  <a:sym typeface="Economic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5620C361-CBB3-4180-94EF-C6BD79904F50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462040" y="4426730"/>
              <a:ext cx="7860079" cy="3708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31808">
                      <a:extLst>
                        <a:ext uri="{9D8B030D-6E8A-4147-A177-3AD203B41FA5}">
                          <a16:colId xmlns:a16="http://schemas.microsoft.com/office/drawing/2014/main" val="3851698129"/>
                        </a:ext>
                      </a:extLst>
                    </a:gridCol>
                    <a:gridCol w="7028271">
                      <a:extLst>
                        <a:ext uri="{9D8B030D-6E8A-4147-A177-3AD203B41FA5}">
                          <a16:colId xmlns:a16="http://schemas.microsoft.com/office/drawing/2014/main" val="267887377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US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d>
                                <m:dPr>
                                  <m:ctrlPr>
                                    <a:rPr lang="en-US" sz="1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  <m:r>
                                    <a:rPr lang="en-US" sz="1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𝒋</m:t>
                                  </m:r>
                                </m:e>
                              </m:d>
                            </m:oMath>
                          </a14:m>
                          <a:r>
                            <a:rPr lang="en-US" sz="1600" b="1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l">
                            <a:buNone/>
                          </a:pPr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</a:rPr>
                            <a:t>indicator variable that page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1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oMath>
                          </a14:m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</a:rPr>
                            <a:t> is evicted between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  <m:r>
                                <a:rPr lang="en-US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  <m:r>
                                <a:rPr lang="en-US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  <m:r>
                                <a:rPr lang="en-US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</a:rPr>
                            <a:t> and</a:t>
                          </a:r>
                          <a:r>
                            <a:rPr lang="en-US" sz="1600" b="0" baseline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1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  <m:r>
                                <a:rPr lang="en-US" sz="1600" b="1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600" b="1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  <m:r>
                                <a:rPr lang="en-US" sz="1600" b="1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600" b="1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  <m:r>
                                <a:rPr lang="en-US" sz="1600" b="1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600" b="1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1600" b="1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1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82422444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5620C361-CBB3-4180-94EF-C6BD79904F5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26140920"/>
                  </p:ext>
                </p:extLst>
              </p:nvPr>
            </p:nvGraphicFramePr>
            <p:xfrm>
              <a:off x="462040" y="4426730"/>
              <a:ext cx="7860079" cy="3708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31808">
                      <a:extLst>
                        <a:ext uri="{9D8B030D-6E8A-4147-A177-3AD203B41FA5}">
                          <a16:colId xmlns:a16="http://schemas.microsoft.com/office/drawing/2014/main" val="3851698129"/>
                        </a:ext>
                      </a:extLst>
                    </a:gridCol>
                    <a:gridCol w="7028271">
                      <a:extLst>
                        <a:ext uri="{9D8B030D-6E8A-4147-A177-3AD203B41FA5}">
                          <a16:colId xmlns:a16="http://schemas.microsoft.com/office/drawing/2014/main" val="267887377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t="-4839" r="-842336" b="-96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1872" t="-4839" b="-967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24224448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138C87B-03F5-44DD-ABFC-89E32024DBF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61511" y="1753128"/>
          <a:ext cx="654378" cy="30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189">
                  <a:extLst>
                    <a:ext uri="{9D8B030D-6E8A-4147-A177-3AD203B41FA5}">
                      <a16:colId xmlns:a16="http://schemas.microsoft.com/office/drawing/2014/main" val="3646591774"/>
                    </a:ext>
                  </a:extLst>
                </a:gridCol>
                <a:gridCol w="327189">
                  <a:extLst>
                    <a:ext uri="{9D8B030D-6E8A-4147-A177-3AD203B41FA5}">
                      <a16:colId xmlns:a16="http://schemas.microsoft.com/office/drawing/2014/main" val="3380459466"/>
                    </a:ext>
                  </a:extLst>
                </a:gridCol>
              </a:tblGrid>
              <a:tr h="156446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653635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6C506D4-766B-4819-B400-D09E285E8C47}"/>
                  </a:ext>
                </a:extLst>
              </p:cNvPr>
              <p:cNvSpPr txBox="1"/>
              <p:nvPr/>
            </p:nvSpPr>
            <p:spPr>
              <a:xfrm>
                <a:off x="1018094" y="2135928"/>
                <a:ext cx="55579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6C506D4-766B-4819-B400-D09E285E8C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8094" y="2135928"/>
                <a:ext cx="555793" cy="215444"/>
              </a:xfrm>
              <a:prstGeom prst="rect">
                <a:avLst/>
              </a:prstGeom>
              <a:blipFill>
                <a:blip r:embed="rId5"/>
                <a:stretch>
                  <a:fillRect l="-6593" r="-6593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0C582F8-0045-447C-ABF1-B09DC363304F}"/>
              </a:ext>
            </a:extLst>
          </p:cNvPr>
          <p:cNvCxnSpPr>
            <a:cxnSpLocks/>
          </p:cNvCxnSpPr>
          <p:nvPr/>
        </p:nvCxnSpPr>
        <p:spPr>
          <a:xfrm>
            <a:off x="7930416" y="1560662"/>
            <a:ext cx="54204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17F0444-DA8C-4B38-9B01-B6F88B157E6A}"/>
                  </a:ext>
                </a:extLst>
              </p:cNvPr>
              <p:cNvSpPr txBox="1"/>
              <p:nvPr/>
            </p:nvSpPr>
            <p:spPr>
              <a:xfrm>
                <a:off x="8094093" y="1299625"/>
                <a:ext cx="12458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17F0444-DA8C-4B38-9B01-B6F88B157E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4093" y="1299625"/>
                <a:ext cx="124586" cy="215444"/>
              </a:xfrm>
              <a:prstGeom prst="rect">
                <a:avLst/>
              </a:prstGeom>
              <a:blipFill>
                <a:blip r:embed="rId6"/>
                <a:stretch>
                  <a:fillRect l="-30000" r="-20000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1" name="Table 20">
                <a:extLst>
                  <a:ext uri="{FF2B5EF4-FFF2-40B4-BE49-F238E27FC236}">
                    <a16:creationId xmlns:a16="http://schemas.microsoft.com/office/drawing/2014/main" id="{D2A0F180-0C06-45A5-930A-B870BE9667D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18001095"/>
                  </p:ext>
                </p:extLst>
              </p:nvPr>
            </p:nvGraphicFramePr>
            <p:xfrm>
              <a:off x="1460986" y="1750490"/>
              <a:ext cx="654378" cy="304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27189">
                      <a:extLst>
                        <a:ext uri="{9D8B030D-6E8A-4147-A177-3AD203B41FA5}">
                          <a16:colId xmlns:a16="http://schemas.microsoft.com/office/drawing/2014/main" val="3646591774"/>
                        </a:ext>
                      </a:extLst>
                    </a:gridCol>
                    <a:gridCol w="327189">
                      <a:extLst>
                        <a:ext uri="{9D8B030D-6E8A-4147-A177-3AD203B41FA5}">
                          <a16:colId xmlns:a16="http://schemas.microsoft.com/office/drawing/2014/main" val="3380459466"/>
                        </a:ext>
                      </a:extLst>
                    </a:gridCol>
                  </a:tblGrid>
                  <a:tr h="156446">
                    <a:tc>
                      <a:txBody>
                        <a:bodyPr/>
                        <a:lstStyle/>
                        <a:p>
                          <a:pPr marL="0" marR="0" lvl="0" indent="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965363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1" name="Table 20">
                <a:extLst>
                  <a:ext uri="{FF2B5EF4-FFF2-40B4-BE49-F238E27FC236}">
                    <a16:creationId xmlns:a16="http://schemas.microsoft.com/office/drawing/2014/main" id="{D2A0F180-0C06-45A5-930A-B870BE9667D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18001095"/>
                  </p:ext>
                </p:extLst>
              </p:nvPr>
            </p:nvGraphicFramePr>
            <p:xfrm>
              <a:off x="1460986" y="1750490"/>
              <a:ext cx="654378" cy="304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27189">
                      <a:extLst>
                        <a:ext uri="{9D8B030D-6E8A-4147-A177-3AD203B41FA5}">
                          <a16:colId xmlns:a16="http://schemas.microsoft.com/office/drawing/2014/main" val="3646591774"/>
                        </a:ext>
                      </a:extLst>
                    </a:gridCol>
                    <a:gridCol w="327189">
                      <a:extLst>
                        <a:ext uri="{9D8B030D-6E8A-4147-A177-3AD203B41FA5}">
                          <a16:colId xmlns:a16="http://schemas.microsoft.com/office/drawing/2014/main" val="3380459466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1818" t="-1961" r="-101818" b="-39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9653635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Table 11">
                <a:extLst>
                  <a:ext uri="{FF2B5EF4-FFF2-40B4-BE49-F238E27FC236}">
                    <a16:creationId xmlns:a16="http://schemas.microsoft.com/office/drawing/2014/main" id="{34D59301-5480-4803-AE4B-246134CBA3F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01100487"/>
                  </p:ext>
                </p:extLst>
              </p:nvPr>
            </p:nvGraphicFramePr>
            <p:xfrm>
              <a:off x="857162" y="2693070"/>
              <a:ext cx="3622287" cy="13411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07429">
                      <a:extLst>
                        <a:ext uri="{9D8B030D-6E8A-4147-A177-3AD203B41FA5}">
                          <a16:colId xmlns:a16="http://schemas.microsoft.com/office/drawing/2014/main" val="3851698129"/>
                        </a:ext>
                      </a:extLst>
                    </a:gridCol>
                    <a:gridCol w="1207429">
                      <a:extLst>
                        <a:ext uri="{9D8B030D-6E8A-4147-A177-3AD203B41FA5}">
                          <a16:colId xmlns:a16="http://schemas.microsoft.com/office/drawing/2014/main" val="2678873779"/>
                        </a:ext>
                      </a:extLst>
                    </a:gridCol>
                    <a:gridCol w="1207429">
                      <a:extLst>
                        <a:ext uri="{9D8B030D-6E8A-4147-A177-3AD203B41FA5}">
                          <a16:colId xmlns:a16="http://schemas.microsoft.com/office/drawing/2014/main" val="1486148461"/>
                        </a:ext>
                      </a:extLst>
                    </a:gridCol>
                  </a:tblGrid>
                  <a:tr h="33528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d>
                                  <m:dPr>
                                    <m:ctrlPr>
                                      <a:rPr lang="en-US" sz="16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1,1</m:t>
                                    </m:r>
                                  </m:e>
                                </m:d>
                                <m:r>
                                  <a:rPr lang="en-US" sz="16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=…</m:t>
                                </m:r>
                              </m:oMath>
                            </m:oMathPara>
                          </a14:m>
                          <a:endParaRPr lang="en-US" sz="1600" b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600" b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600" b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79219585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600" b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600" b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600" b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18184657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600" b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928332666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600" b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7927075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Table 11">
                <a:extLst>
                  <a:ext uri="{FF2B5EF4-FFF2-40B4-BE49-F238E27FC236}">
                    <a16:creationId xmlns:a16="http://schemas.microsoft.com/office/drawing/2014/main" id="{34D59301-5480-4803-AE4B-246134CBA3F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01100487"/>
                  </p:ext>
                </p:extLst>
              </p:nvPr>
            </p:nvGraphicFramePr>
            <p:xfrm>
              <a:off x="857162" y="2693070"/>
              <a:ext cx="3622287" cy="13411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07429">
                      <a:extLst>
                        <a:ext uri="{9D8B030D-6E8A-4147-A177-3AD203B41FA5}">
                          <a16:colId xmlns:a16="http://schemas.microsoft.com/office/drawing/2014/main" val="3851698129"/>
                        </a:ext>
                      </a:extLst>
                    </a:gridCol>
                    <a:gridCol w="1207429">
                      <a:extLst>
                        <a:ext uri="{9D8B030D-6E8A-4147-A177-3AD203B41FA5}">
                          <a16:colId xmlns:a16="http://schemas.microsoft.com/office/drawing/2014/main" val="2678873779"/>
                        </a:ext>
                      </a:extLst>
                    </a:gridCol>
                    <a:gridCol w="1207429">
                      <a:extLst>
                        <a:ext uri="{9D8B030D-6E8A-4147-A177-3AD203B41FA5}">
                          <a16:colId xmlns:a16="http://schemas.microsoft.com/office/drawing/2014/main" val="1486148461"/>
                        </a:ext>
                      </a:extLst>
                    </a:gridCol>
                  </a:tblGrid>
                  <a:tr h="335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8"/>
                          <a:stretch>
                            <a:fillRect r="-200505" b="-30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600" b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600" b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79219585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600" b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600" b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600" b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18184657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600" b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928332666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600" b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79270750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8075751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lvl="0"/>
            <a:r>
              <a:rPr lang="en-GB" dirty="0">
                <a:latin typeface="Open Sans"/>
                <a:ea typeface="Open Sans"/>
                <a:cs typeface="Open Sans"/>
                <a:sym typeface="Open Sans"/>
              </a:rPr>
              <a:t>Integer Programming Formulation</a:t>
            </a:r>
            <a:endParaRPr dirty="0">
              <a:latin typeface="Open Sans"/>
              <a:ea typeface="Open Sans"/>
              <a:cs typeface="Open Sans"/>
              <a:sym typeface="Open San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Google Shape;69;p1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311700" y="1225225"/>
                <a:ext cx="8520600" cy="347875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>
                  <a:buNone/>
                </a:pPr>
                <a:r>
                  <a:rPr lang="en-US" sz="1600" dirty="0"/>
                  <a:t>The algorithm pay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</m:oMath>
                </a14:m>
                <a:r>
                  <a:rPr lang="en-US" sz="1600" b="0" i="1" dirty="0">
                    <a:latin typeface="Cambria Math" panose="02040503050406030204" pitchFamily="18" charset="0"/>
                  </a:rPr>
                  <a:t> </a:t>
                </a:r>
                <a:r>
                  <a:rPr lang="en-US" sz="1600" dirty="0"/>
                  <a:t>for </a:t>
                </a:r>
                <a:r>
                  <a:rPr lang="en-US" sz="1600" b="1" dirty="0"/>
                  <a:t>evicting</a:t>
                </a:r>
                <a:r>
                  <a:rPr lang="en-US" sz="1600" dirty="0"/>
                  <a:t> page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1600" dirty="0"/>
                  <a:t>.</a:t>
                </a:r>
                <a:endParaRPr lang="en-US" sz="1600" b="0" i="1" dirty="0">
                  <a:latin typeface="Cambria Math" panose="02040503050406030204" pitchFamily="18" charset="0"/>
                </a:endParaRPr>
              </a:p>
              <a:p>
                <a:pPr marL="0" lvl="0" indent="0">
                  <a:buNone/>
                </a:pPr>
                <a:endParaRPr lang="en-US" sz="1600" i="1" dirty="0">
                  <a:latin typeface="Cambria Math" panose="02040503050406030204" pitchFamily="18" charset="0"/>
                </a:endParaRPr>
              </a:p>
              <a:p>
                <a:pPr marL="0" lvl="0" indent="0">
                  <a:buNone/>
                </a:pPr>
                <a:endParaRPr lang="en-US" sz="1600" dirty="0"/>
              </a:p>
              <a:p>
                <a:pPr marL="0" lvl="0" indent="0">
                  <a:buNone/>
                </a:pPr>
                <a:endParaRPr lang="en-US" sz="1600" dirty="0"/>
              </a:p>
              <a:p>
                <a:pPr marL="0" lvl="0" indent="0">
                  <a:buNone/>
                </a:pPr>
                <a:endParaRPr lang="en-US" sz="1600" dirty="0"/>
              </a:p>
              <a:p>
                <a:pPr marL="0" lvl="0" indent="0">
                  <a:buNone/>
                </a:pPr>
                <a:endParaRPr lang="en-US" sz="1600" dirty="0"/>
              </a:p>
              <a:p>
                <a:pPr marL="0" lvl="0" indent="0">
                  <a:buNone/>
                </a:pPr>
                <a:endParaRPr lang="en-US" sz="1600" dirty="0"/>
              </a:p>
            </p:txBody>
          </p:sp>
        </mc:Choice>
        <mc:Fallback xmlns="">
          <p:sp>
            <p:nvSpPr>
              <p:cNvPr id="69" name="Google Shape;69;p1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11700" y="1225225"/>
                <a:ext cx="8520600" cy="3478750"/>
              </a:xfrm>
              <a:prstGeom prst="rect">
                <a:avLst/>
              </a:prstGeom>
              <a:blipFill>
                <a:blip r:embed="rId3"/>
                <a:stretch>
                  <a:fillRect l="-3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Google Shape;70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Economica"/>
              </a:rPr>
              <a:t>13</a:t>
            </a:fld>
            <a:endParaRPr dirty="0">
              <a:solidFill>
                <a:schemeClr val="dk1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  <a:sym typeface="Economic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5620C361-CBB3-4180-94EF-C6BD79904F50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462040" y="4426730"/>
              <a:ext cx="7860079" cy="3708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31808">
                      <a:extLst>
                        <a:ext uri="{9D8B030D-6E8A-4147-A177-3AD203B41FA5}">
                          <a16:colId xmlns:a16="http://schemas.microsoft.com/office/drawing/2014/main" val="3851698129"/>
                        </a:ext>
                      </a:extLst>
                    </a:gridCol>
                    <a:gridCol w="7028271">
                      <a:extLst>
                        <a:ext uri="{9D8B030D-6E8A-4147-A177-3AD203B41FA5}">
                          <a16:colId xmlns:a16="http://schemas.microsoft.com/office/drawing/2014/main" val="267887377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US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d>
                                <m:dPr>
                                  <m:ctrlPr>
                                    <a:rPr lang="en-US" sz="1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  <m:r>
                                    <a:rPr lang="en-US" sz="1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𝒋</m:t>
                                  </m:r>
                                </m:e>
                              </m:d>
                            </m:oMath>
                          </a14:m>
                          <a:r>
                            <a:rPr lang="en-US" sz="1600" b="1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l">
                            <a:buNone/>
                          </a:pPr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</a:rPr>
                            <a:t>indicator variable that page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1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oMath>
                          </a14:m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</a:rPr>
                            <a:t> is evicted between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  <m:r>
                                <a:rPr lang="en-US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  <m:r>
                                <a:rPr lang="en-US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  <m:r>
                                <a:rPr lang="en-US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</a:rPr>
                            <a:t> and</a:t>
                          </a:r>
                          <a:r>
                            <a:rPr lang="en-US" sz="1600" b="0" baseline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1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  <m:r>
                                <a:rPr lang="en-US" sz="1600" b="1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600" b="1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  <m:r>
                                <a:rPr lang="en-US" sz="1600" b="1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600" b="1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  <m:r>
                                <a:rPr lang="en-US" sz="1600" b="1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600" b="1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1600" b="1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1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82422444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5620C361-CBB3-4180-94EF-C6BD79904F5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26140920"/>
                  </p:ext>
                </p:extLst>
              </p:nvPr>
            </p:nvGraphicFramePr>
            <p:xfrm>
              <a:off x="462040" y="4426730"/>
              <a:ext cx="7860079" cy="3708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31808">
                      <a:extLst>
                        <a:ext uri="{9D8B030D-6E8A-4147-A177-3AD203B41FA5}">
                          <a16:colId xmlns:a16="http://schemas.microsoft.com/office/drawing/2014/main" val="3851698129"/>
                        </a:ext>
                      </a:extLst>
                    </a:gridCol>
                    <a:gridCol w="7028271">
                      <a:extLst>
                        <a:ext uri="{9D8B030D-6E8A-4147-A177-3AD203B41FA5}">
                          <a16:colId xmlns:a16="http://schemas.microsoft.com/office/drawing/2014/main" val="267887377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t="-4839" r="-842336" b="-96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1872" t="-4839" b="-967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24224448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138C87B-03F5-44DD-ABFC-89E32024DBF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61511" y="1753128"/>
          <a:ext cx="654378" cy="30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189">
                  <a:extLst>
                    <a:ext uri="{9D8B030D-6E8A-4147-A177-3AD203B41FA5}">
                      <a16:colId xmlns:a16="http://schemas.microsoft.com/office/drawing/2014/main" val="3646591774"/>
                    </a:ext>
                  </a:extLst>
                </a:gridCol>
                <a:gridCol w="327189">
                  <a:extLst>
                    <a:ext uri="{9D8B030D-6E8A-4147-A177-3AD203B41FA5}">
                      <a16:colId xmlns:a16="http://schemas.microsoft.com/office/drawing/2014/main" val="3380459466"/>
                    </a:ext>
                  </a:extLst>
                </a:gridCol>
              </a:tblGrid>
              <a:tr h="156446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653635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6C506D4-766B-4819-B400-D09E285E8C47}"/>
                  </a:ext>
                </a:extLst>
              </p:cNvPr>
              <p:cNvSpPr txBox="1"/>
              <p:nvPr/>
            </p:nvSpPr>
            <p:spPr>
              <a:xfrm>
                <a:off x="1018094" y="2135928"/>
                <a:ext cx="55579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6C506D4-766B-4819-B400-D09E285E8C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8094" y="2135928"/>
                <a:ext cx="555793" cy="215444"/>
              </a:xfrm>
              <a:prstGeom prst="rect">
                <a:avLst/>
              </a:prstGeom>
              <a:blipFill>
                <a:blip r:embed="rId5"/>
                <a:stretch>
                  <a:fillRect l="-6593" r="-6593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0C582F8-0045-447C-ABF1-B09DC363304F}"/>
              </a:ext>
            </a:extLst>
          </p:cNvPr>
          <p:cNvCxnSpPr>
            <a:cxnSpLocks/>
          </p:cNvCxnSpPr>
          <p:nvPr/>
        </p:nvCxnSpPr>
        <p:spPr>
          <a:xfrm>
            <a:off x="7930416" y="1560662"/>
            <a:ext cx="54204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17F0444-DA8C-4B38-9B01-B6F88B157E6A}"/>
                  </a:ext>
                </a:extLst>
              </p:cNvPr>
              <p:cNvSpPr txBox="1"/>
              <p:nvPr/>
            </p:nvSpPr>
            <p:spPr>
              <a:xfrm>
                <a:off x="8094093" y="1299625"/>
                <a:ext cx="12458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17F0444-DA8C-4B38-9B01-B6F88B157E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4093" y="1299625"/>
                <a:ext cx="124586" cy="215444"/>
              </a:xfrm>
              <a:prstGeom prst="rect">
                <a:avLst/>
              </a:prstGeom>
              <a:blipFill>
                <a:blip r:embed="rId6"/>
                <a:stretch>
                  <a:fillRect l="-30000" r="-20000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1D8897B-E2C9-4A7E-BD8F-D3F7079C280E}"/>
                  </a:ext>
                </a:extLst>
              </p:cNvPr>
              <p:cNvSpPr txBox="1"/>
              <p:nvPr/>
            </p:nvSpPr>
            <p:spPr>
              <a:xfrm>
                <a:off x="1906797" y="2135572"/>
                <a:ext cx="55996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1D8897B-E2C9-4A7E-BD8F-D3F7079C28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6797" y="2135572"/>
                <a:ext cx="559960" cy="215444"/>
              </a:xfrm>
              <a:prstGeom prst="rect">
                <a:avLst/>
              </a:prstGeom>
              <a:blipFill>
                <a:blip r:embed="rId7"/>
                <a:stretch>
                  <a:fillRect l="-7609" r="-5435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1" name="Table 20">
                <a:extLst>
                  <a:ext uri="{FF2B5EF4-FFF2-40B4-BE49-F238E27FC236}">
                    <a16:creationId xmlns:a16="http://schemas.microsoft.com/office/drawing/2014/main" id="{D2A0F180-0C06-45A5-930A-B870BE9667D5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1460986" y="1750490"/>
              <a:ext cx="654378" cy="304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27189">
                      <a:extLst>
                        <a:ext uri="{9D8B030D-6E8A-4147-A177-3AD203B41FA5}">
                          <a16:colId xmlns:a16="http://schemas.microsoft.com/office/drawing/2014/main" val="3646591774"/>
                        </a:ext>
                      </a:extLst>
                    </a:gridCol>
                    <a:gridCol w="327189">
                      <a:extLst>
                        <a:ext uri="{9D8B030D-6E8A-4147-A177-3AD203B41FA5}">
                          <a16:colId xmlns:a16="http://schemas.microsoft.com/office/drawing/2014/main" val="3380459466"/>
                        </a:ext>
                      </a:extLst>
                    </a:gridCol>
                  </a:tblGrid>
                  <a:tr h="156446">
                    <a:tc>
                      <a:txBody>
                        <a:bodyPr/>
                        <a:lstStyle/>
                        <a:p>
                          <a:pPr marL="0" marR="0" lvl="0" indent="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965363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1" name="Table 20">
                <a:extLst>
                  <a:ext uri="{FF2B5EF4-FFF2-40B4-BE49-F238E27FC236}">
                    <a16:creationId xmlns:a16="http://schemas.microsoft.com/office/drawing/2014/main" id="{D2A0F180-0C06-45A5-930A-B870BE9667D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30555943"/>
                  </p:ext>
                </p:extLst>
              </p:nvPr>
            </p:nvGraphicFramePr>
            <p:xfrm>
              <a:off x="1460986" y="1750490"/>
              <a:ext cx="654378" cy="304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27189">
                      <a:extLst>
                        <a:ext uri="{9D8B030D-6E8A-4147-A177-3AD203B41FA5}">
                          <a16:colId xmlns:a16="http://schemas.microsoft.com/office/drawing/2014/main" val="3646591774"/>
                        </a:ext>
                      </a:extLst>
                    </a:gridCol>
                    <a:gridCol w="327189">
                      <a:extLst>
                        <a:ext uri="{9D8B030D-6E8A-4147-A177-3AD203B41FA5}">
                          <a16:colId xmlns:a16="http://schemas.microsoft.com/office/drawing/2014/main" val="3380459466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2"/>
                          <a:stretch>
                            <a:fillRect l="-1818" t="-1961" r="-101818" b="-39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9653635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2" name="Table 21">
                <a:extLst>
                  <a:ext uri="{FF2B5EF4-FFF2-40B4-BE49-F238E27FC236}">
                    <a16:creationId xmlns:a16="http://schemas.microsoft.com/office/drawing/2014/main" id="{E995964B-81F6-4BAE-8376-E108E97992C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60564934"/>
                  </p:ext>
                </p:extLst>
              </p:nvPr>
            </p:nvGraphicFramePr>
            <p:xfrm>
              <a:off x="2360461" y="1753128"/>
              <a:ext cx="654378" cy="304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27189">
                      <a:extLst>
                        <a:ext uri="{9D8B030D-6E8A-4147-A177-3AD203B41FA5}">
                          <a16:colId xmlns:a16="http://schemas.microsoft.com/office/drawing/2014/main" val="3646591774"/>
                        </a:ext>
                      </a:extLst>
                    </a:gridCol>
                    <a:gridCol w="327189">
                      <a:extLst>
                        <a:ext uri="{9D8B030D-6E8A-4147-A177-3AD203B41FA5}">
                          <a16:colId xmlns:a16="http://schemas.microsoft.com/office/drawing/2014/main" val="3380459466"/>
                        </a:ext>
                      </a:extLst>
                    </a:gridCol>
                  </a:tblGrid>
                  <a:tr h="156446">
                    <a:tc>
                      <a:txBody>
                        <a:bodyPr/>
                        <a:lstStyle/>
                        <a:p>
                          <a:pPr marL="0" marR="0" lvl="0" indent="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965363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2" name="Table 21">
                <a:extLst>
                  <a:ext uri="{FF2B5EF4-FFF2-40B4-BE49-F238E27FC236}">
                    <a16:creationId xmlns:a16="http://schemas.microsoft.com/office/drawing/2014/main" id="{E995964B-81F6-4BAE-8376-E108E97992C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60564934"/>
                  </p:ext>
                </p:extLst>
              </p:nvPr>
            </p:nvGraphicFramePr>
            <p:xfrm>
              <a:off x="2360461" y="1753128"/>
              <a:ext cx="654378" cy="304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27189">
                      <a:extLst>
                        <a:ext uri="{9D8B030D-6E8A-4147-A177-3AD203B41FA5}">
                          <a16:colId xmlns:a16="http://schemas.microsoft.com/office/drawing/2014/main" val="3646591774"/>
                        </a:ext>
                      </a:extLst>
                    </a:gridCol>
                    <a:gridCol w="327189">
                      <a:extLst>
                        <a:ext uri="{9D8B030D-6E8A-4147-A177-3AD203B41FA5}">
                          <a16:colId xmlns:a16="http://schemas.microsoft.com/office/drawing/2014/main" val="3380459466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3"/>
                          <a:stretch>
                            <a:fillRect l="-1852" t="-1961" r="-103704" b="-39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3"/>
                          <a:stretch>
                            <a:fillRect l="-101852" t="-1961" r="-3704" b="-39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9653635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" name="Table 16">
                <a:extLst>
                  <a:ext uri="{FF2B5EF4-FFF2-40B4-BE49-F238E27FC236}">
                    <a16:creationId xmlns:a16="http://schemas.microsoft.com/office/drawing/2014/main" id="{95B64844-3E15-4C8A-AAF8-969AC8DC8AB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26772532"/>
                  </p:ext>
                </p:extLst>
              </p:nvPr>
            </p:nvGraphicFramePr>
            <p:xfrm>
              <a:off x="857162" y="2693070"/>
              <a:ext cx="3622287" cy="13411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07429">
                      <a:extLst>
                        <a:ext uri="{9D8B030D-6E8A-4147-A177-3AD203B41FA5}">
                          <a16:colId xmlns:a16="http://schemas.microsoft.com/office/drawing/2014/main" val="3851698129"/>
                        </a:ext>
                      </a:extLst>
                    </a:gridCol>
                    <a:gridCol w="1207429">
                      <a:extLst>
                        <a:ext uri="{9D8B030D-6E8A-4147-A177-3AD203B41FA5}">
                          <a16:colId xmlns:a16="http://schemas.microsoft.com/office/drawing/2014/main" val="2678873779"/>
                        </a:ext>
                      </a:extLst>
                    </a:gridCol>
                    <a:gridCol w="1207429">
                      <a:extLst>
                        <a:ext uri="{9D8B030D-6E8A-4147-A177-3AD203B41FA5}">
                          <a16:colId xmlns:a16="http://schemas.microsoft.com/office/drawing/2014/main" val="1486148461"/>
                        </a:ext>
                      </a:extLst>
                    </a:gridCol>
                  </a:tblGrid>
                  <a:tr h="33528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d>
                                  <m:dPr>
                                    <m:ctrlPr>
                                      <a:rPr lang="en-US" sz="16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1,1</m:t>
                                    </m:r>
                                  </m:e>
                                </m:d>
                                <m:r>
                                  <a:rPr lang="en-US" sz="16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=…</m:t>
                                </m:r>
                              </m:oMath>
                            </m:oMathPara>
                          </a14:m>
                          <a:endParaRPr lang="en-US" sz="1600" b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d>
                                  <m:dPr>
                                    <m:ctrlPr>
                                      <a:rPr lang="en-US" sz="16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2,1</m:t>
                                    </m:r>
                                  </m:e>
                                </m:d>
                                <m:r>
                                  <a:rPr lang="en-US" sz="16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=…</m:t>
                                </m:r>
                              </m:oMath>
                            </m:oMathPara>
                          </a14:m>
                          <a:endParaRPr lang="en-US" sz="1600" b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600" b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79219585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600" b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600" b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600" b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18184657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600" b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928332666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600" b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7927075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7" name="Table 16">
                <a:extLst>
                  <a:ext uri="{FF2B5EF4-FFF2-40B4-BE49-F238E27FC236}">
                    <a16:creationId xmlns:a16="http://schemas.microsoft.com/office/drawing/2014/main" id="{95B64844-3E15-4C8A-AAF8-969AC8DC8AB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26772532"/>
                  </p:ext>
                </p:extLst>
              </p:nvPr>
            </p:nvGraphicFramePr>
            <p:xfrm>
              <a:off x="857162" y="2693070"/>
              <a:ext cx="3622287" cy="13411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07429">
                      <a:extLst>
                        <a:ext uri="{9D8B030D-6E8A-4147-A177-3AD203B41FA5}">
                          <a16:colId xmlns:a16="http://schemas.microsoft.com/office/drawing/2014/main" val="3851698129"/>
                        </a:ext>
                      </a:extLst>
                    </a:gridCol>
                    <a:gridCol w="1207429">
                      <a:extLst>
                        <a:ext uri="{9D8B030D-6E8A-4147-A177-3AD203B41FA5}">
                          <a16:colId xmlns:a16="http://schemas.microsoft.com/office/drawing/2014/main" val="2678873779"/>
                        </a:ext>
                      </a:extLst>
                    </a:gridCol>
                    <a:gridCol w="1207429">
                      <a:extLst>
                        <a:ext uri="{9D8B030D-6E8A-4147-A177-3AD203B41FA5}">
                          <a16:colId xmlns:a16="http://schemas.microsoft.com/office/drawing/2014/main" val="1486148461"/>
                        </a:ext>
                      </a:extLst>
                    </a:gridCol>
                  </a:tblGrid>
                  <a:tr h="335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4"/>
                          <a:stretch>
                            <a:fillRect r="-200505" b="-30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4"/>
                          <a:stretch>
                            <a:fillRect l="-99497" r="-99497" b="-30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600" b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79219585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600" b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600" b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600" b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18184657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600" b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928332666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600" b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79270750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565569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lvl="0"/>
            <a:r>
              <a:rPr lang="en-GB" dirty="0">
                <a:latin typeface="Open Sans"/>
                <a:ea typeface="Open Sans"/>
                <a:cs typeface="Open Sans"/>
                <a:sym typeface="Open Sans"/>
              </a:rPr>
              <a:t>Integer Programming Formulation</a:t>
            </a:r>
            <a:endParaRPr dirty="0">
              <a:latin typeface="Open Sans"/>
              <a:ea typeface="Open Sans"/>
              <a:cs typeface="Open Sans"/>
              <a:sym typeface="Open San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Google Shape;69;p1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311700" y="1225225"/>
                <a:ext cx="8520600" cy="347875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>
                  <a:buNone/>
                </a:pPr>
                <a:r>
                  <a:rPr lang="en-US" sz="1600" dirty="0"/>
                  <a:t>The algorithm pay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</m:oMath>
                </a14:m>
                <a:r>
                  <a:rPr lang="en-US" sz="1600" b="0" i="1" dirty="0">
                    <a:latin typeface="Cambria Math" panose="02040503050406030204" pitchFamily="18" charset="0"/>
                  </a:rPr>
                  <a:t> </a:t>
                </a:r>
                <a:r>
                  <a:rPr lang="en-US" sz="1600" dirty="0"/>
                  <a:t>for </a:t>
                </a:r>
                <a:r>
                  <a:rPr lang="en-US" sz="1600" b="1" dirty="0"/>
                  <a:t>evicting</a:t>
                </a:r>
                <a:r>
                  <a:rPr lang="en-US" sz="1600" dirty="0"/>
                  <a:t> page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1600" dirty="0"/>
                  <a:t>.</a:t>
                </a:r>
                <a:endParaRPr lang="en-US" sz="1600" b="0" i="1" dirty="0">
                  <a:latin typeface="Cambria Math" panose="02040503050406030204" pitchFamily="18" charset="0"/>
                </a:endParaRPr>
              </a:p>
              <a:p>
                <a:pPr marL="0" lvl="0" indent="0">
                  <a:buNone/>
                </a:pPr>
                <a:endParaRPr lang="en-US" sz="1600" i="1" dirty="0">
                  <a:latin typeface="Cambria Math" panose="02040503050406030204" pitchFamily="18" charset="0"/>
                </a:endParaRPr>
              </a:p>
              <a:p>
                <a:pPr marL="0" lvl="0" indent="0">
                  <a:buNone/>
                </a:pPr>
                <a:endParaRPr lang="en-US" sz="1600" dirty="0"/>
              </a:p>
              <a:p>
                <a:pPr marL="0" lvl="0" indent="0">
                  <a:buNone/>
                </a:pPr>
                <a:endParaRPr lang="en-US" sz="1600" dirty="0"/>
              </a:p>
              <a:p>
                <a:pPr marL="0" lvl="0" indent="0">
                  <a:buNone/>
                </a:pPr>
                <a:endParaRPr lang="en-US" sz="1600" dirty="0"/>
              </a:p>
              <a:p>
                <a:pPr marL="0" lvl="0" indent="0">
                  <a:buNone/>
                </a:pPr>
                <a:endParaRPr lang="en-US" sz="1600" dirty="0"/>
              </a:p>
              <a:p>
                <a:pPr marL="0" lvl="0" indent="0">
                  <a:buNone/>
                </a:pPr>
                <a:endParaRPr lang="en-US" sz="1600" dirty="0"/>
              </a:p>
            </p:txBody>
          </p:sp>
        </mc:Choice>
        <mc:Fallback xmlns="">
          <p:sp>
            <p:nvSpPr>
              <p:cNvPr id="69" name="Google Shape;69;p1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11700" y="1225225"/>
                <a:ext cx="8520600" cy="3478750"/>
              </a:xfrm>
              <a:prstGeom prst="rect">
                <a:avLst/>
              </a:prstGeom>
              <a:blipFill>
                <a:blip r:embed="rId3"/>
                <a:stretch>
                  <a:fillRect l="-3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Google Shape;70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Economica"/>
              </a:rPr>
              <a:t>14</a:t>
            </a:fld>
            <a:endParaRPr dirty="0">
              <a:solidFill>
                <a:schemeClr val="dk1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  <a:sym typeface="Economic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5620C361-CBB3-4180-94EF-C6BD79904F50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462040" y="4426730"/>
              <a:ext cx="7860079" cy="3708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31808">
                      <a:extLst>
                        <a:ext uri="{9D8B030D-6E8A-4147-A177-3AD203B41FA5}">
                          <a16:colId xmlns:a16="http://schemas.microsoft.com/office/drawing/2014/main" val="3851698129"/>
                        </a:ext>
                      </a:extLst>
                    </a:gridCol>
                    <a:gridCol w="7028271">
                      <a:extLst>
                        <a:ext uri="{9D8B030D-6E8A-4147-A177-3AD203B41FA5}">
                          <a16:colId xmlns:a16="http://schemas.microsoft.com/office/drawing/2014/main" val="267887377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US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d>
                                <m:dPr>
                                  <m:ctrlPr>
                                    <a:rPr lang="en-US" sz="1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  <m:r>
                                    <a:rPr lang="en-US" sz="1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𝒋</m:t>
                                  </m:r>
                                </m:e>
                              </m:d>
                            </m:oMath>
                          </a14:m>
                          <a:r>
                            <a:rPr lang="en-US" sz="1600" b="1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l">
                            <a:buNone/>
                          </a:pPr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</a:rPr>
                            <a:t>indicator variable that page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1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oMath>
                          </a14:m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</a:rPr>
                            <a:t> is evicted between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  <m:r>
                                <a:rPr lang="en-US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  <m:r>
                                <a:rPr lang="en-US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  <m:r>
                                <a:rPr lang="en-US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</a:rPr>
                            <a:t> and</a:t>
                          </a:r>
                          <a:r>
                            <a:rPr lang="en-US" sz="1600" b="0" baseline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1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  <m:r>
                                <a:rPr lang="en-US" sz="1600" b="1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600" b="1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  <m:r>
                                <a:rPr lang="en-US" sz="1600" b="1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600" b="1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  <m:r>
                                <a:rPr lang="en-US" sz="1600" b="1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600" b="1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1600" b="1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1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82422444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5620C361-CBB3-4180-94EF-C6BD79904F5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26140920"/>
                  </p:ext>
                </p:extLst>
              </p:nvPr>
            </p:nvGraphicFramePr>
            <p:xfrm>
              <a:off x="462040" y="4426730"/>
              <a:ext cx="7860079" cy="3708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31808">
                      <a:extLst>
                        <a:ext uri="{9D8B030D-6E8A-4147-A177-3AD203B41FA5}">
                          <a16:colId xmlns:a16="http://schemas.microsoft.com/office/drawing/2014/main" val="3851698129"/>
                        </a:ext>
                      </a:extLst>
                    </a:gridCol>
                    <a:gridCol w="7028271">
                      <a:extLst>
                        <a:ext uri="{9D8B030D-6E8A-4147-A177-3AD203B41FA5}">
                          <a16:colId xmlns:a16="http://schemas.microsoft.com/office/drawing/2014/main" val="267887377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t="-4839" r="-842336" b="-96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1872" t="-4839" b="-967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24224448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138C87B-03F5-44DD-ABFC-89E32024DBF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61511" y="1753128"/>
          <a:ext cx="654378" cy="30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189">
                  <a:extLst>
                    <a:ext uri="{9D8B030D-6E8A-4147-A177-3AD203B41FA5}">
                      <a16:colId xmlns:a16="http://schemas.microsoft.com/office/drawing/2014/main" val="3646591774"/>
                    </a:ext>
                  </a:extLst>
                </a:gridCol>
                <a:gridCol w="327189">
                  <a:extLst>
                    <a:ext uri="{9D8B030D-6E8A-4147-A177-3AD203B41FA5}">
                      <a16:colId xmlns:a16="http://schemas.microsoft.com/office/drawing/2014/main" val="3380459466"/>
                    </a:ext>
                  </a:extLst>
                </a:gridCol>
              </a:tblGrid>
              <a:tr h="156446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653635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6C506D4-766B-4819-B400-D09E285E8C47}"/>
                  </a:ext>
                </a:extLst>
              </p:cNvPr>
              <p:cNvSpPr txBox="1"/>
              <p:nvPr/>
            </p:nvSpPr>
            <p:spPr>
              <a:xfrm>
                <a:off x="1018094" y="2135928"/>
                <a:ext cx="55579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6C506D4-766B-4819-B400-D09E285E8C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8094" y="2135928"/>
                <a:ext cx="555793" cy="215444"/>
              </a:xfrm>
              <a:prstGeom prst="rect">
                <a:avLst/>
              </a:prstGeom>
              <a:blipFill>
                <a:blip r:embed="rId5"/>
                <a:stretch>
                  <a:fillRect l="-6593" r="-6593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0C582F8-0045-447C-ABF1-B09DC363304F}"/>
              </a:ext>
            </a:extLst>
          </p:cNvPr>
          <p:cNvCxnSpPr>
            <a:cxnSpLocks/>
          </p:cNvCxnSpPr>
          <p:nvPr/>
        </p:nvCxnSpPr>
        <p:spPr>
          <a:xfrm>
            <a:off x="7930416" y="1560662"/>
            <a:ext cx="54204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17F0444-DA8C-4B38-9B01-B6F88B157E6A}"/>
                  </a:ext>
                </a:extLst>
              </p:cNvPr>
              <p:cNvSpPr txBox="1"/>
              <p:nvPr/>
            </p:nvSpPr>
            <p:spPr>
              <a:xfrm>
                <a:off x="8094093" y="1299625"/>
                <a:ext cx="12458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17F0444-DA8C-4B38-9B01-B6F88B157E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4093" y="1299625"/>
                <a:ext cx="124586" cy="215444"/>
              </a:xfrm>
              <a:prstGeom prst="rect">
                <a:avLst/>
              </a:prstGeom>
              <a:blipFill>
                <a:blip r:embed="rId6"/>
                <a:stretch>
                  <a:fillRect l="-30000" r="-20000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1D8897B-E2C9-4A7E-BD8F-D3F7079C280E}"/>
                  </a:ext>
                </a:extLst>
              </p:cNvPr>
              <p:cNvSpPr txBox="1"/>
              <p:nvPr/>
            </p:nvSpPr>
            <p:spPr>
              <a:xfrm>
                <a:off x="1906797" y="2135572"/>
                <a:ext cx="55996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1D8897B-E2C9-4A7E-BD8F-D3F7079C28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6797" y="2135572"/>
                <a:ext cx="559960" cy="215444"/>
              </a:xfrm>
              <a:prstGeom prst="rect">
                <a:avLst/>
              </a:prstGeom>
              <a:blipFill>
                <a:blip r:embed="rId7"/>
                <a:stretch>
                  <a:fillRect l="-7609" r="-5435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516D4E0-2F08-4ECC-BE95-7F24D8011E53}"/>
                  </a:ext>
                </a:extLst>
              </p:cNvPr>
              <p:cNvSpPr txBox="1"/>
              <p:nvPr/>
            </p:nvSpPr>
            <p:spPr>
              <a:xfrm>
                <a:off x="2799667" y="2135928"/>
                <a:ext cx="55996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516D4E0-2F08-4ECC-BE95-7F24D8011E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9667" y="2135928"/>
                <a:ext cx="559961" cy="215444"/>
              </a:xfrm>
              <a:prstGeom prst="rect">
                <a:avLst/>
              </a:prstGeom>
              <a:blipFill>
                <a:blip r:embed="rId8"/>
                <a:stretch>
                  <a:fillRect l="-6522" r="-5435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1" name="Table 20">
                <a:extLst>
                  <a:ext uri="{FF2B5EF4-FFF2-40B4-BE49-F238E27FC236}">
                    <a16:creationId xmlns:a16="http://schemas.microsoft.com/office/drawing/2014/main" id="{D2A0F180-0C06-45A5-930A-B870BE9667D5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1460986" y="1750490"/>
              <a:ext cx="654378" cy="304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27189">
                      <a:extLst>
                        <a:ext uri="{9D8B030D-6E8A-4147-A177-3AD203B41FA5}">
                          <a16:colId xmlns:a16="http://schemas.microsoft.com/office/drawing/2014/main" val="3646591774"/>
                        </a:ext>
                      </a:extLst>
                    </a:gridCol>
                    <a:gridCol w="327189">
                      <a:extLst>
                        <a:ext uri="{9D8B030D-6E8A-4147-A177-3AD203B41FA5}">
                          <a16:colId xmlns:a16="http://schemas.microsoft.com/office/drawing/2014/main" val="3380459466"/>
                        </a:ext>
                      </a:extLst>
                    </a:gridCol>
                  </a:tblGrid>
                  <a:tr h="156446">
                    <a:tc>
                      <a:txBody>
                        <a:bodyPr/>
                        <a:lstStyle/>
                        <a:p>
                          <a:pPr marL="0" marR="0" lvl="0" indent="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965363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1" name="Table 20">
                <a:extLst>
                  <a:ext uri="{FF2B5EF4-FFF2-40B4-BE49-F238E27FC236}">
                    <a16:creationId xmlns:a16="http://schemas.microsoft.com/office/drawing/2014/main" id="{D2A0F180-0C06-45A5-930A-B870BE9667D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30555943"/>
                  </p:ext>
                </p:extLst>
              </p:nvPr>
            </p:nvGraphicFramePr>
            <p:xfrm>
              <a:off x="1460986" y="1750490"/>
              <a:ext cx="654378" cy="304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27189">
                      <a:extLst>
                        <a:ext uri="{9D8B030D-6E8A-4147-A177-3AD203B41FA5}">
                          <a16:colId xmlns:a16="http://schemas.microsoft.com/office/drawing/2014/main" val="3646591774"/>
                        </a:ext>
                      </a:extLst>
                    </a:gridCol>
                    <a:gridCol w="327189">
                      <a:extLst>
                        <a:ext uri="{9D8B030D-6E8A-4147-A177-3AD203B41FA5}">
                          <a16:colId xmlns:a16="http://schemas.microsoft.com/office/drawing/2014/main" val="3380459466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2"/>
                          <a:stretch>
                            <a:fillRect l="-1818" t="-1961" r="-101818" b="-39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9653635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2" name="Table 21">
                <a:extLst>
                  <a:ext uri="{FF2B5EF4-FFF2-40B4-BE49-F238E27FC236}">
                    <a16:creationId xmlns:a16="http://schemas.microsoft.com/office/drawing/2014/main" id="{E995964B-81F6-4BAE-8376-E108E97992C8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2360461" y="1753128"/>
              <a:ext cx="654378" cy="304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27189">
                      <a:extLst>
                        <a:ext uri="{9D8B030D-6E8A-4147-A177-3AD203B41FA5}">
                          <a16:colId xmlns:a16="http://schemas.microsoft.com/office/drawing/2014/main" val="3646591774"/>
                        </a:ext>
                      </a:extLst>
                    </a:gridCol>
                    <a:gridCol w="327189">
                      <a:extLst>
                        <a:ext uri="{9D8B030D-6E8A-4147-A177-3AD203B41FA5}">
                          <a16:colId xmlns:a16="http://schemas.microsoft.com/office/drawing/2014/main" val="3380459466"/>
                        </a:ext>
                      </a:extLst>
                    </a:gridCol>
                  </a:tblGrid>
                  <a:tr h="156446">
                    <a:tc>
                      <a:txBody>
                        <a:bodyPr/>
                        <a:lstStyle/>
                        <a:p>
                          <a:pPr marL="0" marR="0" lvl="0" indent="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965363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2" name="Table 21">
                <a:extLst>
                  <a:ext uri="{FF2B5EF4-FFF2-40B4-BE49-F238E27FC236}">
                    <a16:creationId xmlns:a16="http://schemas.microsoft.com/office/drawing/2014/main" id="{E995964B-81F6-4BAE-8376-E108E97992C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46977082"/>
                  </p:ext>
                </p:extLst>
              </p:nvPr>
            </p:nvGraphicFramePr>
            <p:xfrm>
              <a:off x="2360461" y="1753128"/>
              <a:ext cx="654378" cy="304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27189">
                      <a:extLst>
                        <a:ext uri="{9D8B030D-6E8A-4147-A177-3AD203B41FA5}">
                          <a16:colId xmlns:a16="http://schemas.microsoft.com/office/drawing/2014/main" val="3646591774"/>
                        </a:ext>
                      </a:extLst>
                    </a:gridCol>
                    <a:gridCol w="327189">
                      <a:extLst>
                        <a:ext uri="{9D8B030D-6E8A-4147-A177-3AD203B41FA5}">
                          <a16:colId xmlns:a16="http://schemas.microsoft.com/office/drawing/2014/main" val="3380459466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3"/>
                          <a:stretch>
                            <a:fillRect l="-1852" t="-1961" r="-103704" b="-39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3"/>
                          <a:stretch>
                            <a:fillRect l="-101852" t="-1961" r="-3704" b="-39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9653635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3" name="Table 22">
                <a:extLst>
                  <a:ext uri="{FF2B5EF4-FFF2-40B4-BE49-F238E27FC236}">
                    <a16:creationId xmlns:a16="http://schemas.microsoft.com/office/drawing/2014/main" id="{78A4F485-F183-455D-83A2-2FDFDC783BF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32780751"/>
                  </p:ext>
                </p:extLst>
              </p:nvPr>
            </p:nvGraphicFramePr>
            <p:xfrm>
              <a:off x="3259936" y="1750490"/>
              <a:ext cx="654378" cy="304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27189">
                      <a:extLst>
                        <a:ext uri="{9D8B030D-6E8A-4147-A177-3AD203B41FA5}">
                          <a16:colId xmlns:a16="http://schemas.microsoft.com/office/drawing/2014/main" val="3646591774"/>
                        </a:ext>
                      </a:extLst>
                    </a:gridCol>
                    <a:gridCol w="327189">
                      <a:extLst>
                        <a:ext uri="{9D8B030D-6E8A-4147-A177-3AD203B41FA5}">
                          <a16:colId xmlns:a16="http://schemas.microsoft.com/office/drawing/2014/main" val="3380459466"/>
                        </a:ext>
                      </a:extLst>
                    </a:gridCol>
                  </a:tblGrid>
                  <a:tr h="156446">
                    <a:tc>
                      <a:txBody>
                        <a:bodyPr/>
                        <a:lstStyle/>
                        <a:p>
                          <a:pPr marL="0" marR="0" lvl="0" indent="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965363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3" name="Table 22">
                <a:extLst>
                  <a:ext uri="{FF2B5EF4-FFF2-40B4-BE49-F238E27FC236}">
                    <a16:creationId xmlns:a16="http://schemas.microsoft.com/office/drawing/2014/main" id="{78A4F485-F183-455D-83A2-2FDFDC783BF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32780751"/>
                  </p:ext>
                </p:extLst>
              </p:nvPr>
            </p:nvGraphicFramePr>
            <p:xfrm>
              <a:off x="3259936" y="1750490"/>
              <a:ext cx="654378" cy="304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27189">
                      <a:extLst>
                        <a:ext uri="{9D8B030D-6E8A-4147-A177-3AD203B41FA5}">
                          <a16:colId xmlns:a16="http://schemas.microsoft.com/office/drawing/2014/main" val="3646591774"/>
                        </a:ext>
                      </a:extLst>
                    </a:gridCol>
                    <a:gridCol w="327189">
                      <a:extLst>
                        <a:ext uri="{9D8B030D-6E8A-4147-A177-3AD203B41FA5}">
                          <a16:colId xmlns:a16="http://schemas.microsoft.com/office/drawing/2014/main" val="3380459466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4"/>
                          <a:stretch>
                            <a:fillRect l="-1818" t="-1961" r="-101818" b="-39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4"/>
                          <a:stretch>
                            <a:fillRect l="-103704" t="-1961" r="-3704" b="-39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9653635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8" name="Table 17">
                <a:extLst>
                  <a:ext uri="{FF2B5EF4-FFF2-40B4-BE49-F238E27FC236}">
                    <a16:creationId xmlns:a16="http://schemas.microsoft.com/office/drawing/2014/main" id="{CEF8E59E-0584-4B2A-9126-29B353BEE7F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60850678"/>
                  </p:ext>
                </p:extLst>
              </p:nvPr>
            </p:nvGraphicFramePr>
            <p:xfrm>
              <a:off x="857162" y="2693070"/>
              <a:ext cx="3622287" cy="13411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07429">
                      <a:extLst>
                        <a:ext uri="{9D8B030D-6E8A-4147-A177-3AD203B41FA5}">
                          <a16:colId xmlns:a16="http://schemas.microsoft.com/office/drawing/2014/main" val="3851698129"/>
                        </a:ext>
                      </a:extLst>
                    </a:gridCol>
                    <a:gridCol w="1207429">
                      <a:extLst>
                        <a:ext uri="{9D8B030D-6E8A-4147-A177-3AD203B41FA5}">
                          <a16:colId xmlns:a16="http://schemas.microsoft.com/office/drawing/2014/main" val="2678873779"/>
                        </a:ext>
                      </a:extLst>
                    </a:gridCol>
                    <a:gridCol w="1207429">
                      <a:extLst>
                        <a:ext uri="{9D8B030D-6E8A-4147-A177-3AD203B41FA5}">
                          <a16:colId xmlns:a16="http://schemas.microsoft.com/office/drawing/2014/main" val="1486148461"/>
                        </a:ext>
                      </a:extLst>
                    </a:gridCol>
                  </a:tblGrid>
                  <a:tr h="33528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d>
                                  <m:dPr>
                                    <m:ctrlPr>
                                      <a:rPr lang="en-US" sz="16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1,1</m:t>
                                    </m:r>
                                  </m:e>
                                </m:d>
                                <m:r>
                                  <a:rPr lang="en-US" sz="16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=…</m:t>
                                </m:r>
                              </m:oMath>
                            </m:oMathPara>
                          </a14:m>
                          <a:endParaRPr lang="en-US" sz="1600" b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d>
                                  <m:dPr>
                                    <m:ctrlP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2,1</m:t>
                                    </m:r>
                                  </m:e>
                                </m:d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600" b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79219585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600" b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d>
                                  <m:dPr>
                                    <m:ctrlPr>
                                      <a:rPr lang="en-US" sz="16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2,2</m:t>
                                    </m:r>
                                  </m:e>
                                </m:d>
                                <m:r>
                                  <a:rPr lang="en-US" sz="16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=…</m:t>
                                </m:r>
                              </m:oMath>
                            </m:oMathPara>
                          </a14:m>
                          <a:endParaRPr lang="en-US" sz="1600" b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600" b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18184657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600" b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928332666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600" b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7927075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8" name="Table 17">
                <a:extLst>
                  <a:ext uri="{FF2B5EF4-FFF2-40B4-BE49-F238E27FC236}">
                    <a16:creationId xmlns:a16="http://schemas.microsoft.com/office/drawing/2014/main" id="{CEF8E59E-0584-4B2A-9126-29B353BEE7F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60850678"/>
                  </p:ext>
                </p:extLst>
              </p:nvPr>
            </p:nvGraphicFramePr>
            <p:xfrm>
              <a:off x="857162" y="2693070"/>
              <a:ext cx="3622287" cy="13411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07429">
                      <a:extLst>
                        <a:ext uri="{9D8B030D-6E8A-4147-A177-3AD203B41FA5}">
                          <a16:colId xmlns:a16="http://schemas.microsoft.com/office/drawing/2014/main" val="3851698129"/>
                        </a:ext>
                      </a:extLst>
                    </a:gridCol>
                    <a:gridCol w="1207429">
                      <a:extLst>
                        <a:ext uri="{9D8B030D-6E8A-4147-A177-3AD203B41FA5}">
                          <a16:colId xmlns:a16="http://schemas.microsoft.com/office/drawing/2014/main" val="2678873779"/>
                        </a:ext>
                      </a:extLst>
                    </a:gridCol>
                    <a:gridCol w="1207429">
                      <a:extLst>
                        <a:ext uri="{9D8B030D-6E8A-4147-A177-3AD203B41FA5}">
                          <a16:colId xmlns:a16="http://schemas.microsoft.com/office/drawing/2014/main" val="1486148461"/>
                        </a:ext>
                      </a:extLst>
                    </a:gridCol>
                  </a:tblGrid>
                  <a:tr h="335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5"/>
                          <a:stretch>
                            <a:fillRect r="-200505" b="-30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5"/>
                          <a:stretch>
                            <a:fillRect l="-99497" r="-99497" b="-30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600" b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79219585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600" b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5"/>
                          <a:stretch>
                            <a:fillRect l="-99497" t="-98214" r="-99497" b="-196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600" b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18184657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600" b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928332666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600" b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79270750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7622802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lvl="0"/>
            <a:r>
              <a:rPr lang="en-GB" dirty="0">
                <a:latin typeface="Open Sans"/>
                <a:ea typeface="Open Sans"/>
                <a:cs typeface="Open Sans"/>
                <a:sym typeface="Open Sans"/>
              </a:rPr>
              <a:t>Integer Programming Formulation</a:t>
            </a:r>
            <a:endParaRPr dirty="0">
              <a:latin typeface="Open Sans"/>
              <a:ea typeface="Open Sans"/>
              <a:cs typeface="Open Sans"/>
              <a:sym typeface="Open San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Google Shape;69;p1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311700" y="1225225"/>
                <a:ext cx="8520600" cy="347875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>
                  <a:buNone/>
                </a:pPr>
                <a:r>
                  <a:rPr lang="en-US" sz="1600" dirty="0"/>
                  <a:t>The algorithm pay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</m:oMath>
                </a14:m>
                <a:r>
                  <a:rPr lang="en-US" sz="1600" b="0" i="1" dirty="0">
                    <a:latin typeface="Cambria Math" panose="02040503050406030204" pitchFamily="18" charset="0"/>
                  </a:rPr>
                  <a:t> </a:t>
                </a:r>
                <a:r>
                  <a:rPr lang="en-US" sz="1600" dirty="0"/>
                  <a:t>for </a:t>
                </a:r>
                <a:r>
                  <a:rPr lang="en-US" sz="1600" b="1" dirty="0"/>
                  <a:t>evicting</a:t>
                </a:r>
                <a:r>
                  <a:rPr lang="en-US" sz="1600" dirty="0"/>
                  <a:t> page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1600" dirty="0"/>
                  <a:t>.</a:t>
                </a:r>
                <a:endParaRPr lang="en-US" sz="1600" b="0" i="1" dirty="0">
                  <a:latin typeface="Cambria Math" panose="02040503050406030204" pitchFamily="18" charset="0"/>
                </a:endParaRPr>
              </a:p>
              <a:p>
                <a:pPr marL="0" lvl="0" indent="0">
                  <a:buNone/>
                </a:pPr>
                <a:endParaRPr lang="en-US" sz="1600" i="1" dirty="0">
                  <a:latin typeface="Cambria Math" panose="02040503050406030204" pitchFamily="18" charset="0"/>
                </a:endParaRPr>
              </a:p>
              <a:p>
                <a:pPr marL="0" lvl="0" indent="0">
                  <a:buNone/>
                </a:pPr>
                <a:endParaRPr lang="en-US" sz="1600" dirty="0"/>
              </a:p>
              <a:p>
                <a:pPr marL="0" lvl="0" indent="0">
                  <a:buNone/>
                </a:pPr>
                <a:endParaRPr lang="en-US" sz="1600" dirty="0"/>
              </a:p>
              <a:p>
                <a:pPr marL="0" lvl="0" indent="0">
                  <a:buNone/>
                </a:pPr>
                <a:endParaRPr lang="en-US" sz="1600" dirty="0"/>
              </a:p>
              <a:p>
                <a:pPr marL="0" lvl="0" indent="0">
                  <a:buNone/>
                </a:pPr>
                <a:endParaRPr lang="en-US" sz="1600" dirty="0"/>
              </a:p>
              <a:p>
                <a:pPr marL="0" lvl="0" indent="0">
                  <a:buNone/>
                </a:pPr>
                <a:endParaRPr lang="en-US" sz="1600" dirty="0"/>
              </a:p>
            </p:txBody>
          </p:sp>
        </mc:Choice>
        <mc:Fallback xmlns="">
          <p:sp>
            <p:nvSpPr>
              <p:cNvPr id="69" name="Google Shape;69;p1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11700" y="1225225"/>
                <a:ext cx="8520600" cy="3478750"/>
              </a:xfrm>
              <a:prstGeom prst="rect">
                <a:avLst/>
              </a:prstGeom>
              <a:blipFill>
                <a:blip r:embed="rId3"/>
                <a:stretch>
                  <a:fillRect l="-3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Google Shape;70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Economica"/>
              </a:rPr>
              <a:t>15</a:t>
            </a:fld>
            <a:endParaRPr dirty="0">
              <a:solidFill>
                <a:schemeClr val="dk1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  <a:sym typeface="Economic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5620C361-CBB3-4180-94EF-C6BD79904F50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462040" y="4426730"/>
              <a:ext cx="7860079" cy="3708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31808">
                      <a:extLst>
                        <a:ext uri="{9D8B030D-6E8A-4147-A177-3AD203B41FA5}">
                          <a16:colId xmlns:a16="http://schemas.microsoft.com/office/drawing/2014/main" val="3851698129"/>
                        </a:ext>
                      </a:extLst>
                    </a:gridCol>
                    <a:gridCol w="7028271">
                      <a:extLst>
                        <a:ext uri="{9D8B030D-6E8A-4147-A177-3AD203B41FA5}">
                          <a16:colId xmlns:a16="http://schemas.microsoft.com/office/drawing/2014/main" val="267887377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US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d>
                                <m:dPr>
                                  <m:ctrlPr>
                                    <a:rPr lang="en-US" sz="1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  <m:r>
                                    <a:rPr lang="en-US" sz="1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𝒋</m:t>
                                  </m:r>
                                </m:e>
                              </m:d>
                            </m:oMath>
                          </a14:m>
                          <a:r>
                            <a:rPr lang="en-US" sz="1600" b="1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l">
                            <a:buNone/>
                          </a:pPr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</a:rPr>
                            <a:t>indicator variable that page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1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oMath>
                          </a14:m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</a:rPr>
                            <a:t> is evicted between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  <m:r>
                                <a:rPr lang="en-US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  <m:r>
                                <a:rPr lang="en-US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  <m:r>
                                <a:rPr lang="en-US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</a:rPr>
                            <a:t> and</a:t>
                          </a:r>
                          <a:r>
                            <a:rPr lang="en-US" sz="1600" b="0" baseline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1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  <m:r>
                                <a:rPr lang="en-US" sz="1600" b="1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600" b="1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  <m:r>
                                <a:rPr lang="en-US" sz="1600" b="1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600" b="1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  <m:r>
                                <a:rPr lang="en-US" sz="1600" b="1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600" b="1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1600" b="1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1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82422444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5620C361-CBB3-4180-94EF-C6BD79904F5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26140920"/>
                  </p:ext>
                </p:extLst>
              </p:nvPr>
            </p:nvGraphicFramePr>
            <p:xfrm>
              <a:off x="462040" y="4426730"/>
              <a:ext cx="7860079" cy="3708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31808">
                      <a:extLst>
                        <a:ext uri="{9D8B030D-6E8A-4147-A177-3AD203B41FA5}">
                          <a16:colId xmlns:a16="http://schemas.microsoft.com/office/drawing/2014/main" val="3851698129"/>
                        </a:ext>
                      </a:extLst>
                    </a:gridCol>
                    <a:gridCol w="7028271">
                      <a:extLst>
                        <a:ext uri="{9D8B030D-6E8A-4147-A177-3AD203B41FA5}">
                          <a16:colId xmlns:a16="http://schemas.microsoft.com/office/drawing/2014/main" val="267887377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t="-4839" r="-842336" b="-96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1872" t="-4839" b="-967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24224448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138C87B-03F5-44DD-ABFC-89E32024DBF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61511" y="1753128"/>
          <a:ext cx="654378" cy="30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189">
                  <a:extLst>
                    <a:ext uri="{9D8B030D-6E8A-4147-A177-3AD203B41FA5}">
                      <a16:colId xmlns:a16="http://schemas.microsoft.com/office/drawing/2014/main" val="3646591774"/>
                    </a:ext>
                  </a:extLst>
                </a:gridCol>
                <a:gridCol w="327189">
                  <a:extLst>
                    <a:ext uri="{9D8B030D-6E8A-4147-A177-3AD203B41FA5}">
                      <a16:colId xmlns:a16="http://schemas.microsoft.com/office/drawing/2014/main" val="3380459466"/>
                    </a:ext>
                  </a:extLst>
                </a:gridCol>
              </a:tblGrid>
              <a:tr h="156446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653635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6C506D4-766B-4819-B400-D09E285E8C47}"/>
                  </a:ext>
                </a:extLst>
              </p:cNvPr>
              <p:cNvSpPr txBox="1"/>
              <p:nvPr/>
            </p:nvSpPr>
            <p:spPr>
              <a:xfrm>
                <a:off x="1018094" y="2135928"/>
                <a:ext cx="55579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6C506D4-766B-4819-B400-D09E285E8C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8094" y="2135928"/>
                <a:ext cx="555793" cy="215444"/>
              </a:xfrm>
              <a:prstGeom prst="rect">
                <a:avLst/>
              </a:prstGeom>
              <a:blipFill>
                <a:blip r:embed="rId5"/>
                <a:stretch>
                  <a:fillRect l="-6593" r="-6593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0C582F8-0045-447C-ABF1-B09DC363304F}"/>
              </a:ext>
            </a:extLst>
          </p:cNvPr>
          <p:cNvCxnSpPr>
            <a:cxnSpLocks/>
          </p:cNvCxnSpPr>
          <p:nvPr/>
        </p:nvCxnSpPr>
        <p:spPr>
          <a:xfrm>
            <a:off x="7930416" y="1560662"/>
            <a:ext cx="54204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17F0444-DA8C-4B38-9B01-B6F88B157E6A}"/>
                  </a:ext>
                </a:extLst>
              </p:cNvPr>
              <p:cNvSpPr txBox="1"/>
              <p:nvPr/>
            </p:nvSpPr>
            <p:spPr>
              <a:xfrm>
                <a:off x="8094093" y="1299625"/>
                <a:ext cx="12458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17F0444-DA8C-4B38-9B01-B6F88B157E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4093" y="1299625"/>
                <a:ext cx="124586" cy="215444"/>
              </a:xfrm>
              <a:prstGeom prst="rect">
                <a:avLst/>
              </a:prstGeom>
              <a:blipFill>
                <a:blip r:embed="rId6"/>
                <a:stretch>
                  <a:fillRect l="-30000" r="-20000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1D8897B-E2C9-4A7E-BD8F-D3F7079C280E}"/>
                  </a:ext>
                </a:extLst>
              </p:cNvPr>
              <p:cNvSpPr txBox="1"/>
              <p:nvPr/>
            </p:nvSpPr>
            <p:spPr>
              <a:xfrm>
                <a:off x="1906797" y="2135572"/>
                <a:ext cx="55996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1D8897B-E2C9-4A7E-BD8F-D3F7079C28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6797" y="2135572"/>
                <a:ext cx="559960" cy="215444"/>
              </a:xfrm>
              <a:prstGeom prst="rect">
                <a:avLst/>
              </a:prstGeom>
              <a:blipFill>
                <a:blip r:embed="rId7"/>
                <a:stretch>
                  <a:fillRect l="-7609" r="-5435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516D4E0-2F08-4ECC-BE95-7F24D8011E53}"/>
                  </a:ext>
                </a:extLst>
              </p:cNvPr>
              <p:cNvSpPr txBox="1"/>
              <p:nvPr/>
            </p:nvSpPr>
            <p:spPr>
              <a:xfrm>
                <a:off x="2799667" y="2135928"/>
                <a:ext cx="55996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516D4E0-2F08-4ECC-BE95-7F24D8011E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9667" y="2135928"/>
                <a:ext cx="559961" cy="215444"/>
              </a:xfrm>
              <a:prstGeom prst="rect">
                <a:avLst/>
              </a:prstGeom>
              <a:blipFill>
                <a:blip r:embed="rId8"/>
                <a:stretch>
                  <a:fillRect l="-6522" r="-5435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539657C-15B6-4186-90F7-F4D5C61EB721}"/>
                  </a:ext>
                </a:extLst>
              </p:cNvPr>
              <p:cNvSpPr txBox="1"/>
              <p:nvPr/>
            </p:nvSpPr>
            <p:spPr>
              <a:xfrm>
                <a:off x="3731453" y="2135572"/>
                <a:ext cx="55867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539657C-15B6-4186-90F7-F4D5C61EB7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1453" y="2135572"/>
                <a:ext cx="558679" cy="215444"/>
              </a:xfrm>
              <a:prstGeom prst="rect">
                <a:avLst/>
              </a:prstGeom>
              <a:blipFill>
                <a:blip r:embed="rId9"/>
                <a:stretch>
                  <a:fillRect l="-6522" r="-5435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1" name="Table 20">
                <a:extLst>
                  <a:ext uri="{FF2B5EF4-FFF2-40B4-BE49-F238E27FC236}">
                    <a16:creationId xmlns:a16="http://schemas.microsoft.com/office/drawing/2014/main" id="{D2A0F180-0C06-45A5-930A-B870BE9667D5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1460986" y="1750490"/>
              <a:ext cx="654378" cy="304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27189">
                      <a:extLst>
                        <a:ext uri="{9D8B030D-6E8A-4147-A177-3AD203B41FA5}">
                          <a16:colId xmlns:a16="http://schemas.microsoft.com/office/drawing/2014/main" val="3646591774"/>
                        </a:ext>
                      </a:extLst>
                    </a:gridCol>
                    <a:gridCol w="327189">
                      <a:extLst>
                        <a:ext uri="{9D8B030D-6E8A-4147-A177-3AD203B41FA5}">
                          <a16:colId xmlns:a16="http://schemas.microsoft.com/office/drawing/2014/main" val="3380459466"/>
                        </a:ext>
                      </a:extLst>
                    </a:gridCol>
                  </a:tblGrid>
                  <a:tr h="156446">
                    <a:tc>
                      <a:txBody>
                        <a:bodyPr/>
                        <a:lstStyle/>
                        <a:p>
                          <a:pPr marL="0" marR="0" lvl="0" indent="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965363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1" name="Table 20">
                <a:extLst>
                  <a:ext uri="{FF2B5EF4-FFF2-40B4-BE49-F238E27FC236}">
                    <a16:creationId xmlns:a16="http://schemas.microsoft.com/office/drawing/2014/main" id="{D2A0F180-0C06-45A5-930A-B870BE9667D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30555943"/>
                  </p:ext>
                </p:extLst>
              </p:nvPr>
            </p:nvGraphicFramePr>
            <p:xfrm>
              <a:off x="1460986" y="1750490"/>
              <a:ext cx="654378" cy="304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27189">
                      <a:extLst>
                        <a:ext uri="{9D8B030D-6E8A-4147-A177-3AD203B41FA5}">
                          <a16:colId xmlns:a16="http://schemas.microsoft.com/office/drawing/2014/main" val="3646591774"/>
                        </a:ext>
                      </a:extLst>
                    </a:gridCol>
                    <a:gridCol w="327189">
                      <a:extLst>
                        <a:ext uri="{9D8B030D-6E8A-4147-A177-3AD203B41FA5}">
                          <a16:colId xmlns:a16="http://schemas.microsoft.com/office/drawing/2014/main" val="3380459466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2"/>
                          <a:stretch>
                            <a:fillRect l="-1818" t="-1961" r="-101818" b="-39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9653635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2" name="Table 21">
                <a:extLst>
                  <a:ext uri="{FF2B5EF4-FFF2-40B4-BE49-F238E27FC236}">
                    <a16:creationId xmlns:a16="http://schemas.microsoft.com/office/drawing/2014/main" id="{E995964B-81F6-4BAE-8376-E108E97992C8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2360461" y="1753128"/>
              <a:ext cx="654378" cy="304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27189">
                      <a:extLst>
                        <a:ext uri="{9D8B030D-6E8A-4147-A177-3AD203B41FA5}">
                          <a16:colId xmlns:a16="http://schemas.microsoft.com/office/drawing/2014/main" val="3646591774"/>
                        </a:ext>
                      </a:extLst>
                    </a:gridCol>
                    <a:gridCol w="327189">
                      <a:extLst>
                        <a:ext uri="{9D8B030D-6E8A-4147-A177-3AD203B41FA5}">
                          <a16:colId xmlns:a16="http://schemas.microsoft.com/office/drawing/2014/main" val="3380459466"/>
                        </a:ext>
                      </a:extLst>
                    </a:gridCol>
                  </a:tblGrid>
                  <a:tr h="156446">
                    <a:tc>
                      <a:txBody>
                        <a:bodyPr/>
                        <a:lstStyle/>
                        <a:p>
                          <a:pPr marL="0" marR="0" lvl="0" indent="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965363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2" name="Table 21">
                <a:extLst>
                  <a:ext uri="{FF2B5EF4-FFF2-40B4-BE49-F238E27FC236}">
                    <a16:creationId xmlns:a16="http://schemas.microsoft.com/office/drawing/2014/main" id="{E995964B-81F6-4BAE-8376-E108E97992C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46977082"/>
                  </p:ext>
                </p:extLst>
              </p:nvPr>
            </p:nvGraphicFramePr>
            <p:xfrm>
              <a:off x="2360461" y="1753128"/>
              <a:ext cx="654378" cy="304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27189">
                      <a:extLst>
                        <a:ext uri="{9D8B030D-6E8A-4147-A177-3AD203B41FA5}">
                          <a16:colId xmlns:a16="http://schemas.microsoft.com/office/drawing/2014/main" val="3646591774"/>
                        </a:ext>
                      </a:extLst>
                    </a:gridCol>
                    <a:gridCol w="327189">
                      <a:extLst>
                        <a:ext uri="{9D8B030D-6E8A-4147-A177-3AD203B41FA5}">
                          <a16:colId xmlns:a16="http://schemas.microsoft.com/office/drawing/2014/main" val="3380459466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3"/>
                          <a:stretch>
                            <a:fillRect l="-1852" t="-1961" r="-103704" b="-39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3"/>
                          <a:stretch>
                            <a:fillRect l="-101852" t="-1961" r="-3704" b="-39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9653635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3" name="Table 22">
                <a:extLst>
                  <a:ext uri="{FF2B5EF4-FFF2-40B4-BE49-F238E27FC236}">
                    <a16:creationId xmlns:a16="http://schemas.microsoft.com/office/drawing/2014/main" id="{78A4F485-F183-455D-83A2-2FDFDC783BF7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3259936" y="1750490"/>
              <a:ext cx="654378" cy="304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27189">
                      <a:extLst>
                        <a:ext uri="{9D8B030D-6E8A-4147-A177-3AD203B41FA5}">
                          <a16:colId xmlns:a16="http://schemas.microsoft.com/office/drawing/2014/main" val="3646591774"/>
                        </a:ext>
                      </a:extLst>
                    </a:gridCol>
                    <a:gridCol w="327189">
                      <a:extLst>
                        <a:ext uri="{9D8B030D-6E8A-4147-A177-3AD203B41FA5}">
                          <a16:colId xmlns:a16="http://schemas.microsoft.com/office/drawing/2014/main" val="3380459466"/>
                        </a:ext>
                      </a:extLst>
                    </a:gridCol>
                  </a:tblGrid>
                  <a:tr h="156446">
                    <a:tc>
                      <a:txBody>
                        <a:bodyPr/>
                        <a:lstStyle/>
                        <a:p>
                          <a:pPr marL="0" marR="0" lvl="0" indent="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965363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3" name="Table 22">
                <a:extLst>
                  <a:ext uri="{FF2B5EF4-FFF2-40B4-BE49-F238E27FC236}">
                    <a16:creationId xmlns:a16="http://schemas.microsoft.com/office/drawing/2014/main" id="{78A4F485-F183-455D-83A2-2FDFDC783BF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47921043"/>
                  </p:ext>
                </p:extLst>
              </p:nvPr>
            </p:nvGraphicFramePr>
            <p:xfrm>
              <a:off x="3259936" y="1750490"/>
              <a:ext cx="654378" cy="304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27189">
                      <a:extLst>
                        <a:ext uri="{9D8B030D-6E8A-4147-A177-3AD203B41FA5}">
                          <a16:colId xmlns:a16="http://schemas.microsoft.com/office/drawing/2014/main" val="3646591774"/>
                        </a:ext>
                      </a:extLst>
                    </a:gridCol>
                    <a:gridCol w="327189">
                      <a:extLst>
                        <a:ext uri="{9D8B030D-6E8A-4147-A177-3AD203B41FA5}">
                          <a16:colId xmlns:a16="http://schemas.microsoft.com/office/drawing/2014/main" val="3380459466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4"/>
                          <a:stretch>
                            <a:fillRect l="-1818" t="-1961" r="-101818" b="-39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4"/>
                          <a:stretch>
                            <a:fillRect l="-103704" t="-1961" r="-3704" b="-39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9653635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4" name="Table 23">
                <a:extLst>
                  <a:ext uri="{FF2B5EF4-FFF2-40B4-BE49-F238E27FC236}">
                    <a16:creationId xmlns:a16="http://schemas.microsoft.com/office/drawing/2014/main" id="{572D151B-7338-4AF6-8B08-756DE825E3D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99511783"/>
                  </p:ext>
                </p:extLst>
              </p:nvPr>
            </p:nvGraphicFramePr>
            <p:xfrm>
              <a:off x="4168123" y="1750490"/>
              <a:ext cx="654378" cy="304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27189">
                      <a:extLst>
                        <a:ext uri="{9D8B030D-6E8A-4147-A177-3AD203B41FA5}">
                          <a16:colId xmlns:a16="http://schemas.microsoft.com/office/drawing/2014/main" val="3646591774"/>
                        </a:ext>
                      </a:extLst>
                    </a:gridCol>
                    <a:gridCol w="327189">
                      <a:extLst>
                        <a:ext uri="{9D8B030D-6E8A-4147-A177-3AD203B41FA5}">
                          <a16:colId xmlns:a16="http://schemas.microsoft.com/office/drawing/2014/main" val="3380459466"/>
                        </a:ext>
                      </a:extLst>
                    </a:gridCol>
                  </a:tblGrid>
                  <a:tr h="156446">
                    <a:tc>
                      <a:txBody>
                        <a:bodyPr/>
                        <a:lstStyle/>
                        <a:p>
                          <a:pPr marL="0" marR="0" lvl="0" indent="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965363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4" name="Table 23">
                <a:extLst>
                  <a:ext uri="{FF2B5EF4-FFF2-40B4-BE49-F238E27FC236}">
                    <a16:creationId xmlns:a16="http://schemas.microsoft.com/office/drawing/2014/main" id="{572D151B-7338-4AF6-8B08-756DE825E3D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99511783"/>
                  </p:ext>
                </p:extLst>
              </p:nvPr>
            </p:nvGraphicFramePr>
            <p:xfrm>
              <a:off x="4168123" y="1750490"/>
              <a:ext cx="654378" cy="304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27189">
                      <a:extLst>
                        <a:ext uri="{9D8B030D-6E8A-4147-A177-3AD203B41FA5}">
                          <a16:colId xmlns:a16="http://schemas.microsoft.com/office/drawing/2014/main" val="3646591774"/>
                        </a:ext>
                      </a:extLst>
                    </a:gridCol>
                    <a:gridCol w="327189">
                      <a:extLst>
                        <a:ext uri="{9D8B030D-6E8A-4147-A177-3AD203B41FA5}">
                          <a16:colId xmlns:a16="http://schemas.microsoft.com/office/drawing/2014/main" val="3380459466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5"/>
                          <a:stretch>
                            <a:fillRect l="-1818" t="-1961" r="-101818" b="-39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5"/>
                          <a:stretch>
                            <a:fillRect l="-103704" t="-1961" r="-3704" b="-39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9653635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0" name="Table 19">
                <a:extLst>
                  <a:ext uri="{FF2B5EF4-FFF2-40B4-BE49-F238E27FC236}">
                    <a16:creationId xmlns:a16="http://schemas.microsoft.com/office/drawing/2014/main" id="{0AB619F8-EE4A-4A0E-91B9-7DAE914DC28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45492409"/>
                  </p:ext>
                </p:extLst>
              </p:nvPr>
            </p:nvGraphicFramePr>
            <p:xfrm>
              <a:off x="857162" y="2693070"/>
              <a:ext cx="3622287" cy="13411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07429">
                      <a:extLst>
                        <a:ext uri="{9D8B030D-6E8A-4147-A177-3AD203B41FA5}">
                          <a16:colId xmlns:a16="http://schemas.microsoft.com/office/drawing/2014/main" val="3851698129"/>
                        </a:ext>
                      </a:extLst>
                    </a:gridCol>
                    <a:gridCol w="1207429">
                      <a:extLst>
                        <a:ext uri="{9D8B030D-6E8A-4147-A177-3AD203B41FA5}">
                          <a16:colId xmlns:a16="http://schemas.microsoft.com/office/drawing/2014/main" val="2678873779"/>
                        </a:ext>
                      </a:extLst>
                    </a:gridCol>
                    <a:gridCol w="1207429">
                      <a:extLst>
                        <a:ext uri="{9D8B030D-6E8A-4147-A177-3AD203B41FA5}">
                          <a16:colId xmlns:a16="http://schemas.microsoft.com/office/drawing/2014/main" val="1486148461"/>
                        </a:ext>
                      </a:extLst>
                    </a:gridCol>
                  </a:tblGrid>
                  <a:tr h="33528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d>
                                  <m:dPr>
                                    <m:ctrlP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1,1</m:t>
                                    </m:r>
                                  </m:e>
                                </m:d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oMath>
                            </m:oMathPara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d>
                                  <m:dPr>
                                    <m:ctrlP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2,1</m:t>
                                    </m:r>
                                  </m:e>
                                </m:d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d>
                                  <m:dPr>
                                    <m:ctrlPr>
                                      <a:rPr lang="en-US" sz="16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3,1</m:t>
                                    </m:r>
                                  </m:e>
                                </m:d>
                                <m:r>
                                  <a:rPr lang="en-US" sz="16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=…</m:t>
                                </m:r>
                              </m:oMath>
                            </m:oMathPara>
                          </a14:m>
                          <a:endParaRPr lang="en-US" sz="1600" b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79219585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600" b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d>
                                  <m:dPr>
                                    <m:ctrlPr>
                                      <a:rPr lang="en-US" sz="16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2,2</m:t>
                                    </m:r>
                                  </m:e>
                                </m:d>
                                <m:r>
                                  <a:rPr lang="en-US" sz="16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=…</m:t>
                                </m:r>
                              </m:oMath>
                            </m:oMathPara>
                          </a14:m>
                          <a:endParaRPr lang="en-US" sz="1600" b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600" b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18184657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600" b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928332666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600" b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7927075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0" name="Table 19">
                <a:extLst>
                  <a:ext uri="{FF2B5EF4-FFF2-40B4-BE49-F238E27FC236}">
                    <a16:creationId xmlns:a16="http://schemas.microsoft.com/office/drawing/2014/main" id="{0AB619F8-EE4A-4A0E-91B9-7DAE914DC28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45492409"/>
                  </p:ext>
                </p:extLst>
              </p:nvPr>
            </p:nvGraphicFramePr>
            <p:xfrm>
              <a:off x="857162" y="2693070"/>
              <a:ext cx="3622287" cy="13411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07429">
                      <a:extLst>
                        <a:ext uri="{9D8B030D-6E8A-4147-A177-3AD203B41FA5}">
                          <a16:colId xmlns:a16="http://schemas.microsoft.com/office/drawing/2014/main" val="3851698129"/>
                        </a:ext>
                      </a:extLst>
                    </a:gridCol>
                    <a:gridCol w="1207429">
                      <a:extLst>
                        <a:ext uri="{9D8B030D-6E8A-4147-A177-3AD203B41FA5}">
                          <a16:colId xmlns:a16="http://schemas.microsoft.com/office/drawing/2014/main" val="2678873779"/>
                        </a:ext>
                      </a:extLst>
                    </a:gridCol>
                    <a:gridCol w="1207429">
                      <a:extLst>
                        <a:ext uri="{9D8B030D-6E8A-4147-A177-3AD203B41FA5}">
                          <a16:colId xmlns:a16="http://schemas.microsoft.com/office/drawing/2014/main" val="1486148461"/>
                        </a:ext>
                      </a:extLst>
                    </a:gridCol>
                  </a:tblGrid>
                  <a:tr h="335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6"/>
                          <a:stretch>
                            <a:fillRect r="-200505" b="-30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6"/>
                          <a:stretch>
                            <a:fillRect l="-99497" r="-99497" b="-30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6"/>
                          <a:stretch>
                            <a:fillRect l="-200505" b="-3018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79219585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600" b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6"/>
                          <a:stretch>
                            <a:fillRect l="-99497" t="-98214" r="-99497" b="-196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600" b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18184657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600" b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928332666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600" b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79270750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3466331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lvl="0"/>
            <a:r>
              <a:rPr lang="en-GB" dirty="0">
                <a:latin typeface="Open Sans"/>
                <a:ea typeface="Open Sans"/>
                <a:cs typeface="Open Sans"/>
                <a:sym typeface="Open Sans"/>
              </a:rPr>
              <a:t>Integer Programming Formulation</a:t>
            </a:r>
            <a:endParaRPr dirty="0">
              <a:latin typeface="Open Sans"/>
              <a:ea typeface="Open Sans"/>
              <a:cs typeface="Open Sans"/>
              <a:sym typeface="Open San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Google Shape;69;p1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311700" y="1225225"/>
                <a:ext cx="8520600" cy="347875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>
                  <a:buNone/>
                </a:pPr>
                <a:r>
                  <a:rPr lang="en-US" sz="1600" dirty="0"/>
                  <a:t>The algorithm pay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</m:oMath>
                </a14:m>
                <a:r>
                  <a:rPr lang="en-US" sz="1600" b="0" i="1" dirty="0">
                    <a:latin typeface="Cambria Math" panose="02040503050406030204" pitchFamily="18" charset="0"/>
                  </a:rPr>
                  <a:t> </a:t>
                </a:r>
                <a:r>
                  <a:rPr lang="en-US" sz="1600" dirty="0"/>
                  <a:t>for </a:t>
                </a:r>
                <a:r>
                  <a:rPr lang="en-US" sz="1600" b="1" dirty="0"/>
                  <a:t>evicting</a:t>
                </a:r>
                <a:r>
                  <a:rPr lang="en-US" sz="1600" dirty="0"/>
                  <a:t> page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1600" dirty="0"/>
                  <a:t>.</a:t>
                </a:r>
                <a:endParaRPr lang="en-US" sz="1600" b="0" i="1" dirty="0">
                  <a:latin typeface="Cambria Math" panose="02040503050406030204" pitchFamily="18" charset="0"/>
                </a:endParaRPr>
              </a:p>
              <a:p>
                <a:pPr marL="0" lvl="0" indent="0">
                  <a:buNone/>
                </a:pPr>
                <a:endParaRPr lang="en-US" sz="1600" i="1" dirty="0">
                  <a:latin typeface="Cambria Math" panose="02040503050406030204" pitchFamily="18" charset="0"/>
                </a:endParaRPr>
              </a:p>
              <a:p>
                <a:pPr marL="0" lvl="0" indent="0">
                  <a:buNone/>
                </a:pPr>
                <a:endParaRPr lang="en-US" sz="1600" dirty="0"/>
              </a:p>
              <a:p>
                <a:pPr marL="0" lvl="0" indent="0">
                  <a:buNone/>
                </a:pPr>
                <a:endParaRPr lang="en-US" sz="1600" dirty="0"/>
              </a:p>
              <a:p>
                <a:pPr marL="0" lvl="0" indent="0">
                  <a:buNone/>
                </a:pPr>
                <a:endParaRPr lang="en-US" sz="1600" dirty="0"/>
              </a:p>
              <a:p>
                <a:pPr marL="0" lvl="0" indent="0">
                  <a:buNone/>
                </a:pPr>
                <a:endParaRPr lang="en-US" sz="1600" dirty="0"/>
              </a:p>
              <a:p>
                <a:pPr marL="0" lvl="0" indent="0">
                  <a:buNone/>
                </a:pPr>
                <a:endParaRPr lang="en-US" sz="1600" dirty="0"/>
              </a:p>
            </p:txBody>
          </p:sp>
        </mc:Choice>
        <mc:Fallback xmlns="">
          <p:sp>
            <p:nvSpPr>
              <p:cNvPr id="69" name="Google Shape;69;p1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11700" y="1225225"/>
                <a:ext cx="8520600" cy="3478750"/>
              </a:xfrm>
              <a:prstGeom prst="rect">
                <a:avLst/>
              </a:prstGeom>
              <a:blipFill>
                <a:blip r:embed="rId3"/>
                <a:stretch>
                  <a:fillRect l="-3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Google Shape;70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Economica"/>
              </a:rPr>
              <a:t>16</a:t>
            </a:fld>
            <a:endParaRPr dirty="0">
              <a:solidFill>
                <a:schemeClr val="dk1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  <a:sym typeface="Economic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5620C361-CBB3-4180-94EF-C6BD79904F50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462040" y="4426730"/>
              <a:ext cx="7860079" cy="3708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31808">
                      <a:extLst>
                        <a:ext uri="{9D8B030D-6E8A-4147-A177-3AD203B41FA5}">
                          <a16:colId xmlns:a16="http://schemas.microsoft.com/office/drawing/2014/main" val="3851698129"/>
                        </a:ext>
                      </a:extLst>
                    </a:gridCol>
                    <a:gridCol w="7028271">
                      <a:extLst>
                        <a:ext uri="{9D8B030D-6E8A-4147-A177-3AD203B41FA5}">
                          <a16:colId xmlns:a16="http://schemas.microsoft.com/office/drawing/2014/main" val="267887377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US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d>
                                <m:dPr>
                                  <m:ctrlPr>
                                    <a:rPr lang="en-US" sz="1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  <m:r>
                                    <a:rPr lang="en-US" sz="1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𝒋</m:t>
                                  </m:r>
                                </m:e>
                              </m:d>
                            </m:oMath>
                          </a14:m>
                          <a:r>
                            <a:rPr lang="en-US" sz="1600" b="1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l">
                            <a:buNone/>
                          </a:pPr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</a:rPr>
                            <a:t>indicator variable that page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1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oMath>
                          </a14:m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</a:rPr>
                            <a:t> is evicted between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  <m:r>
                                <a:rPr lang="en-US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  <m:r>
                                <a:rPr lang="en-US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  <m:r>
                                <a:rPr lang="en-US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</a:rPr>
                            <a:t> and</a:t>
                          </a:r>
                          <a:r>
                            <a:rPr lang="en-US" sz="1600" b="0" baseline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1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  <m:r>
                                <a:rPr lang="en-US" sz="1600" b="1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600" b="1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  <m:r>
                                <a:rPr lang="en-US" sz="1600" b="1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600" b="1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  <m:r>
                                <a:rPr lang="en-US" sz="1600" b="1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600" b="1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1600" b="1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1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82422444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5620C361-CBB3-4180-94EF-C6BD79904F5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26140920"/>
                  </p:ext>
                </p:extLst>
              </p:nvPr>
            </p:nvGraphicFramePr>
            <p:xfrm>
              <a:off x="462040" y="4426730"/>
              <a:ext cx="7860079" cy="3708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31808">
                      <a:extLst>
                        <a:ext uri="{9D8B030D-6E8A-4147-A177-3AD203B41FA5}">
                          <a16:colId xmlns:a16="http://schemas.microsoft.com/office/drawing/2014/main" val="3851698129"/>
                        </a:ext>
                      </a:extLst>
                    </a:gridCol>
                    <a:gridCol w="7028271">
                      <a:extLst>
                        <a:ext uri="{9D8B030D-6E8A-4147-A177-3AD203B41FA5}">
                          <a16:colId xmlns:a16="http://schemas.microsoft.com/office/drawing/2014/main" val="267887377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t="-4839" r="-842336" b="-96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1872" t="-4839" b="-967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24224448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138C87B-03F5-44DD-ABFC-89E32024DBF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61511" y="1753128"/>
          <a:ext cx="654378" cy="30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189">
                  <a:extLst>
                    <a:ext uri="{9D8B030D-6E8A-4147-A177-3AD203B41FA5}">
                      <a16:colId xmlns:a16="http://schemas.microsoft.com/office/drawing/2014/main" val="3646591774"/>
                    </a:ext>
                  </a:extLst>
                </a:gridCol>
                <a:gridCol w="327189">
                  <a:extLst>
                    <a:ext uri="{9D8B030D-6E8A-4147-A177-3AD203B41FA5}">
                      <a16:colId xmlns:a16="http://schemas.microsoft.com/office/drawing/2014/main" val="3380459466"/>
                    </a:ext>
                  </a:extLst>
                </a:gridCol>
              </a:tblGrid>
              <a:tr h="156446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653635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6C506D4-766B-4819-B400-D09E285E8C47}"/>
                  </a:ext>
                </a:extLst>
              </p:cNvPr>
              <p:cNvSpPr txBox="1"/>
              <p:nvPr/>
            </p:nvSpPr>
            <p:spPr>
              <a:xfrm>
                <a:off x="1018094" y="2135928"/>
                <a:ext cx="55579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6C506D4-766B-4819-B400-D09E285E8C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8094" y="2135928"/>
                <a:ext cx="555793" cy="215444"/>
              </a:xfrm>
              <a:prstGeom prst="rect">
                <a:avLst/>
              </a:prstGeom>
              <a:blipFill>
                <a:blip r:embed="rId5"/>
                <a:stretch>
                  <a:fillRect l="-6593" r="-6593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0C582F8-0045-447C-ABF1-B09DC363304F}"/>
              </a:ext>
            </a:extLst>
          </p:cNvPr>
          <p:cNvCxnSpPr>
            <a:cxnSpLocks/>
          </p:cNvCxnSpPr>
          <p:nvPr/>
        </p:nvCxnSpPr>
        <p:spPr>
          <a:xfrm>
            <a:off x="7930416" y="1560662"/>
            <a:ext cx="54204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17F0444-DA8C-4B38-9B01-B6F88B157E6A}"/>
                  </a:ext>
                </a:extLst>
              </p:cNvPr>
              <p:cNvSpPr txBox="1"/>
              <p:nvPr/>
            </p:nvSpPr>
            <p:spPr>
              <a:xfrm>
                <a:off x="8094093" y="1299625"/>
                <a:ext cx="12458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17F0444-DA8C-4B38-9B01-B6F88B157E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4093" y="1299625"/>
                <a:ext cx="124586" cy="215444"/>
              </a:xfrm>
              <a:prstGeom prst="rect">
                <a:avLst/>
              </a:prstGeom>
              <a:blipFill>
                <a:blip r:embed="rId6"/>
                <a:stretch>
                  <a:fillRect l="-30000" r="-20000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1D8897B-E2C9-4A7E-BD8F-D3F7079C280E}"/>
                  </a:ext>
                </a:extLst>
              </p:cNvPr>
              <p:cNvSpPr txBox="1"/>
              <p:nvPr/>
            </p:nvSpPr>
            <p:spPr>
              <a:xfrm>
                <a:off x="1906797" y="2135572"/>
                <a:ext cx="55996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1D8897B-E2C9-4A7E-BD8F-D3F7079C28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6797" y="2135572"/>
                <a:ext cx="559960" cy="215444"/>
              </a:xfrm>
              <a:prstGeom prst="rect">
                <a:avLst/>
              </a:prstGeom>
              <a:blipFill>
                <a:blip r:embed="rId7"/>
                <a:stretch>
                  <a:fillRect l="-7609" r="-5435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516D4E0-2F08-4ECC-BE95-7F24D8011E53}"/>
                  </a:ext>
                </a:extLst>
              </p:cNvPr>
              <p:cNvSpPr txBox="1"/>
              <p:nvPr/>
            </p:nvSpPr>
            <p:spPr>
              <a:xfrm>
                <a:off x="2799667" y="2135928"/>
                <a:ext cx="55996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516D4E0-2F08-4ECC-BE95-7F24D8011E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9667" y="2135928"/>
                <a:ext cx="559961" cy="215444"/>
              </a:xfrm>
              <a:prstGeom prst="rect">
                <a:avLst/>
              </a:prstGeom>
              <a:blipFill>
                <a:blip r:embed="rId8"/>
                <a:stretch>
                  <a:fillRect l="-6522" r="-5435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539657C-15B6-4186-90F7-F4D5C61EB721}"/>
                  </a:ext>
                </a:extLst>
              </p:cNvPr>
              <p:cNvSpPr txBox="1"/>
              <p:nvPr/>
            </p:nvSpPr>
            <p:spPr>
              <a:xfrm>
                <a:off x="3731453" y="2135572"/>
                <a:ext cx="55867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539657C-15B6-4186-90F7-F4D5C61EB7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1453" y="2135572"/>
                <a:ext cx="558679" cy="215444"/>
              </a:xfrm>
              <a:prstGeom prst="rect">
                <a:avLst/>
              </a:prstGeom>
              <a:blipFill>
                <a:blip r:embed="rId9"/>
                <a:stretch>
                  <a:fillRect l="-6522" r="-5435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63BE308-D159-4FB9-939B-7F1342086A08}"/>
                  </a:ext>
                </a:extLst>
              </p:cNvPr>
              <p:cNvSpPr txBox="1"/>
              <p:nvPr/>
            </p:nvSpPr>
            <p:spPr>
              <a:xfrm>
                <a:off x="4643133" y="2135928"/>
                <a:ext cx="55996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63BE308-D159-4FB9-939B-7F1342086A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3133" y="2135928"/>
                <a:ext cx="559960" cy="215444"/>
              </a:xfrm>
              <a:prstGeom prst="rect">
                <a:avLst/>
              </a:prstGeom>
              <a:blipFill>
                <a:blip r:embed="rId10"/>
                <a:stretch>
                  <a:fillRect l="-7609" r="-5435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1" name="Table 20">
                <a:extLst>
                  <a:ext uri="{FF2B5EF4-FFF2-40B4-BE49-F238E27FC236}">
                    <a16:creationId xmlns:a16="http://schemas.microsoft.com/office/drawing/2014/main" id="{D2A0F180-0C06-45A5-930A-B870BE9667D5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1460986" y="1750490"/>
              <a:ext cx="654378" cy="304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27189">
                      <a:extLst>
                        <a:ext uri="{9D8B030D-6E8A-4147-A177-3AD203B41FA5}">
                          <a16:colId xmlns:a16="http://schemas.microsoft.com/office/drawing/2014/main" val="3646591774"/>
                        </a:ext>
                      </a:extLst>
                    </a:gridCol>
                    <a:gridCol w="327189">
                      <a:extLst>
                        <a:ext uri="{9D8B030D-6E8A-4147-A177-3AD203B41FA5}">
                          <a16:colId xmlns:a16="http://schemas.microsoft.com/office/drawing/2014/main" val="3380459466"/>
                        </a:ext>
                      </a:extLst>
                    </a:gridCol>
                  </a:tblGrid>
                  <a:tr h="156446">
                    <a:tc>
                      <a:txBody>
                        <a:bodyPr/>
                        <a:lstStyle/>
                        <a:p>
                          <a:pPr marL="0" marR="0" lvl="0" indent="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965363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1" name="Table 20">
                <a:extLst>
                  <a:ext uri="{FF2B5EF4-FFF2-40B4-BE49-F238E27FC236}">
                    <a16:creationId xmlns:a16="http://schemas.microsoft.com/office/drawing/2014/main" id="{D2A0F180-0C06-45A5-930A-B870BE9667D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30555943"/>
                  </p:ext>
                </p:extLst>
              </p:nvPr>
            </p:nvGraphicFramePr>
            <p:xfrm>
              <a:off x="1460986" y="1750490"/>
              <a:ext cx="654378" cy="304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27189">
                      <a:extLst>
                        <a:ext uri="{9D8B030D-6E8A-4147-A177-3AD203B41FA5}">
                          <a16:colId xmlns:a16="http://schemas.microsoft.com/office/drawing/2014/main" val="3646591774"/>
                        </a:ext>
                      </a:extLst>
                    </a:gridCol>
                    <a:gridCol w="327189">
                      <a:extLst>
                        <a:ext uri="{9D8B030D-6E8A-4147-A177-3AD203B41FA5}">
                          <a16:colId xmlns:a16="http://schemas.microsoft.com/office/drawing/2014/main" val="3380459466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2"/>
                          <a:stretch>
                            <a:fillRect l="-1818" t="-1961" r="-101818" b="-39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9653635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2" name="Table 21">
                <a:extLst>
                  <a:ext uri="{FF2B5EF4-FFF2-40B4-BE49-F238E27FC236}">
                    <a16:creationId xmlns:a16="http://schemas.microsoft.com/office/drawing/2014/main" id="{E995964B-81F6-4BAE-8376-E108E97992C8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2360461" y="1753128"/>
              <a:ext cx="654378" cy="304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27189">
                      <a:extLst>
                        <a:ext uri="{9D8B030D-6E8A-4147-A177-3AD203B41FA5}">
                          <a16:colId xmlns:a16="http://schemas.microsoft.com/office/drawing/2014/main" val="3646591774"/>
                        </a:ext>
                      </a:extLst>
                    </a:gridCol>
                    <a:gridCol w="327189">
                      <a:extLst>
                        <a:ext uri="{9D8B030D-6E8A-4147-A177-3AD203B41FA5}">
                          <a16:colId xmlns:a16="http://schemas.microsoft.com/office/drawing/2014/main" val="3380459466"/>
                        </a:ext>
                      </a:extLst>
                    </a:gridCol>
                  </a:tblGrid>
                  <a:tr h="156446">
                    <a:tc>
                      <a:txBody>
                        <a:bodyPr/>
                        <a:lstStyle/>
                        <a:p>
                          <a:pPr marL="0" marR="0" lvl="0" indent="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965363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2" name="Table 21">
                <a:extLst>
                  <a:ext uri="{FF2B5EF4-FFF2-40B4-BE49-F238E27FC236}">
                    <a16:creationId xmlns:a16="http://schemas.microsoft.com/office/drawing/2014/main" id="{E995964B-81F6-4BAE-8376-E108E97992C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46977082"/>
                  </p:ext>
                </p:extLst>
              </p:nvPr>
            </p:nvGraphicFramePr>
            <p:xfrm>
              <a:off x="2360461" y="1753128"/>
              <a:ext cx="654378" cy="304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27189">
                      <a:extLst>
                        <a:ext uri="{9D8B030D-6E8A-4147-A177-3AD203B41FA5}">
                          <a16:colId xmlns:a16="http://schemas.microsoft.com/office/drawing/2014/main" val="3646591774"/>
                        </a:ext>
                      </a:extLst>
                    </a:gridCol>
                    <a:gridCol w="327189">
                      <a:extLst>
                        <a:ext uri="{9D8B030D-6E8A-4147-A177-3AD203B41FA5}">
                          <a16:colId xmlns:a16="http://schemas.microsoft.com/office/drawing/2014/main" val="3380459466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3"/>
                          <a:stretch>
                            <a:fillRect l="-1852" t="-1961" r="-103704" b="-39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3"/>
                          <a:stretch>
                            <a:fillRect l="-101852" t="-1961" r="-3704" b="-39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9653635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3" name="Table 22">
                <a:extLst>
                  <a:ext uri="{FF2B5EF4-FFF2-40B4-BE49-F238E27FC236}">
                    <a16:creationId xmlns:a16="http://schemas.microsoft.com/office/drawing/2014/main" id="{78A4F485-F183-455D-83A2-2FDFDC783BF7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3259936" y="1750490"/>
              <a:ext cx="654378" cy="304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27189">
                      <a:extLst>
                        <a:ext uri="{9D8B030D-6E8A-4147-A177-3AD203B41FA5}">
                          <a16:colId xmlns:a16="http://schemas.microsoft.com/office/drawing/2014/main" val="3646591774"/>
                        </a:ext>
                      </a:extLst>
                    </a:gridCol>
                    <a:gridCol w="327189">
                      <a:extLst>
                        <a:ext uri="{9D8B030D-6E8A-4147-A177-3AD203B41FA5}">
                          <a16:colId xmlns:a16="http://schemas.microsoft.com/office/drawing/2014/main" val="3380459466"/>
                        </a:ext>
                      </a:extLst>
                    </a:gridCol>
                  </a:tblGrid>
                  <a:tr h="156446">
                    <a:tc>
                      <a:txBody>
                        <a:bodyPr/>
                        <a:lstStyle/>
                        <a:p>
                          <a:pPr marL="0" marR="0" lvl="0" indent="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965363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3" name="Table 22">
                <a:extLst>
                  <a:ext uri="{FF2B5EF4-FFF2-40B4-BE49-F238E27FC236}">
                    <a16:creationId xmlns:a16="http://schemas.microsoft.com/office/drawing/2014/main" id="{78A4F485-F183-455D-83A2-2FDFDC783BF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47921043"/>
                  </p:ext>
                </p:extLst>
              </p:nvPr>
            </p:nvGraphicFramePr>
            <p:xfrm>
              <a:off x="3259936" y="1750490"/>
              <a:ext cx="654378" cy="304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27189">
                      <a:extLst>
                        <a:ext uri="{9D8B030D-6E8A-4147-A177-3AD203B41FA5}">
                          <a16:colId xmlns:a16="http://schemas.microsoft.com/office/drawing/2014/main" val="3646591774"/>
                        </a:ext>
                      </a:extLst>
                    </a:gridCol>
                    <a:gridCol w="327189">
                      <a:extLst>
                        <a:ext uri="{9D8B030D-6E8A-4147-A177-3AD203B41FA5}">
                          <a16:colId xmlns:a16="http://schemas.microsoft.com/office/drawing/2014/main" val="3380459466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4"/>
                          <a:stretch>
                            <a:fillRect l="-1818" t="-1961" r="-101818" b="-39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4"/>
                          <a:stretch>
                            <a:fillRect l="-103704" t="-1961" r="-3704" b="-39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9653635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4" name="Table 23">
                <a:extLst>
                  <a:ext uri="{FF2B5EF4-FFF2-40B4-BE49-F238E27FC236}">
                    <a16:creationId xmlns:a16="http://schemas.microsoft.com/office/drawing/2014/main" id="{572D151B-7338-4AF6-8B08-756DE825E3D8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4168123" y="1750490"/>
              <a:ext cx="654378" cy="304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27189">
                      <a:extLst>
                        <a:ext uri="{9D8B030D-6E8A-4147-A177-3AD203B41FA5}">
                          <a16:colId xmlns:a16="http://schemas.microsoft.com/office/drawing/2014/main" val="3646591774"/>
                        </a:ext>
                      </a:extLst>
                    </a:gridCol>
                    <a:gridCol w="327189">
                      <a:extLst>
                        <a:ext uri="{9D8B030D-6E8A-4147-A177-3AD203B41FA5}">
                          <a16:colId xmlns:a16="http://schemas.microsoft.com/office/drawing/2014/main" val="3380459466"/>
                        </a:ext>
                      </a:extLst>
                    </a:gridCol>
                  </a:tblGrid>
                  <a:tr h="156446">
                    <a:tc>
                      <a:txBody>
                        <a:bodyPr/>
                        <a:lstStyle/>
                        <a:p>
                          <a:pPr marL="0" marR="0" lvl="0" indent="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965363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4" name="Table 23">
                <a:extLst>
                  <a:ext uri="{FF2B5EF4-FFF2-40B4-BE49-F238E27FC236}">
                    <a16:creationId xmlns:a16="http://schemas.microsoft.com/office/drawing/2014/main" id="{572D151B-7338-4AF6-8B08-756DE825E3D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59379795"/>
                  </p:ext>
                </p:extLst>
              </p:nvPr>
            </p:nvGraphicFramePr>
            <p:xfrm>
              <a:off x="4168123" y="1750490"/>
              <a:ext cx="654378" cy="304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27189">
                      <a:extLst>
                        <a:ext uri="{9D8B030D-6E8A-4147-A177-3AD203B41FA5}">
                          <a16:colId xmlns:a16="http://schemas.microsoft.com/office/drawing/2014/main" val="3646591774"/>
                        </a:ext>
                      </a:extLst>
                    </a:gridCol>
                    <a:gridCol w="327189">
                      <a:extLst>
                        <a:ext uri="{9D8B030D-6E8A-4147-A177-3AD203B41FA5}">
                          <a16:colId xmlns:a16="http://schemas.microsoft.com/office/drawing/2014/main" val="3380459466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5"/>
                          <a:stretch>
                            <a:fillRect l="-1818" t="-1961" r="-101818" b="-39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5"/>
                          <a:stretch>
                            <a:fillRect l="-103704" t="-1961" r="-3704" b="-39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9653635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5" name="Table 24">
                <a:extLst>
                  <a:ext uri="{FF2B5EF4-FFF2-40B4-BE49-F238E27FC236}">
                    <a16:creationId xmlns:a16="http://schemas.microsoft.com/office/drawing/2014/main" id="{2B79BBBC-7E02-4F6C-A804-498957D4D47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40902139"/>
                  </p:ext>
                </p:extLst>
              </p:nvPr>
            </p:nvGraphicFramePr>
            <p:xfrm>
              <a:off x="5067598" y="1747852"/>
              <a:ext cx="654378" cy="304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27189">
                      <a:extLst>
                        <a:ext uri="{9D8B030D-6E8A-4147-A177-3AD203B41FA5}">
                          <a16:colId xmlns:a16="http://schemas.microsoft.com/office/drawing/2014/main" val="3646591774"/>
                        </a:ext>
                      </a:extLst>
                    </a:gridCol>
                    <a:gridCol w="327189">
                      <a:extLst>
                        <a:ext uri="{9D8B030D-6E8A-4147-A177-3AD203B41FA5}">
                          <a16:colId xmlns:a16="http://schemas.microsoft.com/office/drawing/2014/main" val="3380459466"/>
                        </a:ext>
                      </a:extLst>
                    </a:gridCol>
                  </a:tblGrid>
                  <a:tr h="156446">
                    <a:tc>
                      <a:txBody>
                        <a:bodyPr/>
                        <a:lstStyle/>
                        <a:p>
                          <a:pPr marL="0" marR="0" lvl="0" indent="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965363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5" name="Table 24">
                <a:extLst>
                  <a:ext uri="{FF2B5EF4-FFF2-40B4-BE49-F238E27FC236}">
                    <a16:creationId xmlns:a16="http://schemas.microsoft.com/office/drawing/2014/main" id="{2B79BBBC-7E02-4F6C-A804-498957D4D47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40902139"/>
                  </p:ext>
                </p:extLst>
              </p:nvPr>
            </p:nvGraphicFramePr>
            <p:xfrm>
              <a:off x="5067598" y="1747852"/>
              <a:ext cx="654378" cy="304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27189">
                      <a:extLst>
                        <a:ext uri="{9D8B030D-6E8A-4147-A177-3AD203B41FA5}">
                          <a16:colId xmlns:a16="http://schemas.microsoft.com/office/drawing/2014/main" val="3646591774"/>
                        </a:ext>
                      </a:extLst>
                    </a:gridCol>
                    <a:gridCol w="327189">
                      <a:extLst>
                        <a:ext uri="{9D8B030D-6E8A-4147-A177-3AD203B41FA5}">
                          <a16:colId xmlns:a16="http://schemas.microsoft.com/office/drawing/2014/main" val="3380459466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6"/>
                          <a:stretch>
                            <a:fillRect l="-1852" t="-1961" r="-103704" b="-39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6"/>
                          <a:stretch>
                            <a:fillRect l="-101852" t="-1961" r="-3704" b="-39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9653635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7" name="Table 26">
                <a:extLst>
                  <a:ext uri="{FF2B5EF4-FFF2-40B4-BE49-F238E27FC236}">
                    <a16:creationId xmlns:a16="http://schemas.microsoft.com/office/drawing/2014/main" id="{70AED3C0-C436-4758-AAB9-79350326B6C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84359809"/>
                  </p:ext>
                </p:extLst>
              </p:nvPr>
            </p:nvGraphicFramePr>
            <p:xfrm>
              <a:off x="857162" y="2693070"/>
              <a:ext cx="3622287" cy="13411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07429">
                      <a:extLst>
                        <a:ext uri="{9D8B030D-6E8A-4147-A177-3AD203B41FA5}">
                          <a16:colId xmlns:a16="http://schemas.microsoft.com/office/drawing/2014/main" val="3851698129"/>
                        </a:ext>
                      </a:extLst>
                    </a:gridCol>
                    <a:gridCol w="1207429">
                      <a:extLst>
                        <a:ext uri="{9D8B030D-6E8A-4147-A177-3AD203B41FA5}">
                          <a16:colId xmlns:a16="http://schemas.microsoft.com/office/drawing/2014/main" val="2678873779"/>
                        </a:ext>
                      </a:extLst>
                    </a:gridCol>
                    <a:gridCol w="1207429">
                      <a:extLst>
                        <a:ext uri="{9D8B030D-6E8A-4147-A177-3AD203B41FA5}">
                          <a16:colId xmlns:a16="http://schemas.microsoft.com/office/drawing/2014/main" val="1486148461"/>
                        </a:ext>
                      </a:extLst>
                    </a:gridCol>
                  </a:tblGrid>
                  <a:tr h="33528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d>
                                  <m:dPr>
                                    <m:ctrlP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1,1</m:t>
                                    </m:r>
                                  </m:e>
                                </m:d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oMath>
                            </m:oMathPara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d>
                                  <m:dPr>
                                    <m:ctrlP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2,1</m:t>
                                    </m:r>
                                  </m:e>
                                </m:d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d>
                                  <m:dPr>
                                    <m:ctrlPr>
                                      <a:rPr lang="en-US" sz="16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3,1</m:t>
                                    </m:r>
                                  </m:e>
                                </m:d>
                                <m:r>
                                  <a:rPr lang="en-US" sz="16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=…</m:t>
                                </m:r>
                              </m:oMath>
                            </m:oMathPara>
                          </a14:m>
                          <a:endParaRPr lang="en-US" sz="1600" b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79219585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d>
                                  <m:dPr>
                                    <m:ctrlPr>
                                      <a:rPr lang="en-US" sz="16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1,2</m:t>
                                    </m:r>
                                  </m:e>
                                </m:d>
                                <m:r>
                                  <a:rPr lang="en-US" sz="16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=…</m:t>
                                </m:r>
                              </m:oMath>
                            </m:oMathPara>
                          </a14:m>
                          <a:endParaRPr lang="en-US" sz="1600" b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d>
                                  <m:dPr>
                                    <m:ctrlP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2,2</m:t>
                                    </m:r>
                                  </m:e>
                                </m:d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oMath>
                            </m:oMathPara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600" b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18184657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600" b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928332666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600" b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7927075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7" name="Table 26">
                <a:extLst>
                  <a:ext uri="{FF2B5EF4-FFF2-40B4-BE49-F238E27FC236}">
                    <a16:creationId xmlns:a16="http://schemas.microsoft.com/office/drawing/2014/main" id="{70AED3C0-C436-4758-AAB9-79350326B6C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84359809"/>
                  </p:ext>
                </p:extLst>
              </p:nvPr>
            </p:nvGraphicFramePr>
            <p:xfrm>
              <a:off x="857162" y="2693070"/>
              <a:ext cx="3622287" cy="13411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07429">
                      <a:extLst>
                        <a:ext uri="{9D8B030D-6E8A-4147-A177-3AD203B41FA5}">
                          <a16:colId xmlns:a16="http://schemas.microsoft.com/office/drawing/2014/main" val="3851698129"/>
                        </a:ext>
                      </a:extLst>
                    </a:gridCol>
                    <a:gridCol w="1207429">
                      <a:extLst>
                        <a:ext uri="{9D8B030D-6E8A-4147-A177-3AD203B41FA5}">
                          <a16:colId xmlns:a16="http://schemas.microsoft.com/office/drawing/2014/main" val="2678873779"/>
                        </a:ext>
                      </a:extLst>
                    </a:gridCol>
                    <a:gridCol w="1207429">
                      <a:extLst>
                        <a:ext uri="{9D8B030D-6E8A-4147-A177-3AD203B41FA5}">
                          <a16:colId xmlns:a16="http://schemas.microsoft.com/office/drawing/2014/main" val="1486148461"/>
                        </a:ext>
                      </a:extLst>
                    </a:gridCol>
                  </a:tblGrid>
                  <a:tr h="335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7"/>
                          <a:stretch>
                            <a:fillRect r="-200505" b="-30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7"/>
                          <a:stretch>
                            <a:fillRect l="-99497" r="-99497" b="-30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7"/>
                          <a:stretch>
                            <a:fillRect l="-200505" b="-3018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79219585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7"/>
                          <a:stretch>
                            <a:fillRect t="-98214" r="-200505" b="-196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7"/>
                          <a:stretch>
                            <a:fillRect l="-99497" t="-98214" r="-99497" b="-196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600" b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18184657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600" b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928332666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600" b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79270750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6502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lvl="0"/>
            <a:r>
              <a:rPr lang="en-GB" dirty="0">
                <a:latin typeface="Open Sans"/>
                <a:ea typeface="Open Sans"/>
                <a:cs typeface="Open Sans"/>
                <a:sym typeface="Open Sans"/>
              </a:rPr>
              <a:t>Integer Programming Formulation</a:t>
            </a:r>
            <a:endParaRPr dirty="0">
              <a:latin typeface="Open Sans"/>
              <a:ea typeface="Open Sans"/>
              <a:cs typeface="Open Sans"/>
              <a:sym typeface="Open San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Google Shape;69;p1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311700" y="1225225"/>
                <a:ext cx="8520600" cy="347875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>
                  <a:buNone/>
                </a:pPr>
                <a:r>
                  <a:rPr lang="en-US" sz="1600" dirty="0"/>
                  <a:t>The algorithm pay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</m:oMath>
                </a14:m>
                <a:r>
                  <a:rPr lang="en-US" sz="1600" b="0" i="1" dirty="0">
                    <a:latin typeface="Cambria Math" panose="02040503050406030204" pitchFamily="18" charset="0"/>
                  </a:rPr>
                  <a:t> </a:t>
                </a:r>
                <a:r>
                  <a:rPr lang="en-US" sz="1600" dirty="0"/>
                  <a:t>for </a:t>
                </a:r>
                <a:r>
                  <a:rPr lang="en-US" sz="1600" b="1" dirty="0"/>
                  <a:t>evicting</a:t>
                </a:r>
                <a:r>
                  <a:rPr lang="en-US" sz="1600" dirty="0"/>
                  <a:t> page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1600" dirty="0"/>
                  <a:t>.</a:t>
                </a:r>
                <a:endParaRPr lang="en-US" sz="1600" b="0" i="1" dirty="0">
                  <a:latin typeface="Cambria Math" panose="02040503050406030204" pitchFamily="18" charset="0"/>
                </a:endParaRPr>
              </a:p>
              <a:p>
                <a:pPr marL="0" lvl="0" indent="0">
                  <a:buNone/>
                </a:pPr>
                <a:endParaRPr lang="en-US" sz="1600" i="1" dirty="0">
                  <a:latin typeface="Cambria Math" panose="02040503050406030204" pitchFamily="18" charset="0"/>
                </a:endParaRPr>
              </a:p>
              <a:p>
                <a:pPr marL="0" lvl="0" indent="0">
                  <a:buNone/>
                </a:pPr>
                <a:endParaRPr lang="en-US" sz="1600" dirty="0"/>
              </a:p>
              <a:p>
                <a:pPr marL="0" lvl="0" indent="0">
                  <a:buNone/>
                </a:pPr>
                <a:endParaRPr lang="en-US" sz="1600" dirty="0"/>
              </a:p>
              <a:p>
                <a:pPr marL="0" lvl="0" indent="0">
                  <a:buNone/>
                </a:pPr>
                <a:endParaRPr lang="en-US" sz="1600" dirty="0"/>
              </a:p>
              <a:p>
                <a:pPr marL="0" lvl="0" indent="0">
                  <a:buNone/>
                </a:pPr>
                <a:endParaRPr lang="en-US" sz="1600" dirty="0"/>
              </a:p>
              <a:p>
                <a:pPr marL="0" lvl="0" indent="0">
                  <a:buNone/>
                </a:pPr>
                <a:endParaRPr lang="en-US" sz="1600" dirty="0"/>
              </a:p>
            </p:txBody>
          </p:sp>
        </mc:Choice>
        <mc:Fallback xmlns="">
          <p:sp>
            <p:nvSpPr>
              <p:cNvPr id="69" name="Google Shape;69;p1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11700" y="1225225"/>
                <a:ext cx="8520600" cy="3478750"/>
              </a:xfrm>
              <a:prstGeom prst="rect">
                <a:avLst/>
              </a:prstGeom>
              <a:blipFill>
                <a:blip r:embed="rId3"/>
                <a:stretch>
                  <a:fillRect l="-3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Google Shape;70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Economica"/>
              </a:rPr>
              <a:t>17</a:t>
            </a:fld>
            <a:endParaRPr dirty="0">
              <a:solidFill>
                <a:schemeClr val="dk1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  <a:sym typeface="Economic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5620C361-CBB3-4180-94EF-C6BD79904F50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462040" y="4426730"/>
              <a:ext cx="7860079" cy="3708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31808">
                      <a:extLst>
                        <a:ext uri="{9D8B030D-6E8A-4147-A177-3AD203B41FA5}">
                          <a16:colId xmlns:a16="http://schemas.microsoft.com/office/drawing/2014/main" val="3851698129"/>
                        </a:ext>
                      </a:extLst>
                    </a:gridCol>
                    <a:gridCol w="7028271">
                      <a:extLst>
                        <a:ext uri="{9D8B030D-6E8A-4147-A177-3AD203B41FA5}">
                          <a16:colId xmlns:a16="http://schemas.microsoft.com/office/drawing/2014/main" val="267887377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US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d>
                                <m:dPr>
                                  <m:ctrlPr>
                                    <a:rPr lang="en-US" sz="1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  <m:r>
                                    <a:rPr lang="en-US" sz="1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𝒋</m:t>
                                  </m:r>
                                </m:e>
                              </m:d>
                            </m:oMath>
                          </a14:m>
                          <a:r>
                            <a:rPr lang="en-US" sz="1600" b="1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l">
                            <a:buNone/>
                          </a:pPr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</a:rPr>
                            <a:t>indicator variable that page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1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oMath>
                          </a14:m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</a:rPr>
                            <a:t> is evicted between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  <m:r>
                                <a:rPr lang="en-US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  <m:r>
                                <a:rPr lang="en-US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  <m:r>
                                <a:rPr lang="en-US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</a:rPr>
                            <a:t> and</a:t>
                          </a:r>
                          <a:r>
                            <a:rPr lang="en-US" sz="1600" b="0" baseline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1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  <m:r>
                                <a:rPr lang="en-US" sz="1600" b="1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600" b="1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  <m:r>
                                <a:rPr lang="en-US" sz="1600" b="1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600" b="1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  <m:r>
                                <a:rPr lang="en-US" sz="1600" b="1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600" b="1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1600" b="1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1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82422444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5620C361-CBB3-4180-94EF-C6BD79904F5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26140920"/>
                  </p:ext>
                </p:extLst>
              </p:nvPr>
            </p:nvGraphicFramePr>
            <p:xfrm>
              <a:off x="462040" y="4426730"/>
              <a:ext cx="7860079" cy="3708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31808">
                      <a:extLst>
                        <a:ext uri="{9D8B030D-6E8A-4147-A177-3AD203B41FA5}">
                          <a16:colId xmlns:a16="http://schemas.microsoft.com/office/drawing/2014/main" val="3851698129"/>
                        </a:ext>
                      </a:extLst>
                    </a:gridCol>
                    <a:gridCol w="7028271">
                      <a:extLst>
                        <a:ext uri="{9D8B030D-6E8A-4147-A177-3AD203B41FA5}">
                          <a16:colId xmlns:a16="http://schemas.microsoft.com/office/drawing/2014/main" val="267887377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t="-4839" r="-842336" b="-96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1872" t="-4839" b="-967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24224448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138C87B-03F5-44DD-ABFC-89E32024DBF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61511" y="1753128"/>
          <a:ext cx="654378" cy="30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189">
                  <a:extLst>
                    <a:ext uri="{9D8B030D-6E8A-4147-A177-3AD203B41FA5}">
                      <a16:colId xmlns:a16="http://schemas.microsoft.com/office/drawing/2014/main" val="3646591774"/>
                    </a:ext>
                  </a:extLst>
                </a:gridCol>
                <a:gridCol w="327189">
                  <a:extLst>
                    <a:ext uri="{9D8B030D-6E8A-4147-A177-3AD203B41FA5}">
                      <a16:colId xmlns:a16="http://schemas.microsoft.com/office/drawing/2014/main" val="3380459466"/>
                    </a:ext>
                  </a:extLst>
                </a:gridCol>
              </a:tblGrid>
              <a:tr h="156446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653635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6C506D4-766B-4819-B400-D09E285E8C47}"/>
                  </a:ext>
                </a:extLst>
              </p:cNvPr>
              <p:cNvSpPr txBox="1"/>
              <p:nvPr/>
            </p:nvSpPr>
            <p:spPr>
              <a:xfrm>
                <a:off x="1018094" y="2135928"/>
                <a:ext cx="55579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6C506D4-766B-4819-B400-D09E285E8C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8094" y="2135928"/>
                <a:ext cx="555793" cy="215444"/>
              </a:xfrm>
              <a:prstGeom prst="rect">
                <a:avLst/>
              </a:prstGeom>
              <a:blipFill>
                <a:blip r:embed="rId5"/>
                <a:stretch>
                  <a:fillRect l="-6593" r="-6593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0C582F8-0045-447C-ABF1-B09DC363304F}"/>
              </a:ext>
            </a:extLst>
          </p:cNvPr>
          <p:cNvCxnSpPr>
            <a:cxnSpLocks/>
          </p:cNvCxnSpPr>
          <p:nvPr/>
        </p:nvCxnSpPr>
        <p:spPr>
          <a:xfrm>
            <a:off x="7930416" y="1560662"/>
            <a:ext cx="54204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17F0444-DA8C-4B38-9B01-B6F88B157E6A}"/>
                  </a:ext>
                </a:extLst>
              </p:cNvPr>
              <p:cNvSpPr txBox="1"/>
              <p:nvPr/>
            </p:nvSpPr>
            <p:spPr>
              <a:xfrm>
                <a:off x="8094093" y="1299625"/>
                <a:ext cx="12458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17F0444-DA8C-4B38-9B01-B6F88B157E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4093" y="1299625"/>
                <a:ext cx="124586" cy="215444"/>
              </a:xfrm>
              <a:prstGeom prst="rect">
                <a:avLst/>
              </a:prstGeom>
              <a:blipFill>
                <a:blip r:embed="rId6"/>
                <a:stretch>
                  <a:fillRect l="-30000" r="-20000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1D8897B-E2C9-4A7E-BD8F-D3F7079C280E}"/>
                  </a:ext>
                </a:extLst>
              </p:cNvPr>
              <p:cNvSpPr txBox="1"/>
              <p:nvPr/>
            </p:nvSpPr>
            <p:spPr>
              <a:xfrm>
                <a:off x="1906797" y="2135572"/>
                <a:ext cx="55996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1D8897B-E2C9-4A7E-BD8F-D3F7079C28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6797" y="2135572"/>
                <a:ext cx="559960" cy="215444"/>
              </a:xfrm>
              <a:prstGeom prst="rect">
                <a:avLst/>
              </a:prstGeom>
              <a:blipFill>
                <a:blip r:embed="rId7"/>
                <a:stretch>
                  <a:fillRect l="-7609" r="-5435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516D4E0-2F08-4ECC-BE95-7F24D8011E53}"/>
                  </a:ext>
                </a:extLst>
              </p:cNvPr>
              <p:cNvSpPr txBox="1"/>
              <p:nvPr/>
            </p:nvSpPr>
            <p:spPr>
              <a:xfrm>
                <a:off x="2799667" y="2135928"/>
                <a:ext cx="55996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516D4E0-2F08-4ECC-BE95-7F24D8011E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9667" y="2135928"/>
                <a:ext cx="559961" cy="215444"/>
              </a:xfrm>
              <a:prstGeom prst="rect">
                <a:avLst/>
              </a:prstGeom>
              <a:blipFill>
                <a:blip r:embed="rId8"/>
                <a:stretch>
                  <a:fillRect l="-6522" r="-5435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539657C-15B6-4186-90F7-F4D5C61EB721}"/>
                  </a:ext>
                </a:extLst>
              </p:cNvPr>
              <p:cNvSpPr txBox="1"/>
              <p:nvPr/>
            </p:nvSpPr>
            <p:spPr>
              <a:xfrm>
                <a:off x="3731453" y="2135572"/>
                <a:ext cx="55867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539657C-15B6-4186-90F7-F4D5C61EB7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1453" y="2135572"/>
                <a:ext cx="558679" cy="215444"/>
              </a:xfrm>
              <a:prstGeom prst="rect">
                <a:avLst/>
              </a:prstGeom>
              <a:blipFill>
                <a:blip r:embed="rId9"/>
                <a:stretch>
                  <a:fillRect l="-6522" r="-5435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63BE308-D159-4FB9-939B-7F1342086A08}"/>
                  </a:ext>
                </a:extLst>
              </p:cNvPr>
              <p:cNvSpPr txBox="1"/>
              <p:nvPr/>
            </p:nvSpPr>
            <p:spPr>
              <a:xfrm>
                <a:off x="4643133" y="2135928"/>
                <a:ext cx="55996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63BE308-D159-4FB9-939B-7F1342086A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3133" y="2135928"/>
                <a:ext cx="559960" cy="215444"/>
              </a:xfrm>
              <a:prstGeom prst="rect">
                <a:avLst/>
              </a:prstGeom>
              <a:blipFill>
                <a:blip r:embed="rId10"/>
                <a:stretch>
                  <a:fillRect l="-7609" r="-5435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0A7D708-5A60-476A-BCB8-297340D9606A}"/>
                  </a:ext>
                </a:extLst>
              </p:cNvPr>
              <p:cNvSpPr txBox="1"/>
              <p:nvPr/>
            </p:nvSpPr>
            <p:spPr>
              <a:xfrm>
                <a:off x="5548942" y="2135572"/>
                <a:ext cx="55579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0A7D708-5A60-476A-BCB8-297340D960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8942" y="2135572"/>
                <a:ext cx="555793" cy="215444"/>
              </a:xfrm>
              <a:prstGeom prst="rect">
                <a:avLst/>
              </a:prstGeom>
              <a:blipFill>
                <a:blip r:embed="rId11"/>
                <a:stretch>
                  <a:fillRect l="-6593" r="-6593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1" name="Table 20">
                <a:extLst>
                  <a:ext uri="{FF2B5EF4-FFF2-40B4-BE49-F238E27FC236}">
                    <a16:creationId xmlns:a16="http://schemas.microsoft.com/office/drawing/2014/main" id="{D2A0F180-0C06-45A5-930A-B870BE9667D5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1460986" y="1750490"/>
              <a:ext cx="654378" cy="304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27189">
                      <a:extLst>
                        <a:ext uri="{9D8B030D-6E8A-4147-A177-3AD203B41FA5}">
                          <a16:colId xmlns:a16="http://schemas.microsoft.com/office/drawing/2014/main" val="3646591774"/>
                        </a:ext>
                      </a:extLst>
                    </a:gridCol>
                    <a:gridCol w="327189">
                      <a:extLst>
                        <a:ext uri="{9D8B030D-6E8A-4147-A177-3AD203B41FA5}">
                          <a16:colId xmlns:a16="http://schemas.microsoft.com/office/drawing/2014/main" val="3380459466"/>
                        </a:ext>
                      </a:extLst>
                    </a:gridCol>
                  </a:tblGrid>
                  <a:tr h="156446">
                    <a:tc>
                      <a:txBody>
                        <a:bodyPr/>
                        <a:lstStyle/>
                        <a:p>
                          <a:pPr marL="0" marR="0" lvl="0" indent="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965363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1" name="Table 20">
                <a:extLst>
                  <a:ext uri="{FF2B5EF4-FFF2-40B4-BE49-F238E27FC236}">
                    <a16:creationId xmlns:a16="http://schemas.microsoft.com/office/drawing/2014/main" id="{D2A0F180-0C06-45A5-930A-B870BE9667D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30555943"/>
                  </p:ext>
                </p:extLst>
              </p:nvPr>
            </p:nvGraphicFramePr>
            <p:xfrm>
              <a:off x="1460986" y="1750490"/>
              <a:ext cx="654378" cy="304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27189">
                      <a:extLst>
                        <a:ext uri="{9D8B030D-6E8A-4147-A177-3AD203B41FA5}">
                          <a16:colId xmlns:a16="http://schemas.microsoft.com/office/drawing/2014/main" val="3646591774"/>
                        </a:ext>
                      </a:extLst>
                    </a:gridCol>
                    <a:gridCol w="327189">
                      <a:extLst>
                        <a:ext uri="{9D8B030D-6E8A-4147-A177-3AD203B41FA5}">
                          <a16:colId xmlns:a16="http://schemas.microsoft.com/office/drawing/2014/main" val="3380459466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2"/>
                          <a:stretch>
                            <a:fillRect l="-1818" t="-1961" r="-101818" b="-39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9653635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2" name="Table 21">
                <a:extLst>
                  <a:ext uri="{FF2B5EF4-FFF2-40B4-BE49-F238E27FC236}">
                    <a16:creationId xmlns:a16="http://schemas.microsoft.com/office/drawing/2014/main" id="{E995964B-81F6-4BAE-8376-E108E97992C8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2360461" y="1753128"/>
              <a:ext cx="654378" cy="304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27189">
                      <a:extLst>
                        <a:ext uri="{9D8B030D-6E8A-4147-A177-3AD203B41FA5}">
                          <a16:colId xmlns:a16="http://schemas.microsoft.com/office/drawing/2014/main" val="3646591774"/>
                        </a:ext>
                      </a:extLst>
                    </a:gridCol>
                    <a:gridCol w="327189">
                      <a:extLst>
                        <a:ext uri="{9D8B030D-6E8A-4147-A177-3AD203B41FA5}">
                          <a16:colId xmlns:a16="http://schemas.microsoft.com/office/drawing/2014/main" val="3380459466"/>
                        </a:ext>
                      </a:extLst>
                    </a:gridCol>
                  </a:tblGrid>
                  <a:tr h="156446">
                    <a:tc>
                      <a:txBody>
                        <a:bodyPr/>
                        <a:lstStyle/>
                        <a:p>
                          <a:pPr marL="0" marR="0" lvl="0" indent="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965363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2" name="Table 21">
                <a:extLst>
                  <a:ext uri="{FF2B5EF4-FFF2-40B4-BE49-F238E27FC236}">
                    <a16:creationId xmlns:a16="http://schemas.microsoft.com/office/drawing/2014/main" id="{E995964B-81F6-4BAE-8376-E108E97992C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46977082"/>
                  </p:ext>
                </p:extLst>
              </p:nvPr>
            </p:nvGraphicFramePr>
            <p:xfrm>
              <a:off x="2360461" y="1753128"/>
              <a:ext cx="654378" cy="304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27189">
                      <a:extLst>
                        <a:ext uri="{9D8B030D-6E8A-4147-A177-3AD203B41FA5}">
                          <a16:colId xmlns:a16="http://schemas.microsoft.com/office/drawing/2014/main" val="3646591774"/>
                        </a:ext>
                      </a:extLst>
                    </a:gridCol>
                    <a:gridCol w="327189">
                      <a:extLst>
                        <a:ext uri="{9D8B030D-6E8A-4147-A177-3AD203B41FA5}">
                          <a16:colId xmlns:a16="http://schemas.microsoft.com/office/drawing/2014/main" val="3380459466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3"/>
                          <a:stretch>
                            <a:fillRect l="-1852" t="-1961" r="-103704" b="-39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3"/>
                          <a:stretch>
                            <a:fillRect l="-101852" t="-1961" r="-3704" b="-39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9653635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3" name="Table 22">
                <a:extLst>
                  <a:ext uri="{FF2B5EF4-FFF2-40B4-BE49-F238E27FC236}">
                    <a16:creationId xmlns:a16="http://schemas.microsoft.com/office/drawing/2014/main" id="{78A4F485-F183-455D-83A2-2FDFDC783BF7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3259936" y="1750490"/>
              <a:ext cx="654378" cy="304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27189">
                      <a:extLst>
                        <a:ext uri="{9D8B030D-6E8A-4147-A177-3AD203B41FA5}">
                          <a16:colId xmlns:a16="http://schemas.microsoft.com/office/drawing/2014/main" val="3646591774"/>
                        </a:ext>
                      </a:extLst>
                    </a:gridCol>
                    <a:gridCol w="327189">
                      <a:extLst>
                        <a:ext uri="{9D8B030D-6E8A-4147-A177-3AD203B41FA5}">
                          <a16:colId xmlns:a16="http://schemas.microsoft.com/office/drawing/2014/main" val="3380459466"/>
                        </a:ext>
                      </a:extLst>
                    </a:gridCol>
                  </a:tblGrid>
                  <a:tr h="156446">
                    <a:tc>
                      <a:txBody>
                        <a:bodyPr/>
                        <a:lstStyle/>
                        <a:p>
                          <a:pPr marL="0" marR="0" lvl="0" indent="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965363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3" name="Table 22">
                <a:extLst>
                  <a:ext uri="{FF2B5EF4-FFF2-40B4-BE49-F238E27FC236}">
                    <a16:creationId xmlns:a16="http://schemas.microsoft.com/office/drawing/2014/main" id="{78A4F485-F183-455D-83A2-2FDFDC783BF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47921043"/>
                  </p:ext>
                </p:extLst>
              </p:nvPr>
            </p:nvGraphicFramePr>
            <p:xfrm>
              <a:off x="3259936" y="1750490"/>
              <a:ext cx="654378" cy="304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27189">
                      <a:extLst>
                        <a:ext uri="{9D8B030D-6E8A-4147-A177-3AD203B41FA5}">
                          <a16:colId xmlns:a16="http://schemas.microsoft.com/office/drawing/2014/main" val="3646591774"/>
                        </a:ext>
                      </a:extLst>
                    </a:gridCol>
                    <a:gridCol w="327189">
                      <a:extLst>
                        <a:ext uri="{9D8B030D-6E8A-4147-A177-3AD203B41FA5}">
                          <a16:colId xmlns:a16="http://schemas.microsoft.com/office/drawing/2014/main" val="3380459466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4"/>
                          <a:stretch>
                            <a:fillRect l="-1818" t="-1961" r="-101818" b="-39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4"/>
                          <a:stretch>
                            <a:fillRect l="-103704" t="-1961" r="-3704" b="-39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9653635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4" name="Table 23">
                <a:extLst>
                  <a:ext uri="{FF2B5EF4-FFF2-40B4-BE49-F238E27FC236}">
                    <a16:creationId xmlns:a16="http://schemas.microsoft.com/office/drawing/2014/main" id="{572D151B-7338-4AF6-8B08-756DE825E3D8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4168123" y="1750490"/>
              <a:ext cx="654378" cy="304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27189">
                      <a:extLst>
                        <a:ext uri="{9D8B030D-6E8A-4147-A177-3AD203B41FA5}">
                          <a16:colId xmlns:a16="http://schemas.microsoft.com/office/drawing/2014/main" val="3646591774"/>
                        </a:ext>
                      </a:extLst>
                    </a:gridCol>
                    <a:gridCol w="327189">
                      <a:extLst>
                        <a:ext uri="{9D8B030D-6E8A-4147-A177-3AD203B41FA5}">
                          <a16:colId xmlns:a16="http://schemas.microsoft.com/office/drawing/2014/main" val="3380459466"/>
                        </a:ext>
                      </a:extLst>
                    </a:gridCol>
                  </a:tblGrid>
                  <a:tr h="156446">
                    <a:tc>
                      <a:txBody>
                        <a:bodyPr/>
                        <a:lstStyle/>
                        <a:p>
                          <a:pPr marL="0" marR="0" lvl="0" indent="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965363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4" name="Table 23">
                <a:extLst>
                  <a:ext uri="{FF2B5EF4-FFF2-40B4-BE49-F238E27FC236}">
                    <a16:creationId xmlns:a16="http://schemas.microsoft.com/office/drawing/2014/main" id="{572D151B-7338-4AF6-8B08-756DE825E3D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59379795"/>
                  </p:ext>
                </p:extLst>
              </p:nvPr>
            </p:nvGraphicFramePr>
            <p:xfrm>
              <a:off x="4168123" y="1750490"/>
              <a:ext cx="654378" cy="304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27189">
                      <a:extLst>
                        <a:ext uri="{9D8B030D-6E8A-4147-A177-3AD203B41FA5}">
                          <a16:colId xmlns:a16="http://schemas.microsoft.com/office/drawing/2014/main" val="3646591774"/>
                        </a:ext>
                      </a:extLst>
                    </a:gridCol>
                    <a:gridCol w="327189">
                      <a:extLst>
                        <a:ext uri="{9D8B030D-6E8A-4147-A177-3AD203B41FA5}">
                          <a16:colId xmlns:a16="http://schemas.microsoft.com/office/drawing/2014/main" val="3380459466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5"/>
                          <a:stretch>
                            <a:fillRect l="-1818" t="-1961" r="-101818" b="-39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5"/>
                          <a:stretch>
                            <a:fillRect l="-103704" t="-1961" r="-3704" b="-39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9653635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5" name="Table 24">
                <a:extLst>
                  <a:ext uri="{FF2B5EF4-FFF2-40B4-BE49-F238E27FC236}">
                    <a16:creationId xmlns:a16="http://schemas.microsoft.com/office/drawing/2014/main" id="{2B79BBBC-7E02-4F6C-A804-498957D4D477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5067598" y="1747852"/>
              <a:ext cx="654378" cy="304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27189">
                      <a:extLst>
                        <a:ext uri="{9D8B030D-6E8A-4147-A177-3AD203B41FA5}">
                          <a16:colId xmlns:a16="http://schemas.microsoft.com/office/drawing/2014/main" val="3646591774"/>
                        </a:ext>
                      </a:extLst>
                    </a:gridCol>
                    <a:gridCol w="327189">
                      <a:extLst>
                        <a:ext uri="{9D8B030D-6E8A-4147-A177-3AD203B41FA5}">
                          <a16:colId xmlns:a16="http://schemas.microsoft.com/office/drawing/2014/main" val="3380459466"/>
                        </a:ext>
                      </a:extLst>
                    </a:gridCol>
                  </a:tblGrid>
                  <a:tr h="156446">
                    <a:tc>
                      <a:txBody>
                        <a:bodyPr/>
                        <a:lstStyle/>
                        <a:p>
                          <a:pPr marL="0" marR="0" lvl="0" indent="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965363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5" name="Table 24">
                <a:extLst>
                  <a:ext uri="{FF2B5EF4-FFF2-40B4-BE49-F238E27FC236}">
                    <a16:creationId xmlns:a16="http://schemas.microsoft.com/office/drawing/2014/main" id="{2B79BBBC-7E02-4F6C-A804-498957D4D47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66941713"/>
                  </p:ext>
                </p:extLst>
              </p:nvPr>
            </p:nvGraphicFramePr>
            <p:xfrm>
              <a:off x="5067598" y="1747852"/>
              <a:ext cx="654378" cy="304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27189">
                      <a:extLst>
                        <a:ext uri="{9D8B030D-6E8A-4147-A177-3AD203B41FA5}">
                          <a16:colId xmlns:a16="http://schemas.microsoft.com/office/drawing/2014/main" val="3646591774"/>
                        </a:ext>
                      </a:extLst>
                    </a:gridCol>
                    <a:gridCol w="327189">
                      <a:extLst>
                        <a:ext uri="{9D8B030D-6E8A-4147-A177-3AD203B41FA5}">
                          <a16:colId xmlns:a16="http://schemas.microsoft.com/office/drawing/2014/main" val="3380459466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6"/>
                          <a:stretch>
                            <a:fillRect l="-1852" t="-1961" r="-103704" b="-39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6"/>
                          <a:stretch>
                            <a:fillRect l="-101852" t="-1961" r="-3704" b="-39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9653635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6" name="Table 25">
                <a:extLst>
                  <a:ext uri="{FF2B5EF4-FFF2-40B4-BE49-F238E27FC236}">
                    <a16:creationId xmlns:a16="http://schemas.microsoft.com/office/drawing/2014/main" id="{384FED18-0A0E-48CA-A0CC-873C96CC824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04933023"/>
                  </p:ext>
                </p:extLst>
              </p:nvPr>
            </p:nvGraphicFramePr>
            <p:xfrm>
              <a:off x="5967073" y="1750490"/>
              <a:ext cx="654378" cy="304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27189">
                      <a:extLst>
                        <a:ext uri="{9D8B030D-6E8A-4147-A177-3AD203B41FA5}">
                          <a16:colId xmlns:a16="http://schemas.microsoft.com/office/drawing/2014/main" val="3646591774"/>
                        </a:ext>
                      </a:extLst>
                    </a:gridCol>
                    <a:gridCol w="327189">
                      <a:extLst>
                        <a:ext uri="{9D8B030D-6E8A-4147-A177-3AD203B41FA5}">
                          <a16:colId xmlns:a16="http://schemas.microsoft.com/office/drawing/2014/main" val="3380459466"/>
                        </a:ext>
                      </a:extLst>
                    </a:gridCol>
                  </a:tblGrid>
                  <a:tr h="156446">
                    <a:tc>
                      <a:txBody>
                        <a:bodyPr/>
                        <a:lstStyle/>
                        <a:p>
                          <a:pPr marL="0" marR="0" lvl="0" indent="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965363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6" name="Table 25">
                <a:extLst>
                  <a:ext uri="{FF2B5EF4-FFF2-40B4-BE49-F238E27FC236}">
                    <a16:creationId xmlns:a16="http://schemas.microsoft.com/office/drawing/2014/main" id="{384FED18-0A0E-48CA-A0CC-873C96CC824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04933023"/>
                  </p:ext>
                </p:extLst>
              </p:nvPr>
            </p:nvGraphicFramePr>
            <p:xfrm>
              <a:off x="5967073" y="1750490"/>
              <a:ext cx="654378" cy="304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27189">
                      <a:extLst>
                        <a:ext uri="{9D8B030D-6E8A-4147-A177-3AD203B41FA5}">
                          <a16:colId xmlns:a16="http://schemas.microsoft.com/office/drawing/2014/main" val="3646591774"/>
                        </a:ext>
                      </a:extLst>
                    </a:gridCol>
                    <a:gridCol w="327189">
                      <a:extLst>
                        <a:ext uri="{9D8B030D-6E8A-4147-A177-3AD203B41FA5}">
                          <a16:colId xmlns:a16="http://schemas.microsoft.com/office/drawing/2014/main" val="3380459466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7"/>
                          <a:stretch>
                            <a:fillRect l="-1818" t="-1961" r="-101818" b="-39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7"/>
                          <a:stretch>
                            <a:fillRect l="-103704" t="-1961" r="-3704" b="-39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9653635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7" name="Table 26">
                <a:extLst>
                  <a:ext uri="{FF2B5EF4-FFF2-40B4-BE49-F238E27FC236}">
                    <a16:creationId xmlns:a16="http://schemas.microsoft.com/office/drawing/2014/main" id="{22B2D363-D234-422C-8177-61D0B261AE0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39014271"/>
                  </p:ext>
                </p:extLst>
              </p:nvPr>
            </p:nvGraphicFramePr>
            <p:xfrm>
              <a:off x="857162" y="2693070"/>
              <a:ext cx="3622287" cy="13411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07429">
                      <a:extLst>
                        <a:ext uri="{9D8B030D-6E8A-4147-A177-3AD203B41FA5}">
                          <a16:colId xmlns:a16="http://schemas.microsoft.com/office/drawing/2014/main" val="3851698129"/>
                        </a:ext>
                      </a:extLst>
                    </a:gridCol>
                    <a:gridCol w="1207429">
                      <a:extLst>
                        <a:ext uri="{9D8B030D-6E8A-4147-A177-3AD203B41FA5}">
                          <a16:colId xmlns:a16="http://schemas.microsoft.com/office/drawing/2014/main" val="2678873779"/>
                        </a:ext>
                      </a:extLst>
                    </a:gridCol>
                    <a:gridCol w="1207429">
                      <a:extLst>
                        <a:ext uri="{9D8B030D-6E8A-4147-A177-3AD203B41FA5}">
                          <a16:colId xmlns:a16="http://schemas.microsoft.com/office/drawing/2014/main" val="1486148461"/>
                        </a:ext>
                      </a:extLst>
                    </a:gridCol>
                  </a:tblGrid>
                  <a:tr h="33528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d>
                                  <m:dPr>
                                    <m:ctrlP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1,1</m:t>
                                    </m:r>
                                  </m:e>
                                </m:d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oMath>
                            </m:oMathPara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d>
                                  <m:dPr>
                                    <m:ctrlP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2,1</m:t>
                                    </m:r>
                                  </m:e>
                                </m:d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d>
                                  <m:dPr>
                                    <m:ctrlPr>
                                      <a:rPr lang="en-US" sz="16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3,1</m:t>
                                    </m:r>
                                  </m:e>
                                </m:d>
                                <m:r>
                                  <a:rPr lang="en-US" sz="16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=…</m:t>
                                </m:r>
                              </m:oMath>
                            </m:oMathPara>
                          </a14:m>
                          <a:endParaRPr lang="en-US" sz="1600" b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79219585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d>
                                  <m:dPr>
                                    <m:ctrlP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1,2</m:t>
                                    </m:r>
                                  </m:e>
                                </m:d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oMath>
                            </m:oMathPara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d>
                                  <m:dPr>
                                    <m:ctrlP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2,2</m:t>
                                    </m:r>
                                  </m:e>
                                </m:d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oMath>
                            </m:oMathPara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600" b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18184657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d>
                                  <m:dPr>
                                    <m:ctrlPr>
                                      <a:rPr lang="en-US" sz="16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2,3</m:t>
                                    </m:r>
                                  </m:e>
                                </m:d>
                                <m:r>
                                  <a:rPr lang="en-US" sz="16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=…</m:t>
                                </m:r>
                              </m:oMath>
                            </m:oMathPara>
                          </a14:m>
                          <a:endParaRPr lang="en-US" sz="1600" b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928332666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600" b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7927075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7" name="Table 26">
                <a:extLst>
                  <a:ext uri="{FF2B5EF4-FFF2-40B4-BE49-F238E27FC236}">
                    <a16:creationId xmlns:a16="http://schemas.microsoft.com/office/drawing/2014/main" id="{22B2D363-D234-422C-8177-61D0B261AE0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39014271"/>
                  </p:ext>
                </p:extLst>
              </p:nvPr>
            </p:nvGraphicFramePr>
            <p:xfrm>
              <a:off x="857162" y="2693070"/>
              <a:ext cx="3622287" cy="13411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07429">
                      <a:extLst>
                        <a:ext uri="{9D8B030D-6E8A-4147-A177-3AD203B41FA5}">
                          <a16:colId xmlns:a16="http://schemas.microsoft.com/office/drawing/2014/main" val="3851698129"/>
                        </a:ext>
                      </a:extLst>
                    </a:gridCol>
                    <a:gridCol w="1207429">
                      <a:extLst>
                        <a:ext uri="{9D8B030D-6E8A-4147-A177-3AD203B41FA5}">
                          <a16:colId xmlns:a16="http://schemas.microsoft.com/office/drawing/2014/main" val="2678873779"/>
                        </a:ext>
                      </a:extLst>
                    </a:gridCol>
                    <a:gridCol w="1207429">
                      <a:extLst>
                        <a:ext uri="{9D8B030D-6E8A-4147-A177-3AD203B41FA5}">
                          <a16:colId xmlns:a16="http://schemas.microsoft.com/office/drawing/2014/main" val="1486148461"/>
                        </a:ext>
                      </a:extLst>
                    </a:gridCol>
                  </a:tblGrid>
                  <a:tr h="335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8"/>
                          <a:stretch>
                            <a:fillRect r="-200505" b="-30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8"/>
                          <a:stretch>
                            <a:fillRect l="-99497" r="-99497" b="-30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8"/>
                          <a:stretch>
                            <a:fillRect l="-200505" b="-3018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79219585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8"/>
                          <a:stretch>
                            <a:fillRect t="-98214" r="-200505" b="-196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8"/>
                          <a:stretch>
                            <a:fillRect l="-99497" t="-98214" r="-99497" b="-196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600" b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18184657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8"/>
                          <a:stretch>
                            <a:fillRect l="-99497" t="-201818" r="-99497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928332666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600" b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79270750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5958530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lvl="0"/>
            <a:r>
              <a:rPr lang="en-GB" dirty="0">
                <a:latin typeface="Open Sans"/>
                <a:ea typeface="Open Sans"/>
                <a:cs typeface="Open Sans"/>
                <a:sym typeface="Open Sans"/>
              </a:rPr>
              <a:t>Integer Programming Formulation</a:t>
            </a:r>
            <a:endParaRPr dirty="0">
              <a:latin typeface="Open Sans"/>
              <a:ea typeface="Open Sans"/>
              <a:cs typeface="Open Sans"/>
              <a:sym typeface="Open San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Google Shape;69;p1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311700" y="1225225"/>
                <a:ext cx="8520600" cy="347875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>
                  <a:buNone/>
                </a:pPr>
                <a:r>
                  <a:rPr lang="en-US" sz="1600" dirty="0"/>
                  <a:t>The algorithm pay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</m:oMath>
                </a14:m>
                <a:r>
                  <a:rPr lang="en-US" sz="1600" b="0" i="1" dirty="0">
                    <a:latin typeface="Cambria Math" panose="02040503050406030204" pitchFamily="18" charset="0"/>
                  </a:rPr>
                  <a:t> </a:t>
                </a:r>
                <a:r>
                  <a:rPr lang="en-US" sz="1600" dirty="0"/>
                  <a:t>for </a:t>
                </a:r>
                <a:r>
                  <a:rPr lang="en-US" sz="1600" b="1" dirty="0"/>
                  <a:t>evicting</a:t>
                </a:r>
                <a:r>
                  <a:rPr lang="en-US" sz="1600" dirty="0"/>
                  <a:t> page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1600" dirty="0"/>
                  <a:t>.</a:t>
                </a:r>
                <a:endParaRPr lang="en-US" sz="1600" b="0" i="1" dirty="0">
                  <a:latin typeface="Cambria Math" panose="02040503050406030204" pitchFamily="18" charset="0"/>
                </a:endParaRPr>
              </a:p>
              <a:p>
                <a:pPr marL="0" lvl="0" indent="0">
                  <a:buNone/>
                </a:pPr>
                <a:endParaRPr lang="en-US" sz="1600" i="1" dirty="0">
                  <a:latin typeface="Cambria Math" panose="02040503050406030204" pitchFamily="18" charset="0"/>
                </a:endParaRPr>
              </a:p>
              <a:p>
                <a:pPr marL="0" lvl="0" indent="0">
                  <a:buNone/>
                </a:pPr>
                <a:endParaRPr lang="en-US" sz="1600" dirty="0"/>
              </a:p>
              <a:p>
                <a:pPr marL="0" lvl="0" indent="0">
                  <a:buNone/>
                </a:pPr>
                <a:endParaRPr lang="en-US" sz="1600" dirty="0"/>
              </a:p>
              <a:p>
                <a:pPr marL="0" lvl="0" indent="0">
                  <a:buNone/>
                </a:pPr>
                <a:endParaRPr lang="en-US" sz="1600" dirty="0"/>
              </a:p>
              <a:p>
                <a:pPr marL="0" lvl="0" indent="0">
                  <a:buNone/>
                </a:pPr>
                <a:endParaRPr lang="en-US" sz="1600" dirty="0"/>
              </a:p>
              <a:p>
                <a:pPr marL="0" lvl="0" indent="0">
                  <a:buNone/>
                </a:pPr>
                <a:endParaRPr lang="en-US" sz="1600" dirty="0"/>
              </a:p>
            </p:txBody>
          </p:sp>
        </mc:Choice>
        <mc:Fallback xmlns="">
          <p:sp>
            <p:nvSpPr>
              <p:cNvPr id="69" name="Google Shape;69;p1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11700" y="1225225"/>
                <a:ext cx="8520600" cy="3478750"/>
              </a:xfrm>
              <a:prstGeom prst="rect">
                <a:avLst/>
              </a:prstGeom>
              <a:blipFill>
                <a:blip r:embed="rId3"/>
                <a:stretch>
                  <a:fillRect l="-3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Google Shape;70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Economica"/>
              </a:rPr>
              <a:t>18</a:t>
            </a:fld>
            <a:endParaRPr dirty="0">
              <a:solidFill>
                <a:schemeClr val="dk1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  <a:sym typeface="Economic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5620C361-CBB3-4180-94EF-C6BD79904F50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462040" y="4426730"/>
              <a:ext cx="7860079" cy="3708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31808">
                      <a:extLst>
                        <a:ext uri="{9D8B030D-6E8A-4147-A177-3AD203B41FA5}">
                          <a16:colId xmlns:a16="http://schemas.microsoft.com/office/drawing/2014/main" val="3851698129"/>
                        </a:ext>
                      </a:extLst>
                    </a:gridCol>
                    <a:gridCol w="7028271">
                      <a:extLst>
                        <a:ext uri="{9D8B030D-6E8A-4147-A177-3AD203B41FA5}">
                          <a16:colId xmlns:a16="http://schemas.microsoft.com/office/drawing/2014/main" val="267887377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US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d>
                                <m:dPr>
                                  <m:ctrlPr>
                                    <a:rPr lang="en-US" sz="1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  <m:r>
                                    <a:rPr lang="en-US" sz="1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𝒋</m:t>
                                  </m:r>
                                </m:e>
                              </m:d>
                            </m:oMath>
                          </a14:m>
                          <a:r>
                            <a:rPr lang="en-US" sz="1600" b="1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l">
                            <a:buNone/>
                          </a:pPr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</a:rPr>
                            <a:t>indicator variable that page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1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oMath>
                          </a14:m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</a:rPr>
                            <a:t> is evicted between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  <m:r>
                                <a:rPr lang="en-US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  <m:r>
                                <a:rPr lang="en-US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  <m:r>
                                <a:rPr lang="en-US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</a:rPr>
                            <a:t> and</a:t>
                          </a:r>
                          <a:r>
                            <a:rPr lang="en-US" sz="1600" b="0" baseline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1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  <m:r>
                                <a:rPr lang="en-US" sz="1600" b="1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600" b="1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  <m:r>
                                <a:rPr lang="en-US" sz="1600" b="1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600" b="1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  <m:r>
                                <a:rPr lang="en-US" sz="1600" b="1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600" b="1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1600" b="1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1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82422444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5620C361-CBB3-4180-94EF-C6BD79904F5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26140920"/>
                  </p:ext>
                </p:extLst>
              </p:nvPr>
            </p:nvGraphicFramePr>
            <p:xfrm>
              <a:off x="462040" y="4426730"/>
              <a:ext cx="7860079" cy="3708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31808">
                      <a:extLst>
                        <a:ext uri="{9D8B030D-6E8A-4147-A177-3AD203B41FA5}">
                          <a16:colId xmlns:a16="http://schemas.microsoft.com/office/drawing/2014/main" val="3851698129"/>
                        </a:ext>
                      </a:extLst>
                    </a:gridCol>
                    <a:gridCol w="7028271">
                      <a:extLst>
                        <a:ext uri="{9D8B030D-6E8A-4147-A177-3AD203B41FA5}">
                          <a16:colId xmlns:a16="http://schemas.microsoft.com/office/drawing/2014/main" val="267887377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t="-4839" r="-842336" b="-96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1872" t="-4839" b="-967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24224448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138C87B-03F5-44DD-ABFC-89E32024DBF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61511" y="1753128"/>
          <a:ext cx="654378" cy="30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189">
                  <a:extLst>
                    <a:ext uri="{9D8B030D-6E8A-4147-A177-3AD203B41FA5}">
                      <a16:colId xmlns:a16="http://schemas.microsoft.com/office/drawing/2014/main" val="3646591774"/>
                    </a:ext>
                  </a:extLst>
                </a:gridCol>
                <a:gridCol w="327189">
                  <a:extLst>
                    <a:ext uri="{9D8B030D-6E8A-4147-A177-3AD203B41FA5}">
                      <a16:colId xmlns:a16="http://schemas.microsoft.com/office/drawing/2014/main" val="3380459466"/>
                    </a:ext>
                  </a:extLst>
                </a:gridCol>
              </a:tblGrid>
              <a:tr h="156446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653635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6C506D4-766B-4819-B400-D09E285E8C47}"/>
                  </a:ext>
                </a:extLst>
              </p:cNvPr>
              <p:cNvSpPr txBox="1"/>
              <p:nvPr/>
            </p:nvSpPr>
            <p:spPr>
              <a:xfrm>
                <a:off x="1018094" y="2135928"/>
                <a:ext cx="55579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6C506D4-766B-4819-B400-D09E285E8C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8094" y="2135928"/>
                <a:ext cx="555793" cy="215444"/>
              </a:xfrm>
              <a:prstGeom prst="rect">
                <a:avLst/>
              </a:prstGeom>
              <a:blipFill>
                <a:blip r:embed="rId5"/>
                <a:stretch>
                  <a:fillRect l="-6593" r="-6593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0C582F8-0045-447C-ABF1-B09DC363304F}"/>
              </a:ext>
            </a:extLst>
          </p:cNvPr>
          <p:cNvCxnSpPr>
            <a:cxnSpLocks/>
          </p:cNvCxnSpPr>
          <p:nvPr/>
        </p:nvCxnSpPr>
        <p:spPr>
          <a:xfrm>
            <a:off x="7930416" y="1560662"/>
            <a:ext cx="54204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17F0444-DA8C-4B38-9B01-B6F88B157E6A}"/>
                  </a:ext>
                </a:extLst>
              </p:cNvPr>
              <p:cNvSpPr txBox="1"/>
              <p:nvPr/>
            </p:nvSpPr>
            <p:spPr>
              <a:xfrm>
                <a:off x="8094093" y="1299625"/>
                <a:ext cx="12458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17F0444-DA8C-4B38-9B01-B6F88B157E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4093" y="1299625"/>
                <a:ext cx="124586" cy="215444"/>
              </a:xfrm>
              <a:prstGeom prst="rect">
                <a:avLst/>
              </a:prstGeom>
              <a:blipFill>
                <a:blip r:embed="rId6"/>
                <a:stretch>
                  <a:fillRect l="-30000" r="-20000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1D8897B-E2C9-4A7E-BD8F-D3F7079C280E}"/>
                  </a:ext>
                </a:extLst>
              </p:cNvPr>
              <p:cNvSpPr txBox="1"/>
              <p:nvPr/>
            </p:nvSpPr>
            <p:spPr>
              <a:xfrm>
                <a:off x="1906797" y="2135572"/>
                <a:ext cx="55996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1D8897B-E2C9-4A7E-BD8F-D3F7079C28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6797" y="2135572"/>
                <a:ext cx="559960" cy="215444"/>
              </a:xfrm>
              <a:prstGeom prst="rect">
                <a:avLst/>
              </a:prstGeom>
              <a:blipFill>
                <a:blip r:embed="rId7"/>
                <a:stretch>
                  <a:fillRect l="-7609" r="-5435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516D4E0-2F08-4ECC-BE95-7F24D8011E53}"/>
                  </a:ext>
                </a:extLst>
              </p:cNvPr>
              <p:cNvSpPr txBox="1"/>
              <p:nvPr/>
            </p:nvSpPr>
            <p:spPr>
              <a:xfrm>
                <a:off x="2799667" y="2135928"/>
                <a:ext cx="55996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516D4E0-2F08-4ECC-BE95-7F24D8011E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9667" y="2135928"/>
                <a:ext cx="559961" cy="215444"/>
              </a:xfrm>
              <a:prstGeom prst="rect">
                <a:avLst/>
              </a:prstGeom>
              <a:blipFill>
                <a:blip r:embed="rId8"/>
                <a:stretch>
                  <a:fillRect l="-6522" r="-5435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539657C-15B6-4186-90F7-F4D5C61EB721}"/>
                  </a:ext>
                </a:extLst>
              </p:cNvPr>
              <p:cNvSpPr txBox="1"/>
              <p:nvPr/>
            </p:nvSpPr>
            <p:spPr>
              <a:xfrm>
                <a:off x="3731453" y="2135572"/>
                <a:ext cx="55867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539657C-15B6-4186-90F7-F4D5C61EB7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1453" y="2135572"/>
                <a:ext cx="558679" cy="215444"/>
              </a:xfrm>
              <a:prstGeom prst="rect">
                <a:avLst/>
              </a:prstGeom>
              <a:blipFill>
                <a:blip r:embed="rId9"/>
                <a:stretch>
                  <a:fillRect l="-6522" r="-5435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63BE308-D159-4FB9-939B-7F1342086A08}"/>
                  </a:ext>
                </a:extLst>
              </p:cNvPr>
              <p:cNvSpPr txBox="1"/>
              <p:nvPr/>
            </p:nvSpPr>
            <p:spPr>
              <a:xfrm>
                <a:off x="4643133" y="2135928"/>
                <a:ext cx="55996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63BE308-D159-4FB9-939B-7F1342086A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3133" y="2135928"/>
                <a:ext cx="559960" cy="215444"/>
              </a:xfrm>
              <a:prstGeom prst="rect">
                <a:avLst/>
              </a:prstGeom>
              <a:blipFill>
                <a:blip r:embed="rId10"/>
                <a:stretch>
                  <a:fillRect l="-7609" r="-5435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0A7D708-5A60-476A-BCB8-297340D9606A}"/>
                  </a:ext>
                </a:extLst>
              </p:cNvPr>
              <p:cNvSpPr txBox="1"/>
              <p:nvPr/>
            </p:nvSpPr>
            <p:spPr>
              <a:xfrm>
                <a:off x="5548942" y="2135572"/>
                <a:ext cx="55579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0A7D708-5A60-476A-BCB8-297340D960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8942" y="2135572"/>
                <a:ext cx="555793" cy="215444"/>
              </a:xfrm>
              <a:prstGeom prst="rect">
                <a:avLst/>
              </a:prstGeom>
              <a:blipFill>
                <a:blip r:embed="rId11"/>
                <a:stretch>
                  <a:fillRect l="-6593" r="-6593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1" name="Table 20">
                <a:extLst>
                  <a:ext uri="{FF2B5EF4-FFF2-40B4-BE49-F238E27FC236}">
                    <a16:creationId xmlns:a16="http://schemas.microsoft.com/office/drawing/2014/main" id="{D2A0F180-0C06-45A5-930A-B870BE9667D5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1460986" y="1750490"/>
              <a:ext cx="654378" cy="304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27189">
                      <a:extLst>
                        <a:ext uri="{9D8B030D-6E8A-4147-A177-3AD203B41FA5}">
                          <a16:colId xmlns:a16="http://schemas.microsoft.com/office/drawing/2014/main" val="3646591774"/>
                        </a:ext>
                      </a:extLst>
                    </a:gridCol>
                    <a:gridCol w="327189">
                      <a:extLst>
                        <a:ext uri="{9D8B030D-6E8A-4147-A177-3AD203B41FA5}">
                          <a16:colId xmlns:a16="http://schemas.microsoft.com/office/drawing/2014/main" val="3380459466"/>
                        </a:ext>
                      </a:extLst>
                    </a:gridCol>
                  </a:tblGrid>
                  <a:tr h="156446">
                    <a:tc>
                      <a:txBody>
                        <a:bodyPr/>
                        <a:lstStyle/>
                        <a:p>
                          <a:pPr marL="0" marR="0" lvl="0" indent="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965363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1" name="Table 20">
                <a:extLst>
                  <a:ext uri="{FF2B5EF4-FFF2-40B4-BE49-F238E27FC236}">
                    <a16:creationId xmlns:a16="http://schemas.microsoft.com/office/drawing/2014/main" id="{D2A0F180-0C06-45A5-930A-B870BE9667D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30555943"/>
                  </p:ext>
                </p:extLst>
              </p:nvPr>
            </p:nvGraphicFramePr>
            <p:xfrm>
              <a:off x="1460986" y="1750490"/>
              <a:ext cx="654378" cy="304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27189">
                      <a:extLst>
                        <a:ext uri="{9D8B030D-6E8A-4147-A177-3AD203B41FA5}">
                          <a16:colId xmlns:a16="http://schemas.microsoft.com/office/drawing/2014/main" val="3646591774"/>
                        </a:ext>
                      </a:extLst>
                    </a:gridCol>
                    <a:gridCol w="327189">
                      <a:extLst>
                        <a:ext uri="{9D8B030D-6E8A-4147-A177-3AD203B41FA5}">
                          <a16:colId xmlns:a16="http://schemas.microsoft.com/office/drawing/2014/main" val="3380459466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2"/>
                          <a:stretch>
                            <a:fillRect l="-1818" t="-1961" r="-101818" b="-39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9653635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2" name="Table 21">
                <a:extLst>
                  <a:ext uri="{FF2B5EF4-FFF2-40B4-BE49-F238E27FC236}">
                    <a16:creationId xmlns:a16="http://schemas.microsoft.com/office/drawing/2014/main" id="{E995964B-81F6-4BAE-8376-E108E97992C8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2360461" y="1753128"/>
              <a:ext cx="654378" cy="304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27189">
                      <a:extLst>
                        <a:ext uri="{9D8B030D-6E8A-4147-A177-3AD203B41FA5}">
                          <a16:colId xmlns:a16="http://schemas.microsoft.com/office/drawing/2014/main" val="3646591774"/>
                        </a:ext>
                      </a:extLst>
                    </a:gridCol>
                    <a:gridCol w="327189">
                      <a:extLst>
                        <a:ext uri="{9D8B030D-6E8A-4147-A177-3AD203B41FA5}">
                          <a16:colId xmlns:a16="http://schemas.microsoft.com/office/drawing/2014/main" val="3380459466"/>
                        </a:ext>
                      </a:extLst>
                    </a:gridCol>
                  </a:tblGrid>
                  <a:tr h="156446">
                    <a:tc>
                      <a:txBody>
                        <a:bodyPr/>
                        <a:lstStyle/>
                        <a:p>
                          <a:pPr marL="0" marR="0" lvl="0" indent="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965363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2" name="Table 21">
                <a:extLst>
                  <a:ext uri="{FF2B5EF4-FFF2-40B4-BE49-F238E27FC236}">
                    <a16:creationId xmlns:a16="http://schemas.microsoft.com/office/drawing/2014/main" id="{E995964B-81F6-4BAE-8376-E108E97992C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46977082"/>
                  </p:ext>
                </p:extLst>
              </p:nvPr>
            </p:nvGraphicFramePr>
            <p:xfrm>
              <a:off x="2360461" y="1753128"/>
              <a:ext cx="654378" cy="304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27189">
                      <a:extLst>
                        <a:ext uri="{9D8B030D-6E8A-4147-A177-3AD203B41FA5}">
                          <a16:colId xmlns:a16="http://schemas.microsoft.com/office/drawing/2014/main" val="3646591774"/>
                        </a:ext>
                      </a:extLst>
                    </a:gridCol>
                    <a:gridCol w="327189">
                      <a:extLst>
                        <a:ext uri="{9D8B030D-6E8A-4147-A177-3AD203B41FA5}">
                          <a16:colId xmlns:a16="http://schemas.microsoft.com/office/drawing/2014/main" val="3380459466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3"/>
                          <a:stretch>
                            <a:fillRect l="-1852" t="-1961" r="-103704" b="-39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3"/>
                          <a:stretch>
                            <a:fillRect l="-101852" t="-1961" r="-3704" b="-39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9653635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3" name="Table 22">
                <a:extLst>
                  <a:ext uri="{FF2B5EF4-FFF2-40B4-BE49-F238E27FC236}">
                    <a16:creationId xmlns:a16="http://schemas.microsoft.com/office/drawing/2014/main" id="{78A4F485-F183-455D-83A2-2FDFDC783BF7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3259936" y="1750490"/>
              <a:ext cx="654378" cy="304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27189">
                      <a:extLst>
                        <a:ext uri="{9D8B030D-6E8A-4147-A177-3AD203B41FA5}">
                          <a16:colId xmlns:a16="http://schemas.microsoft.com/office/drawing/2014/main" val="3646591774"/>
                        </a:ext>
                      </a:extLst>
                    </a:gridCol>
                    <a:gridCol w="327189">
                      <a:extLst>
                        <a:ext uri="{9D8B030D-6E8A-4147-A177-3AD203B41FA5}">
                          <a16:colId xmlns:a16="http://schemas.microsoft.com/office/drawing/2014/main" val="3380459466"/>
                        </a:ext>
                      </a:extLst>
                    </a:gridCol>
                  </a:tblGrid>
                  <a:tr h="156446">
                    <a:tc>
                      <a:txBody>
                        <a:bodyPr/>
                        <a:lstStyle/>
                        <a:p>
                          <a:pPr marL="0" marR="0" lvl="0" indent="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965363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3" name="Table 22">
                <a:extLst>
                  <a:ext uri="{FF2B5EF4-FFF2-40B4-BE49-F238E27FC236}">
                    <a16:creationId xmlns:a16="http://schemas.microsoft.com/office/drawing/2014/main" id="{78A4F485-F183-455D-83A2-2FDFDC783BF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47921043"/>
                  </p:ext>
                </p:extLst>
              </p:nvPr>
            </p:nvGraphicFramePr>
            <p:xfrm>
              <a:off x="3259936" y="1750490"/>
              <a:ext cx="654378" cy="304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27189">
                      <a:extLst>
                        <a:ext uri="{9D8B030D-6E8A-4147-A177-3AD203B41FA5}">
                          <a16:colId xmlns:a16="http://schemas.microsoft.com/office/drawing/2014/main" val="3646591774"/>
                        </a:ext>
                      </a:extLst>
                    </a:gridCol>
                    <a:gridCol w="327189">
                      <a:extLst>
                        <a:ext uri="{9D8B030D-6E8A-4147-A177-3AD203B41FA5}">
                          <a16:colId xmlns:a16="http://schemas.microsoft.com/office/drawing/2014/main" val="3380459466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4"/>
                          <a:stretch>
                            <a:fillRect l="-1818" t="-1961" r="-101818" b="-39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4"/>
                          <a:stretch>
                            <a:fillRect l="-103704" t="-1961" r="-3704" b="-39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9653635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4" name="Table 23">
                <a:extLst>
                  <a:ext uri="{FF2B5EF4-FFF2-40B4-BE49-F238E27FC236}">
                    <a16:creationId xmlns:a16="http://schemas.microsoft.com/office/drawing/2014/main" id="{572D151B-7338-4AF6-8B08-756DE825E3D8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4168123" y="1750490"/>
              <a:ext cx="654378" cy="304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27189">
                      <a:extLst>
                        <a:ext uri="{9D8B030D-6E8A-4147-A177-3AD203B41FA5}">
                          <a16:colId xmlns:a16="http://schemas.microsoft.com/office/drawing/2014/main" val="3646591774"/>
                        </a:ext>
                      </a:extLst>
                    </a:gridCol>
                    <a:gridCol w="327189">
                      <a:extLst>
                        <a:ext uri="{9D8B030D-6E8A-4147-A177-3AD203B41FA5}">
                          <a16:colId xmlns:a16="http://schemas.microsoft.com/office/drawing/2014/main" val="3380459466"/>
                        </a:ext>
                      </a:extLst>
                    </a:gridCol>
                  </a:tblGrid>
                  <a:tr h="156446">
                    <a:tc>
                      <a:txBody>
                        <a:bodyPr/>
                        <a:lstStyle/>
                        <a:p>
                          <a:pPr marL="0" marR="0" lvl="0" indent="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965363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4" name="Table 23">
                <a:extLst>
                  <a:ext uri="{FF2B5EF4-FFF2-40B4-BE49-F238E27FC236}">
                    <a16:creationId xmlns:a16="http://schemas.microsoft.com/office/drawing/2014/main" id="{572D151B-7338-4AF6-8B08-756DE825E3D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59379795"/>
                  </p:ext>
                </p:extLst>
              </p:nvPr>
            </p:nvGraphicFramePr>
            <p:xfrm>
              <a:off x="4168123" y="1750490"/>
              <a:ext cx="654378" cy="304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27189">
                      <a:extLst>
                        <a:ext uri="{9D8B030D-6E8A-4147-A177-3AD203B41FA5}">
                          <a16:colId xmlns:a16="http://schemas.microsoft.com/office/drawing/2014/main" val="3646591774"/>
                        </a:ext>
                      </a:extLst>
                    </a:gridCol>
                    <a:gridCol w="327189">
                      <a:extLst>
                        <a:ext uri="{9D8B030D-6E8A-4147-A177-3AD203B41FA5}">
                          <a16:colId xmlns:a16="http://schemas.microsoft.com/office/drawing/2014/main" val="3380459466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5"/>
                          <a:stretch>
                            <a:fillRect l="-1818" t="-1961" r="-101818" b="-39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5"/>
                          <a:stretch>
                            <a:fillRect l="-103704" t="-1961" r="-3704" b="-39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9653635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5" name="Table 24">
                <a:extLst>
                  <a:ext uri="{FF2B5EF4-FFF2-40B4-BE49-F238E27FC236}">
                    <a16:creationId xmlns:a16="http://schemas.microsoft.com/office/drawing/2014/main" id="{2B79BBBC-7E02-4F6C-A804-498957D4D477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5067598" y="1747852"/>
              <a:ext cx="654378" cy="304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27189">
                      <a:extLst>
                        <a:ext uri="{9D8B030D-6E8A-4147-A177-3AD203B41FA5}">
                          <a16:colId xmlns:a16="http://schemas.microsoft.com/office/drawing/2014/main" val="3646591774"/>
                        </a:ext>
                      </a:extLst>
                    </a:gridCol>
                    <a:gridCol w="327189">
                      <a:extLst>
                        <a:ext uri="{9D8B030D-6E8A-4147-A177-3AD203B41FA5}">
                          <a16:colId xmlns:a16="http://schemas.microsoft.com/office/drawing/2014/main" val="3380459466"/>
                        </a:ext>
                      </a:extLst>
                    </a:gridCol>
                  </a:tblGrid>
                  <a:tr h="156446">
                    <a:tc>
                      <a:txBody>
                        <a:bodyPr/>
                        <a:lstStyle/>
                        <a:p>
                          <a:pPr marL="0" marR="0" lvl="0" indent="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965363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5" name="Table 24">
                <a:extLst>
                  <a:ext uri="{FF2B5EF4-FFF2-40B4-BE49-F238E27FC236}">
                    <a16:creationId xmlns:a16="http://schemas.microsoft.com/office/drawing/2014/main" id="{2B79BBBC-7E02-4F6C-A804-498957D4D47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66941713"/>
                  </p:ext>
                </p:extLst>
              </p:nvPr>
            </p:nvGraphicFramePr>
            <p:xfrm>
              <a:off x="5067598" y="1747852"/>
              <a:ext cx="654378" cy="304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27189">
                      <a:extLst>
                        <a:ext uri="{9D8B030D-6E8A-4147-A177-3AD203B41FA5}">
                          <a16:colId xmlns:a16="http://schemas.microsoft.com/office/drawing/2014/main" val="3646591774"/>
                        </a:ext>
                      </a:extLst>
                    </a:gridCol>
                    <a:gridCol w="327189">
                      <a:extLst>
                        <a:ext uri="{9D8B030D-6E8A-4147-A177-3AD203B41FA5}">
                          <a16:colId xmlns:a16="http://schemas.microsoft.com/office/drawing/2014/main" val="3380459466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6"/>
                          <a:stretch>
                            <a:fillRect l="-1852" t="-1961" r="-103704" b="-39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6"/>
                          <a:stretch>
                            <a:fillRect l="-101852" t="-1961" r="-3704" b="-39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9653635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6" name="Table 25">
                <a:extLst>
                  <a:ext uri="{FF2B5EF4-FFF2-40B4-BE49-F238E27FC236}">
                    <a16:creationId xmlns:a16="http://schemas.microsoft.com/office/drawing/2014/main" id="{384FED18-0A0E-48CA-A0CC-873C96CC824E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5967073" y="1750490"/>
              <a:ext cx="654378" cy="304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27189">
                      <a:extLst>
                        <a:ext uri="{9D8B030D-6E8A-4147-A177-3AD203B41FA5}">
                          <a16:colId xmlns:a16="http://schemas.microsoft.com/office/drawing/2014/main" val="3646591774"/>
                        </a:ext>
                      </a:extLst>
                    </a:gridCol>
                    <a:gridCol w="327189">
                      <a:extLst>
                        <a:ext uri="{9D8B030D-6E8A-4147-A177-3AD203B41FA5}">
                          <a16:colId xmlns:a16="http://schemas.microsoft.com/office/drawing/2014/main" val="3380459466"/>
                        </a:ext>
                      </a:extLst>
                    </a:gridCol>
                  </a:tblGrid>
                  <a:tr h="156446">
                    <a:tc>
                      <a:txBody>
                        <a:bodyPr/>
                        <a:lstStyle/>
                        <a:p>
                          <a:pPr marL="0" marR="0" lvl="0" indent="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965363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6" name="Table 25">
                <a:extLst>
                  <a:ext uri="{FF2B5EF4-FFF2-40B4-BE49-F238E27FC236}">
                    <a16:creationId xmlns:a16="http://schemas.microsoft.com/office/drawing/2014/main" id="{384FED18-0A0E-48CA-A0CC-873C96CC824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25744923"/>
                  </p:ext>
                </p:extLst>
              </p:nvPr>
            </p:nvGraphicFramePr>
            <p:xfrm>
              <a:off x="5967073" y="1750490"/>
              <a:ext cx="654378" cy="304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27189">
                      <a:extLst>
                        <a:ext uri="{9D8B030D-6E8A-4147-A177-3AD203B41FA5}">
                          <a16:colId xmlns:a16="http://schemas.microsoft.com/office/drawing/2014/main" val="3646591774"/>
                        </a:ext>
                      </a:extLst>
                    </a:gridCol>
                    <a:gridCol w="327189">
                      <a:extLst>
                        <a:ext uri="{9D8B030D-6E8A-4147-A177-3AD203B41FA5}">
                          <a16:colId xmlns:a16="http://schemas.microsoft.com/office/drawing/2014/main" val="3380459466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7"/>
                          <a:stretch>
                            <a:fillRect l="-1818" t="-1961" r="-101818" b="-39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7"/>
                          <a:stretch>
                            <a:fillRect l="-103704" t="-1961" r="-3704" b="-39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9653635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7" name="Table 26">
                <a:extLst>
                  <a:ext uri="{FF2B5EF4-FFF2-40B4-BE49-F238E27FC236}">
                    <a16:creationId xmlns:a16="http://schemas.microsoft.com/office/drawing/2014/main" id="{AB275AD4-5D5E-4E97-87D6-B8757E4088F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39589756"/>
                  </p:ext>
                </p:extLst>
              </p:nvPr>
            </p:nvGraphicFramePr>
            <p:xfrm>
              <a:off x="6866548" y="1747852"/>
              <a:ext cx="654378" cy="304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27189">
                      <a:extLst>
                        <a:ext uri="{9D8B030D-6E8A-4147-A177-3AD203B41FA5}">
                          <a16:colId xmlns:a16="http://schemas.microsoft.com/office/drawing/2014/main" val="3646591774"/>
                        </a:ext>
                      </a:extLst>
                    </a:gridCol>
                    <a:gridCol w="327189">
                      <a:extLst>
                        <a:ext uri="{9D8B030D-6E8A-4147-A177-3AD203B41FA5}">
                          <a16:colId xmlns:a16="http://schemas.microsoft.com/office/drawing/2014/main" val="3380459466"/>
                        </a:ext>
                      </a:extLst>
                    </a:gridCol>
                  </a:tblGrid>
                  <a:tr h="156446">
                    <a:tc>
                      <a:txBody>
                        <a:bodyPr/>
                        <a:lstStyle/>
                        <a:p>
                          <a:pPr marL="0" marR="0" lvl="0" indent="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965363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7" name="Table 26">
                <a:extLst>
                  <a:ext uri="{FF2B5EF4-FFF2-40B4-BE49-F238E27FC236}">
                    <a16:creationId xmlns:a16="http://schemas.microsoft.com/office/drawing/2014/main" id="{AB275AD4-5D5E-4E97-87D6-B8757E4088F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39589756"/>
                  </p:ext>
                </p:extLst>
              </p:nvPr>
            </p:nvGraphicFramePr>
            <p:xfrm>
              <a:off x="6866548" y="1747852"/>
              <a:ext cx="654378" cy="304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27189">
                      <a:extLst>
                        <a:ext uri="{9D8B030D-6E8A-4147-A177-3AD203B41FA5}">
                          <a16:colId xmlns:a16="http://schemas.microsoft.com/office/drawing/2014/main" val="3646591774"/>
                        </a:ext>
                      </a:extLst>
                    </a:gridCol>
                    <a:gridCol w="327189">
                      <a:extLst>
                        <a:ext uri="{9D8B030D-6E8A-4147-A177-3AD203B41FA5}">
                          <a16:colId xmlns:a16="http://schemas.microsoft.com/office/drawing/2014/main" val="3380459466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8"/>
                          <a:stretch>
                            <a:fillRect l="-1852" t="-1961" r="-103704" b="-39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8"/>
                          <a:stretch>
                            <a:fillRect l="-101852" t="-1961" r="-3704" b="-39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9653635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3764185-62EE-4BC5-8095-B103F6E3E3BB}"/>
                  </a:ext>
                </a:extLst>
              </p:cNvPr>
              <p:cNvSpPr txBox="1"/>
              <p:nvPr/>
            </p:nvSpPr>
            <p:spPr>
              <a:xfrm>
                <a:off x="6442230" y="2130782"/>
                <a:ext cx="55996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3764185-62EE-4BC5-8095-B103F6E3E3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2230" y="2130782"/>
                <a:ext cx="559960" cy="215444"/>
              </a:xfrm>
              <a:prstGeom prst="rect">
                <a:avLst/>
              </a:prstGeom>
              <a:blipFill>
                <a:blip r:embed="rId19"/>
                <a:stretch>
                  <a:fillRect l="-7609" r="-5435" b="-2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2" name="Table 31">
                <a:extLst>
                  <a:ext uri="{FF2B5EF4-FFF2-40B4-BE49-F238E27FC236}">
                    <a16:creationId xmlns:a16="http://schemas.microsoft.com/office/drawing/2014/main" id="{1E2DCDEF-1757-49CA-8531-61FC52C33A1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82872657"/>
                  </p:ext>
                </p:extLst>
              </p:nvPr>
            </p:nvGraphicFramePr>
            <p:xfrm>
              <a:off x="857162" y="2693070"/>
              <a:ext cx="3622287" cy="13411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07429">
                      <a:extLst>
                        <a:ext uri="{9D8B030D-6E8A-4147-A177-3AD203B41FA5}">
                          <a16:colId xmlns:a16="http://schemas.microsoft.com/office/drawing/2014/main" val="3851698129"/>
                        </a:ext>
                      </a:extLst>
                    </a:gridCol>
                    <a:gridCol w="1207429">
                      <a:extLst>
                        <a:ext uri="{9D8B030D-6E8A-4147-A177-3AD203B41FA5}">
                          <a16:colId xmlns:a16="http://schemas.microsoft.com/office/drawing/2014/main" val="2678873779"/>
                        </a:ext>
                      </a:extLst>
                    </a:gridCol>
                    <a:gridCol w="1207429">
                      <a:extLst>
                        <a:ext uri="{9D8B030D-6E8A-4147-A177-3AD203B41FA5}">
                          <a16:colId xmlns:a16="http://schemas.microsoft.com/office/drawing/2014/main" val="1486148461"/>
                        </a:ext>
                      </a:extLst>
                    </a:gridCol>
                  </a:tblGrid>
                  <a:tr h="33528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d>
                                  <m:dPr>
                                    <m:ctrlP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1,1</m:t>
                                    </m:r>
                                  </m:e>
                                </m:d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oMath>
                            </m:oMathPara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d>
                                  <m:dPr>
                                    <m:ctrlP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2,1</m:t>
                                    </m:r>
                                  </m:e>
                                </m:d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d>
                                  <m:dPr>
                                    <m:ctrlP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3,1</m:t>
                                    </m:r>
                                  </m:e>
                                </m:d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79219585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d>
                                  <m:dPr>
                                    <m:ctrlP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1,2</m:t>
                                    </m:r>
                                  </m:e>
                                </m:d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oMath>
                            </m:oMathPara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d>
                                  <m:dPr>
                                    <m:ctrlP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2,2</m:t>
                                    </m:r>
                                  </m:e>
                                </m:d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oMath>
                            </m:oMathPara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d>
                                  <m:dPr>
                                    <m:ctrlPr>
                                      <a:rPr lang="en-US" sz="16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3,2</m:t>
                                    </m:r>
                                  </m:e>
                                </m:d>
                                <m:r>
                                  <a:rPr lang="en-US" sz="16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=…</m:t>
                                </m:r>
                              </m:oMath>
                            </m:oMathPara>
                          </a14:m>
                          <a:endParaRPr lang="en-US" sz="1600" b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18184657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d>
                                  <m:dPr>
                                    <m:ctrlPr>
                                      <a:rPr lang="en-US" sz="16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2,3</m:t>
                                    </m:r>
                                  </m:e>
                                </m:d>
                                <m:r>
                                  <a:rPr lang="en-US" sz="16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=…</m:t>
                                </m:r>
                              </m:oMath>
                            </m:oMathPara>
                          </a14:m>
                          <a:endParaRPr lang="en-US" sz="1600" b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928332666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600" b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7927075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2" name="Table 31">
                <a:extLst>
                  <a:ext uri="{FF2B5EF4-FFF2-40B4-BE49-F238E27FC236}">
                    <a16:creationId xmlns:a16="http://schemas.microsoft.com/office/drawing/2014/main" id="{1E2DCDEF-1757-49CA-8531-61FC52C33A1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82872657"/>
                  </p:ext>
                </p:extLst>
              </p:nvPr>
            </p:nvGraphicFramePr>
            <p:xfrm>
              <a:off x="857162" y="2693070"/>
              <a:ext cx="3622287" cy="13411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07429">
                      <a:extLst>
                        <a:ext uri="{9D8B030D-6E8A-4147-A177-3AD203B41FA5}">
                          <a16:colId xmlns:a16="http://schemas.microsoft.com/office/drawing/2014/main" val="3851698129"/>
                        </a:ext>
                      </a:extLst>
                    </a:gridCol>
                    <a:gridCol w="1207429">
                      <a:extLst>
                        <a:ext uri="{9D8B030D-6E8A-4147-A177-3AD203B41FA5}">
                          <a16:colId xmlns:a16="http://schemas.microsoft.com/office/drawing/2014/main" val="2678873779"/>
                        </a:ext>
                      </a:extLst>
                    </a:gridCol>
                    <a:gridCol w="1207429">
                      <a:extLst>
                        <a:ext uri="{9D8B030D-6E8A-4147-A177-3AD203B41FA5}">
                          <a16:colId xmlns:a16="http://schemas.microsoft.com/office/drawing/2014/main" val="1486148461"/>
                        </a:ext>
                      </a:extLst>
                    </a:gridCol>
                  </a:tblGrid>
                  <a:tr h="335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0"/>
                          <a:stretch>
                            <a:fillRect r="-200505" b="-30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0"/>
                          <a:stretch>
                            <a:fillRect l="-99497" r="-99497" b="-30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0"/>
                          <a:stretch>
                            <a:fillRect l="-200505" b="-3018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79219585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0"/>
                          <a:stretch>
                            <a:fillRect t="-98214" r="-200505" b="-196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0"/>
                          <a:stretch>
                            <a:fillRect l="-99497" t="-98214" r="-99497" b="-196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0"/>
                          <a:stretch>
                            <a:fillRect l="-200505" t="-98214" b="-196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18184657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0"/>
                          <a:stretch>
                            <a:fillRect l="-99497" t="-201818" r="-99497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928332666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600" b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79270750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7630627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lvl="0"/>
            <a:r>
              <a:rPr lang="en-GB" dirty="0">
                <a:latin typeface="Open Sans"/>
                <a:ea typeface="Open Sans"/>
                <a:cs typeface="Open Sans"/>
                <a:sym typeface="Open Sans"/>
              </a:rPr>
              <a:t>Integer Programming Formulation</a:t>
            </a:r>
            <a:endParaRPr dirty="0">
              <a:latin typeface="Open Sans"/>
              <a:ea typeface="Open Sans"/>
              <a:cs typeface="Open Sans"/>
              <a:sym typeface="Open San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Google Shape;69;p1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311700" y="1225225"/>
                <a:ext cx="8520600" cy="347875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>
                  <a:buNone/>
                </a:pPr>
                <a:r>
                  <a:rPr lang="en-US" sz="1600" dirty="0"/>
                  <a:t>The algorithm pay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</m:oMath>
                </a14:m>
                <a:r>
                  <a:rPr lang="en-US" sz="1600" b="0" i="1" dirty="0">
                    <a:latin typeface="Cambria Math" panose="02040503050406030204" pitchFamily="18" charset="0"/>
                  </a:rPr>
                  <a:t> </a:t>
                </a:r>
                <a:r>
                  <a:rPr lang="en-US" sz="1600" dirty="0"/>
                  <a:t>for </a:t>
                </a:r>
                <a:r>
                  <a:rPr lang="en-US" sz="1600" b="1" dirty="0"/>
                  <a:t>evicting</a:t>
                </a:r>
                <a:r>
                  <a:rPr lang="en-US" sz="1600" dirty="0"/>
                  <a:t> page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1600" dirty="0"/>
                  <a:t>.</a:t>
                </a:r>
                <a:endParaRPr lang="en-US" sz="1600" b="0" i="1" dirty="0">
                  <a:latin typeface="Cambria Math" panose="02040503050406030204" pitchFamily="18" charset="0"/>
                </a:endParaRPr>
              </a:p>
              <a:p>
                <a:pPr marL="0" lvl="0" indent="0">
                  <a:buNone/>
                </a:pPr>
                <a:endParaRPr lang="en-US" sz="1600" i="1" dirty="0">
                  <a:latin typeface="Cambria Math" panose="02040503050406030204" pitchFamily="18" charset="0"/>
                </a:endParaRPr>
              </a:p>
              <a:p>
                <a:pPr marL="0" lvl="0" indent="0">
                  <a:buNone/>
                </a:pPr>
                <a:endParaRPr lang="en-US" sz="1600" dirty="0"/>
              </a:p>
              <a:p>
                <a:pPr marL="0" lvl="0" indent="0">
                  <a:buNone/>
                </a:pPr>
                <a:endParaRPr lang="en-US" sz="1600" dirty="0"/>
              </a:p>
              <a:p>
                <a:pPr marL="0" lvl="0" indent="0">
                  <a:buNone/>
                </a:pPr>
                <a:endParaRPr lang="en-US" sz="1600" dirty="0"/>
              </a:p>
              <a:p>
                <a:pPr marL="0" lvl="0" indent="0">
                  <a:buNone/>
                </a:pPr>
                <a:endParaRPr lang="en-US" sz="1600" dirty="0"/>
              </a:p>
              <a:p>
                <a:pPr marL="0" lvl="0" indent="0">
                  <a:buNone/>
                </a:pPr>
                <a:endParaRPr lang="en-US" sz="1600" dirty="0"/>
              </a:p>
            </p:txBody>
          </p:sp>
        </mc:Choice>
        <mc:Fallback xmlns="">
          <p:sp>
            <p:nvSpPr>
              <p:cNvPr id="69" name="Google Shape;69;p1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11700" y="1225225"/>
                <a:ext cx="8520600" cy="3478750"/>
              </a:xfrm>
              <a:prstGeom prst="rect">
                <a:avLst/>
              </a:prstGeom>
              <a:blipFill>
                <a:blip r:embed="rId3"/>
                <a:stretch>
                  <a:fillRect l="-3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Google Shape;70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Economica"/>
              </a:rPr>
              <a:t>19</a:t>
            </a:fld>
            <a:endParaRPr dirty="0">
              <a:solidFill>
                <a:schemeClr val="dk1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  <a:sym typeface="Economic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5620C361-CBB3-4180-94EF-C6BD79904F50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462040" y="4426730"/>
              <a:ext cx="7860079" cy="3708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31808">
                      <a:extLst>
                        <a:ext uri="{9D8B030D-6E8A-4147-A177-3AD203B41FA5}">
                          <a16:colId xmlns:a16="http://schemas.microsoft.com/office/drawing/2014/main" val="3851698129"/>
                        </a:ext>
                      </a:extLst>
                    </a:gridCol>
                    <a:gridCol w="7028271">
                      <a:extLst>
                        <a:ext uri="{9D8B030D-6E8A-4147-A177-3AD203B41FA5}">
                          <a16:colId xmlns:a16="http://schemas.microsoft.com/office/drawing/2014/main" val="267887377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US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d>
                                <m:dPr>
                                  <m:ctrlPr>
                                    <a:rPr lang="en-US" sz="1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  <m:r>
                                    <a:rPr lang="en-US" sz="1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𝒋</m:t>
                                  </m:r>
                                </m:e>
                              </m:d>
                            </m:oMath>
                          </a14:m>
                          <a:r>
                            <a:rPr lang="en-US" sz="1600" b="1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l">
                            <a:buNone/>
                          </a:pPr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</a:rPr>
                            <a:t>indicator variable that page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1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oMath>
                          </a14:m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</a:rPr>
                            <a:t> is evicted between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  <m:r>
                                <a:rPr lang="en-US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  <m:r>
                                <a:rPr lang="en-US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  <m:r>
                                <a:rPr lang="en-US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</a:rPr>
                            <a:t> and</a:t>
                          </a:r>
                          <a:r>
                            <a:rPr lang="en-US" sz="1600" b="0" baseline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1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  <m:r>
                                <a:rPr lang="en-US" sz="1600" b="1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600" b="1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  <m:r>
                                <a:rPr lang="en-US" sz="1600" b="1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600" b="1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  <m:r>
                                <a:rPr lang="en-US" sz="1600" b="1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600" b="1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1600" b="1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1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82422444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5620C361-CBB3-4180-94EF-C6BD79904F5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26140920"/>
                  </p:ext>
                </p:extLst>
              </p:nvPr>
            </p:nvGraphicFramePr>
            <p:xfrm>
              <a:off x="462040" y="4426730"/>
              <a:ext cx="7860079" cy="3708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31808">
                      <a:extLst>
                        <a:ext uri="{9D8B030D-6E8A-4147-A177-3AD203B41FA5}">
                          <a16:colId xmlns:a16="http://schemas.microsoft.com/office/drawing/2014/main" val="3851698129"/>
                        </a:ext>
                      </a:extLst>
                    </a:gridCol>
                    <a:gridCol w="7028271">
                      <a:extLst>
                        <a:ext uri="{9D8B030D-6E8A-4147-A177-3AD203B41FA5}">
                          <a16:colId xmlns:a16="http://schemas.microsoft.com/office/drawing/2014/main" val="267887377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t="-4839" r="-842336" b="-96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1872" t="-4839" b="-967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24224448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138C87B-03F5-44DD-ABFC-89E32024DBF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61511" y="1753128"/>
          <a:ext cx="654378" cy="30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189">
                  <a:extLst>
                    <a:ext uri="{9D8B030D-6E8A-4147-A177-3AD203B41FA5}">
                      <a16:colId xmlns:a16="http://schemas.microsoft.com/office/drawing/2014/main" val="3646591774"/>
                    </a:ext>
                  </a:extLst>
                </a:gridCol>
                <a:gridCol w="327189">
                  <a:extLst>
                    <a:ext uri="{9D8B030D-6E8A-4147-A177-3AD203B41FA5}">
                      <a16:colId xmlns:a16="http://schemas.microsoft.com/office/drawing/2014/main" val="3380459466"/>
                    </a:ext>
                  </a:extLst>
                </a:gridCol>
              </a:tblGrid>
              <a:tr h="156446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653635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6C506D4-766B-4819-B400-D09E285E8C47}"/>
                  </a:ext>
                </a:extLst>
              </p:cNvPr>
              <p:cNvSpPr txBox="1"/>
              <p:nvPr/>
            </p:nvSpPr>
            <p:spPr>
              <a:xfrm>
                <a:off x="1018094" y="2135928"/>
                <a:ext cx="55579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6C506D4-766B-4819-B400-D09E285E8C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8094" y="2135928"/>
                <a:ext cx="555793" cy="215444"/>
              </a:xfrm>
              <a:prstGeom prst="rect">
                <a:avLst/>
              </a:prstGeom>
              <a:blipFill>
                <a:blip r:embed="rId5"/>
                <a:stretch>
                  <a:fillRect l="-6593" r="-6593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0C582F8-0045-447C-ABF1-B09DC363304F}"/>
              </a:ext>
            </a:extLst>
          </p:cNvPr>
          <p:cNvCxnSpPr>
            <a:cxnSpLocks/>
          </p:cNvCxnSpPr>
          <p:nvPr/>
        </p:nvCxnSpPr>
        <p:spPr>
          <a:xfrm>
            <a:off x="7930416" y="1560662"/>
            <a:ext cx="54204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17F0444-DA8C-4B38-9B01-B6F88B157E6A}"/>
                  </a:ext>
                </a:extLst>
              </p:cNvPr>
              <p:cNvSpPr txBox="1"/>
              <p:nvPr/>
            </p:nvSpPr>
            <p:spPr>
              <a:xfrm>
                <a:off x="8094093" y="1299625"/>
                <a:ext cx="12458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17F0444-DA8C-4B38-9B01-B6F88B157E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4093" y="1299625"/>
                <a:ext cx="124586" cy="215444"/>
              </a:xfrm>
              <a:prstGeom prst="rect">
                <a:avLst/>
              </a:prstGeom>
              <a:blipFill>
                <a:blip r:embed="rId6"/>
                <a:stretch>
                  <a:fillRect l="-30000" r="-20000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1D8897B-E2C9-4A7E-BD8F-D3F7079C280E}"/>
                  </a:ext>
                </a:extLst>
              </p:cNvPr>
              <p:cNvSpPr txBox="1"/>
              <p:nvPr/>
            </p:nvSpPr>
            <p:spPr>
              <a:xfrm>
                <a:off x="1906797" y="2135572"/>
                <a:ext cx="55996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1D8897B-E2C9-4A7E-BD8F-D3F7079C28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6797" y="2135572"/>
                <a:ext cx="559960" cy="215444"/>
              </a:xfrm>
              <a:prstGeom prst="rect">
                <a:avLst/>
              </a:prstGeom>
              <a:blipFill>
                <a:blip r:embed="rId7"/>
                <a:stretch>
                  <a:fillRect l="-7609" r="-5435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516D4E0-2F08-4ECC-BE95-7F24D8011E53}"/>
                  </a:ext>
                </a:extLst>
              </p:cNvPr>
              <p:cNvSpPr txBox="1"/>
              <p:nvPr/>
            </p:nvSpPr>
            <p:spPr>
              <a:xfrm>
                <a:off x="2799667" y="2135928"/>
                <a:ext cx="55996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516D4E0-2F08-4ECC-BE95-7F24D8011E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9667" y="2135928"/>
                <a:ext cx="559961" cy="215444"/>
              </a:xfrm>
              <a:prstGeom prst="rect">
                <a:avLst/>
              </a:prstGeom>
              <a:blipFill>
                <a:blip r:embed="rId8"/>
                <a:stretch>
                  <a:fillRect l="-6522" r="-5435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539657C-15B6-4186-90F7-F4D5C61EB721}"/>
                  </a:ext>
                </a:extLst>
              </p:cNvPr>
              <p:cNvSpPr txBox="1"/>
              <p:nvPr/>
            </p:nvSpPr>
            <p:spPr>
              <a:xfrm>
                <a:off x="3731453" y="2135572"/>
                <a:ext cx="55867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539657C-15B6-4186-90F7-F4D5C61EB7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1453" y="2135572"/>
                <a:ext cx="558679" cy="215444"/>
              </a:xfrm>
              <a:prstGeom prst="rect">
                <a:avLst/>
              </a:prstGeom>
              <a:blipFill>
                <a:blip r:embed="rId9"/>
                <a:stretch>
                  <a:fillRect l="-6522" r="-5435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63BE308-D159-4FB9-939B-7F1342086A08}"/>
                  </a:ext>
                </a:extLst>
              </p:cNvPr>
              <p:cNvSpPr txBox="1"/>
              <p:nvPr/>
            </p:nvSpPr>
            <p:spPr>
              <a:xfrm>
                <a:off x="4643133" y="2135928"/>
                <a:ext cx="55996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63BE308-D159-4FB9-939B-7F1342086A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3133" y="2135928"/>
                <a:ext cx="559960" cy="215444"/>
              </a:xfrm>
              <a:prstGeom prst="rect">
                <a:avLst/>
              </a:prstGeom>
              <a:blipFill>
                <a:blip r:embed="rId10"/>
                <a:stretch>
                  <a:fillRect l="-7609" r="-5435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0A7D708-5A60-476A-BCB8-297340D9606A}"/>
                  </a:ext>
                </a:extLst>
              </p:cNvPr>
              <p:cNvSpPr txBox="1"/>
              <p:nvPr/>
            </p:nvSpPr>
            <p:spPr>
              <a:xfrm>
                <a:off x="5548942" y="2135572"/>
                <a:ext cx="55579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0A7D708-5A60-476A-BCB8-297340D960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8942" y="2135572"/>
                <a:ext cx="555793" cy="215444"/>
              </a:xfrm>
              <a:prstGeom prst="rect">
                <a:avLst/>
              </a:prstGeom>
              <a:blipFill>
                <a:blip r:embed="rId11"/>
                <a:stretch>
                  <a:fillRect l="-6593" r="-6593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1" name="Table 20">
                <a:extLst>
                  <a:ext uri="{FF2B5EF4-FFF2-40B4-BE49-F238E27FC236}">
                    <a16:creationId xmlns:a16="http://schemas.microsoft.com/office/drawing/2014/main" id="{D2A0F180-0C06-45A5-930A-B870BE9667D5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1460986" y="1750490"/>
              <a:ext cx="654378" cy="304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27189">
                      <a:extLst>
                        <a:ext uri="{9D8B030D-6E8A-4147-A177-3AD203B41FA5}">
                          <a16:colId xmlns:a16="http://schemas.microsoft.com/office/drawing/2014/main" val="3646591774"/>
                        </a:ext>
                      </a:extLst>
                    </a:gridCol>
                    <a:gridCol w="327189">
                      <a:extLst>
                        <a:ext uri="{9D8B030D-6E8A-4147-A177-3AD203B41FA5}">
                          <a16:colId xmlns:a16="http://schemas.microsoft.com/office/drawing/2014/main" val="3380459466"/>
                        </a:ext>
                      </a:extLst>
                    </a:gridCol>
                  </a:tblGrid>
                  <a:tr h="156446">
                    <a:tc>
                      <a:txBody>
                        <a:bodyPr/>
                        <a:lstStyle/>
                        <a:p>
                          <a:pPr marL="0" marR="0" lvl="0" indent="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965363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1" name="Table 20">
                <a:extLst>
                  <a:ext uri="{FF2B5EF4-FFF2-40B4-BE49-F238E27FC236}">
                    <a16:creationId xmlns:a16="http://schemas.microsoft.com/office/drawing/2014/main" id="{D2A0F180-0C06-45A5-930A-B870BE9667D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30555943"/>
                  </p:ext>
                </p:extLst>
              </p:nvPr>
            </p:nvGraphicFramePr>
            <p:xfrm>
              <a:off x="1460986" y="1750490"/>
              <a:ext cx="654378" cy="304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27189">
                      <a:extLst>
                        <a:ext uri="{9D8B030D-6E8A-4147-A177-3AD203B41FA5}">
                          <a16:colId xmlns:a16="http://schemas.microsoft.com/office/drawing/2014/main" val="3646591774"/>
                        </a:ext>
                      </a:extLst>
                    </a:gridCol>
                    <a:gridCol w="327189">
                      <a:extLst>
                        <a:ext uri="{9D8B030D-6E8A-4147-A177-3AD203B41FA5}">
                          <a16:colId xmlns:a16="http://schemas.microsoft.com/office/drawing/2014/main" val="3380459466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2"/>
                          <a:stretch>
                            <a:fillRect l="-1818" t="-1961" r="-101818" b="-39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9653635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2" name="Table 21">
                <a:extLst>
                  <a:ext uri="{FF2B5EF4-FFF2-40B4-BE49-F238E27FC236}">
                    <a16:creationId xmlns:a16="http://schemas.microsoft.com/office/drawing/2014/main" id="{E995964B-81F6-4BAE-8376-E108E97992C8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2360461" y="1753128"/>
              <a:ext cx="654378" cy="304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27189">
                      <a:extLst>
                        <a:ext uri="{9D8B030D-6E8A-4147-A177-3AD203B41FA5}">
                          <a16:colId xmlns:a16="http://schemas.microsoft.com/office/drawing/2014/main" val="3646591774"/>
                        </a:ext>
                      </a:extLst>
                    </a:gridCol>
                    <a:gridCol w="327189">
                      <a:extLst>
                        <a:ext uri="{9D8B030D-6E8A-4147-A177-3AD203B41FA5}">
                          <a16:colId xmlns:a16="http://schemas.microsoft.com/office/drawing/2014/main" val="3380459466"/>
                        </a:ext>
                      </a:extLst>
                    </a:gridCol>
                  </a:tblGrid>
                  <a:tr h="156446">
                    <a:tc>
                      <a:txBody>
                        <a:bodyPr/>
                        <a:lstStyle/>
                        <a:p>
                          <a:pPr marL="0" marR="0" lvl="0" indent="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965363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2" name="Table 21">
                <a:extLst>
                  <a:ext uri="{FF2B5EF4-FFF2-40B4-BE49-F238E27FC236}">
                    <a16:creationId xmlns:a16="http://schemas.microsoft.com/office/drawing/2014/main" id="{E995964B-81F6-4BAE-8376-E108E97992C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46977082"/>
                  </p:ext>
                </p:extLst>
              </p:nvPr>
            </p:nvGraphicFramePr>
            <p:xfrm>
              <a:off x="2360461" y="1753128"/>
              <a:ext cx="654378" cy="304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27189">
                      <a:extLst>
                        <a:ext uri="{9D8B030D-6E8A-4147-A177-3AD203B41FA5}">
                          <a16:colId xmlns:a16="http://schemas.microsoft.com/office/drawing/2014/main" val="3646591774"/>
                        </a:ext>
                      </a:extLst>
                    </a:gridCol>
                    <a:gridCol w="327189">
                      <a:extLst>
                        <a:ext uri="{9D8B030D-6E8A-4147-A177-3AD203B41FA5}">
                          <a16:colId xmlns:a16="http://schemas.microsoft.com/office/drawing/2014/main" val="3380459466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3"/>
                          <a:stretch>
                            <a:fillRect l="-1852" t="-1961" r="-103704" b="-39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3"/>
                          <a:stretch>
                            <a:fillRect l="-101852" t="-1961" r="-3704" b="-39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9653635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3" name="Table 22">
                <a:extLst>
                  <a:ext uri="{FF2B5EF4-FFF2-40B4-BE49-F238E27FC236}">
                    <a16:creationId xmlns:a16="http://schemas.microsoft.com/office/drawing/2014/main" id="{78A4F485-F183-455D-83A2-2FDFDC783BF7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3259936" y="1750490"/>
              <a:ext cx="654378" cy="304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27189">
                      <a:extLst>
                        <a:ext uri="{9D8B030D-6E8A-4147-A177-3AD203B41FA5}">
                          <a16:colId xmlns:a16="http://schemas.microsoft.com/office/drawing/2014/main" val="3646591774"/>
                        </a:ext>
                      </a:extLst>
                    </a:gridCol>
                    <a:gridCol w="327189">
                      <a:extLst>
                        <a:ext uri="{9D8B030D-6E8A-4147-A177-3AD203B41FA5}">
                          <a16:colId xmlns:a16="http://schemas.microsoft.com/office/drawing/2014/main" val="3380459466"/>
                        </a:ext>
                      </a:extLst>
                    </a:gridCol>
                  </a:tblGrid>
                  <a:tr h="156446">
                    <a:tc>
                      <a:txBody>
                        <a:bodyPr/>
                        <a:lstStyle/>
                        <a:p>
                          <a:pPr marL="0" marR="0" lvl="0" indent="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965363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3" name="Table 22">
                <a:extLst>
                  <a:ext uri="{FF2B5EF4-FFF2-40B4-BE49-F238E27FC236}">
                    <a16:creationId xmlns:a16="http://schemas.microsoft.com/office/drawing/2014/main" id="{78A4F485-F183-455D-83A2-2FDFDC783BF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47921043"/>
                  </p:ext>
                </p:extLst>
              </p:nvPr>
            </p:nvGraphicFramePr>
            <p:xfrm>
              <a:off x="3259936" y="1750490"/>
              <a:ext cx="654378" cy="304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27189">
                      <a:extLst>
                        <a:ext uri="{9D8B030D-6E8A-4147-A177-3AD203B41FA5}">
                          <a16:colId xmlns:a16="http://schemas.microsoft.com/office/drawing/2014/main" val="3646591774"/>
                        </a:ext>
                      </a:extLst>
                    </a:gridCol>
                    <a:gridCol w="327189">
                      <a:extLst>
                        <a:ext uri="{9D8B030D-6E8A-4147-A177-3AD203B41FA5}">
                          <a16:colId xmlns:a16="http://schemas.microsoft.com/office/drawing/2014/main" val="3380459466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4"/>
                          <a:stretch>
                            <a:fillRect l="-1818" t="-1961" r="-101818" b="-39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4"/>
                          <a:stretch>
                            <a:fillRect l="-103704" t="-1961" r="-3704" b="-39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9653635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4" name="Table 23">
                <a:extLst>
                  <a:ext uri="{FF2B5EF4-FFF2-40B4-BE49-F238E27FC236}">
                    <a16:creationId xmlns:a16="http://schemas.microsoft.com/office/drawing/2014/main" id="{572D151B-7338-4AF6-8B08-756DE825E3D8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4168123" y="1750490"/>
              <a:ext cx="654378" cy="304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27189">
                      <a:extLst>
                        <a:ext uri="{9D8B030D-6E8A-4147-A177-3AD203B41FA5}">
                          <a16:colId xmlns:a16="http://schemas.microsoft.com/office/drawing/2014/main" val="3646591774"/>
                        </a:ext>
                      </a:extLst>
                    </a:gridCol>
                    <a:gridCol w="327189">
                      <a:extLst>
                        <a:ext uri="{9D8B030D-6E8A-4147-A177-3AD203B41FA5}">
                          <a16:colId xmlns:a16="http://schemas.microsoft.com/office/drawing/2014/main" val="3380459466"/>
                        </a:ext>
                      </a:extLst>
                    </a:gridCol>
                  </a:tblGrid>
                  <a:tr h="156446">
                    <a:tc>
                      <a:txBody>
                        <a:bodyPr/>
                        <a:lstStyle/>
                        <a:p>
                          <a:pPr marL="0" marR="0" lvl="0" indent="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965363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4" name="Table 23">
                <a:extLst>
                  <a:ext uri="{FF2B5EF4-FFF2-40B4-BE49-F238E27FC236}">
                    <a16:creationId xmlns:a16="http://schemas.microsoft.com/office/drawing/2014/main" id="{572D151B-7338-4AF6-8B08-756DE825E3D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59379795"/>
                  </p:ext>
                </p:extLst>
              </p:nvPr>
            </p:nvGraphicFramePr>
            <p:xfrm>
              <a:off x="4168123" y="1750490"/>
              <a:ext cx="654378" cy="304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27189">
                      <a:extLst>
                        <a:ext uri="{9D8B030D-6E8A-4147-A177-3AD203B41FA5}">
                          <a16:colId xmlns:a16="http://schemas.microsoft.com/office/drawing/2014/main" val="3646591774"/>
                        </a:ext>
                      </a:extLst>
                    </a:gridCol>
                    <a:gridCol w="327189">
                      <a:extLst>
                        <a:ext uri="{9D8B030D-6E8A-4147-A177-3AD203B41FA5}">
                          <a16:colId xmlns:a16="http://schemas.microsoft.com/office/drawing/2014/main" val="3380459466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5"/>
                          <a:stretch>
                            <a:fillRect l="-1818" t="-1961" r="-101818" b="-39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5"/>
                          <a:stretch>
                            <a:fillRect l="-103704" t="-1961" r="-3704" b="-39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9653635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5" name="Table 24">
                <a:extLst>
                  <a:ext uri="{FF2B5EF4-FFF2-40B4-BE49-F238E27FC236}">
                    <a16:creationId xmlns:a16="http://schemas.microsoft.com/office/drawing/2014/main" id="{2B79BBBC-7E02-4F6C-A804-498957D4D477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5067598" y="1747852"/>
              <a:ext cx="654378" cy="304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27189">
                      <a:extLst>
                        <a:ext uri="{9D8B030D-6E8A-4147-A177-3AD203B41FA5}">
                          <a16:colId xmlns:a16="http://schemas.microsoft.com/office/drawing/2014/main" val="3646591774"/>
                        </a:ext>
                      </a:extLst>
                    </a:gridCol>
                    <a:gridCol w="327189">
                      <a:extLst>
                        <a:ext uri="{9D8B030D-6E8A-4147-A177-3AD203B41FA5}">
                          <a16:colId xmlns:a16="http://schemas.microsoft.com/office/drawing/2014/main" val="3380459466"/>
                        </a:ext>
                      </a:extLst>
                    </a:gridCol>
                  </a:tblGrid>
                  <a:tr h="156446">
                    <a:tc>
                      <a:txBody>
                        <a:bodyPr/>
                        <a:lstStyle/>
                        <a:p>
                          <a:pPr marL="0" marR="0" lvl="0" indent="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965363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5" name="Table 24">
                <a:extLst>
                  <a:ext uri="{FF2B5EF4-FFF2-40B4-BE49-F238E27FC236}">
                    <a16:creationId xmlns:a16="http://schemas.microsoft.com/office/drawing/2014/main" id="{2B79BBBC-7E02-4F6C-A804-498957D4D47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66941713"/>
                  </p:ext>
                </p:extLst>
              </p:nvPr>
            </p:nvGraphicFramePr>
            <p:xfrm>
              <a:off x="5067598" y="1747852"/>
              <a:ext cx="654378" cy="304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27189">
                      <a:extLst>
                        <a:ext uri="{9D8B030D-6E8A-4147-A177-3AD203B41FA5}">
                          <a16:colId xmlns:a16="http://schemas.microsoft.com/office/drawing/2014/main" val="3646591774"/>
                        </a:ext>
                      </a:extLst>
                    </a:gridCol>
                    <a:gridCol w="327189">
                      <a:extLst>
                        <a:ext uri="{9D8B030D-6E8A-4147-A177-3AD203B41FA5}">
                          <a16:colId xmlns:a16="http://schemas.microsoft.com/office/drawing/2014/main" val="3380459466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6"/>
                          <a:stretch>
                            <a:fillRect l="-1852" t="-1961" r="-103704" b="-39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6"/>
                          <a:stretch>
                            <a:fillRect l="-101852" t="-1961" r="-3704" b="-39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9653635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6" name="Table 25">
                <a:extLst>
                  <a:ext uri="{FF2B5EF4-FFF2-40B4-BE49-F238E27FC236}">
                    <a16:creationId xmlns:a16="http://schemas.microsoft.com/office/drawing/2014/main" id="{384FED18-0A0E-48CA-A0CC-873C96CC824E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5967073" y="1750490"/>
              <a:ext cx="654378" cy="304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27189">
                      <a:extLst>
                        <a:ext uri="{9D8B030D-6E8A-4147-A177-3AD203B41FA5}">
                          <a16:colId xmlns:a16="http://schemas.microsoft.com/office/drawing/2014/main" val="3646591774"/>
                        </a:ext>
                      </a:extLst>
                    </a:gridCol>
                    <a:gridCol w="327189">
                      <a:extLst>
                        <a:ext uri="{9D8B030D-6E8A-4147-A177-3AD203B41FA5}">
                          <a16:colId xmlns:a16="http://schemas.microsoft.com/office/drawing/2014/main" val="3380459466"/>
                        </a:ext>
                      </a:extLst>
                    </a:gridCol>
                  </a:tblGrid>
                  <a:tr h="156446">
                    <a:tc>
                      <a:txBody>
                        <a:bodyPr/>
                        <a:lstStyle/>
                        <a:p>
                          <a:pPr marL="0" marR="0" lvl="0" indent="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965363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6" name="Table 25">
                <a:extLst>
                  <a:ext uri="{FF2B5EF4-FFF2-40B4-BE49-F238E27FC236}">
                    <a16:creationId xmlns:a16="http://schemas.microsoft.com/office/drawing/2014/main" id="{384FED18-0A0E-48CA-A0CC-873C96CC824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25744923"/>
                  </p:ext>
                </p:extLst>
              </p:nvPr>
            </p:nvGraphicFramePr>
            <p:xfrm>
              <a:off x="5967073" y="1750490"/>
              <a:ext cx="654378" cy="304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27189">
                      <a:extLst>
                        <a:ext uri="{9D8B030D-6E8A-4147-A177-3AD203B41FA5}">
                          <a16:colId xmlns:a16="http://schemas.microsoft.com/office/drawing/2014/main" val="3646591774"/>
                        </a:ext>
                      </a:extLst>
                    </a:gridCol>
                    <a:gridCol w="327189">
                      <a:extLst>
                        <a:ext uri="{9D8B030D-6E8A-4147-A177-3AD203B41FA5}">
                          <a16:colId xmlns:a16="http://schemas.microsoft.com/office/drawing/2014/main" val="3380459466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7"/>
                          <a:stretch>
                            <a:fillRect l="-1818" t="-1961" r="-101818" b="-39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7"/>
                          <a:stretch>
                            <a:fillRect l="-103704" t="-1961" r="-3704" b="-39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9653635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7" name="Table 26">
                <a:extLst>
                  <a:ext uri="{FF2B5EF4-FFF2-40B4-BE49-F238E27FC236}">
                    <a16:creationId xmlns:a16="http://schemas.microsoft.com/office/drawing/2014/main" id="{AB275AD4-5D5E-4E97-87D6-B8757E4088F1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6866548" y="1747852"/>
              <a:ext cx="654378" cy="304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27189">
                      <a:extLst>
                        <a:ext uri="{9D8B030D-6E8A-4147-A177-3AD203B41FA5}">
                          <a16:colId xmlns:a16="http://schemas.microsoft.com/office/drawing/2014/main" val="3646591774"/>
                        </a:ext>
                      </a:extLst>
                    </a:gridCol>
                    <a:gridCol w="327189">
                      <a:extLst>
                        <a:ext uri="{9D8B030D-6E8A-4147-A177-3AD203B41FA5}">
                          <a16:colId xmlns:a16="http://schemas.microsoft.com/office/drawing/2014/main" val="3380459466"/>
                        </a:ext>
                      </a:extLst>
                    </a:gridCol>
                  </a:tblGrid>
                  <a:tr h="156446">
                    <a:tc>
                      <a:txBody>
                        <a:bodyPr/>
                        <a:lstStyle/>
                        <a:p>
                          <a:pPr marL="0" marR="0" lvl="0" indent="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965363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7" name="Table 26">
                <a:extLst>
                  <a:ext uri="{FF2B5EF4-FFF2-40B4-BE49-F238E27FC236}">
                    <a16:creationId xmlns:a16="http://schemas.microsoft.com/office/drawing/2014/main" id="{AB275AD4-5D5E-4E97-87D6-B8757E4088F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75210232"/>
                  </p:ext>
                </p:extLst>
              </p:nvPr>
            </p:nvGraphicFramePr>
            <p:xfrm>
              <a:off x="6866548" y="1747852"/>
              <a:ext cx="654378" cy="304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27189">
                      <a:extLst>
                        <a:ext uri="{9D8B030D-6E8A-4147-A177-3AD203B41FA5}">
                          <a16:colId xmlns:a16="http://schemas.microsoft.com/office/drawing/2014/main" val="3646591774"/>
                        </a:ext>
                      </a:extLst>
                    </a:gridCol>
                    <a:gridCol w="327189">
                      <a:extLst>
                        <a:ext uri="{9D8B030D-6E8A-4147-A177-3AD203B41FA5}">
                          <a16:colId xmlns:a16="http://schemas.microsoft.com/office/drawing/2014/main" val="3380459466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8"/>
                          <a:stretch>
                            <a:fillRect l="-1852" t="-1961" r="-103704" b="-39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8"/>
                          <a:stretch>
                            <a:fillRect l="-101852" t="-1961" r="-3704" b="-39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9653635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8" name="Table 27">
                <a:extLst>
                  <a:ext uri="{FF2B5EF4-FFF2-40B4-BE49-F238E27FC236}">
                    <a16:creationId xmlns:a16="http://schemas.microsoft.com/office/drawing/2014/main" id="{DC2F5F80-4ECC-466A-9B07-B4D187A1F8C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42948836"/>
                  </p:ext>
                </p:extLst>
              </p:nvPr>
            </p:nvGraphicFramePr>
            <p:xfrm>
              <a:off x="7774735" y="1747852"/>
              <a:ext cx="654378" cy="304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27189">
                      <a:extLst>
                        <a:ext uri="{9D8B030D-6E8A-4147-A177-3AD203B41FA5}">
                          <a16:colId xmlns:a16="http://schemas.microsoft.com/office/drawing/2014/main" val="3646591774"/>
                        </a:ext>
                      </a:extLst>
                    </a:gridCol>
                    <a:gridCol w="327189">
                      <a:extLst>
                        <a:ext uri="{9D8B030D-6E8A-4147-A177-3AD203B41FA5}">
                          <a16:colId xmlns:a16="http://schemas.microsoft.com/office/drawing/2014/main" val="3380459466"/>
                        </a:ext>
                      </a:extLst>
                    </a:gridCol>
                  </a:tblGrid>
                  <a:tr h="156446">
                    <a:tc>
                      <a:txBody>
                        <a:bodyPr/>
                        <a:lstStyle/>
                        <a:p>
                          <a:pPr marL="0" marR="0" lvl="0" indent="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965363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8" name="Table 27">
                <a:extLst>
                  <a:ext uri="{FF2B5EF4-FFF2-40B4-BE49-F238E27FC236}">
                    <a16:creationId xmlns:a16="http://schemas.microsoft.com/office/drawing/2014/main" id="{DC2F5F80-4ECC-466A-9B07-B4D187A1F8C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42948836"/>
                  </p:ext>
                </p:extLst>
              </p:nvPr>
            </p:nvGraphicFramePr>
            <p:xfrm>
              <a:off x="7774735" y="1747852"/>
              <a:ext cx="654378" cy="304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27189">
                      <a:extLst>
                        <a:ext uri="{9D8B030D-6E8A-4147-A177-3AD203B41FA5}">
                          <a16:colId xmlns:a16="http://schemas.microsoft.com/office/drawing/2014/main" val="3646591774"/>
                        </a:ext>
                      </a:extLst>
                    </a:gridCol>
                    <a:gridCol w="327189">
                      <a:extLst>
                        <a:ext uri="{9D8B030D-6E8A-4147-A177-3AD203B41FA5}">
                          <a16:colId xmlns:a16="http://schemas.microsoft.com/office/drawing/2014/main" val="3380459466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8"/>
                          <a:stretch>
                            <a:fillRect l="-1852" t="-1961" r="-103704" b="-39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8"/>
                          <a:stretch>
                            <a:fillRect l="-101852" t="-1961" r="-3704" b="-39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9653635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3764185-62EE-4BC5-8095-B103F6E3E3BB}"/>
                  </a:ext>
                </a:extLst>
              </p:cNvPr>
              <p:cNvSpPr txBox="1"/>
              <p:nvPr/>
            </p:nvSpPr>
            <p:spPr>
              <a:xfrm>
                <a:off x="6442230" y="2130782"/>
                <a:ext cx="55996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3764185-62EE-4BC5-8095-B103F6E3E3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2230" y="2130782"/>
                <a:ext cx="559960" cy="215444"/>
              </a:xfrm>
              <a:prstGeom prst="rect">
                <a:avLst/>
              </a:prstGeom>
              <a:blipFill>
                <a:blip r:embed="rId19"/>
                <a:stretch>
                  <a:fillRect l="-7609" r="-5435" b="-2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16C67A9-A346-4AD6-AB0E-4729224E047C}"/>
                  </a:ext>
                </a:extLst>
              </p:cNvPr>
              <p:cNvSpPr txBox="1"/>
              <p:nvPr/>
            </p:nvSpPr>
            <p:spPr>
              <a:xfrm>
                <a:off x="7348039" y="2130426"/>
                <a:ext cx="55996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16C67A9-A346-4AD6-AB0E-4729224E04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8039" y="2130426"/>
                <a:ext cx="559960" cy="215444"/>
              </a:xfrm>
              <a:prstGeom prst="rect">
                <a:avLst/>
              </a:prstGeom>
              <a:blipFill>
                <a:blip r:embed="rId20"/>
                <a:stretch>
                  <a:fillRect l="-6522" r="-5435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5" name="Table 34">
                <a:extLst>
                  <a:ext uri="{FF2B5EF4-FFF2-40B4-BE49-F238E27FC236}">
                    <a16:creationId xmlns:a16="http://schemas.microsoft.com/office/drawing/2014/main" id="{44D8DA47-8FC8-4783-B87D-205C1DAB526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32302580"/>
                  </p:ext>
                </p:extLst>
              </p:nvPr>
            </p:nvGraphicFramePr>
            <p:xfrm>
              <a:off x="857162" y="2693070"/>
              <a:ext cx="3622287" cy="13411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07429">
                      <a:extLst>
                        <a:ext uri="{9D8B030D-6E8A-4147-A177-3AD203B41FA5}">
                          <a16:colId xmlns:a16="http://schemas.microsoft.com/office/drawing/2014/main" val="3851698129"/>
                        </a:ext>
                      </a:extLst>
                    </a:gridCol>
                    <a:gridCol w="1207429">
                      <a:extLst>
                        <a:ext uri="{9D8B030D-6E8A-4147-A177-3AD203B41FA5}">
                          <a16:colId xmlns:a16="http://schemas.microsoft.com/office/drawing/2014/main" val="2678873779"/>
                        </a:ext>
                      </a:extLst>
                    </a:gridCol>
                    <a:gridCol w="1207429">
                      <a:extLst>
                        <a:ext uri="{9D8B030D-6E8A-4147-A177-3AD203B41FA5}">
                          <a16:colId xmlns:a16="http://schemas.microsoft.com/office/drawing/2014/main" val="1486148461"/>
                        </a:ext>
                      </a:extLst>
                    </a:gridCol>
                  </a:tblGrid>
                  <a:tr h="33528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d>
                                  <m:dPr>
                                    <m:ctrlP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1,1</m:t>
                                    </m:r>
                                  </m:e>
                                </m:d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oMath>
                            </m:oMathPara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d>
                                  <m:dPr>
                                    <m:ctrlP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2,1</m:t>
                                    </m:r>
                                  </m:e>
                                </m:d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d>
                                  <m:dPr>
                                    <m:ctrlP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3,1</m:t>
                                    </m:r>
                                  </m:e>
                                </m:d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79219585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d>
                                  <m:dPr>
                                    <m:ctrlP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1,2</m:t>
                                    </m:r>
                                  </m:e>
                                </m:d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oMath>
                            </m:oMathPara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d>
                                  <m:dPr>
                                    <m:ctrlP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2,2</m:t>
                                    </m:r>
                                  </m:e>
                                </m:d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oMath>
                            </m:oMathPara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d>
                                  <m:dPr>
                                    <m:ctrlPr>
                                      <a:rPr lang="en-US" sz="16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3,2</m:t>
                                    </m:r>
                                  </m:e>
                                </m:d>
                                <m:r>
                                  <a:rPr lang="en-US" sz="16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=…</m:t>
                                </m:r>
                              </m:oMath>
                            </m:oMathPara>
                          </a14:m>
                          <a:endParaRPr lang="en-US" sz="1600" b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18184657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d>
                                  <m:dPr>
                                    <m:ctrlP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2,3</m:t>
                                    </m:r>
                                  </m:e>
                                </m:d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928332666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d>
                                  <m:dPr>
                                    <m:ctrlPr>
                                      <a:rPr lang="en-US" sz="16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2,4</m:t>
                                    </m:r>
                                  </m:e>
                                </m:d>
                                <m:r>
                                  <a:rPr lang="en-US" sz="16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=…</m:t>
                                </m:r>
                              </m:oMath>
                            </m:oMathPara>
                          </a14:m>
                          <a:endParaRPr lang="en-US" sz="1600" b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7927075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5" name="Table 34">
                <a:extLst>
                  <a:ext uri="{FF2B5EF4-FFF2-40B4-BE49-F238E27FC236}">
                    <a16:creationId xmlns:a16="http://schemas.microsoft.com/office/drawing/2014/main" id="{44D8DA47-8FC8-4783-B87D-205C1DAB526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32302580"/>
                  </p:ext>
                </p:extLst>
              </p:nvPr>
            </p:nvGraphicFramePr>
            <p:xfrm>
              <a:off x="857162" y="2693070"/>
              <a:ext cx="3622287" cy="13411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07429">
                      <a:extLst>
                        <a:ext uri="{9D8B030D-6E8A-4147-A177-3AD203B41FA5}">
                          <a16:colId xmlns:a16="http://schemas.microsoft.com/office/drawing/2014/main" val="3851698129"/>
                        </a:ext>
                      </a:extLst>
                    </a:gridCol>
                    <a:gridCol w="1207429">
                      <a:extLst>
                        <a:ext uri="{9D8B030D-6E8A-4147-A177-3AD203B41FA5}">
                          <a16:colId xmlns:a16="http://schemas.microsoft.com/office/drawing/2014/main" val="2678873779"/>
                        </a:ext>
                      </a:extLst>
                    </a:gridCol>
                    <a:gridCol w="1207429">
                      <a:extLst>
                        <a:ext uri="{9D8B030D-6E8A-4147-A177-3AD203B41FA5}">
                          <a16:colId xmlns:a16="http://schemas.microsoft.com/office/drawing/2014/main" val="1486148461"/>
                        </a:ext>
                      </a:extLst>
                    </a:gridCol>
                  </a:tblGrid>
                  <a:tr h="335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1"/>
                          <a:stretch>
                            <a:fillRect r="-200505" b="-30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1"/>
                          <a:stretch>
                            <a:fillRect l="-99497" r="-99497" b="-30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1"/>
                          <a:stretch>
                            <a:fillRect l="-200505" b="-3018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79219585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1"/>
                          <a:stretch>
                            <a:fillRect t="-98214" r="-200505" b="-196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1"/>
                          <a:stretch>
                            <a:fillRect l="-99497" t="-98214" r="-99497" b="-196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1"/>
                          <a:stretch>
                            <a:fillRect l="-200505" t="-98214" b="-196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18184657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1"/>
                          <a:stretch>
                            <a:fillRect l="-99497" t="-201818" r="-99497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928332666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1"/>
                          <a:stretch>
                            <a:fillRect l="-99497" t="-301818" r="-994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79270750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730361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lvl="0"/>
            <a:r>
              <a:rPr lang="en-US" sz="4000" dirty="0">
                <a:latin typeface="Open Sans"/>
                <a:ea typeface="Open Sans"/>
                <a:cs typeface="Open Sans"/>
                <a:sym typeface="Open Sans"/>
              </a:rPr>
              <a:t>Weighted Paging Problem</a:t>
            </a:r>
            <a:endParaRPr dirty="0">
              <a:latin typeface="Open Sans"/>
              <a:ea typeface="Open Sans"/>
              <a:cs typeface="Open Sans"/>
              <a:sym typeface="Open San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Google Shape;69;p1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311700" y="1225225"/>
                <a:ext cx="8520600" cy="335400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rmAutofit/>
              </a:bodyPr>
              <a:lstStyle/>
              <a:p>
                <a:pPr marL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sz="1600" dirty="0"/>
              </a:p>
              <a:p>
                <a:pPr marL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sz="1600" dirty="0"/>
              </a:p>
              <a:p>
                <a:pPr marL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sz="1600" dirty="0"/>
              </a:p>
              <a:p>
                <a:pPr marL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sz="1600" dirty="0"/>
              </a:p>
              <a:p>
                <a:pPr marL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sz="1600" dirty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1600" dirty="0"/>
                  <a:t>A request sequence is denoted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</a:rPr>
                      <m:t>,…</m:t>
                    </m:r>
                  </m:oMath>
                </a14:m>
                <a:endParaRPr lang="en-US" sz="1600" dirty="0"/>
              </a:p>
              <a:p>
                <a:pPr marL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sz="1600" dirty="0"/>
              </a:p>
              <a:p>
                <a:pPr marL="0" lvl="0" indent="0">
                  <a:lnSpc>
                    <a:spcPct val="150000"/>
                  </a:lnSpc>
                  <a:buNone/>
                </a:pPr>
                <a:r>
                  <a:rPr lang="en-US" sz="1600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1600" dirty="0"/>
                  <a:t> is not in the cache the algorithm must bring the page into the cache and pay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1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</m:sub>
                    </m:sSub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/>
                  <a:t>.</a:t>
                </a:r>
              </a:p>
            </p:txBody>
          </p:sp>
        </mc:Choice>
        <mc:Fallback xmlns="">
          <p:sp>
            <p:nvSpPr>
              <p:cNvPr id="69" name="Google Shape;69;p1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11700" y="1225225"/>
                <a:ext cx="8520600" cy="3354000"/>
              </a:xfrm>
              <a:prstGeom prst="rect">
                <a:avLst/>
              </a:prstGeom>
              <a:blipFill>
                <a:blip r:embed="rId3"/>
                <a:stretch>
                  <a:fillRect l="-3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Google Shape;70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Economica"/>
              </a:rPr>
              <a:t>2</a:t>
            </a:fld>
            <a:endParaRPr dirty="0">
              <a:solidFill>
                <a:schemeClr val="dk1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  <a:sym typeface="Economic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DBFE334A-F787-40C7-9A48-46B78B23F6D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75178632"/>
                  </p:ext>
                </p:extLst>
              </p:nvPr>
            </p:nvGraphicFramePr>
            <p:xfrm>
              <a:off x="382401" y="1225225"/>
              <a:ext cx="6096000" cy="14833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45121">
                      <a:extLst>
                        <a:ext uri="{9D8B030D-6E8A-4147-A177-3AD203B41FA5}">
                          <a16:colId xmlns:a16="http://schemas.microsoft.com/office/drawing/2014/main" val="3851698129"/>
                        </a:ext>
                      </a:extLst>
                    </a:gridCol>
                    <a:gridCol w="5450879">
                      <a:extLst>
                        <a:ext uri="{9D8B030D-6E8A-4147-A177-3AD203B41FA5}">
                          <a16:colId xmlns:a16="http://schemas.microsoft.com/office/drawing/2014/main" val="267887377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US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oMath>
                          </a14:m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latin typeface="Open Sans" panose="020B0604020202020204" charset="0"/>
                              <a:ea typeface="Open Sans" panose="020B0604020202020204" charset="0"/>
                              <a:cs typeface="Open Sans" panose="020B0604020202020204" charset="0"/>
                            </a:rPr>
                            <a:t> 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  <a:latin typeface="Open Sans" panose="020B0604020202020204" charset="0"/>
                              <a:ea typeface="Open Sans" panose="020B0604020202020204" charset="0"/>
                              <a:cs typeface="Open Sans" panose="020B0604020202020204" charset="0"/>
                            </a:rPr>
                            <a:t>number of pages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7921958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US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oMath>
                          </a14:m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latin typeface="Open Sans" panose="020B0604020202020204" charset="0"/>
                              <a:ea typeface="Open Sans" panose="020B0604020202020204" charset="0"/>
                              <a:cs typeface="Open Sans" panose="020B0604020202020204" charset="0"/>
                            </a:rPr>
                            <a:t> 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latin typeface="Open Sans" panose="020B0604020202020204" charset="0"/>
                              <a:ea typeface="Open Sans" panose="020B0604020202020204" charset="0"/>
                              <a:cs typeface="Open Sans" panose="020B0604020202020204" charset="0"/>
                            </a:rPr>
                            <a:t>cache size (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oMath>
                          </a14:m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latin typeface="Open Sans" panose="020B0604020202020204" charset="0"/>
                              <a:ea typeface="Open Sans" panose="020B0604020202020204" charset="0"/>
                              <a:cs typeface="Open Sans" panose="020B0604020202020204" charset="0"/>
                            </a:rPr>
                            <a:t>)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1818465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US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  <m:d>
                                <m:dPr>
                                  <m:ctrlPr>
                                    <a:rPr lang="en-US" sz="1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e>
                              </m:d>
                            </m:oMath>
                          </a14:m>
                          <a:r>
                            <a:rPr lang="en-US" sz="1600" b="1" dirty="0">
                              <a:solidFill>
                                <a:schemeClr val="tx1"/>
                              </a:solidFill>
                              <a:latin typeface="Open Sans" panose="020B0604020202020204" charset="0"/>
                              <a:ea typeface="Open Sans" panose="020B0604020202020204" charset="0"/>
                              <a:cs typeface="Open Sans" panose="020B0604020202020204" charset="0"/>
                            </a:rPr>
                            <a:t> </a:t>
                          </a:r>
                          <a:endParaRPr lang="en-US" sz="1600" dirty="0">
                            <a:solidFill>
                              <a:schemeClr val="tx1"/>
                            </a:solidFill>
                            <a:latin typeface="Open Sans" panose="020B0604020202020204" charset="0"/>
                            <a:ea typeface="Open Sans" panose="020B0604020202020204" charset="0"/>
                            <a:cs typeface="Open Sans" panose="020B060402020202020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latin typeface="Open Sans" panose="020B0604020202020204" charset="0"/>
                              <a:ea typeface="Open Sans" panose="020B0604020202020204" charset="0"/>
                              <a:cs typeface="Open Sans" panose="020B0604020202020204" charset="0"/>
                            </a:rPr>
                            <a:t>weight/cost of page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oMath>
                          </a14:m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latin typeface="Open Sans" panose="020B0604020202020204" charset="0"/>
                              <a:ea typeface="Open Sans" panose="020B0604020202020204" charset="0"/>
                              <a:cs typeface="Open Sans" panose="020B0604020202020204" charset="0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d>
                                <m:dPr>
                                  <m:ctrlP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≥1</m:t>
                              </m:r>
                            </m:oMath>
                          </a14:m>
                          <a:endParaRPr lang="en-US" sz="1600" dirty="0">
                            <a:solidFill>
                              <a:schemeClr val="tx1"/>
                            </a:solidFill>
                            <a:latin typeface="Open Sans" panose="020B0604020202020204" charset="0"/>
                            <a:ea typeface="Open Sans" panose="020B0604020202020204" charset="0"/>
                            <a:cs typeface="Open Sans" panose="020B060402020202020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92833266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𝒑</m:t>
                                  </m:r>
                                </m:e>
                                <m:sub>
                                  <m:r>
                                    <a:rPr lang="en-US" sz="1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𝒕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600" b="1" dirty="0">
                              <a:solidFill>
                                <a:schemeClr val="tx1"/>
                              </a:solidFill>
                              <a:latin typeface="Open Sans" panose="020B0604020202020204" charset="0"/>
                              <a:ea typeface="Open Sans" panose="020B0604020202020204" charset="0"/>
                              <a:cs typeface="Open Sans" panose="020B0604020202020204" charset="0"/>
                            </a:rPr>
                            <a:t> 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latin typeface="Open Sans" panose="020B0604020202020204" charset="0"/>
                              <a:ea typeface="Open Sans" panose="020B0604020202020204" charset="0"/>
                              <a:cs typeface="Open Sans" panose="020B0604020202020204" charset="0"/>
                            </a:rPr>
                            <a:t>requested page at time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oMath>
                          </a14:m>
                          <a:endParaRPr lang="en-US" sz="1600" b="1" dirty="0">
                            <a:solidFill>
                              <a:schemeClr val="tx1"/>
                            </a:solidFill>
                            <a:latin typeface="Open Sans" panose="020B0604020202020204" charset="0"/>
                            <a:ea typeface="Open Sans" panose="020B0604020202020204" charset="0"/>
                            <a:cs typeface="Open Sans" panose="020B060402020202020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5659609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DBFE334A-F787-40C7-9A48-46B78B23F6D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75178632"/>
                  </p:ext>
                </p:extLst>
              </p:nvPr>
            </p:nvGraphicFramePr>
            <p:xfrm>
              <a:off x="382401" y="1225225"/>
              <a:ext cx="6096000" cy="14833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45121">
                      <a:extLst>
                        <a:ext uri="{9D8B030D-6E8A-4147-A177-3AD203B41FA5}">
                          <a16:colId xmlns:a16="http://schemas.microsoft.com/office/drawing/2014/main" val="3851698129"/>
                        </a:ext>
                      </a:extLst>
                    </a:gridCol>
                    <a:gridCol w="5450879">
                      <a:extLst>
                        <a:ext uri="{9D8B030D-6E8A-4147-A177-3AD203B41FA5}">
                          <a16:colId xmlns:a16="http://schemas.microsoft.com/office/drawing/2014/main" val="267887377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t="-3279" r="-844340" b="-3114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  <a:latin typeface="Open Sans" panose="020B0604020202020204" charset="0"/>
                              <a:ea typeface="Open Sans" panose="020B0604020202020204" charset="0"/>
                              <a:cs typeface="Open Sans" panose="020B0604020202020204" charset="0"/>
                            </a:rPr>
                            <a:t>number of pages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7921958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t="-101613" r="-844340" b="-2064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1844" t="-101613" b="-2064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1818465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t="-204918" r="-844340" b="-1098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1844" t="-204918" b="-10983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2833266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t="-304918" r="-844340" b="-98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1844" t="-304918" b="-983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6596090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8186307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lvl="0"/>
            <a:r>
              <a:rPr lang="en-GB" dirty="0">
                <a:latin typeface="Open Sans"/>
                <a:ea typeface="Open Sans"/>
                <a:cs typeface="Open Sans"/>
                <a:sym typeface="Open Sans"/>
              </a:rPr>
              <a:t>Integer Programming Formulation</a:t>
            </a:r>
            <a:endParaRPr dirty="0">
              <a:latin typeface="Open Sans"/>
              <a:ea typeface="Open Sans"/>
              <a:cs typeface="Open Sans"/>
              <a:sym typeface="Open San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Google Shape;69;p1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311700" y="1225225"/>
                <a:ext cx="8520600" cy="347875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>
                  <a:buNone/>
                </a:pPr>
                <a:r>
                  <a:rPr lang="en-US" sz="1600" dirty="0"/>
                  <a:t>The algorithm pay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</m:oMath>
                </a14:m>
                <a:r>
                  <a:rPr lang="en-US" sz="1600" b="0" i="1" dirty="0">
                    <a:latin typeface="Cambria Math" panose="02040503050406030204" pitchFamily="18" charset="0"/>
                  </a:rPr>
                  <a:t> </a:t>
                </a:r>
                <a:r>
                  <a:rPr lang="en-US" sz="1600" dirty="0"/>
                  <a:t>for </a:t>
                </a:r>
                <a:r>
                  <a:rPr lang="en-US" sz="1600" b="1" dirty="0"/>
                  <a:t>evicting</a:t>
                </a:r>
                <a:r>
                  <a:rPr lang="en-US" sz="1600" dirty="0"/>
                  <a:t> page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1600" dirty="0"/>
                  <a:t>.</a:t>
                </a:r>
                <a:endParaRPr lang="en-US" sz="1600" b="0" i="1" dirty="0">
                  <a:latin typeface="Cambria Math" panose="02040503050406030204" pitchFamily="18" charset="0"/>
                </a:endParaRPr>
              </a:p>
              <a:p>
                <a:pPr marL="0" lvl="0" indent="0">
                  <a:buNone/>
                </a:pPr>
                <a:endParaRPr lang="en-US" sz="1600" i="1" dirty="0">
                  <a:latin typeface="Cambria Math" panose="02040503050406030204" pitchFamily="18" charset="0"/>
                </a:endParaRPr>
              </a:p>
              <a:p>
                <a:pPr marL="0" lvl="0" indent="0">
                  <a:buNone/>
                </a:pPr>
                <a:endParaRPr lang="en-US" sz="1600" dirty="0"/>
              </a:p>
              <a:p>
                <a:pPr marL="0" lvl="0" indent="0">
                  <a:buNone/>
                </a:pPr>
                <a:endParaRPr lang="en-US" sz="1600" dirty="0"/>
              </a:p>
              <a:p>
                <a:pPr marL="0" lvl="0" indent="0">
                  <a:buNone/>
                </a:pPr>
                <a:endParaRPr lang="en-US" sz="1600" dirty="0"/>
              </a:p>
              <a:p>
                <a:pPr marL="0" lvl="0" indent="0">
                  <a:buNone/>
                </a:pPr>
                <a:endParaRPr lang="en-US" sz="1600" dirty="0"/>
              </a:p>
              <a:p>
                <a:pPr marL="0" lvl="0" indent="0">
                  <a:buNone/>
                </a:pPr>
                <a:endParaRPr lang="en-US" sz="1600" dirty="0"/>
              </a:p>
            </p:txBody>
          </p:sp>
        </mc:Choice>
        <mc:Fallback xmlns="">
          <p:sp>
            <p:nvSpPr>
              <p:cNvPr id="69" name="Google Shape;69;p1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11700" y="1225225"/>
                <a:ext cx="8520600" cy="3478750"/>
              </a:xfrm>
              <a:prstGeom prst="rect">
                <a:avLst/>
              </a:prstGeom>
              <a:blipFill>
                <a:blip r:embed="rId3"/>
                <a:stretch>
                  <a:fillRect l="-3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Google Shape;70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Economica"/>
              </a:rPr>
              <a:t>20</a:t>
            </a:fld>
            <a:endParaRPr dirty="0">
              <a:solidFill>
                <a:schemeClr val="dk1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  <a:sym typeface="Economic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5620C361-CBB3-4180-94EF-C6BD79904F50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462040" y="4426730"/>
              <a:ext cx="7860079" cy="3708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31808">
                      <a:extLst>
                        <a:ext uri="{9D8B030D-6E8A-4147-A177-3AD203B41FA5}">
                          <a16:colId xmlns:a16="http://schemas.microsoft.com/office/drawing/2014/main" val="3851698129"/>
                        </a:ext>
                      </a:extLst>
                    </a:gridCol>
                    <a:gridCol w="7028271">
                      <a:extLst>
                        <a:ext uri="{9D8B030D-6E8A-4147-A177-3AD203B41FA5}">
                          <a16:colId xmlns:a16="http://schemas.microsoft.com/office/drawing/2014/main" val="267887377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US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d>
                                <m:dPr>
                                  <m:ctrlPr>
                                    <a:rPr lang="en-US" sz="1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  <m:r>
                                    <a:rPr lang="en-US" sz="1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𝒋</m:t>
                                  </m:r>
                                </m:e>
                              </m:d>
                            </m:oMath>
                          </a14:m>
                          <a:r>
                            <a:rPr lang="en-US" sz="1600" b="1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l">
                            <a:buNone/>
                          </a:pPr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</a:rPr>
                            <a:t>indicator variable that page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1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oMath>
                          </a14:m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</a:rPr>
                            <a:t> is evicted between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  <m:r>
                                <a:rPr lang="en-US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  <m:r>
                                <a:rPr lang="en-US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  <m:r>
                                <a:rPr lang="en-US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</a:rPr>
                            <a:t> and</a:t>
                          </a:r>
                          <a:r>
                            <a:rPr lang="en-US" sz="1600" b="0" baseline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1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  <m:r>
                                <a:rPr lang="en-US" sz="1600" b="1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600" b="1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  <m:r>
                                <a:rPr lang="en-US" sz="1600" b="1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600" b="1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  <m:r>
                                <a:rPr lang="en-US" sz="1600" b="1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600" b="1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1600" b="1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1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82422444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5620C361-CBB3-4180-94EF-C6BD79904F5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26140920"/>
                  </p:ext>
                </p:extLst>
              </p:nvPr>
            </p:nvGraphicFramePr>
            <p:xfrm>
              <a:off x="462040" y="4426730"/>
              <a:ext cx="7860079" cy="3708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31808">
                      <a:extLst>
                        <a:ext uri="{9D8B030D-6E8A-4147-A177-3AD203B41FA5}">
                          <a16:colId xmlns:a16="http://schemas.microsoft.com/office/drawing/2014/main" val="3851698129"/>
                        </a:ext>
                      </a:extLst>
                    </a:gridCol>
                    <a:gridCol w="7028271">
                      <a:extLst>
                        <a:ext uri="{9D8B030D-6E8A-4147-A177-3AD203B41FA5}">
                          <a16:colId xmlns:a16="http://schemas.microsoft.com/office/drawing/2014/main" val="267887377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t="-4839" r="-842336" b="-96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1872" t="-4839" b="-967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24224448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138C87B-03F5-44DD-ABFC-89E32024DBF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61511" y="1753128"/>
          <a:ext cx="654378" cy="30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189">
                  <a:extLst>
                    <a:ext uri="{9D8B030D-6E8A-4147-A177-3AD203B41FA5}">
                      <a16:colId xmlns:a16="http://schemas.microsoft.com/office/drawing/2014/main" val="3646591774"/>
                    </a:ext>
                  </a:extLst>
                </a:gridCol>
                <a:gridCol w="327189">
                  <a:extLst>
                    <a:ext uri="{9D8B030D-6E8A-4147-A177-3AD203B41FA5}">
                      <a16:colId xmlns:a16="http://schemas.microsoft.com/office/drawing/2014/main" val="3380459466"/>
                    </a:ext>
                  </a:extLst>
                </a:gridCol>
              </a:tblGrid>
              <a:tr h="156446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653635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6C506D4-766B-4819-B400-D09E285E8C47}"/>
                  </a:ext>
                </a:extLst>
              </p:cNvPr>
              <p:cNvSpPr txBox="1"/>
              <p:nvPr/>
            </p:nvSpPr>
            <p:spPr>
              <a:xfrm>
                <a:off x="1018094" y="2135928"/>
                <a:ext cx="55579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6C506D4-766B-4819-B400-D09E285E8C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8094" y="2135928"/>
                <a:ext cx="555793" cy="215444"/>
              </a:xfrm>
              <a:prstGeom prst="rect">
                <a:avLst/>
              </a:prstGeom>
              <a:blipFill>
                <a:blip r:embed="rId5"/>
                <a:stretch>
                  <a:fillRect l="-6593" r="-6593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0C582F8-0045-447C-ABF1-B09DC363304F}"/>
              </a:ext>
            </a:extLst>
          </p:cNvPr>
          <p:cNvCxnSpPr>
            <a:cxnSpLocks/>
          </p:cNvCxnSpPr>
          <p:nvPr/>
        </p:nvCxnSpPr>
        <p:spPr>
          <a:xfrm>
            <a:off x="7930416" y="1560662"/>
            <a:ext cx="54204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17F0444-DA8C-4B38-9B01-B6F88B157E6A}"/>
                  </a:ext>
                </a:extLst>
              </p:cNvPr>
              <p:cNvSpPr txBox="1"/>
              <p:nvPr/>
            </p:nvSpPr>
            <p:spPr>
              <a:xfrm>
                <a:off x="8094093" y="1299625"/>
                <a:ext cx="12458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17F0444-DA8C-4B38-9B01-B6F88B157E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4093" y="1299625"/>
                <a:ext cx="124586" cy="215444"/>
              </a:xfrm>
              <a:prstGeom prst="rect">
                <a:avLst/>
              </a:prstGeom>
              <a:blipFill>
                <a:blip r:embed="rId6"/>
                <a:stretch>
                  <a:fillRect l="-30000" r="-20000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1D8897B-E2C9-4A7E-BD8F-D3F7079C280E}"/>
                  </a:ext>
                </a:extLst>
              </p:cNvPr>
              <p:cNvSpPr txBox="1"/>
              <p:nvPr/>
            </p:nvSpPr>
            <p:spPr>
              <a:xfrm>
                <a:off x="1906797" y="2135572"/>
                <a:ext cx="55996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1D8897B-E2C9-4A7E-BD8F-D3F7079C28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6797" y="2135572"/>
                <a:ext cx="559960" cy="215444"/>
              </a:xfrm>
              <a:prstGeom prst="rect">
                <a:avLst/>
              </a:prstGeom>
              <a:blipFill>
                <a:blip r:embed="rId7"/>
                <a:stretch>
                  <a:fillRect l="-7609" r="-5435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516D4E0-2F08-4ECC-BE95-7F24D8011E53}"/>
                  </a:ext>
                </a:extLst>
              </p:cNvPr>
              <p:cNvSpPr txBox="1"/>
              <p:nvPr/>
            </p:nvSpPr>
            <p:spPr>
              <a:xfrm>
                <a:off x="2799667" y="2135928"/>
                <a:ext cx="55996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516D4E0-2F08-4ECC-BE95-7F24D8011E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9667" y="2135928"/>
                <a:ext cx="559961" cy="215444"/>
              </a:xfrm>
              <a:prstGeom prst="rect">
                <a:avLst/>
              </a:prstGeom>
              <a:blipFill>
                <a:blip r:embed="rId8"/>
                <a:stretch>
                  <a:fillRect l="-6522" r="-5435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539657C-15B6-4186-90F7-F4D5C61EB721}"/>
                  </a:ext>
                </a:extLst>
              </p:cNvPr>
              <p:cNvSpPr txBox="1"/>
              <p:nvPr/>
            </p:nvSpPr>
            <p:spPr>
              <a:xfrm>
                <a:off x="3731453" y="2135572"/>
                <a:ext cx="55867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539657C-15B6-4186-90F7-F4D5C61EB7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1453" y="2135572"/>
                <a:ext cx="558679" cy="215444"/>
              </a:xfrm>
              <a:prstGeom prst="rect">
                <a:avLst/>
              </a:prstGeom>
              <a:blipFill>
                <a:blip r:embed="rId9"/>
                <a:stretch>
                  <a:fillRect l="-6522" r="-5435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63BE308-D159-4FB9-939B-7F1342086A08}"/>
                  </a:ext>
                </a:extLst>
              </p:cNvPr>
              <p:cNvSpPr txBox="1"/>
              <p:nvPr/>
            </p:nvSpPr>
            <p:spPr>
              <a:xfrm>
                <a:off x="4643133" y="2135928"/>
                <a:ext cx="55996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63BE308-D159-4FB9-939B-7F1342086A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3133" y="2135928"/>
                <a:ext cx="559960" cy="215444"/>
              </a:xfrm>
              <a:prstGeom prst="rect">
                <a:avLst/>
              </a:prstGeom>
              <a:blipFill>
                <a:blip r:embed="rId10"/>
                <a:stretch>
                  <a:fillRect l="-7609" r="-5435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0A7D708-5A60-476A-BCB8-297340D9606A}"/>
                  </a:ext>
                </a:extLst>
              </p:cNvPr>
              <p:cNvSpPr txBox="1"/>
              <p:nvPr/>
            </p:nvSpPr>
            <p:spPr>
              <a:xfrm>
                <a:off x="5548942" y="2135572"/>
                <a:ext cx="55579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0A7D708-5A60-476A-BCB8-297340D960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8942" y="2135572"/>
                <a:ext cx="555793" cy="215444"/>
              </a:xfrm>
              <a:prstGeom prst="rect">
                <a:avLst/>
              </a:prstGeom>
              <a:blipFill>
                <a:blip r:embed="rId11"/>
                <a:stretch>
                  <a:fillRect l="-6593" r="-6593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1" name="Table 20">
                <a:extLst>
                  <a:ext uri="{FF2B5EF4-FFF2-40B4-BE49-F238E27FC236}">
                    <a16:creationId xmlns:a16="http://schemas.microsoft.com/office/drawing/2014/main" id="{D2A0F180-0C06-45A5-930A-B870BE9667D5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1460986" y="1750490"/>
              <a:ext cx="654378" cy="304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27189">
                      <a:extLst>
                        <a:ext uri="{9D8B030D-6E8A-4147-A177-3AD203B41FA5}">
                          <a16:colId xmlns:a16="http://schemas.microsoft.com/office/drawing/2014/main" val="3646591774"/>
                        </a:ext>
                      </a:extLst>
                    </a:gridCol>
                    <a:gridCol w="327189">
                      <a:extLst>
                        <a:ext uri="{9D8B030D-6E8A-4147-A177-3AD203B41FA5}">
                          <a16:colId xmlns:a16="http://schemas.microsoft.com/office/drawing/2014/main" val="3380459466"/>
                        </a:ext>
                      </a:extLst>
                    </a:gridCol>
                  </a:tblGrid>
                  <a:tr h="156446">
                    <a:tc>
                      <a:txBody>
                        <a:bodyPr/>
                        <a:lstStyle/>
                        <a:p>
                          <a:pPr marL="0" marR="0" lvl="0" indent="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965363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1" name="Table 20">
                <a:extLst>
                  <a:ext uri="{FF2B5EF4-FFF2-40B4-BE49-F238E27FC236}">
                    <a16:creationId xmlns:a16="http://schemas.microsoft.com/office/drawing/2014/main" id="{D2A0F180-0C06-45A5-930A-B870BE9667D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30555943"/>
                  </p:ext>
                </p:extLst>
              </p:nvPr>
            </p:nvGraphicFramePr>
            <p:xfrm>
              <a:off x="1460986" y="1750490"/>
              <a:ext cx="654378" cy="304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27189">
                      <a:extLst>
                        <a:ext uri="{9D8B030D-6E8A-4147-A177-3AD203B41FA5}">
                          <a16:colId xmlns:a16="http://schemas.microsoft.com/office/drawing/2014/main" val="3646591774"/>
                        </a:ext>
                      </a:extLst>
                    </a:gridCol>
                    <a:gridCol w="327189">
                      <a:extLst>
                        <a:ext uri="{9D8B030D-6E8A-4147-A177-3AD203B41FA5}">
                          <a16:colId xmlns:a16="http://schemas.microsoft.com/office/drawing/2014/main" val="3380459466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2"/>
                          <a:stretch>
                            <a:fillRect l="-1818" t="-1961" r="-101818" b="-39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9653635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2" name="Table 21">
                <a:extLst>
                  <a:ext uri="{FF2B5EF4-FFF2-40B4-BE49-F238E27FC236}">
                    <a16:creationId xmlns:a16="http://schemas.microsoft.com/office/drawing/2014/main" id="{E995964B-81F6-4BAE-8376-E108E97992C8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2360461" y="1753128"/>
              <a:ext cx="654378" cy="304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27189">
                      <a:extLst>
                        <a:ext uri="{9D8B030D-6E8A-4147-A177-3AD203B41FA5}">
                          <a16:colId xmlns:a16="http://schemas.microsoft.com/office/drawing/2014/main" val="3646591774"/>
                        </a:ext>
                      </a:extLst>
                    </a:gridCol>
                    <a:gridCol w="327189">
                      <a:extLst>
                        <a:ext uri="{9D8B030D-6E8A-4147-A177-3AD203B41FA5}">
                          <a16:colId xmlns:a16="http://schemas.microsoft.com/office/drawing/2014/main" val="3380459466"/>
                        </a:ext>
                      </a:extLst>
                    </a:gridCol>
                  </a:tblGrid>
                  <a:tr h="156446">
                    <a:tc>
                      <a:txBody>
                        <a:bodyPr/>
                        <a:lstStyle/>
                        <a:p>
                          <a:pPr marL="0" marR="0" lvl="0" indent="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965363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2" name="Table 21">
                <a:extLst>
                  <a:ext uri="{FF2B5EF4-FFF2-40B4-BE49-F238E27FC236}">
                    <a16:creationId xmlns:a16="http://schemas.microsoft.com/office/drawing/2014/main" id="{E995964B-81F6-4BAE-8376-E108E97992C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46977082"/>
                  </p:ext>
                </p:extLst>
              </p:nvPr>
            </p:nvGraphicFramePr>
            <p:xfrm>
              <a:off x="2360461" y="1753128"/>
              <a:ext cx="654378" cy="304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27189">
                      <a:extLst>
                        <a:ext uri="{9D8B030D-6E8A-4147-A177-3AD203B41FA5}">
                          <a16:colId xmlns:a16="http://schemas.microsoft.com/office/drawing/2014/main" val="3646591774"/>
                        </a:ext>
                      </a:extLst>
                    </a:gridCol>
                    <a:gridCol w="327189">
                      <a:extLst>
                        <a:ext uri="{9D8B030D-6E8A-4147-A177-3AD203B41FA5}">
                          <a16:colId xmlns:a16="http://schemas.microsoft.com/office/drawing/2014/main" val="3380459466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3"/>
                          <a:stretch>
                            <a:fillRect l="-1852" t="-1961" r="-103704" b="-39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3"/>
                          <a:stretch>
                            <a:fillRect l="-101852" t="-1961" r="-3704" b="-39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9653635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3" name="Table 22">
                <a:extLst>
                  <a:ext uri="{FF2B5EF4-FFF2-40B4-BE49-F238E27FC236}">
                    <a16:creationId xmlns:a16="http://schemas.microsoft.com/office/drawing/2014/main" id="{78A4F485-F183-455D-83A2-2FDFDC783BF7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3259936" y="1750490"/>
              <a:ext cx="654378" cy="304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27189">
                      <a:extLst>
                        <a:ext uri="{9D8B030D-6E8A-4147-A177-3AD203B41FA5}">
                          <a16:colId xmlns:a16="http://schemas.microsoft.com/office/drawing/2014/main" val="3646591774"/>
                        </a:ext>
                      </a:extLst>
                    </a:gridCol>
                    <a:gridCol w="327189">
                      <a:extLst>
                        <a:ext uri="{9D8B030D-6E8A-4147-A177-3AD203B41FA5}">
                          <a16:colId xmlns:a16="http://schemas.microsoft.com/office/drawing/2014/main" val="3380459466"/>
                        </a:ext>
                      </a:extLst>
                    </a:gridCol>
                  </a:tblGrid>
                  <a:tr h="156446">
                    <a:tc>
                      <a:txBody>
                        <a:bodyPr/>
                        <a:lstStyle/>
                        <a:p>
                          <a:pPr marL="0" marR="0" lvl="0" indent="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965363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3" name="Table 22">
                <a:extLst>
                  <a:ext uri="{FF2B5EF4-FFF2-40B4-BE49-F238E27FC236}">
                    <a16:creationId xmlns:a16="http://schemas.microsoft.com/office/drawing/2014/main" id="{78A4F485-F183-455D-83A2-2FDFDC783BF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47921043"/>
                  </p:ext>
                </p:extLst>
              </p:nvPr>
            </p:nvGraphicFramePr>
            <p:xfrm>
              <a:off x="3259936" y="1750490"/>
              <a:ext cx="654378" cy="304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27189">
                      <a:extLst>
                        <a:ext uri="{9D8B030D-6E8A-4147-A177-3AD203B41FA5}">
                          <a16:colId xmlns:a16="http://schemas.microsoft.com/office/drawing/2014/main" val="3646591774"/>
                        </a:ext>
                      </a:extLst>
                    </a:gridCol>
                    <a:gridCol w="327189">
                      <a:extLst>
                        <a:ext uri="{9D8B030D-6E8A-4147-A177-3AD203B41FA5}">
                          <a16:colId xmlns:a16="http://schemas.microsoft.com/office/drawing/2014/main" val="3380459466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4"/>
                          <a:stretch>
                            <a:fillRect l="-1818" t="-1961" r="-101818" b="-39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4"/>
                          <a:stretch>
                            <a:fillRect l="-103704" t="-1961" r="-3704" b="-39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9653635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4" name="Table 23">
                <a:extLst>
                  <a:ext uri="{FF2B5EF4-FFF2-40B4-BE49-F238E27FC236}">
                    <a16:creationId xmlns:a16="http://schemas.microsoft.com/office/drawing/2014/main" id="{572D151B-7338-4AF6-8B08-756DE825E3D8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4168123" y="1750490"/>
              <a:ext cx="654378" cy="304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27189">
                      <a:extLst>
                        <a:ext uri="{9D8B030D-6E8A-4147-A177-3AD203B41FA5}">
                          <a16:colId xmlns:a16="http://schemas.microsoft.com/office/drawing/2014/main" val="3646591774"/>
                        </a:ext>
                      </a:extLst>
                    </a:gridCol>
                    <a:gridCol w="327189">
                      <a:extLst>
                        <a:ext uri="{9D8B030D-6E8A-4147-A177-3AD203B41FA5}">
                          <a16:colId xmlns:a16="http://schemas.microsoft.com/office/drawing/2014/main" val="3380459466"/>
                        </a:ext>
                      </a:extLst>
                    </a:gridCol>
                  </a:tblGrid>
                  <a:tr h="156446">
                    <a:tc>
                      <a:txBody>
                        <a:bodyPr/>
                        <a:lstStyle/>
                        <a:p>
                          <a:pPr marL="0" marR="0" lvl="0" indent="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965363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4" name="Table 23">
                <a:extLst>
                  <a:ext uri="{FF2B5EF4-FFF2-40B4-BE49-F238E27FC236}">
                    <a16:creationId xmlns:a16="http://schemas.microsoft.com/office/drawing/2014/main" id="{572D151B-7338-4AF6-8B08-756DE825E3D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59379795"/>
                  </p:ext>
                </p:extLst>
              </p:nvPr>
            </p:nvGraphicFramePr>
            <p:xfrm>
              <a:off x="4168123" y="1750490"/>
              <a:ext cx="654378" cy="304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27189">
                      <a:extLst>
                        <a:ext uri="{9D8B030D-6E8A-4147-A177-3AD203B41FA5}">
                          <a16:colId xmlns:a16="http://schemas.microsoft.com/office/drawing/2014/main" val="3646591774"/>
                        </a:ext>
                      </a:extLst>
                    </a:gridCol>
                    <a:gridCol w="327189">
                      <a:extLst>
                        <a:ext uri="{9D8B030D-6E8A-4147-A177-3AD203B41FA5}">
                          <a16:colId xmlns:a16="http://schemas.microsoft.com/office/drawing/2014/main" val="3380459466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5"/>
                          <a:stretch>
                            <a:fillRect l="-1818" t="-1961" r="-101818" b="-39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5"/>
                          <a:stretch>
                            <a:fillRect l="-103704" t="-1961" r="-3704" b="-39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9653635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5" name="Table 24">
                <a:extLst>
                  <a:ext uri="{FF2B5EF4-FFF2-40B4-BE49-F238E27FC236}">
                    <a16:creationId xmlns:a16="http://schemas.microsoft.com/office/drawing/2014/main" id="{2B79BBBC-7E02-4F6C-A804-498957D4D477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5067598" y="1747852"/>
              <a:ext cx="654378" cy="304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27189">
                      <a:extLst>
                        <a:ext uri="{9D8B030D-6E8A-4147-A177-3AD203B41FA5}">
                          <a16:colId xmlns:a16="http://schemas.microsoft.com/office/drawing/2014/main" val="3646591774"/>
                        </a:ext>
                      </a:extLst>
                    </a:gridCol>
                    <a:gridCol w="327189">
                      <a:extLst>
                        <a:ext uri="{9D8B030D-6E8A-4147-A177-3AD203B41FA5}">
                          <a16:colId xmlns:a16="http://schemas.microsoft.com/office/drawing/2014/main" val="3380459466"/>
                        </a:ext>
                      </a:extLst>
                    </a:gridCol>
                  </a:tblGrid>
                  <a:tr h="156446">
                    <a:tc>
                      <a:txBody>
                        <a:bodyPr/>
                        <a:lstStyle/>
                        <a:p>
                          <a:pPr marL="0" marR="0" lvl="0" indent="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965363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5" name="Table 24">
                <a:extLst>
                  <a:ext uri="{FF2B5EF4-FFF2-40B4-BE49-F238E27FC236}">
                    <a16:creationId xmlns:a16="http://schemas.microsoft.com/office/drawing/2014/main" id="{2B79BBBC-7E02-4F6C-A804-498957D4D47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66941713"/>
                  </p:ext>
                </p:extLst>
              </p:nvPr>
            </p:nvGraphicFramePr>
            <p:xfrm>
              <a:off x="5067598" y="1747852"/>
              <a:ext cx="654378" cy="304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27189">
                      <a:extLst>
                        <a:ext uri="{9D8B030D-6E8A-4147-A177-3AD203B41FA5}">
                          <a16:colId xmlns:a16="http://schemas.microsoft.com/office/drawing/2014/main" val="3646591774"/>
                        </a:ext>
                      </a:extLst>
                    </a:gridCol>
                    <a:gridCol w="327189">
                      <a:extLst>
                        <a:ext uri="{9D8B030D-6E8A-4147-A177-3AD203B41FA5}">
                          <a16:colId xmlns:a16="http://schemas.microsoft.com/office/drawing/2014/main" val="3380459466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6"/>
                          <a:stretch>
                            <a:fillRect l="-1852" t="-1961" r="-103704" b="-39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6"/>
                          <a:stretch>
                            <a:fillRect l="-101852" t="-1961" r="-3704" b="-39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9653635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6" name="Table 25">
                <a:extLst>
                  <a:ext uri="{FF2B5EF4-FFF2-40B4-BE49-F238E27FC236}">
                    <a16:creationId xmlns:a16="http://schemas.microsoft.com/office/drawing/2014/main" id="{384FED18-0A0E-48CA-A0CC-873C96CC824E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5967073" y="1750490"/>
              <a:ext cx="654378" cy="304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27189">
                      <a:extLst>
                        <a:ext uri="{9D8B030D-6E8A-4147-A177-3AD203B41FA5}">
                          <a16:colId xmlns:a16="http://schemas.microsoft.com/office/drawing/2014/main" val="3646591774"/>
                        </a:ext>
                      </a:extLst>
                    </a:gridCol>
                    <a:gridCol w="327189">
                      <a:extLst>
                        <a:ext uri="{9D8B030D-6E8A-4147-A177-3AD203B41FA5}">
                          <a16:colId xmlns:a16="http://schemas.microsoft.com/office/drawing/2014/main" val="3380459466"/>
                        </a:ext>
                      </a:extLst>
                    </a:gridCol>
                  </a:tblGrid>
                  <a:tr h="156446">
                    <a:tc>
                      <a:txBody>
                        <a:bodyPr/>
                        <a:lstStyle/>
                        <a:p>
                          <a:pPr marL="0" marR="0" lvl="0" indent="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965363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6" name="Table 25">
                <a:extLst>
                  <a:ext uri="{FF2B5EF4-FFF2-40B4-BE49-F238E27FC236}">
                    <a16:creationId xmlns:a16="http://schemas.microsoft.com/office/drawing/2014/main" id="{384FED18-0A0E-48CA-A0CC-873C96CC824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25744923"/>
                  </p:ext>
                </p:extLst>
              </p:nvPr>
            </p:nvGraphicFramePr>
            <p:xfrm>
              <a:off x="5967073" y="1750490"/>
              <a:ext cx="654378" cy="304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27189">
                      <a:extLst>
                        <a:ext uri="{9D8B030D-6E8A-4147-A177-3AD203B41FA5}">
                          <a16:colId xmlns:a16="http://schemas.microsoft.com/office/drawing/2014/main" val="3646591774"/>
                        </a:ext>
                      </a:extLst>
                    </a:gridCol>
                    <a:gridCol w="327189">
                      <a:extLst>
                        <a:ext uri="{9D8B030D-6E8A-4147-A177-3AD203B41FA5}">
                          <a16:colId xmlns:a16="http://schemas.microsoft.com/office/drawing/2014/main" val="3380459466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7"/>
                          <a:stretch>
                            <a:fillRect l="-1818" t="-1961" r="-101818" b="-39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7"/>
                          <a:stretch>
                            <a:fillRect l="-103704" t="-1961" r="-3704" b="-39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9653635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7" name="Table 26">
                <a:extLst>
                  <a:ext uri="{FF2B5EF4-FFF2-40B4-BE49-F238E27FC236}">
                    <a16:creationId xmlns:a16="http://schemas.microsoft.com/office/drawing/2014/main" id="{AB275AD4-5D5E-4E97-87D6-B8757E4088F1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6866548" y="1747852"/>
              <a:ext cx="654378" cy="304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27189">
                      <a:extLst>
                        <a:ext uri="{9D8B030D-6E8A-4147-A177-3AD203B41FA5}">
                          <a16:colId xmlns:a16="http://schemas.microsoft.com/office/drawing/2014/main" val="3646591774"/>
                        </a:ext>
                      </a:extLst>
                    </a:gridCol>
                    <a:gridCol w="327189">
                      <a:extLst>
                        <a:ext uri="{9D8B030D-6E8A-4147-A177-3AD203B41FA5}">
                          <a16:colId xmlns:a16="http://schemas.microsoft.com/office/drawing/2014/main" val="3380459466"/>
                        </a:ext>
                      </a:extLst>
                    </a:gridCol>
                  </a:tblGrid>
                  <a:tr h="156446">
                    <a:tc>
                      <a:txBody>
                        <a:bodyPr/>
                        <a:lstStyle/>
                        <a:p>
                          <a:pPr marL="0" marR="0" lvl="0" indent="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965363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7" name="Table 26">
                <a:extLst>
                  <a:ext uri="{FF2B5EF4-FFF2-40B4-BE49-F238E27FC236}">
                    <a16:creationId xmlns:a16="http://schemas.microsoft.com/office/drawing/2014/main" id="{AB275AD4-5D5E-4E97-87D6-B8757E4088F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75210232"/>
                  </p:ext>
                </p:extLst>
              </p:nvPr>
            </p:nvGraphicFramePr>
            <p:xfrm>
              <a:off x="6866548" y="1747852"/>
              <a:ext cx="654378" cy="304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27189">
                      <a:extLst>
                        <a:ext uri="{9D8B030D-6E8A-4147-A177-3AD203B41FA5}">
                          <a16:colId xmlns:a16="http://schemas.microsoft.com/office/drawing/2014/main" val="3646591774"/>
                        </a:ext>
                      </a:extLst>
                    </a:gridCol>
                    <a:gridCol w="327189">
                      <a:extLst>
                        <a:ext uri="{9D8B030D-6E8A-4147-A177-3AD203B41FA5}">
                          <a16:colId xmlns:a16="http://schemas.microsoft.com/office/drawing/2014/main" val="3380459466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8"/>
                          <a:stretch>
                            <a:fillRect l="-1852" t="-1961" r="-103704" b="-39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8"/>
                          <a:stretch>
                            <a:fillRect l="-101852" t="-1961" r="-3704" b="-39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9653635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8" name="Table 27">
                <a:extLst>
                  <a:ext uri="{FF2B5EF4-FFF2-40B4-BE49-F238E27FC236}">
                    <a16:creationId xmlns:a16="http://schemas.microsoft.com/office/drawing/2014/main" id="{DC2F5F80-4ECC-466A-9B07-B4D187A1F8CE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7774735" y="1747852"/>
              <a:ext cx="654378" cy="304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27189">
                      <a:extLst>
                        <a:ext uri="{9D8B030D-6E8A-4147-A177-3AD203B41FA5}">
                          <a16:colId xmlns:a16="http://schemas.microsoft.com/office/drawing/2014/main" val="3646591774"/>
                        </a:ext>
                      </a:extLst>
                    </a:gridCol>
                    <a:gridCol w="327189">
                      <a:extLst>
                        <a:ext uri="{9D8B030D-6E8A-4147-A177-3AD203B41FA5}">
                          <a16:colId xmlns:a16="http://schemas.microsoft.com/office/drawing/2014/main" val="3380459466"/>
                        </a:ext>
                      </a:extLst>
                    </a:gridCol>
                  </a:tblGrid>
                  <a:tr h="156446">
                    <a:tc>
                      <a:txBody>
                        <a:bodyPr/>
                        <a:lstStyle/>
                        <a:p>
                          <a:pPr marL="0" marR="0" lvl="0" indent="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965363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8" name="Table 27">
                <a:extLst>
                  <a:ext uri="{FF2B5EF4-FFF2-40B4-BE49-F238E27FC236}">
                    <a16:creationId xmlns:a16="http://schemas.microsoft.com/office/drawing/2014/main" id="{DC2F5F80-4ECC-466A-9B07-B4D187A1F8C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15563856"/>
                  </p:ext>
                </p:extLst>
              </p:nvPr>
            </p:nvGraphicFramePr>
            <p:xfrm>
              <a:off x="7774735" y="1747852"/>
              <a:ext cx="654378" cy="304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27189">
                      <a:extLst>
                        <a:ext uri="{9D8B030D-6E8A-4147-A177-3AD203B41FA5}">
                          <a16:colId xmlns:a16="http://schemas.microsoft.com/office/drawing/2014/main" val="3646591774"/>
                        </a:ext>
                      </a:extLst>
                    </a:gridCol>
                    <a:gridCol w="327189">
                      <a:extLst>
                        <a:ext uri="{9D8B030D-6E8A-4147-A177-3AD203B41FA5}">
                          <a16:colId xmlns:a16="http://schemas.microsoft.com/office/drawing/2014/main" val="3380459466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8"/>
                          <a:stretch>
                            <a:fillRect l="-1852" t="-1961" r="-103704" b="-39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8"/>
                          <a:stretch>
                            <a:fillRect l="-101852" t="-1961" r="-3704" b="-39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9653635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3764185-62EE-4BC5-8095-B103F6E3E3BB}"/>
                  </a:ext>
                </a:extLst>
              </p:cNvPr>
              <p:cNvSpPr txBox="1"/>
              <p:nvPr/>
            </p:nvSpPr>
            <p:spPr>
              <a:xfrm>
                <a:off x="6442230" y="2130782"/>
                <a:ext cx="55996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3764185-62EE-4BC5-8095-B103F6E3E3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2230" y="2130782"/>
                <a:ext cx="559960" cy="215444"/>
              </a:xfrm>
              <a:prstGeom prst="rect">
                <a:avLst/>
              </a:prstGeom>
              <a:blipFill>
                <a:blip r:embed="rId19"/>
                <a:stretch>
                  <a:fillRect l="-7609" r="-5435" b="-2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16C67A9-A346-4AD6-AB0E-4729224E047C}"/>
                  </a:ext>
                </a:extLst>
              </p:cNvPr>
              <p:cNvSpPr txBox="1"/>
              <p:nvPr/>
            </p:nvSpPr>
            <p:spPr>
              <a:xfrm>
                <a:off x="7348039" y="2130426"/>
                <a:ext cx="55996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16C67A9-A346-4AD6-AB0E-4729224E04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8039" y="2130426"/>
                <a:ext cx="559960" cy="215444"/>
              </a:xfrm>
              <a:prstGeom prst="rect">
                <a:avLst/>
              </a:prstGeom>
              <a:blipFill>
                <a:blip r:embed="rId20"/>
                <a:stretch>
                  <a:fillRect l="-6522" r="-5435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4" name="Table 33">
                <a:extLst>
                  <a:ext uri="{FF2B5EF4-FFF2-40B4-BE49-F238E27FC236}">
                    <a16:creationId xmlns:a16="http://schemas.microsoft.com/office/drawing/2014/main" id="{90C4201D-3E58-46AB-B7F8-D198733012F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39818600"/>
                  </p:ext>
                </p:extLst>
              </p:nvPr>
            </p:nvGraphicFramePr>
            <p:xfrm>
              <a:off x="857162" y="2693070"/>
              <a:ext cx="3622287" cy="13411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07429">
                      <a:extLst>
                        <a:ext uri="{9D8B030D-6E8A-4147-A177-3AD203B41FA5}">
                          <a16:colId xmlns:a16="http://schemas.microsoft.com/office/drawing/2014/main" val="3851698129"/>
                        </a:ext>
                      </a:extLst>
                    </a:gridCol>
                    <a:gridCol w="1207429">
                      <a:extLst>
                        <a:ext uri="{9D8B030D-6E8A-4147-A177-3AD203B41FA5}">
                          <a16:colId xmlns:a16="http://schemas.microsoft.com/office/drawing/2014/main" val="2678873779"/>
                        </a:ext>
                      </a:extLst>
                    </a:gridCol>
                    <a:gridCol w="1207429">
                      <a:extLst>
                        <a:ext uri="{9D8B030D-6E8A-4147-A177-3AD203B41FA5}">
                          <a16:colId xmlns:a16="http://schemas.microsoft.com/office/drawing/2014/main" val="1486148461"/>
                        </a:ext>
                      </a:extLst>
                    </a:gridCol>
                  </a:tblGrid>
                  <a:tr h="33528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d>
                                  <m:dPr>
                                    <m:ctrlP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1,1</m:t>
                                    </m:r>
                                  </m:e>
                                </m:d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oMath>
                            </m:oMathPara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d>
                                  <m:dPr>
                                    <m:ctrlP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2,1</m:t>
                                    </m:r>
                                  </m:e>
                                </m:d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d>
                                  <m:dPr>
                                    <m:ctrlP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3,1</m:t>
                                    </m:r>
                                  </m:e>
                                </m:d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79219585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d>
                                  <m:dPr>
                                    <m:ctrlP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1,2</m:t>
                                    </m:r>
                                  </m:e>
                                </m:d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oMath>
                            </m:oMathPara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d>
                                  <m:dPr>
                                    <m:ctrlP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2,2</m:t>
                                    </m:r>
                                  </m:e>
                                </m:d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oMath>
                            </m:oMathPara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d>
                                  <m:dPr>
                                    <m:ctrlP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3,2</m:t>
                                    </m:r>
                                  </m:e>
                                </m:d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18184657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d>
                                  <m:dPr>
                                    <m:ctrlP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2,3</m:t>
                                    </m:r>
                                  </m:e>
                                </m:d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928332666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d>
                                  <m:dPr>
                                    <m:ctrlP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2,4</m:t>
                                    </m:r>
                                  </m:e>
                                </m:d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7927075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4" name="Table 33">
                <a:extLst>
                  <a:ext uri="{FF2B5EF4-FFF2-40B4-BE49-F238E27FC236}">
                    <a16:creationId xmlns:a16="http://schemas.microsoft.com/office/drawing/2014/main" id="{90C4201D-3E58-46AB-B7F8-D198733012F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39818600"/>
                  </p:ext>
                </p:extLst>
              </p:nvPr>
            </p:nvGraphicFramePr>
            <p:xfrm>
              <a:off x="857162" y="2693070"/>
              <a:ext cx="3622287" cy="13411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07429">
                      <a:extLst>
                        <a:ext uri="{9D8B030D-6E8A-4147-A177-3AD203B41FA5}">
                          <a16:colId xmlns:a16="http://schemas.microsoft.com/office/drawing/2014/main" val="3851698129"/>
                        </a:ext>
                      </a:extLst>
                    </a:gridCol>
                    <a:gridCol w="1207429">
                      <a:extLst>
                        <a:ext uri="{9D8B030D-6E8A-4147-A177-3AD203B41FA5}">
                          <a16:colId xmlns:a16="http://schemas.microsoft.com/office/drawing/2014/main" val="2678873779"/>
                        </a:ext>
                      </a:extLst>
                    </a:gridCol>
                    <a:gridCol w="1207429">
                      <a:extLst>
                        <a:ext uri="{9D8B030D-6E8A-4147-A177-3AD203B41FA5}">
                          <a16:colId xmlns:a16="http://schemas.microsoft.com/office/drawing/2014/main" val="1486148461"/>
                        </a:ext>
                      </a:extLst>
                    </a:gridCol>
                  </a:tblGrid>
                  <a:tr h="335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1"/>
                          <a:stretch>
                            <a:fillRect r="-200505" b="-30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1"/>
                          <a:stretch>
                            <a:fillRect l="-99497" r="-99497" b="-30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1"/>
                          <a:stretch>
                            <a:fillRect l="-200505" b="-3018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79219585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1"/>
                          <a:stretch>
                            <a:fillRect t="-98214" r="-200505" b="-196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1"/>
                          <a:stretch>
                            <a:fillRect l="-99497" t="-98214" r="-99497" b="-196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1"/>
                          <a:stretch>
                            <a:fillRect l="-200505" t="-98214" b="-196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18184657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1"/>
                          <a:stretch>
                            <a:fillRect l="-99497" t="-201818" r="-99497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928332666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1"/>
                          <a:stretch>
                            <a:fillRect l="-99497" t="-301818" r="-994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79270750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95900AD-BB6D-418A-A244-AE2167B62241}"/>
                  </a:ext>
                </a:extLst>
              </p:cNvPr>
              <p:cNvSpPr txBox="1"/>
              <p:nvPr/>
            </p:nvSpPr>
            <p:spPr>
              <a:xfrm>
                <a:off x="5721976" y="2617068"/>
                <a:ext cx="1676421" cy="7310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ar-AE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ar-AE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ar-AE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brk m:alnAt="23"/>
                            </m:rPr>
                            <a:rPr lang="ar-AE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ar-AE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ar-AE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ar-AE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ar-AE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m:rPr>
                                  <m:brk m:alnAt="23"/>
                                </m:rPr>
                                <a:rPr lang="ar-AE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ar-AE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ar-AE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ar-AE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ar-AE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ar-AE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ar-AE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  <m:e>
                              <m:r>
                                <a:rPr lang="ar-AE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d>
                                <m:dPr>
                                  <m:ctrlPr>
                                    <a:rPr lang="ar-AE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ar-AE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  <m:r>
                                <a:rPr lang="ar-AE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d>
                                <m:dPr>
                                  <m:ctrlPr>
                                    <a:rPr lang="ar-AE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ar-AE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ar-AE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ar-AE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</m:e>
                          </m:nary>
                        </m:e>
                      </m:nary>
                    </m:oMath>
                  </m:oMathPara>
                </a14:m>
                <a:endParaRPr lang="ar-AE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95900AD-BB6D-418A-A244-AE2167B622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1976" y="2617068"/>
                <a:ext cx="1676421" cy="731034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B3BCEA0-A432-4917-AABC-AB6E46FB8279}"/>
                  </a:ext>
                </a:extLst>
              </p:cNvPr>
              <p:cNvSpPr txBox="1"/>
              <p:nvPr/>
            </p:nvSpPr>
            <p:spPr>
              <a:xfrm>
                <a:off x="4791150" y="3589141"/>
                <a:ext cx="3300968" cy="6308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,</m:t>
                      </m:r>
                      <m:nary>
                        <m:naryPr>
                          <m:chr m:val="∑"/>
                          <m:supHide m:val="on"/>
                          <m:ctrlPr>
                            <a:rPr lang="ar-AE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ar-AE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ar-AE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ar-AE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d>
                            <m:dPr>
                              <m:ctrlPr>
                                <a:rPr lang="ar-AE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AE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∖</m:t>
                          </m:r>
                          <m:r>
                            <a:rPr lang="ar-AE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{</m:t>
                          </m:r>
                          <m:sSub>
                            <m:sSubPr>
                              <m:ctrlPr>
                                <a:rPr lang="ar-AE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ar-AE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ar-AE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ar-AE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}</m:t>
                          </m:r>
                        </m:sub>
                        <m:sup/>
                        <m:e>
                          <m:r>
                            <a:rPr lang="ar-AE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ar-AE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AE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ar-AE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ar-AE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d>
                                <m:dPr>
                                  <m:ctrlPr>
                                    <a:rPr lang="ar-AE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ar-AE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ar-AE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ar-AE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d>
                        </m:e>
                      </m:nary>
                      <m:r>
                        <a:rPr lang="ar-AE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d>
                        <m:dPr>
                          <m:begChr m:val="|"/>
                          <m:endChr m:val="|"/>
                          <m:ctrlPr>
                            <a:rPr lang="ar-AE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ar-AE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d>
                            <m:dPr>
                              <m:ctrlPr>
                                <a:rPr lang="ar-AE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AE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ar-AE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ar-AE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B3BCEA0-A432-4917-AABC-AB6E46FB82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1150" y="3589141"/>
                <a:ext cx="3300968" cy="630814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4125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lvl="0"/>
            <a:r>
              <a:rPr lang="en-GB" dirty="0">
                <a:latin typeface="Open Sans"/>
                <a:ea typeface="Open Sans"/>
                <a:cs typeface="Open Sans"/>
                <a:sym typeface="Open Sans"/>
              </a:rPr>
              <a:t>Integer Programming Formulation</a:t>
            </a:r>
            <a:endParaRPr dirty="0">
              <a:latin typeface="Open Sans"/>
              <a:ea typeface="Open Sans"/>
              <a:cs typeface="Open Sans"/>
              <a:sym typeface="Open San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Google Shape;69;p1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311700" y="1225225"/>
                <a:ext cx="8520600" cy="347875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>
                  <a:buNone/>
                </a:pPr>
                <a:r>
                  <a:rPr lang="en-US" sz="1600" dirty="0"/>
                  <a:t>At each time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600" dirty="0"/>
                  <a:t>, there is a single </a:t>
                </a:r>
                <a:r>
                  <a:rPr lang="en-US" sz="1600" b="1" dirty="0"/>
                  <a:t>relevant</a:t>
                </a:r>
                <a:r>
                  <a:rPr lang="en-US" sz="1600" dirty="0"/>
                  <a:t>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</m:oMath>
                </a14:m>
                <a:r>
                  <a:rPr lang="en-US" sz="1600" dirty="0"/>
                  <a:t> for each page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69" name="Google Shape;69;p1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11700" y="1225225"/>
                <a:ext cx="8520600" cy="3478750"/>
              </a:xfrm>
              <a:prstGeom prst="rect">
                <a:avLst/>
              </a:prstGeom>
              <a:blipFill>
                <a:blip r:embed="rId3"/>
                <a:stretch>
                  <a:fillRect l="-3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Google Shape;70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Economica"/>
              </a:rPr>
              <a:t>21</a:t>
            </a:fld>
            <a:endParaRPr dirty="0">
              <a:solidFill>
                <a:schemeClr val="dk1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  <a:sym typeface="Economic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5620C361-CBB3-4180-94EF-C6BD79904F50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462040" y="4426730"/>
              <a:ext cx="7860079" cy="3708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31808">
                      <a:extLst>
                        <a:ext uri="{9D8B030D-6E8A-4147-A177-3AD203B41FA5}">
                          <a16:colId xmlns:a16="http://schemas.microsoft.com/office/drawing/2014/main" val="3851698129"/>
                        </a:ext>
                      </a:extLst>
                    </a:gridCol>
                    <a:gridCol w="7028271">
                      <a:extLst>
                        <a:ext uri="{9D8B030D-6E8A-4147-A177-3AD203B41FA5}">
                          <a16:colId xmlns:a16="http://schemas.microsoft.com/office/drawing/2014/main" val="267887377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US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d>
                                <m:dPr>
                                  <m:ctrlPr>
                                    <a:rPr lang="en-US" sz="1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  <m:r>
                                    <a:rPr lang="en-US" sz="1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𝒋</m:t>
                                  </m:r>
                                </m:e>
                              </m:d>
                            </m:oMath>
                          </a14:m>
                          <a:r>
                            <a:rPr lang="en-US" sz="1600" b="1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l">
                            <a:buNone/>
                          </a:pPr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</a:rPr>
                            <a:t>indicator variable that page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1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oMath>
                          </a14:m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</a:rPr>
                            <a:t> is evicted between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  <m:r>
                                <a:rPr lang="en-US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  <m:r>
                                <a:rPr lang="en-US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  <m:r>
                                <a:rPr lang="en-US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</a:rPr>
                            <a:t> and</a:t>
                          </a:r>
                          <a:r>
                            <a:rPr lang="en-US" sz="1600" b="0" baseline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1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  <m:r>
                                <a:rPr lang="en-US" sz="1600" b="1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600" b="1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  <m:r>
                                <a:rPr lang="en-US" sz="1600" b="1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600" b="1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  <m:r>
                                <a:rPr lang="en-US" sz="1600" b="1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600" b="1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1600" b="1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1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82422444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5620C361-CBB3-4180-94EF-C6BD79904F5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26140920"/>
                  </p:ext>
                </p:extLst>
              </p:nvPr>
            </p:nvGraphicFramePr>
            <p:xfrm>
              <a:off x="462040" y="4426730"/>
              <a:ext cx="7860079" cy="3708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31808">
                      <a:extLst>
                        <a:ext uri="{9D8B030D-6E8A-4147-A177-3AD203B41FA5}">
                          <a16:colId xmlns:a16="http://schemas.microsoft.com/office/drawing/2014/main" val="3851698129"/>
                        </a:ext>
                      </a:extLst>
                    </a:gridCol>
                    <a:gridCol w="7028271">
                      <a:extLst>
                        <a:ext uri="{9D8B030D-6E8A-4147-A177-3AD203B41FA5}">
                          <a16:colId xmlns:a16="http://schemas.microsoft.com/office/drawing/2014/main" val="267887377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t="-4839" r="-842336" b="-96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1872" t="-4839" b="-967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2422444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B3BCEA0-A432-4917-AABC-AB6E46FB8279}"/>
                  </a:ext>
                </a:extLst>
              </p:cNvPr>
              <p:cNvSpPr txBox="1"/>
              <p:nvPr/>
            </p:nvSpPr>
            <p:spPr>
              <a:xfrm>
                <a:off x="4791150" y="3589141"/>
                <a:ext cx="3300968" cy="6308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,</m:t>
                      </m:r>
                      <m:nary>
                        <m:naryPr>
                          <m:chr m:val="∑"/>
                          <m:supHide m:val="on"/>
                          <m:ctrlPr>
                            <a:rPr lang="ar-AE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ar-AE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ar-AE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ar-AE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d>
                            <m:dPr>
                              <m:ctrlPr>
                                <a:rPr lang="ar-AE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AE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∖</m:t>
                          </m:r>
                          <m:r>
                            <a:rPr lang="ar-AE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{</m:t>
                          </m:r>
                          <m:sSub>
                            <m:sSubPr>
                              <m:ctrlPr>
                                <a:rPr lang="ar-AE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ar-AE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ar-AE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ar-AE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}</m:t>
                          </m:r>
                        </m:sub>
                        <m:sup/>
                        <m:e>
                          <m:r>
                            <a:rPr lang="ar-AE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ar-AE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AE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ar-AE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ar-AE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d>
                                <m:dPr>
                                  <m:ctrlPr>
                                    <a:rPr lang="ar-AE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ar-AE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ar-AE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ar-AE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d>
                        </m:e>
                      </m:nary>
                      <m:r>
                        <a:rPr lang="ar-AE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d>
                        <m:dPr>
                          <m:begChr m:val="|"/>
                          <m:endChr m:val="|"/>
                          <m:ctrlPr>
                            <a:rPr lang="ar-AE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ar-AE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d>
                            <m:dPr>
                              <m:ctrlPr>
                                <a:rPr lang="ar-AE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AE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ar-AE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ar-AE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B3BCEA0-A432-4917-AABC-AB6E46FB82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1150" y="3589141"/>
                <a:ext cx="3300968" cy="63081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4F2B7DDC-3E34-4F1E-9E0F-18F7F5BEB630}"/>
              </a:ext>
            </a:extLst>
          </p:cNvPr>
          <p:cNvCxnSpPr>
            <a:cxnSpLocks/>
          </p:cNvCxnSpPr>
          <p:nvPr/>
        </p:nvCxnSpPr>
        <p:spPr>
          <a:xfrm>
            <a:off x="1366887" y="2328421"/>
            <a:ext cx="587761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692594A8-556D-410F-87E9-41A327773BF1}"/>
                  </a:ext>
                </a:extLst>
              </p:cNvPr>
              <p:cNvSpPr txBox="1"/>
              <p:nvPr/>
            </p:nvSpPr>
            <p:spPr>
              <a:xfrm>
                <a:off x="7143128" y="2002815"/>
                <a:ext cx="12458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692594A8-556D-410F-87E9-41A327773B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3128" y="2002815"/>
                <a:ext cx="124586" cy="215444"/>
              </a:xfrm>
              <a:prstGeom prst="rect">
                <a:avLst/>
              </a:prstGeom>
              <a:blipFill>
                <a:blip r:embed="rId6"/>
                <a:stretch>
                  <a:fillRect l="-30000" r="-20000"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3" name="Table 32">
                <a:extLst>
                  <a:ext uri="{FF2B5EF4-FFF2-40B4-BE49-F238E27FC236}">
                    <a16:creationId xmlns:a16="http://schemas.microsoft.com/office/drawing/2014/main" id="{B7B90654-3ACE-4FF3-A237-77EDEFA7E2A9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753374" y="1875516"/>
              <a:ext cx="4688260" cy="304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68826">
                      <a:extLst>
                        <a:ext uri="{9D8B030D-6E8A-4147-A177-3AD203B41FA5}">
                          <a16:colId xmlns:a16="http://schemas.microsoft.com/office/drawing/2014/main" val="255313954"/>
                        </a:ext>
                      </a:extLst>
                    </a:gridCol>
                    <a:gridCol w="468826">
                      <a:extLst>
                        <a:ext uri="{9D8B030D-6E8A-4147-A177-3AD203B41FA5}">
                          <a16:colId xmlns:a16="http://schemas.microsoft.com/office/drawing/2014/main" val="1334007993"/>
                        </a:ext>
                      </a:extLst>
                    </a:gridCol>
                    <a:gridCol w="468826">
                      <a:extLst>
                        <a:ext uri="{9D8B030D-6E8A-4147-A177-3AD203B41FA5}">
                          <a16:colId xmlns:a16="http://schemas.microsoft.com/office/drawing/2014/main" val="1842994237"/>
                        </a:ext>
                      </a:extLst>
                    </a:gridCol>
                    <a:gridCol w="468826">
                      <a:extLst>
                        <a:ext uri="{9D8B030D-6E8A-4147-A177-3AD203B41FA5}">
                          <a16:colId xmlns:a16="http://schemas.microsoft.com/office/drawing/2014/main" val="2316502189"/>
                        </a:ext>
                      </a:extLst>
                    </a:gridCol>
                    <a:gridCol w="468826">
                      <a:extLst>
                        <a:ext uri="{9D8B030D-6E8A-4147-A177-3AD203B41FA5}">
                          <a16:colId xmlns:a16="http://schemas.microsoft.com/office/drawing/2014/main" val="1242385408"/>
                        </a:ext>
                      </a:extLst>
                    </a:gridCol>
                    <a:gridCol w="468826">
                      <a:extLst>
                        <a:ext uri="{9D8B030D-6E8A-4147-A177-3AD203B41FA5}">
                          <a16:colId xmlns:a16="http://schemas.microsoft.com/office/drawing/2014/main" val="2285987701"/>
                        </a:ext>
                      </a:extLst>
                    </a:gridCol>
                    <a:gridCol w="468826">
                      <a:extLst>
                        <a:ext uri="{9D8B030D-6E8A-4147-A177-3AD203B41FA5}">
                          <a16:colId xmlns:a16="http://schemas.microsoft.com/office/drawing/2014/main" val="4111614623"/>
                        </a:ext>
                      </a:extLst>
                    </a:gridCol>
                    <a:gridCol w="468826">
                      <a:extLst>
                        <a:ext uri="{9D8B030D-6E8A-4147-A177-3AD203B41FA5}">
                          <a16:colId xmlns:a16="http://schemas.microsoft.com/office/drawing/2014/main" val="998803166"/>
                        </a:ext>
                      </a:extLst>
                    </a:gridCol>
                    <a:gridCol w="468826">
                      <a:extLst>
                        <a:ext uri="{9D8B030D-6E8A-4147-A177-3AD203B41FA5}">
                          <a16:colId xmlns:a16="http://schemas.microsoft.com/office/drawing/2014/main" val="325613887"/>
                        </a:ext>
                      </a:extLst>
                    </a:gridCol>
                    <a:gridCol w="468826">
                      <a:extLst>
                        <a:ext uri="{9D8B030D-6E8A-4147-A177-3AD203B41FA5}">
                          <a16:colId xmlns:a16="http://schemas.microsoft.com/office/drawing/2014/main" val="2559913121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6165566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3" name="Table 32">
                <a:extLst>
                  <a:ext uri="{FF2B5EF4-FFF2-40B4-BE49-F238E27FC236}">
                    <a16:creationId xmlns:a16="http://schemas.microsoft.com/office/drawing/2014/main" id="{B7B90654-3ACE-4FF3-A237-77EDEFA7E2A9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753374" y="1875516"/>
              <a:ext cx="4688260" cy="304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68826">
                      <a:extLst>
                        <a:ext uri="{9D8B030D-6E8A-4147-A177-3AD203B41FA5}">
                          <a16:colId xmlns:a16="http://schemas.microsoft.com/office/drawing/2014/main" val="255313954"/>
                        </a:ext>
                      </a:extLst>
                    </a:gridCol>
                    <a:gridCol w="468826">
                      <a:extLst>
                        <a:ext uri="{9D8B030D-6E8A-4147-A177-3AD203B41FA5}">
                          <a16:colId xmlns:a16="http://schemas.microsoft.com/office/drawing/2014/main" val="1334007993"/>
                        </a:ext>
                      </a:extLst>
                    </a:gridCol>
                    <a:gridCol w="468826">
                      <a:extLst>
                        <a:ext uri="{9D8B030D-6E8A-4147-A177-3AD203B41FA5}">
                          <a16:colId xmlns:a16="http://schemas.microsoft.com/office/drawing/2014/main" val="1842994237"/>
                        </a:ext>
                      </a:extLst>
                    </a:gridCol>
                    <a:gridCol w="468826">
                      <a:extLst>
                        <a:ext uri="{9D8B030D-6E8A-4147-A177-3AD203B41FA5}">
                          <a16:colId xmlns:a16="http://schemas.microsoft.com/office/drawing/2014/main" val="2316502189"/>
                        </a:ext>
                      </a:extLst>
                    </a:gridCol>
                    <a:gridCol w="468826">
                      <a:extLst>
                        <a:ext uri="{9D8B030D-6E8A-4147-A177-3AD203B41FA5}">
                          <a16:colId xmlns:a16="http://schemas.microsoft.com/office/drawing/2014/main" val="1242385408"/>
                        </a:ext>
                      </a:extLst>
                    </a:gridCol>
                    <a:gridCol w="468826">
                      <a:extLst>
                        <a:ext uri="{9D8B030D-6E8A-4147-A177-3AD203B41FA5}">
                          <a16:colId xmlns:a16="http://schemas.microsoft.com/office/drawing/2014/main" val="2285987701"/>
                        </a:ext>
                      </a:extLst>
                    </a:gridCol>
                    <a:gridCol w="468826">
                      <a:extLst>
                        <a:ext uri="{9D8B030D-6E8A-4147-A177-3AD203B41FA5}">
                          <a16:colId xmlns:a16="http://schemas.microsoft.com/office/drawing/2014/main" val="4111614623"/>
                        </a:ext>
                      </a:extLst>
                    </a:gridCol>
                    <a:gridCol w="468826">
                      <a:extLst>
                        <a:ext uri="{9D8B030D-6E8A-4147-A177-3AD203B41FA5}">
                          <a16:colId xmlns:a16="http://schemas.microsoft.com/office/drawing/2014/main" val="998803166"/>
                        </a:ext>
                      </a:extLst>
                    </a:gridCol>
                    <a:gridCol w="468826">
                      <a:extLst>
                        <a:ext uri="{9D8B030D-6E8A-4147-A177-3AD203B41FA5}">
                          <a16:colId xmlns:a16="http://schemas.microsoft.com/office/drawing/2014/main" val="325613887"/>
                        </a:ext>
                      </a:extLst>
                    </a:gridCol>
                    <a:gridCol w="468826">
                      <a:extLst>
                        <a:ext uri="{9D8B030D-6E8A-4147-A177-3AD203B41FA5}">
                          <a16:colId xmlns:a16="http://schemas.microsoft.com/office/drawing/2014/main" val="2559913121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r="-9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l="-100000" r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l="-200000" r="-7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l="-300000" r="-6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l="-400000" r="-5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l="-500000" r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l="-600000" r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l="-700000" r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l="-800000" r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l="-9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61655667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74" name="Table 73">
            <a:extLst>
              <a:ext uri="{FF2B5EF4-FFF2-40B4-BE49-F238E27FC236}">
                <a16:creationId xmlns:a16="http://schemas.microsoft.com/office/drawing/2014/main" id="{8177EBD8-4199-4CE9-AC3D-F462E8397D71}"/>
              </a:ext>
            </a:extLst>
          </p:cNvPr>
          <p:cNvGraphicFramePr>
            <a:graphicFrameLocks noGrp="1"/>
          </p:cNvGraphicFramePr>
          <p:nvPr/>
        </p:nvGraphicFramePr>
        <p:xfrm>
          <a:off x="1987787" y="2180316"/>
          <a:ext cx="4219434" cy="30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826">
                  <a:extLst>
                    <a:ext uri="{9D8B030D-6E8A-4147-A177-3AD203B41FA5}">
                      <a16:colId xmlns:a16="http://schemas.microsoft.com/office/drawing/2014/main" val="1334007993"/>
                    </a:ext>
                  </a:extLst>
                </a:gridCol>
                <a:gridCol w="468826">
                  <a:extLst>
                    <a:ext uri="{9D8B030D-6E8A-4147-A177-3AD203B41FA5}">
                      <a16:colId xmlns:a16="http://schemas.microsoft.com/office/drawing/2014/main" val="1842994237"/>
                    </a:ext>
                  </a:extLst>
                </a:gridCol>
                <a:gridCol w="468826">
                  <a:extLst>
                    <a:ext uri="{9D8B030D-6E8A-4147-A177-3AD203B41FA5}">
                      <a16:colId xmlns:a16="http://schemas.microsoft.com/office/drawing/2014/main" val="2316502189"/>
                    </a:ext>
                  </a:extLst>
                </a:gridCol>
                <a:gridCol w="468826">
                  <a:extLst>
                    <a:ext uri="{9D8B030D-6E8A-4147-A177-3AD203B41FA5}">
                      <a16:colId xmlns:a16="http://schemas.microsoft.com/office/drawing/2014/main" val="1242385408"/>
                    </a:ext>
                  </a:extLst>
                </a:gridCol>
                <a:gridCol w="468826">
                  <a:extLst>
                    <a:ext uri="{9D8B030D-6E8A-4147-A177-3AD203B41FA5}">
                      <a16:colId xmlns:a16="http://schemas.microsoft.com/office/drawing/2014/main" val="2285987701"/>
                    </a:ext>
                  </a:extLst>
                </a:gridCol>
                <a:gridCol w="468826">
                  <a:extLst>
                    <a:ext uri="{9D8B030D-6E8A-4147-A177-3AD203B41FA5}">
                      <a16:colId xmlns:a16="http://schemas.microsoft.com/office/drawing/2014/main" val="4111614623"/>
                    </a:ext>
                  </a:extLst>
                </a:gridCol>
                <a:gridCol w="468826">
                  <a:extLst>
                    <a:ext uri="{9D8B030D-6E8A-4147-A177-3AD203B41FA5}">
                      <a16:colId xmlns:a16="http://schemas.microsoft.com/office/drawing/2014/main" val="998803166"/>
                    </a:ext>
                  </a:extLst>
                </a:gridCol>
                <a:gridCol w="468826">
                  <a:extLst>
                    <a:ext uri="{9D8B030D-6E8A-4147-A177-3AD203B41FA5}">
                      <a16:colId xmlns:a16="http://schemas.microsoft.com/office/drawing/2014/main" val="325613887"/>
                    </a:ext>
                  </a:extLst>
                </a:gridCol>
                <a:gridCol w="468826">
                  <a:extLst>
                    <a:ext uri="{9D8B030D-6E8A-4147-A177-3AD203B41FA5}">
                      <a16:colId xmlns:a16="http://schemas.microsoft.com/office/drawing/2014/main" val="255991312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1655667"/>
                  </a:ext>
                </a:extLst>
              </a:tr>
            </a:tbl>
          </a:graphicData>
        </a:graphic>
      </p:graphicFrame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827B372D-D512-4218-89EB-D549B30A8B36}"/>
              </a:ext>
            </a:extLst>
          </p:cNvPr>
          <p:cNvCxnSpPr>
            <a:cxnSpLocks/>
          </p:cNvCxnSpPr>
          <p:nvPr/>
        </p:nvCxnSpPr>
        <p:spPr>
          <a:xfrm>
            <a:off x="3857567" y="3510208"/>
            <a:ext cx="18784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DDC523EC-F0DE-48CF-9A22-E172A0E11F04}"/>
              </a:ext>
            </a:extLst>
          </p:cNvPr>
          <p:cNvCxnSpPr>
            <a:cxnSpLocks/>
          </p:cNvCxnSpPr>
          <p:nvPr/>
        </p:nvCxnSpPr>
        <p:spPr>
          <a:xfrm>
            <a:off x="3857567" y="3456629"/>
            <a:ext cx="0" cy="10715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B4F2F73D-18C5-4E41-990F-6A2971F3F814}"/>
              </a:ext>
            </a:extLst>
          </p:cNvPr>
          <p:cNvCxnSpPr>
            <a:cxnSpLocks/>
          </p:cNvCxnSpPr>
          <p:nvPr/>
        </p:nvCxnSpPr>
        <p:spPr>
          <a:xfrm>
            <a:off x="5736047" y="3458383"/>
            <a:ext cx="0" cy="10715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FA0BA0FE-49B5-41B3-A4BD-ABD6EF1A90F4}"/>
              </a:ext>
            </a:extLst>
          </p:cNvPr>
          <p:cNvCxnSpPr>
            <a:cxnSpLocks/>
          </p:cNvCxnSpPr>
          <p:nvPr/>
        </p:nvCxnSpPr>
        <p:spPr>
          <a:xfrm>
            <a:off x="1987787" y="2669920"/>
            <a:ext cx="93956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08EEEFA5-2556-4388-9750-649B66F97FDB}"/>
              </a:ext>
            </a:extLst>
          </p:cNvPr>
          <p:cNvCxnSpPr>
            <a:cxnSpLocks/>
          </p:cNvCxnSpPr>
          <p:nvPr/>
        </p:nvCxnSpPr>
        <p:spPr>
          <a:xfrm>
            <a:off x="1987787" y="2616341"/>
            <a:ext cx="0" cy="10715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5C274B41-58BC-41E4-A611-9ED527541630}"/>
              </a:ext>
            </a:extLst>
          </p:cNvPr>
          <p:cNvCxnSpPr>
            <a:cxnSpLocks/>
          </p:cNvCxnSpPr>
          <p:nvPr/>
        </p:nvCxnSpPr>
        <p:spPr>
          <a:xfrm>
            <a:off x="2927350" y="2616341"/>
            <a:ext cx="0" cy="10715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A896BB9F-F01C-4CB4-8D49-5334AC5A9C60}"/>
              </a:ext>
            </a:extLst>
          </p:cNvPr>
          <p:cNvCxnSpPr>
            <a:cxnSpLocks/>
          </p:cNvCxnSpPr>
          <p:nvPr/>
        </p:nvCxnSpPr>
        <p:spPr>
          <a:xfrm>
            <a:off x="2450544" y="2924444"/>
            <a:ext cx="187668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0717D709-DFA2-4122-9B8F-490512649D70}"/>
              </a:ext>
            </a:extLst>
          </p:cNvPr>
          <p:cNvCxnSpPr>
            <a:cxnSpLocks/>
          </p:cNvCxnSpPr>
          <p:nvPr/>
        </p:nvCxnSpPr>
        <p:spPr>
          <a:xfrm>
            <a:off x="2457687" y="2870865"/>
            <a:ext cx="0" cy="10715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A4E72598-A777-4BEE-9EFF-2658B968AD11}"/>
              </a:ext>
            </a:extLst>
          </p:cNvPr>
          <p:cNvCxnSpPr>
            <a:cxnSpLocks/>
          </p:cNvCxnSpPr>
          <p:nvPr/>
        </p:nvCxnSpPr>
        <p:spPr>
          <a:xfrm>
            <a:off x="4327230" y="2870865"/>
            <a:ext cx="0" cy="10715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934633E2-6F2A-4F0A-B74C-CA225AAB7071}"/>
              </a:ext>
            </a:extLst>
          </p:cNvPr>
          <p:cNvCxnSpPr>
            <a:cxnSpLocks/>
          </p:cNvCxnSpPr>
          <p:nvPr/>
        </p:nvCxnSpPr>
        <p:spPr>
          <a:xfrm>
            <a:off x="4797405" y="2870865"/>
            <a:ext cx="0" cy="10715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CA32D4E4-06D1-44A1-8E6C-D6659B821EC6}"/>
              </a:ext>
            </a:extLst>
          </p:cNvPr>
          <p:cNvCxnSpPr>
            <a:cxnSpLocks/>
          </p:cNvCxnSpPr>
          <p:nvPr/>
        </p:nvCxnSpPr>
        <p:spPr>
          <a:xfrm>
            <a:off x="5272882" y="2616341"/>
            <a:ext cx="0" cy="10715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EDB31576-6A76-43D9-BF85-9C76108F1834}"/>
              </a:ext>
            </a:extLst>
          </p:cNvPr>
          <p:cNvCxnSpPr>
            <a:cxnSpLocks/>
          </p:cNvCxnSpPr>
          <p:nvPr/>
        </p:nvCxnSpPr>
        <p:spPr>
          <a:xfrm>
            <a:off x="3396286" y="3213114"/>
            <a:ext cx="281093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0570E59A-5309-4FEF-87EB-E8323AA19AA7}"/>
              </a:ext>
            </a:extLst>
          </p:cNvPr>
          <p:cNvCxnSpPr>
            <a:cxnSpLocks/>
          </p:cNvCxnSpPr>
          <p:nvPr/>
        </p:nvCxnSpPr>
        <p:spPr>
          <a:xfrm>
            <a:off x="3396286" y="3159535"/>
            <a:ext cx="0" cy="10715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5658A034-BEF9-48B2-96C2-87FB7CA43248}"/>
              </a:ext>
            </a:extLst>
          </p:cNvPr>
          <p:cNvCxnSpPr>
            <a:cxnSpLocks/>
          </p:cNvCxnSpPr>
          <p:nvPr/>
        </p:nvCxnSpPr>
        <p:spPr>
          <a:xfrm>
            <a:off x="6207221" y="3164895"/>
            <a:ext cx="0" cy="10715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51F0765F-4FB0-41DC-BA81-A13E783A2D1E}"/>
              </a:ext>
            </a:extLst>
          </p:cNvPr>
          <p:cNvCxnSpPr>
            <a:cxnSpLocks/>
          </p:cNvCxnSpPr>
          <p:nvPr/>
        </p:nvCxnSpPr>
        <p:spPr>
          <a:xfrm>
            <a:off x="2927350" y="2669920"/>
            <a:ext cx="23455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2FEAD444-B953-428E-B052-3CEFBE3F366F}"/>
              </a:ext>
            </a:extLst>
          </p:cNvPr>
          <p:cNvCxnSpPr>
            <a:cxnSpLocks/>
          </p:cNvCxnSpPr>
          <p:nvPr/>
        </p:nvCxnSpPr>
        <p:spPr>
          <a:xfrm>
            <a:off x="4327230" y="2924444"/>
            <a:ext cx="4639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18048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lvl="0"/>
            <a:r>
              <a:rPr lang="en-GB" dirty="0">
                <a:latin typeface="Open Sans"/>
                <a:ea typeface="Open Sans"/>
                <a:cs typeface="Open Sans"/>
                <a:sym typeface="Open Sans"/>
              </a:rPr>
              <a:t>Integer Programming Formulation</a:t>
            </a:r>
            <a:endParaRPr dirty="0">
              <a:latin typeface="Open Sans"/>
              <a:ea typeface="Open Sans"/>
              <a:cs typeface="Open Sans"/>
              <a:sym typeface="Open San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Google Shape;69;p1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311700" y="1225225"/>
                <a:ext cx="8520600" cy="347875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>
                  <a:buNone/>
                </a:pPr>
                <a:r>
                  <a:rPr lang="en-US" sz="1600" dirty="0"/>
                  <a:t>At each time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600" dirty="0"/>
                  <a:t>, there is a single </a:t>
                </a:r>
                <a:r>
                  <a:rPr lang="en-US" sz="1600" b="1" dirty="0"/>
                  <a:t>relevant</a:t>
                </a:r>
                <a:r>
                  <a:rPr lang="en-US" sz="1600" dirty="0"/>
                  <a:t>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</m:oMath>
                </a14:m>
                <a:r>
                  <a:rPr lang="en-US" sz="1600" dirty="0"/>
                  <a:t> for each page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69" name="Google Shape;69;p1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11700" y="1225225"/>
                <a:ext cx="8520600" cy="3478750"/>
              </a:xfrm>
              <a:prstGeom prst="rect">
                <a:avLst/>
              </a:prstGeom>
              <a:blipFill>
                <a:blip r:embed="rId3"/>
                <a:stretch>
                  <a:fillRect l="-3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Google Shape;70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Economica"/>
              </a:rPr>
              <a:t>22</a:t>
            </a:fld>
            <a:endParaRPr dirty="0">
              <a:solidFill>
                <a:schemeClr val="dk1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  <a:sym typeface="Economic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5620C361-CBB3-4180-94EF-C6BD79904F50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462040" y="4426730"/>
              <a:ext cx="7860079" cy="3708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31808">
                      <a:extLst>
                        <a:ext uri="{9D8B030D-6E8A-4147-A177-3AD203B41FA5}">
                          <a16:colId xmlns:a16="http://schemas.microsoft.com/office/drawing/2014/main" val="3851698129"/>
                        </a:ext>
                      </a:extLst>
                    </a:gridCol>
                    <a:gridCol w="7028271">
                      <a:extLst>
                        <a:ext uri="{9D8B030D-6E8A-4147-A177-3AD203B41FA5}">
                          <a16:colId xmlns:a16="http://schemas.microsoft.com/office/drawing/2014/main" val="267887377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US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d>
                                <m:dPr>
                                  <m:ctrlPr>
                                    <a:rPr lang="en-US" sz="1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  <m:r>
                                    <a:rPr lang="en-US" sz="1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𝒋</m:t>
                                  </m:r>
                                </m:e>
                              </m:d>
                            </m:oMath>
                          </a14:m>
                          <a:r>
                            <a:rPr lang="en-US" sz="1600" b="1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l">
                            <a:buNone/>
                          </a:pPr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</a:rPr>
                            <a:t>indicator variable that page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1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oMath>
                          </a14:m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</a:rPr>
                            <a:t> is evicted between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  <m:r>
                                <a:rPr lang="en-US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  <m:r>
                                <a:rPr lang="en-US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  <m:r>
                                <a:rPr lang="en-US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</a:rPr>
                            <a:t> and</a:t>
                          </a:r>
                          <a:r>
                            <a:rPr lang="en-US" sz="1600" b="0" baseline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1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  <m:r>
                                <a:rPr lang="en-US" sz="1600" b="1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600" b="1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  <m:r>
                                <a:rPr lang="en-US" sz="1600" b="1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600" b="1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  <m:r>
                                <a:rPr lang="en-US" sz="1600" b="1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600" b="1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1600" b="1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1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82422444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5620C361-CBB3-4180-94EF-C6BD79904F5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26140920"/>
                  </p:ext>
                </p:extLst>
              </p:nvPr>
            </p:nvGraphicFramePr>
            <p:xfrm>
              <a:off x="462040" y="4426730"/>
              <a:ext cx="7860079" cy="3708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31808">
                      <a:extLst>
                        <a:ext uri="{9D8B030D-6E8A-4147-A177-3AD203B41FA5}">
                          <a16:colId xmlns:a16="http://schemas.microsoft.com/office/drawing/2014/main" val="3851698129"/>
                        </a:ext>
                      </a:extLst>
                    </a:gridCol>
                    <a:gridCol w="7028271">
                      <a:extLst>
                        <a:ext uri="{9D8B030D-6E8A-4147-A177-3AD203B41FA5}">
                          <a16:colId xmlns:a16="http://schemas.microsoft.com/office/drawing/2014/main" val="267887377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t="-4839" r="-842336" b="-96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1872" t="-4839" b="-967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2422444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B3BCEA0-A432-4917-AABC-AB6E46FB8279}"/>
                  </a:ext>
                </a:extLst>
              </p:cNvPr>
              <p:cNvSpPr txBox="1"/>
              <p:nvPr/>
            </p:nvSpPr>
            <p:spPr>
              <a:xfrm>
                <a:off x="4791150" y="3589141"/>
                <a:ext cx="3300968" cy="6308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,</m:t>
                      </m:r>
                      <m:nary>
                        <m:naryPr>
                          <m:chr m:val="∑"/>
                          <m:supHide m:val="on"/>
                          <m:ctrlPr>
                            <a:rPr lang="ar-AE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ar-AE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ar-AE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ar-AE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d>
                            <m:dPr>
                              <m:ctrlPr>
                                <a:rPr lang="ar-AE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AE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∖</m:t>
                          </m:r>
                          <m:r>
                            <a:rPr lang="ar-AE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{</m:t>
                          </m:r>
                          <m:sSub>
                            <m:sSubPr>
                              <m:ctrlPr>
                                <a:rPr lang="ar-AE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ar-AE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ar-AE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ar-AE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}</m:t>
                          </m:r>
                        </m:sub>
                        <m:sup/>
                        <m:e>
                          <m:r>
                            <a:rPr lang="ar-AE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ar-AE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AE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ar-AE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ar-AE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d>
                                <m:dPr>
                                  <m:ctrlPr>
                                    <a:rPr lang="ar-AE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ar-AE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ar-AE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ar-AE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d>
                        </m:e>
                      </m:nary>
                      <m:r>
                        <a:rPr lang="ar-AE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d>
                        <m:dPr>
                          <m:begChr m:val="|"/>
                          <m:endChr m:val="|"/>
                          <m:ctrlPr>
                            <a:rPr lang="ar-AE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ar-AE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d>
                            <m:dPr>
                              <m:ctrlPr>
                                <a:rPr lang="ar-AE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AE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ar-AE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ar-AE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B3BCEA0-A432-4917-AABC-AB6E46FB82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1150" y="3589141"/>
                <a:ext cx="3300968" cy="63081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4F2B7DDC-3E34-4F1E-9E0F-18F7F5BEB630}"/>
              </a:ext>
            </a:extLst>
          </p:cNvPr>
          <p:cNvCxnSpPr>
            <a:cxnSpLocks/>
          </p:cNvCxnSpPr>
          <p:nvPr/>
        </p:nvCxnSpPr>
        <p:spPr>
          <a:xfrm>
            <a:off x="1366887" y="2328421"/>
            <a:ext cx="587761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692594A8-556D-410F-87E9-41A327773BF1}"/>
                  </a:ext>
                </a:extLst>
              </p:cNvPr>
              <p:cNvSpPr txBox="1"/>
              <p:nvPr/>
            </p:nvSpPr>
            <p:spPr>
              <a:xfrm>
                <a:off x="7143128" y="2002815"/>
                <a:ext cx="12458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692594A8-556D-410F-87E9-41A327773B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3128" y="2002815"/>
                <a:ext cx="124586" cy="215444"/>
              </a:xfrm>
              <a:prstGeom prst="rect">
                <a:avLst/>
              </a:prstGeom>
              <a:blipFill>
                <a:blip r:embed="rId6"/>
                <a:stretch>
                  <a:fillRect l="-30000" r="-20000"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3" name="Table 32">
                <a:extLst>
                  <a:ext uri="{FF2B5EF4-FFF2-40B4-BE49-F238E27FC236}">
                    <a16:creationId xmlns:a16="http://schemas.microsoft.com/office/drawing/2014/main" id="{B7B90654-3ACE-4FF3-A237-77EDEFA7E2A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0760081"/>
                  </p:ext>
                </p:extLst>
              </p:nvPr>
            </p:nvGraphicFramePr>
            <p:xfrm>
              <a:off x="1753374" y="1875516"/>
              <a:ext cx="4688260" cy="304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68826">
                      <a:extLst>
                        <a:ext uri="{9D8B030D-6E8A-4147-A177-3AD203B41FA5}">
                          <a16:colId xmlns:a16="http://schemas.microsoft.com/office/drawing/2014/main" val="255313954"/>
                        </a:ext>
                      </a:extLst>
                    </a:gridCol>
                    <a:gridCol w="468826">
                      <a:extLst>
                        <a:ext uri="{9D8B030D-6E8A-4147-A177-3AD203B41FA5}">
                          <a16:colId xmlns:a16="http://schemas.microsoft.com/office/drawing/2014/main" val="1334007993"/>
                        </a:ext>
                      </a:extLst>
                    </a:gridCol>
                    <a:gridCol w="468826">
                      <a:extLst>
                        <a:ext uri="{9D8B030D-6E8A-4147-A177-3AD203B41FA5}">
                          <a16:colId xmlns:a16="http://schemas.microsoft.com/office/drawing/2014/main" val="1842994237"/>
                        </a:ext>
                      </a:extLst>
                    </a:gridCol>
                    <a:gridCol w="468826">
                      <a:extLst>
                        <a:ext uri="{9D8B030D-6E8A-4147-A177-3AD203B41FA5}">
                          <a16:colId xmlns:a16="http://schemas.microsoft.com/office/drawing/2014/main" val="2316502189"/>
                        </a:ext>
                      </a:extLst>
                    </a:gridCol>
                    <a:gridCol w="468826">
                      <a:extLst>
                        <a:ext uri="{9D8B030D-6E8A-4147-A177-3AD203B41FA5}">
                          <a16:colId xmlns:a16="http://schemas.microsoft.com/office/drawing/2014/main" val="1242385408"/>
                        </a:ext>
                      </a:extLst>
                    </a:gridCol>
                    <a:gridCol w="468826">
                      <a:extLst>
                        <a:ext uri="{9D8B030D-6E8A-4147-A177-3AD203B41FA5}">
                          <a16:colId xmlns:a16="http://schemas.microsoft.com/office/drawing/2014/main" val="2285987701"/>
                        </a:ext>
                      </a:extLst>
                    </a:gridCol>
                    <a:gridCol w="468826">
                      <a:extLst>
                        <a:ext uri="{9D8B030D-6E8A-4147-A177-3AD203B41FA5}">
                          <a16:colId xmlns:a16="http://schemas.microsoft.com/office/drawing/2014/main" val="4111614623"/>
                        </a:ext>
                      </a:extLst>
                    </a:gridCol>
                    <a:gridCol w="468826">
                      <a:extLst>
                        <a:ext uri="{9D8B030D-6E8A-4147-A177-3AD203B41FA5}">
                          <a16:colId xmlns:a16="http://schemas.microsoft.com/office/drawing/2014/main" val="998803166"/>
                        </a:ext>
                      </a:extLst>
                    </a:gridCol>
                    <a:gridCol w="468826">
                      <a:extLst>
                        <a:ext uri="{9D8B030D-6E8A-4147-A177-3AD203B41FA5}">
                          <a16:colId xmlns:a16="http://schemas.microsoft.com/office/drawing/2014/main" val="325613887"/>
                        </a:ext>
                      </a:extLst>
                    </a:gridCol>
                    <a:gridCol w="468826">
                      <a:extLst>
                        <a:ext uri="{9D8B030D-6E8A-4147-A177-3AD203B41FA5}">
                          <a16:colId xmlns:a16="http://schemas.microsoft.com/office/drawing/2014/main" val="2559913121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6165566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3" name="Table 32">
                <a:extLst>
                  <a:ext uri="{FF2B5EF4-FFF2-40B4-BE49-F238E27FC236}">
                    <a16:creationId xmlns:a16="http://schemas.microsoft.com/office/drawing/2014/main" id="{B7B90654-3ACE-4FF3-A237-77EDEFA7E2A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0760081"/>
                  </p:ext>
                </p:extLst>
              </p:nvPr>
            </p:nvGraphicFramePr>
            <p:xfrm>
              <a:off x="1753374" y="1875516"/>
              <a:ext cx="4688260" cy="304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68826">
                      <a:extLst>
                        <a:ext uri="{9D8B030D-6E8A-4147-A177-3AD203B41FA5}">
                          <a16:colId xmlns:a16="http://schemas.microsoft.com/office/drawing/2014/main" val="255313954"/>
                        </a:ext>
                      </a:extLst>
                    </a:gridCol>
                    <a:gridCol w="468826">
                      <a:extLst>
                        <a:ext uri="{9D8B030D-6E8A-4147-A177-3AD203B41FA5}">
                          <a16:colId xmlns:a16="http://schemas.microsoft.com/office/drawing/2014/main" val="1334007993"/>
                        </a:ext>
                      </a:extLst>
                    </a:gridCol>
                    <a:gridCol w="468826">
                      <a:extLst>
                        <a:ext uri="{9D8B030D-6E8A-4147-A177-3AD203B41FA5}">
                          <a16:colId xmlns:a16="http://schemas.microsoft.com/office/drawing/2014/main" val="1842994237"/>
                        </a:ext>
                      </a:extLst>
                    </a:gridCol>
                    <a:gridCol w="468826">
                      <a:extLst>
                        <a:ext uri="{9D8B030D-6E8A-4147-A177-3AD203B41FA5}">
                          <a16:colId xmlns:a16="http://schemas.microsoft.com/office/drawing/2014/main" val="2316502189"/>
                        </a:ext>
                      </a:extLst>
                    </a:gridCol>
                    <a:gridCol w="468826">
                      <a:extLst>
                        <a:ext uri="{9D8B030D-6E8A-4147-A177-3AD203B41FA5}">
                          <a16:colId xmlns:a16="http://schemas.microsoft.com/office/drawing/2014/main" val="1242385408"/>
                        </a:ext>
                      </a:extLst>
                    </a:gridCol>
                    <a:gridCol w="468826">
                      <a:extLst>
                        <a:ext uri="{9D8B030D-6E8A-4147-A177-3AD203B41FA5}">
                          <a16:colId xmlns:a16="http://schemas.microsoft.com/office/drawing/2014/main" val="2285987701"/>
                        </a:ext>
                      </a:extLst>
                    </a:gridCol>
                    <a:gridCol w="468826">
                      <a:extLst>
                        <a:ext uri="{9D8B030D-6E8A-4147-A177-3AD203B41FA5}">
                          <a16:colId xmlns:a16="http://schemas.microsoft.com/office/drawing/2014/main" val="4111614623"/>
                        </a:ext>
                      </a:extLst>
                    </a:gridCol>
                    <a:gridCol w="468826">
                      <a:extLst>
                        <a:ext uri="{9D8B030D-6E8A-4147-A177-3AD203B41FA5}">
                          <a16:colId xmlns:a16="http://schemas.microsoft.com/office/drawing/2014/main" val="998803166"/>
                        </a:ext>
                      </a:extLst>
                    </a:gridCol>
                    <a:gridCol w="468826">
                      <a:extLst>
                        <a:ext uri="{9D8B030D-6E8A-4147-A177-3AD203B41FA5}">
                          <a16:colId xmlns:a16="http://schemas.microsoft.com/office/drawing/2014/main" val="325613887"/>
                        </a:ext>
                      </a:extLst>
                    </a:gridCol>
                    <a:gridCol w="468826">
                      <a:extLst>
                        <a:ext uri="{9D8B030D-6E8A-4147-A177-3AD203B41FA5}">
                          <a16:colId xmlns:a16="http://schemas.microsoft.com/office/drawing/2014/main" val="2559913121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r="-9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l="-100000" r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l="-200000" r="-7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l="-300000" r="-6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l="-400000" r="-5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l="-500000" r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l="-600000" r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l="-700000" r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l="-800000" r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l="-9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61655667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74" name="Table 73">
            <a:extLst>
              <a:ext uri="{FF2B5EF4-FFF2-40B4-BE49-F238E27FC236}">
                <a16:creationId xmlns:a16="http://schemas.microsoft.com/office/drawing/2014/main" id="{8177EBD8-4199-4CE9-AC3D-F462E8397D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8276656"/>
              </p:ext>
            </p:extLst>
          </p:nvPr>
        </p:nvGraphicFramePr>
        <p:xfrm>
          <a:off x="1987787" y="2180316"/>
          <a:ext cx="4219434" cy="30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826">
                  <a:extLst>
                    <a:ext uri="{9D8B030D-6E8A-4147-A177-3AD203B41FA5}">
                      <a16:colId xmlns:a16="http://schemas.microsoft.com/office/drawing/2014/main" val="1334007993"/>
                    </a:ext>
                  </a:extLst>
                </a:gridCol>
                <a:gridCol w="468826">
                  <a:extLst>
                    <a:ext uri="{9D8B030D-6E8A-4147-A177-3AD203B41FA5}">
                      <a16:colId xmlns:a16="http://schemas.microsoft.com/office/drawing/2014/main" val="1842994237"/>
                    </a:ext>
                  </a:extLst>
                </a:gridCol>
                <a:gridCol w="468826">
                  <a:extLst>
                    <a:ext uri="{9D8B030D-6E8A-4147-A177-3AD203B41FA5}">
                      <a16:colId xmlns:a16="http://schemas.microsoft.com/office/drawing/2014/main" val="2316502189"/>
                    </a:ext>
                  </a:extLst>
                </a:gridCol>
                <a:gridCol w="468826">
                  <a:extLst>
                    <a:ext uri="{9D8B030D-6E8A-4147-A177-3AD203B41FA5}">
                      <a16:colId xmlns:a16="http://schemas.microsoft.com/office/drawing/2014/main" val="1242385408"/>
                    </a:ext>
                  </a:extLst>
                </a:gridCol>
                <a:gridCol w="468826">
                  <a:extLst>
                    <a:ext uri="{9D8B030D-6E8A-4147-A177-3AD203B41FA5}">
                      <a16:colId xmlns:a16="http://schemas.microsoft.com/office/drawing/2014/main" val="2285987701"/>
                    </a:ext>
                  </a:extLst>
                </a:gridCol>
                <a:gridCol w="468826">
                  <a:extLst>
                    <a:ext uri="{9D8B030D-6E8A-4147-A177-3AD203B41FA5}">
                      <a16:colId xmlns:a16="http://schemas.microsoft.com/office/drawing/2014/main" val="4111614623"/>
                    </a:ext>
                  </a:extLst>
                </a:gridCol>
                <a:gridCol w="468826">
                  <a:extLst>
                    <a:ext uri="{9D8B030D-6E8A-4147-A177-3AD203B41FA5}">
                      <a16:colId xmlns:a16="http://schemas.microsoft.com/office/drawing/2014/main" val="998803166"/>
                    </a:ext>
                  </a:extLst>
                </a:gridCol>
                <a:gridCol w="468826">
                  <a:extLst>
                    <a:ext uri="{9D8B030D-6E8A-4147-A177-3AD203B41FA5}">
                      <a16:colId xmlns:a16="http://schemas.microsoft.com/office/drawing/2014/main" val="325613887"/>
                    </a:ext>
                  </a:extLst>
                </a:gridCol>
                <a:gridCol w="468826">
                  <a:extLst>
                    <a:ext uri="{9D8B030D-6E8A-4147-A177-3AD203B41FA5}">
                      <a16:colId xmlns:a16="http://schemas.microsoft.com/office/drawing/2014/main" val="255991312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1655667"/>
                  </a:ext>
                </a:extLst>
              </a:tr>
            </a:tbl>
          </a:graphicData>
        </a:graphic>
      </p:graphicFrame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827B372D-D512-4218-89EB-D549B30A8B36}"/>
              </a:ext>
            </a:extLst>
          </p:cNvPr>
          <p:cNvCxnSpPr>
            <a:cxnSpLocks/>
          </p:cNvCxnSpPr>
          <p:nvPr/>
        </p:nvCxnSpPr>
        <p:spPr>
          <a:xfrm>
            <a:off x="3857567" y="3510208"/>
            <a:ext cx="18784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DDC523EC-F0DE-48CF-9A22-E172A0E11F04}"/>
              </a:ext>
            </a:extLst>
          </p:cNvPr>
          <p:cNvCxnSpPr>
            <a:cxnSpLocks/>
          </p:cNvCxnSpPr>
          <p:nvPr/>
        </p:nvCxnSpPr>
        <p:spPr>
          <a:xfrm>
            <a:off x="3857567" y="3456629"/>
            <a:ext cx="0" cy="10715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B4F2F73D-18C5-4E41-990F-6A2971F3F814}"/>
              </a:ext>
            </a:extLst>
          </p:cNvPr>
          <p:cNvCxnSpPr>
            <a:cxnSpLocks/>
          </p:cNvCxnSpPr>
          <p:nvPr/>
        </p:nvCxnSpPr>
        <p:spPr>
          <a:xfrm>
            <a:off x="5736047" y="3458383"/>
            <a:ext cx="0" cy="10715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FA0BA0FE-49B5-41B3-A4BD-ABD6EF1A90F4}"/>
              </a:ext>
            </a:extLst>
          </p:cNvPr>
          <p:cNvCxnSpPr>
            <a:cxnSpLocks/>
          </p:cNvCxnSpPr>
          <p:nvPr/>
        </p:nvCxnSpPr>
        <p:spPr>
          <a:xfrm>
            <a:off x="1987787" y="2669920"/>
            <a:ext cx="93956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08EEEFA5-2556-4388-9750-649B66F97FDB}"/>
              </a:ext>
            </a:extLst>
          </p:cNvPr>
          <p:cNvCxnSpPr>
            <a:cxnSpLocks/>
          </p:cNvCxnSpPr>
          <p:nvPr/>
        </p:nvCxnSpPr>
        <p:spPr>
          <a:xfrm>
            <a:off x="1987787" y="2616341"/>
            <a:ext cx="0" cy="10715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5C274B41-58BC-41E4-A611-9ED527541630}"/>
              </a:ext>
            </a:extLst>
          </p:cNvPr>
          <p:cNvCxnSpPr>
            <a:cxnSpLocks/>
          </p:cNvCxnSpPr>
          <p:nvPr/>
        </p:nvCxnSpPr>
        <p:spPr>
          <a:xfrm>
            <a:off x="2927350" y="2616341"/>
            <a:ext cx="0" cy="10715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A896BB9F-F01C-4CB4-8D49-5334AC5A9C60}"/>
              </a:ext>
            </a:extLst>
          </p:cNvPr>
          <p:cNvCxnSpPr>
            <a:cxnSpLocks/>
          </p:cNvCxnSpPr>
          <p:nvPr/>
        </p:nvCxnSpPr>
        <p:spPr>
          <a:xfrm>
            <a:off x="2450544" y="2924444"/>
            <a:ext cx="187668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0717D709-DFA2-4122-9B8F-490512649D70}"/>
              </a:ext>
            </a:extLst>
          </p:cNvPr>
          <p:cNvCxnSpPr>
            <a:cxnSpLocks/>
          </p:cNvCxnSpPr>
          <p:nvPr/>
        </p:nvCxnSpPr>
        <p:spPr>
          <a:xfrm>
            <a:off x="2457687" y="2870865"/>
            <a:ext cx="0" cy="10715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A4E72598-A777-4BEE-9EFF-2658B968AD11}"/>
              </a:ext>
            </a:extLst>
          </p:cNvPr>
          <p:cNvCxnSpPr>
            <a:cxnSpLocks/>
          </p:cNvCxnSpPr>
          <p:nvPr/>
        </p:nvCxnSpPr>
        <p:spPr>
          <a:xfrm>
            <a:off x="4327230" y="2870865"/>
            <a:ext cx="0" cy="10715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934633E2-6F2A-4F0A-B74C-CA225AAB7071}"/>
              </a:ext>
            </a:extLst>
          </p:cNvPr>
          <p:cNvCxnSpPr>
            <a:cxnSpLocks/>
          </p:cNvCxnSpPr>
          <p:nvPr/>
        </p:nvCxnSpPr>
        <p:spPr>
          <a:xfrm>
            <a:off x="4797405" y="2870865"/>
            <a:ext cx="0" cy="10715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CA32D4E4-06D1-44A1-8E6C-D6659B821EC6}"/>
              </a:ext>
            </a:extLst>
          </p:cNvPr>
          <p:cNvCxnSpPr>
            <a:cxnSpLocks/>
          </p:cNvCxnSpPr>
          <p:nvPr/>
        </p:nvCxnSpPr>
        <p:spPr>
          <a:xfrm>
            <a:off x="5272882" y="2616341"/>
            <a:ext cx="0" cy="107157"/>
          </a:xfrm>
          <a:prstGeom prst="line">
            <a:avLst/>
          </a:prstGeom>
          <a:ln>
            <a:solidFill>
              <a:srgbClr val="3A21C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EDB31576-6A76-43D9-BF85-9C76108F1834}"/>
              </a:ext>
            </a:extLst>
          </p:cNvPr>
          <p:cNvCxnSpPr>
            <a:cxnSpLocks/>
          </p:cNvCxnSpPr>
          <p:nvPr/>
        </p:nvCxnSpPr>
        <p:spPr>
          <a:xfrm>
            <a:off x="3396286" y="3213114"/>
            <a:ext cx="281093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0570E59A-5309-4FEF-87EB-E8323AA19AA7}"/>
              </a:ext>
            </a:extLst>
          </p:cNvPr>
          <p:cNvCxnSpPr>
            <a:cxnSpLocks/>
          </p:cNvCxnSpPr>
          <p:nvPr/>
        </p:nvCxnSpPr>
        <p:spPr>
          <a:xfrm>
            <a:off x="3396286" y="3159535"/>
            <a:ext cx="0" cy="10715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5658A034-BEF9-48B2-96C2-87FB7CA43248}"/>
              </a:ext>
            </a:extLst>
          </p:cNvPr>
          <p:cNvCxnSpPr>
            <a:cxnSpLocks/>
          </p:cNvCxnSpPr>
          <p:nvPr/>
        </p:nvCxnSpPr>
        <p:spPr>
          <a:xfrm>
            <a:off x="6207221" y="3164895"/>
            <a:ext cx="0" cy="10715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51F0765F-4FB0-41DC-BA81-A13E783A2D1E}"/>
              </a:ext>
            </a:extLst>
          </p:cNvPr>
          <p:cNvCxnSpPr>
            <a:cxnSpLocks/>
          </p:cNvCxnSpPr>
          <p:nvPr/>
        </p:nvCxnSpPr>
        <p:spPr>
          <a:xfrm>
            <a:off x="2927350" y="2669920"/>
            <a:ext cx="2345532" cy="0"/>
          </a:xfrm>
          <a:prstGeom prst="line">
            <a:avLst/>
          </a:prstGeom>
          <a:ln>
            <a:solidFill>
              <a:srgbClr val="3A21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2FEAD444-B953-428E-B052-3CEFBE3F366F}"/>
              </a:ext>
            </a:extLst>
          </p:cNvPr>
          <p:cNvCxnSpPr>
            <a:cxnSpLocks/>
          </p:cNvCxnSpPr>
          <p:nvPr/>
        </p:nvCxnSpPr>
        <p:spPr>
          <a:xfrm>
            <a:off x="4327230" y="2924444"/>
            <a:ext cx="4639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7" name="Table 126">
                <a:extLst>
                  <a:ext uri="{FF2B5EF4-FFF2-40B4-BE49-F238E27FC236}">
                    <a16:creationId xmlns:a16="http://schemas.microsoft.com/office/drawing/2014/main" id="{174597D7-7CC5-4F00-B164-D3A27BCD14E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90935159"/>
                  </p:ext>
                </p:extLst>
              </p:nvPr>
            </p:nvGraphicFramePr>
            <p:xfrm>
              <a:off x="373977" y="2952182"/>
              <a:ext cx="1207429" cy="6705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07429">
                      <a:extLst>
                        <a:ext uri="{9D8B030D-6E8A-4147-A177-3AD203B41FA5}">
                          <a16:colId xmlns:a16="http://schemas.microsoft.com/office/drawing/2014/main" val="3851698129"/>
                        </a:ext>
                      </a:extLst>
                    </a:gridCol>
                  </a:tblGrid>
                  <a:tr h="33528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d>
                                  <m:dPr>
                                    <m:ctrlPr>
                                      <a:rPr lang="en-US" sz="16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sz="16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6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600" b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79219585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solidFill>
                                      <a:srgbClr val="3A21CF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d>
                                  <m:dPr>
                                    <m:ctrlPr>
                                      <a:rPr lang="en-US" sz="1600" b="0" i="1" smtClean="0">
                                        <a:solidFill>
                                          <a:srgbClr val="3A21C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b="0" i="1" smtClean="0">
                                        <a:solidFill>
                                          <a:srgbClr val="3A21C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sz="1600" b="0" i="1" smtClean="0">
                                        <a:solidFill>
                                          <a:srgbClr val="3A21C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600" b="0" i="1" smtClean="0">
                                        <a:solidFill>
                                          <a:srgbClr val="3A21C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600" b="0" dirty="0">
                            <a:solidFill>
                              <a:srgbClr val="3A21CF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1818465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7" name="Table 126">
                <a:extLst>
                  <a:ext uri="{FF2B5EF4-FFF2-40B4-BE49-F238E27FC236}">
                    <a16:creationId xmlns:a16="http://schemas.microsoft.com/office/drawing/2014/main" id="{174597D7-7CC5-4F00-B164-D3A27BCD14E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90935159"/>
                  </p:ext>
                </p:extLst>
              </p:nvPr>
            </p:nvGraphicFramePr>
            <p:xfrm>
              <a:off x="373977" y="2952182"/>
              <a:ext cx="1207429" cy="6705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07429">
                      <a:extLst>
                        <a:ext uri="{9D8B030D-6E8A-4147-A177-3AD203B41FA5}">
                          <a16:colId xmlns:a16="http://schemas.microsoft.com/office/drawing/2014/main" val="3851698129"/>
                        </a:ext>
                      </a:extLst>
                    </a:gridCol>
                  </a:tblGrid>
                  <a:tr h="335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8"/>
                          <a:stretch>
                            <a:fillRect b="-9821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79219585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8"/>
                          <a:stretch>
                            <a:fillRect t="-1018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1818465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4968719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lvl="0"/>
            <a:r>
              <a:rPr lang="en-GB" dirty="0">
                <a:latin typeface="Open Sans"/>
                <a:ea typeface="Open Sans"/>
                <a:cs typeface="Open Sans"/>
                <a:sym typeface="Open Sans"/>
              </a:rPr>
              <a:t>Integer Programming Formulation</a:t>
            </a:r>
            <a:endParaRPr dirty="0">
              <a:latin typeface="Open Sans"/>
              <a:ea typeface="Open Sans"/>
              <a:cs typeface="Open Sans"/>
              <a:sym typeface="Open San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Google Shape;69;p1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311700" y="1225225"/>
                <a:ext cx="8520600" cy="347875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>
                  <a:buNone/>
                </a:pPr>
                <a:r>
                  <a:rPr lang="en-US" sz="1600" dirty="0"/>
                  <a:t>At each time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600" dirty="0"/>
                  <a:t>, there is a single </a:t>
                </a:r>
                <a:r>
                  <a:rPr lang="en-US" sz="1600" b="1" dirty="0"/>
                  <a:t>relevant</a:t>
                </a:r>
                <a:r>
                  <a:rPr lang="en-US" sz="1600" dirty="0"/>
                  <a:t>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</m:oMath>
                </a14:m>
                <a:r>
                  <a:rPr lang="en-US" sz="1600" dirty="0"/>
                  <a:t> for each page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69" name="Google Shape;69;p1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11700" y="1225225"/>
                <a:ext cx="8520600" cy="3478750"/>
              </a:xfrm>
              <a:prstGeom prst="rect">
                <a:avLst/>
              </a:prstGeom>
              <a:blipFill>
                <a:blip r:embed="rId3"/>
                <a:stretch>
                  <a:fillRect l="-3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Google Shape;70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Economica"/>
              </a:rPr>
              <a:t>23</a:t>
            </a:fld>
            <a:endParaRPr dirty="0">
              <a:solidFill>
                <a:schemeClr val="dk1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  <a:sym typeface="Economic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5620C361-CBB3-4180-94EF-C6BD79904F50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462040" y="4426730"/>
              <a:ext cx="7860079" cy="3708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31808">
                      <a:extLst>
                        <a:ext uri="{9D8B030D-6E8A-4147-A177-3AD203B41FA5}">
                          <a16:colId xmlns:a16="http://schemas.microsoft.com/office/drawing/2014/main" val="3851698129"/>
                        </a:ext>
                      </a:extLst>
                    </a:gridCol>
                    <a:gridCol w="7028271">
                      <a:extLst>
                        <a:ext uri="{9D8B030D-6E8A-4147-A177-3AD203B41FA5}">
                          <a16:colId xmlns:a16="http://schemas.microsoft.com/office/drawing/2014/main" val="267887377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US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d>
                                <m:dPr>
                                  <m:ctrlPr>
                                    <a:rPr lang="en-US" sz="1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  <m:r>
                                    <a:rPr lang="en-US" sz="1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𝒋</m:t>
                                  </m:r>
                                </m:e>
                              </m:d>
                            </m:oMath>
                          </a14:m>
                          <a:r>
                            <a:rPr lang="en-US" sz="1600" b="1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l">
                            <a:buNone/>
                          </a:pPr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</a:rPr>
                            <a:t>indicator variable that page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1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oMath>
                          </a14:m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</a:rPr>
                            <a:t> is evicted between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  <m:r>
                                <a:rPr lang="en-US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  <m:r>
                                <a:rPr lang="en-US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  <m:r>
                                <a:rPr lang="en-US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</a:rPr>
                            <a:t> and</a:t>
                          </a:r>
                          <a:r>
                            <a:rPr lang="en-US" sz="1600" b="0" baseline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1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  <m:r>
                                <a:rPr lang="en-US" sz="1600" b="1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600" b="1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  <m:r>
                                <a:rPr lang="en-US" sz="1600" b="1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600" b="1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  <m:r>
                                <a:rPr lang="en-US" sz="1600" b="1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600" b="1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1600" b="1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1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82422444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5620C361-CBB3-4180-94EF-C6BD79904F5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26140920"/>
                  </p:ext>
                </p:extLst>
              </p:nvPr>
            </p:nvGraphicFramePr>
            <p:xfrm>
              <a:off x="462040" y="4426730"/>
              <a:ext cx="7860079" cy="3708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31808">
                      <a:extLst>
                        <a:ext uri="{9D8B030D-6E8A-4147-A177-3AD203B41FA5}">
                          <a16:colId xmlns:a16="http://schemas.microsoft.com/office/drawing/2014/main" val="3851698129"/>
                        </a:ext>
                      </a:extLst>
                    </a:gridCol>
                    <a:gridCol w="7028271">
                      <a:extLst>
                        <a:ext uri="{9D8B030D-6E8A-4147-A177-3AD203B41FA5}">
                          <a16:colId xmlns:a16="http://schemas.microsoft.com/office/drawing/2014/main" val="267887377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t="-4839" r="-842336" b="-96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1872" t="-4839" b="-967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2422444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B3BCEA0-A432-4917-AABC-AB6E46FB8279}"/>
                  </a:ext>
                </a:extLst>
              </p:cNvPr>
              <p:cNvSpPr txBox="1"/>
              <p:nvPr/>
            </p:nvSpPr>
            <p:spPr>
              <a:xfrm>
                <a:off x="4791150" y="3589141"/>
                <a:ext cx="3300968" cy="6308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,</m:t>
                      </m:r>
                      <m:nary>
                        <m:naryPr>
                          <m:chr m:val="∑"/>
                          <m:supHide m:val="on"/>
                          <m:ctrlPr>
                            <a:rPr lang="ar-AE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ar-AE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ar-AE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ar-AE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d>
                            <m:dPr>
                              <m:ctrlPr>
                                <a:rPr lang="ar-AE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AE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∖</m:t>
                          </m:r>
                          <m:r>
                            <a:rPr lang="ar-AE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{</m:t>
                          </m:r>
                          <m:sSub>
                            <m:sSubPr>
                              <m:ctrlPr>
                                <a:rPr lang="ar-AE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ar-AE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ar-AE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ar-AE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}</m:t>
                          </m:r>
                        </m:sub>
                        <m:sup/>
                        <m:e>
                          <m:r>
                            <a:rPr lang="ar-AE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ar-AE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AE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ar-AE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ar-AE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d>
                                <m:dPr>
                                  <m:ctrlPr>
                                    <a:rPr lang="ar-AE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ar-AE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ar-AE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ar-AE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d>
                        </m:e>
                      </m:nary>
                      <m:r>
                        <a:rPr lang="ar-AE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d>
                        <m:dPr>
                          <m:begChr m:val="|"/>
                          <m:endChr m:val="|"/>
                          <m:ctrlPr>
                            <a:rPr lang="ar-AE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ar-AE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d>
                            <m:dPr>
                              <m:ctrlPr>
                                <a:rPr lang="ar-AE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AE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ar-AE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ar-AE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B3BCEA0-A432-4917-AABC-AB6E46FB82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1150" y="3589141"/>
                <a:ext cx="3300968" cy="63081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4F2B7DDC-3E34-4F1E-9E0F-18F7F5BEB630}"/>
              </a:ext>
            </a:extLst>
          </p:cNvPr>
          <p:cNvCxnSpPr>
            <a:cxnSpLocks/>
          </p:cNvCxnSpPr>
          <p:nvPr/>
        </p:nvCxnSpPr>
        <p:spPr>
          <a:xfrm>
            <a:off x="1366887" y="2328421"/>
            <a:ext cx="587761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692594A8-556D-410F-87E9-41A327773BF1}"/>
                  </a:ext>
                </a:extLst>
              </p:cNvPr>
              <p:cNvSpPr txBox="1"/>
              <p:nvPr/>
            </p:nvSpPr>
            <p:spPr>
              <a:xfrm>
                <a:off x="7143128" y="2002815"/>
                <a:ext cx="12458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692594A8-556D-410F-87E9-41A327773B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3128" y="2002815"/>
                <a:ext cx="124586" cy="215444"/>
              </a:xfrm>
              <a:prstGeom prst="rect">
                <a:avLst/>
              </a:prstGeom>
              <a:blipFill>
                <a:blip r:embed="rId6"/>
                <a:stretch>
                  <a:fillRect l="-30000" r="-20000"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3" name="Table 32">
                <a:extLst>
                  <a:ext uri="{FF2B5EF4-FFF2-40B4-BE49-F238E27FC236}">
                    <a16:creationId xmlns:a16="http://schemas.microsoft.com/office/drawing/2014/main" id="{B7B90654-3ACE-4FF3-A237-77EDEFA7E2A9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753374" y="1875516"/>
              <a:ext cx="4688260" cy="304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68826">
                      <a:extLst>
                        <a:ext uri="{9D8B030D-6E8A-4147-A177-3AD203B41FA5}">
                          <a16:colId xmlns:a16="http://schemas.microsoft.com/office/drawing/2014/main" val="255313954"/>
                        </a:ext>
                      </a:extLst>
                    </a:gridCol>
                    <a:gridCol w="468826">
                      <a:extLst>
                        <a:ext uri="{9D8B030D-6E8A-4147-A177-3AD203B41FA5}">
                          <a16:colId xmlns:a16="http://schemas.microsoft.com/office/drawing/2014/main" val="1334007993"/>
                        </a:ext>
                      </a:extLst>
                    </a:gridCol>
                    <a:gridCol w="468826">
                      <a:extLst>
                        <a:ext uri="{9D8B030D-6E8A-4147-A177-3AD203B41FA5}">
                          <a16:colId xmlns:a16="http://schemas.microsoft.com/office/drawing/2014/main" val="1842994237"/>
                        </a:ext>
                      </a:extLst>
                    </a:gridCol>
                    <a:gridCol w="468826">
                      <a:extLst>
                        <a:ext uri="{9D8B030D-6E8A-4147-A177-3AD203B41FA5}">
                          <a16:colId xmlns:a16="http://schemas.microsoft.com/office/drawing/2014/main" val="2316502189"/>
                        </a:ext>
                      </a:extLst>
                    </a:gridCol>
                    <a:gridCol w="468826">
                      <a:extLst>
                        <a:ext uri="{9D8B030D-6E8A-4147-A177-3AD203B41FA5}">
                          <a16:colId xmlns:a16="http://schemas.microsoft.com/office/drawing/2014/main" val="1242385408"/>
                        </a:ext>
                      </a:extLst>
                    </a:gridCol>
                    <a:gridCol w="468826">
                      <a:extLst>
                        <a:ext uri="{9D8B030D-6E8A-4147-A177-3AD203B41FA5}">
                          <a16:colId xmlns:a16="http://schemas.microsoft.com/office/drawing/2014/main" val="2285987701"/>
                        </a:ext>
                      </a:extLst>
                    </a:gridCol>
                    <a:gridCol w="468826">
                      <a:extLst>
                        <a:ext uri="{9D8B030D-6E8A-4147-A177-3AD203B41FA5}">
                          <a16:colId xmlns:a16="http://schemas.microsoft.com/office/drawing/2014/main" val="4111614623"/>
                        </a:ext>
                      </a:extLst>
                    </a:gridCol>
                    <a:gridCol w="468826">
                      <a:extLst>
                        <a:ext uri="{9D8B030D-6E8A-4147-A177-3AD203B41FA5}">
                          <a16:colId xmlns:a16="http://schemas.microsoft.com/office/drawing/2014/main" val="998803166"/>
                        </a:ext>
                      </a:extLst>
                    </a:gridCol>
                    <a:gridCol w="468826">
                      <a:extLst>
                        <a:ext uri="{9D8B030D-6E8A-4147-A177-3AD203B41FA5}">
                          <a16:colId xmlns:a16="http://schemas.microsoft.com/office/drawing/2014/main" val="325613887"/>
                        </a:ext>
                      </a:extLst>
                    </a:gridCol>
                    <a:gridCol w="468826">
                      <a:extLst>
                        <a:ext uri="{9D8B030D-6E8A-4147-A177-3AD203B41FA5}">
                          <a16:colId xmlns:a16="http://schemas.microsoft.com/office/drawing/2014/main" val="2559913121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6165566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3" name="Table 32">
                <a:extLst>
                  <a:ext uri="{FF2B5EF4-FFF2-40B4-BE49-F238E27FC236}">
                    <a16:creationId xmlns:a16="http://schemas.microsoft.com/office/drawing/2014/main" id="{B7B90654-3ACE-4FF3-A237-77EDEFA7E2A9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753374" y="1875516"/>
              <a:ext cx="4688260" cy="304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68826">
                      <a:extLst>
                        <a:ext uri="{9D8B030D-6E8A-4147-A177-3AD203B41FA5}">
                          <a16:colId xmlns:a16="http://schemas.microsoft.com/office/drawing/2014/main" val="255313954"/>
                        </a:ext>
                      </a:extLst>
                    </a:gridCol>
                    <a:gridCol w="468826">
                      <a:extLst>
                        <a:ext uri="{9D8B030D-6E8A-4147-A177-3AD203B41FA5}">
                          <a16:colId xmlns:a16="http://schemas.microsoft.com/office/drawing/2014/main" val="1334007993"/>
                        </a:ext>
                      </a:extLst>
                    </a:gridCol>
                    <a:gridCol w="468826">
                      <a:extLst>
                        <a:ext uri="{9D8B030D-6E8A-4147-A177-3AD203B41FA5}">
                          <a16:colId xmlns:a16="http://schemas.microsoft.com/office/drawing/2014/main" val="1842994237"/>
                        </a:ext>
                      </a:extLst>
                    </a:gridCol>
                    <a:gridCol w="468826">
                      <a:extLst>
                        <a:ext uri="{9D8B030D-6E8A-4147-A177-3AD203B41FA5}">
                          <a16:colId xmlns:a16="http://schemas.microsoft.com/office/drawing/2014/main" val="2316502189"/>
                        </a:ext>
                      </a:extLst>
                    </a:gridCol>
                    <a:gridCol w="468826">
                      <a:extLst>
                        <a:ext uri="{9D8B030D-6E8A-4147-A177-3AD203B41FA5}">
                          <a16:colId xmlns:a16="http://schemas.microsoft.com/office/drawing/2014/main" val="1242385408"/>
                        </a:ext>
                      </a:extLst>
                    </a:gridCol>
                    <a:gridCol w="468826">
                      <a:extLst>
                        <a:ext uri="{9D8B030D-6E8A-4147-A177-3AD203B41FA5}">
                          <a16:colId xmlns:a16="http://schemas.microsoft.com/office/drawing/2014/main" val="2285987701"/>
                        </a:ext>
                      </a:extLst>
                    </a:gridCol>
                    <a:gridCol w="468826">
                      <a:extLst>
                        <a:ext uri="{9D8B030D-6E8A-4147-A177-3AD203B41FA5}">
                          <a16:colId xmlns:a16="http://schemas.microsoft.com/office/drawing/2014/main" val="4111614623"/>
                        </a:ext>
                      </a:extLst>
                    </a:gridCol>
                    <a:gridCol w="468826">
                      <a:extLst>
                        <a:ext uri="{9D8B030D-6E8A-4147-A177-3AD203B41FA5}">
                          <a16:colId xmlns:a16="http://schemas.microsoft.com/office/drawing/2014/main" val="998803166"/>
                        </a:ext>
                      </a:extLst>
                    </a:gridCol>
                    <a:gridCol w="468826">
                      <a:extLst>
                        <a:ext uri="{9D8B030D-6E8A-4147-A177-3AD203B41FA5}">
                          <a16:colId xmlns:a16="http://schemas.microsoft.com/office/drawing/2014/main" val="325613887"/>
                        </a:ext>
                      </a:extLst>
                    </a:gridCol>
                    <a:gridCol w="468826">
                      <a:extLst>
                        <a:ext uri="{9D8B030D-6E8A-4147-A177-3AD203B41FA5}">
                          <a16:colId xmlns:a16="http://schemas.microsoft.com/office/drawing/2014/main" val="2559913121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r="-9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l="-100000" r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l="-200000" r="-7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l="-300000" r="-6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l="-400000" r="-5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l="-500000" r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l="-600000" r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l="-700000" r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l="-800000" r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l="-9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61655667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74" name="Table 73">
            <a:extLst>
              <a:ext uri="{FF2B5EF4-FFF2-40B4-BE49-F238E27FC236}">
                <a16:creationId xmlns:a16="http://schemas.microsoft.com/office/drawing/2014/main" id="{8177EBD8-4199-4CE9-AC3D-F462E8397D71}"/>
              </a:ext>
            </a:extLst>
          </p:cNvPr>
          <p:cNvGraphicFramePr>
            <a:graphicFrameLocks noGrp="1"/>
          </p:cNvGraphicFramePr>
          <p:nvPr/>
        </p:nvGraphicFramePr>
        <p:xfrm>
          <a:off x="1987787" y="2180316"/>
          <a:ext cx="4219434" cy="30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826">
                  <a:extLst>
                    <a:ext uri="{9D8B030D-6E8A-4147-A177-3AD203B41FA5}">
                      <a16:colId xmlns:a16="http://schemas.microsoft.com/office/drawing/2014/main" val="1334007993"/>
                    </a:ext>
                  </a:extLst>
                </a:gridCol>
                <a:gridCol w="468826">
                  <a:extLst>
                    <a:ext uri="{9D8B030D-6E8A-4147-A177-3AD203B41FA5}">
                      <a16:colId xmlns:a16="http://schemas.microsoft.com/office/drawing/2014/main" val="1842994237"/>
                    </a:ext>
                  </a:extLst>
                </a:gridCol>
                <a:gridCol w="468826">
                  <a:extLst>
                    <a:ext uri="{9D8B030D-6E8A-4147-A177-3AD203B41FA5}">
                      <a16:colId xmlns:a16="http://schemas.microsoft.com/office/drawing/2014/main" val="2316502189"/>
                    </a:ext>
                  </a:extLst>
                </a:gridCol>
                <a:gridCol w="468826">
                  <a:extLst>
                    <a:ext uri="{9D8B030D-6E8A-4147-A177-3AD203B41FA5}">
                      <a16:colId xmlns:a16="http://schemas.microsoft.com/office/drawing/2014/main" val="1242385408"/>
                    </a:ext>
                  </a:extLst>
                </a:gridCol>
                <a:gridCol w="468826">
                  <a:extLst>
                    <a:ext uri="{9D8B030D-6E8A-4147-A177-3AD203B41FA5}">
                      <a16:colId xmlns:a16="http://schemas.microsoft.com/office/drawing/2014/main" val="2285987701"/>
                    </a:ext>
                  </a:extLst>
                </a:gridCol>
                <a:gridCol w="468826">
                  <a:extLst>
                    <a:ext uri="{9D8B030D-6E8A-4147-A177-3AD203B41FA5}">
                      <a16:colId xmlns:a16="http://schemas.microsoft.com/office/drawing/2014/main" val="4111614623"/>
                    </a:ext>
                  </a:extLst>
                </a:gridCol>
                <a:gridCol w="468826">
                  <a:extLst>
                    <a:ext uri="{9D8B030D-6E8A-4147-A177-3AD203B41FA5}">
                      <a16:colId xmlns:a16="http://schemas.microsoft.com/office/drawing/2014/main" val="998803166"/>
                    </a:ext>
                  </a:extLst>
                </a:gridCol>
                <a:gridCol w="468826">
                  <a:extLst>
                    <a:ext uri="{9D8B030D-6E8A-4147-A177-3AD203B41FA5}">
                      <a16:colId xmlns:a16="http://schemas.microsoft.com/office/drawing/2014/main" val="325613887"/>
                    </a:ext>
                  </a:extLst>
                </a:gridCol>
                <a:gridCol w="468826">
                  <a:extLst>
                    <a:ext uri="{9D8B030D-6E8A-4147-A177-3AD203B41FA5}">
                      <a16:colId xmlns:a16="http://schemas.microsoft.com/office/drawing/2014/main" val="255991312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1655667"/>
                  </a:ext>
                </a:extLst>
              </a:tr>
            </a:tbl>
          </a:graphicData>
        </a:graphic>
      </p:graphicFrame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827B372D-D512-4218-89EB-D549B30A8B36}"/>
              </a:ext>
            </a:extLst>
          </p:cNvPr>
          <p:cNvCxnSpPr>
            <a:cxnSpLocks/>
          </p:cNvCxnSpPr>
          <p:nvPr/>
        </p:nvCxnSpPr>
        <p:spPr>
          <a:xfrm>
            <a:off x="3857567" y="3510208"/>
            <a:ext cx="18784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DDC523EC-F0DE-48CF-9A22-E172A0E11F04}"/>
              </a:ext>
            </a:extLst>
          </p:cNvPr>
          <p:cNvCxnSpPr>
            <a:cxnSpLocks/>
          </p:cNvCxnSpPr>
          <p:nvPr/>
        </p:nvCxnSpPr>
        <p:spPr>
          <a:xfrm>
            <a:off x="3857567" y="3456629"/>
            <a:ext cx="0" cy="10715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B4F2F73D-18C5-4E41-990F-6A2971F3F814}"/>
              </a:ext>
            </a:extLst>
          </p:cNvPr>
          <p:cNvCxnSpPr>
            <a:cxnSpLocks/>
          </p:cNvCxnSpPr>
          <p:nvPr/>
        </p:nvCxnSpPr>
        <p:spPr>
          <a:xfrm>
            <a:off x="5736047" y="3458383"/>
            <a:ext cx="0" cy="10715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FA0BA0FE-49B5-41B3-A4BD-ABD6EF1A90F4}"/>
              </a:ext>
            </a:extLst>
          </p:cNvPr>
          <p:cNvCxnSpPr>
            <a:cxnSpLocks/>
          </p:cNvCxnSpPr>
          <p:nvPr/>
        </p:nvCxnSpPr>
        <p:spPr>
          <a:xfrm>
            <a:off x="1987787" y="2669920"/>
            <a:ext cx="93956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08EEEFA5-2556-4388-9750-649B66F97FDB}"/>
              </a:ext>
            </a:extLst>
          </p:cNvPr>
          <p:cNvCxnSpPr>
            <a:cxnSpLocks/>
          </p:cNvCxnSpPr>
          <p:nvPr/>
        </p:nvCxnSpPr>
        <p:spPr>
          <a:xfrm>
            <a:off x="1987787" y="2616341"/>
            <a:ext cx="0" cy="10715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5C274B41-58BC-41E4-A611-9ED527541630}"/>
              </a:ext>
            </a:extLst>
          </p:cNvPr>
          <p:cNvCxnSpPr>
            <a:cxnSpLocks/>
          </p:cNvCxnSpPr>
          <p:nvPr/>
        </p:nvCxnSpPr>
        <p:spPr>
          <a:xfrm>
            <a:off x="2927350" y="2616341"/>
            <a:ext cx="0" cy="10715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A896BB9F-F01C-4CB4-8D49-5334AC5A9C60}"/>
              </a:ext>
            </a:extLst>
          </p:cNvPr>
          <p:cNvCxnSpPr>
            <a:cxnSpLocks/>
          </p:cNvCxnSpPr>
          <p:nvPr/>
        </p:nvCxnSpPr>
        <p:spPr>
          <a:xfrm>
            <a:off x="2450544" y="2924444"/>
            <a:ext cx="187668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0717D709-DFA2-4122-9B8F-490512649D70}"/>
              </a:ext>
            </a:extLst>
          </p:cNvPr>
          <p:cNvCxnSpPr>
            <a:cxnSpLocks/>
          </p:cNvCxnSpPr>
          <p:nvPr/>
        </p:nvCxnSpPr>
        <p:spPr>
          <a:xfrm>
            <a:off x="2457687" y="2870865"/>
            <a:ext cx="0" cy="10715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A4E72598-A777-4BEE-9EFF-2658B968AD11}"/>
              </a:ext>
            </a:extLst>
          </p:cNvPr>
          <p:cNvCxnSpPr>
            <a:cxnSpLocks/>
          </p:cNvCxnSpPr>
          <p:nvPr/>
        </p:nvCxnSpPr>
        <p:spPr>
          <a:xfrm>
            <a:off x="4327230" y="2870865"/>
            <a:ext cx="0" cy="10715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934633E2-6F2A-4F0A-B74C-CA225AAB7071}"/>
              </a:ext>
            </a:extLst>
          </p:cNvPr>
          <p:cNvCxnSpPr>
            <a:cxnSpLocks/>
          </p:cNvCxnSpPr>
          <p:nvPr/>
        </p:nvCxnSpPr>
        <p:spPr>
          <a:xfrm>
            <a:off x="4797405" y="2870865"/>
            <a:ext cx="0" cy="107157"/>
          </a:xfrm>
          <a:prstGeom prst="line">
            <a:avLst/>
          </a:prstGeom>
          <a:ln>
            <a:solidFill>
              <a:srgbClr val="3A21C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CA32D4E4-06D1-44A1-8E6C-D6659B821EC6}"/>
              </a:ext>
            </a:extLst>
          </p:cNvPr>
          <p:cNvCxnSpPr>
            <a:cxnSpLocks/>
          </p:cNvCxnSpPr>
          <p:nvPr/>
        </p:nvCxnSpPr>
        <p:spPr>
          <a:xfrm>
            <a:off x="5272882" y="2616341"/>
            <a:ext cx="0" cy="10715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EDB31576-6A76-43D9-BF85-9C76108F1834}"/>
              </a:ext>
            </a:extLst>
          </p:cNvPr>
          <p:cNvCxnSpPr>
            <a:cxnSpLocks/>
          </p:cNvCxnSpPr>
          <p:nvPr/>
        </p:nvCxnSpPr>
        <p:spPr>
          <a:xfrm>
            <a:off x="3396286" y="3213114"/>
            <a:ext cx="281093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0570E59A-5309-4FEF-87EB-E8323AA19AA7}"/>
              </a:ext>
            </a:extLst>
          </p:cNvPr>
          <p:cNvCxnSpPr>
            <a:cxnSpLocks/>
          </p:cNvCxnSpPr>
          <p:nvPr/>
        </p:nvCxnSpPr>
        <p:spPr>
          <a:xfrm>
            <a:off x="3396286" y="3159535"/>
            <a:ext cx="0" cy="10715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5658A034-BEF9-48B2-96C2-87FB7CA43248}"/>
              </a:ext>
            </a:extLst>
          </p:cNvPr>
          <p:cNvCxnSpPr>
            <a:cxnSpLocks/>
          </p:cNvCxnSpPr>
          <p:nvPr/>
        </p:nvCxnSpPr>
        <p:spPr>
          <a:xfrm>
            <a:off x="6207221" y="3164895"/>
            <a:ext cx="0" cy="10715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51F0765F-4FB0-41DC-BA81-A13E783A2D1E}"/>
              </a:ext>
            </a:extLst>
          </p:cNvPr>
          <p:cNvCxnSpPr>
            <a:cxnSpLocks/>
          </p:cNvCxnSpPr>
          <p:nvPr/>
        </p:nvCxnSpPr>
        <p:spPr>
          <a:xfrm>
            <a:off x="2927350" y="2669920"/>
            <a:ext cx="23455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2FEAD444-B953-428E-B052-3CEFBE3F366F}"/>
              </a:ext>
            </a:extLst>
          </p:cNvPr>
          <p:cNvCxnSpPr>
            <a:cxnSpLocks/>
          </p:cNvCxnSpPr>
          <p:nvPr/>
        </p:nvCxnSpPr>
        <p:spPr>
          <a:xfrm>
            <a:off x="4327230" y="2924444"/>
            <a:ext cx="463920" cy="0"/>
          </a:xfrm>
          <a:prstGeom prst="line">
            <a:avLst/>
          </a:prstGeom>
          <a:ln>
            <a:solidFill>
              <a:srgbClr val="3A21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7" name="Table 126">
                <a:extLst>
                  <a:ext uri="{FF2B5EF4-FFF2-40B4-BE49-F238E27FC236}">
                    <a16:creationId xmlns:a16="http://schemas.microsoft.com/office/drawing/2014/main" id="{174597D7-7CC5-4F00-B164-D3A27BCD14E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48705625"/>
                  </p:ext>
                </p:extLst>
              </p:nvPr>
            </p:nvGraphicFramePr>
            <p:xfrm>
              <a:off x="373977" y="2952182"/>
              <a:ext cx="1207429" cy="6705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07429">
                      <a:extLst>
                        <a:ext uri="{9D8B030D-6E8A-4147-A177-3AD203B41FA5}">
                          <a16:colId xmlns:a16="http://schemas.microsoft.com/office/drawing/2014/main" val="3851698129"/>
                        </a:ext>
                      </a:extLst>
                    </a:gridCol>
                  </a:tblGrid>
                  <a:tr h="33528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d>
                                  <m:dPr>
                                    <m:ctrlPr>
                                      <a:rPr lang="en-US" sz="16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sz="16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6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600" b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79219585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solidFill>
                                      <a:srgbClr val="3A21CF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d>
                                  <m:dPr>
                                    <m:ctrlPr>
                                      <a:rPr lang="en-US" sz="1600" b="0" i="1" smtClean="0">
                                        <a:solidFill>
                                          <a:srgbClr val="3A21C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b="0" i="1" smtClean="0">
                                        <a:solidFill>
                                          <a:srgbClr val="3A21C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sz="1600" b="0" i="1" smtClean="0">
                                        <a:solidFill>
                                          <a:srgbClr val="3A21C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600" b="0" i="1" smtClean="0">
                                        <a:solidFill>
                                          <a:srgbClr val="3A21C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600" b="0" dirty="0">
                            <a:solidFill>
                              <a:srgbClr val="3A21CF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1818465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7" name="Table 126">
                <a:extLst>
                  <a:ext uri="{FF2B5EF4-FFF2-40B4-BE49-F238E27FC236}">
                    <a16:creationId xmlns:a16="http://schemas.microsoft.com/office/drawing/2014/main" id="{174597D7-7CC5-4F00-B164-D3A27BCD14E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48705625"/>
                  </p:ext>
                </p:extLst>
              </p:nvPr>
            </p:nvGraphicFramePr>
            <p:xfrm>
              <a:off x="373977" y="2952182"/>
              <a:ext cx="1207429" cy="6705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07429">
                      <a:extLst>
                        <a:ext uri="{9D8B030D-6E8A-4147-A177-3AD203B41FA5}">
                          <a16:colId xmlns:a16="http://schemas.microsoft.com/office/drawing/2014/main" val="3851698129"/>
                        </a:ext>
                      </a:extLst>
                    </a:gridCol>
                  </a:tblGrid>
                  <a:tr h="335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8"/>
                          <a:stretch>
                            <a:fillRect b="-9821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79219585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8"/>
                          <a:stretch>
                            <a:fillRect t="-1018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1818465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9683560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lvl="0"/>
            <a:r>
              <a:rPr lang="en-GB" dirty="0">
                <a:latin typeface="Open Sans"/>
                <a:ea typeface="Open Sans"/>
                <a:cs typeface="Open Sans"/>
                <a:sym typeface="Open Sans"/>
              </a:rPr>
              <a:t>Integer Programming Formulation</a:t>
            </a:r>
            <a:endParaRPr dirty="0">
              <a:latin typeface="Open Sans"/>
              <a:ea typeface="Open Sans"/>
              <a:cs typeface="Open Sans"/>
              <a:sym typeface="Open San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Google Shape;69;p1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311700" y="1225225"/>
                <a:ext cx="8520600" cy="347875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>
                  <a:buNone/>
                </a:pPr>
                <a:r>
                  <a:rPr lang="en-US" sz="1600" dirty="0"/>
                  <a:t>At each time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600" dirty="0"/>
                  <a:t>, there is a single </a:t>
                </a:r>
                <a:r>
                  <a:rPr lang="en-US" sz="1600" b="1" dirty="0"/>
                  <a:t>relevant</a:t>
                </a:r>
                <a:r>
                  <a:rPr lang="en-US" sz="1600" dirty="0"/>
                  <a:t>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</m:oMath>
                </a14:m>
                <a:r>
                  <a:rPr lang="en-US" sz="1600" dirty="0"/>
                  <a:t> for each page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69" name="Google Shape;69;p1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11700" y="1225225"/>
                <a:ext cx="8520600" cy="3478750"/>
              </a:xfrm>
              <a:prstGeom prst="rect">
                <a:avLst/>
              </a:prstGeom>
              <a:blipFill>
                <a:blip r:embed="rId3"/>
                <a:stretch>
                  <a:fillRect l="-3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Google Shape;70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Economica"/>
              </a:rPr>
              <a:t>24</a:t>
            </a:fld>
            <a:endParaRPr dirty="0">
              <a:solidFill>
                <a:schemeClr val="dk1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  <a:sym typeface="Economic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5620C361-CBB3-4180-94EF-C6BD79904F50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462040" y="4426730"/>
              <a:ext cx="7860079" cy="3708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31808">
                      <a:extLst>
                        <a:ext uri="{9D8B030D-6E8A-4147-A177-3AD203B41FA5}">
                          <a16:colId xmlns:a16="http://schemas.microsoft.com/office/drawing/2014/main" val="3851698129"/>
                        </a:ext>
                      </a:extLst>
                    </a:gridCol>
                    <a:gridCol w="7028271">
                      <a:extLst>
                        <a:ext uri="{9D8B030D-6E8A-4147-A177-3AD203B41FA5}">
                          <a16:colId xmlns:a16="http://schemas.microsoft.com/office/drawing/2014/main" val="267887377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US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d>
                                <m:dPr>
                                  <m:ctrlPr>
                                    <a:rPr lang="en-US" sz="1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  <m:r>
                                    <a:rPr lang="en-US" sz="1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𝒋</m:t>
                                  </m:r>
                                </m:e>
                              </m:d>
                            </m:oMath>
                          </a14:m>
                          <a:r>
                            <a:rPr lang="en-US" sz="1600" b="1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l">
                            <a:buNone/>
                          </a:pPr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</a:rPr>
                            <a:t>indicator variable that page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1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oMath>
                          </a14:m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</a:rPr>
                            <a:t> is evicted between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  <m:r>
                                <a:rPr lang="en-US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  <m:r>
                                <a:rPr lang="en-US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  <m:r>
                                <a:rPr lang="en-US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</a:rPr>
                            <a:t> and</a:t>
                          </a:r>
                          <a:r>
                            <a:rPr lang="en-US" sz="1600" b="0" baseline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1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  <m:r>
                                <a:rPr lang="en-US" sz="1600" b="1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600" b="1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  <m:r>
                                <a:rPr lang="en-US" sz="1600" b="1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600" b="1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  <m:r>
                                <a:rPr lang="en-US" sz="1600" b="1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600" b="1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1600" b="1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1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82422444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5620C361-CBB3-4180-94EF-C6BD79904F5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26140920"/>
                  </p:ext>
                </p:extLst>
              </p:nvPr>
            </p:nvGraphicFramePr>
            <p:xfrm>
              <a:off x="462040" y="4426730"/>
              <a:ext cx="7860079" cy="3708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31808">
                      <a:extLst>
                        <a:ext uri="{9D8B030D-6E8A-4147-A177-3AD203B41FA5}">
                          <a16:colId xmlns:a16="http://schemas.microsoft.com/office/drawing/2014/main" val="3851698129"/>
                        </a:ext>
                      </a:extLst>
                    </a:gridCol>
                    <a:gridCol w="7028271">
                      <a:extLst>
                        <a:ext uri="{9D8B030D-6E8A-4147-A177-3AD203B41FA5}">
                          <a16:colId xmlns:a16="http://schemas.microsoft.com/office/drawing/2014/main" val="267887377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t="-4839" r="-842336" b="-96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1872" t="-4839" b="-967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2422444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B3BCEA0-A432-4917-AABC-AB6E46FB8279}"/>
                  </a:ext>
                </a:extLst>
              </p:cNvPr>
              <p:cNvSpPr txBox="1"/>
              <p:nvPr/>
            </p:nvSpPr>
            <p:spPr>
              <a:xfrm>
                <a:off x="4791150" y="3589141"/>
                <a:ext cx="3300968" cy="6308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,</m:t>
                      </m:r>
                      <m:nary>
                        <m:naryPr>
                          <m:chr m:val="∑"/>
                          <m:supHide m:val="on"/>
                          <m:ctrlPr>
                            <a:rPr lang="ar-AE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ar-AE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ar-AE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ar-AE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d>
                            <m:dPr>
                              <m:ctrlPr>
                                <a:rPr lang="ar-AE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AE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∖</m:t>
                          </m:r>
                          <m:r>
                            <a:rPr lang="ar-AE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{</m:t>
                          </m:r>
                          <m:sSub>
                            <m:sSubPr>
                              <m:ctrlPr>
                                <a:rPr lang="ar-AE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ar-AE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ar-AE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ar-AE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}</m:t>
                          </m:r>
                        </m:sub>
                        <m:sup/>
                        <m:e>
                          <m:r>
                            <a:rPr lang="ar-AE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ar-AE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AE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ar-AE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ar-AE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d>
                                <m:dPr>
                                  <m:ctrlPr>
                                    <a:rPr lang="ar-AE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ar-AE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ar-AE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ar-AE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d>
                        </m:e>
                      </m:nary>
                      <m:r>
                        <a:rPr lang="ar-AE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d>
                        <m:dPr>
                          <m:begChr m:val="|"/>
                          <m:endChr m:val="|"/>
                          <m:ctrlPr>
                            <a:rPr lang="ar-AE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ar-AE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d>
                            <m:dPr>
                              <m:ctrlPr>
                                <a:rPr lang="ar-AE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AE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ar-AE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ar-AE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B3BCEA0-A432-4917-AABC-AB6E46FB82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1150" y="3589141"/>
                <a:ext cx="3300968" cy="63081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4F2B7DDC-3E34-4F1E-9E0F-18F7F5BEB630}"/>
              </a:ext>
            </a:extLst>
          </p:cNvPr>
          <p:cNvCxnSpPr>
            <a:cxnSpLocks/>
          </p:cNvCxnSpPr>
          <p:nvPr/>
        </p:nvCxnSpPr>
        <p:spPr>
          <a:xfrm>
            <a:off x="1366887" y="2328421"/>
            <a:ext cx="587761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692594A8-556D-410F-87E9-41A327773BF1}"/>
                  </a:ext>
                </a:extLst>
              </p:cNvPr>
              <p:cNvSpPr txBox="1"/>
              <p:nvPr/>
            </p:nvSpPr>
            <p:spPr>
              <a:xfrm>
                <a:off x="7143128" y="2002815"/>
                <a:ext cx="12458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692594A8-556D-410F-87E9-41A327773B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3128" y="2002815"/>
                <a:ext cx="124586" cy="215444"/>
              </a:xfrm>
              <a:prstGeom prst="rect">
                <a:avLst/>
              </a:prstGeom>
              <a:blipFill>
                <a:blip r:embed="rId6"/>
                <a:stretch>
                  <a:fillRect l="-30000" r="-20000"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3" name="Table 32">
                <a:extLst>
                  <a:ext uri="{FF2B5EF4-FFF2-40B4-BE49-F238E27FC236}">
                    <a16:creationId xmlns:a16="http://schemas.microsoft.com/office/drawing/2014/main" id="{B7B90654-3ACE-4FF3-A237-77EDEFA7E2A9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753374" y="1875516"/>
              <a:ext cx="4688260" cy="304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68826">
                      <a:extLst>
                        <a:ext uri="{9D8B030D-6E8A-4147-A177-3AD203B41FA5}">
                          <a16:colId xmlns:a16="http://schemas.microsoft.com/office/drawing/2014/main" val="255313954"/>
                        </a:ext>
                      </a:extLst>
                    </a:gridCol>
                    <a:gridCol w="468826">
                      <a:extLst>
                        <a:ext uri="{9D8B030D-6E8A-4147-A177-3AD203B41FA5}">
                          <a16:colId xmlns:a16="http://schemas.microsoft.com/office/drawing/2014/main" val="1334007993"/>
                        </a:ext>
                      </a:extLst>
                    </a:gridCol>
                    <a:gridCol w="468826">
                      <a:extLst>
                        <a:ext uri="{9D8B030D-6E8A-4147-A177-3AD203B41FA5}">
                          <a16:colId xmlns:a16="http://schemas.microsoft.com/office/drawing/2014/main" val="1842994237"/>
                        </a:ext>
                      </a:extLst>
                    </a:gridCol>
                    <a:gridCol w="468826">
                      <a:extLst>
                        <a:ext uri="{9D8B030D-6E8A-4147-A177-3AD203B41FA5}">
                          <a16:colId xmlns:a16="http://schemas.microsoft.com/office/drawing/2014/main" val="2316502189"/>
                        </a:ext>
                      </a:extLst>
                    </a:gridCol>
                    <a:gridCol w="468826">
                      <a:extLst>
                        <a:ext uri="{9D8B030D-6E8A-4147-A177-3AD203B41FA5}">
                          <a16:colId xmlns:a16="http://schemas.microsoft.com/office/drawing/2014/main" val="1242385408"/>
                        </a:ext>
                      </a:extLst>
                    </a:gridCol>
                    <a:gridCol w="468826">
                      <a:extLst>
                        <a:ext uri="{9D8B030D-6E8A-4147-A177-3AD203B41FA5}">
                          <a16:colId xmlns:a16="http://schemas.microsoft.com/office/drawing/2014/main" val="2285987701"/>
                        </a:ext>
                      </a:extLst>
                    </a:gridCol>
                    <a:gridCol w="468826">
                      <a:extLst>
                        <a:ext uri="{9D8B030D-6E8A-4147-A177-3AD203B41FA5}">
                          <a16:colId xmlns:a16="http://schemas.microsoft.com/office/drawing/2014/main" val="4111614623"/>
                        </a:ext>
                      </a:extLst>
                    </a:gridCol>
                    <a:gridCol w="468826">
                      <a:extLst>
                        <a:ext uri="{9D8B030D-6E8A-4147-A177-3AD203B41FA5}">
                          <a16:colId xmlns:a16="http://schemas.microsoft.com/office/drawing/2014/main" val="998803166"/>
                        </a:ext>
                      </a:extLst>
                    </a:gridCol>
                    <a:gridCol w="468826">
                      <a:extLst>
                        <a:ext uri="{9D8B030D-6E8A-4147-A177-3AD203B41FA5}">
                          <a16:colId xmlns:a16="http://schemas.microsoft.com/office/drawing/2014/main" val="325613887"/>
                        </a:ext>
                      </a:extLst>
                    </a:gridCol>
                    <a:gridCol w="468826">
                      <a:extLst>
                        <a:ext uri="{9D8B030D-6E8A-4147-A177-3AD203B41FA5}">
                          <a16:colId xmlns:a16="http://schemas.microsoft.com/office/drawing/2014/main" val="2559913121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6165566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3" name="Table 32">
                <a:extLst>
                  <a:ext uri="{FF2B5EF4-FFF2-40B4-BE49-F238E27FC236}">
                    <a16:creationId xmlns:a16="http://schemas.microsoft.com/office/drawing/2014/main" id="{B7B90654-3ACE-4FF3-A237-77EDEFA7E2A9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753374" y="1875516"/>
              <a:ext cx="4688260" cy="304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68826">
                      <a:extLst>
                        <a:ext uri="{9D8B030D-6E8A-4147-A177-3AD203B41FA5}">
                          <a16:colId xmlns:a16="http://schemas.microsoft.com/office/drawing/2014/main" val="255313954"/>
                        </a:ext>
                      </a:extLst>
                    </a:gridCol>
                    <a:gridCol w="468826">
                      <a:extLst>
                        <a:ext uri="{9D8B030D-6E8A-4147-A177-3AD203B41FA5}">
                          <a16:colId xmlns:a16="http://schemas.microsoft.com/office/drawing/2014/main" val="1334007993"/>
                        </a:ext>
                      </a:extLst>
                    </a:gridCol>
                    <a:gridCol w="468826">
                      <a:extLst>
                        <a:ext uri="{9D8B030D-6E8A-4147-A177-3AD203B41FA5}">
                          <a16:colId xmlns:a16="http://schemas.microsoft.com/office/drawing/2014/main" val="1842994237"/>
                        </a:ext>
                      </a:extLst>
                    </a:gridCol>
                    <a:gridCol w="468826">
                      <a:extLst>
                        <a:ext uri="{9D8B030D-6E8A-4147-A177-3AD203B41FA5}">
                          <a16:colId xmlns:a16="http://schemas.microsoft.com/office/drawing/2014/main" val="2316502189"/>
                        </a:ext>
                      </a:extLst>
                    </a:gridCol>
                    <a:gridCol w="468826">
                      <a:extLst>
                        <a:ext uri="{9D8B030D-6E8A-4147-A177-3AD203B41FA5}">
                          <a16:colId xmlns:a16="http://schemas.microsoft.com/office/drawing/2014/main" val="1242385408"/>
                        </a:ext>
                      </a:extLst>
                    </a:gridCol>
                    <a:gridCol w="468826">
                      <a:extLst>
                        <a:ext uri="{9D8B030D-6E8A-4147-A177-3AD203B41FA5}">
                          <a16:colId xmlns:a16="http://schemas.microsoft.com/office/drawing/2014/main" val="2285987701"/>
                        </a:ext>
                      </a:extLst>
                    </a:gridCol>
                    <a:gridCol w="468826">
                      <a:extLst>
                        <a:ext uri="{9D8B030D-6E8A-4147-A177-3AD203B41FA5}">
                          <a16:colId xmlns:a16="http://schemas.microsoft.com/office/drawing/2014/main" val="4111614623"/>
                        </a:ext>
                      </a:extLst>
                    </a:gridCol>
                    <a:gridCol w="468826">
                      <a:extLst>
                        <a:ext uri="{9D8B030D-6E8A-4147-A177-3AD203B41FA5}">
                          <a16:colId xmlns:a16="http://schemas.microsoft.com/office/drawing/2014/main" val="998803166"/>
                        </a:ext>
                      </a:extLst>
                    </a:gridCol>
                    <a:gridCol w="468826">
                      <a:extLst>
                        <a:ext uri="{9D8B030D-6E8A-4147-A177-3AD203B41FA5}">
                          <a16:colId xmlns:a16="http://schemas.microsoft.com/office/drawing/2014/main" val="325613887"/>
                        </a:ext>
                      </a:extLst>
                    </a:gridCol>
                    <a:gridCol w="468826">
                      <a:extLst>
                        <a:ext uri="{9D8B030D-6E8A-4147-A177-3AD203B41FA5}">
                          <a16:colId xmlns:a16="http://schemas.microsoft.com/office/drawing/2014/main" val="2559913121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r="-9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l="-100000" r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l="-200000" r="-7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l="-300000" r="-6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l="-400000" r="-5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l="-500000" r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l="-600000" r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l="-700000" r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l="-800000" r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l="-9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61655667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74" name="Table 73">
            <a:extLst>
              <a:ext uri="{FF2B5EF4-FFF2-40B4-BE49-F238E27FC236}">
                <a16:creationId xmlns:a16="http://schemas.microsoft.com/office/drawing/2014/main" id="{8177EBD8-4199-4CE9-AC3D-F462E8397D71}"/>
              </a:ext>
            </a:extLst>
          </p:cNvPr>
          <p:cNvGraphicFramePr>
            <a:graphicFrameLocks noGrp="1"/>
          </p:cNvGraphicFramePr>
          <p:nvPr/>
        </p:nvGraphicFramePr>
        <p:xfrm>
          <a:off x="1987787" y="2180316"/>
          <a:ext cx="4219434" cy="30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826">
                  <a:extLst>
                    <a:ext uri="{9D8B030D-6E8A-4147-A177-3AD203B41FA5}">
                      <a16:colId xmlns:a16="http://schemas.microsoft.com/office/drawing/2014/main" val="1334007993"/>
                    </a:ext>
                  </a:extLst>
                </a:gridCol>
                <a:gridCol w="468826">
                  <a:extLst>
                    <a:ext uri="{9D8B030D-6E8A-4147-A177-3AD203B41FA5}">
                      <a16:colId xmlns:a16="http://schemas.microsoft.com/office/drawing/2014/main" val="1842994237"/>
                    </a:ext>
                  </a:extLst>
                </a:gridCol>
                <a:gridCol w="468826">
                  <a:extLst>
                    <a:ext uri="{9D8B030D-6E8A-4147-A177-3AD203B41FA5}">
                      <a16:colId xmlns:a16="http://schemas.microsoft.com/office/drawing/2014/main" val="2316502189"/>
                    </a:ext>
                  </a:extLst>
                </a:gridCol>
                <a:gridCol w="468826">
                  <a:extLst>
                    <a:ext uri="{9D8B030D-6E8A-4147-A177-3AD203B41FA5}">
                      <a16:colId xmlns:a16="http://schemas.microsoft.com/office/drawing/2014/main" val="1242385408"/>
                    </a:ext>
                  </a:extLst>
                </a:gridCol>
                <a:gridCol w="468826">
                  <a:extLst>
                    <a:ext uri="{9D8B030D-6E8A-4147-A177-3AD203B41FA5}">
                      <a16:colId xmlns:a16="http://schemas.microsoft.com/office/drawing/2014/main" val="2285987701"/>
                    </a:ext>
                  </a:extLst>
                </a:gridCol>
                <a:gridCol w="468826">
                  <a:extLst>
                    <a:ext uri="{9D8B030D-6E8A-4147-A177-3AD203B41FA5}">
                      <a16:colId xmlns:a16="http://schemas.microsoft.com/office/drawing/2014/main" val="4111614623"/>
                    </a:ext>
                  </a:extLst>
                </a:gridCol>
                <a:gridCol w="468826">
                  <a:extLst>
                    <a:ext uri="{9D8B030D-6E8A-4147-A177-3AD203B41FA5}">
                      <a16:colId xmlns:a16="http://schemas.microsoft.com/office/drawing/2014/main" val="998803166"/>
                    </a:ext>
                  </a:extLst>
                </a:gridCol>
                <a:gridCol w="468826">
                  <a:extLst>
                    <a:ext uri="{9D8B030D-6E8A-4147-A177-3AD203B41FA5}">
                      <a16:colId xmlns:a16="http://schemas.microsoft.com/office/drawing/2014/main" val="325613887"/>
                    </a:ext>
                  </a:extLst>
                </a:gridCol>
                <a:gridCol w="468826">
                  <a:extLst>
                    <a:ext uri="{9D8B030D-6E8A-4147-A177-3AD203B41FA5}">
                      <a16:colId xmlns:a16="http://schemas.microsoft.com/office/drawing/2014/main" val="255991312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1655667"/>
                  </a:ext>
                </a:extLst>
              </a:tr>
            </a:tbl>
          </a:graphicData>
        </a:graphic>
      </p:graphicFrame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827B372D-D512-4218-89EB-D549B30A8B36}"/>
              </a:ext>
            </a:extLst>
          </p:cNvPr>
          <p:cNvCxnSpPr>
            <a:cxnSpLocks/>
          </p:cNvCxnSpPr>
          <p:nvPr/>
        </p:nvCxnSpPr>
        <p:spPr>
          <a:xfrm>
            <a:off x="3857567" y="3510208"/>
            <a:ext cx="18784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DDC523EC-F0DE-48CF-9A22-E172A0E11F04}"/>
              </a:ext>
            </a:extLst>
          </p:cNvPr>
          <p:cNvCxnSpPr>
            <a:cxnSpLocks/>
          </p:cNvCxnSpPr>
          <p:nvPr/>
        </p:nvCxnSpPr>
        <p:spPr>
          <a:xfrm>
            <a:off x="3857567" y="3456629"/>
            <a:ext cx="0" cy="10715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B4F2F73D-18C5-4E41-990F-6A2971F3F814}"/>
              </a:ext>
            </a:extLst>
          </p:cNvPr>
          <p:cNvCxnSpPr>
            <a:cxnSpLocks/>
          </p:cNvCxnSpPr>
          <p:nvPr/>
        </p:nvCxnSpPr>
        <p:spPr>
          <a:xfrm>
            <a:off x="5736047" y="3458383"/>
            <a:ext cx="0" cy="10715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FA0BA0FE-49B5-41B3-A4BD-ABD6EF1A90F4}"/>
              </a:ext>
            </a:extLst>
          </p:cNvPr>
          <p:cNvCxnSpPr>
            <a:cxnSpLocks/>
          </p:cNvCxnSpPr>
          <p:nvPr/>
        </p:nvCxnSpPr>
        <p:spPr>
          <a:xfrm>
            <a:off x="1987787" y="2669920"/>
            <a:ext cx="93956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08EEEFA5-2556-4388-9750-649B66F97FDB}"/>
              </a:ext>
            </a:extLst>
          </p:cNvPr>
          <p:cNvCxnSpPr>
            <a:cxnSpLocks/>
          </p:cNvCxnSpPr>
          <p:nvPr/>
        </p:nvCxnSpPr>
        <p:spPr>
          <a:xfrm>
            <a:off x="1987787" y="2616341"/>
            <a:ext cx="0" cy="10715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5C274B41-58BC-41E4-A611-9ED527541630}"/>
              </a:ext>
            </a:extLst>
          </p:cNvPr>
          <p:cNvCxnSpPr>
            <a:cxnSpLocks/>
          </p:cNvCxnSpPr>
          <p:nvPr/>
        </p:nvCxnSpPr>
        <p:spPr>
          <a:xfrm>
            <a:off x="2927350" y="2616341"/>
            <a:ext cx="0" cy="10715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A896BB9F-F01C-4CB4-8D49-5334AC5A9C60}"/>
              </a:ext>
            </a:extLst>
          </p:cNvPr>
          <p:cNvCxnSpPr>
            <a:cxnSpLocks/>
          </p:cNvCxnSpPr>
          <p:nvPr/>
        </p:nvCxnSpPr>
        <p:spPr>
          <a:xfrm>
            <a:off x="2450544" y="2924444"/>
            <a:ext cx="187668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0717D709-DFA2-4122-9B8F-490512649D70}"/>
              </a:ext>
            </a:extLst>
          </p:cNvPr>
          <p:cNvCxnSpPr>
            <a:cxnSpLocks/>
          </p:cNvCxnSpPr>
          <p:nvPr/>
        </p:nvCxnSpPr>
        <p:spPr>
          <a:xfrm>
            <a:off x="2457687" y="2870865"/>
            <a:ext cx="0" cy="10715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A4E72598-A777-4BEE-9EFF-2658B968AD11}"/>
              </a:ext>
            </a:extLst>
          </p:cNvPr>
          <p:cNvCxnSpPr>
            <a:cxnSpLocks/>
          </p:cNvCxnSpPr>
          <p:nvPr/>
        </p:nvCxnSpPr>
        <p:spPr>
          <a:xfrm>
            <a:off x="4327230" y="2870865"/>
            <a:ext cx="0" cy="10715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934633E2-6F2A-4F0A-B74C-CA225AAB7071}"/>
              </a:ext>
            </a:extLst>
          </p:cNvPr>
          <p:cNvCxnSpPr>
            <a:cxnSpLocks/>
          </p:cNvCxnSpPr>
          <p:nvPr/>
        </p:nvCxnSpPr>
        <p:spPr>
          <a:xfrm>
            <a:off x="4797405" y="2870865"/>
            <a:ext cx="0" cy="10715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CA32D4E4-06D1-44A1-8E6C-D6659B821EC6}"/>
              </a:ext>
            </a:extLst>
          </p:cNvPr>
          <p:cNvCxnSpPr>
            <a:cxnSpLocks/>
          </p:cNvCxnSpPr>
          <p:nvPr/>
        </p:nvCxnSpPr>
        <p:spPr>
          <a:xfrm>
            <a:off x="5272882" y="2616341"/>
            <a:ext cx="0" cy="10715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EDB31576-6A76-43D9-BF85-9C76108F1834}"/>
              </a:ext>
            </a:extLst>
          </p:cNvPr>
          <p:cNvCxnSpPr>
            <a:cxnSpLocks/>
          </p:cNvCxnSpPr>
          <p:nvPr/>
        </p:nvCxnSpPr>
        <p:spPr>
          <a:xfrm>
            <a:off x="3396286" y="3213114"/>
            <a:ext cx="281093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0570E59A-5309-4FEF-87EB-E8323AA19AA7}"/>
              </a:ext>
            </a:extLst>
          </p:cNvPr>
          <p:cNvCxnSpPr>
            <a:cxnSpLocks/>
          </p:cNvCxnSpPr>
          <p:nvPr/>
        </p:nvCxnSpPr>
        <p:spPr>
          <a:xfrm>
            <a:off x="3396286" y="3159535"/>
            <a:ext cx="0" cy="10715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5658A034-BEF9-48B2-96C2-87FB7CA43248}"/>
              </a:ext>
            </a:extLst>
          </p:cNvPr>
          <p:cNvCxnSpPr>
            <a:cxnSpLocks/>
          </p:cNvCxnSpPr>
          <p:nvPr/>
        </p:nvCxnSpPr>
        <p:spPr>
          <a:xfrm>
            <a:off x="6207221" y="3164895"/>
            <a:ext cx="0" cy="10715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51F0765F-4FB0-41DC-BA81-A13E783A2D1E}"/>
              </a:ext>
            </a:extLst>
          </p:cNvPr>
          <p:cNvCxnSpPr>
            <a:cxnSpLocks/>
          </p:cNvCxnSpPr>
          <p:nvPr/>
        </p:nvCxnSpPr>
        <p:spPr>
          <a:xfrm>
            <a:off x="2927350" y="2669920"/>
            <a:ext cx="23455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2FEAD444-B953-428E-B052-3CEFBE3F366F}"/>
              </a:ext>
            </a:extLst>
          </p:cNvPr>
          <p:cNvCxnSpPr>
            <a:cxnSpLocks/>
          </p:cNvCxnSpPr>
          <p:nvPr/>
        </p:nvCxnSpPr>
        <p:spPr>
          <a:xfrm>
            <a:off x="4327230" y="2924444"/>
            <a:ext cx="4639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7" name="Table 126">
                <a:extLst>
                  <a:ext uri="{FF2B5EF4-FFF2-40B4-BE49-F238E27FC236}">
                    <a16:creationId xmlns:a16="http://schemas.microsoft.com/office/drawing/2014/main" id="{174597D7-7CC5-4F00-B164-D3A27BCD14E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64284950"/>
                  </p:ext>
                </p:extLst>
              </p:nvPr>
            </p:nvGraphicFramePr>
            <p:xfrm>
              <a:off x="373977" y="2952182"/>
              <a:ext cx="1207429" cy="6705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07429">
                      <a:extLst>
                        <a:ext uri="{9D8B030D-6E8A-4147-A177-3AD203B41FA5}">
                          <a16:colId xmlns:a16="http://schemas.microsoft.com/office/drawing/2014/main" val="3851698129"/>
                        </a:ext>
                      </a:extLst>
                    </a:gridCol>
                  </a:tblGrid>
                  <a:tr h="33528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d>
                                  <m:dPr>
                                    <m:ctrlPr>
                                      <a:rPr lang="en-US" sz="16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en-US" sz="16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6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600" b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79219585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600" b="0" dirty="0">
                            <a:solidFill>
                              <a:srgbClr val="3A21CF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1818465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7" name="Table 126">
                <a:extLst>
                  <a:ext uri="{FF2B5EF4-FFF2-40B4-BE49-F238E27FC236}">
                    <a16:creationId xmlns:a16="http://schemas.microsoft.com/office/drawing/2014/main" id="{174597D7-7CC5-4F00-B164-D3A27BCD14E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64284950"/>
                  </p:ext>
                </p:extLst>
              </p:nvPr>
            </p:nvGraphicFramePr>
            <p:xfrm>
              <a:off x="373977" y="2952182"/>
              <a:ext cx="1207429" cy="6705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07429">
                      <a:extLst>
                        <a:ext uri="{9D8B030D-6E8A-4147-A177-3AD203B41FA5}">
                          <a16:colId xmlns:a16="http://schemas.microsoft.com/office/drawing/2014/main" val="3851698129"/>
                        </a:ext>
                      </a:extLst>
                    </a:gridCol>
                  </a:tblGrid>
                  <a:tr h="335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8"/>
                          <a:stretch>
                            <a:fillRect b="-9821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79219585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600" b="0" dirty="0">
                            <a:solidFill>
                              <a:srgbClr val="3A21CF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1818465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1096810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lvl="0"/>
            <a:r>
              <a:rPr lang="en-GB" dirty="0">
                <a:latin typeface="Open Sans"/>
                <a:ea typeface="Open Sans"/>
                <a:cs typeface="Open Sans"/>
                <a:sym typeface="Open Sans"/>
              </a:rPr>
              <a:t>Integer Programming Formulation</a:t>
            </a:r>
            <a:endParaRPr dirty="0">
              <a:latin typeface="Open Sans"/>
              <a:ea typeface="Open Sans"/>
              <a:cs typeface="Open Sans"/>
              <a:sym typeface="Open San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Google Shape;69;p1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311700" y="1225225"/>
                <a:ext cx="8520600" cy="347875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>
                  <a:buNone/>
                </a:pPr>
                <a:r>
                  <a:rPr lang="en-US" sz="1600" dirty="0"/>
                  <a:t>At each time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600" dirty="0"/>
                  <a:t>, there is a single </a:t>
                </a:r>
                <a:r>
                  <a:rPr lang="en-US" sz="1600" b="1" dirty="0"/>
                  <a:t>relevant</a:t>
                </a:r>
                <a:r>
                  <a:rPr lang="en-US" sz="1600" dirty="0"/>
                  <a:t>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</m:oMath>
                </a14:m>
                <a:r>
                  <a:rPr lang="en-US" sz="1600" dirty="0"/>
                  <a:t> for each page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69" name="Google Shape;69;p1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11700" y="1225225"/>
                <a:ext cx="8520600" cy="3478750"/>
              </a:xfrm>
              <a:prstGeom prst="rect">
                <a:avLst/>
              </a:prstGeom>
              <a:blipFill>
                <a:blip r:embed="rId3"/>
                <a:stretch>
                  <a:fillRect l="-3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Google Shape;70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Economica"/>
              </a:rPr>
              <a:t>25</a:t>
            </a:fld>
            <a:endParaRPr dirty="0">
              <a:solidFill>
                <a:schemeClr val="dk1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  <a:sym typeface="Economic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5620C361-CBB3-4180-94EF-C6BD79904F50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462040" y="4426730"/>
              <a:ext cx="7860079" cy="3708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31808">
                      <a:extLst>
                        <a:ext uri="{9D8B030D-6E8A-4147-A177-3AD203B41FA5}">
                          <a16:colId xmlns:a16="http://schemas.microsoft.com/office/drawing/2014/main" val="3851698129"/>
                        </a:ext>
                      </a:extLst>
                    </a:gridCol>
                    <a:gridCol w="7028271">
                      <a:extLst>
                        <a:ext uri="{9D8B030D-6E8A-4147-A177-3AD203B41FA5}">
                          <a16:colId xmlns:a16="http://schemas.microsoft.com/office/drawing/2014/main" val="267887377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US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d>
                                <m:dPr>
                                  <m:ctrlPr>
                                    <a:rPr lang="en-US" sz="1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  <m:r>
                                    <a:rPr lang="en-US" sz="1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𝒋</m:t>
                                  </m:r>
                                </m:e>
                              </m:d>
                            </m:oMath>
                          </a14:m>
                          <a:r>
                            <a:rPr lang="en-US" sz="1600" b="1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l">
                            <a:buNone/>
                          </a:pPr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</a:rPr>
                            <a:t>indicator variable that page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1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oMath>
                          </a14:m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</a:rPr>
                            <a:t> is evicted between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  <m:r>
                                <a:rPr lang="en-US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  <m:r>
                                <a:rPr lang="en-US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  <m:r>
                                <a:rPr lang="en-US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</a:rPr>
                            <a:t> and</a:t>
                          </a:r>
                          <a:r>
                            <a:rPr lang="en-US" sz="1600" b="0" baseline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1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  <m:r>
                                <a:rPr lang="en-US" sz="1600" b="1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600" b="1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  <m:r>
                                <a:rPr lang="en-US" sz="1600" b="1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600" b="1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  <m:r>
                                <a:rPr lang="en-US" sz="1600" b="1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600" b="1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1600" b="1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1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82422444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5620C361-CBB3-4180-94EF-C6BD79904F5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26140920"/>
                  </p:ext>
                </p:extLst>
              </p:nvPr>
            </p:nvGraphicFramePr>
            <p:xfrm>
              <a:off x="462040" y="4426730"/>
              <a:ext cx="7860079" cy="3708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31808">
                      <a:extLst>
                        <a:ext uri="{9D8B030D-6E8A-4147-A177-3AD203B41FA5}">
                          <a16:colId xmlns:a16="http://schemas.microsoft.com/office/drawing/2014/main" val="3851698129"/>
                        </a:ext>
                      </a:extLst>
                    </a:gridCol>
                    <a:gridCol w="7028271">
                      <a:extLst>
                        <a:ext uri="{9D8B030D-6E8A-4147-A177-3AD203B41FA5}">
                          <a16:colId xmlns:a16="http://schemas.microsoft.com/office/drawing/2014/main" val="267887377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t="-4839" r="-842336" b="-96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1872" t="-4839" b="-967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2422444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B3BCEA0-A432-4917-AABC-AB6E46FB8279}"/>
                  </a:ext>
                </a:extLst>
              </p:cNvPr>
              <p:cNvSpPr txBox="1"/>
              <p:nvPr/>
            </p:nvSpPr>
            <p:spPr>
              <a:xfrm>
                <a:off x="4791150" y="3589141"/>
                <a:ext cx="3300968" cy="6308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,</m:t>
                      </m:r>
                      <m:nary>
                        <m:naryPr>
                          <m:chr m:val="∑"/>
                          <m:supHide m:val="on"/>
                          <m:ctrlPr>
                            <a:rPr lang="ar-AE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ar-AE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ar-AE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ar-AE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d>
                            <m:dPr>
                              <m:ctrlPr>
                                <a:rPr lang="ar-AE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AE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∖</m:t>
                          </m:r>
                          <m:r>
                            <a:rPr lang="ar-AE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{</m:t>
                          </m:r>
                          <m:sSub>
                            <m:sSubPr>
                              <m:ctrlPr>
                                <a:rPr lang="ar-AE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ar-AE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ar-AE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ar-AE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}</m:t>
                          </m:r>
                        </m:sub>
                        <m:sup/>
                        <m:e>
                          <m:r>
                            <a:rPr lang="ar-AE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ar-AE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AE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ar-AE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ar-AE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d>
                                <m:dPr>
                                  <m:ctrlPr>
                                    <a:rPr lang="ar-AE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ar-AE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ar-AE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ar-AE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d>
                        </m:e>
                      </m:nary>
                      <m:r>
                        <a:rPr lang="ar-AE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d>
                        <m:dPr>
                          <m:begChr m:val="|"/>
                          <m:endChr m:val="|"/>
                          <m:ctrlPr>
                            <a:rPr lang="ar-AE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ar-AE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d>
                            <m:dPr>
                              <m:ctrlPr>
                                <a:rPr lang="ar-AE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AE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ar-AE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ar-AE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B3BCEA0-A432-4917-AABC-AB6E46FB82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1150" y="3589141"/>
                <a:ext cx="3300968" cy="63081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4F2B7DDC-3E34-4F1E-9E0F-18F7F5BEB630}"/>
              </a:ext>
            </a:extLst>
          </p:cNvPr>
          <p:cNvCxnSpPr>
            <a:cxnSpLocks/>
          </p:cNvCxnSpPr>
          <p:nvPr/>
        </p:nvCxnSpPr>
        <p:spPr>
          <a:xfrm>
            <a:off x="1366887" y="2328421"/>
            <a:ext cx="587761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692594A8-556D-410F-87E9-41A327773BF1}"/>
                  </a:ext>
                </a:extLst>
              </p:cNvPr>
              <p:cNvSpPr txBox="1"/>
              <p:nvPr/>
            </p:nvSpPr>
            <p:spPr>
              <a:xfrm>
                <a:off x="7143128" y="2002815"/>
                <a:ext cx="12458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692594A8-556D-410F-87E9-41A327773B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3128" y="2002815"/>
                <a:ext cx="124586" cy="215444"/>
              </a:xfrm>
              <a:prstGeom prst="rect">
                <a:avLst/>
              </a:prstGeom>
              <a:blipFill>
                <a:blip r:embed="rId6"/>
                <a:stretch>
                  <a:fillRect l="-30000" r="-20000"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3" name="Table 32">
                <a:extLst>
                  <a:ext uri="{FF2B5EF4-FFF2-40B4-BE49-F238E27FC236}">
                    <a16:creationId xmlns:a16="http://schemas.microsoft.com/office/drawing/2014/main" id="{B7B90654-3ACE-4FF3-A237-77EDEFA7E2A9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753374" y="1875516"/>
              <a:ext cx="4688260" cy="304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68826">
                      <a:extLst>
                        <a:ext uri="{9D8B030D-6E8A-4147-A177-3AD203B41FA5}">
                          <a16:colId xmlns:a16="http://schemas.microsoft.com/office/drawing/2014/main" val="255313954"/>
                        </a:ext>
                      </a:extLst>
                    </a:gridCol>
                    <a:gridCol w="468826">
                      <a:extLst>
                        <a:ext uri="{9D8B030D-6E8A-4147-A177-3AD203B41FA5}">
                          <a16:colId xmlns:a16="http://schemas.microsoft.com/office/drawing/2014/main" val="1334007993"/>
                        </a:ext>
                      </a:extLst>
                    </a:gridCol>
                    <a:gridCol w="468826">
                      <a:extLst>
                        <a:ext uri="{9D8B030D-6E8A-4147-A177-3AD203B41FA5}">
                          <a16:colId xmlns:a16="http://schemas.microsoft.com/office/drawing/2014/main" val="1842994237"/>
                        </a:ext>
                      </a:extLst>
                    </a:gridCol>
                    <a:gridCol w="468826">
                      <a:extLst>
                        <a:ext uri="{9D8B030D-6E8A-4147-A177-3AD203B41FA5}">
                          <a16:colId xmlns:a16="http://schemas.microsoft.com/office/drawing/2014/main" val="2316502189"/>
                        </a:ext>
                      </a:extLst>
                    </a:gridCol>
                    <a:gridCol w="468826">
                      <a:extLst>
                        <a:ext uri="{9D8B030D-6E8A-4147-A177-3AD203B41FA5}">
                          <a16:colId xmlns:a16="http://schemas.microsoft.com/office/drawing/2014/main" val="1242385408"/>
                        </a:ext>
                      </a:extLst>
                    </a:gridCol>
                    <a:gridCol w="468826">
                      <a:extLst>
                        <a:ext uri="{9D8B030D-6E8A-4147-A177-3AD203B41FA5}">
                          <a16:colId xmlns:a16="http://schemas.microsoft.com/office/drawing/2014/main" val="2285987701"/>
                        </a:ext>
                      </a:extLst>
                    </a:gridCol>
                    <a:gridCol w="468826">
                      <a:extLst>
                        <a:ext uri="{9D8B030D-6E8A-4147-A177-3AD203B41FA5}">
                          <a16:colId xmlns:a16="http://schemas.microsoft.com/office/drawing/2014/main" val="4111614623"/>
                        </a:ext>
                      </a:extLst>
                    </a:gridCol>
                    <a:gridCol w="468826">
                      <a:extLst>
                        <a:ext uri="{9D8B030D-6E8A-4147-A177-3AD203B41FA5}">
                          <a16:colId xmlns:a16="http://schemas.microsoft.com/office/drawing/2014/main" val="998803166"/>
                        </a:ext>
                      </a:extLst>
                    </a:gridCol>
                    <a:gridCol w="468826">
                      <a:extLst>
                        <a:ext uri="{9D8B030D-6E8A-4147-A177-3AD203B41FA5}">
                          <a16:colId xmlns:a16="http://schemas.microsoft.com/office/drawing/2014/main" val="325613887"/>
                        </a:ext>
                      </a:extLst>
                    </a:gridCol>
                    <a:gridCol w="468826">
                      <a:extLst>
                        <a:ext uri="{9D8B030D-6E8A-4147-A177-3AD203B41FA5}">
                          <a16:colId xmlns:a16="http://schemas.microsoft.com/office/drawing/2014/main" val="2559913121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6165566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3" name="Table 32">
                <a:extLst>
                  <a:ext uri="{FF2B5EF4-FFF2-40B4-BE49-F238E27FC236}">
                    <a16:creationId xmlns:a16="http://schemas.microsoft.com/office/drawing/2014/main" id="{B7B90654-3ACE-4FF3-A237-77EDEFA7E2A9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753374" y="1875516"/>
              <a:ext cx="4688260" cy="304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68826">
                      <a:extLst>
                        <a:ext uri="{9D8B030D-6E8A-4147-A177-3AD203B41FA5}">
                          <a16:colId xmlns:a16="http://schemas.microsoft.com/office/drawing/2014/main" val="255313954"/>
                        </a:ext>
                      </a:extLst>
                    </a:gridCol>
                    <a:gridCol w="468826">
                      <a:extLst>
                        <a:ext uri="{9D8B030D-6E8A-4147-A177-3AD203B41FA5}">
                          <a16:colId xmlns:a16="http://schemas.microsoft.com/office/drawing/2014/main" val="1334007993"/>
                        </a:ext>
                      </a:extLst>
                    </a:gridCol>
                    <a:gridCol w="468826">
                      <a:extLst>
                        <a:ext uri="{9D8B030D-6E8A-4147-A177-3AD203B41FA5}">
                          <a16:colId xmlns:a16="http://schemas.microsoft.com/office/drawing/2014/main" val="1842994237"/>
                        </a:ext>
                      </a:extLst>
                    </a:gridCol>
                    <a:gridCol w="468826">
                      <a:extLst>
                        <a:ext uri="{9D8B030D-6E8A-4147-A177-3AD203B41FA5}">
                          <a16:colId xmlns:a16="http://schemas.microsoft.com/office/drawing/2014/main" val="2316502189"/>
                        </a:ext>
                      </a:extLst>
                    </a:gridCol>
                    <a:gridCol w="468826">
                      <a:extLst>
                        <a:ext uri="{9D8B030D-6E8A-4147-A177-3AD203B41FA5}">
                          <a16:colId xmlns:a16="http://schemas.microsoft.com/office/drawing/2014/main" val="1242385408"/>
                        </a:ext>
                      </a:extLst>
                    </a:gridCol>
                    <a:gridCol w="468826">
                      <a:extLst>
                        <a:ext uri="{9D8B030D-6E8A-4147-A177-3AD203B41FA5}">
                          <a16:colId xmlns:a16="http://schemas.microsoft.com/office/drawing/2014/main" val="2285987701"/>
                        </a:ext>
                      </a:extLst>
                    </a:gridCol>
                    <a:gridCol w="468826">
                      <a:extLst>
                        <a:ext uri="{9D8B030D-6E8A-4147-A177-3AD203B41FA5}">
                          <a16:colId xmlns:a16="http://schemas.microsoft.com/office/drawing/2014/main" val="4111614623"/>
                        </a:ext>
                      </a:extLst>
                    </a:gridCol>
                    <a:gridCol w="468826">
                      <a:extLst>
                        <a:ext uri="{9D8B030D-6E8A-4147-A177-3AD203B41FA5}">
                          <a16:colId xmlns:a16="http://schemas.microsoft.com/office/drawing/2014/main" val="998803166"/>
                        </a:ext>
                      </a:extLst>
                    </a:gridCol>
                    <a:gridCol w="468826">
                      <a:extLst>
                        <a:ext uri="{9D8B030D-6E8A-4147-A177-3AD203B41FA5}">
                          <a16:colId xmlns:a16="http://schemas.microsoft.com/office/drawing/2014/main" val="325613887"/>
                        </a:ext>
                      </a:extLst>
                    </a:gridCol>
                    <a:gridCol w="468826">
                      <a:extLst>
                        <a:ext uri="{9D8B030D-6E8A-4147-A177-3AD203B41FA5}">
                          <a16:colId xmlns:a16="http://schemas.microsoft.com/office/drawing/2014/main" val="2559913121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r="-9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l="-100000" r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l="-200000" r="-7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l="-300000" r="-6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l="-400000" r="-5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l="-500000" r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l="-600000" r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l="-700000" r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l="-800000" r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l="-9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61655667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74" name="Table 73">
            <a:extLst>
              <a:ext uri="{FF2B5EF4-FFF2-40B4-BE49-F238E27FC236}">
                <a16:creationId xmlns:a16="http://schemas.microsoft.com/office/drawing/2014/main" id="{8177EBD8-4199-4CE9-AC3D-F462E8397D71}"/>
              </a:ext>
            </a:extLst>
          </p:cNvPr>
          <p:cNvGraphicFramePr>
            <a:graphicFrameLocks noGrp="1"/>
          </p:cNvGraphicFramePr>
          <p:nvPr/>
        </p:nvGraphicFramePr>
        <p:xfrm>
          <a:off x="1987787" y="2180316"/>
          <a:ext cx="4219434" cy="30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826">
                  <a:extLst>
                    <a:ext uri="{9D8B030D-6E8A-4147-A177-3AD203B41FA5}">
                      <a16:colId xmlns:a16="http://schemas.microsoft.com/office/drawing/2014/main" val="1334007993"/>
                    </a:ext>
                  </a:extLst>
                </a:gridCol>
                <a:gridCol w="468826">
                  <a:extLst>
                    <a:ext uri="{9D8B030D-6E8A-4147-A177-3AD203B41FA5}">
                      <a16:colId xmlns:a16="http://schemas.microsoft.com/office/drawing/2014/main" val="1842994237"/>
                    </a:ext>
                  </a:extLst>
                </a:gridCol>
                <a:gridCol w="468826">
                  <a:extLst>
                    <a:ext uri="{9D8B030D-6E8A-4147-A177-3AD203B41FA5}">
                      <a16:colId xmlns:a16="http://schemas.microsoft.com/office/drawing/2014/main" val="2316502189"/>
                    </a:ext>
                  </a:extLst>
                </a:gridCol>
                <a:gridCol w="468826">
                  <a:extLst>
                    <a:ext uri="{9D8B030D-6E8A-4147-A177-3AD203B41FA5}">
                      <a16:colId xmlns:a16="http://schemas.microsoft.com/office/drawing/2014/main" val="1242385408"/>
                    </a:ext>
                  </a:extLst>
                </a:gridCol>
                <a:gridCol w="468826">
                  <a:extLst>
                    <a:ext uri="{9D8B030D-6E8A-4147-A177-3AD203B41FA5}">
                      <a16:colId xmlns:a16="http://schemas.microsoft.com/office/drawing/2014/main" val="2285987701"/>
                    </a:ext>
                  </a:extLst>
                </a:gridCol>
                <a:gridCol w="468826">
                  <a:extLst>
                    <a:ext uri="{9D8B030D-6E8A-4147-A177-3AD203B41FA5}">
                      <a16:colId xmlns:a16="http://schemas.microsoft.com/office/drawing/2014/main" val="4111614623"/>
                    </a:ext>
                  </a:extLst>
                </a:gridCol>
                <a:gridCol w="468826">
                  <a:extLst>
                    <a:ext uri="{9D8B030D-6E8A-4147-A177-3AD203B41FA5}">
                      <a16:colId xmlns:a16="http://schemas.microsoft.com/office/drawing/2014/main" val="998803166"/>
                    </a:ext>
                  </a:extLst>
                </a:gridCol>
                <a:gridCol w="468826">
                  <a:extLst>
                    <a:ext uri="{9D8B030D-6E8A-4147-A177-3AD203B41FA5}">
                      <a16:colId xmlns:a16="http://schemas.microsoft.com/office/drawing/2014/main" val="325613887"/>
                    </a:ext>
                  </a:extLst>
                </a:gridCol>
                <a:gridCol w="468826">
                  <a:extLst>
                    <a:ext uri="{9D8B030D-6E8A-4147-A177-3AD203B41FA5}">
                      <a16:colId xmlns:a16="http://schemas.microsoft.com/office/drawing/2014/main" val="255991312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1655667"/>
                  </a:ext>
                </a:extLst>
              </a:tr>
            </a:tbl>
          </a:graphicData>
        </a:graphic>
      </p:graphicFrame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827B372D-D512-4218-89EB-D549B30A8B36}"/>
              </a:ext>
            </a:extLst>
          </p:cNvPr>
          <p:cNvCxnSpPr>
            <a:cxnSpLocks/>
          </p:cNvCxnSpPr>
          <p:nvPr/>
        </p:nvCxnSpPr>
        <p:spPr>
          <a:xfrm>
            <a:off x="3857567" y="3510208"/>
            <a:ext cx="187848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DDC523EC-F0DE-48CF-9A22-E172A0E11F04}"/>
              </a:ext>
            </a:extLst>
          </p:cNvPr>
          <p:cNvCxnSpPr>
            <a:cxnSpLocks/>
          </p:cNvCxnSpPr>
          <p:nvPr/>
        </p:nvCxnSpPr>
        <p:spPr>
          <a:xfrm>
            <a:off x="3857567" y="3456629"/>
            <a:ext cx="0" cy="10715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B4F2F73D-18C5-4E41-990F-6A2971F3F814}"/>
              </a:ext>
            </a:extLst>
          </p:cNvPr>
          <p:cNvCxnSpPr>
            <a:cxnSpLocks/>
          </p:cNvCxnSpPr>
          <p:nvPr/>
        </p:nvCxnSpPr>
        <p:spPr>
          <a:xfrm>
            <a:off x="5736047" y="3458383"/>
            <a:ext cx="0" cy="10715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FA0BA0FE-49B5-41B3-A4BD-ABD6EF1A90F4}"/>
              </a:ext>
            </a:extLst>
          </p:cNvPr>
          <p:cNvCxnSpPr>
            <a:cxnSpLocks/>
          </p:cNvCxnSpPr>
          <p:nvPr/>
        </p:nvCxnSpPr>
        <p:spPr>
          <a:xfrm>
            <a:off x="1987787" y="2669920"/>
            <a:ext cx="93956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08EEEFA5-2556-4388-9750-649B66F97FDB}"/>
              </a:ext>
            </a:extLst>
          </p:cNvPr>
          <p:cNvCxnSpPr>
            <a:cxnSpLocks/>
          </p:cNvCxnSpPr>
          <p:nvPr/>
        </p:nvCxnSpPr>
        <p:spPr>
          <a:xfrm>
            <a:off x="1987787" y="2616341"/>
            <a:ext cx="0" cy="10715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5C274B41-58BC-41E4-A611-9ED527541630}"/>
              </a:ext>
            </a:extLst>
          </p:cNvPr>
          <p:cNvCxnSpPr>
            <a:cxnSpLocks/>
          </p:cNvCxnSpPr>
          <p:nvPr/>
        </p:nvCxnSpPr>
        <p:spPr>
          <a:xfrm>
            <a:off x="2927350" y="2616341"/>
            <a:ext cx="0" cy="10715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A896BB9F-F01C-4CB4-8D49-5334AC5A9C60}"/>
              </a:ext>
            </a:extLst>
          </p:cNvPr>
          <p:cNvCxnSpPr>
            <a:cxnSpLocks/>
          </p:cNvCxnSpPr>
          <p:nvPr/>
        </p:nvCxnSpPr>
        <p:spPr>
          <a:xfrm>
            <a:off x="2450544" y="2924444"/>
            <a:ext cx="187668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0717D709-DFA2-4122-9B8F-490512649D70}"/>
              </a:ext>
            </a:extLst>
          </p:cNvPr>
          <p:cNvCxnSpPr>
            <a:cxnSpLocks/>
          </p:cNvCxnSpPr>
          <p:nvPr/>
        </p:nvCxnSpPr>
        <p:spPr>
          <a:xfrm>
            <a:off x="2457687" y="2870865"/>
            <a:ext cx="0" cy="10715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A4E72598-A777-4BEE-9EFF-2658B968AD11}"/>
              </a:ext>
            </a:extLst>
          </p:cNvPr>
          <p:cNvCxnSpPr>
            <a:cxnSpLocks/>
          </p:cNvCxnSpPr>
          <p:nvPr/>
        </p:nvCxnSpPr>
        <p:spPr>
          <a:xfrm>
            <a:off x="4327230" y="2870865"/>
            <a:ext cx="0" cy="10715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934633E2-6F2A-4F0A-B74C-CA225AAB7071}"/>
              </a:ext>
            </a:extLst>
          </p:cNvPr>
          <p:cNvCxnSpPr>
            <a:cxnSpLocks/>
          </p:cNvCxnSpPr>
          <p:nvPr/>
        </p:nvCxnSpPr>
        <p:spPr>
          <a:xfrm>
            <a:off x="4797405" y="2870865"/>
            <a:ext cx="0" cy="10715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CA32D4E4-06D1-44A1-8E6C-D6659B821EC6}"/>
              </a:ext>
            </a:extLst>
          </p:cNvPr>
          <p:cNvCxnSpPr>
            <a:cxnSpLocks/>
          </p:cNvCxnSpPr>
          <p:nvPr/>
        </p:nvCxnSpPr>
        <p:spPr>
          <a:xfrm>
            <a:off x="5272882" y="2616341"/>
            <a:ext cx="0" cy="10715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EDB31576-6A76-43D9-BF85-9C76108F1834}"/>
              </a:ext>
            </a:extLst>
          </p:cNvPr>
          <p:cNvCxnSpPr>
            <a:cxnSpLocks/>
          </p:cNvCxnSpPr>
          <p:nvPr/>
        </p:nvCxnSpPr>
        <p:spPr>
          <a:xfrm>
            <a:off x="3396286" y="3213114"/>
            <a:ext cx="281093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0570E59A-5309-4FEF-87EB-E8323AA19AA7}"/>
              </a:ext>
            </a:extLst>
          </p:cNvPr>
          <p:cNvCxnSpPr>
            <a:cxnSpLocks/>
          </p:cNvCxnSpPr>
          <p:nvPr/>
        </p:nvCxnSpPr>
        <p:spPr>
          <a:xfrm>
            <a:off x="3396286" y="3159535"/>
            <a:ext cx="0" cy="10715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5658A034-BEF9-48B2-96C2-87FB7CA43248}"/>
              </a:ext>
            </a:extLst>
          </p:cNvPr>
          <p:cNvCxnSpPr>
            <a:cxnSpLocks/>
          </p:cNvCxnSpPr>
          <p:nvPr/>
        </p:nvCxnSpPr>
        <p:spPr>
          <a:xfrm>
            <a:off x="6207221" y="3164895"/>
            <a:ext cx="0" cy="10715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51F0765F-4FB0-41DC-BA81-A13E783A2D1E}"/>
              </a:ext>
            </a:extLst>
          </p:cNvPr>
          <p:cNvCxnSpPr>
            <a:cxnSpLocks/>
          </p:cNvCxnSpPr>
          <p:nvPr/>
        </p:nvCxnSpPr>
        <p:spPr>
          <a:xfrm>
            <a:off x="2927350" y="2669920"/>
            <a:ext cx="23455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2FEAD444-B953-428E-B052-3CEFBE3F366F}"/>
              </a:ext>
            </a:extLst>
          </p:cNvPr>
          <p:cNvCxnSpPr>
            <a:cxnSpLocks/>
          </p:cNvCxnSpPr>
          <p:nvPr/>
        </p:nvCxnSpPr>
        <p:spPr>
          <a:xfrm>
            <a:off x="4327230" y="2924444"/>
            <a:ext cx="4639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7" name="Table 126">
                <a:extLst>
                  <a:ext uri="{FF2B5EF4-FFF2-40B4-BE49-F238E27FC236}">
                    <a16:creationId xmlns:a16="http://schemas.microsoft.com/office/drawing/2014/main" id="{174597D7-7CC5-4F00-B164-D3A27BCD14E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35619515"/>
                  </p:ext>
                </p:extLst>
              </p:nvPr>
            </p:nvGraphicFramePr>
            <p:xfrm>
              <a:off x="373977" y="2952182"/>
              <a:ext cx="1207429" cy="6705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07429">
                      <a:extLst>
                        <a:ext uri="{9D8B030D-6E8A-4147-A177-3AD203B41FA5}">
                          <a16:colId xmlns:a16="http://schemas.microsoft.com/office/drawing/2014/main" val="3851698129"/>
                        </a:ext>
                      </a:extLst>
                    </a:gridCol>
                  </a:tblGrid>
                  <a:tr h="33528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d>
                                  <m:dPr>
                                    <m:ctrlPr>
                                      <a:rPr lang="en-US" sz="16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  <m:r>
                                      <a:rPr lang="en-US" sz="16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6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600" b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79219585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600" b="0" dirty="0">
                            <a:solidFill>
                              <a:srgbClr val="3A21CF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1818465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7" name="Table 126">
                <a:extLst>
                  <a:ext uri="{FF2B5EF4-FFF2-40B4-BE49-F238E27FC236}">
                    <a16:creationId xmlns:a16="http://schemas.microsoft.com/office/drawing/2014/main" id="{174597D7-7CC5-4F00-B164-D3A27BCD14E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35619515"/>
                  </p:ext>
                </p:extLst>
              </p:nvPr>
            </p:nvGraphicFramePr>
            <p:xfrm>
              <a:off x="373977" y="2952182"/>
              <a:ext cx="1207429" cy="6705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07429">
                      <a:extLst>
                        <a:ext uri="{9D8B030D-6E8A-4147-A177-3AD203B41FA5}">
                          <a16:colId xmlns:a16="http://schemas.microsoft.com/office/drawing/2014/main" val="3851698129"/>
                        </a:ext>
                      </a:extLst>
                    </a:gridCol>
                  </a:tblGrid>
                  <a:tr h="335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8"/>
                          <a:stretch>
                            <a:fillRect b="-9821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79219585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600" b="0" dirty="0">
                            <a:solidFill>
                              <a:srgbClr val="3A21CF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1818465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3233780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lvl="0"/>
            <a:r>
              <a:rPr lang="en-GB" dirty="0">
                <a:latin typeface="Open Sans"/>
                <a:ea typeface="Open Sans"/>
                <a:cs typeface="Open Sans"/>
                <a:sym typeface="Open Sans"/>
              </a:rPr>
              <a:t>Integer Programming Formulation</a:t>
            </a:r>
            <a:endParaRPr dirty="0">
              <a:latin typeface="Open Sans"/>
              <a:ea typeface="Open Sans"/>
              <a:cs typeface="Open Sans"/>
              <a:sym typeface="Open San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Google Shape;69;p1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311700" y="1225225"/>
                <a:ext cx="8520600" cy="347875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>
                  <a:buNone/>
                </a:pPr>
                <a:r>
                  <a:rPr lang="en-US" sz="1600" dirty="0"/>
                  <a:t>At each time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600" dirty="0"/>
                  <a:t>, there is a single </a:t>
                </a:r>
                <a:r>
                  <a:rPr lang="en-US" sz="1600" b="1" dirty="0"/>
                  <a:t>relevant</a:t>
                </a:r>
                <a:r>
                  <a:rPr lang="en-US" sz="1600" dirty="0"/>
                  <a:t>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</m:oMath>
                </a14:m>
                <a:r>
                  <a:rPr lang="en-US" sz="1600" dirty="0"/>
                  <a:t> for each page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69" name="Google Shape;69;p1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11700" y="1225225"/>
                <a:ext cx="8520600" cy="3478750"/>
              </a:xfrm>
              <a:prstGeom prst="rect">
                <a:avLst/>
              </a:prstGeom>
              <a:blipFill>
                <a:blip r:embed="rId3"/>
                <a:stretch>
                  <a:fillRect l="-3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Google Shape;70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Economica"/>
              </a:rPr>
              <a:t>26</a:t>
            </a:fld>
            <a:endParaRPr dirty="0">
              <a:solidFill>
                <a:schemeClr val="dk1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  <a:sym typeface="Economic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5620C361-CBB3-4180-94EF-C6BD79904F50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462040" y="4426730"/>
              <a:ext cx="7860079" cy="3708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31808">
                      <a:extLst>
                        <a:ext uri="{9D8B030D-6E8A-4147-A177-3AD203B41FA5}">
                          <a16:colId xmlns:a16="http://schemas.microsoft.com/office/drawing/2014/main" val="3851698129"/>
                        </a:ext>
                      </a:extLst>
                    </a:gridCol>
                    <a:gridCol w="7028271">
                      <a:extLst>
                        <a:ext uri="{9D8B030D-6E8A-4147-A177-3AD203B41FA5}">
                          <a16:colId xmlns:a16="http://schemas.microsoft.com/office/drawing/2014/main" val="267887377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US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d>
                                <m:dPr>
                                  <m:ctrlPr>
                                    <a:rPr lang="en-US" sz="1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  <m:r>
                                    <a:rPr lang="en-US" sz="1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𝒋</m:t>
                                  </m:r>
                                </m:e>
                              </m:d>
                            </m:oMath>
                          </a14:m>
                          <a:r>
                            <a:rPr lang="en-US" sz="1600" b="1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l">
                            <a:buNone/>
                          </a:pPr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</a:rPr>
                            <a:t>indicator variable that page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1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oMath>
                          </a14:m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</a:rPr>
                            <a:t> is evicted between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  <m:r>
                                <a:rPr lang="en-US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  <m:r>
                                <a:rPr lang="en-US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  <m:r>
                                <a:rPr lang="en-US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</a:rPr>
                            <a:t> and</a:t>
                          </a:r>
                          <a:r>
                            <a:rPr lang="en-US" sz="1600" b="0" baseline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1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  <m:r>
                                <a:rPr lang="en-US" sz="1600" b="1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600" b="1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  <m:r>
                                <a:rPr lang="en-US" sz="1600" b="1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600" b="1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  <m:r>
                                <a:rPr lang="en-US" sz="1600" b="1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600" b="1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1600" b="1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1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82422444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5620C361-CBB3-4180-94EF-C6BD79904F5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26140920"/>
                  </p:ext>
                </p:extLst>
              </p:nvPr>
            </p:nvGraphicFramePr>
            <p:xfrm>
              <a:off x="462040" y="4426730"/>
              <a:ext cx="7860079" cy="3708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31808">
                      <a:extLst>
                        <a:ext uri="{9D8B030D-6E8A-4147-A177-3AD203B41FA5}">
                          <a16:colId xmlns:a16="http://schemas.microsoft.com/office/drawing/2014/main" val="3851698129"/>
                        </a:ext>
                      </a:extLst>
                    </a:gridCol>
                    <a:gridCol w="7028271">
                      <a:extLst>
                        <a:ext uri="{9D8B030D-6E8A-4147-A177-3AD203B41FA5}">
                          <a16:colId xmlns:a16="http://schemas.microsoft.com/office/drawing/2014/main" val="267887377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t="-4839" r="-842336" b="-96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1872" t="-4839" b="-967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2422444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B3BCEA0-A432-4917-AABC-AB6E46FB8279}"/>
                  </a:ext>
                </a:extLst>
              </p:cNvPr>
              <p:cNvSpPr txBox="1"/>
              <p:nvPr/>
            </p:nvSpPr>
            <p:spPr>
              <a:xfrm>
                <a:off x="4791150" y="3589141"/>
                <a:ext cx="3300968" cy="6308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,</m:t>
                      </m:r>
                      <m:nary>
                        <m:naryPr>
                          <m:chr m:val="∑"/>
                          <m:supHide m:val="on"/>
                          <m:ctrlPr>
                            <a:rPr lang="ar-AE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ar-AE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ar-AE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ar-AE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d>
                            <m:dPr>
                              <m:ctrlPr>
                                <a:rPr lang="ar-AE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AE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∖</m:t>
                          </m:r>
                          <m:r>
                            <a:rPr lang="ar-AE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{</m:t>
                          </m:r>
                          <m:sSub>
                            <m:sSubPr>
                              <m:ctrlPr>
                                <a:rPr lang="ar-AE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ar-AE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ar-AE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ar-AE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}</m:t>
                          </m:r>
                        </m:sub>
                        <m:sup/>
                        <m:e>
                          <m:r>
                            <a:rPr lang="ar-AE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ar-AE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AE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ar-AE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ar-AE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d>
                                <m:dPr>
                                  <m:ctrlPr>
                                    <a:rPr lang="ar-AE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ar-AE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ar-AE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ar-AE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d>
                        </m:e>
                      </m:nary>
                      <m:r>
                        <a:rPr lang="ar-AE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d>
                        <m:dPr>
                          <m:begChr m:val="|"/>
                          <m:endChr m:val="|"/>
                          <m:ctrlPr>
                            <a:rPr lang="ar-AE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ar-AE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d>
                            <m:dPr>
                              <m:ctrlPr>
                                <a:rPr lang="ar-AE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AE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ar-AE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ar-AE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B3BCEA0-A432-4917-AABC-AB6E46FB82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1150" y="3589141"/>
                <a:ext cx="3300968" cy="63081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4F2B7DDC-3E34-4F1E-9E0F-18F7F5BEB630}"/>
              </a:ext>
            </a:extLst>
          </p:cNvPr>
          <p:cNvCxnSpPr>
            <a:cxnSpLocks/>
          </p:cNvCxnSpPr>
          <p:nvPr/>
        </p:nvCxnSpPr>
        <p:spPr>
          <a:xfrm>
            <a:off x="1366887" y="2328421"/>
            <a:ext cx="587761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692594A8-556D-410F-87E9-41A327773BF1}"/>
                  </a:ext>
                </a:extLst>
              </p:cNvPr>
              <p:cNvSpPr txBox="1"/>
              <p:nvPr/>
            </p:nvSpPr>
            <p:spPr>
              <a:xfrm>
                <a:off x="7143128" y="2002815"/>
                <a:ext cx="12458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692594A8-556D-410F-87E9-41A327773B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3128" y="2002815"/>
                <a:ext cx="124586" cy="215444"/>
              </a:xfrm>
              <a:prstGeom prst="rect">
                <a:avLst/>
              </a:prstGeom>
              <a:blipFill>
                <a:blip r:embed="rId6"/>
                <a:stretch>
                  <a:fillRect l="-30000" r="-20000"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3" name="Table 32">
                <a:extLst>
                  <a:ext uri="{FF2B5EF4-FFF2-40B4-BE49-F238E27FC236}">
                    <a16:creationId xmlns:a16="http://schemas.microsoft.com/office/drawing/2014/main" id="{B7B90654-3ACE-4FF3-A237-77EDEFA7E2A9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753374" y="1875516"/>
              <a:ext cx="4688260" cy="304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68826">
                      <a:extLst>
                        <a:ext uri="{9D8B030D-6E8A-4147-A177-3AD203B41FA5}">
                          <a16:colId xmlns:a16="http://schemas.microsoft.com/office/drawing/2014/main" val="255313954"/>
                        </a:ext>
                      </a:extLst>
                    </a:gridCol>
                    <a:gridCol w="468826">
                      <a:extLst>
                        <a:ext uri="{9D8B030D-6E8A-4147-A177-3AD203B41FA5}">
                          <a16:colId xmlns:a16="http://schemas.microsoft.com/office/drawing/2014/main" val="1334007993"/>
                        </a:ext>
                      </a:extLst>
                    </a:gridCol>
                    <a:gridCol w="468826">
                      <a:extLst>
                        <a:ext uri="{9D8B030D-6E8A-4147-A177-3AD203B41FA5}">
                          <a16:colId xmlns:a16="http://schemas.microsoft.com/office/drawing/2014/main" val="1842994237"/>
                        </a:ext>
                      </a:extLst>
                    </a:gridCol>
                    <a:gridCol w="468826">
                      <a:extLst>
                        <a:ext uri="{9D8B030D-6E8A-4147-A177-3AD203B41FA5}">
                          <a16:colId xmlns:a16="http://schemas.microsoft.com/office/drawing/2014/main" val="2316502189"/>
                        </a:ext>
                      </a:extLst>
                    </a:gridCol>
                    <a:gridCol w="468826">
                      <a:extLst>
                        <a:ext uri="{9D8B030D-6E8A-4147-A177-3AD203B41FA5}">
                          <a16:colId xmlns:a16="http://schemas.microsoft.com/office/drawing/2014/main" val="1242385408"/>
                        </a:ext>
                      </a:extLst>
                    </a:gridCol>
                    <a:gridCol w="468826">
                      <a:extLst>
                        <a:ext uri="{9D8B030D-6E8A-4147-A177-3AD203B41FA5}">
                          <a16:colId xmlns:a16="http://schemas.microsoft.com/office/drawing/2014/main" val="2285987701"/>
                        </a:ext>
                      </a:extLst>
                    </a:gridCol>
                    <a:gridCol w="468826">
                      <a:extLst>
                        <a:ext uri="{9D8B030D-6E8A-4147-A177-3AD203B41FA5}">
                          <a16:colId xmlns:a16="http://schemas.microsoft.com/office/drawing/2014/main" val="4111614623"/>
                        </a:ext>
                      </a:extLst>
                    </a:gridCol>
                    <a:gridCol w="468826">
                      <a:extLst>
                        <a:ext uri="{9D8B030D-6E8A-4147-A177-3AD203B41FA5}">
                          <a16:colId xmlns:a16="http://schemas.microsoft.com/office/drawing/2014/main" val="998803166"/>
                        </a:ext>
                      </a:extLst>
                    </a:gridCol>
                    <a:gridCol w="468826">
                      <a:extLst>
                        <a:ext uri="{9D8B030D-6E8A-4147-A177-3AD203B41FA5}">
                          <a16:colId xmlns:a16="http://schemas.microsoft.com/office/drawing/2014/main" val="325613887"/>
                        </a:ext>
                      </a:extLst>
                    </a:gridCol>
                    <a:gridCol w="468826">
                      <a:extLst>
                        <a:ext uri="{9D8B030D-6E8A-4147-A177-3AD203B41FA5}">
                          <a16:colId xmlns:a16="http://schemas.microsoft.com/office/drawing/2014/main" val="2559913121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6165566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3" name="Table 32">
                <a:extLst>
                  <a:ext uri="{FF2B5EF4-FFF2-40B4-BE49-F238E27FC236}">
                    <a16:creationId xmlns:a16="http://schemas.microsoft.com/office/drawing/2014/main" id="{B7B90654-3ACE-4FF3-A237-77EDEFA7E2A9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753374" y="1875516"/>
              <a:ext cx="4688260" cy="304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68826">
                      <a:extLst>
                        <a:ext uri="{9D8B030D-6E8A-4147-A177-3AD203B41FA5}">
                          <a16:colId xmlns:a16="http://schemas.microsoft.com/office/drawing/2014/main" val="255313954"/>
                        </a:ext>
                      </a:extLst>
                    </a:gridCol>
                    <a:gridCol w="468826">
                      <a:extLst>
                        <a:ext uri="{9D8B030D-6E8A-4147-A177-3AD203B41FA5}">
                          <a16:colId xmlns:a16="http://schemas.microsoft.com/office/drawing/2014/main" val="1334007993"/>
                        </a:ext>
                      </a:extLst>
                    </a:gridCol>
                    <a:gridCol w="468826">
                      <a:extLst>
                        <a:ext uri="{9D8B030D-6E8A-4147-A177-3AD203B41FA5}">
                          <a16:colId xmlns:a16="http://schemas.microsoft.com/office/drawing/2014/main" val="1842994237"/>
                        </a:ext>
                      </a:extLst>
                    </a:gridCol>
                    <a:gridCol w="468826">
                      <a:extLst>
                        <a:ext uri="{9D8B030D-6E8A-4147-A177-3AD203B41FA5}">
                          <a16:colId xmlns:a16="http://schemas.microsoft.com/office/drawing/2014/main" val="2316502189"/>
                        </a:ext>
                      </a:extLst>
                    </a:gridCol>
                    <a:gridCol w="468826">
                      <a:extLst>
                        <a:ext uri="{9D8B030D-6E8A-4147-A177-3AD203B41FA5}">
                          <a16:colId xmlns:a16="http://schemas.microsoft.com/office/drawing/2014/main" val="1242385408"/>
                        </a:ext>
                      </a:extLst>
                    </a:gridCol>
                    <a:gridCol w="468826">
                      <a:extLst>
                        <a:ext uri="{9D8B030D-6E8A-4147-A177-3AD203B41FA5}">
                          <a16:colId xmlns:a16="http://schemas.microsoft.com/office/drawing/2014/main" val="2285987701"/>
                        </a:ext>
                      </a:extLst>
                    </a:gridCol>
                    <a:gridCol w="468826">
                      <a:extLst>
                        <a:ext uri="{9D8B030D-6E8A-4147-A177-3AD203B41FA5}">
                          <a16:colId xmlns:a16="http://schemas.microsoft.com/office/drawing/2014/main" val="4111614623"/>
                        </a:ext>
                      </a:extLst>
                    </a:gridCol>
                    <a:gridCol w="468826">
                      <a:extLst>
                        <a:ext uri="{9D8B030D-6E8A-4147-A177-3AD203B41FA5}">
                          <a16:colId xmlns:a16="http://schemas.microsoft.com/office/drawing/2014/main" val="998803166"/>
                        </a:ext>
                      </a:extLst>
                    </a:gridCol>
                    <a:gridCol w="468826">
                      <a:extLst>
                        <a:ext uri="{9D8B030D-6E8A-4147-A177-3AD203B41FA5}">
                          <a16:colId xmlns:a16="http://schemas.microsoft.com/office/drawing/2014/main" val="325613887"/>
                        </a:ext>
                      </a:extLst>
                    </a:gridCol>
                    <a:gridCol w="468826">
                      <a:extLst>
                        <a:ext uri="{9D8B030D-6E8A-4147-A177-3AD203B41FA5}">
                          <a16:colId xmlns:a16="http://schemas.microsoft.com/office/drawing/2014/main" val="2559913121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r="-9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l="-100000" r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l="-200000" r="-7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l="-300000" r="-6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l="-400000" r="-5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l="-500000" r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l="-600000" r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l="-700000" r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l="-800000" r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l="-9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61655667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74" name="Table 73">
            <a:extLst>
              <a:ext uri="{FF2B5EF4-FFF2-40B4-BE49-F238E27FC236}">
                <a16:creationId xmlns:a16="http://schemas.microsoft.com/office/drawing/2014/main" id="{8177EBD8-4199-4CE9-AC3D-F462E8397D71}"/>
              </a:ext>
            </a:extLst>
          </p:cNvPr>
          <p:cNvGraphicFramePr>
            <a:graphicFrameLocks noGrp="1"/>
          </p:cNvGraphicFramePr>
          <p:nvPr/>
        </p:nvGraphicFramePr>
        <p:xfrm>
          <a:off x="1987787" y="2180316"/>
          <a:ext cx="4219434" cy="30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826">
                  <a:extLst>
                    <a:ext uri="{9D8B030D-6E8A-4147-A177-3AD203B41FA5}">
                      <a16:colId xmlns:a16="http://schemas.microsoft.com/office/drawing/2014/main" val="1334007993"/>
                    </a:ext>
                  </a:extLst>
                </a:gridCol>
                <a:gridCol w="468826">
                  <a:extLst>
                    <a:ext uri="{9D8B030D-6E8A-4147-A177-3AD203B41FA5}">
                      <a16:colId xmlns:a16="http://schemas.microsoft.com/office/drawing/2014/main" val="1842994237"/>
                    </a:ext>
                  </a:extLst>
                </a:gridCol>
                <a:gridCol w="468826">
                  <a:extLst>
                    <a:ext uri="{9D8B030D-6E8A-4147-A177-3AD203B41FA5}">
                      <a16:colId xmlns:a16="http://schemas.microsoft.com/office/drawing/2014/main" val="2316502189"/>
                    </a:ext>
                  </a:extLst>
                </a:gridCol>
                <a:gridCol w="468826">
                  <a:extLst>
                    <a:ext uri="{9D8B030D-6E8A-4147-A177-3AD203B41FA5}">
                      <a16:colId xmlns:a16="http://schemas.microsoft.com/office/drawing/2014/main" val="1242385408"/>
                    </a:ext>
                  </a:extLst>
                </a:gridCol>
                <a:gridCol w="468826">
                  <a:extLst>
                    <a:ext uri="{9D8B030D-6E8A-4147-A177-3AD203B41FA5}">
                      <a16:colId xmlns:a16="http://schemas.microsoft.com/office/drawing/2014/main" val="2285987701"/>
                    </a:ext>
                  </a:extLst>
                </a:gridCol>
                <a:gridCol w="468826">
                  <a:extLst>
                    <a:ext uri="{9D8B030D-6E8A-4147-A177-3AD203B41FA5}">
                      <a16:colId xmlns:a16="http://schemas.microsoft.com/office/drawing/2014/main" val="4111614623"/>
                    </a:ext>
                  </a:extLst>
                </a:gridCol>
                <a:gridCol w="468826">
                  <a:extLst>
                    <a:ext uri="{9D8B030D-6E8A-4147-A177-3AD203B41FA5}">
                      <a16:colId xmlns:a16="http://schemas.microsoft.com/office/drawing/2014/main" val="998803166"/>
                    </a:ext>
                  </a:extLst>
                </a:gridCol>
                <a:gridCol w="468826">
                  <a:extLst>
                    <a:ext uri="{9D8B030D-6E8A-4147-A177-3AD203B41FA5}">
                      <a16:colId xmlns:a16="http://schemas.microsoft.com/office/drawing/2014/main" val="325613887"/>
                    </a:ext>
                  </a:extLst>
                </a:gridCol>
                <a:gridCol w="468826">
                  <a:extLst>
                    <a:ext uri="{9D8B030D-6E8A-4147-A177-3AD203B41FA5}">
                      <a16:colId xmlns:a16="http://schemas.microsoft.com/office/drawing/2014/main" val="255991312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1655667"/>
                  </a:ext>
                </a:extLst>
              </a:tr>
            </a:tbl>
          </a:graphicData>
        </a:graphic>
      </p:graphicFrame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FA0BA0FE-49B5-41B3-A4BD-ABD6EF1A90F4}"/>
              </a:ext>
            </a:extLst>
          </p:cNvPr>
          <p:cNvCxnSpPr>
            <a:cxnSpLocks/>
          </p:cNvCxnSpPr>
          <p:nvPr/>
        </p:nvCxnSpPr>
        <p:spPr>
          <a:xfrm>
            <a:off x="1987787" y="2669920"/>
            <a:ext cx="93956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08EEEFA5-2556-4388-9750-649B66F97FDB}"/>
              </a:ext>
            </a:extLst>
          </p:cNvPr>
          <p:cNvCxnSpPr>
            <a:cxnSpLocks/>
          </p:cNvCxnSpPr>
          <p:nvPr/>
        </p:nvCxnSpPr>
        <p:spPr>
          <a:xfrm>
            <a:off x="1987787" y="2616341"/>
            <a:ext cx="0" cy="10715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5C274B41-58BC-41E4-A611-9ED527541630}"/>
              </a:ext>
            </a:extLst>
          </p:cNvPr>
          <p:cNvCxnSpPr>
            <a:cxnSpLocks/>
          </p:cNvCxnSpPr>
          <p:nvPr/>
        </p:nvCxnSpPr>
        <p:spPr>
          <a:xfrm>
            <a:off x="2927350" y="2616341"/>
            <a:ext cx="0" cy="10715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A896BB9F-F01C-4CB4-8D49-5334AC5A9C60}"/>
              </a:ext>
            </a:extLst>
          </p:cNvPr>
          <p:cNvCxnSpPr>
            <a:cxnSpLocks/>
          </p:cNvCxnSpPr>
          <p:nvPr/>
        </p:nvCxnSpPr>
        <p:spPr>
          <a:xfrm>
            <a:off x="2450544" y="2924444"/>
            <a:ext cx="187668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0717D709-DFA2-4122-9B8F-490512649D70}"/>
              </a:ext>
            </a:extLst>
          </p:cNvPr>
          <p:cNvCxnSpPr>
            <a:cxnSpLocks/>
          </p:cNvCxnSpPr>
          <p:nvPr/>
        </p:nvCxnSpPr>
        <p:spPr>
          <a:xfrm>
            <a:off x="2457687" y="2870865"/>
            <a:ext cx="0" cy="10715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A4E72598-A777-4BEE-9EFF-2658B968AD11}"/>
              </a:ext>
            </a:extLst>
          </p:cNvPr>
          <p:cNvCxnSpPr>
            <a:cxnSpLocks/>
          </p:cNvCxnSpPr>
          <p:nvPr/>
        </p:nvCxnSpPr>
        <p:spPr>
          <a:xfrm>
            <a:off x="4327230" y="2870865"/>
            <a:ext cx="0" cy="10715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934633E2-6F2A-4F0A-B74C-CA225AAB7071}"/>
              </a:ext>
            </a:extLst>
          </p:cNvPr>
          <p:cNvCxnSpPr>
            <a:cxnSpLocks/>
          </p:cNvCxnSpPr>
          <p:nvPr/>
        </p:nvCxnSpPr>
        <p:spPr>
          <a:xfrm>
            <a:off x="4797405" y="2870865"/>
            <a:ext cx="0" cy="10715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CA32D4E4-06D1-44A1-8E6C-D6659B821EC6}"/>
              </a:ext>
            </a:extLst>
          </p:cNvPr>
          <p:cNvCxnSpPr>
            <a:cxnSpLocks/>
          </p:cNvCxnSpPr>
          <p:nvPr/>
        </p:nvCxnSpPr>
        <p:spPr>
          <a:xfrm>
            <a:off x="5272882" y="2616341"/>
            <a:ext cx="0" cy="10715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EDB31576-6A76-43D9-BF85-9C76108F1834}"/>
              </a:ext>
            </a:extLst>
          </p:cNvPr>
          <p:cNvCxnSpPr>
            <a:cxnSpLocks/>
          </p:cNvCxnSpPr>
          <p:nvPr/>
        </p:nvCxnSpPr>
        <p:spPr>
          <a:xfrm>
            <a:off x="3396286" y="3213114"/>
            <a:ext cx="2810935" cy="0"/>
          </a:xfrm>
          <a:prstGeom prst="line">
            <a:avLst/>
          </a:prstGeom>
          <a:ln>
            <a:solidFill>
              <a:srgbClr val="3A21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0570E59A-5309-4FEF-87EB-E8323AA19AA7}"/>
              </a:ext>
            </a:extLst>
          </p:cNvPr>
          <p:cNvCxnSpPr>
            <a:cxnSpLocks/>
          </p:cNvCxnSpPr>
          <p:nvPr/>
        </p:nvCxnSpPr>
        <p:spPr>
          <a:xfrm>
            <a:off x="3396286" y="3159535"/>
            <a:ext cx="0" cy="10715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5658A034-BEF9-48B2-96C2-87FB7CA43248}"/>
              </a:ext>
            </a:extLst>
          </p:cNvPr>
          <p:cNvCxnSpPr>
            <a:cxnSpLocks/>
          </p:cNvCxnSpPr>
          <p:nvPr/>
        </p:nvCxnSpPr>
        <p:spPr>
          <a:xfrm>
            <a:off x="6207221" y="3164895"/>
            <a:ext cx="0" cy="10715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51F0765F-4FB0-41DC-BA81-A13E783A2D1E}"/>
              </a:ext>
            </a:extLst>
          </p:cNvPr>
          <p:cNvCxnSpPr>
            <a:cxnSpLocks/>
          </p:cNvCxnSpPr>
          <p:nvPr/>
        </p:nvCxnSpPr>
        <p:spPr>
          <a:xfrm>
            <a:off x="2927350" y="2669920"/>
            <a:ext cx="234553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2FEAD444-B953-428E-B052-3CEFBE3F366F}"/>
              </a:ext>
            </a:extLst>
          </p:cNvPr>
          <p:cNvCxnSpPr>
            <a:cxnSpLocks/>
          </p:cNvCxnSpPr>
          <p:nvPr/>
        </p:nvCxnSpPr>
        <p:spPr>
          <a:xfrm>
            <a:off x="4327230" y="2924444"/>
            <a:ext cx="4639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8114305-25C6-483E-BD2D-9A8A3FDB1AD2}"/>
              </a:ext>
            </a:extLst>
          </p:cNvPr>
          <p:cNvCxnSpPr>
            <a:cxnSpLocks/>
          </p:cNvCxnSpPr>
          <p:nvPr/>
        </p:nvCxnSpPr>
        <p:spPr>
          <a:xfrm>
            <a:off x="3857567" y="3510208"/>
            <a:ext cx="187848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D745547-CE24-4676-81A0-D816F15F26B4}"/>
              </a:ext>
            </a:extLst>
          </p:cNvPr>
          <p:cNvCxnSpPr>
            <a:cxnSpLocks/>
          </p:cNvCxnSpPr>
          <p:nvPr/>
        </p:nvCxnSpPr>
        <p:spPr>
          <a:xfrm>
            <a:off x="3857567" y="3456629"/>
            <a:ext cx="0" cy="10715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E6A9092-844C-4B04-B153-163D5B41EE3F}"/>
              </a:ext>
            </a:extLst>
          </p:cNvPr>
          <p:cNvCxnSpPr>
            <a:cxnSpLocks/>
          </p:cNvCxnSpPr>
          <p:nvPr/>
        </p:nvCxnSpPr>
        <p:spPr>
          <a:xfrm>
            <a:off x="5736047" y="3458383"/>
            <a:ext cx="0" cy="10715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DEF4060-E086-48FC-824F-29FC1BB78F90}"/>
              </a:ext>
            </a:extLst>
          </p:cNvPr>
          <p:cNvCxnSpPr/>
          <p:nvPr/>
        </p:nvCxnSpPr>
        <p:spPr>
          <a:xfrm>
            <a:off x="4534293" y="2328421"/>
            <a:ext cx="0" cy="1432874"/>
          </a:xfrm>
          <a:prstGeom prst="line">
            <a:avLst/>
          </a:prstGeom>
          <a:ln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DE3C1A83-779B-46ED-B049-192B0CFC570B}"/>
                  </a:ext>
                </a:extLst>
              </p:cNvPr>
              <p:cNvSpPr txBox="1"/>
              <p:nvPr/>
            </p:nvSpPr>
            <p:spPr>
              <a:xfrm>
                <a:off x="899001" y="3737768"/>
                <a:ext cx="295856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0" i="1" smtClean="0">
                          <a:solidFill>
                            <a:srgbClr val="3A21CF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sz="1600" b="0" i="1" smtClean="0">
                              <a:solidFill>
                                <a:srgbClr val="3A21C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solidFill>
                                <a:srgbClr val="3A21CF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600" b="0" i="1" smtClean="0">
                              <a:solidFill>
                                <a:srgbClr val="3A21CF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600" b="0" i="1" smtClean="0">
                              <a:solidFill>
                                <a:srgbClr val="3A21C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16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6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6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)≥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ar-AE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ar-AE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DE3C1A83-779B-46ED-B049-192B0CFC57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001" y="3737768"/>
                <a:ext cx="2958566" cy="246221"/>
              </a:xfrm>
              <a:prstGeom prst="rect">
                <a:avLst/>
              </a:prstGeom>
              <a:blipFill>
                <a:blip r:embed="rId8"/>
                <a:stretch>
                  <a:fillRect l="-206" r="-617" b="-341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34446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Open Sans"/>
                <a:ea typeface="Open Sans"/>
                <a:cs typeface="Open Sans"/>
                <a:sym typeface="Open Sans"/>
              </a:rPr>
              <a:t>Integer Programming Formulation</a:t>
            </a:r>
            <a:endParaRPr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9" name="Google Shape;69;p14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2399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en-US" sz="1600" dirty="0"/>
              <a:t>IP formulation for the fractional solution:</a:t>
            </a:r>
            <a:endParaRPr lang="en-US" sz="1600" b="0" i="1" dirty="0">
              <a:latin typeface="Cambria Math" panose="02040503050406030204" pitchFamily="18" charset="0"/>
            </a:endParaRPr>
          </a:p>
          <a:p>
            <a:pPr marL="0" lvl="0" indent="0">
              <a:buNone/>
            </a:pPr>
            <a:endParaRPr lang="en-US" sz="1600" i="1" dirty="0">
              <a:latin typeface="Cambria Math" panose="02040503050406030204" pitchFamily="18" charset="0"/>
            </a:endParaRPr>
          </a:p>
          <a:p>
            <a:pPr marL="0" lvl="0" indent="0">
              <a:buNone/>
            </a:pPr>
            <a:endParaRPr lang="en-US" sz="1600" dirty="0"/>
          </a:p>
          <a:p>
            <a:pPr marL="0" lvl="0" indent="0">
              <a:buNone/>
            </a:pPr>
            <a:endParaRPr lang="en-US" sz="1600" dirty="0"/>
          </a:p>
          <a:p>
            <a:pPr marL="0" lvl="0" indent="0">
              <a:buNone/>
            </a:pPr>
            <a:endParaRPr lang="en-US" sz="1600" dirty="0"/>
          </a:p>
          <a:p>
            <a:pPr marL="0" lvl="0" indent="0">
              <a:buNone/>
            </a:pPr>
            <a:endParaRPr lang="en-US" sz="1600" dirty="0"/>
          </a:p>
          <a:p>
            <a:pPr marL="0" lvl="0" indent="0">
              <a:buNone/>
            </a:pPr>
            <a:endParaRPr lang="en-US" sz="1600" dirty="0"/>
          </a:p>
          <a:p>
            <a:pPr marL="0" lvl="0" indent="0">
              <a:buNone/>
            </a:pPr>
            <a:endParaRPr lang="en-US" sz="1600" dirty="0"/>
          </a:p>
        </p:txBody>
      </p:sp>
      <p:sp>
        <p:nvSpPr>
          <p:cNvPr id="70" name="Google Shape;70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Economica"/>
              </a:rPr>
              <a:t>27</a:t>
            </a:fld>
            <a:endParaRPr dirty="0">
              <a:solidFill>
                <a:schemeClr val="dk1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  <a:sym typeface="Economic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6ED4940D-6A44-420B-B44F-5FB78DB83B6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188719"/>
                  </p:ext>
                </p:extLst>
              </p:nvPr>
            </p:nvGraphicFramePr>
            <p:xfrm>
              <a:off x="2936358" y="1677540"/>
              <a:ext cx="3271284" cy="217474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76147">
                      <a:extLst>
                        <a:ext uri="{9D8B030D-6E8A-4147-A177-3AD203B41FA5}">
                          <a16:colId xmlns:a16="http://schemas.microsoft.com/office/drawing/2014/main" val="1146643615"/>
                        </a:ext>
                      </a:extLst>
                    </a:gridCol>
                    <a:gridCol w="2795137">
                      <a:extLst>
                        <a:ext uri="{9D8B030D-6E8A-4147-A177-3AD203B41FA5}">
                          <a16:colId xmlns:a16="http://schemas.microsoft.com/office/drawing/2014/main" val="2002124075"/>
                        </a:ext>
                      </a:extLst>
                    </a:gridCol>
                  </a:tblGrid>
                  <a:tr h="72491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𝑚𝑖𝑛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hr m:val="∑"/>
                                    <m:ctrlPr>
                                      <a:rPr lang="ar-AE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ar-AE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ar-AE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m:rPr>
                                        <m:brk m:alnAt="23"/>
                                      </m:rPr>
                                      <a:rPr lang="ar-AE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ar-AE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  <m:e>
                                    <m:nary>
                                      <m:naryPr>
                                        <m:chr m:val="∑"/>
                                        <m:ctrlPr>
                                          <a:rPr lang="ar-AE" sz="1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m:rPr>
                                            <m:brk m:alnAt="23"/>
                                          </m:rPr>
                                          <a:rPr lang="ar-AE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  <m:r>
                                          <a:rPr lang="ar-AE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=</m:t>
                                        </m:r>
                                        <m:r>
                                          <m:rPr>
                                            <m:brk m:alnAt="23"/>
                                          </m:rPr>
                                          <a:rPr lang="ar-AE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  <m:sup>
                                        <m:r>
                                          <a:rPr lang="ar-AE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  <m:r>
                                          <a:rPr lang="ar-AE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ar-AE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ar-AE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ar-AE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  <m:r>
                                          <a:rPr lang="ar-AE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sup>
                                      <m:e>
                                        <m:r>
                                          <a:rPr lang="ar-AE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  <m:d>
                                          <m:dPr>
                                            <m:ctrlPr>
                                              <a:rPr lang="ar-AE" sz="14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ar-AE" sz="14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e>
                                        </m:d>
                                        <m:r>
                                          <a:rPr lang="ar-AE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  <m:d>
                                          <m:dPr>
                                            <m:ctrlPr>
                                              <a:rPr lang="ar-AE" sz="14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ar-AE" sz="14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  <m:r>
                                              <a:rPr lang="ar-AE" sz="14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r>
                                              <a:rPr lang="ar-AE" sz="14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𝑗</m:t>
                                            </m:r>
                                          </m:e>
                                        </m:d>
                                      </m:e>
                                    </m:nary>
                                  </m:e>
                                </m:nary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30451916"/>
                      </a:ext>
                    </a:extLst>
                  </a:tr>
                  <a:tr h="72491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∀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ar-AE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ar-AE" sz="1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ar-AE" sz="1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∈</m:t>
                                    </m:r>
                                    <m:r>
                                      <a:rPr lang="ar-AE" sz="1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  <m:d>
                                      <m:dPr>
                                        <m:ctrlPr>
                                          <a:rPr lang="ar-AE" sz="1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ar-AE" sz="1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</m:d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∖</m:t>
                                    </m:r>
                                    <m:r>
                                      <a:rPr lang="ar-AE" sz="1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{</m:t>
                                    </m:r>
                                    <m:sSub>
                                      <m:sSubPr>
                                        <m:ctrlPr>
                                          <a:rPr lang="ar-AE" sz="1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ar-AE" sz="1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lang="ar-AE" sz="1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  <m:r>
                                      <a:rPr lang="ar-AE" sz="1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}</m:t>
                                    </m:r>
                                  </m:sub>
                                  <m:sup/>
                                  <m:e>
                                    <m:r>
                                      <a:rPr lang="ar-AE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d>
                                      <m:dPr>
                                        <m:ctrlPr>
                                          <a:rPr lang="ar-AE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ar-AE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ar-AE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ar-AE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  <m:d>
                                          <m:dPr>
                                            <m:ctrlPr>
                                              <a:rPr lang="ar-AE" sz="14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ar-AE" sz="14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  <m:r>
                                              <a:rPr lang="ar-AE" sz="14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r>
                                              <a:rPr lang="ar-AE" sz="14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</m:d>
                                      </m:e>
                                    </m:d>
                                  </m:e>
                                </m:nary>
                                <m:r>
                                  <a:rPr lang="ar-AE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≥</m:t>
                                </m:r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ar-AE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ar-AE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  <m:d>
                                      <m:dPr>
                                        <m:ctrlPr>
                                          <a:rPr lang="ar-AE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ar-AE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</m:d>
                                  </m:e>
                                </m:d>
                                <m:r>
                                  <a:rPr lang="ar-AE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ar-AE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48960026"/>
                      </a:ext>
                    </a:extLst>
                  </a:tr>
                  <a:tr h="724916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∀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ar-AE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d>
                                  <m:dPr>
                                    <m:ctrlPr>
                                      <a:rPr lang="ar-AE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ar-AE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ar-AE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ar-AE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e>
                                </m:d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∈{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}</m:t>
                                </m:r>
                              </m:oMath>
                            </m:oMathPara>
                          </a14:m>
                          <a:endParaRPr lang="ar-AE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8766928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6ED4940D-6A44-420B-B44F-5FB78DB83B6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188719"/>
                  </p:ext>
                </p:extLst>
              </p:nvPr>
            </p:nvGraphicFramePr>
            <p:xfrm>
              <a:off x="2936358" y="1677540"/>
              <a:ext cx="3271284" cy="217474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76147">
                      <a:extLst>
                        <a:ext uri="{9D8B030D-6E8A-4147-A177-3AD203B41FA5}">
                          <a16:colId xmlns:a16="http://schemas.microsoft.com/office/drawing/2014/main" val="1146643615"/>
                        </a:ext>
                      </a:extLst>
                    </a:gridCol>
                    <a:gridCol w="2795137">
                      <a:extLst>
                        <a:ext uri="{9D8B030D-6E8A-4147-A177-3AD203B41FA5}">
                          <a16:colId xmlns:a16="http://schemas.microsoft.com/office/drawing/2014/main" val="2002124075"/>
                        </a:ext>
                      </a:extLst>
                    </a:gridCol>
                  </a:tblGrid>
                  <a:tr h="72491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r="-589744" b="-2319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6957" b="-2319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30451916"/>
                      </a:ext>
                    </a:extLst>
                  </a:tr>
                  <a:tr h="72491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t="-100000" r="-589744" b="-1319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6957" t="-100000" b="-1319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8960026"/>
                      </a:ext>
                    </a:extLst>
                  </a:tr>
                  <a:tr h="72491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t="-200000" r="-589744" b="-319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6957" t="-200000" b="-319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8766928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Google Shape;69;p14">
                <a:extLst>
                  <a:ext uri="{FF2B5EF4-FFF2-40B4-BE49-F238E27FC236}">
                    <a16:creationId xmlns:a16="http://schemas.microsoft.com/office/drawing/2014/main" id="{F0ED5E35-5421-4577-8DFC-2BA57F0E99A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1700" y="3852288"/>
                <a:ext cx="8520600" cy="7595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429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Open Sans"/>
                  <a:buChar char="●"/>
                  <a:defRPr sz="1800" b="0" i="0" u="none" strike="noStrike" cap="non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  <a:lvl2pPr marL="914400" marR="0" lvl="1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Open Sans"/>
                  <a:buChar char="○"/>
                  <a:defRPr sz="1400" b="0" i="0" u="none" strike="noStrike" cap="non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2pPr>
                <a:lvl3pPr marL="1371600" marR="0" lvl="2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Open Sans"/>
                  <a:buChar char="■"/>
                  <a:defRPr sz="1400" b="0" i="0" u="none" strike="noStrike" cap="non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3pPr>
                <a:lvl4pPr marL="1828800" marR="0" lvl="3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Open Sans"/>
                  <a:buChar char="●"/>
                  <a:defRPr sz="1400" b="0" i="0" u="none" strike="noStrike" cap="non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4pPr>
                <a:lvl5pPr marL="2286000" marR="0" lvl="4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Open Sans"/>
                  <a:buChar char="○"/>
                  <a:defRPr sz="1400" b="0" i="0" u="none" strike="noStrike" cap="non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5pPr>
                <a:lvl6pPr marL="2743200" marR="0" lvl="5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Open Sans"/>
                  <a:buChar char="■"/>
                  <a:defRPr sz="1400" b="0" i="0" u="none" strike="noStrike" cap="non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6pPr>
                <a:lvl7pPr marL="3200400" marR="0" lvl="6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Open Sans"/>
                  <a:buChar char="●"/>
                  <a:defRPr sz="1400" b="0" i="0" u="none" strike="noStrike" cap="non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7pPr>
                <a:lvl8pPr marL="3657600" marR="0" lvl="7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Open Sans"/>
                  <a:buChar char="○"/>
                  <a:defRPr sz="1400" b="0" i="0" u="none" strike="noStrike" cap="non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8pPr>
                <a:lvl9pPr marL="4114800" marR="0" lvl="8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Open Sans"/>
                  <a:buChar char="■"/>
                  <a:defRPr sz="1400" b="0" i="0" u="none" strike="noStrike" cap="non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9pPr>
              </a:lstStyle>
              <a:p>
                <a:pPr marL="0" indent="0">
                  <a:buFont typeface="Open Sans"/>
                  <a:buNone/>
                </a:pPr>
                <a:r>
                  <a:rPr lang="en-US" sz="1600" dirty="0"/>
                  <a:t>IP is hard. The algorithm will find a </a:t>
                </a:r>
                <a:r>
                  <a:rPr lang="en-US" sz="1600" b="1" dirty="0"/>
                  <a:t>fractional</a:t>
                </a:r>
                <a:r>
                  <a:rPr lang="en-US" sz="1600" dirty="0"/>
                  <a:t> solution instead,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𝒙</m:t>
                    </m:r>
                    <m:d>
                      <m:dPr>
                        <m:ctrlPr>
                          <a:rPr lang="en-US" sz="1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d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n-US" sz="1600" b="1" dirty="0"/>
              </a:p>
              <a:p>
                <a:pPr marL="0" indent="0">
                  <a:buFont typeface="Open Sans"/>
                  <a:buNone/>
                </a:pPr>
                <a:r>
                  <a:rPr lang="en-US" sz="1600" dirty="0"/>
                  <a:t>At any time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US" sz="1600" dirty="0"/>
                  <a:t>, the </a:t>
                </a:r>
                <a:r>
                  <a:rPr lang="en-US" sz="1600" b="1" dirty="0"/>
                  <a:t>sum</a:t>
                </a:r>
                <a:r>
                  <a:rPr lang="en-US" sz="1600" dirty="0"/>
                  <a:t> of the pages </a:t>
                </a:r>
                <a:r>
                  <a:rPr lang="en-US" sz="1600" b="1" dirty="0"/>
                  <a:t>fractions</a:t>
                </a:r>
                <a:r>
                  <a:rPr lang="en-US" sz="1600" dirty="0"/>
                  <a:t> in the cache is at most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sz="1600" dirty="0"/>
                  <a:t>.</a:t>
                </a:r>
              </a:p>
            </p:txBody>
          </p:sp>
        </mc:Choice>
        <mc:Fallback xmlns="">
          <p:sp>
            <p:nvSpPr>
              <p:cNvPr id="9" name="Google Shape;69;p14">
                <a:extLst>
                  <a:ext uri="{FF2B5EF4-FFF2-40B4-BE49-F238E27FC236}">
                    <a16:creationId xmlns:a16="http://schemas.microsoft.com/office/drawing/2014/main" id="{F0ED5E35-5421-4577-8DFC-2BA57F0E99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700" y="3852288"/>
                <a:ext cx="8520600" cy="759543"/>
              </a:xfrm>
              <a:prstGeom prst="rect">
                <a:avLst/>
              </a:prstGeom>
              <a:blipFill>
                <a:blip r:embed="rId5"/>
                <a:stretch>
                  <a:fillRect l="-35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9267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lvl="0"/>
            <a:r>
              <a:rPr lang="en-GB" dirty="0">
                <a:latin typeface="Open Sans"/>
                <a:ea typeface="Open Sans"/>
                <a:cs typeface="Open Sans"/>
                <a:sym typeface="Open Sans"/>
              </a:rPr>
              <a:t>Linear Programming Formulation</a:t>
            </a:r>
            <a:endParaRPr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0" name="Google Shape;70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Economica"/>
              </a:rPr>
              <a:t>28</a:t>
            </a:fld>
            <a:endParaRPr dirty="0">
              <a:solidFill>
                <a:schemeClr val="dk1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  <a:sym typeface="Economic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0D783C9F-3BA6-4B89-B17C-59116DB55F8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65055976"/>
                  </p:ext>
                </p:extLst>
              </p:nvPr>
            </p:nvGraphicFramePr>
            <p:xfrm>
              <a:off x="687572" y="1526896"/>
              <a:ext cx="3271284" cy="217474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76147">
                      <a:extLst>
                        <a:ext uri="{9D8B030D-6E8A-4147-A177-3AD203B41FA5}">
                          <a16:colId xmlns:a16="http://schemas.microsoft.com/office/drawing/2014/main" val="1146643615"/>
                        </a:ext>
                      </a:extLst>
                    </a:gridCol>
                    <a:gridCol w="2795137">
                      <a:extLst>
                        <a:ext uri="{9D8B030D-6E8A-4147-A177-3AD203B41FA5}">
                          <a16:colId xmlns:a16="http://schemas.microsoft.com/office/drawing/2014/main" val="2002124075"/>
                        </a:ext>
                      </a:extLst>
                    </a:gridCol>
                  </a:tblGrid>
                  <a:tr h="72491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𝑚𝑖𝑛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hr m:val="∑"/>
                                    <m:ctrlPr>
                                      <a:rPr lang="ar-AE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ar-AE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ar-AE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m:rPr>
                                        <m:brk m:alnAt="23"/>
                                      </m:rPr>
                                      <a:rPr lang="ar-AE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ar-AE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  <m:e>
                                    <m:nary>
                                      <m:naryPr>
                                        <m:chr m:val="∑"/>
                                        <m:ctrlPr>
                                          <a:rPr lang="ar-AE" sz="1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m:rPr>
                                            <m:brk m:alnAt="23"/>
                                          </m:rPr>
                                          <a:rPr lang="ar-AE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  <m:r>
                                          <a:rPr lang="ar-AE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=</m:t>
                                        </m:r>
                                        <m:r>
                                          <m:rPr>
                                            <m:brk m:alnAt="23"/>
                                          </m:rPr>
                                          <a:rPr lang="ar-AE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  <m:sup>
                                        <m:r>
                                          <a:rPr lang="ar-AE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  <m:r>
                                          <a:rPr lang="ar-AE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ar-AE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ar-AE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ar-AE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  <m:r>
                                          <a:rPr lang="ar-AE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sup>
                                      <m:e>
                                        <m:r>
                                          <a:rPr lang="ar-AE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  <m:d>
                                          <m:dPr>
                                            <m:ctrlPr>
                                              <a:rPr lang="ar-AE" sz="14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ar-AE" sz="14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e>
                                        </m:d>
                                        <m:r>
                                          <a:rPr lang="ar-AE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  <m:d>
                                          <m:dPr>
                                            <m:ctrlPr>
                                              <a:rPr lang="ar-AE" sz="14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ar-AE" sz="14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  <m:r>
                                              <a:rPr lang="ar-AE" sz="14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r>
                                              <a:rPr lang="ar-AE" sz="14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𝑗</m:t>
                                            </m:r>
                                          </m:e>
                                        </m:d>
                                      </m:e>
                                    </m:nary>
                                  </m:e>
                                </m:nary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30451916"/>
                      </a:ext>
                    </a:extLst>
                  </a:tr>
                  <a:tr h="72491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∀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ar-AE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ar-AE" sz="1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ar-AE" sz="1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∈</m:t>
                                    </m:r>
                                    <m:r>
                                      <a:rPr lang="ar-AE" sz="1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  <m:d>
                                      <m:dPr>
                                        <m:ctrlPr>
                                          <a:rPr lang="ar-AE" sz="1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ar-AE" sz="1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</m:d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∖</m:t>
                                    </m:r>
                                    <m:r>
                                      <a:rPr lang="ar-AE" sz="1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{</m:t>
                                    </m:r>
                                    <m:sSub>
                                      <m:sSubPr>
                                        <m:ctrlPr>
                                          <a:rPr lang="ar-AE" sz="1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ar-AE" sz="1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lang="ar-AE" sz="1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  <m:r>
                                      <a:rPr lang="ar-AE" sz="1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}</m:t>
                                    </m:r>
                                  </m:sub>
                                  <m:sup/>
                                  <m:e>
                                    <m:r>
                                      <a:rPr lang="ar-AE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d>
                                      <m:dPr>
                                        <m:ctrlPr>
                                          <a:rPr lang="ar-AE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ar-AE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ar-AE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ar-AE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  <m:d>
                                          <m:dPr>
                                            <m:ctrlPr>
                                              <a:rPr lang="ar-AE" sz="14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ar-AE" sz="14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  <m:r>
                                              <a:rPr lang="ar-AE" sz="14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r>
                                              <a:rPr lang="ar-AE" sz="14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</m:d>
                                      </m:e>
                                    </m:d>
                                  </m:e>
                                </m:nary>
                                <m:r>
                                  <a:rPr lang="ar-AE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≥</m:t>
                                </m:r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ar-AE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ar-AE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  <m:d>
                                      <m:dPr>
                                        <m:ctrlPr>
                                          <a:rPr lang="ar-AE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ar-AE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</m:d>
                                  </m:e>
                                </m:d>
                                <m:r>
                                  <a:rPr lang="ar-AE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ar-AE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48960026"/>
                      </a:ext>
                    </a:extLst>
                  </a:tr>
                  <a:tr h="724916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∀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ar-AE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ar-AE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ar-AE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d>
                                  <m:dPr>
                                    <m:ctrlPr>
                                      <a:rPr lang="ar-AE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ar-AE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ar-AE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ar-AE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e>
                                </m:d>
                                <m:r>
                                  <a:rPr lang="ar-AE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ar-AE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ar-AE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8766928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0D783C9F-3BA6-4B89-B17C-59116DB55F8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65055976"/>
                  </p:ext>
                </p:extLst>
              </p:nvPr>
            </p:nvGraphicFramePr>
            <p:xfrm>
              <a:off x="687572" y="1526896"/>
              <a:ext cx="3271284" cy="217474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76147">
                      <a:extLst>
                        <a:ext uri="{9D8B030D-6E8A-4147-A177-3AD203B41FA5}">
                          <a16:colId xmlns:a16="http://schemas.microsoft.com/office/drawing/2014/main" val="1146643615"/>
                        </a:ext>
                      </a:extLst>
                    </a:gridCol>
                    <a:gridCol w="2795137">
                      <a:extLst>
                        <a:ext uri="{9D8B030D-6E8A-4147-A177-3AD203B41FA5}">
                          <a16:colId xmlns:a16="http://schemas.microsoft.com/office/drawing/2014/main" val="2002124075"/>
                        </a:ext>
                      </a:extLst>
                    </a:gridCol>
                  </a:tblGrid>
                  <a:tr h="72491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r="-589744" b="-2327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6957" b="-23277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30451916"/>
                      </a:ext>
                    </a:extLst>
                  </a:tr>
                  <a:tr h="72491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t="-99167" r="-589744" b="-1308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6957" t="-99167" b="-1308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8960026"/>
                      </a:ext>
                    </a:extLst>
                  </a:tr>
                  <a:tr h="72491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t="-200840" r="-589744" b="-319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6957" t="-200840" b="-319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8766928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Google Shape;69;p14">
            <a:extLst>
              <a:ext uri="{FF2B5EF4-FFF2-40B4-BE49-F238E27FC236}">
                <a16:creationId xmlns:a16="http://schemas.microsoft.com/office/drawing/2014/main" id="{71B92D97-85B2-491B-AE3F-FEB7CD7B7072}"/>
              </a:ext>
            </a:extLst>
          </p:cNvPr>
          <p:cNvSpPr txBox="1">
            <a:spLocks/>
          </p:cNvSpPr>
          <p:nvPr/>
        </p:nvSpPr>
        <p:spPr>
          <a:xfrm>
            <a:off x="1414131" y="1088920"/>
            <a:ext cx="1818166" cy="40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indent="0" algn="ctr">
              <a:buNone/>
            </a:pPr>
            <a:r>
              <a:rPr lang="en-US" sz="1600" dirty="0"/>
              <a:t>Primal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e 10">
                <a:extLst>
                  <a:ext uri="{FF2B5EF4-FFF2-40B4-BE49-F238E27FC236}">
                    <a16:creationId xmlns:a16="http://schemas.microsoft.com/office/drawing/2014/main" id="{6FB802E8-75D8-40E4-AF44-E3DEB283DEB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45800585"/>
                  </p:ext>
                </p:extLst>
              </p:nvPr>
            </p:nvGraphicFramePr>
            <p:xfrm>
              <a:off x="65612" y="3996115"/>
              <a:ext cx="4855557" cy="9753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13849">
                      <a:extLst>
                        <a:ext uri="{9D8B030D-6E8A-4147-A177-3AD203B41FA5}">
                          <a16:colId xmlns:a16="http://schemas.microsoft.com/office/drawing/2014/main" val="3851698129"/>
                        </a:ext>
                      </a:extLst>
                    </a:gridCol>
                    <a:gridCol w="4341708">
                      <a:extLst>
                        <a:ext uri="{9D8B030D-6E8A-4147-A177-3AD203B41FA5}">
                          <a16:colId xmlns:a16="http://schemas.microsoft.com/office/drawing/2014/main" val="2678873779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US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d>
                                <m:dPr>
                                  <m:ctrlPr>
                                    <a:rPr lang="en-US" sz="1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1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</m:oMath>
                          </a14:m>
                          <a:r>
                            <a:rPr lang="en-US" sz="1000" b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l">
                            <a:buNone/>
                          </a:pPr>
                          <a:r>
                            <a:rPr lang="en-US" sz="1000" b="0" dirty="0">
                              <a:solidFill>
                                <a:schemeClr val="tx1"/>
                              </a:solidFill>
                            </a:rPr>
                            <a:t>indicator variable that page </a:t>
                          </a:r>
                          <a14:m>
                            <m:oMath xmlns:m="http://schemas.openxmlformats.org/officeDocument/2006/math">
                              <m:r>
                                <a:rPr lang="en-US" sz="1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oMath>
                          </a14:m>
                          <a:r>
                            <a:rPr lang="en-US" sz="1000" b="0" dirty="0">
                              <a:solidFill>
                                <a:schemeClr val="tx1"/>
                              </a:solidFill>
                            </a:rPr>
                            <a:t> is evicted between </a:t>
                          </a:r>
                          <a14:m>
                            <m:oMath xmlns:m="http://schemas.openxmlformats.org/officeDocument/2006/math">
                              <m:r>
                                <a:rPr lang="en-US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1000" b="0" dirty="0">
                              <a:solidFill>
                                <a:schemeClr val="tx1"/>
                              </a:solidFill>
                            </a:rPr>
                            <a:t> and</a:t>
                          </a:r>
                          <a:r>
                            <a:rPr lang="en-US" sz="1000" b="0" baseline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10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10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0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0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0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10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0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10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1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824224448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US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d>
                                <m:dPr>
                                  <m:ctrlPr>
                                    <a:rPr lang="en-US" sz="1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1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</m:oMath>
                          </a14:m>
                          <a:r>
                            <a:rPr lang="en-US" sz="1000" b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000" b="0" dirty="0">
                              <a:solidFill>
                                <a:schemeClr val="tx1"/>
                              </a:solidFill>
                            </a:rPr>
                            <a:t>time of </a:t>
                          </a:r>
                          <a14:m>
                            <m:oMath xmlns:m="http://schemas.openxmlformats.org/officeDocument/2006/math">
                              <m:r>
                                <a:rPr lang="en-US" sz="1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oMath>
                          </a14:m>
                          <a:r>
                            <a:rPr lang="en-US" sz="1000" b="0" dirty="0">
                              <a:solidFill>
                                <a:schemeClr val="tx1"/>
                              </a:solidFill>
                            </a:rPr>
                            <a:t>-</a:t>
                          </a:r>
                          <a:r>
                            <a:rPr lang="en-US" sz="1000" b="0" dirty="0" err="1">
                              <a:solidFill>
                                <a:schemeClr val="tx1"/>
                              </a:solidFill>
                            </a:rPr>
                            <a:t>th</a:t>
                          </a:r>
                          <a:r>
                            <a:rPr lang="en-US" sz="1000" b="0" dirty="0">
                              <a:solidFill>
                                <a:schemeClr val="tx1"/>
                              </a:solidFill>
                            </a:rPr>
                            <a:t> request for page </a:t>
                          </a:r>
                          <a14:m>
                            <m:oMath xmlns:m="http://schemas.openxmlformats.org/officeDocument/2006/math">
                              <m:r>
                                <a:rPr lang="en-US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oMath>
                          </a14:m>
                          <a:endParaRPr lang="en-US" sz="1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79219585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US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d>
                                <m:dPr>
                                  <m:ctrlPr>
                                    <a:rPr lang="en-US" sz="1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1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oMath>
                          </a14:m>
                          <a:r>
                            <a:rPr lang="en-US" sz="1000" b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000" b="0" dirty="0">
                              <a:solidFill>
                                <a:schemeClr val="tx1"/>
                              </a:solidFill>
                            </a:rPr>
                            <a:t>the number of times page </a:t>
                          </a:r>
                          <a14:m>
                            <m:oMath xmlns:m="http://schemas.openxmlformats.org/officeDocument/2006/math">
                              <m:r>
                                <a:rPr lang="en-US" sz="1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oMath>
                          </a14:m>
                          <a:r>
                            <a:rPr lang="en-US" sz="1000" b="0" dirty="0">
                              <a:solidFill>
                                <a:schemeClr val="tx1"/>
                              </a:solidFill>
                            </a:rPr>
                            <a:t> is requested until time </a:t>
                          </a:r>
                          <a14:m>
                            <m:oMath xmlns:m="http://schemas.openxmlformats.org/officeDocument/2006/math">
                              <m:r>
                                <a:rPr lang="en-US" sz="1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oMath>
                          </a14:m>
                          <a:r>
                            <a:rPr lang="en-US" sz="1000" b="0" dirty="0">
                              <a:solidFill>
                                <a:schemeClr val="tx1"/>
                              </a:solidFill>
                            </a:rPr>
                            <a:t> (including </a:t>
                          </a:r>
                          <a14:m>
                            <m:oMath xmlns:m="http://schemas.openxmlformats.org/officeDocument/2006/math">
                              <m:r>
                                <a:rPr lang="en-US" sz="1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oMath>
                          </a14:m>
                          <a:r>
                            <a:rPr lang="en-US" sz="1000" b="0" dirty="0">
                              <a:solidFill>
                                <a:schemeClr val="tx1"/>
                              </a:solidFill>
                            </a:rPr>
                            <a:t>)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18184657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US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d>
                                <m:dPr>
                                  <m:ctrlPr>
                                    <a:rPr lang="en-US" sz="1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oMath>
                          </a14:m>
                          <a:r>
                            <a:rPr lang="en-US" sz="1000" b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000" b="0" dirty="0">
                              <a:solidFill>
                                <a:schemeClr val="tx1"/>
                              </a:solidFill>
                            </a:rPr>
                            <a:t>the set of pages requested until time </a:t>
                          </a:r>
                          <a14:m>
                            <m:oMath xmlns:m="http://schemas.openxmlformats.org/officeDocument/2006/math">
                              <m:r>
                                <a:rPr lang="en-US" sz="1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oMath>
                          </a14:m>
                          <a:r>
                            <a:rPr lang="en-US" sz="1000" b="0" dirty="0">
                              <a:solidFill>
                                <a:schemeClr val="tx1"/>
                              </a:solidFill>
                            </a:rPr>
                            <a:t> (including </a:t>
                          </a:r>
                          <a14:m>
                            <m:oMath xmlns:m="http://schemas.openxmlformats.org/officeDocument/2006/math">
                              <m:r>
                                <a:rPr lang="en-US" sz="1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oMath>
                          </a14:m>
                          <a:r>
                            <a:rPr lang="en-US" sz="1000" b="0" dirty="0">
                              <a:solidFill>
                                <a:schemeClr val="tx1"/>
                              </a:solidFill>
                            </a:rPr>
                            <a:t>)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92833266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e 10">
                <a:extLst>
                  <a:ext uri="{FF2B5EF4-FFF2-40B4-BE49-F238E27FC236}">
                    <a16:creationId xmlns:a16="http://schemas.microsoft.com/office/drawing/2014/main" id="{6FB802E8-75D8-40E4-AF44-E3DEB283DEB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45800585"/>
                  </p:ext>
                </p:extLst>
              </p:nvPr>
            </p:nvGraphicFramePr>
            <p:xfrm>
              <a:off x="65612" y="3996115"/>
              <a:ext cx="4855557" cy="9753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13849">
                      <a:extLst>
                        <a:ext uri="{9D8B030D-6E8A-4147-A177-3AD203B41FA5}">
                          <a16:colId xmlns:a16="http://schemas.microsoft.com/office/drawing/2014/main" val="3851698129"/>
                        </a:ext>
                      </a:extLst>
                    </a:gridCol>
                    <a:gridCol w="4341708">
                      <a:extLst>
                        <a:ext uri="{9D8B030D-6E8A-4147-A177-3AD203B41FA5}">
                          <a16:colId xmlns:a16="http://schemas.microsoft.com/office/drawing/2014/main" val="2678873779"/>
                        </a:ext>
                      </a:extLst>
                    </a:gridCol>
                  </a:tblGrid>
                  <a:tr h="243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r="-850000" b="-3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1765" b="-312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24224448"/>
                      </a:ext>
                    </a:extLst>
                  </a:tr>
                  <a:tr h="243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t="-97561" r="-850000" b="-2048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1765" t="-97561" b="-20487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79219585"/>
                      </a:ext>
                    </a:extLst>
                  </a:tr>
                  <a:tr h="243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t="-202500" r="-850000" b="-1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1765" t="-202500" b="-11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18184657"/>
                      </a:ext>
                    </a:extLst>
                  </a:tr>
                  <a:tr h="243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t="-302500" r="-850000" b="-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1765" t="-302500" b="-1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28332666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9352178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lvl="0"/>
            <a:r>
              <a:rPr lang="en-GB" dirty="0">
                <a:latin typeface="Open Sans"/>
                <a:ea typeface="Open Sans"/>
                <a:cs typeface="Open Sans"/>
                <a:sym typeface="Open Sans"/>
              </a:rPr>
              <a:t>Linear Programming Formulation</a:t>
            </a:r>
            <a:endParaRPr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0" name="Google Shape;70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Economica"/>
              </a:rPr>
              <a:t>29</a:t>
            </a:fld>
            <a:endParaRPr dirty="0">
              <a:solidFill>
                <a:schemeClr val="dk1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  <a:sym typeface="Economic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0D783C9F-3BA6-4B89-B17C-59116DB55F8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86435253"/>
                  </p:ext>
                </p:extLst>
              </p:nvPr>
            </p:nvGraphicFramePr>
            <p:xfrm>
              <a:off x="687572" y="1526896"/>
              <a:ext cx="3271284" cy="217474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76147">
                      <a:extLst>
                        <a:ext uri="{9D8B030D-6E8A-4147-A177-3AD203B41FA5}">
                          <a16:colId xmlns:a16="http://schemas.microsoft.com/office/drawing/2014/main" val="1146643615"/>
                        </a:ext>
                      </a:extLst>
                    </a:gridCol>
                    <a:gridCol w="2795137">
                      <a:extLst>
                        <a:ext uri="{9D8B030D-6E8A-4147-A177-3AD203B41FA5}">
                          <a16:colId xmlns:a16="http://schemas.microsoft.com/office/drawing/2014/main" val="2002124075"/>
                        </a:ext>
                      </a:extLst>
                    </a:gridCol>
                  </a:tblGrid>
                  <a:tr h="72491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𝑚𝑖𝑛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hr m:val="∑"/>
                                    <m:ctrlPr>
                                      <a:rPr lang="ar-AE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ar-AE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ar-AE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m:rPr>
                                        <m:brk m:alnAt="23"/>
                                      </m:rPr>
                                      <a:rPr lang="ar-AE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ar-AE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  <m:e>
                                    <m:nary>
                                      <m:naryPr>
                                        <m:chr m:val="∑"/>
                                        <m:ctrlPr>
                                          <a:rPr lang="ar-AE" sz="1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m:rPr>
                                            <m:brk m:alnAt="23"/>
                                          </m:rPr>
                                          <a:rPr lang="ar-AE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  <m:r>
                                          <a:rPr lang="ar-AE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=</m:t>
                                        </m:r>
                                        <m:r>
                                          <m:rPr>
                                            <m:brk m:alnAt="23"/>
                                          </m:rPr>
                                          <a:rPr lang="ar-AE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  <m:sup>
                                        <m:r>
                                          <a:rPr lang="ar-AE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  <m:r>
                                          <a:rPr lang="ar-AE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ar-AE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ar-AE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ar-AE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  <m:r>
                                          <a:rPr lang="ar-AE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sup>
                                      <m:e>
                                        <m:r>
                                          <a:rPr lang="ar-AE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  <m:d>
                                          <m:dPr>
                                            <m:ctrlPr>
                                              <a:rPr lang="ar-AE" sz="14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ar-AE" sz="14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e>
                                        </m:d>
                                        <m:r>
                                          <a:rPr lang="ar-AE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  <m:d>
                                          <m:dPr>
                                            <m:ctrlPr>
                                              <a:rPr lang="ar-AE" sz="14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ar-AE" sz="14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  <m:r>
                                              <a:rPr lang="ar-AE" sz="14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r>
                                              <a:rPr lang="ar-AE" sz="14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𝑗</m:t>
                                            </m:r>
                                          </m:e>
                                        </m:d>
                                      </m:e>
                                    </m:nary>
                                  </m:e>
                                </m:nary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30451916"/>
                      </a:ext>
                    </a:extLst>
                  </a:tr>
                  <a:tr h="72491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∀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ar-AE" sz="14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ar-AE" sz="14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ar-AE" sz="14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∈</m:t>
                                    </m:r>
                                    <m:r>
                                      <a:rPr lang="ar-AE" sz="14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  <m:d>
                                      <m:dPr>
                                        <m:ctrlPr>
                                          <a:rPr lang="ar-AE" sz="14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ar-AE" sz="14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</m:d>
                                    <m:r>
                                      <a:rPr lang="en-US" sz="14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∖</m:t>
                                    </m:r>
                                    <m:r>
                                      <a:rPr lang="ar-AE" sz="14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{</m:t>
                                    </m:r>
                                    <m:sSub>
                                      <m:sSubPr>
                                        <m:ctrlPr>
                                          <a:rPr lang="ar-AE" sz="14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ar-AE" sz="14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lang="ar-AE" sz="14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  <m:r>
                                      <a:rPr lang="ar-AE" sz="14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}</m:t>
                                    </m:r>
                                  </m:sub>
                                  <m:sup/>
                                  <m:e>
                                    <m:r>
                                      <a:rPr lang="ar-AE" sz="14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d>
                                      <m:dPr>
                                        <m:ctrlPr>
                                          <a:rPr lang="ar-AE" sz="14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ar-AE" sz="14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ar-AE" sz="14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ar-AE" sz="14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  <m:d>
                                          <m:dPr>
                                            <m:ctrlPr>
                                              <a:rPr lang="ar-AE" sz="1400" b="0" i="1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ar-AE" sz="1400" b="0" i="1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  <m:r>
                                              <a:rPr lang="ar-AE" sz="1400" b="0" i="1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r>
                                              <a:rPr lang="ar-AE" sz="1400" b="0" i="1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</m:d>
                                      </m:e>
                                    </m:d>
                                  </m:e>
                                </m:nary>
                                <m:r>
                                  <a:rPr lang="ar-AE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≥</m:t>
                                </m:r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ar-AE" sz="14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ar-AE" sz="14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  <m:d>
                                      <m:dPr>
                                        <m:ctrlPr>
                                          <a:rPr lang="ar-AE" sz="14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ar-AE" sz="14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</m:d>
                                  </m:e>
                                </m:d>
                                <m:r>
                                  <a:rPr lang="ar-AE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ar-AE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48960026"/>
                      </a:ext>
                    </a:extLst>
                  </a:tr>
                  <a:tr h="724916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∀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ar-AE" sz="1400" b="0" i="1" smtClean="0">
                                    <a:solidFill>
                                      <a:srgbClr val="3A21CF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ar-AE" sz="1400" b="0" i="1" smtClean="0">
                                    <a:solidFill>
                                      <a:srgbClr val="3A21CF"/>
                                    </a:solidFill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ar-AE" sz="1400" b="0" i="1" smtClean="0">
                                    <a:solidFill>
                                      <a:srgbClr val="3A21CF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d>
                                  <m:dPr>
                                    <m:ctrlPr>
                                      <a:rPr lang="ar-AE" sz="1400" b="0" i="1" smtClean="0">
                                        <a:solidFill>
                                          <a:srgbClr val="3A21C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ar-AE" sz="1400" b="0" i="1" smtClean="0">
                                        <a:solidFill>
                                          <a:srgbClr val="3A21C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ar-AE" sz="1400" b="0" i="1" smtClean="0">
                                        <a:solidFill>
                                          <a:srgbClr val="3A21C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ar-AE" sz="1400" b="0" i="1" smtClean="0">
                                        <a:solidFill>
                                          <a:srgbClr val="3A21C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e>
                                </m:d>
                                <m:r>
                                  <a:rPr lang="ar-AE" sz="1400" b="0" i="1" smtClean="0">
                                    <a:solidFill>
                                      <a:srgbClr val="3A21CF"/>
                                    </a:solidFill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ar-AE" sz="1400" b="0" i="1" smtClean="0">
                                    <a:solidFill>
                                      <a:srgbClr val="3A21CF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ar-AE" sz="1400" dirty="0">
                            <a:solidFill>
                              <a:srgbClr val="00B0F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8766928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0D783C9F-3BA6-4B89-B17C-59116DB55F8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86435253"/>
                  </p:ext>
                </p:extLst>
              </p:nvPr>
            </p:nvGraphicFramePr>
            <p:xfrm>
              <a:off x="687572" y="1526896"/>
              <a:ext cx="3271284" cy="217474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76147">
                      <a:extLst>
                        <a:ext uri="{9D8B030D-6E8A-4147-A177-3AD203B41FA5}">
                          <a16:colId xmlns:a16="http://schemas.microsoft.com/office/drawing/2014/main" val="1146643615"/>
                        </a:ext>
                      </a:extLst>
                    </a:gridCol>
                    <a:gridCol w="2795137">
                      <a:extLst>
                        <a:ext uri="{9D8B030D-6E8A-4147-A177-3AD203B41FA5}">
                          <a16:colId xmlns:a16="http://schemas.microsoft.com/office/drawing/2014/main" val="2002124075"/>
                        </a:ext>
                      </a:extLst>
                    </a:gridCol>
                  </a:tblGrid>
                  <a:tr h="72491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r="-589744" b="-2327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6957" b="-23277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30451916"/>
                      </a:ext>
                    </a:extLst>
                  </a:tr>
                  <a:tr h="72491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t="-99167" r="-589744" b="-1308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6957" t="-99167" b="-1308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8960026"/>
                      </a:ext>
                    </a:extLst>
                  </a:tr>
                  <a:tr h="72491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t="-200840" r="-589744" b="-319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6957" t="-200840" b="-319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8766928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88DCC5C6-6C9F-4738-867B-7D7C3C36879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86901800"/>
                  </p:ext>
                </p:extLst>
              </p:nvPr>
            </p:nvGraphicFramePr>
            <p:xfrm>
              <a:off x="4921169" y="1526898"/>
              <a:ext cx="3661388" cy="265392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76147">
                      <a:extLst>
                        <a:ext uri="{9D8B030D-6E8A-4147-A177-3AD203B41FA5}">
                          <a16:colId xmlns:a16="http://schemas.microsoft.com/office/drawing/2014/main" val="1146643615"/>
                        </a:ext>
                      </a:extLst>
                    </a:gridCol>
                    <a:gridCol w="3185241">
                      <a:extLst>
                        <a:ext uri="{9D8B030D-6E8A-4147-A177-3AD203B41FA5}">
                          <a16:colId xmlns:a16="http://schemas.microsoft.com/office/drawing/2014/main" val="2002124075"/>
                        </a:ext>
                      </a:extLst>
                    </a:gridCol>
                  </a:tblGrid>
                  <a:tr h="77832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𝑚𝑎𝑥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  <m:sup/>
                                  <m:e>
                                    <m:d>
                                      <m:d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d>
                                          <m:dPr>
                                            <m:begChr m:val="|"/>
                                            <m:endChr m:val="|"/>
                                            <m:ctrlP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𝐵</m:t>
                                            </m:r>
                                            <m:d>
                                              <m:dPr>
                                                <m:ctrlPr>
                                                  <a:rPr lang="en-US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𝑡</m:t>
                                                </m:r>
                                              </m:e>
                                            </m:d>
                                          </m:e>
                                        </m:d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</m:d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  <m:d>
                                      <m:d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</m:d>
                                  </m:e>
                                </m:nary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nary>
                                  <m:naryPr>
                                    <m:chr m:val="∑"/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m:rPr>
                                        <m:brk m:alnAt="23"/>
                                      </m:r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  <m:e>
                                    <m:nary>
                                      <m:naryPr>
                                        <m:chr m:val="∑"/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m:rPr>
                                            <m:brk m:alnAt="23"/>
                                          </m:r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=</m:t>
                                        </m:r>
                                        <m:r>
                                          <m:rPr>
                                            <m:brk m:alnAt="23"/>
                                          </m:r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  <m:sup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  <m:d>
                                          <m:dPr>
                                            <m:ctrlP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  <m: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</m:d>
                                      </m:sup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  <m:d>
                                          <m:dPr>
                                            <m:ctrlP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  <m: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𝑗</m:t>
                                            </m:r>
                                          </m:e>
                                        </m:d>
                                      </m:e>
                                    </m:nary>
                                  </m:e>
                                </m:nary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30451916"/>
                      </a:ext>
                    </a:extLst>
                  </a:tr>
                  <a:tr h="77832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∀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nary>
                                      <m:naryPr>
                                        <m:chr m:val="∑"/>
                                        <m:ctrlPr>
                                          <a:rPr lang="en-US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m:rPr>
                                            <m:brk m:alnAt="23"/>
                                          </m:rPr>
                                          <a:rPr lang="en-US" sz="1400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  <m:r>
                                          <a:rPr lang="en-US" sz="1400" i="1">
                                            <a:latin typeface="Cambria Math" panose="02040503050406030204" pitchFamily="18" charset="0"/>
                                          </a:rPr>
                                          <m:t>=</m:t>
                                        </m:r>
                                        <m:r>
                                          <a:rPr lang="en-US" sz="1400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  <m:d>
                                          <m:dPr>
                                            <m:ctrlPr>
                                              <a:rPr lang="en-US" sz="1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m:rPr>
                                                <m:brk m:alnAt="23"/>
                                              </m:rPr>
                                              <a:rPr lang="en-US" sz="1400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  <m:r>
                                              <a:rPr lang="en-US" sz="1400" i="1"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r>
                                              <a:rPr lang="en-US" sz="1400" i="1">
                                                <a:latin typeface="Cambria Math" panose="02040503050406030204" pitchFamily="18" charset="0"/>
                                              </a:rPr>
                                              <m:t>𝑗</m:t>
                                            </m:r>
                                          </m:e>
                                        </m:d>
                                        <m:r>
                                          <m:rPr>
                                            <m:brk m:alnAt="23"/>
                                          </m:rPr>
                                          <a:rPr lang="en-US" sz="1400" i="1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a:rPr lang="en-US" sz="1400" i="1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lang="en-US" sz="14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  <m:sup>
                                        <m:r>
                                          <a:rPr lang="en-US" sz="1400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  <m:d>
                                          <m:dPr>
                                            <m:ctrlPr>
                                              <a:rPr lang="en-US" sz="1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1400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  <m:r>
                                              <a:rPr lang="en-US" sz="1400" i="1"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r>
                                              <a:rPr lang="en-US" sz="1400" i="1">
                                                <a:latin typeface="Cambria Math" panose="02040503050406030204" pitchFamily="18" charset="0"/>
                                              </a:rPr>
                                              <m:t>𝑗</m:t>
                                            </m:r>
                                            <m:r>
                                              <a:rPr lang="en-US" sz="1400" i="1">
                                                <a:latin typeface="Cambria Math" panose="02040503050406030204" pitchFamily="18" charset="0"/>
                                              </a:rPr>
                                              <m:t>+</m:t>
                                            </m:r>
                                            <m:r>
                                              <a:rPr lang="en-US" sz="1400" i="1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</m:d>
                                        <m:r>
                                          <a:rPr lang="en-US" sz="1400" i="1">
                                            <a:latin typeface="Cambria Math" panose="02040503050406030204" pitchFamily="18" charset="0"/>
                                          </a:rPr>
                                          <m:t> −</m:t>
                                        </m:r>
                                        <m:r>
                                          <a:rPr lang="en-US" sz="14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p>
                                      <m:e>
                                        <m:r>
                                          <a:rPr lang="en-US" sz="1400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  <m:d>
                                          <m:dPr>
                                            <m:ctrlPr>
                                              <a:rPr lang="en-US" sz="1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1400" i="1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</m:d>
                                      </m:e>
                                    </m:nary>
                                  </m:e>
                                </m:d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d>
                                  <m:dPr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e>
                                </m:d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d>
                                  <m:dPr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271075617"/>
                      </a:ext>
                    </a:extLst>
                  </a:tr>
                  <a:tr h="5486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∀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≥</m:t>
                                </m:r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48960026"/>
                      </a:ext>
                    </a:extLst>
                  </a:tr>
                  <a:tr h="5486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∀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rgbClr val="3A21CF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solidFill>
                                          <a:srgbClr val="3A21C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3A21C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b="0" i="1" smtClean="0">
                                        <a:solidFill>
                                          <a:srgbClr val="3A21C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b="0" i="1" smtClean="0">
                                        <a:solidFill>
                                          <a:srgbClr val="3A21C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solidFill>
                                      <a:srgbClr val="3A21CF"/>
                                    </a:solidFill>
                                    <a:latin typeface="Cambria Math" panose="02040503050406030204" pitchFamily="18" charset="0"/>
                                  </a:rPr>
                                  <m:t>≥</m:t>
                                </m:r>
                                <m:r>
                                  <a:rPr lang="en-US" b="0" i="1" smtClean="0">
                                    <a:solidFill>
                                      <a:srgbClr val="3A21CF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rgbClr val="3A21CF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8766928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88DCC5C6-6C9F-4738-867B-7D7C3C36879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86901800"/>
                  </p:ext>
                </p:extLst>
              </p:nvPr>
            </p:nvGraphicFramePr>
            <p:xfrm>
              <a:off x="4921169" y="1526898"/>
              <a:ext cx="3661388" cy="265392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76147">
                      <a:extLst>
                        <a:ext uri="{9D8B030D-6E8A-4147-A177-3AD203B41FA5}">
                          <a16:colId xmlns:a16="http://schemas.microsoft.com/office/drawing/2014/main" val="1146643615"/>
                        </a:ext>
                      </a:extLst>
                    </a:gridCol>
                    <a:gridCol w="3185241">
                      <a:extLst>
                        <a:ext uri="{9D8B030D-6E8A-4147-A177-3AD203B41FA5}">
                          <a16:colId xmlns:a16="http://schemas.microsoft.com/office/drawing/2014/main" val="2002124075"/>
                        </a:ext>
                      </a:extLst>
                    </a:gridCol>
                  </a:tblGrid>
                  <a:tr h="7783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r="-670513" b="-2406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4914" b="-24062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30451916"/>
                      </a:ext>
                    </a:extLst>
                  </a:tr>
                  <a:tr h="7783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t="-100000" r="-670513" b="-1406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4914" t="-100000" b="-14062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71075617"/>
                      </a:ext>
                    </a:extLst>
                  </a:tr>
                  <a:tr h="5486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t="-284444" r="-670513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4914" t="-284444" b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8960026"/>
                      </a:ext>
                    </a:extLst>
                  </a:tr>
                  <a:tr h="5486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t="-384444" r="-6705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4914" t="-38444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8766928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Google Shape;69;p14">
            <a:extLst>
              <a:ext uri="{FF2B5EF4-FFF2-40B4-BE49-F238E27FC236}">
                <a16:creationId xmlns:a16="http://schemas.microsoft.com/office/drawing/2014/main" id="{71B92D97-85B2-491B-AE3F-FEB7CD7B7072}"/>
              </a:ext>
            </a:extLst>
          </p:cNvPr>
          <p:cNvSpPr txBox="1">
            <a:spLocks/>
          </p:cNvSpPr>
          <p:nvPr/>
        </p:nvSpPr>
        <p:spPr>
          <a:xfrm>
            <a:off x="1414131" y="1088920"/>
            <a:ext cx="1818166" cy="40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indent="0" algn="ctr">
              <a:buNone/>
            </a:pPr>
            <a:r>
              <a:rPr lang="en-US" sz="1600" dirty="0"/>
              <a:t>Primal problem</a:t>
            </a:r>
          </a:p>
        </p:txBody>
      </p:sp>
      <p:sp>
        <p:nvSpPr>
          <p:cNvPr id="9" name="Google Shape;69;p14">
            <a:extLst>
              <a:ext uri="{FF2B5EF4-FFF2-40B4-BE49-F238E27FC236}">
                <a16:creationId xmlns:a16="http://schemas.microsoft.com/office/drawing/2014/main" id="{53E07F75-8185-467D-9D4F-EDEA3D461A35}"/>
              </a:ext>
            </a:extLst>
          </p:cNvPr>
          <p:cNvSpPr txBox="1">
            <a:spLocks/>
          </p:cNvSpPr>
          <p:nvPr/>
        </p:nvSpPr>
        <p:spPr>
          <a:xfrm>
            <a:off x="5766147" y="1085136"/>
            <a:ext cx="1818166" cy="40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indent="0" algn="ctr">
              <a:buNone/>
            </a:pPr>
            <a:r>
              <a:rPr lang="en-US" sz="1600" dirty="0"/>
              <a:t>Dual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e 10">
                <a:extLst>
                  <a:ext uri="{FF2B5EF4-FFF2-40B4-BE49-F238E27FC236}">
                    <a16:creationId xmlns:a16="http://schemas.microsoft.com/office/drawing/2014/main" id="{6FB802E8-75D8-40E4-AF44-E3DEB283DEB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65612" y="3996115"/>
              <a:ext cx="4855557" cy="9753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13849">
                      <a:extLst>
                        <a:ext uri="{9D8B030D-6E8A-4147-A177-3AD203B41FA5}">
                          <a16:colId xmlns:a16="http://schemas.microsoft.com/office/drawing/2014/main" val="3851698129"/>
                        </a:ext>
                      </a:extLst>
                    </a:gridCol>
                    <a:gridCol w="4341708">
                      <a:extLst>
                        <a:ext uri="{9D8B030D-6E8A-4147-A177-3AD203B41FA5}">
                          <a16:colId xmlns:a16="http://schemas.microsoft.com/office/drawing/2014/main" val="2678873779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US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d>
                                <m:dPr>
                                  <m:ctrlPr>
                                    <a:rPr lang="en-US" sz="1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1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</m:oMath>
                          </a14:m>
                          <a:r>
                            <a:rPr lang="en-US" sz="1000" b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l">
                            <a:buNone/>
                          </a:pPr>
                          <a:r>
                            <a:rPr lang="en-US" sz="1000" b="0" dirty="0">
                              <a:solidFill>
                                <a:schemeClr val="tx1"/>
                              </a:solidFill>
                            </a:rPr>
                            <a:t>indicator variable that page </a:t>
                          </a:r>
                          <a14:m>
                            <m:oMath xmlns:m="http://schemas.openxmlformats.org/officeDocument/2006/math">
                              <m:r>
                                <a:rPr lang="en-US" sz="1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oMath>
                          </a14:m>
                          <a:r>
                            <a:rPr lang="en-US" sz="1000" b="0" dirty="0">
                              <a:solidFill>
                                <a:schemeClr val="tx1"/>
                              </a:solidFill>
                            </a:rPr>
                            <a:t> is evicted between </a:t>
                          </a:r>
                          <a14:m>
                            <m:oMath xmlns:m="http://schemas.openxmlformats.org/officeDocument/2006/math">
                              <m:r>
                                <a:rPr lang="en-US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1000" b="0" dirty="0">
                              <a:solidFill>
                                <a:schemeClr val="tx1"/>
                              </a:solidFill>
                            </a:rPr>
                            <a:t> and</a:t>
                          </a:r>
                          <a:r>
                            <a:rPr lang="en-US" sz="1000" b="0" baseline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10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10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0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0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0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10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0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10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1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824224448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US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d>
                                <m:dPr>
                                  <m:ctrlPr>
                                    <a:rPr lang="en-US" sz="1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1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</m:oMath>
                          </a14:m>
                          <a:r>
                            <a:rPr lang="en-US" sz="1000" b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000" b="0" dirty="0">
                              <a:solidFill>
                                <a:schemeClr val="tx1"/>
                              </a:solidFill>
                            </a:rPr>
                            <a:t>time of </a:t>
                          </a:r>
                          <a14:m>
                            <m:oMath xmlns:m="http://schemas.openxmlformats.org/officeDocument/2006/math">
                              <m:r>
                                <a:rPr lang="en-US" sz="1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oMath>
                          </a14:m>
                          <a:r>
                            <a:rPr lang="en-US" sz="1000" b="0" dirty="0">
                              <a:solidFill>
                                <a:schemeClr val="tx1"/>
                              </a:solidFill>
                            </a:rPr>
                            <a:t>-</a:t>
                          </a:r>
                          <a:r>
                            <a:rPr lang="en-US" sz="1000" b="0" dirty="0" err="1">
                              <a:solidFill>
                                <a:schemeClr val="tx1"/>
                              </a:solidFill>
                            </a:rPr>
                            <a:t>th</a:t>
                          </a:r>
                          <a:r>
                            <a:rPr lang="en-US" sz="1000" b="0" dirty="0">
                              <a:solidFill>
                                <a:schemeClr val="tx1"/>
                              </a:solidFill>
                            </a:rPr>
                            <a:t> request for page </a:t>
                          </a:r>
                          <a14:m>
                            <m:oMath xmlns:m="http://schemas.openxmlformats.org/officeDocument/2006/math">
                              <m:r>
                                <a:rPr lang="en-US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oMath>
                          </a14:m>
                          <a:endParaRPr lang="en-US" sz="1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79219585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US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d>
                                <m:dPr>
                                  <m:ctrlPr>
                                    <a:rPr lang="en-US" sz="1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1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oMath>
                          </a14:m>
                          <a:r>
                            <a:rPr lang="en-US" sz="1000" b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000" b="0" dirty="0">
                              <a:solidFill>
                                <a:schemeClr val="tx1"/>
                              </a:solidFill>
                            </a:rPr>
                            <a:t>the number of times page </a:t>
                          </a:r>
                          <a14:m>
                            <m:oMath xmlns:m="http://schemas.openxmlformats.org/officeDocument/2006/math">
                              <m:r>
                                <a:rPr lang="en-US" sz="1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oMath>
                          </a14:m>
                          <a:r>
                            <a:rPr lang="en-US" sz="1000" b="0" dirty="0">
                              <a:solidFill>
                                <a:schemeClr val="tx1"/>
                              </a:solidFill>
                            </a:rPr>
                            <a:t> is requested until time </a:t>
                          </a:r>
                          <a14:m>
                            <m:oMath xmlns:m="http://schemas.openxmlformats.org/officeDocument/2006/math">
                              <m:r>
                                <a:rPr lang="en-US" sz="1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oMath>
                          </a14:m>
                          <a:r>
                            <a:rPr lang="en-US" sz="1000" b="0" dirty="0">
                              <a:solidFill>
                                <a:schemeClr val="tx1"/>
                              </a:solidFill>
                            </a:rPr>
                            <a:t> (including </a:t>
                          </a:r>
                          <a14:m>
                            <m:oMath xmlns:m="http://schemas.openxmlformats.org/officeDocument/2006/math">
                              <m:r>
                                <a:rPr lang="en-US" sz="1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oMath>
                          </a14:m>
                          <a:r>
                            <a:rPr lang="en-US" sz="1000" b="0" dirty="0">
                              <a:solidFill>
                                <a:schemeClr val="tx1"/>
                              </a:solidFill>
                            </a:rPr>
                            <a:t>)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18184657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US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d>
                                <m:dPr>
                                  <m:ctrlPr>
                                    <a:rPr lang="en-US" sz="1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oMath>
                          </a14:m>
                          <a:r>
                            <a:rPr lang="en-US" sz="1000" b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000" b="0" dirty="0">
                              <a:solidFill>
                                <a:schemeClr val="tx1"/>
                              </a:solidFill>
                            </a:rPr>
                            <a:t>the set of pages requested until time </a:t>
                          </a:r>
                          <a14:m>
                            <m:oMath xmlns:m="http://schemas.openxmlformats.org/officeDocument/2006/math">
                              <m:r>
                                <a:rPr lang="en-US" sz="1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oMath>
                          </a14:m>
                          <a:r>
                            <a:rPr lang="en-US" sz="1000" b="0" dirty="0">
                              <a:solidFill>
                                <a:schemeClr val="tx1"/>
                              </a:solidFill>
                            </a:rPr>
                            <a:t> (including </a:t>
                          </a:r>
                          <a14:m>
                            <m:oMath xmlns:m="http://schemas.openxmlformats.org/officeDocument/2006/math">
                              <m:r>
                                <a:rPr lang="en-US" sz="1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oMath>
                          </a14:m>
                          <a:r>
                            <a:rPr lang="en-US" sz="1000" b="0" dirty="0">
                              <a:solidFill>
                                <a:schemeClr val="tx1"/>
                              </a:solidFill>
                            </a:rPr>
                            <a:t>)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92833266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e 10">
                <a:extLst>
                  <a:ext uri="{FF2B5EF4-FFF2-40B4-BE49-F238E27FC236}">
                    <a16:creationId xmlns:a16="http://schemas.microsoft.com/office/drawing/2014/main" id="{6FB802E8-75D8-40E4-AF44-E3DEB283DEB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65612" y="3996115"/>
              <a:ext cx="4855557" cy="9753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13849">
                      <a:extLst>
                        <a:ext uri="{9D8B030D-6E8A-4147-A177-3AD203B41FA5}">
                          <a16:colId xmlns:a16="http://schemas.microsoft.com/office/drawing/2014/main" val="3851698129"/>
                        </a:ext>
                      </a:extLst>
                    </a:gridCol>
                    <a:gridCol w="4341708">
                      <a:extLst>
                        <a:ext uri="{9D8B030D-6E8A-4147-A177-3AD203B41FA5}">
                          <a16:colId xmlns:a16="http://schemas.microsoft.com/office/drawing/2014/main" val="2678873779"/>
                        </a:ext>
                      </a:extLst>
                    </a:gridCol>
                  </a:tblGrid>
                  <a:tr h="243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r="-850000" b="-3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11765" b="-312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24224448"/>
                      </a:ext>
                    </a:extLst>
                  </a:tr>
                  <a:tr h="243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t="-97561" r="-850000" b="-2048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11765" t="-97561" b="-20487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79219585"/>
                      </a:ext>
                    </a:extLst>
                  </a:tr>
                  <a:tr h="243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t="-202500" r="-850000" b="-1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11765" t="-202500" b="-11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18184657"/>
                      </a:ext>
                    </a:extLst>
                  </a:tr>
                  <a:tr h="243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t="-302500" r="-850000" b="-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11765" t="-302500" b="-1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28332666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030881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Open Sans"/>
                <a:ea typeface="Open Sans"/>
                <a:cs typeface="Open Sans"/>
                <a:sym typeface="Open Sans"/>
              </a:rPr>
              <a:t>Linear Programming Solution</a:t>
            </a:r>
            <a:endParaRPr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9" name="Google Shape;69;p14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156510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/>
              <a:t>The algorithm overview: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Maintain </a:t>
            </a:r>
            <a:r>
              <a:rPr lang="en-US" sz="1600" b="1" dirty="0"/>
              <a:t>primal</a:t>
            </a:r>
            <a:r>
              <a:rPr lang="en-US" sz="1600" dirty="0"/>
              <a:t> and </a:t>
            </a:r>
            <a:r>
              <a:rPr lang="en-US" sz="1600" b="1" dirty="0"/>
              <a:t>dual</a:t>
            </a:r>
            <a:r>
              <a:rPr lang="en-US" sz="1600" dirty="0"/>
              <a:t> feasible solutions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Derive a fractional solution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Convert fractional solution to randomize algorithm</a:t>
            </a:r>
          </a:p>
        </p:txBody>
      </p:sp>
      <p:sp>
        <p:nvSpPr>
          <p:cNvPr id="70" name="Google Shape;70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Economica"/>
              </a:rPr>
              <a:t>3</a:t>
            </a:fld>
            <a:endParaRPr dirty="0">
              <a:solidFill>
                <a:schemeClr val="dk1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  <a:sym typeface="Economic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Google Shape;69;p14">
                <a:extLst>
                  <a:ext uri="{FF2B5EF4-FFF2-40B4-BE49-F238E27FC236}">
                    <a16:creationId xmlns:a16="http://schemas.microsoft.com/office/drawing/2014/main" id="{38FCBBE0-D946-434B-9D04-8BCE5ABA4D5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1700" y="2849384"/>
                <a:ext cx="8520600" cy="197819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429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Open Sans"/>
                  <a:buChar char="●"/>
                  <a:defRPr sz="1800" b="0" i="0" u="none" strike="noStrike" cap="non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  <a:lvl2pPr marL="914400" marR="0" lvl="1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Open Sans"/>
                  <a:buChar char="○"/>
                  <a:defRPr sz="1400" b="0" i="0" u="none" strike="noStrike" cap="non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2pPr>
                <a:lvl3pPr marL="1371600" marR="0" lvl="2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Open Sans"/>
                  <a:buChar char="■"/>
                  <a:defRPr sz="1400" b="0" i="0" u="none" strike="noStrike" cap="non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3pPr>
                <a:lvl4pPr marL="1828800" marR="0" lvl="3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Open Sans"/>
                  <a:buChar char="●"/>
                  <a:defRPr sz="1400" b="0" i="0" u="none" strike="noStrike" cap="non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4pPr>
                <a:lvl5pPr marL="2286000" marR="0" lvl="4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Open Sans"/>
                  <a:buChar char="○"/>
                  <a:defRPr sz="1400" b="0" i="0" u="none" strike="noStrike" cap="non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5pPr>
                <a:lvl6pPr marL="2743200" marR="0" lvl="5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Open Sans"/>
                  <a:buChar char="■"/>
                  <a:defRPr sz="1400" b="0" i="0" u="none" strike="noStrike" cap="non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6pPr>
                <a:lvl7pPr marL="3200400" marR="0" lvl="6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Open Sans"/>
                  <a:buChar char="●"/>
                  <a:defRPr sz="1400" b="0" i="0" u="none" strike="noStrike" cap="non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7pPr>
                <a:lvl8pPr marL="3657600" marR="0" lvl="7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Open Sans"/>
                  <a:buChar char="○"/>
                  <a:defRPr sz="1400" b="0" i="0" u="none" strike="noStrike" cap="non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8pPr>
                <a:lvl9pPr marL="4114800" marR="0" lvl="8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Open Sans"/>
                  <a:buChar char="■"/>
                  <a:defRPr sz="1400" b="0" i="0" u="none" strike="noStrike" cap="non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Font typeface="Open Sans"/>
                  <a:buNone/>
                </a:pPr>
                <a:r>
                  <a:rPr lang="en-US" sz="1600" dirty="0"/>
                  <a:t>Why use primal-dual?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1600" dirty="0"/>
                  <a:t>Get “insight” through the dual values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1600" dirty="0"/>
                  <a:t>Competitive ratio is bounded by weak duality</a:t>
                </a:r>
              </a:p>
              <a:p>
                <a:pPr marL="0" indent="0">
                  <a:lnSpc>
                    <a:spcPct val="150000"/>
                  </a:lnSpc>
                  <a:buFont typeface="Open Sans"/>
                  <a:buNone/>
                </a:pPr>
                <a:endParaRPr lang="en-US" sz="1600" dirty="0"/>
              </a:p>
              <a:p>
                <a:pPr marL="0" indent="0">
                  <a:lnSpc>
                    <a:spcPct val="150000"/>
                  </a:lnSpc>
                  <a:buFont typeface="Open Sans"/>
                  <a:buNone/>
                </a:pPr>
                <a:r>
                  <a:rPr lang="en-US" sz="1600" dirty="0"/>
                  <a:t>Achieves competitive ratio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ar-AE" sz="1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60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ar-AE" sz="16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func>
                    <m:r>
                      <a:rPr lang="ar-AE" sz="16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ar-AE" sz="1600" dirty="0"/>
              </a:p>
            </p:txBody>
          </p:sp>
        </mc:Choice>
        <mc:Fallback xmlns="">
          <p:sp>
            <p:nvSpPr>
              <p:cNvPr id="6" name="Google Shape;69;p14">
                <a:extLst>
                  <a:ext uri="{FF2B5EF4-FFF2-40B4-BE49-F238E27FC236}">
                    <a16:creationId xmlns:a16="http://schemas.microsoft.com/office/drawing/2014/main" id="{38FCBBE0-D946-434B-9D04-8BCE5ABA4D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700" y="2849384"/>
                <a:ext cx="8520600" cy="1978191"/>
              </a:xfrm>
              <a:prstGeom prst="rect">
                <a:avLst/>
              </a:prstGeom>
              <a:blipFill>
                <a:blip r:embed="rId3"/>
                <a:stretch>
                  <a:fillRect l="-429" b="-153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4504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lvl="0"/>
            <a:r>
              <a:rPr lang="en-GB" dirty="0">
                <a:latin typeface="Open Sans"/>
                <a:ea typeface="Open Sans"/>
                <a:cs typeface="Open Sans"/>
                <a:sym typeface="Open Sans"/>
              </a:rPr>
              <a:t>Online Fractional Algorithm</a:t>
            </a:r>
            <a:endParaRPr dirty="0">
              <a:latin typeface="Open Sans"/>
              <a:ea typeface="Open Sans"/>
              <a:cs typeface="Open Sans"/>
              <a:sym typeface="Open San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Google Shape;69;p1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311700" y="1225225"/>
                <a:ext cx="8520600" cy="1484981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rm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 dirty="0"/>
                  <a:t>The primal constraints are received one by one. At time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600" dirty="0"/>
                  <a:t>:</a:t>
                </a:r>
              </a:p>
              <a:p>
                <a:pPr marL="0" lv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ar-AE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ar-AE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ar-AE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ar-AE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d>
                            <m:dPr>
                              <m:ctrlPr>
                                <a:rPr lang="ar-AE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AE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∖</m:t>
                          </m:r>
                          <m:r>
                            <a:rPr lang="ar-AE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{</m:t>
                          </m:r>
                          <m:sSub>
                            <m:sSubPr>
                              <m:ctrlPr>
                                <a:rPr lang="ar-AE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ar-AE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ar-AE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ar-AE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}</m:t>
                          </m:r>
                        </m:sub>
                        <m:sup/>
                        <m:e>
                          <m:r>
                            <a:rPr lang="ar-AE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ar-AE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AE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ar-AE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ar-AE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d>
                                <m:dPr>
                                  <m:ctrlPr>
                                    <a:rPr lang="ar-AE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ar-AE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ar-AE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ar-AE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d>
                          <m:r>
                            <a:rPr lang="ar-AE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≥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ar-AE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AE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d>
                                <m:dPr>
                                  <m:ctrlPr>
                                    <a:rPr lang="ar-AE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ar-AE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d>
                          <m:r>
                            <a:rPr lang="ar-AE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ar-AE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nary>
                    </m:oMath>
                  </m:oMathPara>
                </a14:m>
                <a:endParaRPr lang="en-US" sz="1600" dirty="0"/>
              </a:p>
              <a:p>
                <a:pPr marL="0" indent="0">
                  <a:buNone/>
                </a:pPr>
                <a:r>
                  <a:rPr lang="en-US" sz="1600" dirty="0"/>
                  <a:t>The algorithm satisfies each new constraint and never violated previous constraints.</a:t>
                </a:r>
              </a:p>
            </p:txBody>
          </p:sp>
        </mc:Choice>
        <mc:Fallback xmlns="">
          <p:sp>
            <p:nvSpPr>
              <p:cNvPr id="69" name="Google Shape;69;p1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11700" y="1225225"/>
                <a:ext cx="8520600" cy="1484981"/>
              </a:xfrm>
              <a:prstGeom prst="rect">
                <a:avLst/>
              </a:prstGeom>
              <a:blipFill>
                <a:blip r:embed="rId3"/>
                <a:stretch>
                  <a:fillRect l="-3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Google Shape;70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Economica"/>
              </a:rPr>
              <a:t>30</a:t>
            </a:fld>
            <a:endParaRPr dirty="0">
              <a:solidFill>
                <a:schemeClr val="dk1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  <a:sym typeface="Economic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Google Shape;69;p14">
                <a:extLst>
                  <a:ext uri="{FF2B5EF4-FFF2-40B4-BE49-F238E27FC236}">
                    <a16:creationId xmlns:a16="http://schemas.microsoft.com/office/drawing/2014/main" id="{DD76281F-E9AD-49BA-AB7D-5E8E5905E91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1700" y="2950331"/>
                <a:ext cx="8520600" cy="16075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rmAutofit lnSpcReduction="10000"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429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Open Sans"/>
                  <a:buChar char="●"/>
                  <a:defRPr sz="1800" b="0" i="0" u="none" strike="noStrike" cap="non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  <a:lvl2pPr marL="914400" marR="0" lvl="1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Open Sans"/>
                  <a:buChar char="○"/>
                  <a:defRPr sz="1400" b="0" i="0" u="none" strike="noStrike" cap="non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2pPr>
                <a:lvl3pPr marL="1371600" marR="0" lvl="2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Open Sans"/>
                  <a:buChar char="■"/>
                  <a:defRPr sz="1400" b="0" i="0" u="none" strike="noStrike" cap="non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3pPr>
                <a:lvl4pPr marL="1828800" marR="0" lvl="3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Open Sans"/>
                  <a:buChar char="●"/>
                  <a:defRPr sz="1400" b="0" i="0" u="none" strike="noStrike" cap="non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4pPr>
                <a:lvl5pPr marL="2286000" marR="0" lvl="4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Open Sans"/>
                  <a:buChar char="○"/>
                  <a:defRPr sz="1400" b="0" i="0" u="none" strike="noStrike" cap="non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5pPr>
                <a:lvl6pPr marL="2743200" marR="0" lvl="5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Open Sans"/>
                  <a:buChar char="■"/>
                  <a:defRPr sz="1400" b="0" i="0" u="none" strike="noStrike" cap="non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6pPr>
                <a:lvl7pPr marL="3200400" marR="0" lvl="6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Open Sans"/>
                  <a:buChar char="●"/>
                  <a:defRPr sz="1400" b="0" i="0" u="none" strike="noStrike" cap="non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7pPr>
                <a:lvl8pPr marL="3657600" marR="0" lvl="7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Open Sans"/>
                  <a:buChar char="○"/>
                  <a:defRPr sz="1400" b="0" i="0" u="none" strike="noStrike" cap="non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8pPr>
                <a:lvl9pPr marL="4114800" marR="0" lvl="8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Open Sans"/>
                  <a:buChar char="■"/>
                  <a:defRPr sz="1400" b="0" i="0" u="none" strike="noStrike" cap="non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9pPr>
              </a:lstStyle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The requested page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sz="1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1600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ar-AE" sz="1600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</m:sub>
                    </m:sSub>
                  </m:oMath>
                </a14:m>
                <a:endParaRPr lang="ar-AE" sz="1600" b="1" dirty="0"/>
              </a:p>
              <a:p>
                <a:pPr marL="0" indent="0">
                  <a:buFont typeface="Open Sans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AE" sz="1600" i="1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ar-AE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ar-AE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ar-AE" sz="16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ar-AE" sz="16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ar-AE" sz="16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ar-AE" sz="1600" i="1">
                              <a:latin typeface="Cambria Math" panose="02040503050406030204" pitchFamily="18" charset="0"/>
                            </a:rPr>
                            <m:t>𝑟</m:t>
                          </m:r>
                          <m:d>
                            <m:dPr>
                              <m:ctrlPr>
                                <a:rPr lang="ar-AE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ar-AE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ar-AE" sz="16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ar-AE" sz="16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ar-AE" sz="16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ar-AE" sz="16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ar-AE" sz="1600" i="1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ar-AE" sz="1600" i="1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ar-AE" sz="1600" dirty="0"/>
              </a:p>
              <a:p>
                <a:pPr marL="0" indent="0">
                  <a:buFont typeface="Open Sans"/>
                  <a:buNone/>
                </a:pPr>
                <a:endParaRPr lang="ar-AE" sz="16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If primal constraint is satisfied, done.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Else, increase primal and dual variables </a:t>
                </a:r>
                <a:r>
                  <a:rPr lang="en-US" sz="1600" b="1" dirty="0"/>
                  <a:t>until the constraint is satisfied</a:t>
                </a:r>
              </a:p>
            </p:txBody>
          </p:sp>
        </mc:Choice>
        <mc:Fallback xmlns="">
          <p:sp>
            <p:nvSpPr>
              <p:cNvPr id="7" name="Google Shape;69;p14">
                <a:extLst>
                  <a:ext uri="{FF2B5EF4-FFF2-40B4-BE49-F238E27FC236}">
                    <a16:creationId xmlns:a16="http://schemas.microsoft.com/office/drawing/2014/main" id="{DD76281F-E9AD-49BA-AB7D-5E8E5905E9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700" y="2950331"/>
                <a:ext cx="8520600" cy="1607530"/>
              </a:xfrm>
              <a:prstGeom prst="rect">
                <a:avLst/>
              </a:prstGeom>
              <a:blipFill>
                <a:blip r:embed="rId4"/>
                <a:stretch>
                  <a:fillRect l="-42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125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lvl="0"/>
            <a:r>
              <a:rPr lang="en-GB" dirty="0">
                <a:latin typeface="Open Sans"/>
                <a:ea typeface="Open Sans"/>
                <a:cs typeface="Open Sans"/>
                <a:sym typeface="Open Sans"/>
              </a:rPr>
              <a:t>Online Fractional Algorithm</a:t>
            </a:r>
            <a:endParaRPr dirty="0">
              <a:latin typeface="Open Sans"/>
              <a:ea typeface="Open Sans"/>
              <a:cs typeface="Open Sans"/>
              <a:sym typeface="Open San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Google Shape;69;p1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311700" y="1225224"/>
                <a:ext cx="8520600" cy="1008929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rmAutofit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1600" b="1" dirty="0"/>
                  <a:t>Until the new constraint is satisfied</a:t>
                </a:r>
                <a:r>
                  <a:rPr lang="en-US" sz="1600" dirty="0"/>
                  <a:t>, Increase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/>
                  <a:t> continuously and for each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/>
                  <a:t> in the constraint:</a:t>
                </a:r>
              </a:p>
            </p:txBody>
          </p:sp>
        </mc:Choice>
        <mc:Fallback xmlns="">
          <p:sp>
            <p:nvSpPr>
              <p:cNvPr id="69" name="Google Shape;69;p1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11700" y="1225224"/>
                <a:ext cx="8520600" cy="1008929"/>
              </a:xfrm>
              <a:prstGeom prst="rect">
                <a:avLst/>
              </a:prstGeom>
              <a:blipFill>
                <a:blip r:embed="rId3"/>
                <a:stretch>
                  <a:fillRect l="-358" r="-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Google Shape;70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Economica"/>
              </a:rPr>
              <a:t>31</a:t>
            </a:fld>
            <a:endParaRPr dirty="0">
              <a:solidFill>
                <a:schemeClr val="dk1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  <a:sym typeface="Economic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Google Shape;69;p14">
                <a:extLst>
                  <a:ext uri="{FF2B5EF4-FFF2-40B4-BE49-F238E27FC236}">
                    <a16:creationId xmlns:a16="http://schemas.microsoft.com/office/drawing/2014/main" id="{4661B036-E2E3-48F1-9704-9A2F4812537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1700" y="2020607"/>
                <a:ext cx="8520600" cy="155568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rm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429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Open Sans"/>
                  <a:buChar char="●"/>
                  <a:defRPr sz="1800" b="0" i="0" u="none" strike="noStrike" cap="non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  <a:lvl2pPr marL="914400" marR="0" lvl="1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Open Sans"/>
                  <a:buChar char="○"/>
                  <a:defRPr sz="1400" b="0" i="0" u="none" strike="noStrike" cap="non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2pPr>
                <a:lvl3pPr marL="1371600" marR="0" lvl="2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Open Sans"/>
                  <a:buChar char="■"/>
                  <a:defRPr sz="1400" b="0" i="0" u="none" strike="noStrike" cap="non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3pPr>
                <a:lvl4pPr marL="1828800" marR="0" lvl="3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Open Sans"/>
                  <a:buChar char="●"/>
                  <a:defRPr sz="1400" b="0" i="0" u="none" strike="noStrike" cap="non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4pPr>
                <a:lvl5pPr marL="2286000" marR="0" lvl="4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Open Sans"/>
                  <a:buChar char="○"/>
                  <a:defRPr sz="1400" b="0" i="0" u="none" strike="noStrike" cap="non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5pPr>
                <a:lvl6pPr marL="2743200" marR="0" lvl="5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Open Sans"/>
                  <a:buChar char="■"/>
                  <a:defRPr sz="1400" b="0" i="0" u="none" strike="noStrike" cap="non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6pPr>
                <a:lvl7pPr marL="3200400" marR="0" lvl="6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Open Sans"/>
                  <a:buChar char="●"/>
                  <a:defRPr sz="1400" b="0" i="0" u="none" strike="noStrike" cap="non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7pPr>
                <a:lvl8pPr marL="3657600" marR="0" lvl="7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Open Sans"/>
                  <a:buChar char="○"/>
                  <a:defRPr sz="1400" b="0" i="0" u="none" strike="noStrike" cap="non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8pPr>
                <a:lvl9pPr marL="4114800" marR="0" lvl="8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Open Sans"/>
                  <a:buChar char="■"/>
                  <a:defRPr sz="1400" b="0" i="0" u="none" strike="noStrike" cap="non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9pPr>
              </a:lstStyle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1600" dirty="0"/>
                  <a:t>If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sz="1600" i="1"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lang="en-US" sz="1600" dirty="0"/>
                  <a:t>, increase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𝒙</m:t>
                    </m:r>
                    <m:d>
                      <m:dPr>
                        <m:ctrlPr>
                          <a:rPr lang="en-US" sz="1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1" i="1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sz="1600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600" b="1" i="1"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d>
                  </m:oMath>
                </a14:m>
                <a:r>
                  <a:rPr lang="en-US" sz="1600" dirty="0"/>
                  <a:t> at rate:</a:t>
                </a:r>
              </a:p>
              <a:p>
                <a:pPr marL="0" indent="0">
                  <a:lnSpc>
                    <a:spcPct val="150000"/>
                  </a:lnSpc>
                  <a:buFont typeface="Open Sans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60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d>
                            </m:e>
                          </m:func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𝑤</m:t>
                          </m:r>
                          <m:d>
                            <m:d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den>
                      </m:f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d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7" name="Google Shape;69;p14">
                <a:extLst>
                  <a:ext uri="{FF2B5EF4-FFF2-40B4-BE49-F238E27FC236}">
                    <a16:creationId xmlns:a16="http://schemas.microsoft.com/office/drawing/2014/main" id="{4661B036-E2E3-48F1-9704-9A2F481253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700" y="2020607"/>
                <a:ext cx="8520600" cy="1555682"/>
              </a:xfrm>
              <a:prstGeom prst="rect">
                <a:avLst/>
              </a:prstGeom>
              <a:blipFill>
                <a:blip r:embed="rId4"/>
                <a:stretch>
                  <a:fillRect l="-42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Google Shape;69;p14">
                <a:extLst>
                  <a:ext uri="{FF2B5EF4-FFF2-40B4-BE49-F238E27FC236}">
                    <a16:creationId xmlns:a16="http://schemas.microsoft.com/office/drawing/2014/main" id="{6ECA10FC-D8B2-4271-AA73-7BB7013844C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1700" y="3358409"/>
                <a:ext cx="8520600" cy="152268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rm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429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Open Sans"/>
                  <a:buChar char="●"/>
                  <a:defRPr sz="1800" b="0" i="0" u="none" strike="noStrike" cap="non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  <a:lvl2pPr marL="914400" marR="0" lvl="1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Open Sans"/>
                  <a:buChar char="○"/>
                  <a:defRPr sz="1400" b="0" i="0" u="none" strike="noStrike" cap="non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2pPr>
                <a:lvl3pPr marL="1371600" marR="0" lvl="2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Open Sans"/>
                  <a:buChar char="■"/>
                  <a:defRPr sz="1400" b="0" i="0" u="none" strike="noStrike" cap="non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3pPr>
                <a:lvl4pPr marL="1828800" marR="0" lvl="3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Open Sans"/>
                  <a:buChar char="●"/>
                  <a:defRPr sz="1400" b="0" i="0" u="none" strike="noStrike" cap="non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4pPr>
                <a:lvl5pPr marL="2286000" marR="0" lvl="4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Open Sans"/>
                  <a:buChar char="○"/>
                  <a:defRPr sz="1400" b="0" i="0" u="none" strike="noStrike" cap="non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5pPr>
                <a:lvl6pPr marL="2743200" marR="0" lvl="5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Open Sans"/>
                  <a:buChar char="■"/>
                  <a:defRPr sz="1400" b="0" i="0" u="none" strike="noStrike" cap="non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6pPr>
                <a:lvl7pPr marL="3200400" marR="0" lvl="6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Open Sans"/>
                  <a:buChar char="●"/>
                  <a:defRPr sz="1400" b="0" i="0" u="none" strike="noStrike" cap="non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7pPr>
                <a:lvl8pPr marL="3657600" marR="0" lvl="7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Open Sans"/>
                  <a:buChar char="○"/>
                  <a:defRPr sz="1400" b="0" i="0" u="none" strike="noStrike" cap="non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8pPr>
                <a:lvl9pPr marL="4114800" marR="0" lvl="8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Open Sans"/>
                  <a:buChar char="■"/>
                  <a:defRPr sz="1400" b="0" i="0" u="none" strike="noStrike" cap="non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9pPr>
              </a:lstStyle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1600" dirty="0"/>
                  <a:t>If </a:t>
                </a:r>
                <a14:m>
                  <m:oMath xmlns:m="http://schemas.openxmlformats.org/officeDocument/2006/math">
                    <m:r>
                      <a:rPr lang="en-US" sz="1600" i="1" dirty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sz="16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 dirty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600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600" i="1" dirty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sz="1600" i="1" dirty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1600" dirty="0"/>
                  <a:t>, increase </a:t>
                </a:r>
                <a14:m>
                  <m:oMath xmlns:m="http://schemas.openxmlformats.org/officeDocument/2006/math">
                    <m:r>
                      <a:rPr lang="en-US" sz="1600" b="1" i="1" dirty="0">
                        <a:latin typeface="Cambria Math" panose="02040503050406030204" pitchFamily="18" charset="0"/>
                      </a:rPr>
                      <m:t>𝒛</m:t>
                    </m:r>
                    <m:d>
                      <m:dPr>
                        <m:ctrlPr>
                          <a:rPr lang="en-US" sz="1600" b="1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1" i="1" dirty="0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sz="1600" b="1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600" b="1" i="1" dirty="0"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d>
                  </m:oMath>
                </a14:m>
                <a:r>
                  <a:rPr lang="en-US" sz="1600" dirty="0"/>
                  <a:t> at the same rate as </a:t>
                </a:r>
                <a14:m>
                  <m:oMath xmlns:m="http://schemas.openxmlformats.org/officeDocument/2006/math">
                    <m:r>
                      <a:rPr lang="en-US" sz="1600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6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600" dirty="0"/>
              </a:p>
              <a:p>
                <a:pPr marL="0" indent="0">
                  <a:lnSpc>
                    <a:spcPct val="150000"/>
                  </a:lnSpc>
                  <a:buFont typeface="Open Sans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160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8" name="Google Shape;69;p14">
                <a:extLst>
                  <a:ext uri="{FF2B5EF4-FFF2-40B4-BE49-F238E27FC236}">
                    <a16:creationId xmlns:a16="http://schemas.microsoft.com/office/drawing/2014/main" id="{6ECA10FC-D8B2-4271-AA73-7BB7013844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700" y="3358409"/>
                <a:ext cx="8520600" cy="1522689"/>
              </a:xfrm>
              <a:prstGeom prst="rect">
                <a:avLst/>
              </a:prstGeom>
              <a:blipFill>
                <a:blip r:embed="rId5"/>
                <a:stretch>
                  <a:fillRect l="-42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2444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lvl="0"/>
            <a:r>
              <a:rPr lang="en-GB" dirty="0">
                <a:latin typeface="Open Sans"/>
                <a:ea typeface="Open Sans"/>
                <a:cs typeface="Open Sans"/>
                <a:sym typeface="Open Sans"/>
              </a:rPr>
              <a:t>Online Fractional Algorithm</a:t>
            </a:r>
            <a:endParaRPr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0" name="Google Shape;70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Economica"/>
              </a:rPr>
              <a:t>32</a:t>
            </a:fld>
            <a:endParaRPr dirty="0">
              <a:solidFill>
                <a:schemeClr val="dk1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  <a:sym typeface="Economic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95900AD-BB6D-418A-A244-AE2167B62241}"/>
                  </a:ext>
                </a:extLst>
              </p:cNvPr>
              <p:cNvSpPr txBox="1"/>
              <p:nvPr/>
            </p:nvSpPr>
            <p:spPr>
              <a:xfrm>
                <a:off x="6009253" y="1579520"/>
                <a:ext cx="2831416" cy="123110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600" dirty="0">
                    <a:solidFill>
                      <a:schemeClr val="tx1"/>
                    </a:solidFill>
                    <a:latin typeface="Open Sans" panose="020B0604020202020204" charset="0"/>
                    <a:ea typeface="Open Sans" panose="020B0604020202020204" charset="0"/>
                    <a:cs typeface="Open Sans" panose="020B0604020202020204" charset="0"/>
                  </a:rPr>
                  <a:t>Until constraint is not satisfy</a:t>
                </a:r>
              </a:p>
              <a:p>
                <a:r>
                  <a:rPr lang="en-US" sz="1600" dirty="0">
                    <a:solidFill>
                      <a:schemeClr val="tx1"/>
                    </a:solidFill>
                    <a:latin typeface="Open Sans" panose="020B0604020202020204" charset="0"/>
                    <a:ea typeface="Open Sans" panose="020B0604020202020204" charset="0"/>
                    <a:cs typeface="Open Sans" panose="020B0604020202020204" charset="0"/>
                  </a:rPr>
                  <a:t>Increase y(t)</a:t>
                </a:r>
              </a:p>
              <a:p>
                <a:r>
                  <a:rPr lang="en-US" sz="1600" dirty="0">
                    <a:solidFill>
                      <a:schemeClr val="tx1"/>
                    </a:solidFill>
                    <a:latin typeface="Open Sans" panose="020B0604020202020204" charset="0"/>
                    <a:ea typeface="Open Sans" panose="020B0604020202020204" charset="0"/>
                    <a:cs typeface="Open Sans" panose="020B0604020202020204" charset="0"/>
                  </a:rPr>
                  <a:t>For each relevant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  <a:latin typeface="Open Sans" panose="020B0604020202020204" charset="0"/>
                    <a:ea typeface="Open Sans" panose="020B0604020202020204" charset="0"/>
                    <a:cs typeface="Open Sans" panose="020B0604020202020204" charset="0"/>
                  </a:rPr>
                  <a:t>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>
                    <a:solidFill>
                      <a:schemeClr val="tx1"/>
                    </a:solidFill>
                    <a:latin typeface="Open Sans" panose="020B0604020202020204" charset="0"/>
                    <a:ea typeface="Open Sans" panose="020B0604020202020204" charset="0"/>
                    <a:cs typeface="Open Sans" panose="020B0604020202020204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  <a:latin typeface="Open Sans" panose="020B0604020202020204" charset="0"/>
                    <a:ea typeface="Open Sans" panose="020B0604020202020204" charset="0"/>
                    <a:cs typeface="Open Sans" panose="020B0604020202020204" charset="0"/>
                  </a:rPr>
                  <a:t>, increase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600" dirty="0">
                  <a:solidFill>
                    <a:schemeClr val="tx1"/>
                  </a:solidFill>
                  <a:latin typeface="Open Sans" panose="020B0604020202020204" charset="0"/>
                  <a:ea typeface="Open Sans" panose="020B0604020202020204" charset="0"/>
                  <a:cs typeface="Open Sans" panose="020B060402020202020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>
                    <a:solidFill>
                      <a:schemeClr val="tx1"/>
                    </a:solidFill>
                    <a:latin typeface="Open Sans" panose="020B0604020202020204" charset="0"/>
                    <a:ea typeface="Open Sans" panose="020B0604020202020204" charset="0"/>
                    <a:cs typeface="Open Sans" panose="020B0604020202020204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  <a:latin typeface="Open Sans" panose="020B0604020202020204" charset="0"/>
                    <a:ea typeface="Open Sans" panose="020B0604020202020204" charset="0"/>
                    <a:cs typeface="Open Sans" panose="020B0604020202020204" charset="0"/>
                  </a:rPr>
                  <a:t>, increase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ar-AE" sz="1600" dirty="0">
                  <a:solidFill>
                    <a:schemeClr val="tx1"/>
                  </a:solidFill>
                  <a:latin typeface="Open Sans" panose="020B0604020202020204" charset="0"/>
                  <a:ea typeface="Open Sans" panose="020B0604020202020204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95900AD-BB6D-418A-A244-AE2167B622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9253" y="1579520"/>
                <a:ext cx="2831416" cy="1231106"/>
              </a:xfrm>
              <a:prstGeom prst="rect">
                <a:avLst/>
              </a:prstGeom>
              <a:blipFill>
                <a:blip r:embed="rId3"/>
                <a:stretch>
                  <a:fillRect l="-4526" t="-4950" r="-2371" b="-99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084A38DC-CA07-424C-B9E2-2E7734D6A851}"/>
              </a:ext>
            </a:extLst>
          </p:cNvPr>
          <p:cNvSpPr/>
          <p:nvPr/>
        </p:nvSpPr>
        <p:spPr>
          <a:xfrm>
            <a:off x="1357972" y="2937892"/>
            <a:ext cx="291934" cy="96299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84A8695-E42D-4E37-A3CE-76881EC14281}"/>
              </a:ext>
            </a:extLst>
          </p:cNvPr>
          <p:cNvSpPr/>
          <p:nvPr/>
        </p:nvSpPr>
        <p:spPr>
          <a:xfrm>
            <a:off x="1816589" y="2937892"/>
            <a:ext cx="291934" cy="96299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4041CFC-C2B8-4D37-A99C-B7D700502374}"/>
              </a:ext>
            </a:extLst>
          </p:cNvPr>
          <p:cNvSpPr/>
          <p:nvPr/>
        </p:nvSpPr>
        <p:spPr>
          <a:xfrm>
            <a:off x="2275206" y="2941824"/>
            <a:ext cx="291934" cy="96299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CC9AC19A-6260-4E9D-B28F-8B679A3210E4}"/>
              </a:ext>
            </a:extLst>
          </p:cNvPr>
          <p:cNvSpPr/>
          <p:nvPr/>
        </p:nvSpPr>
        <p:spPr>
          <a:xfrm>
            <a:off x="2733823" y="2939340"/>
            <a:ext cx="291934" cy="96299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85AA74E-2AC1-4C69-B32A-4690ACBE908B}"/>
                  </a:ext>
                </a:extLst>
              </p:cNvPr>
              <p:cNvSpPr txBox="1"/>
              <p:nvPr/>
            </p:nvSpPr>
            <p:spPr>
              <a:xfrm>
                <a:off x="541154" y="3918275"/>
                <a:ext cx="269817" cy="1538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0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05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85AA74E-2AC1-4C69-B32A-4690ACBE90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154" y="3918275"/>
                <a:ext cx="269817" cy="153888"/>
              </a:xfrm>
              <a:prstGeom prst="rect">
                <a:avLst/>
              </a:prstGeom>
              <a:blipFill>
                <a:blip r:embed="rId9"/>
                <a:stretch>
                  <a:fillRect l="-11364" t="-4000" r="-15909" b="-4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2" name="Table 61">
                <a:extLst>
                  <a:ext uri="{FF2B5EF4-FFF2-40B4-BE49-F238E27FC236}">
                    <a16:creationId xmlns:a16="http://schemas.microsoft.com/office/drawing/2014/main" id="{B510F948-ED91-40A1-86BF-86DEDEA8989D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1229344" y="3886619"/>
              <a:ext cx="1828800" cy="2743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57200">
                      <a:extLst>
                        <a:ext uri="{9D8B030D-6E8A-4147-A177-3AD203B41FA5}">
                          <a16:colId xmlns:a16="http://schemas.microsoft.com/office/drawing/2014/main" val="3851698129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2678873779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3975201102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1486148461"/>
                        </a:ext>
                      </a:extLst>
                    </a:gridCol>
                  </a:tblGrid>
                  <a:tr h="27432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d>
                                  <m:dPr>
                                    <m:ctrlPr>
                                      <a:rPr lang="en-US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,_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d>
                                  <m:dPr>
                                    <m:ctrlPr>
                                      <a:rPr lang="en-US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,_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d>
                                  <m:dPr>
                                    <m:ctrlPr>
                                      <a:rPr lang="en-US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en-US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,_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d>
                                  <m:dPr>
                                    <m:ctrlPr>
                                      <a:rPr lang="en-US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  <m:r>
                                      <a:rPr lang="en-US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,_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7927075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2" name="Table 61">
                <a:extLst>
                  <a:ext uri="{FF2B5EF4-FFF2-40B4-BE49-F238E27FC236}">
                    <a16:creationId xmlns:a16="http://schemas.microsoft.com/office/drawing/2014/main" id="{B510F948-ED91-40A1-86BF-86DEDEA8989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51471958"/>
                  </p:ext>
                </p:extLst>
              </p:nvPr>
            </p:nvGraphicFramePr>
            <p:xfrm>
              <a:off x="1229344" y="3886619"/>
              <a:ext cx="1828800" cy="2743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57200">
                      <a:extLst>
                        <a:ext uri="{9D8B030D-6E8A-4147-A177-3AD203B41FA5}">
                          <a16:colId xmlns:a16="http://schemas.microsoft.com/office/drawing/2014/main" val="3851698129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2678873779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3975201102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1486148461"/>
                        </a:ext>
                      </a:extLst>
                    </a:gridCol>
                  </a:tblGrid>
                  <a:tr h="2743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1"/>
                          <a:stretch>
                            <a:fillRect r="-30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1"/>
                          <a:stretch>
                            <a:fillRect l="-98684" r="-1973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1"/>
                          <a:stretch>
                            <a:fillRect l="-201333" r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1"/>
                          <a:stretch>
                            <a:fillRect l="-301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270750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3" name="Table 62">
                <a:extLst>
                  <a:ext uri="{FF2B5EF4-FFF2-40B4-BE49-F238E27FC236}">
                    <a16:creationId xmlns:a16="http://schemas.microsoft.com/office/drawing/2014/main" id="{9F6BAEB3-70F2-4B04-9CC6-24F013A47AFA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3328179" y="3886619"/>
              <a:ext cx="1828800" cy="2743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57200">
                      <a:extLst>
                        <a:ext uri="{9D8B030D-6E8A-4147-A177-3AD203B41FA5}">
                          <a16:colId xmlns:a16="http://schemas.microsoft.com/office/drawing/2014/main" val="3851698129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2678873779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3975201102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1486148461"/>
                        </a:ext>
                      </a:extLst>
                    </a:gridCol>
                  </a:tblGrid>
                  <a:tr h="27432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d>
                                  <m:dPr>
                                    <m:ctrlPr>
                                      <a:rPr lang="en-US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,_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d>
                                  <m:dPr>
                                    <m:ctrlPr>
                                      <a:rPr lang="en-US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,_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d>
                                  <m:dPr>
                                    <m:ctrlPr>
                                      <a:rPr lang="en-US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en-US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,_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d>
                                  <m:dPr>
                                    <m:ctrlPr>
                                      <a:rPr lang="en-US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  <m:r>
                                      <a:rPr lang="en-US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,_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7927075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3" name="Table 62">
                <a:extLst>
                  <a:ext uri="{FF2B5EF4-FFF2-40B4-BE49-F238E27FC236}">
                    <a16:creationId xmlns:a16="http://schemas.microsoft.com/office/drawing/2014/main" id="{9F6BAEB3-70F2-4B04-9CC6-24F013A47AF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79142710"/>
                  </p:ext>
                </p:extLst>
              </p:nvPr>
            </p:nvGraphicFramePr>
            <p:xfrm>
              <a:off x="3328179" y="3886619"/>
              <a:ext cx="1828800" cy="2743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57200">
                      <a:extLst>
                        <a:ext uri="{9D8B030D-6E8A-4147-A177-3AD203B41FA5}">
                          <a16:colId xmlns:a16="http://schemas.microsoft.com/office/drawing/2014/main" val="3851698129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2678873779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3975201102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1486148461"/>
                        </a:ext>
                      </a:extLst>
                    </a:gridCol>
                  </a:tblGrid>
                  <a:tr h="2743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2"/>
                          <a:stretch>
                            <a:fillRect r="-30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2"/>
                          <a:stretch>
                            <a:fillRect l="-98684" r="-1973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2"/>
                          <a:stretch>
                            <a:fillRect l="-201333" r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2"/>
                          <a:stretch>
                            <a:fillRect l="-301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270750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DCDC1A2B-B5D3-428D-B7BF-22F8762D4070}"/>
                  </a:ext>
                </a:extLst>
              </p:cNvPr>
              <p:cNvSpPr txBox="1"/>
              <p:nvPr/>
            </p:nvSpPr>
            <p:spPr>
              <a:xfrm>
                <a:off x="2249901" y="4338637"/>
                <a:ext cx="88312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={}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DCDC1A2B-B5D3-428D-B7BF-22F8762D40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9901" y="4338637"/>
                <a:ext cx="883126" cy="246221"/>
              </a:xfrm>
              <a:prstGeom prst="rect">
                <a:avLst/>
              </a:prstGeom>
              <a:blipFill>
                <a:blip r:embed="rId13"/>
                <a:stretch>
                  <a:fillRect l="-4138" r="-6897" b="-3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97C1057E-F121-41EC-80B1-71CDE1DAE543}"/>
                  </a:ext>
                </a:extLst>
              </p:cNvPr>
              <p:cNvSpPr txBox="1"/>
              <p:nvPr/>
            </p:nvSpPr>
            <p:spPr>
              <a:xfrm>
                <a:off x="5775903" y="3072423"/>
                <a:ext cx="3010119" cy="6308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ar-AE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ar-AE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ar-AE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ar-AE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d>
                            <m:dPr>
                              <m:ctrlPr>
                                <a:rPr lang="ar-AE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AE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∖</m:t>
                          </m:r>
                          <m:r>
                            <a:rPr lang="ar-AE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{</m:t>
                          </m:r>
                          <m:sSub>
                            <m:sSubPr>
                              <m:ctrlPr>
                                <a:rPr lang="ar-AE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ar-AE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ar-AE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ar-AE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}</m:t>
                          </m:r>
                        </m:sub>
                        <m:sup/>
                        <m:e>
                          <m:r>
                            <a:rPr lang="ar-AE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ar-AE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AE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ar-AE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ar-AE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d>
                                <m:dPr>
                                  <m:ctrlPr>
                                    <a:rPr lang="ar-AE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ar-AE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ar-AE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ar-AE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d>
                        </m:e>
                      </m:nary>
                      <m:r>
                        <a:rPr lang="ar-AE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d>
                        <m:dPr>
                          <m:begChr m:val="|"/>
                          <m:endChr m:val="|"/>
                          <m:ctrlPr>
                            <a:rPr lang="ar-AE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ar-AE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d>
                            <m:dPr>
                              <m:ctrlPr>
                                <a:rPr lang="ar-AE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AE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ar-AE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ar-AE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97C1057E-F121-41EC-80B1-71CDE1DAE5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5903" y="3072423"/>
                <a:ext cx="3010119" cy="630814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C8A8E62-5E1D-4D47-A54C-B62ADEDFA7DE}"/>
                  </a:ext>
                </a:extLst>
              </p:cNvPr>
              <p:cNvSpPr txBox="1"/>
              <p:nvPr/>
            </p:nvSpPr>
            <p:spPr>
              <a:xfrm>
                <a:off x="429348" y="1533854"/>
                <a:ext cx="48814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C8A8E62-5E1D-4D47-A54C-B62ADEDFA7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348" y="1533854"/>
                <a:ext cx="488147" cy="215444"/>
              </a:xfrm>
              <a:prstGeom prst="rect">
                <a:avLst/>
              </a:prstGeom>
              <a:blipFill>
                <a:blip r:embed="rId16"/>
                <a:stretch>
                  <a:fillRect l="-7407" r="-4938"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4825892-C056-419F-993E-87BCA40DBA02}"/>
              </a:ext>
            </a:extLst>
          </p:cNvPr>
          <p:cNvCxnSpPr/>
          <p:nvPr/>
        </p:nvCxnSpPr>
        <p:spPr>
          <a:xfrm>
            <a:off x="4838565" y="2933391"/>
            <a:ext cx="0" cy="98141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012B4C5-5E03-4C02-B2AE-F347D81FBCD6}"/>
              </a:ext>
            </a:extLst>
          </p:cNvPr>
          <p:cNvCxnSpPr/>
          <p:nvPr/>
        </p:nvCxnSpPr>
        <p:spPr>
          <a:xfrm>
            <a:off x="5122450" y="2933391"/>
            <a:ext cx="0" cy="98141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FCDC4A3-649A-4B1A-8877-42C0FB6C5945}"/>
              </a:ext>
            </a:extLst>
          </p:cNvPr>
          <p:cNvCxnSpPr>
            <a:cxnSpLocks/>
          </p:cNvCxnSpPr>
          <p:nvPr/>
        </p:nvCxnSpPr>
        <p:spPr>
          <a:xfrm>
            <a:off x="4829133" y="3904808"/>
            <a:ext cx="307679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B5646B4-785F-4F66-A9DD-94DE56645F7F}"/>
              </a:ext>
            </a:extLst>
          </p:cNvPr>
          <p:cNvCxnSpPr/>
          <p:nvPr/>
        </p:nvCxnSpPr>
        <p:spPr>
          <a:xfrm>
            <a:off x="4378487" y="2936855"/>
            <a:ext cx="0" cy="98141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AB89B15-1143-406C-926E-18D05721F113}"/>
              </a:ext>
            </a:extLst>
          </p:cNvPr>
          <p:cNvCxnSpPr/>
          <p:nvPr/>
        </p:nvCxnSpPr>
        <p:spPr>
          <a:xfrm>
            <a:off x="4662372" y="2936855"/>
            <a:ext cx="0" cy="98141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57F2029-C6F0-4C42-8F6C-A925716ED0D7}"/>
              </a:ext>
            </a:extLst>
          </p:cNvPr>
          <p:cNvCxnSpPr>
            <a:cxnSpLocks/>
          </p:cNvCxnSpPr>
          <p:nvPr/>
        </p:nvCxnSpPr>
        <p:spPr>
          <a:xfrm>
            <a:off x="4369055" y="3908272"/>
            <a:ext cx="307679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1B0044E-CD1C-4686-B2F2-DD2E5D92AB6B}"/>
              </a:ext>
            </a:extLst>
          </p:cNvPr>
          <p:cNvCxnSpPr/>
          <p:nvPr/>
        </p:nvCxnSpPr>
        <p:spPr>
          <a:xfrm>
            <a:off x="3918132" y="2936854"/>
            <a:ext cx="0" cy="98141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04BF3672-DFED-4492-A77D-529F604E610D}"/>
              </a:ext>
            </a:extLst>
          </p:cNvPr>
          <p:cNvCxnSpPr/>
          <p:nvPr/>
        </p:nvCxnSpPr>
        <p:spPr>
          <a:xfrm>
            <a:off x="4202017" y="2936854"/>
            <a:ext cx="0" cy="98141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FB8531A6-64CB-48F6-974E-970D3777C927}"/>
              </a:ext>
            </a:extLst>
          </p:cNvPr>
          <p:cNvCxnSpPr>
            <a:cxnSpLocks/>
          </p:cNvCxnSpPr>
          <p:nvPr/>
        </p:nvCxnSpPr>
        <p:spPr>
          <a:xfrm>
            <a:off x="3908700" y="3908271"/>
            <a:ext cx="307679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C895823A-5589-4D9B-85B1-A20EF2C7B3A4}"/>
              </a:ext>
            </a:extLst>
          </p:cNvPr>
          <p:cNvCxnSpPr/>
          <p:nvPr/>
        </p:nvCxnSpPr>
        <p:spPr>
          <a:xfrm>
            <a:off x="3459786" y="2936854"/>
            <a:ext cx="0" cy="98141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2295ACE3-AF15-44AE-AD6A-E6163900C10F}"/>
              </a:ext>
            </a:extLst>
          </p:cNvPr>
          <p:cNvCxnSpPr/>
          <p:nvPr/>
        </p:nvCxnSpPr>
        <p:spPr>
          <a:xfrm>
            <a:off x="3743671" y="2936854"/>
            <a:ext cx="0" cy="98141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27D8DBAB-2EE3-4C68-A0FB-D52A96753DA3}"/>
              </a:ext>
            </a:extLst>
          </p:cNvPr>
          <p:cNvCxnSpPr>
            <a:cxnSpLocks/>
          </p:cNvCxnSpPr>
          <p:nvPr/>
        </p:nvCxnSpPr>
        <p:spPr>
          <a:xfrm>
            <a:off x="3450354" y="3908271"/>
            <a:ext cx="307679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A3E50DE9-63FF-45C8-BBEB-5FDB77148583}"/>
              </a:ext>
            </a:extLst>
          </p:cNvPr>
          <p:cNvCxnSpPr/>
          <p:nvPr/>
        </p:nvCxnSpPr>
        <p:spPr>
          <a:xfrm>
            <a:off x="530762" y="2929926"/>
            <a:ext cx="0" cy="98141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999AD1A0-C987-48EA-AB17-C3C6166788B5}"/>
              </a:ext>
            </a:extLst>
          </p:cNvPr>
          <p:cNvCxnSpPr/>
          <p:nvPr/>
        </p:nvCxnSpPr>
        <p:spPr>
          <a:xfrm>
            <a:off x="818111" y="2929926"/>
            <a:ext cx="0" cy="98141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0989E595-688E-41B9-9548-70F3D0308266}"/>
              </a:ext>
            </a:extLst>
          </p:cNvPr>
          <p:cNvCxnSpPr>
            <a:cxnSpLocks/>
          </p:cNvCxnSpPr>
          <p:nvPr/>
        </p:nvCxnSpPr>
        <p:spPr>
          <a:xfrm>
            <a:off x="521330" y="3901343"/>
            <a:ext cx="307679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99232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lvl="0"/>
            <a:r>
              <a:rPr lang="en-GB" dirty="0">
                <a:latin typeface="Open Sans"/>
                <a:ea typeface="Open Sans"/>
                <a:cs typeface="Open Sans"/>
                <a:sym typeface="Open Sans"/>
              </a:rPr>
              <a:t>Online Fractional Algorithm</a:t>
            </a:r>
            <a:endParaRPr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0" name="Google Shape;70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Economica"/>
              </a:rPr>
              <a:t>33</a:t>
            </a:fld>
            <a:endParaRPr dirty="0">
              <a:solidFill>
                <a:schemeClr val="dk1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  <a:sym typeface="Economic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95900AD-BB6D-418A-A244-AE2167B62241}"/>
                  </a:ext>
                </a:extLst>
              </p:cNvPr>
              <p:cNvSpPr txBox="1"/>
              <p:nvPr/>
            </p:nvSpPr>
            <p:spPr>
              <a:xfrm>
                <a:off x="6009253" y="1579520"/>
                <a:ext cx="2831416" cy="123110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600" dirty="0">
                    <a:solidFill>
                      <a:schemeClr val="tx1"/>
                    </a:solidFill>
                    <a:latin typeface="Open Sans" panose="020B0604020202020204" charset="0"/>
                    <a:ea typeface="Open Sans" panose="020B0604020202020204" charset="0"/>
                    <a:cs typeface="Open Sans" panose="020B0604020202020204" charset="0"/>
                  </a:rPr>
                  <a:t>Until constraint is not satisfy</a:t>
                </a:r>
              </a:p>
              <a:p>
                <a:r>
                  <a:rPr lang="en-US" sz="1600" dirty="0">
                    <a:solidFill>
                      <a:schemeClr val="tx1"/>
                    </a:solidFill>
                    <a:latin typeface="Open Sans" panose="020B0604020202020204" charset="0"/>
                    <a:ea typeface="Open Sans" panose="020B0604020202020204" charset="0"/>
                    <a:cs typeface="Open Sans" panose="020B0604020202020204" charset="0"/>
                  </a:rPr>
                  <a:t>Increase y(t)</a:t>
                </a:r>
              </a:p>
              <a:p>
                <a:r>
                  <a:rPr lang="en-US" sz="1600" dirty="0">
                    <a:solidFill>
                      <a:schemeClr val="tx1"/>
                    </a:solidFill>
                    <a:latin typeface="Open Sans" panose="020B0604020202020204" charset="0"/>
                    <a:ea typeface="Open Sans" panose="020B0604020202020204" charset="0"/>
                    <a:cs typeface="Open Sans" panose="020B0604020202020204" charset="0"/>
                  </a:rPr>
                  <a:t>For each relevant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  <a:latin typeface="Open Sans" panose="020B0604020202020204" charset="0"/>
                    <a:ea typeface="Open Sans" panose="020B0604020202020204" charset="0"/>
                    <a:cs typeface="Open Sans" panose="020B0604020202020204" charset="0"/>
                  </a:rPr>
                  <a:t>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>
                    <a:solidFill>
                      <a:schemeClr val="tx1"/>
                    </a:solidFill>
                    <a:latin typeface="Open Sans" panose="020B0604020202020204" charset="0"/>
                    <a:ea typeface="Open Sans" panose="020B0604020202020204" charset="0"/>
                    <a:cs typeface="Open Sans" panose="020B0604020202020204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  <a:latin typeface="Open Sans" panose="020B0604020202020204" charset="0"/>
                    <a:ea typeface="Open Sans" panose="020B0604020202020204" charset="0"/>
                    <a:cs typeface="Open Sans" panose="020B0604020202020204" charset="0"/>
                  </a:rPr>
                  <a:t>, increase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600" dirty="0">
                  <a:solidFill>
                    <a:schemeClr val="tx1"/>
                  </a:solidFill>
                  <a:latin typeface="Open Sans" panose="020B0604020202020204" charset="0"/>
                  <a:ea typeface="Open Sans" panose="020B0604020202020204" charset="0"/>
                  <a:cs typeface="Open Sans" panose="020B060402020202020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>
                    <a:solidFill>
                      <a:schemeClr val="tx1"/>
                    </a:solidFill>
                    <a:latin typeface="Open Sans" panose="020B0604020202020204" charset="0"/>
                    <a:ea typeface="Open Sans" panose="020B0604020202020204" charset="0"/>
                    <a:cs typeface="Open Sans" panose="020B0604020202020204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  <a:latin typeface="Open Sans" panose="020B0604020202020204" charset="0"/>
                    <a:ea typeface="Open Sans" panose="020B0604020202020204" charset="0"/>
                    <a:cs typeface="Open Sans" panose="020B0604020202020204" charset="0"/>
                  </a:rPr>
                  <a:t>, increase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ar-AE" sz="1600" dirty="0">
                  <a:solidFill>
                    <a:schemeClr val="tx1"/>
                  </a:solidFill>
                  <a:latin typeface="Open Sans" panose="020B0604020202020204" charset="0"/>
                  <a:ea typeface="Open Sans" panose="020B0604020202020204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95900AD-BB6D-418A-A244-AE2167B622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9253" y="1579520"/>
                <a:ext cx="2831416" cy="1231106"/>
              </a:xfrm>
              <a:prstGeom prst="rect">
                <a:avLst/>
              </a:prstGeom>
              <a:blipFill>
                <a:blip r:embed="rId3"/>
                <a:stretch>
                  <a:fillRect l="-4526" t="-4950" r="-2371" b="-99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084A38DC-CA07-424C-B9E2-2E7734D6A851}"/>
              </a:ext>
            </a:extLst>
          </p:cNvPr>
          <p:cNvSpPr/>
          <p:nvPr/>
        </p:nvSpPr>
        <p:spPr>
          <a:xfrm>
            <a:off x="1357972" y="2937892"/>
            <a:ext cx="291934" cy="96299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84A8695-E42D-4E37-A3CE-76881EC14281}"/>
              </a:ext>
            </a:extLst>
          </p:cNvPr>
          <p:cNvSpPr/>
          <p:nvPr/>
        </p:nvSpPr>
        <p:spPr>
          <a:xfrm>
            <a:off x="1816589" y="2937892"/>
            <a:ext cx="291934" cy="96299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4041CFC-C2B8-4D37-A99C-B7D700502374}"/>
              </a:ext>
            </a:extLst>
          </p:cNvPr>
          <p:cNvSpPr/>
          <p:nvPr/>
        </p:nvSpPr>
        <p:spPr>
          <a:xfrm>
            <a:off x="2275206" y="2941824"/>
            <a:ext cx="291934" cy="96299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CC9AC19A-6260-4E9D-B28F-8B679A3210E4}"/>
              </a:ext>
            </a:extLst>
          </p:cNvPr>
          <p:cNvSpPr/>
          <p:nvPr/>
        </p:nvSpPr>
        <p:spPr>
          <a:xfrm>
            <a:off x="2733823" y="2939340"/>
            <a:ext cx="291934" cy="96299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85AA74E-2AC1-4C69-B32A-4690ACBE908B}"/>
                  </a:ext>
                </a:extLst>
              </p:cNvPr>
              <p:cNvSpPr txBox="1"/>
              <p:nvPr/>
            </p:nvSpPr>
            <p:spPr>
              <a:xfrm>
                <a:off x="541154" y="3918275"/>
                <a:ext cx="269817" cy="1538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0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05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85AA74E-2AC1-4C69-B32A-4690ACBE90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154" y="3918275"/>
                <a:ext cx="269817" cy="153888"/>
              </a:xfrm>
              <a:prstGeom prst="rect">
                <a:avLst/>
              </a:prstGeom>
              <a:blipFill>
                <a:blip r:embed="rId9"/>
                <a:stretch>
                  <a:fillRect l="-11364" t="-4000" r="-15909" b="-4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EDF12B27-2F23-4C77-9234-972F05DAF2FF}"/>
                  </a:ext>
                </a:extLst>
              </p:cNvPr>
              <p:cNvSpPr txBox="1"/>
              <p:nvPr/>
            </p:nvSpPr>
            <p:spPr>
              <a:xfrm>
                <a:off x="1018094" y="2135928"/>
                <a:ext cx="55579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EDF12B27-2F23-4C77-9234-972F05DAF2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8094" y="2135928"/>
                <a:ext cx="555793" cy="215444"/>
              </a:xfrm>
              <a:prstGeom prst="rect">
                <a:avLst/>
              </a:prstGeom>
              <a:blipFill>
                <a:blip r:embed="rId10"/>
                <a:stretch>
                  <a:fillRect l="-6593" r="-6593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2" name="Table 61">
                <a:extLst>
                  <a:ext uri="{FF2B5EF4-FFF2-40B4-BE49-F238E27FC236}">
                    <a16:creationId xmlns:a16="http://schemas.microsoft.com/office/drawing/2014/main" id="{B510F948-ED91-40A1-86BF-86DEDEA8989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51471958"/>
                  </p:ext>
                </p:extLst>
              </p:nvPr>
            </p:nvGraphicFramePr>
            <p:xfrm>
              <a:off x="1229344" y="3886619"/>
              <a:ext cx="1828800" cy="2743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57200">
                      <a:extLst>
                        <a:ext uri="{9D8B030D-6E8A-4147-A177-3AD203B41FA5}">
                          <a16:colId xmlns:a16="http://schemas.microsoft.com/office/drawing/2014/main" val="3851698129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2678873779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3975201102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1486148461"/>
                        </a:ext>
                      </a:extLst>
                    </a:gridCol>
                  </a:tblGrid>
                  <a:tr h="27432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d>
                                  <m:dPr>
                                    <m:ctrlPr>
                                      <a:rPr lang="en-US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,_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d>
                                  <m:dPr>
                                    <m:ctrlPr>
                                      <a:rPr lang="en-US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,_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d>
                                  <m:dPr>
                                    <m:ctrlPr>
                                      <a:rPr lang="en-US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en-US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,_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d>
                                  <m:dPr>
                                    <m:ctrlPr>
                                      <a:rPr lang="en-US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  <m:r>
                                      <a:rPr lang="en-US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,_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7927075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2" name="Table 61">
                <a:extLst>
                  <a:ext uri="{FF2B5EF4-FFF2-40B4-BE49-F238E27FC236}">
                    <a16:creationId xmlns:a16="http://schemas.microsoft.com/office/drawing/2014/main" id="{B510F948-ED91-40A1-86BF-86DEDEA8989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51471958"/>
                  </p:ext>
                </p:extLst>
              </p:nvPr>
            </p:nvGraphicFramePr>
            <p:xfrm>
              <a:off x="1229344" y="3886619"/>
              <a:ext cx="1828800" cy="2743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57200">
                      <a:extLst>
                        <a:ext uri="{9D8B030D-6E8A-4147-A177-3AD203B41FA5}">
                          <a16:colId xmlns:a16="http://schemas.microsoft.com/office/drawing/2014/main" val="3851698129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2678873779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3975201102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1486148461"/>
                        </a:ext>
                      </a:extLst>
                    </a:gridCol>
                  </a:tblGrid>
                  <a:tr h="2743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1"/>
                          <a:stretch>
                            <a:fillRect r="-30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1"/>
                          <a:stretch>
                            <a:fillRect l="-98684" r="-1973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1"/>
                          <a:stretch>
                            <a:fillRect l="-201333" r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1"/>
                          <a:stretch>
                            <a:fillRect l="-301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270750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3" name="Table 62">
                <a:extLst>
                  <a:ext uri="{FF2B5EF4-FFF2-40B4-BE49-F238E27FC236}">
                    <a16:creationId xmlns:a16="http://schemas.microsoft.com/office/drawing/2014/main" id="{9F6BAEB3-70F2-4B04-9CC6-24F013A47AF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79142710"/>
                  </p:ext>
                </p:extLst>
              </p:nvPr>
            </p:nvGraphicFramePr>
            <p:xfrm>
              <a:off x="3328179" y="3886619"/>
              <a:ext cx="1828800" cy="2743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57200">
                      <a:extLst>
                        <a:ext uri="{9D8B030D-6E8A-4147-A177-3AD203B41FA5}">
                          <a16:colId xmlns:a16="http://schemas.microsoft.com/office/drawing/2014/main" val="3851698129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2678873779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3975201102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1486148461"/>
                        </a:ext>
                      </a:extLst>
                    </a:gridCol>
                  </a:tblGrid>
                  <a:tr h="27432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d>
                                  <m:dPr>
                                    <m:ctrlPr>
                                      <a:rPr lang="en-US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,_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d>
                                  <m:dPr>
                                    <m:ctrlPr>
                                      <a:rPr lang="en-US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,_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d>
                                  <m:dPr>
                                    <m:ctrlPr>
                                      <a:rPr lang="en-US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en-US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,_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d>
                                  <m:dPr>
                                    <m:ctrlPr>
                                      <a:rPr lang="en-US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  <m:r>
                                      <a:rPr lang="en-US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,_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7927075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3" name="Table 62">
                <a:extLst>
                  <a:ext uri="{FF2B5EF4-FFF2-40B4-BE49-F238E27FC236}">
                    <a16:creationId xmlns:a16="http://schemas.microsoft.com/office/drawing/2014/main" id="{9F6BAEB3-70F2-4B04-9CC6-24F013A47AF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79142710"/>
                  </p:ext>
                </p:extLst>
              </p:nvPr>
            </p:nvGraphicFramePr>
            <p:xfrm>
              <a:off x="3328179" y="3886619"/>
              <a:ext cx="1828800" cy="2743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57200">
                      <a:extLst>
                        <a:ext uri="{9D8B030D-6E8A-4147-A177-3AD203B41FA5}">
                          <a16:colId xmlns:a16="http://schemas.microsoft.com/office/drawing/2014/main" val="3851698129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2678873779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3975201102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1486148461"/>
                        </a:ext>
                      </a:extLst>
                    </a:gridCol>
                  </a:tblGrid>
                  <a:tr h="2743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2"/>
                          <a:stretch>
                            <a:fillRect r="-30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2"/>
                          <a:stretch>
                            <a:fillRect l="-98684" r="-1973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2"/>
                          <a:stretch>
                            <a:fillRect l="-201333" r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2"/>
                          <a:stretch>
                            <a:fillRect l="-301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270750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DCDC1A2B-B5D3-428D-B7BF-22F8762D4070}"/>
                  </a:ext>
                </a:extLst>
              </p:cNvPr>
              <p:cNvSpPr txBox="1"/>
              <p:nvPr/>
            </p:nvSpPr>
            <p:spPr>
              <a:xfrm>
                <a:off x="2249901" y="4338637"/>
                <a:ext cx="99694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={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DCDC1A2B-B5D3-428D-B7BF-22F8762D40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9901" y="4338637"/>
                <a:ext cx="996940" cy="246221"/>
              </a:xfrm>
              <a:prstGeom prst="rect">
                <a:avLst/>
              </a:prstGeom>
              <a:blipFill>
                <a:blip r:embed="rId13"/>
                <a:stretch>
                  <a:fillRect l="-3659" r="-6098" b="-3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97C1057E-F121-41EC-80B1-71CDE1DAE543}"/>
                  </a:ext>
                </a:extLst>
              </p:cNvPr>
              <p:cNvSpPr txBox="1"/>
              <p:nvPr/>
            </p:nvSpPr>
            <p:spPr>
              <a:xfrm>
                <a:off x="5775903" y="3072423"/>
                <a:ext cx="3010119" cy="6308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ar-AE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ar-AE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ar-AE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ar-AE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d>
                            <m:dPr>
                              <m:ctrlPr>
                                <a:rPr lang="ar-AE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AE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∖</m:t>
                          </m:r>
                          <m:r>
                            <a:rPr lang="ar-AE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{</m:t>
                          </m:r>
                          <m:sSub>
                            <m:sSubPr>
                              <m:ctrlPr>
                                <a:rPr lang="ar-AE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ar-AE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ar-AE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ar-AE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}</m:t>
                          </m:r>
                        </m:sub>
                        <m:sup/>
                        <m:e>
                          <m:r>
                            <a:rPr lang="ar-AE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ar-AE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AE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ar-AE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ar-AE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d>
                                <m:dPr>
                                  <m:ctrlPr>
                                    <a:rPr lang="ar-AE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ar-AE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ar-AE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ar-AE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d>
                        </m:e>
                      </m:nary>
                      <m:r>
                        <a:rPr lang="ar-AE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d>
                        <m:dPr>
                          <m:begChr m:val="|"/>
                          <m:endChr m:val="|"/>
                          <m:ctrlPr>
                            <a:rPr lang="ar-AE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ar-AE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d>
                            <m:dPr>
                              <m:ctrlPr>
                                <a:rPr lang="ar-AE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AE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ar-AE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ar-AE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97C1057E-F121-41EC-80B1-71CDE1DAE5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5903" y="3072423"/>
                <a:ext cx="3010119" cy="630814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C8A8E62-5E1D-4D47-A54C-B62ADEDFA7DE}"/>
                  </a:ext>
                </a:extLst>
              </p:cNvPr>
              <p:cNvSpPr txBox="1"/>
              <p:nvPr/>
            </p:nvSpPr>
            <p:spPr>
              <a:xfrm>
                <a:off x="429348" y="1533854"/>
                <a:ext cx="48814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C8A8E62-5E1D-4D47-A54C-B62ADEDFA7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348" y="1533854"/>
                <a:ext cx="488146" cy="215444"/>
              </a:xfrm>
              <a:prstGeom prst="rect">
                <a:avLst/>
              </a:prstGeom>
              <a:blipFill>
                <a:blip r:embed="rId16"/>
                <a:stretch>
                  <a:fillRect l="-7407" r="-4938"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Google Shape;69;p14">
                <a:extLst>
                  <a:ext uri="{FF2B5EF4-FFF2-40B4-BE49-F238E27FC236}">
                    <a16:creationId xmlns:a16="http://schemas.microsoft.com/office/drawing/2014/main" id="{540FE6B6-070C-4DF7-ADEE-2DD3647A4028}"/>
                  </a:ext>
                </a:extLst>
              </p:cNvPr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5957390" y="3918274"/>
                <a:ext cx="2935141" cy="733005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ar-AE" sz="16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sz="16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ar-AE" sz="16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6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1600" dirty="0">
                  <a:solidFill>
                    <a:srgbClr val="00B050"/>
                  </a:solidFill>
                </a:endParaRPr>
              </a:p>
              <a:p>
                <a:pPr marL="0" lvl="0" indent="0">
                  <a:buNone/>
                </a:pPr>
                <a:endParaRPr lang="en-US" sz="1600" dirty="0"/>
              </a:p>
            </p:txBody>
          </p:sp>
        </mc:Choice>
        <mc:Fallback xmlns="">
          <p:sp>
            <p:nvSpPr>
              <p:cNvPr id="52" name="Google Shape;69;p14">
                <a:extLst>
                  <a:ext uri="{FF2B5EF4-FFF2-40B4-BE49-F238E27FC236}">
                    <a16:creationId xmlns:a16="http://schemas.microsoft.com/office/drawing/2014/main" id="{540FE6B6-070C-4DF7-ADEE-2DD3647A4028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957390" y="3918274"/>
                <a:ext cx="2935141" cy="733005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0B1CD56-2F14-40D9-84AE-32A19877480A}"/>
              </a:ext>
            </a:extLst>
          </p:cNvPr>
          <p:cNvCxnSpPr/>
          <p:nvPr/>
        </p:nvCxnSpPr>
        <p:spPr>
          <a:xfrm>
            <a:off x="4838565" y="2933391"/>
            <a:ext cx="0" cy="98141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CD2DE5D-CB6A-4BB9-BF89-3365B8A42A33}"/>
              </a:ext>
            </a:extLst>
          </p:cNvPr>
          <p:cNvCxnSpPr/>
          <p:nvPr/>
        </p:nvCxnSpPr>
        <p:spPr>
          <a:xfrm>
            <a:off x="5122450" y="2933391"/>
            <a:ext cx="0" cy="98141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527B24F-3CFD-48D1-AEF9-9A7DB520953D}"/>
              </a:ext>
            </a:extLst>
          </p:cNvPr>
          <p:cNvCxnSpPr>
            <a:cxnSpLocks/>
          </p:cNvCxnSpPr>
          <p:nvPr/>
        </p:nvCxnSpPr>
        <p:spPr>
          <a:xfrm>
            <a:off x="4829133" y="3904808"/>
            <a:ext cx="307679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AE8AE36-C9F4-4B40-987C-4CA05D3168E7}"/>
              </a:ext>
            </a:extLst>
          </p:cNvPr>
          <p:cNvCxnSpPr/>
          <p:nvPr/>
        </p:nvCxnSpPr>
        <p:spPr>
          <a:xfrm>
            <a:off x="4378487" y="2936855"/>
            <a:ext cx="0" cy="98141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C8CE76A-ADBD-45C4-B70F-EA964EF2CEC8}"/>
              </a:ext>
            </a:extLst>
          </p:cNvPr>
          <p:cNvCxnSpPr/>
          <p:nvPr/>
        </p:nvCxnSpPr>
        <p:spPr>
          <a:xfrm>
            <a:off x="4662372" y="2936855"/>
            <a:ext cx="0" cy="98141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2C4D8F8-9F9F-434B-BFB0-3D9721688744}"/>
              </a:ext>
            </a:extLst>
          </p:cNvPr>
          <p:cNvCxnSpPr>
            <a:cxnSpLocks/>
          </p:cNvCxnSpPr>
          <p:nvPr/>
        </p:nvCxnSpPr>
        <p:spPr>
          <a:xfrm>
            <a:off x="4369055" y="3908272"/>
            <a:ext cx="307679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B5F7C51-90A1-4A92-95C4-CD1522351290}"/>
              </a:ext>
            </a:extLst>
          </p:cNvPr>
          <p:cNvCxnSpPr/>
          <p:nvPr/>
        </p:nvCxnSpPr>
        <p:spPr>
          <a:xfrm>
            <a:off x="3918132" y="2936854"/>
            <a:ext cx="0" cy="98141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192D8E7-8E3C-4C0E-8630-671D887AA373}"/>
              </a:ext>
            </a:extLst>
          </p:cNvPr>
          <p:cNvCxnSpPr/>
          <p:nvPr/>
        </p:nvCxnSpPr>
        <p:spPr>
          <a:xfrm>
            <a:off x="4202017" y="2936854"/>
            <a:ext cx="0" cy="98141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8E3851DB-1482-4336-9BCD-9C2749A75B76}"/>
              </a:ext>
            </a:extLst>
          </p:cNvPr>
          <p:cNvCxnSpPr>
            <a:cxnSpLocks/>
          </p:cNvCxnSpPr>
          <p:nvPr/>
        </p:nvCxnSpPr>
        <p:spPr>
          <a:xfrm>
            <a:off x="3908700" y="3908271"/>
            <a:ext cx="307679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711A0E6-4CCC-4406-A854-C24156F251B6}"/>
              </a:ext>
            </a:extLst>
          </p:cNvPr>
          <p:cNvCxnSpPr/>
          <p:nvPr/>
        </p:nvCxnSpPr>
        <p:spPr>
          <a:xfrm>
            <a:off x="3459786" y="2936854"/>
            <a:ext cx="0" cy="98141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022D52C2-F993-4E3F-B91B-3841981B844C}"/>
              </a:ext>
            </a:extLst>
          </p:cNvPr>
          <p:cNvCxnSpPr/>
          <p:nvPr/>
        </p:nvCxnSpPr>
        <p:spPr>
          <a:xfrm>
            <a:off x="3743671" y="2936854"/>
            <a:ext cx="0" cy="98141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8EECE4C3-67CE-492F-AA09-8C0A65A893E8}"/>
              </a:ext>
            </a:extLst>
          </p:cNvPr>
          <p:cNvCxnSpPr>
            <a:cxnSpLocks/>
          </p:cNvCxnSpPr>
          <p:nvPr/>
        </p:nvCxnSpPr>
        <p:spPr>
          <a:xfrm>
            <a:off x="3450354" y="3908271"/>
            <a:ext cx="307679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57F8B143-BE5E-48EC-98F0-E1885677C1A3}"/>
              </a:ext>
            </a:extLst>
          </p:cNvPr>
          <p:cNvCxnSpPr/>
          <p:nvPr/>
        </p:nvCxnSpPr>
        <p:spPr>
          <a:xfrm>
            <a:off x="530762" y="2929926"/>
            <a:ext cx="0" cy="98141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CDE91C19-E8CA-4064-B787-5290FEB00770}"/>
              </a:ext>
            </a:extLst>
          </p:cNvPr>
          <p:cNvCxnSpPr/>
          <p:nvPr/>
        </p:nvCxnSpPr>
        <p:spPr>
          <a:xfrm>
            <a:off x="818111" y="2929926"/>
            <a:ext cx="0" cy="98141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A868633F-A016-42C4-8783-EE22450258DA}"/>
              </a:ext>
            </a:extLst>
          </p:cNvPr>
          <p:cNvCxnSpPr>
            <a:cxnSpLocks/>
          </p:cNvCxnSpPr>
          <p:nvPr/>
        </p:nvCxnSpPr>
        <p:spPr>
          <a:xfrm>
            <a:off x="521330" y="3901343"/>
            <a:ext cx="307679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70323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lvl="0"/>
            <a:r>
              <a:rPr lang="en-GB" dirty="0">
                <a:latin typeface="Open Sans"/>
                <a:ea typeface="Open Sans"/>
                <a:cs typeface="Open Sans"/>
                <a:sym typeface="Open Sans"/>
              </a:rPr>
              <a:t>Online Fractional Algorithm</a:t>
            </a:r>
            <a:endParaRPr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0" name="Google Shape;70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Economica"/>
              </a:rPr>
              <a:t>34</a:t>
            </a:fld>
            <a:endParaRPr dirty="0">
              <a:solidFill>
                <a:schemeClr val="dk1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  <a:sym typeface="Economica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84A38DC-CA07-424C-B9E2-2E7734D6A851}"/>
              </a:ext>
            </a:extLst>
          </p:cNvPr>
          <p:cNvSpPr/>
          <p:nvPr/>
        </p:nvSpPr>
        <p:spPr>
          <a:xfrm>
            <a:off x="1357972" y="2937892"/>
            <a:ext cx="291934" cy="96299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84A8695-E42D-4E37-A3CE-76881EC14281}"/>
              </a:ext>
            </a:extLst>
          </p:cNvPr>
          <p:cNvSpPr/>
          <p:nvPr/>
        </p:nvSpPr>
        <p:spPr>
          <a:xfrm>
            <a:off x="1816589" y="2937892"/>
            <a:ext cx="291934" cy="96299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4041CFC-C2B8-4D37-A99C-B7D700502374}"/>
              </a:ext>
            </a:extLst>
          </p:cNvPr>
          <p:cNvSpPr/>
          <p:nvPr/>
        </p:nvSpPr>
        <p:spPr>
          <a:xfrm>
            <a:off x="2275206" y="2941824"/>
            <a:ext cx="291934" cy="96299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CC9AC19A-6260-4E9D-B28F-8B679A3210E4}"/>
              </a:ext>
            </a:extLst>
          </p:cNvPr>
          <p:cNvSpPr/>
          <p:nvPr/>
        </p:nvSpPr>
        <p:spPr>
          <a:xfrm>
            <a:off x="2733823" y="2939340"/>
            <a:ext cx="291934" cy="96299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85AA74E-2AC1-4C69-B32A-4690ACBE908B}"/>
                  </a:ext>
                </a:extLst>
              </p:cNvPr>
              <p:cNvSpPr txBox="1"/>
              <p:nvPr/>
            </p:nvSpPr>
            <p:spPr>
              <a:xfrm>
                <a:off x="541154" y="3918275"/>
                <a:ext cx="269817" cy="1538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0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05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85AA74E-2AC1-4C69-B32A-4690ACBE90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154" y="3918275"/>
                <a:ext cx="269817" cy="153888"/>
              </a:xfrm>
              <a:prstGeom prst="rect">
                <a:avLst/>
              </a:prstGeom>
              <a:blipFill>
                <a:blip r:embed="rId15"/>
                <a:stretch>
                  <a:fillRect l="-11364" t="-4000" r="-15909" b="-4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6" name="Table 45">
                <a:extLst>
                  <a:ext uri="{FF2B5EF4-FFF2-40B4-BE49-F238E27FC236}">
                    <a16:creationId xmlns:a16="http://schemas.microsoft.com/office/drawing/2014/main" id="{CA23E836-2356-4DB3-ACEF-3F5444312A2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89352603"/>
                  </p:ext>
                </p:extLst>
              </p:nvPr>
            </p:nvGraphicFramePr>
            <p:xfrm>
              <a:off x="1229344" y="3886619"/>
              <a:ext cx="1828800" cy="2743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57200">
                      <a:extLst>
                        <a:ext uri="{9D8B030D-6E8A-4147-A177-3AD203B41FA5}">
                          <a16:colId xmlns:a16="http://schemas.microsoft.com/office/drawing/2014/main" val="3851698129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2678873779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3975201102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1486148461"/>
                        </a:ext>
                      </a:extLst>
                    </a:gridCol>
                  </a:tblGrid>
                  <a:tr h="27432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d>
                                  <m:dPr>
                                    <m:ctrlPr>
                                      <a:rPr lang="en-US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1,1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d>
                                  <m:dPr>
                                    <m:ctrlPr>
                                      <a:rPr lang="en-US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2,_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d>
                                  <m:dPr>
                                    <m:ctrlPr>
                                      <a:rPr lang="en-US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3,_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d>
                                  <m:dPr>
                                    <m:ctrlPr>
                                      <a:rPr lang="en-US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4,_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7927075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6" name="Table 45">
                <a:extLst>
                  <a:ext uri="{FF2B5EF4-FFF2-40B4-BE49-F238E27FC236}">
                    <a16:creationId xmlns:a16="http://schemas.microsoft.com/office/drawing/2014/main" id="{CA23E836-2356-4DB3-ACEF-3F5444312A2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89352603"/>
                  </p:ext>
                </p:extLst>
              </p:nvPr>
            </p:nvGraphicFramePr>
            <p:xfrm>
              <a:off x="1229344" y="3886619"/>
              <a:ext cx="1828800" cy="2743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57200">
                      <a:extLst>
                        <a:ext uri="{9D8B030D-6E8A-4147-A177-3AD203B41FA5}">
                          <a16:colId xmlns:a16="http://schemas.microsoft.com/office/drawing/2014/main" val="3851698129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2678873779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3975201102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1486148461"/>
                        </a:ext>
                      </a:extLst>
                    </a:gridCol>
                  </a:tblGrid>
                  <a:tr h="2743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6"/>
                          <a:stretch>
                            <a:fillRect r="-30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6"/>
                          <a:stretch>
                            <a:fillRect l="-98684" r="-1973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6"/>
                          <a:stretch>
                            <a:fillRect l="-201333" r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6"/>
                          <a:stretch>
                            <a:fillRect l="-301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270750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7" name="Table 46">
                <a:extLst>
                  <a:ext uri="{FF2B5EF4-FFF2-40B4-BE49-F238E27FC236}">
                    <a16:creationId xmlns:a16="http://schemas.microsoft.com/office/drawing/2014/main" id="{AF9A6DEF-1917-433F-A370-93723F9B811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28708343"/>
                  </p:ext>
                </p:extLst>
              </p:nvPr>
            </p:nvGraphicFramePr>
            <p:xfrm>
              <a:off x="3328179" y="3886619"/>
              <a:ext cx="1828800" cy="2743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57200">
                      <a:extLst>
                        <a:ext uri="{9D8B030D-6E8A-4147-A177-3AD203B41FA5}">
                          <a16:colId xmlns:a16="http://schemas.microsoft.com/office/drawing/2014/main" val="3851698129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2678873779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3975201102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1486148461"/>
                        </a:ext>
                      </a:extLst>
                    </a:gridCol>
                  </a:tblGrid>
                  <a:tr h="27432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d>
                                  <m:dPr>
                                    <m:ctrlPr>
                                      <a:rPr lang="en-US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1,1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d>
                                  <m:dPr>
                                    <m:ctrlPr>
                                      <a:rPr lang="en-US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2,_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d>
                                  <m:dPr>
                                    <m:ctrlPr>
                                      <a:rPr lang="en-US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3,_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d>
                                  <m:dPr>
                                    <m:ctrlPr>
                                      <a:rPr lang="en-US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4,_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7927075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7" name="Table 46">
                <a:extLst>
                  <a:ext uri="{FF2B5EF4-FFF2-40B4-BE49-F238E27FC236}">
                    <a16:creationId xmlns:a16="http://schemas.microsoft.com/office/drawing/2014/main" id="{AF9A6DEF-1917-433F-A370-93723F9B811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28708343"/>
                  </p:ext>
                </p:extLst>
              </p:nvPr>
            </p:nvGraphicFramePr>
            <p:xfrm>
              <a:off x="3328179" y="3886619"/>
              <a:ext cx="1828800" cy="2743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57200">
                      <a:extLst>
                        <a:ext uri="{9D8B030D-6E8A-4147-A177-3AD203B41FA5}">
                          <a16:colId xmlns:a16="http://schemas.microsoft.com/office/drawing/2014/main" val="3851698129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2678873779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3975201102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1486148461"/>
                        </a:ext>
                      </a:extLst>
                    </a:gridCol>
                  </a:tblGrid>
                  <a:tr h="2743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7"/>
                          <a:stretch>
                            <a:fillRect r="-30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7"/>
                          <a:stretch>
                            <a:fillRect l="-98684" r="-1973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7"/>
                          <a:stretch>
                            <a:fillRect l="-201333" r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7"/>
                          <a:stretch>
                            <a:fillRect l="-301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270750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F9351119-07F2-4F11-B6A3-B5FFBF394A84}"/>
                  </a:ext>
                </a:extLst>
              </p:cNvPr>
              <p:cNvSpPr txBox="1"/>
              <p:nvPr/>
            </p:nvSpPr>
            <p:spPr>
              <a:xfrm>
                <a:off x="1906797" y="2135572"/>
                <a:ext cx="55996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F9351119-07F2-4F11-B6A3-B5FFBF394A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6797" y="2135572"/>
                <a:ext cx="559960" cy="215444"/>
              </a:xfrm>
              <a:prstGeom prst="rect">
                <a:avLst/>
              </a:prstGeom>
              <a:blipFill>
                <a:blip r:embed="rId18"/>
                <a:stretch>
                  <a:fillRect l="-7609" r="-5435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A293E961-C77B-49DC-B982-648D645F6373}"/>
                  </a:ext>
                </a:extLst>
              </p:cNvPr>
              <p:cNvSpPr txBox="1"/>
              <p:nvPr/>
            </p:nvSpPr>
            <p:spPr>
              <a:xfrm>
                <a:off x="2249901" y="4338637"/>
                <a:ext cx="115243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={1,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A293E961-C77B-49DC-B982-648D645F63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9901" y="4338637"/>
                <a:ext cx="1152431" cy="246221"/>
              </a:xfrm>
              <a:prstGeom prst="rect">
                <a:avLst/>
              </a:prstGeom>
              <a:blipFill>
                <a:blip r:embed="rId19"/>
                <a:stretch>
                  <a:fillRect l="-3175" r="-5291" b="-3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CD02041-E4E5-4F80-81EA-68CF57F1FDCD}"/>
                  </a:ext>
                </a:extLst>
              </p:cNvPr>
              <p:cNvSpPr txBox="1"/>
              <p:nvPr/>
            </p:nvSpPr>
            <p:spPr>
              <a:xfrm>
                <a:off x="1018094" y="2135928"/>
                <a:ext cx="55579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CD02041-E4E5-4F80-81EA-68CF57F1FD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8094" y="2135928"/>
                <a:ext cx="555793" cy="215444"/>
              </a:xfrm>
              <a:prstGeom prst="rect">
                <a:avLst/>
              </a:prstGeom>
              <a:blipFill>
                <a:blip r:embed="rId20"/>
                <a:stretch>
                  <a:fillRect l="-6593" r="-6593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2EC0557-7E4F-4907-8CE4-A57223E0A5B9}"/>
                  </a:ext>
                </a:extLst>
              </p:cNvPr>
              <p:cNvSpPr txBox="1"/>
              <p:nvPr/>
            </p:nvSpPr>
            <p:spPr>
              <a:xfrm>
                <a:off x="6009253" y="1579520"/>
                <a:ext cx="2831416" cy="123110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600" dirty="0">
                    <a:solidFill>
                      <a:schemeClr val="tx1"/>
                    </a:solidFill>
                    <a:latin typeface="Open Sans" panose="020B0604020202020204" charset="0"/>
                    <a:ea typeface="Open Sans" panose="020B0604020202020204" charset="0"/>
                    <a:cs typeface="Open Sans" panose="020B0604020202020204" charset="0"/>
                  </a:rPr>
                  <a:t>Until constraint is not satisfy</a:t>
                </a:r>
              </a:p>
              <a:p>
                <a:r>
                  <a:rPr lang="en-US" sz="1600" dirty="0">
                    <a:solidFill>
                      <a:schemeClr val="tx1"/>
                    </a:solidFill>
                    <a:latin typeface="Open Sans" panose="020B0604020202020204" charset="0"/>
                    <a:ea typeface="Open Sans" panose="020B0604020202020204" charset="0"/>
                    <a:cs typeface="Open Sans" panose="020B0604020202020204" charset="0"/>
                  </a:rPr>
                  <a:t>Increase y(t)</a:t>
                </a:r>
              </a:p>
              <a:p>
                <a:r>
                  <a:rPr lang="en-US" sz="1600" dirty="0">
                    <a:solidFill>
                      <a:schemeClr val="tx1"/>
                    </a:solidFill>
                    <a:latin typeface="Open Sans" panose="020B0604020202020204" charset="0"/>
                    <a:ea typeface="Open Sans" panose="020B0604020202020204" charset="0"/>
                    <a:cs typeface="Open Sans" panose="020B0604020202020204" charset="0"/>
                  </a:rPr>
                  <a:t>For each relevant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  <a:latin typeface="Open Sans" panose="020B0604020202020204" charset="0"/>
                    <a:ea typeface="Open Sans" panose="020B0604020202020204" charset="0"/>
                    <a:cs typeface="Open Sans" panose="020B0604020202020204" charset="0"/>
                  </a:rPr>
                  <a:t>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>
                    <a:solidFill>
                      <a:schemeClr val="tx1"/>
                    </a:solidFill>
                    <a:latin typeface="Open Sans" panose="020B0604020202020204" charset="0"/>
                    <a:ea typeface="Open Sans" panose="020B0604020202020204" charset="0"/>
                    <a:cs typeface="Open Sans" panose="020B0604020202020204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  <a:latin typeface="Open Sans" panose="020B0604020202020204" charset="0"/>
                    <a:ea typeface="Open Sans" panose="020B0604020202020204" charset="0"/>
                    <a:cs typeface="Open Sans" panose="020B0604020202020204" charset="0"/>
                  </a:rPr>
                  <a:t>, increase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600" dirty="0">
                  <a:solidFill>
                    <a:schemeClr val="tx1"/>
                  </a:solidFill>
                  <a:latin typeface="Open Sans" panose="020B0604020202020204" charset="0"/>
                  <a:ea typeface="Open Sans" panose="020B0604020202020204" charset="0"/>
                  <a:cs typeface="Open Sans" panose="020B060402020202020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>
                    <a:solidFill>
                      <a:schemeClr val="tx1"/>
                    </a:solidFill>
                    <a:latin typeface="Open Sans" panose="020B0604020202020204" charset="0"/>
                    <a:ea typeface="Open Sans" panose="020B0604020202020204" charset="0"/>
                    <a:cs typeface="Open Sans" panose="020B0604020202020204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  <a:latin typeface="Open Sans" panose="020B0604020202020204" charset="0"/>
                    <a:ea typeface="Open Sans" panose="020B0604020202020204" charset="0"/>
                    <a:cs typeface="Open Sans" panose="020B0604020202020204" charset="0"/>
                  </a:rPr>
                  <a:t>, increase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ar-AE" sz="1600" dirty="0">
                  <a:solidFill>
                    <a:schemeClr val="tx1"/>
                  </a:solidFill>
                  <a:latin typeface="Open Sans" panose="020B0604020202020204" charset="0"/>
                  <a:ea typeface="Open Sans" panose="020B0604020202020204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2EC0557-7E4F-4907-8CE4-A57223E0A5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9253" y="1579520"/>
                <a:ext cx="2831416" cy="1231106"/>
              </a:xfrm>
              <a:prstGeom prst="rect">
                <a:avLst/>
              </a:prstGeom>
              <a:blipFill>
                <a:blip r:embed="rId21"/>
                <a:stretch>
                  <a:fillRect l="-4526" t="-4950" r="-2371" b="-99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05701F0B-E74B-4DA0-883D-CACF482A7F5D}"/>
                  </a:ext>
                </a:extLst>
              </p:cNvPr>
              <p:cNvSpPr txBox="1"/>
              <p:nvPr/>
            </p:nvSpPr>
            <p:spPr>
              <a:xfrm>
                <a:off x="5775903" y="3072423"/>
                <a:ext cx="3010119" cy="6308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ar-AE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ar-AE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ar-AE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ar-AE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d>
                            <m:dPr>
                              <m:ctrlPr>
                                <a:rPr lang="ar-AE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AE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∖</m:t>
                          </m:r>
                          <m:r>
                            <a:rPr lang="ar-AE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{</m:t>
                          </m:r>
                          <m:sSub>
                            <m:sSubPr>
                              <m:ctrlPr>
                                <a:rPr lang="ar-AE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ar-AE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ar-AE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ar-AE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}</m:t>
                          </m:r>
                        </m:sub>
                        <m:sup/>
                        <m:e>
                          <m:r>
                            <a:rPr lang="ar-AE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ar-AE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AE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ar-AE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ar-AE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d>
                                <m:dPr>
                                  <m:ctrlPr>
                                    <a:rPr lang="ar-AE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ar-AE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ar-AE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ar-AE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d>
                        </m:e>
                      </m:nary>
                      <m:r>
                        <a:rPr lang="ar-AE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d>
                        <m:dPr>
                          <m:begChr m:val="|"/>
                          <m:endChr m:val="|"/>
                          <m:ctrlPr>
                            <a:rPr lang="ar-AE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ar-AE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d>
                            <m:dPr>
                              <m:ctrlPr>
                                <a:rPr lang="ar-AE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AE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ar-AE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ar-AE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05701F0B-E74B-4DA0-883D-CACF482A7F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5903" y="3072423"/>
                <a:ext cx="3010119" cy="630814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15AF185A-AD01-4851-8BD4-9C9DA5E0B5D3}"/>
                  </a:ext>
                </a:extLst>
              </p:cNvPr>
              <p:cNvSpPr txBox="1"/>
              <p:nvPr/>
            </p:nvSpPr>
            <p:spPr>
              <a:xfrm>
                <a:off x="429348" y="1533854"/>
                <a:ext cx="48814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15AF185A-AD01-4851-8BD4-9C9DA5E0B5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348" y="1533854"/>
                <a:ext cx="488147" cy="215444"/>
              </a:xfrm>
              <a:prstGeom prst="rect">
                <a:avLst/>
              </a:prstGeom>
              <a:blipFill>
                <a:blip r:embed="rId19"/>
                <a:stretch>
                  <a:fillRect l="-7407" r="-4938"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Google Shape;69;p14">
                <a:extLst>
                  <a:ext uri="{FF2B5EF4-FFF2-40B4-BE49-F238E27FC236}">
                    <a16:creationId xmlns:a16="http://schemas.microsoft.com/office/drawing/2014/main" id="{0A7AE0C1-7679-4C76-AB3D-39549D764B01}"/>
                  </a:ext>
                </a:extLst>
              </p:cNvPr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5957390" y="3918274"/>
                <a:ext cx="2935141" cy="733005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1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sz="16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a:rPr lang="en-US" sz="16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d>
                                <m:dPr>
                                  <m:ctrlPr>
                                    <a:rPr lang="en-US" sz="16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sz="16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6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e>
                          </m:groupChr>
                        </m:e>
                        <m:lim>
                          <m:r>
                            <a:rPr lang="en-US" sz="1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lim>
                      </m:limLow>
                      <m:r>
                        <a:rPr lang="ar-AE" sz="16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sz="16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ar-AE" sz="16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6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1600" dirty="0">
                  <a:solidFill>
                    <a:srgbClr val="00B050"/>
                  </a:solidFill>
                </a:endParaRPr>
              </a:p>
              <a:p>
                <a:pPr marL="0" lvl="0" indent="0">
                  <a:buNone/>
                </a:pPr>
                <a:endParaRPr lang="en-US" sz="1600" dirty="0"/>
              </a:p>
            </p:txBody>
          </p:sp>
        </mc:Choice>
        <mc:Fallback xmlns="">
          <p:sp>
            <p:nvSpPr>
              <p:cNvPr id="36" name="Google Shape;69;p14">
                <a:extLst>
                  <a:ext uri="{FF2B5EF4-FFF2-40B4-BE49-F238E27FC236}">
                    <a16:creationId xmlns:a16="http://schemas.microsoft.com/office/drawing/2014/main" id="{0A7AE0C1-7679-4C76-AB3D-39549D764B01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957390" y="3918274"/>
                <a:ext cx="2935141" cy="733005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E2A9292B-B502-481A-8174-1E3ECDF92AB9}"/>
              </a:ext>
            </a:extLst>
          </p:cNvPr>
          <p:cNvCxnSpPr/>
          <p:nvPr/>
        </p:nvCxnSpPr>
        <p:spPr>
          <a:xfrm>
            <a:off x="4838565" y="2933391"/>
            <a:ext cx="0" cy="98141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C83A5165-3920-4A5A-BAD1-85B09BBC87CE}"/>
              </a:ext>
            </a:extLst>
          </p:cNvPr>
          <p:cNvCxnSpPr/>
          <p:nvPr/>
        </p:nvCxnSpPr>
        <p:spPr>
          <a:xfrm>
            <a:off x="5122450" y="2933391"/>
            <a:ext cx="0" cy="98141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74D25452-5813-4E42-86AA-83813B966470}"/>
              </a:ext>
            </a:extLst>
          </p:cNvPr>
          <p:cNvCxnSpPr>
            <a:cxnSpLocks/>
          </p:cNvCxnSpPr>
          <p:nvPr/>
        </p:nvCxnSpPr>
        <p:spPr>
          <a:xfrm>
            <a:off x="4829133" y="3904808"/>
            <a:ext cx="307679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057CF6CB-C50F-44F1-8C50-BECC4D6A4C88}"/>
              </a:ext>
            </a:extLst>
          </p:cNvPr>
          <p:cNvCxnSpPr/>
          <p:nvPr/>
        </p:nvCxnSpPr>
        <p:spPr>
          <a:xfrm>
            <a:off x="4378487" y="2936855"/>
            <a:ext cx="0" cy="98141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6DBD1820-EC77-4ACE-9B84-7EFD44FA813B}"/>
              </a:ext>
            </a:extLst>
          </p:cNvPr>
          <p:cNvCxnSpPr/>
          <p:nvPr/>
        </p:nvCxnSpPr>
        <p:spPr>
          <a:xfrm>
            <a:off x="4662372" y="2936855"/>
            <a:ext cx="0" cy="98141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252D74F1-2E4F-4E28-9DAA-981E93ADA5C9}"/>
              </a:ext>
            </a:extLst>
          </p:cNvPr>
          <p:cNvCxnSpPr>
            <a:cxnSpLocks/>
          </p:cNvCxnSpPr>
          <p:nvPr/>
        </p:nvCxnSpPr>
        <p:spPr>
          <a:xfrm>
            <a:off x="4369055" y="3908272"/>
            <a:ext cx="307679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7E4D1F33-6D26-45CA-AF26-2B4E2D62019B}"/>
              </a:ext>
            </a:extLst>
          </p:cNvPr>
          <p:cNvCxnSpPr/>
          <p:nvPr/>
        </p:nvCxnSpPr>
        <p:spPr>
          <a:xfrm>
            <a:off x="3918132" y="2936854"/>
            <a:ext cx="0" cy="98141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7CFE8F04-84D0-4587-9F34-66F0F006FB63}"/>
              </a:ext>
            </a:extLst>
          </p:cNvPr>
          <p:cNvCxnSpPr/>
          <p:nvPr/>
        </p:nvCxnSpPr>
        <p:spPr>
          <a:xfrm>
            <a:off x="4202017" y="2936854"/>
            <a:ext cx="0" cy="98141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724A8D7D-89FA-468A-BEF1-5477D96A8C0D}"/>
              </a:ext>
            </a:extLst>
          </p:cNvPr>
          <p:cNvCxnSpPr>
            <a:cxnSpLocks/>
          </p:cNvCxnSpPr>
          <p:nvPr/>
        </p:nvCxnSpPr>
        <p:spPr>
          <a:xfrm>
            <a:off x="3908700" y="3908271"/>
            <a:ext cx="307679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DF42793B-9F8F-4B14-8BA9-2513842F23DB}"/>
              </a:ext>
            </a:extLst>
          </p:cNvPr>
          <p:cNvCxnSpPr/>
          <p:nvPr/>
        </p:nvCxnSpPr>
        <p:spPr>
          <a:xfrm>
            <a:off x="3459786" y="2936854"/>
            <a:ext cx="0" cy="98141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4DA5CC35-F6C8-40F7-98A4-79E387E0AF87}"/>
              </a:ext>
            </a:extLst>
          </p:cNvPr>
          <p:cNvCxnSpPr/>
          <p:nvPr/>
        </p:nvCxnSpPr>
        <p:spPr>
          <a:xfrm>
            <a:off x="3743671" y="2936854"/>
            <a:ext cx="0" cy="98141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F660345A-1DCB-45E7-B3A2-563578804D92}"/>
              </a:ext>
            </a:extLst>
          </p:cNvPr>
          <p:cNvCxnSpPr>
            <a:cxnSpLocks/>
          </p:cNvCxnSpPr>
          <p:nvPr/>
        </p:nvCxnSpPr>
        <p:spPr>
          <a:xfrm>
            <a:off x="3450354" y="3908271"/>
            <a:ext cx="307679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3B3EC5EA-45F3-4C87-A675-94596A2B70F1}"/>
              </a:ext>
            </a:extLst>
          </p:cNvPr>
          <p:cNvCxnSpPr/>
          <p:nvPr/>
        </p:nvCxnSpPr>
        <p:spPr>
          <a:xfrm>
            <a:off x="530762" y="2929926"/>
            <a:ext cx="0" cy="98141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5A7423E6-CF65-430F-B229-9B52F5294A38}"/>
              </a:ext>
            </a:extLst>
          </p:cNvPr>
          <p:cNvCxnSpPr/>
          <p:nvPr/>
        </p:nvCxnSpPr>
        <p:spPr>
          <a:xfrm>
            <a:off x="818111" y="2929926"/>
            <a:ext cx="0" cy="98141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55F8828E-2CE7-46CD-83C4-D65545B806D1}"/>
              </a:ext>
            </a:extLst>
          </p:cNvPr>
          <p:cNvCxnSpPr>
            <a:cxnSpLocks/>
          </p:cNvCxnSpPr>
          <p:nvPr/>
        </p:nvCxnSpPr>
        <p:spPr>
          <a:xfrm>
            <a:off x="521330" y="3901343"/>
            <a:ext cx="307679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06887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lvl="0"/>
            <a:r>
              <a:rPr lang="en-GB" dirty="0">
                <a:latin typeface="Open Sans"/>
                <a:ea typeface="Open Sans"/>
                <a:cs typeface="Open Sans"/>
                <a:sym typeface="Open Sans"/>
              </a:rPr>
              <a:t>Online Fractional Algorithm</a:t>
            </a:r>
            <a:endParaRPr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0" name="Google Shape;70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Economica"/>
              </a:rPr>
              <a:t>35</a:t>
            </a:fld>
            <a:endParaRPr dirty="0">
              <a:solidFill>
                <a:schemeClr val="dk1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  <a:sym typeface="Economica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84A38DC-CA07-424C-B9E2-2E7734D6A851}"/>
              </a:ext>
            </a:extLst>
          </p:cNvPr>
          <p:cNvSpPr/>
          <p:nvPr/>
        </p:nvSpPr>
        <p:spPr>
          <a:xfrm>
            <a:off x="1357972" y="2937892"/>
            <a:ext cx="291934" cy="96299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84A8695-E42D-4E37-A3CE-76881EC14281}"/>
              </a:ext>
            </a:extLst>
          </p:cNvPr>
          <p:cNvSpPr/>
          <p:nvPr/>
        </p:nvSpPr>
        <p:spPr>
          <a:xfrm>
            <a:off x="1816589" y="2937892"/>
            <a:ext cx="291934" cy="96299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4041CFC-C2B8-4D37-A99C-B7D700502374}"/>
              </a:ext>
            </a:extLst>
          </p:cNvPr>
          <p:cNvSpPr/>
          <p:nvPr/>
        </p:nvSpPr>
        <p:spPr>
          <a:xfrm>
            <a:off x="2275206" y="2941824"/>
            <a:ext cx="291934" cy="96299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CC9AC19A-6260-4E9D-B28F-8B679A3210E4}"/>
              </a:ext>
            </a:extLst>
          </p:cNvPr>
          <p:cNvSpPr/>
          <p:nvPr/>
        </p:nvSpPr>
        <p:spPr>
          <a:xfrm>
            <a:off x="2733823" y="2939340"/>
            <a:ext cx="291934" cy="96299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85AA74E-2AC1-4C69-B32A-4690ACBE908B}"/>
                  </a:ext>
                </a:extLst>
              </p:cNvPr>
              <p:cNvSpPr txBox="1"/>
              <p:nvPr/>
            </p:nvSpPr>
            <p:spPr>
              <a:xfrm>
                <a:off x="541154" y="3918275"/>
                <a:ext cx="269817" cy="1538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0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05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85AA74E-2AC1-4C69-B32A-4690ACBE90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154" y="3918275"/>
                <a:ext cx="269817" cy="153888"/>
              </a:xfrm>
              <a:prstGeom prst="rect">
                <a:avLst/>
              </a:prstGeom>
              <a:blipFill>
                <a:blip r:embed="rId16"/>
                <a:stretch>
                  <a:fillRect l="-11364" t="-4000" r="-15909" b="-4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6" name="Table 45">
                <a:extLst>
                  <a:ext uri="{FF2B5EF4-FFF2-40B4-BE49-F238E27FC236}">
                    <a16:creationId xmlns:a16="http://schemas.microsoft.com/office/drawing/2014/main" id="{E3AF9442-7DAD-434B-B494-1B16F98890C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60825194"/>
                  </p:ext>
                </p:extLst>
              </p:nvPr>
            </p:nvGraphicFramePr>
            <p:xfrm>
              <a:off x="1229344" y="3886619"/>
              <a:ext cx="1828800" cy="2743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57200">
                      <a:extLst>
                        <a:ext uri="{9D8B030D-6E8A-4147-A177-3AD203B41FA5}">
                          <a16:colId xmlns:a16="http://schemas.microsoft.com/office/drawing/2014/main" val="3851698129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2678873779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3975201102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1486148461"/>
                        </a:ext>
                      </a:extLst>
                    </a:gridCol>
                  </a:tblGrid>
                  <a:tr h="27432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d>
                                  <m:dPr>
                                    <m:ctrlPr>
                                      <a:rPr lang="en-US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d>
                                  <m:dPr>
                                    <m:ctrlPr>
                                      <a:rPr lang="en-US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d>
                                  <m:dPr>
                                    <m:ctrlPr>
                                      <a:rPr lang="en-US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en-US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,_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d>
                                  <m:dPr>
                                    <m:ctrlPr>
                                      <a:rPr lang="en-US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  <m:r>
                                      <a:rPr lang="en-US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,_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7927075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6" name="Table 45">
                <a:extLst>
                  <a:ext uri="{FF2B5EF4-FFF2-40B4-BE49-F238E27FC236}">
                    <a16:creationId xmlns:a16="http://schemas.microsoft.com/office/drawing/2014/main" id="{E3AF9442-7DAD-434B-B494-1B16F98890C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60825194"/>
                  </p:ext>
                </p:extLst>
              </p:nvPr>
            </p:nvGraphicFramePr>
            <p:xfrm>
              <a:off x="1229344" y="3886619"/>
              <a:ext cx="1828800" cy="2743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57200">
                      <a:extLst>
                        <a:ext uri="{9D8B030D-6E8A-4147-A177-3AD203B41FA5}">
                          <a16:colId xmlns:a16="http://schemas.microsoft.com/office/drawing/2014/main" val="3851698129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2678873779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3975201102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1486148461"/>
                        </a:ext>
                      </a:extLst>
                    </a:gridCol>
                  </a:tblGrid>
                  <a:tr h="2743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7"/>
                          <a:stretch>
                            <a:fillRect r="-30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7"/>
                          <a:stretch>
                            <a:fillRect l="-98684" r="-1973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7"/>
                          <a:stretch>
                            <a:fillRect l="-201333" r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7"/>
                          <a:stretch>
                            <a:fillRect l="-301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270750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7" name="Table 46">
                <a:extLst>
                  <a:ext uri="{FF2B5EF4-FFF2-40B4-BE49-F238E27FC236}">
                    <a16:creationId xmlns:a16="http://schemas.microsoft.com/office/drawing/2014/main" id="{A0B35C0F-BF0A-4FF8-9706-58767304516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2644760"/>
                  </p:ext>
                </p:extLst>
              </p:nvPr>
            </p:nvGraphicFramePr>
            <p:xfrm>
              <a:off x="3328179" y="3886619"/>
              <a:ext cx="1828800" cy="2743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57200">
                      <a:extLst>
                        <a:ext uri="{9D8B030D-6E8A-4147-A177-3AD203B41FA5}">
                          <a16:colId xmlns:a16="http://schemas.microsoft.com/office/drawing/2014/main" val="3851698129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2678873779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3975201102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1486148461"/>
                        </a:ext>
                      </a:extLst>
                    </a:gridCol>
                  </a:tblGrid>
                  <a:tr h="27432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d>
                                  <m:dPr>
                                    <m:ctrlPr>
                                      <a:rPr lang="en-US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d>
                                  <m:dPr>
                                    <m:ctrlPr>
                                      <a:rPr lang="en-US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d>
                                  <m:dPr>
                                    <m:ctrlPr>
                                      <a:rPr lang="en-US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en-US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,_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d>
                                  <m:dPr>
                                    <m:ctrlPr>
                                      <a:rPr lang="en-US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  <m:r>
                                      <a:rPr lang="en-US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,_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7927075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7" name="Table 46">
                <a:extLst>
                  <a:ext uri="{FF2B5EF4-FFF2-40B4-BE49-F238E27FC236}">
                    <a16:creationId xmlns:a16="http://schemas.microsoft.com/office/drawing/2014/main" id="{A0B35C0F-BF0A-4FF8-9706-58767304516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2644760"/>
                  </p:ext>
                </p:extLst>
              </p:nvPr>
            </p:nvGraphicFramePr>
            <p:xfrm>
              <a:off x="3328179" y="3886619"/>
              <a:ext cx="1828800" cy="2743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57200">
                      <a:extLst>
                        <a:ext uri="{9D8B030D-6E8A-4147-A177-3AD203B41FA5}">
                          <a16:colId xmlns:a16="http://schemas.microsoft.com/office/drawing/2014/main" val="3851698129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2678873779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3975201102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1486148461"/>
                        </a:ext>
                      </a:extLst>
                    </a:gridCol>
                  </a:tblGrid>
                  <a:tr h="2743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8"/>
                          <a:stretch>
                            <a:fillRect r="-30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8"/>
                          <a:stretch>
                            <a:fillRect l="-98684" r="-1973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8"/>
                          <a:stretch>
                            <a:fillRect l="-201333" r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8"/>
                          <a:stretch>
                            <a:fillRect l="-301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270750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76E47BE4-7BE5-48FA-A72C-663C0D19764A}"/>
                  </a:ext>
                </a:extLst>
              </p:cNvPr>
              <p:cNvSpPr txBox="1"/>
              <p:nvPr/>
            </p:nvSpPr>
            <p:spPr>
              <a:xfrm>
                <a:off x="2799667" y="2135928"/>
                <a:ext cx="55996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76E47BE4-7BE5-48FA-A72C-663C0D1976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9667" y="2135928"/>
                <a:ext cx="559961" cy="215444"/>
              </a:xfrm>
              <a:prstGeom prst="rect">
                <a:avLst/>
              </a:prstGeom>
              <a:blipFill>
                <a:blip r:embed="rId19"/>
                <a:stretch>
                  <a:fillRect l="-6522" r="-5435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BE69C687-8EF0-4905-AC18-626EC15D8710}"/>
                  </a:ext>
                </a:extLst>
              </p:cNvPr>
              <p:cNvSpPr txBox="1"/>
              <p:nvPr/>
            </p:nvSpPr>
            <p:spPr>
              <a:xfrm>
                <a:off x="2249901" y="4338637"/>
                <a:ext cx="130792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={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BE69C687-8EF0-4905-AC18-626EC15D87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9901" y="4338637"/>
                <a:ext cx="1307922" cy="246221"/>
              </a:xfrm>
              <a:prstGeom prst="rect">
                <a:avLst/>
              </a:prstGeom>
              <a:blipFill>
                <a:blip r:embed="rId20"/>
                <a:stretch>
                  <a:fillRect l="-2326" r="-4651" b="-3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49C377F-4C99-4012-B594-9619CED0A3DE}"/>
                  </a:ext>
                </a:extLst>
              </p:cNvPr>
              <p:cNvSpPr txBox="1"/>
              <p:nvPr/>
            </p:nvSpPr>
            <p:spPr>
              <a:xfrm>
                <a:off x="1906797" y="2135572"/>
                <a:ext cx="55996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49C377F-4C99-4012-B594-9619CED0A3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6797" y="2135572"/>
                <a:ext cx="559960" cy="215444"/>
              </a:xfrm>
              <a:prstGeom prst="rect">
                <a:avLst/>
              </a:prstGeom>
              <a:blipFill>
                <a:blip r:embed="rId22"/>
                <a:stretch>
                  <a:fillRect l="-7609" r="-5435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C386484-7CD0-4E9B-88FB-3BAB91728179}"/>
                  </a:ext>
                </a:extLst>
              </p:cNvPr>
              <p:cNvSpPr txBox="1"/>
              <p:nvPr/>
            </p:nvSpPr>
            <p:spPr>
              <a:xfrm>
                <a:off x="1018094" y="2135928"/>
                <a:ext cx="55579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C386484-7CD0-4E9B-88FB-3BAB917281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8094" y="2135928"/>
                <a:ext cx="555793" cy="215444"/>
              </a:xfrm>
              <a:prstGeom prst="rect">
                <a:avLst/>
              </a:prstGeom>
              <a:blipFill>
                <a:blip r:embed="rId23"/>
                <a:stretch>
                  <a:fillRect l="-6593" r="-6593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C5444AA5-BB19-4658-8688-C1E52D63C083}"/>
                  </a:ext>
                </a:extLst>
              </p:cNvPr>
              <p:cNvSpPr txBox="1"/>
              <p:nvPr/>
            </p:nvSpPr>
            <p:spPr>
              <a:xfrm>
                <a:off x="6009253" y="1579520"/>
                <a:ext cx="2831416" cy="123110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600" dirty="0">
                    <a:solidFill>
                      <a:schemeClr val="tx1"/>
                    </a:solidFill>
                    <a:latin typeface="Open Sans" panose="020B0604020202020204" charset="0"/>
                    <a:ea typeface="Open Sans" panose="020B0604020202020204" charset="0"/>
                    <a:cs typeface="Open Sans" panose="020B0604020202020204" charset="0"/>
                  </a:rPr>
                  <a:t>Until constraint is not satisfy</a:t>
                </a:r>
              </a:p>
              <a:p>
                <a:r>
                  <a:rPr lang="en-US" sz="1600" dirty="0">
                    <a:solidFill>
                      <a:schemeClr val="tx1"/>
                    </a:solidFill>
                    <a:latin typeface="Open Sans" panose="020B0604020202020204" charset="0"/>
                    <a:ea typeface="Open Sans" panose="020B0604020202020204" charset="0"/>
                    <a:cs typeface="Open Sans" panose="020B0604020202020204" charset="0"/>
                  </a:rPr>
                  <a:t>Increase y(t)</a:t>
                </a:r>
              </a:p>
              <a:p>
                <a:r>
                  <a:rPr lang="en-US" sz="1600" dirty="0">
                    <a:solidFill>
                      <a:schemeClr val="tx1"/>
                    </a:solidFill>
                    <a:latin typeface="Open Sans" panose="020B0604020202020204" charset="0"/>
                    <a:ea typeface="Open Sans" panose="020B0604020202020204" charset="0"/>
                    <a:cs typeface="Open Sans" panose="020B0604020202020204" charset="0"/>
                  </a:rPr>
                  <a:t>For each relevant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  <a:latin typeface="Open Sans" panose="020B0604020202020204" charset="0"/>
                    <a:ea typeface="Open Sans" panose="020B0604020202020204" charset="0"/>
                    <a:cs typeface="Open Sans" panose="020B0604020202020204" charset="0"/>
                  </a:rPr>
                  <a:t>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>
                    <a:solidFill>
                      <a:schemeClr val="tx1"/>
                    </a:solidFill>
                    <a:latin typeface="Open Sans" panose="020B0604020202020204" charset="0"/>
                    <a:ea typeface="Open Sans" panose="020B0604020202020204" charset="0"/>
                    <a:cs typeface="Open Sans" panose="020B0604020202020204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  <a:latin typeface="Open Sans" panose="020B0604020202020204" charset="0"/>
                    <a:ea typeface="Open Sans" panose="020B0604020202020204" charset="0"/>
                    <a:cs typeface="Open Sans" panose="020B0604020202020204" charset="0"/>
                  </a:rPr>
                  <a:t>, increase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600" dirty="0">
                  <a:solidFill>
                    <a:schemeClr val="tx1"/>
                  </a:solidFill>
                  <a:latin typeface="Open Sans" panose="020B0604020202020204" charset="0"/>
                  <a:ea typeface="Open Sans" panose="020B0604020202020204" charset="0"/>
                  <a:cs typeface="Open Sans" panose="020B060402020202020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>
                    <a:solidFill>
                      <a:schemeClr val="tx1"/>
                    </a:solidFill>
                    <a:latin typeface="Open Sans" panose="020B0604020202020204" charset="0"/>
                    <a:ea typeface="Open Sans" panose="020B0604020202020204" charset="0"/>
                    <a:cs typeface="Open Sans" panose="020B0604020202020204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  <a:latin typeface="Open Sans" panose="020B0604020202020204" charset="0"/>
                    <a:ea typeface="Open Sans" panose="020B0604020202020204" charset="0"/>
                    <a:cs typeface="Open Sans" panose="020B0604020202020204" charset="0"/>
                  </a:rPr>
                  <a:t>, increase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ar-AE" sz="1600" dirty="0">
                  <a:solidFill>
                    <a:schemeClr val="tx1"/>
                  </a:solidFill>
                  <a:latin typeface="Open Sans" panose="020B0604020202020204" charset="0"/>
                  <a:ea typeface="Open Sans" panose="020B0604020202020204" charset="0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C5444AA5-BB19-4658-8688-C1E52D63C0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9253" y="1579520"/>
                <a:ext cx="2831416" cy="1231106"/>
              </a:xfrm>
              <a:prstGeom prst="rect">
                <a:avLst/>
              </a:prstGeom>
              <a:blipFill>
                <a:blip r:embed="rId24"/>
                <a:stretch>
                  <a:fillRect l="-4526" t="-4950" r="-2371" b="-99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D26DCBA3-72D8-449C-91FF-742A67D41DB4}"/>
                  </a:ext>
                </a:extLst>
              </p:cNvPr>
              <p:cNvSpPr txBox="1"/>
              <p:nvPr/>
            </p:nvSpPr>
            <p:spPr>
              <a:xfrm>
                <a:off x="5775903" y="3072423"/>
                <a:ext cx="3010119" cy="6308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ar-AE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ar-AE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ar-AE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ar-AE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d>
                            <m:dPr>
                              <m:ctrlPr>
                                <a:rPr lang="ar-AE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AE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∖</m:t>
                          </m:r>
                          <m:r>
                            <a:rPr lang="ar-AE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{</m:t>
                          </m:r>
                          <m:sSub>
                            <m:sSubPr>
                              <m:ctrlPr>
                                <a:rPr lang="ar-AE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ar-AE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ar-AE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ar-AE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}</m:t>
                          </m:r>
                        </m:sub>
                        <m:sup/>
                        <m:e>
                          <m:r>
                            <a:rPr lang="ar-AE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ar-AE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AE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ar-AE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ar-AE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d>
                                <m:dPr>
                                  <m:ctrlPr>
                                    <a:rPr lang="ar-AE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ar-AE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ar-AE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ar-AE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d>
                        </m:e>
                      </m:nary>
                      <m:r>
                        <a:rPr lang="ar-AE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d>
                        <m:dPr>
                          <m:begChr m:val="|"/>
                          <m:endChr m:val="|"/>
                          <m:ctrlPr>
                            <a:rPr lang="ar-AE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ar-AE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d>
                            <m:dPr>
                              <m:ctrlPr>
                                <a:rPr lang="ar-AE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AE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ar-AE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ar-AE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D26DCBA3-72D8-449C-91FF-742A67D41D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5903" y="3072423"/>
                <a:ext cx="3010119" cy="630814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95B64C70-D062-4AAA-B1A4-0F7E120E1C3A}"/>
                  </a:ext>
                </a:extLst>
              </p:cNvPr>
              <p:cNvSpPr txBox="1"/>
              <p:nvPr/>
            </p:nvSpPr>
            <p:spPr>
              <a:xfrm>
                <a:off x="429348" y="1533854"/>
                <a:ext cx="48814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95B64C70-D062-4AAA-B1A4-0F7E120E1C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348" y="1533854"/>
                <a:ext cx="488147" cy="215444"/>
              </a:xfrm>
              <a:prstGeom prst="rect">
                <a:avLst/>
              </a:prstGeom>
              <a:blipFill>
                <a:blip r:embed="rId26"/>
                <a:stretch>
                  <a:fillRect l="-7407" r="-4938"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Google Shape;69;p14">
                <a:extLst>
                  <a:ext uri="{FF2B5EF4-FFF2-40B4-BE49-F238E27FC236}">
                    <a16:creationId xmlns:a16="http://schemas.microsoft.com/office/drawing/2014/main" id="{F97D67E9-7EDF-4BB2-A16D-3EDE7BAD76CC}"/>
                  </a:ext>
                </a:extLst>
              </p:cNvPr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5957390" y="3918274"/>
                <a:ext cx="2935141" cy="733005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1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a:rPr 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d>
                                <m:dPr>
                                  <m:ctrlPr>
                                    <a:rPr lang="en-US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e>
                          </m:groupChr>
                        </m:e>
                        <m:lim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lim>
                      </m:limLow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limLow>
                        <m:limLowPr>
                          <m:ctrlP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a:rPr 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d>
                                <m:dPr>
                                  <m:ctrlPr>
                                    <a:rPr lang="en-US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e>
                          </m:groupChr>
                        </m:e>
                        <m:lim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lim>
                      </m:limLow>
                      <m:r>
                        <a:rPr lang="ar-AE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ar-AE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2" name="Google Shape;69;p14">
                <a:extLst>
                  <a:ext uri="{FF2B5EF4-FFF2-40B4-BE49-F238E27FC236}">
                    <a16:creationId xmlns:a16="http://schemas.microsoft.com/office/drawing/2014/main" id="{F97D67E9-7EDF-4BB2-A16D-3EDE7BAD76CC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957390" y="3918274"/>
                <a:ext cx="2935141" cy="733005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E6E898A-EE98-49F0-BB30-FADFFAE8772F}"/>
              </a:ext>
            </a:extLst>
          </p:cNvPr>
          <p:cNvCxnSpPr/>
          <p:nvPr/>
        </p:nvCxnSpPr>
        <p:spPr>
          <a:xfrm>
            <a:off x="4838565" y="2933391"/>
            <a:ext cx="0" cy="98141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FD1908E0-D86B-4625-A0EA-19A83389930D}"/>
              </a:ext>
            </a:extLst>
          </p:cNvPr>
          <p:cNvCxnSpPr/>
          <p:nvPr/>
        </p:nvCxnSpPr>
        <p:spPr>
          <a:xfrm>
            <a:off x="5122450" y="2933391"/>
            <a:ext cx="0" cy="98141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0B889868-B2EA-4833-8AED-783D6963959A}"/>
              </a:ext>
            </a:extLst>
          </p:cNvPr>
          <p:cNvCxnSpPr>
            <a:cxnSpLocks/>
          </p:cNvCxnSpPr>
          <p:nvPr/>
        </p:nvCxnSpPr>
        <p:spPr>
          <a:xfrm>
            <a:off x="4829133" y="3904808"/>
            <a:ext cx="307679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7F062951-93EA-4055-BFA3-3681AE29CEDE}"/>
              </a:ext>
            </a:extLst>
          </p:cNvPr>
          <p:cNvCxnSpPr/>
          <p:nvPr/>
        </p:nvCxnSpPr>
        <p:spPr>
          <a:xfrm>
            <a:off x="4378487" y="2936855"/>
            <a:ext cx="0" cy="98141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B491F061-0293-48C9-A95B-59BC5DBF9B81}"/>
              </a:ext>
            </a:extLst>
          </p:cNvPr>
          <p:cNvCxnSpPr/>
          <p:nvPr/>
        </p:nvCxnSpPr>
        <p:spPr>
          <a:xfrm>
            <a:off x="4662372" y="2936855"/>
            <a:ext cx="0" cy="98141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4AB97382-CDD6-4CEA-B7F5-872A7BB99A2D}"/>
              </a:ext>
            </a:extLst>
          </p:cNvPr>
          <p:cNvCxnSpPr>
            <a:cxnSpLocks/>
          </p:cNvCxnSpPr>
          <p:nvPr/>
        </p:nvCxnSpPr>
        <p:spPr>
          <a:xfrm>
            <a:off x="4369055" y="3908272"/>
            <a:ext cx="307679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F257B6C3-3D6C-4BCF-BE18-6733D0741B40}"/>
              </a:ext>
            </a:extLst>
          </p:cNvPr>
          <p:cNvCxnSpPr/>
          <p:nvPr/>
        </p:nvCxnSpPr>
        <p:spPr>
          <a:xfrm>
            <a:off x="3918132" y="2936854"/>
            <a:ext cx="0" cy="98141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8DE9FC16-EEEA-43D5-9D87-84898B000F92}"/>
              </a:ext>
            </a:extLst>
          </p:cNvPr>
          <p:cNvCxnSpPr/>
          <p:nvPr/>
        </p:nvCxnSpPr>
        <p:spPr>
          <a:xfrm>
            <a:off x="4202017" y="2936854"/>
            <a:ext cx="0" cy="98141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EB7CCEFC-B7E5-464B-9C91-467E29A67F1B}"/>
              </a:ext>
            </a:extLst>
          </p:cNvPr>
          <p:cNvCxnSpPr>
            <a:cxnSpLocks/>
          </p:cNvCxnSpPr>
          <p:nvPr/>
        </p:nvCxnSpPr>
        <p:spPr>
          <a:xfrm>
            <a:off x="3908700" y="3908271"/>
            <a:ext cx="307679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6A3B5A37-885B-4C07-9680-FB30CCA8AED6}"/>
              </a:ext>
            </a:extLst>
          </p:cNvPr>
          <p:cNvCxnSpPr/>
          <p:nvPr/>
        </p:nvCxnSpPr>
        <p:spPr>
          <a:xfrm>
            <a:off x="3459786" y="2936854"/>
            <a:ext cx="0" cy="98141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FD1D561F-D2B9-4E64-A083-BDCFF6C8EC3D}"/>
              </a:ext>
            </a:extLst>
          </p:cNvPr>
          <p:cNvCxnSpPr/>
          <p:nvPr/>
        </p:nvCxnSpPr>
        <p:spPr>
          <a:xfrm>
            <a:off x="3743671" y="2936854"/>
            <a:ext cx="0" cy="98141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474D39CE-0C74-45A7-9E2D-AF2724C67502}"/>
              </a:ext>
            </a:extLst>
          </p:cNvPr>
          <p:cNvCxnSpPr>
            <a:cxnSpLocks/>
          </p:cNvCxnSpPr>
          <p:nvPr/>
        </p:nvCxnSpPr>
        <p:spPr>
          <a:xfrm>
            <a:off x="3450354" y="3908271"/>
            <a:ext cx="307679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9C694505-D09D-4747-BDC7-8DF701085801}"/>
              </a:ext>
            </a:extLst>
          </p:cNvPr>
          <p:cNvCxnSpPr/>
          <p:nvPr/>
        </p:nvCxnSpPr>
        <p:spPr>
          <a:xfrm>
            <a:off x="530762" y="2929926"/>
            <a:ext cx="0" cy="98141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B923FE5B-F275-4212-9B31-9D7674B31DD0}"/>
              </a:ext>
            </a:extLst>
          </p:cNvPr>
          <p:cNvCxnSpPr/>
          <p:nvPr/>
        </p:nvCxnSpPr>
        <p:spPr>
          <a:xfrm>
            <a:off x="818111" y="2929926"/>
            <a:ext cx="0" cy="98141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D72F4703-CB26-491E-AE1D-0CF96E9E5EC0}"/>
              </a:ext>
            </a:extLst>
          </p:cNvPr>
          <p:cNvCxnSpPr>
            <a:cxnSpLocks/>
          </p:cNvCxnSpPr>
          <p:nvPr/>
        </p:nvCxnSpPr>
        <p:spPr>
          <a:xfrm>
            <a:off x="521330" y="3901343"/>
            <a:ext cx="307679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50649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lvl="0"/>
            <a:r>
              <a:rPr lang="en-GB" dirty="0">
                <a:latin typeface="Open Sans"/>
                <a:ea typeface="Open Sans"/>
                <a:cs typeface="Open Sans"/>
                <a:sym typeface="Open Sans"/>
              </a:rPr>
              <a:t>Online Fractional Algorithm</a:t>
            </a:r>
            <a:endParaRPr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0" name="Google Shape;70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Economica"/>
              </a:rPr>
              <a:t>36</a:t>
            </a:fld>
            <a:endParaRPr dirty="0">
              <a:solidFill>
                <a:schemeClr val="dk1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  <a:sym typeface="Economic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516D4E0-2F08-4ECC-BE95-7F24D8011E53}"/>
                  </a:ext>
                </a:extLst>
              </p:cNvPr>
              <p:cNvSpPr txBox="1"/>
              <p:nvPr/>
            </p:nvSpPr>
            <p:spPr>
              <a:xfrm>
                <a:off x="2799667" y="2135928"/>
                <a:ext cx="55996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516D4E0-2F08-4ECC-BE95-7F24D8011E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9667" y="2135928"/>
                <a:ext cx="559961" cy="215444"/>
              </a:xfrm>
              <a:prstGeom prst="rect">
                <a:avLst/>
              </a:prstGeom>
              <a:blipFill>
                <a:blip r:embed="rId7"/>
                <a:stretch>
                  <a:fillRect l="-6522" r="-5435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084A38DC-CA07-424C-B9E2-2E7734D6A851}"/>
              </a:ext>
            </a:extLst>
          </p:cNvPr>
          <p:cNvSpPr/>
          <p:nvPr/>
        </p:nvSpPr>
        <p:spPr>
          <a:xfrm>
            <a:off x="1357972" y="2937892"/>
            <a:ext cx="291934" cy="96299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F56686E-A4B5-4280-8BB4-C23A174ACD6E}"/>
              </a:ext>
            </a:extLst>
          </p:cNvPr>
          <p:cNvSpPr/>
          <p:nvPr/>
        </p:nvSpPr>
        <p:spPr>
          <a:xfrm>
            <a:off x="1357972" y="3525625"/>
            <a:ext cx="291934" cy="37422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84A8695-E42D-4E37-A3CE-76881EC14281}"/>
              </a:ext>
            </a:extLst>
          </p:cNvPr>
          <p:cNvSpPr/>
          <p:nvPr/>
        </p:nvSpPr>
        <p:spPr>
          <a:xfrm>
            <a:off x="1816589" y="2937892"/>
            <a:ext cx="291934" cy="96299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7E3002E-B2F0-4CA3-B30D-AEA393D8DE6C}"/>
              </a:ext>
            </a:extLst>
          </p:cNvPr>
          <p:cNvSpPr/>
          <p:nvPr/>
        </p:nvSpPr>
        <p:spPr>
          <a:xfrm>
            <a:off x="1816589" y="3261674"/>
            <a:ext cx="291934" cy="63817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4041CFC-C2B8-4D37-A99C-B7D700502374}"/>
              </a:ext>
            </a:extLst>
          </p:cNvPr>
          <p:cNvSpPr/>
          <p:nvPr/>
        </p:nvSpPr>
        <p:spPr>
          <a:xfrm>
            <a:off x="2275206" y="2941824"/>
            <a:ext cx="291934" cy="96299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CC9AC19A-6260-4E9D-B28F-8B679A3210E4}"/>
              </a:ext>
            </a:extLst>
          </p:cNvPr>
          <p:cNvSpPr/>
          <p:nvPr/>
        </p:nvSpPr>
        <p:spPr>
          <a:xfrm>
            <a:off x="2733823" y="2939340"/>
            <a:ext cx="291934" cy="96299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BB432AC1-C305-4420-AF37-A6F2203D9AF8}"/>
              </a:ext>
            </a:extLst>
          </p:cNvPr>
          <p:cNvSpPr/>
          <p:nvPr/>
        </p:nvSpPr>
        <p:spPr>
          <a:xfrm>
            <a:off x="529575" y="3580624"/>
            <a:ext cx="291934" cy="31819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85AA74E-2AC1-4C69-B32A-4690ACBE908B}"/>
                  </a:ext>
                </a:extLst>
              </p:cNvPr>
              <p:cNvSpPr txBox="1"/>
              <p:nvPr/>
            </p:nvSpPr>
            <p:spPr>
              <a:xfrm>
                <a:off x="541154" y="3918275"/>
                <a:ext cx="269817" cy="1538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0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05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85AA74E-2AC1-4C69-B32A-4690ACBE90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154" y="3918275"/>
                <a:ext cx="269817" cy="153888"/>
              </a:xfrm>
              <a:prstGeom prst="rect">
                <a:avLst/>
              </a:prstGeom>
              <a:blipFill>
                <a:blip r:embed="rId16"/>
                <a:stretch>
                  <a:fillRect l="-11364" t="-4000" r="-15909" b="-4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6" name="Table 45">
                <a:extLst>
                  <a:ext uri="{FF2B5EF4-FFF2-40B4-BE49-F238E27FC236}">
                    <a16:creationId xmlns:a16="http://schemas.microsoft.com/office/drawing/2014/main" id="{B594E65C-5502-425E-9FFE-D583C8FBDCD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37853198"/>
                  </p:ext>
                </p:extLst>
              </p:nvPr>
            </p:nvGraphicFramePr>
            <p:xfrm>
              <a:off x="1229344" y="3886619"/>
              <a:ext cx="1828800" cy="2743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57200">
                      <a:extLst>
                        <a:ext uri="{9D8B030D-6E8A-4147-A177-3AD203B41FA5}">
                          <a16:colId xmlns:a16="http://schemas.microsoft.com/office/drawing/2014/main" val="3851698129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2678873779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3975201102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1486148461"/>
                        </a:ext>
                      </a:extLst>
                    </a:gridCol>
                  </a:tblGrid>
                  <a:tr h="27432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d>
                                  <m:dPr>
                                    <m:ctrlPr>
                                      <a:rPr lang="en-US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1,1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d>
                                  <m:dPr>
                                    <m:ctrlPr>
                                      <a:rPr lang="en-US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2,1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d>
                                  <m:dPr>
                                    <m:ctrlPr>
                                      <a:rPr lang="en-US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3,_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d>
                                  <m:dPr>
                                    <m:ctrlPr>
                                      <a:rPr lang="en-US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4,_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7927075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6" name="Table 45">
                <a:extLst>
                  <a:ext uri="{FF2B5EF4-FFF2-40B4-BE49-F238E27FC236}">
                    <a16:creationId xmlns:a16="http://schemas.microsoft.com/office/drawing/2014/main" id="{B594E65C-5502-425E-9FFE-D583C8FBDCD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37853198"/>
                  </p:ext>
                </p:extLst>
              </p:nvPr>
            </p:nvGraphicFramePr>
            <p:xfrm>
              <a:off x="1229344" y="3886619"/>
              <a:ext cx="1828800" cy="2743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57200">
                      <a:extLst>
                        <a:ext uri="{9D8B030D-6E8A-4147-A177-3AD203B41FA5}">
                          <a16:colId xmlns:a16="http://schemas.microsoft.com/office/drawing/2014/main" val="3851698129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2678873779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3975201102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1486148461"/>
                        </a:ext>
                      </a:extLst>
                    </a:gridCol>
                  </a:tblGrid>
                  <a:tr h="2743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7"/>
                          <a:stretch>
                            <a:fillRect r="-30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7"/>
                          <a:stretch>
                            <a:fillRect l="-98684" r="-1973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7"/>
                          <a:stretch>
                            <a:fillRect l="-201333" r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7"/>
                          <a:stretch>
                            <a:fillRect l="-301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270750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7" name="Table 46">
                <a:extLst>
                  <a:ext uri="{FF2B5EF4-FFF2-40B4-BE49-F238E27FC236}">
                    <a16:creationId xmlns:a16="http://schemas.microsoft.com/office/drawing/2014/main" id="{836D5988-F9B9-418E-853A-8D949091CFC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87714461"/>
                  </p:ext>
                </p:extLst>
              </p:nvPr>
            </p:nvGraphicFramePr>
            <p:xfrm>
              <a:off x="3328179" y="3886619"/>
              <a:ext cx="1828800" cy="2743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57200">
                      <a:extLst>
                        <a:ext uri="{9D8B030D-6E8A-4147-A177-3AD203B41FA5}">
                          <a16:colId xmlns:a16="http://schemas.microsoft.com/office/drawing/2014/main" val="3851698129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2678873779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3975201102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1486148461"/>
                        </a:ext>
                      </a:extLst>
                    </a:gridCol>
                  </a:tblGrid>
                  <a:tr h="27432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d>
                                  <m:dPr>
                                    <m:ctrlPr>
                                      <a:rPr lang="en-US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1,1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d>
                                  <m:dPr>
                                    <m:ctrlPr>
                                      <a:rPr lang="en-US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2,1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d>
                                  <m:dPr>
                                    <m:ctrlPr>
                                      <a:rPr lang="en-US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3,_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d>
                                  <m:dPr>
                                    <m:ctrlPr>
                                      <a:rPr lang="en-US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4,_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7927075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7" name="Table 46">
                <a:extLst>
                  <a:ext uri="{FF2B5EF4-FFF2-40B4-BE49-F238E27FC236}">
                    <a16:creationId xmlns:a16="http://schemas.microsoft.com/office/drawing/2014/main" id="{836D5988-F9B9-418E-853A-8D949091CFC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87714461"/>
                  </p:ext>
                </p:extLst>
              </p:nvPr>
            </p:nvGraphicFramePr>
            <p:xfrm>
              <a:off x="3328179" y="3886619"/>
              <a:ext cx="1828800" cy="2743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57200">
                      <a:extLst>
                        <a:ext uri="{9D8B030D-6E8A-4147-A177-3AD203B41FA5}">
                          <a16:colId xmlns:a16="http://schemas.microsoft.com/office/drawing/2014/main" val="3851698129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2678873779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3975201102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1486148461"/>
                        </a:ext>
                      </a:extLst>
                    </a:gridCol>
                  </a:tblGrid>
                  <a:tr h="2743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8"/>
                          <a:stretch>
                            <a:fillRect r="-30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8"/>
                          <a:stretch>
                            <a:fillRect l="-98684" r="-1973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8"/>
                          <a:stretch>
                            <a:fillRect l="-201333" r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8"/>
                          <a:stretch>
                            <a:fillRect l="-301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270750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0C002C23-214A-4DD0-9F68-8B9DF0C6F483}"/>
                  </a:ext>
                </a:extLst>
              </p:cNvPr>
              <p:cNvSpPr txBox="1"/>
              <p:nvPr/>
            </p:nvSpPr>
            <p:spPr>
              <a:xfrm>
                <a:off x="2249901" y="4338637"/>
                <a:ext cx="130792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={1,2,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0C002C23-214A-4DD0-9F68-8B9DF0C6F4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9901" y="4338637"/>
                <a:ext cx="1307922" cy="246221"/>
              </a:xfrm>
              <a:prstGeom prst="rect">
                <a:avLst/>
              </a:prstGeom>
              <a:blipFill>
                <a:blip r:embed="rId19"/>
                <a:stretch>
                  <a:fillRect l="-2326" r="-4651" b="-3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359A6C25-7A83-47B6-83BD-FC9DC5AA8194}"/>
                  </a:ext>
                </a:extLst>
              </p:cNvPr>
              <p:cNvSpPr txBox="1"/>
              <p:nvPr/>
            </p:nvSpPr>
            <p:spPr>
              <a:xfrm>
                <a:off x="1906797" y="2135572"/>
                <a:ext cx="55996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359A6C25-7A83-47B6-83BD-FC9DC5AA81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6797" y="2135572"/>
                <a:ext cx="559960" cy="215444"/>
              </a:xfrm>
              <a:prstGeom prst="rect">
                <a:avLst/>
              </a:prstGeom>
              <a:blipFill>
                <a:blip r:embed="rId21"/>
                <a:stretch>
                  <a:fillRect l="-7609" r="-5435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32925FD1-1300-47A5-88E2-95A6DF2EF667}"/>
                  </a:ext>
                </a:extLst>
              </p:cNvPr>
              <p:cNvSpPr txBox="1"/>
              <p:nvPr/>
            </p:nvSpPr>
            <p:spPr>
              <a:xfrm>
                <a:off x="1018094" y="2135928"/>
                <a:ext cx="55579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32925FD1-1300-47A5-88E2-95A6DF2EF6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8094" y="2135928"/>
                <a:ext cx="555793" cy="215444"/>
              </a:xfrm>
              <a:prstGeom prst="rect">
                <a:avLst/>
              </a:prstGeom>
              <a:blipFill>
                <a:blip r:embed="rId22"/>
                <a:stretch>
                  <a:fillRect l="-6593" r="-6593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0249F030-30A0-45D4-825B-40FB5A86889B}"/>
                  </a:ext>
                </a:extLst>
              </p:cNvPr>
              <p:cNvSpPr txBox="1"/>
              <p:nvPr/>
            </p:nvSpPr>
            <p:spPr>
              <a:xfrm>
                <a:off x="6009253" y="1579520"/>
                <a:ext cx="2831416" cy="123110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600" dirty="0">
                    <a:solidFill>
                      <a:schemeClr val="tx1"/>
                    </a:solidFill>
                    <a:latin typeface="Open Sans" panose="020B0604020202020204" charset="0"/>
                    <a:ea typeface="Open Sans" panose="020B0604020202020204" charset="0"/>
                    <a:cs typeface="Open Sans" panose="020B0604020202020204" charset="0"/>
                  </a:rPr>
                  <a:t>Until constraint is not satisfy</a:t>
                </a:r>
              </a:p>
              <a:p>
                <a:r>
                  <a:rPr lang="en-US" sz="1600" dirty="0">
                    <a:solidFill>
                      <a:schemeClr val="tx1"/>
                    </a:solidFill>
                    <a:latin typeface="Open Sans" panose="020B0604020202020204" charset="0"/>
                    <a:ea typeface="Open Sans" panose="020B0604020202020204" charset="0"/>
                    <a:cs typeface="Open Sans" panose="020B0604020202020204" charset="0"/>
                  </a:rPr>
                  <a:t>Increase y(t)</a:t>
                </a:r>
              </a:p>
              <a:p>
                <a:r>
                  <a:rPr lang="en-US" sz="1600" dirty="0">
                    <a:solidFill>
                      <a:schemeClr val="tx1"/>
                    </a:solidFill>
                    <a:latin typeface="Open Sans" panose="020B0604020202020204" charset="0"/>
                    <a:ea typeface="Open Sans" panose="020B0604020202020204" charset="0"/>
                    <a:cs typeface="Open Sans" panose="020B0604020202020204" charset="0"/>
                  </a:rPr>
                  <a:t>For each relevant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  <a:latin typeface="Open Sans" panose="020B0604020202020204" charset="0"/>
                    <a:ea typeface="Open Sans" panose="020B0604020202020204" charset="0"/>
                    <a:cs typeface="Open Sans" panose="020B0604020202020204" charset="0"/>
                  </a:rPr>
                  <a:t>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>
                    <a:solidFill>
                      <a:schemeClr val="tx1"/>
                    </a:solidFill>
                    <a:latin typeface="Open Sans" panose="020B0604020202020204" charset="0"/>
                    <a:ea typeface="Open Sans" panose="020B0604020202020204" charset="0"/>
                    <a:cs typeface="Open Sans" panose="020B0604020202020204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  <a:latin typeface="Open Sans" panose="020B0604020202020204" charset="0"/>
                    <a:ea typeface="Open Sans" panose="020B0604020202020204" charset="0"/>
                    <a:cs typeface="Open Sans" panose="020B0604020202020204" charset="0"/>
                  </a:rPr>
                  <a:t>, increase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600" dirty="0">
                  <a:solidFill>
                    <a:schemeClr val="tx1"/>
                  </a:solidFill>
                  <a:latin typeface="Open Sans" panose="020B0604020202020204" charset="0"/>
                  <a:ea typeface="Open Sans" panose="020B0604020202020204" charset="0"/>
                  <a:cs typeface="Open Sans" panose="020B060402020202020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>
                    <a:solidFill>
                      <a:schemeClr val="tx1"/>
                    </a:solidFill>
                    <a:latin typeface="Open Sans" panose="020B0604020202020204" charset="0"/>
                    <a:ea typeface="Open Sans" panose="020B0604020202020204" charset="0"/>
                    <a:cs typeface="Open Sans" panose="020B0604020202020204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  <a:latin typeface="Open Sans" panose="020B0604020202020204" charset="0"/>
                    <a:ea typeface="Open Sans" panose="020B0604020202020204" charset="0"/>
                    <a:cs typeface="Open Sans" panose="020B0604020202020204" charset="0"/>
                  </a:rPr>
                  <a:t>, increase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ar-AE" sz="1600" dirty="0">
                  <a:solidFill>
                    <a:schemeClr val="tx1"/>
                  </a:solidFill>
                  <a:latin typeface="Open Sans" panose="020B0604020202020204" charset="0"/>
                  <a:ea typeface="Open Sans" panose="020B0604020202020204" charset="0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0249F030-30A0-45D4-825B-40FB5A8688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9253" y="1579520"/>
                <a:ext cx="2831416" cy="1231106"/>
              </a:xfrm>
              <a:prstGeom prst="rect">
                <a:avLst/>
              </a:prstGeom>
              <a:blipFill>
                <a:blip r:embed="rId23"/>
                <a:stretch>
                  <a:fillRect l="-4526" t="-4950" r="-2371" b="-99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E3BA9C0B-20CA-46AE-8C46-5DD8BCBD1897}"/>
                  </a:ext>
                </a:extLst>
              </p:cNvPr>
              <p:cNvSpPr txBox="1"/>
              <p:nvPr/>
            </p:nvSpPr>
            <p:spPr>
              <a:xfrm>
                <a:off x="5775903" y="3072423"/>
                <a:ext cx="3010119" cy="6308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ar-AE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ar-AE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ar-AE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ar-AE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d>
                            <m:dPr>
                              <m:ctrlPr>
                                <a:rPr lang="ar-AE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AE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∖</m:t>
                          </m:r>
                          <m:r>
                            <a:rPr lang="ar-AE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{</m:t>
                          </m:r>
                          <m:sSub>
                            <m:sSubPr>
                              <m:ctrlPr>
                                <a:rPr lang="ar-AE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ar-AE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ar-AE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ar-AE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}</m:t>
                          </m:r>
                        </m:sub>
                        <m:sup/>
                        <m:e>
                          <m:r>
                            <a:rPr lang="ar-AE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ar-AE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AE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ar-AE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ar-AE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d>
                                <m:dPr>
                                  <m:ctrlPr>
                                    <a:rPr lang="ar-AE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ar-AE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ar-AE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ar-AE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d>
                        </m:e>
                      </m:nary>
                      <m:r>
                        <a:rPr lang="ar-AE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d>
                        <m:dPr>
                          <m:begChr m:val="|"/>
                          <m:endChr m:val="|"/>
                          <m:ctrlPr>
                            <a:rPr lang="ar-AE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ar-AE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d>
                            <m:dPr>
                              <m:ctrlPr>
                                <a:rPr lang="ar-AE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AE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ar-AE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ar-AE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E3BA9C0B-20CA-46AE-8C46-5DD8BCBD18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5903" y="3072423"/>
                <a:ext cx="3010119" cy="630814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E95D6CC0-317B-4CF1-9BD6-6ABAEC25CDA8}"/>
                  </a:ext>
                </a:extLst>
              </p:cNvPr>
              <p:cNvSpPr txBox="1"/>
              <p:nvPr/>
            </p:nvSpPr>
            <p:spPr>
              <a:xfrm>
                <a:off x="429348" y="1533854"/>
                <a:ext cx="48814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E95D6CC0-317B-4CF1-9BD6-6ABAEC25CD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348" y="1533854"/>
                <a:ext cx="488147" cy="215444"/>
              </a:xfrm>
              <a:prstGeom prst="rect">
                <a:avLst/>
              </a:prstGeom>
              <a:blipFill>
                <a:blip r:embed="rId25"/>
                <a:stretch>
                  <a:fillRect l="-7407" r="-4938"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Google Shape;69;p14">
                <a:extLst>
                  <a:ext uri="{FF2B5EF4-FFF2-40B4-BE49-F238E27FC236}">
                    <a16:creationId xmlns:a16="http://schemas.microsoft.com/office/drawing/2014/main" id="{D831E749-E58D-4073-B6BC-A9084E5E8CE7}"/>
                  </a:ext>
                </a:extLst>
              </p:cNvPr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5957390" y="3918274"/>
                <a:ext cx="2935141" cy="733005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16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sz="16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a:rPr lang="en-US" sz="16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d>
                                <m:dPr>
                                  <m:ctrlPr>
                                    <a:rPr lang="en-US" sz="16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sz="16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6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e>
                          </m:groupChr>
                        </m:e>
                        <m:lim>
                          <m:r>
                            <a:rPr lang="en-US" sz="1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1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1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lim>
                      </m:limLow>
                      <m:r>
                        <a:rPr lang="en-US" sz="16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limLow>
                        <m:limLowPr>
                          <m:ctrlPr>
                            <a:rPr lang="en-US" sz="16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sz="16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a:rPr lang="en-US" sz="16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d>
                                <m:dPr>
                                  <m:ctrlPr>
                                    <a:rPr lang="en-US" sz="16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16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6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e>
                          </m:groupChr>
                        </m:e>
                        <m:lim>
                          <m:r>
                            <a:rPr lang="en-US" sz="1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1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1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lim>
                      </m:limLow>
                      <m:r>
                        <a:rPr lang="ar-AE" sz="16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sz="16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ar-AE" sz="16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6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16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45" name="Google Shape;69;p14">
                <a:extLst>
                  <a:ext uri="{FF2B5EF4-FFF2-40B4-BE49-F238E27FC236}">
                    <a16:creationId xmlns:a16="http://schemas.microsoft.com/office/drawing/2014/main" id="{D831E749-E58D-4073-B6BC-A9084E5E8CE7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957390" y="3918274"/>
                <a:ext cx="2935141" cy="733005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B78A2B3-0E43-4527-81AA-7E2EEE98F969}"/>
              </a:ext>
            </a:extLst>
          </p:cNvPr>
          <p:cNvCxnSpPr/>
          <p:nvPr/>
        </p:nvCxnSpPr>
        <p:spPr>
          <a:xfrm>
            <a:off x="4838565" y="2933391"/>
            <a:ext cx="0" cy="98141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AE67D1CC-0FB2-4CD3-8169-80D13DD4AF72}"/>
              </a:ext>
            </a:extLst>
          </p:cNvPr>
          <p:cNvCxnSpPr/>
          <p:nvPr/>
        </p:nvCxnSpPr>
        <p:spPr>
          <a:xfrm>
            <a:off x="5122450" y="2933391"/>
            <a:ext cx="0" cy="98141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7B955012-E691-42A1-857A-6C272A6EB1F7}"/>
              </a:ext>
            </a:extLst>
          </p:cNvPr>
          <p:cNvCxnSpPr>
            <a:cxnSpLocks/>
          </p:cNvCxnSpPr>
          <p:nvPr/>
        </p:nvCxnSpPr>
        <p:spPr>
          <a:xfrm>
            <a:off x="4829133" y="3904808"/>
            <a:ext cx="307679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3EB95715-5E6B-4766-A1D9-CE9862EECC38}"/>
              </a:ext>
            </a:extLst>
          </p:cNvPr>
          <p:cNvCxnSpPr/>
          <p:nvPr/>
        </p:nvCxnSpPr>
        <p:spPr>
          <a:xfrm>
            <a:off x="4378487" y="2936855"/>
            <a:ext cx="0" cy="98141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0E2557DA-7662-4ABE-9F38-6601CAD1B8C3}"/>
              </a:ext>
            </a:extLst>
          </p:cNvPr>
          <p:cNvCxnSpPr/>
          <p:nvPr/>
        </p:nvCxnSpPr>
        <p:spPr>
          <a:xfrm>
            <a:off x="4662372" y="2936855"/>
            <a:ext cx="0" cy="98141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489D8D49-96FE-497E-A539-24CC1B70EA43}"/>
              </a:ext>
            </a:extLst>
          </p:cNvPr>
          <p:cNvCxnSpPr>
            <a:cxnSpLocks/>
          </p:cNvCxnSpPr>
          <p:nvPr/>
        </p:nvCxnSpPr>
        <p:spPr>
          <a:xfrm>
            <a:off x="4369055" y="3908272"/>
            <a:ext cx="307679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FC47CD70-6817-43BB-A313-CF447086C34C}"/>
              </a:ext>
            </a:extLst>
          </p:cNvPr>
          <p:cNvCxnSpPr/>
          <p:nvPr/>
        </p:nvCxnSpPr>
        <p:spPr>
          <a:xfrm>
            <a:off x="3918132" y="2936854"/>
            <a:ext cx="0" cy="98141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722B6679-39DB-4508-AD4F-EB902C3A1736}"/>
              </a:ext>
            </a:extLst>
          </p:cNvPr>
          <p:cNvCxnSpPr/>
          <p:nvPr/>
        </p:nvCxnSpPr>
        <p:spPr>
          <a:xfrm>
            <a:off x="4202017" y="2936854"/>
            <a:ext cx="0" cy="98141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E0391D96-1EA6-4CF2-891A-3B2D99800331}"/>
              </a:ext>
            </a:extLst>
          </p:cNvPr>
          <p:cNvCxnSpPr>
            <a:cxnSpLocks/>
          </p:cNvCxnSpPr>
          <p:nvPr/>
        </p:nvCxnSpPr>
        <p:spPr>
          <a:xfrm>
            <a:off x="3908700" y="3908271"/>
            <a:ext cx="307679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1265A1C0-E56D-4D12-9FDB-0ADF9BA81BE1}"/>
              </a:ext>
            </a:extLst>
          </p:cNvPr>
          <p:cNvCxnSpPr/>
          <p:nvPr/>
        </p:nvCxnSpPr>
        <p:spPr>
          <a:xfrm>
            <a:off x="3459786" y="2936854"/>
            <a:ext cx="0" cy="98141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423D603A-BDA0-414A-A089-F99E8AD4D5C0}"/>
              </a:ext>
            </a:extLst>
          </p:cNvPr>
          <p:cNvCxnSpPr/>
          <p:nvPr/>
        </p:nvCxnSpPr>
        <p:spPr>
          <a:xfrm>
            <a:off x="3743671" y="2936854"/>
            <a:ext cx="0" cy="98141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8021F196-16C7-4246-BFAE-E2100104EC8B}"/>
              </a:ext>
            </a:extLst>
          </p:cNvPr>
          <p:cNvCxnSpPr>
            <a:cxnSpLocks/>
          </p:cNvCxnSpPr>
          <p:nvPr/>
        </p:nvCxnSpPr>
        <p:spPr>
          <a:xfrm>
            <a:off x="3450354" y="3908271"/>
            <a:ext cx="307679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D725FF32-2410-4703-8978-92C0817E0BD8}"/>
              </a:ext>
            </a:extLst>
          </p:cNvPr>
          <p:cNvCxnSpPr/>
          <p:nvPr/>
        </p:nvCxnSpPr>
        <p:spPr>
          <a:xfrm>
            <a:off x="530762" y="2929926"/>
            <a:ext cx="0" cy="98141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A26F80D2-3AD8-4249-8876-D723B307CD26}"/>
              </a:ext>
            </a:extLst>
          </p:cNvPr>
          <p:cNvCxnSpPr/>
          <p:nvPr/>
        </p:nvCxnSpPr>
        <p:spPr>
          <a:xfrm>
            <a:off x="818111" y="2929926"/>
            <a:ext cx="0" cy="98141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43B26045-B848-4D0F-AE50-9C994A493E81}"/>
              </a:ext>
            </a:extLst>
          </p:cNvPr>
          <p:cNvCxnSpPr>
            <a:cxnSpLocks/>
          </p:cNvCxnSpPr>
          <p:nvPr/>
        </p:nvCxnSpPr>
        <p:spPr>
          <a:xfrm>
            <a:off x="521330" y="3901343"/>
            <a:ext cx="307679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13962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lvl="0"/>
            <a:r>
              <a:rPr lang="en-GB" dirty="0">
                <a:latin typeface="Open Sans"/>
                <a:ea typeface="Open Sans"/>
                <a:cs typeface="Open Sans"/>
                <a:sym typeface="Open Sans"/>
              </a:rPr>
              <a:t>Online Fractional Algorithm</a:t>
            </a:r>
            <a:endParaRPr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0" name="Google Shape;70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Economica"/>
              </a:rPr>
              <a:t>37</a:t>
            </a:fld>
            <a:endParaRPr dirty="0">
              <a:solidFill>
                <a:schemeClr val="dk1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  <a:sym typeface="Economica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84A38DC-CA07-424C-B9E2-2E7734D6A851}"/>
              </a:ext>
            </a:extLst>
          </p:cNvPr>
          <p:cNvSpPr/>
          <p:nvPr/>
        </p:nvSpPr>
        <p:spPr>
          <a:xfrm>
            <a:off x="1357972" y="2937892"/>
            <a:ext cx="291934" cy="96299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84A8695-E42D-4E37-A3CE-76881EC14281}"/>
              </a:ext>
            </a:extLst>
          </p:cNvPr>
          <p:cNvSpPr/>
          <p:nvPr/>
        </p:nvSpPr>
        <p:spPr>
          <a:xfrm>
            <a:off x="1816589" y="2937892"/>
            <a:ext cx="291934" cy="96299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4041CFC-C2B8-4D37-A99C-B7D700502374}"/>
              </a:ext>
            </a:extLst>
          </p:cNvPr>
          <p:cNvSpPr/>
          <p:nvPr/>
        </p:nvSpPr>
        <p:spPr>
          <a:xfrm>
            <a:off x="2275206" y="2941824"/>
            <a:ext cx="291934" cy="96299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CC9AC19A-6260-4E9D-B28F-8B679A3210E4}"/>
              </a:ext>
            </a:extLst>
          </p:cNvPr>
          <p:cNvSpPr/>
          <p:nvPr/>
        </p:nvSpPr>
        <p:spPr>
          <a:xfrm>
            <a:off x="2733823" y="2939340"/>
            <a:ext cx="291934" cy="96299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85AA74E-2AC1-4C69-B32A-4690ACBE908B}"/>
                  </a:ext>
                </a:extLst>
              </p:cNvPr>
              <p:cNvSpPr txBox="1"/>
              <p:nvPr/>
            </p:nvSpPr>
            <p:spPr>
              <a:xfrm>
                <a:off x="541154" y="3918275"/>
                <a:ext cx="269817" cy="1538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0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05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85AA74E-2AC1-4C69-B32A-4690ACBE90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154" y="3918275"/>
                <a:ext cx="269817" cy="153888"/>
              </a:xfrm>
              <a:prstGeom prst="rect">
                <a:avLst/>
              </a:prstGeom>
              <a:blipFill>
                <a:blip r:embed="rId17"/>
                <a:stretch>
                  <a:fillRect l="-11364" t="-4000" r="-15909" b="-4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Rectangle 45">
            <a:extLst>
              <a:ext uri="{FF2B5EF4-FFF2-40B4-BE49-F238E27FC236}">
                <a16:creationId xmlns:a16="http://schemas.microsoft.com/office/drawing/2014/main" id="{093BC563-671B-46D1-BDA4-3760EDF31C6C}"/>
              </a:ext>
            </a:extLst>
          </p:cNvPr>
          <p:cNvSpPr/>
          <p:nvPr/>
        </p:nvSpPr>
        <p:spPr>
          <a:xfrm>
            <a:off x="1357972" y="3525625"/>
            <a:ext cx="291934" cy="37422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A4C69C33-6191-46F6-A8A2-AD6819B7E6F5}"/>
              </a:ext>
            </a:extLst>
          </p:cNvPr>
          <p:cNvSpPr/>
          <p:nvPr/>
        </p:nvSpPr>
        <p:spPr>
          <a:xfrm>
            <a:off x="1816589" y="3261674"/>
            <a:ext cx="291934" cy="63817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8" name="Table 47">
                <a:extLst>
                  <a:ext uri="{FF2B5EF4-FFF2-40B4-BE49-F238E27FC236}">
                    <a16:creationId xmlns:a16="http://schemas.microsoft.com/office/drawing/2014/main" id="{E78A8670-D1D5-45EB-A53E-ED52B2C8E82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90405063"/>
                  </p:ext>
                </p:extLst>
              </p:nvPr>
            </p:nvGraphicFramePr>
            <p:xfrm>
              <a:off x="1229344" y="3886619"/>
              <a:ext cx="1828800" cy="2743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57200">
                      <a:extLst>
                        <a:ext uri="{9D8B030D-6E8A-4147-A177-3AD203B41FA5}">
                          <a16:colId xmlns:a16="http://schemas.microsoft.com/office/drawing/2014/main" val="3851698129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2678873779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3975201102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1486148461"/>
                        </a:ext>
                      </a:extLst>
                    </a:gridCol>
                  </a:tblGrid>
                  <a:tr h="27432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d>
                                  <m:dPr>
                                    <m:ctrlPr>
                                      <a:rPr lang="en-US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d>
                                  <m:dPr>
                                    <m:ctrlPr>
                                      <a:rPr lang="en-US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d>
                                  <m:dPr>
                                    <m:ctrlPr>
                                      <a:rPr lang="en-US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en-US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d>
                                  <m:dPr>
                                    <m:ctrlPr>
                                      <a:rPr lang="en-US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  <m:r>
                                      <a:rPr lang="en-US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,_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7927075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8" name="Table 47">
                <a:extLst>
                  <a:ext uri="{FF2B5EF4-FFF2-40B4-BE49-F238E27FC236}">
                    <a16:creationId xmlns:a16="http://schemas.microsoft.com/office/drawing/2014/main" id="{E78A8670-D1D5-45EB-A53E-ED52B2C8E82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90405063"/>
                  </p:ext>
                </p:extLst>
              </p:nvPr>
            </p:nvGraphicFramePr>
            <p:xfrm>
              <a:off x="1229344" y="3886619"/>
              <a:ext cx="1828800" cy="2743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57200">
                      <a:extLst>
                        <a:ext uri="{9D8B030D-6E8A-4147-A177-3AD203B41FA5}">
                          <a16:colId xmlns:a16="http://schemas.microsoft.com/office/drawing/2014/main" val="3851698129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2678873779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3975201102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1486148461"/>
                        </a:ext>
                      </a:extLst>
                    </a:gridCol>
                  </a:tblGrid>
                  <a:tr h="2743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8"/>
                          <a:stretch>
                            <a:fillRect r="-30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8"/>
                          <a:stretch>
                            <a:fillRect l="-98684" r="-1973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8"/>
                          <a:stretch>
                            <a:fillRect l="-201333" r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8"/>
                          <a:stretch>
                            <a:fillRect l="-301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270750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9" name="Table 48">
                <a:extLst>
                  <a:ext uri="{FF2B5EF4-FFF2-40B4-BE49-F238E27FC236}">
                    <a16:creationId xmlns:a16="http://schemas.microsoft.com/office/drawing/2014/main" id="{1D860F14-3071-4C14-A109-B4101B82D7E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83208707"/>
                  </p:ext>
                </p:extLst>
              </p:nvPr>
            </p:nvGraphicFramePr>
            <p:xfrm>
              <a:off x="3328179" y="3886619"/>
              <a:ext cx="1828800" cy="2743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57200">
                      <a:extLst>
                        <a:ext uri="{9D8B030D-6E8A-4147-A177-3AD203B41FA5}">
                          <a16:colId xmlns:a16="http://schemas.microsoft.com/office/drawing/2014/main" val="3851698129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2678873779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3975201102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1486148461"/>
                        </a:ext>
                      </a:extLst>
                    </a:gridCol>
                  </a:tblGrid>
                  <a:tr h="27432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d>
                                  <m:dPr>
                                    <m:ctrlPr>
                                      <a:rPr lang="en-US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d>
                                  <m:dPr>
                                    <m:ctrlPr>
                                      <a:rPr lang="en-US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d>
                                  <m:dPr>
                                    <m:ctrlPr>
                                      <a:rPr lang="en-US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en-US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d>
                                  <m:dPr>
                                    <m:ctrlPr>
                                      <a:rPr lang="en-US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  <m:r>
                                      <a:rPr lang="en-US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,_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7927075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9" name="Table 48">
                <a:extLst>
                  <a:ext uri="{FF2B5EF4-FFF2-40B4-BE49-F238E27FC236}">
                    <a16:creationId xmlns:a16="http://schemas.microsoft.com/office/drawing/2014/main" id="{1D860F14-3071-4C14-A109-B4101B82D7E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83208707"/>
                  </p:ext>
                </p:extLst>
              </p:nvPr>
            </p:nvGraphicFramePr>
            <p:xfrm>
              <a:off x="3328179" y="3886619"/>
              <a:ext cx="1828800" cy="2743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57200">
                      <a:extLst>
                        <a:ext uri="{9D8B030D-6E8A-4147-A177-3AD203B41FA5}">
                          <a16:colId xmlns:a16="http://schemas.microsoft.com/office/drawing/2014/main" val="3851698129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2678873779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3975201102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1486148461"/>
                        </a:ext>
                      </a:extLst>
                    </a:gridCol>
                  </a:tblGrid>
                  <a:tr h="2743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9"/>
                          <a:stretch>
                            <a:fillRect r="-30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9"/>
                          <a:stretch>
                            <a:fillRect l="-98684" r="-1973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9"/>
                          <a:stretch>
                            <a:fillRect l="-201333" r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9"/>
                          <a:stretch>
                            <a:fillRect l="-301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270750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A9836187-1F29-4A20-83E8-A4B2E41DF5D2}"/>
                  </a:ext>
                </a:extLst>
              </p:cNvPr>
              <p:cNvSpPr txBox="1"/>
              <p:nvPr/>
            </p:nvSpPr>
            <p:spPr>
              <a:xfrm>
                <a:off x="2249901" y="4338637"/>
                <a:ext cx="130792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={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A9836187-1F29-4A20-83E8-A4B2E41DF5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9901" y="4338637"/>
                <a:ext cx="1307922" cy="246221"/>
              </a:xfrm>
              <a:prstGeom prst="rect">
                <a:avLst/>
              </a:prstGeom>
              <a:blipFill>
                <a:blip r:embed="rId20"/>
                <a:stretch>
                  <a:fillRect l="-2326" r="-4651" b="-3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C6B3B6A8-BF43-432A-9F2D-9C34EE3D75BA}"/>
                  </a:ext>
                </a:extLst>
              </p:cNvPr>
              <p:cNvSpPr txBox="1"/>
              <p:nvPr/>
            </p:nvSpPr>
            <p:spPr>
              <a:xfrm>
                <a:off x="2799667" y="2135928"/>
                <a:ext cx="55996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C6B3B6A8-BF43-432A-9F2D-9C34EE3D75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9667" y="2135928"/>
                <a:ext cx="559961" cy="215444"/>
              </a:xfrm>
              <a:prstGeom prst="rect">
                <a:avLst/>
              </a:prstGeom>
              <a:blipFill>
                <a:blip r:embed="rId22"/>
                <a:stretch>
                  <a:fillRect l="-6522" r="-5435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9893E0F8-CC96-4FA5-998E-13A86C02DE60}"/>
                  </a:ext>
                </a:extLst>
              </p:cNvPr>
              <p:cNvSpPr txBox="1"/>
              <p:nvPr/>
            </p:nvSpPr>
            <p:spPr>
              <a:xfrm>
                <a:off x="1906797" y="2135572"/>
                <a:ext cx="55996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9893E0F8-CC96-4FA5-998E-13A86C02DE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6797" y="2135572"/>
                <a:ext cx="559960" cy="215444"/>
              </a:xfrm>
              <a:prstGeom prst="rect">
                <a:avLst/>
              </a:prstGeom>
              <a:blipFill>
                <a:blip r:embed="rId23"/>
                <a:stretch>
                  <a:fillRect l="-7609" r="-5435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64F2C2EC-590B-452F-BDF8-1984982D2784}"/>
                  </a:ext>
                </a:extLst>
              </p:cNvPr>
              <p:cNvSpPr txBox="1"/>
              <p:nvPr/>
            </p:nvSpPr>
            <p:spPr>
              <a:xfrm>
                <a:off x="1018094" y="2135928"/>
                <a:ext cx="55579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64F2C2EC-590B-452F-BDF8-1984982D27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8094" y="2135928"/>
                <a:ext cx="555793" cy="215444"/>
              </a:xfrm>
              <a:prstGeom prst="rect">
                <a:avLst/>
              </a:prstGeom>
              <a:blipFill>
                <a:blip r:embed="rId24"/>
                <a:stretch>
                  <a:fillRect l="-6593" r="-6593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A8940AB2-9179-41AC-B6EF-F6E0F08857FD}"/>
                  </a:ext>
                </a:extLst>
              </p:cNvPr>
              <p:cNvSpPr txBox="1"/>
              <p:nvPr/>
            </p:nvSpPr>
            <p:spPr>
              <a:xfrm>
                <a:off x="6009253" y="1579520"/>
                <a:ext cx="2831416" cy="123110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600" dirty="0">
                    <a:solidFill>
                      <a:schemeClr val="tx1"/>
                    </a:solidFill>
                    <a:latin typeface="Open Sans" panose="020B0604020202020204" charset="0"/>
                    <a:ea typeface="Open Sans" panose="020B0604020202020204" charset="0"/>
                    <a:cs typeface="Open Sans" panose="020B0604020202020204" charset="0"/>
                  </a:rPr>
                  <a:t>Until constraint is not satisfy</a:t>
                </a:r>
              </a:p>
              <a:p>
                <a:r>
                  <a:rPr lang="en-US" sz="1600" dirty="0">
                    <a:solidFill>
                      <a:schemeClr val="tx1"/>
                    </a:solidFill>
                    <a:latin typeface="Open Sans" panose="020B0604020202020204" charset="0"/>
                    <a:ea typeface="Open Sans" panose="020B0604020202020204" charset="0"/>
                    <a:cs typeface="Open Sans" panose="020B0604020202020204" charset="0"/>
                  </a:rPr>
                  <a:t>Increase y(t)</a:t>
                </a:r>
              </a:p>
              <a:p>
                <a:r>
                  <a:rPr lang="en-US" sz="1600" dirty="0">
                    <a:solidFill>
                      <a:schemeClr val="tx1"/>
                    </a:solidFill>
                    <a:latin typeface="Open Sans" panose="020B0604020202020204" charset="0"/>
                    <a:ea typeface="Open Sans" panose="020B0604020202020204" charset="0"/>
                    <a:cs typeface="Open Sans" panose="020B0604020202020204" charset="0"/>
                  </a:rPr>
                  <a:t>For each relevant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  <a:latin typeface="Open Sans" panose="020B0604020202020204" charset="0"/>
                    <a:ea typeface="Open Sans" panose="020B0604020202020204" charset="0"/>
                    <a:cs typeface="Open Sans" panose="020B0604020202020204" charset="0"/>
                  </a:rPr>
                  <a:t>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>
                    <a:solidFill>
                      <a:schemeClr val="tx1"/>
                    </a:solidFill>
                    <a:latin typeface="Open Sans" panose="020B0604020202020204" charset="0"/>
                    <a:ea typeface="Open Sans" panose="020B0604020202020204" charset="0"/>
                    <a:cs typeface="Open Sans" panose="020B0604020202020204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  <a:latin typeface="Open Sans" panose="020B0604020202020204" charset="0"/>
                    <a:ea typeface="Open Sans" panose="020B0604020202020204" charset="0"/>
                    <a:cs typeface="Open Sans" panose="020B0604020202020204" charset="0"/>
                  </a:rPr>
                  <a:t>, increase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600" dirty="0">
                  <a:solidFill>
                    <a:schemeClr val="tx1"/>
                  </a:solidFill>
                  <a:latin typeface="Open Sans" panose="020B0604020202020204" charset="0"/>
                  <a:ea typeface="Open Sans" panose="020B0604020202020204" charset="0"/>
                  <a:cs typeface="Open Sans" panose="020B060402020202020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>
                    <a:solidFill>
                      <a:schemeClr val="tx1"/>
                    </a:solidFill>
                    <a:latin typeface="Open Sans" panose="020B0604020202020204" charset="0"/>
                    <a:ea typeface="Open Sans" panose="020B0604020202020204" charset="0"/>
                    <a:cs typeface="Open Sans" panose="020B0604020202020204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  <a:latin typeface="Open Sans" panose="020B0604020202020204" charset="0"/>
                    <a:ea typeface="Open Sans" panose="020B0604020202020204" charset="0"/>
                    <a:cs typeface="Open Sans" panose="020B0604020202020204" charset="0"/>
                  </a:rPr>
                  <a:t>, increase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ar-AE" sz="1600" dirty="0">
                  <a:solidFill>
                    <a:schemeClr val="tx1"/>
                  </a:solidFill>
                  <a:latin typeface="Open Sans" panose="020B0604020202020204" charset="0"/>
                  <a:ea typeface="Open Sans" panose="020B0604020202020204" charset="0"/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A8940AB2-9179-41AC-B6EF-F6E0F08857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9253" y="1579520"/>
                <a:ext cx="2831416" cy="1231106"/>
              </a:xfrm>
              <a:prstGeom prst="rect">
                <a:avLst/>
              </a:prstGeom>
              <a:blipFill>
                <a:blip r:embed="rId25"/>
                <a:stretch>
                  <a:fillRect l="-4526" t="-4950" r="-2371" b="-99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EB100134-1AFB-43DC-8CBB-7153D76B75EF}"/>
                  </a:ext>
                </a:extLst>
              </p:cNvPr>
              <p:cNvSpPr txBox="1"/>
              <p:nvPr/>
            </p:nvSpPr>
            <p:spPr>
              <a:xfrm>
                <a:off x="5775903" y="3072423"/>
                <a:ext cx="3010119" cy="6308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ar-AE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ar-AE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ar-AE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ar-AE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d>
                            <m:dPr>
                              <m:ctrlPr>
                                <a:rPr lang="ar-AE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AE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∖</m:t>
                          </m:r>
                          <m:r>
                            <a:rPr lang="ar-AE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{</m:t>
                          </m:r>
                          <m:sSub>
                            <m:sSubPr>
                              <m:ctrlPr>
                                <a:rPr lang="ar-AE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ar-AE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ar-AE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ar-AE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}</m:t>
                          </m:r>
                        </m:sub>
                        <m:sup/>
                        <m:e>
                          <m:r>
                            <a:rPr lang="ar-AE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ar-AE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AE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ar-AE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ar-AE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d>
                                <m:dPr>
                                  <m:ctrlPr>
                                    <a:rPr lang="ar-AE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ar-AE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ar-AE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ar-AE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d>
                        </m:e>
                      </m:nary>
                      <m:r>
                        <a:rPr lang="ar-AE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d>
                        <m:dPr>
                          <m:begChr m:val="|"/>
                          <m:endChr m:val="|"/>
                          <m:ctrlPr>
                            <a:rPr lang="ar-AE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ar-AE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d>
                            <m:dPr>
                              <m:ctrlPr>
                                <a:rPr lang="ar-AE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AE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ar-AE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ar-AE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EB100134-1AFB-43DC-8CBB-7153D76B75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5903" y="3072423"/>
                <a:ext cx="3010119" cy="630814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4D0324F4-7A75-406F-849E-6A914E7CD1D0}"/>
                  </a:ext>
                </a:extLst>
              </p:cNvPr>
              <p:cNvSpPr txBox="1"/>
              <p:nvPr/>
            </p:nvSpPr>
            <p:spPr>
              <a:xfrm>
                <a:off x="429348" y="1533854"/>
                <a:ext cx="48814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4D0324F4-7A75-406F-849E-6A914E7CD1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348" y="1533854"/>
                <a:ext cx="488147" cy="215444"/>
              </a:xfrm>
              <a:prstGeom prst="rect">
                <a:avLst/>
              </a:prstGeom>
              <a:blipFill>
                <a:blip r:embed="rId27"/>
                <a:stretch>
                  <a:fillRect l="-7407" r="-4938"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Google Shape;69;p14">
                <a:extLst>
                  <a:ext uri="{FF2B5EF4-FFF2-40B4-BE49-F238E27FC236}">
                    <a16:creationId xmlns:a16="http://schemas.microsoft.com/office/drawing/2014/main" id="{710891B0-F412-4FA9-9398-39A52D20A92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957390" y="3918274"/>
                <a:ext cx="2935141" cy="73300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429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Open Sans"/>
                  <a:buChar char="●"/>
                  <a:defRPr sz="1800" b="0" i="0" u="none" strike="noStrike" cap="non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  <a:lvl2pPr marL="914400" marR="0" lvl="1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Open Sans"/>
                  <a:buChar char="○"/>
                  <a:defRPr sz="1400" b="0" i="0" u="none" strike="noStrike" cap="non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2pPr>
                <a:lvl3pPr marL="1371600" marR="0" lvl="2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Open Sans"/>
                  <a:buChar char="■"/>
                  <a:defRPr sz="1400" b="0" i="0" u="none" strike="noStrike" cap="non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3pPr>
                <a:lvl4pPr marL="1828800" marR="0" lvl="3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Open Sans"/>
                  <a:buChar char="●"/>
                  <a:defRPr sz="1400" b="0" i="0" u="none" strike="noStrike" cap="non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4pPr>
                <a:lvl5pPr marL="2286000" marR="0" lvl="4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Open Sans"/>
                  <a:buChar char="○"/>
                  <a:defRPr sz="1400" b="0" i="0" u="none" strike="noStrike" cap="non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5pPr>
                <a:lvl6pPr marL="2743200" marR="0" lvl="5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Open Sans"/>
                  <a:buChar char="■"/>
                  <a:defRPr sz="1400" b="0" i="0" u="none" strike="noStrike" cap="non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6pPr>
                <a:lvl7pPr marL="3200400" marR="0" lvl="6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Open Sans"/>
                  <a:buChar char="●"/>
                  <a:defRPr sz="1400" b="0" i="0" u="none" strike="noStrike" cap="non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7pPr>
                <a:lvl8pPr marL="3657600" marR="0" lvl="7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Open Sans"/>
                  <a:buChar char="○"/>
                  <a:defRPr sz="1400" b="0" i="0" u="none" strike="noStrike" cap="non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8pPr>
                <a:lvl9pPr marL="4114800" marR="0" lvl="8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Open Sans"/>
                  <a:buChar char="■"/>
                  <a:defRPr sz="1400" b="0" i="0" u="none" strike="noStrike" cap="non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9pPr>
              </a:lstStyle>
              <a:p>
                <a:pPr marL="0" indent="0">
                  <a:buFont typeface="Open Sans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16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sz="16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a:rPr lang="en-US" sz="16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d>
                                <m:dPr>
                                  <m:ctrlPr>
                                    <a:rPr lang="en-US" sz="16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sz="16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6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e>
                          </m:groupChr>
                        </m:e>
                        <m:lim>
                          <m:r>
                            <a:rPr lang="en-US" sz="16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16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16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lim>
                      </m:limLow>
                      <m:r>
                        <a:rPr lang="en-US" sz="160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limLow>
                        <m:limLowPr>
                          <m:ctrlPr>
                            <a:rPr lang="en-US" sz="16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sz="16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a:rPr lang="en-US" sz="16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d>
                                <m:dPr>
                                  <m:ctrlPr>
                                    <a:rPr lang="en-US" sz="16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16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6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e>
                          </m:groupChr>
                        </m:e>
                        <m:lim>
                          <m:r>
                            <a:rPr lang="en-US" sz="16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16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16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lim>
                      </m:limLow>
                      <m:r>
                        <a:rPr lang="ar-AE" sz="16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sz="160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ar-AE" sz="16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6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16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45" name="Google Shape;69;p14">
                <a:extLst>
                  <a:ext uri="{FF2B5EF4-FFF2-40B4-BE49-F238E27FC236}">
                    <a16:creationId xmlns:a16="http://schemas.microsoft.com/office/drawing/2014/main" id="{710891B0-F412-4FA9-9398-39A52D20A9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7390" y="3918274"/>
                <a:ext cx="2935141" cy="733005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Rectangle 51">
            <a:extLst>
              <a:ext uri="{FF2B5EF4-FFF2-40B4-BE49-F238E27FC236}">
                <a16:creationId xmlns:a16="http://schemas.microsoft.com/office/drawing/2014/main" id="{893CCB90-7594-4F46-80A3-A6829881DABE}"/>
              </a:ext>
            </a:extLst>
          </p:cNvPr>
          <p:cNvSpPr/>
          <p:nvPr/>
        </p:nvSpPr>
        <p:spPr>
          <a:xfrm>
            <a:off x="529575" y="3580624"/>
            <a:ext cx="291934" cy="31819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CA9F48F8-9362-4CC6-97C4-82885899C5EA}"/>
              </a:ext>
            </a:extLst>
          </p:cNvPr>
          <p:cNvCxnSpPr/>
          <p:nvPr/>
        </p:nvCxnSpPr>
        <p:spPr>
          <a:xfrm>
            <a:off x="4838565" y="2933391"/>
            <a:ext cx="0" cy="98141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26B94514-16B6-4AA4-B059-A6695A31A9DD}"/>
              </a:ext>
            </a:extLst>
          </p:cNvPr>
          <p:cNvCxnSpPr/>
          <p:nvPr/>
        </p:nvCxnSpPr>
        <p:spPr>
          <a:xfrm>
            <a:off x="5122450" y="2933391"/>
            <a:ext cx="0" cy="98141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B3959B20-2DFE-4DF3-8874-78417D307C6C}"/>
              </a:ext>
            </a:extLst>
          </p:cNvPr>
          <p:cNvCxnSpPr>
            <a:cxnSpLocks/>
          </p:cNvCxnSpPr>
          <p:nvPr/>
        </p:nvCxnSpPr>
        <p:spPr>
          <a:xfrm>
            <a:off x="4829133" y="3904808"/>
            <a:ext cx="307679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FB6B9706-F83D-40C3-B5AD-A9FD5E6CA7DA}"/>
              </a:ext>
            </a:extLst>
          </p:cNvPr>
          <p:cNvCxnSpPr/>
          <p:nvPr/>
        </p:nvCxnSpPr>
        <p:spPr>
          <a:xfrm>
            <a:off x="4378487" y="2936855"/>
            <a:ext cx="0" cy="98141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DDCC67C4-02E0-4FF0-A751-E22D63C56ADC}"/>
              </a:ext>
            </a:extLst>
          </p:cNvPr>
          <p:cNvCxnSpPr/>
          <p:nvPr/>
        </p:nvCxnSpPr>
        <p:spPr>
          <a:xfrm>
            <a:off x="4662372" y="2936855"/>
            <a:ext cx="0" cy="98141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54DC87AA-986A-45D7-927C-0D314D9926F8}"/>
              </a:ext>
            </a:extLst>
          </p:cNvPr>
          <p:cNvCxnSpPr>
            <a:cxnSpLocks/>
          </p:cNvCxnSpPr>
          <p:nvPr/>
        </p:nvCxnSpPr>
        <p:spPr>
          <a:xfrm>
            <a:off x="4369055" y="3908272"/>
            <a:ext cx="307679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703F132C-225F-4D30-A165-DEB60CDB2FC6}"/>
              </a:ext>
            </a:extLst>
          </p:cNvPr>
          <p:cNvCxnSpPr/>
          <p:nvPr/>
        </p:nvCxnSpPr>
        <p:spPr>
          <a:xfrm>
            <a:off x="3918132" y="2936854"/>
            <a:ext cx="0" cy="98141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581DF94B-4A6D-4938-88CD-AECB19D11291}"/>
              </a:ext>
            </a:extLst>
          </p:cNvPr>
          <p:cNvCxnSpPr/>
          <p:nvPr/>
        </p:nvCxnSpPr>
        <p:spPr>
          <a:xfrm>
            <a:off x="4202017" y="2936854"/>
            <a:ext cx="0" cy="98141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EB930DB5-8965-4D9C-A1DF-92DFD7CEE2CE}"/>
              </a:ext>
            </a:extLst>
          </p:cNvPr>
          <p:cNvCxnSpPr>
            <a:cxnSpLocks/>
          </p:cNvCxnSpPr>
          <p:nvPr/>
        </p:nvCxnSpPr>
        <p:spPr>
          <a:xfrm>
            <a:off x="3908700" y="3908271"/>
            <a:ext cx="307679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622000C2-76D2-4555-9778-C39F55E44379}"/>
              </a:ext>
            </a:extLst>
          </p:cNvPr>
          <p:cNvCxnSpPr/>
          <p:nvPr/>
        </p:nvCxnSpPr>
        <p:spPr>
          <a:xfrm>
            <a:off x="3459786" y="2936854"/>
            <a:ext cx="0" cy="98141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C8DF444E-A69D-45EB-A802-9CB982BBD865}"/>
              </a:ext>
            </a:extLst>
          </p:cNvPr>
          <p:cNvCxnSpPr/>
          <p:nvPr/>
        </p:nvCxnSpPr>
        <p:spPr>
          <a:xfrm>
            <a:off x="3743671" y="2936854"/>
            <a:ext cx="0" cy="98141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BBB26818-474A-4B33-A81A-A9681B1A7828}"/>
              </a:ext>
            </a:extLst>
          </p:cNvPr>
          <p:cNvCxnSpPr>
            <a:cxnSpLocks/>
          </p:cNvCxnSpPr>
          <p:nvPr/>
        </p:nvCxnSpPr>
        <p:spPr>
          <a:xfrm>
            <a:off x="3450354" y="3908271"/>
            <a:ext cx="307679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8E748AC3-315B-4A64-B832-B4ED1B4E29B1}"/>
              </a:ext>
            </a:extLst>
          </p:cNvPr>
          <p:cNvCxnSpPr/>
          <p:nvPr/>
        </p:nvCxnSpPr>
        <p:spPr>
          <a:xfrm>
            <a:off x="530762" y="2929926"/>
            <a:ext cx="0" cy="98141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2B289852-EC89-4BE2-B1E8-BCA2267E3778}"/>
              </a:ext>
            </a:extLst>
          </p:cNvPr>
          <p:cNvCxnSpPr/>
          <p:nvPr/>
        </p:nvCxnSpPr>
        <p:spPr>
          <a:xfrm>
            <a:off x="818111" y="2929926"/>
            <a:ext cx="0" cy="98141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F23A7B75-ECE7-443C-AE73-654A33311ACF}"/>
              </a:ext>
            </a:extLst>
          </p:cNvPr>
          <p:cNvCxnSpPr>
            <a:cxnSpLocks/>
          </p:cNvCxnSpPr>
          <p:nvPr/>
        </p:nvCxnSpPr>
        <p:spPr>
          <a:xfrm>
            <a:off x="521330" y="3901343"/>
            <a:ext cx="307679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47397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lvl="0"/>
            <a:r>
              <a:rPr lang="en-GB" dirty="0">
                <a:latin typeface="Open Sans"/>
                <a:ea typeface="Open Sans"/>
                <a:cs typeface="Open Sans"/>
                <a:sym typeface="Open Sans"/>
              </a:rPr>
              <a:t>Online Fractional Algorithm</a:t>
            </a:r>
            <a:endParaRPr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0" name="Google Shape;70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Economica"/>
              </a:rPr>
              <a:t>38</a:t>
            </a:fld>
            <a:endParaRPr dirty="0">
              <a:solidFill>
                <a:schemeClr val="dk1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  <a:sym typeface="Economic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539657C-15B6-4186-90F7-F4D5C61EB721}"/>
                  </a:ext>
                </a:extLst>
              </p:cNvPr>
              <p:cNvSpPr txBox="1"/>
              <p:nvPr/>
            </p:nvSpPr>
            <p:spPr>
              <a:xfrm>
                <a:off x="3731453" y="2135572"/>
                <a:ext cx="55867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539657C-15B6-4186-90F7-F4D5C61EB7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1453" y="2135572"/>
                <a:ext cx="558679" cy="215444"/>
              </a:xfrm>
              <a:prstGeom prst="rect">
                <a:avLst/>
              </a:prstGeom>
              <a:blipFill>
                <a:blip r:embed="rId3"/>
                <a:stretch>
                  <a:fillRect l="-6522" r="-5435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084A38DC-CA07-424C-B9E2-2E7734D6A851}"/>
              </a:ext>
            </a:extLst>
          </p:cNvPr>
          <p:cNvSpPr/>
          <p:nvPr/>
        </p:nvSpPr>
        <p:spPr>
          <a:xfrm>
            <a:off x="1357972" y="2937892"/>
            <a:ext cx="291934" cy="96299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84A8695-E42D-4E37-A3CE-76881EC14281}"/>
              </a:ext>
            </a:extLst>
          </p:cNvPr>
          <p:cNvSpPr/>
          <p:nvPr/>
        </p:nvSpPr>
        <p:spPr>
          <a:xfrm>
            <a:off x="1816589" y="2937892"/>
            <a:ext cx="291934" cy="96299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4041CFC-C2B8-4D37-A99C-B7D700502374}"/>
              </a:ext>
            </a:extLst>
          </p:cNvPr>
          <p:cNvSpPr/>
          <p:nvPr/>
        </p:nvSpPr>
        <p:spPr>
          <a:xfrm>
            <a:off x="2275206" y="2941824"/>
            <a:ext cx="291934" cy="96299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CC9AC19A-6260-4E9D-B28F-8B679A3210E4}"/>
              </a:ext>
            </a:extLst>
          </p:cNvPr>
          <p:cNvSpPr/>
          <p:nvPr/>
        </p:nvSpPr>
        <p:spPr>
          <a:xfrm>
            <a:off x="2733823" y="2939340"/>
            <a:ext cx="291934" cy="96299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85AA74E-2AC1-4C69-B32A-4690ACBE908B}"/>
                  </a:ext>
                </a:extLst>
              </p:cNvPr>
              <p:cNvSpPr txBox="1"/>
              <p:nvPr/>
            </p:nvSpPr>
            <p:spPr>
              <a:xfrm>
                <a:off x="541154" y="3918275"/>
                <a:ext cx="269817" cy="1538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0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05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85AA74E-2AC1-4C69-B32A-4690ACBE90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154" y="3918275"/>
                <a:ext cx="269817" cy="153888"/>
              </a:xfrm>
              <a:prstGeom prst="rect">
                <a:avLst/>
              </a:prstGeom>
              <a:blipFill>
                <a:blip r:embed="rId17"/>
                <a:stretch>
                  <a:fillRect l="-11364" t="-4000" r="-15909" b="-4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Rectangle 45">
            <a:extLst>
              <a:ext uri="{FF2B5EF4-FFF2-40B4-BE49-F238E27FC236}">
                <a16:creationId xmlns:a16="http://schemas.microsoft.com/office/drawing/2014/main" id="{093BC563-671B-46D1-BDA4-3760EDF31C6C}"/>
              </a:ext>
            </a:extLst>
          </p:cNvPr>
          <p:cNvSpPr/>
          <p:nvPr/>
        </p:nvSpPr>
        <p:spPr>
          <a:xfrm>
            <a:off x="1357972" y="3525625"/>
            <a:ext cx="291934" cy="37422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A4C69C33-6191-46F6-A8A2-AD6819B7E6F5}"/>
              </a:ext>
            </a:extLst>
          </p:cNvPr>
          <p:cNvSpPr/>
          <p:nvPr/>
        </p:nvSpPr>
        <p:spPr>
          <a:xfrm>
            <a:off x="1816589" y="3261674"/>
            <a:ext cx="291934" cy="63817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8" name="Table 47">
                <a:extLst>
                  <a:ext uri="{FF2B5EF4-FFF2-40B4-BE49-F238E27FC236}">
                    <a16:creationId xmlns:a16="http://schemas.microsoft.com/office/drawing/2014/main" id="{E78A8670-D1D5-45EB-A53E-ED52B2C8E823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1229344" y="3886619"/>
              <a:ext cx="1828800" cy="2743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57200">
                      <a:extLst>
                        <a:ext uri="{9D8B030D-6E8A-4147-A177-3AD203B41FA5}">
                          <a16:colId xmlns:a16="http://schemas.microsoft.com/office/drawing/2014/main" val="3851698129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2678873779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3975201102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1486148461"/>
                        </a:ext>
                      </a:extLst>
                    </a:gridCol>
                  </a:tblGrid>
                  <a:tr h="27432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d>
                                  <m:dPr>
                                    <m:ctrlPr>
                                      <a:rPr lang="en-US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d>
                                  <m:dPr>
                                    <m:ctrlPr>
                                      <a:rPr lang="en-US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d>
                                  <m:dPr>
                                    <m:ctrlPr>
                                      <a:rPr lang="en-US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en-US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d>
                                  <m:dPr>
                                    <m:ctrlPr>
                                      <a:rPr lang="en-US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  <m:r>
                                      <a:rPr lang="en-US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,_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7927075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8" name="Table 47">
                <a:extLst>
                  <a:ext uri="{FF2B5EF4-FFF2-40B4-BE49-F238E27FC236}">
                    <a16:creationId xmlns:a16="http://schemas.microsoft.com/office/drawing/2014/main" id="{E78A8670-D1D5-45EB-A53E-ED52B2C8E82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90405063"/>
                  </p:ext>
                </p:extLst>
              </p:nvPr>
            </p:nvGraphicFramePr>
            <p:xfrm>
              <a:off x="1229344" y="3886619"/>
              <a:ext cx="1828800" cy="2743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57200">
                      <a:extLst>
                        <a:ext uri="{9D8B030D-6E8A-4147-A177-3AD203B41FA5}">
                          <a16:colId xmlns:a16="http://schemas.microsoft.com/office/drawing/2014/main" val="3851698129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2678873779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3975201102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1486148461"/>
                        </a:ext>
                      </a:extLst>
                    </a:gridCol>
                  </a:tblGrid>
                  <a:tr h="2743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8"/>
                          <a:stretch>
                            <a:fillRect r="-30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8"/>
                          <a:stretch>
                            <a:fillRect l="-98684" r="-1973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8"/>
                          <a:stretch>
                            <a:fillRect l="-201333" r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8"/>
                          <a:stretch>
                            <a:fillRect l="-301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270750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9" name="Table 48">
                <a:extLst>
                  <a:ext uri="{FF2B5EF4-FFF2-40B4-BE49-F238E27FC236}">
                    <a16:creationId xmlns:a16="http://schemas.microsoft.com/office/drawing/2014/main" id="{1D860F14-3071-4C14-A109-B4101B82D7E7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3328179" y="3886619"/>
              <a:ext cx="1828800" cy="2743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57200">
                      <a:extLst>
                        <a:ext uri="{9D8B030D-6E8A-4147-A177-3AD203B41FA5}">
                          <a16:colId xmlns:a16="http://schemas.microsoft.com/office/drawing/2014/main" val="3851698129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2678873779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3975201102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1486148461"/>
                        </a:ext>
                      </a:extLst>
                    </a:gridCol>
                  </a:tblGrid>
                  <a:tr h="27432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d>
                                  <m:dPr>
                                    <m:ctrlPr>
                                      <a:rPr lang="en-US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d>
                                  <m:dPr>
                                    <m:ctrlPr>
                                      <a:rPr lang="en-US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d>
                                  <m:dPr>
                                    <m:ctrlPr>
                                      <a:rPr lang="en-US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en-US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d>
                                  <m:dPr>
                                    <m:ctrlPr>
                                      <a:rPr lang="en-US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  <m:r>
                                      <a:rPr lang="en-US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,_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7927075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9" name="Table 48">
                <a:extLst>
                  <a:ext uri="{FF2B5EF4-FFF2-40B4-BE49-F238E27FC236}">
                    <a16:creationId xmlns:a16="http://schemas.microsoft.com/office/drawing/2014/main" id="{1D860F14-3071-4C14-A109-B4101B82D7E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83208707"/>
                  </p:ext>
                </p:extLst>
              </p:nvPr>
            </p:nvGraphicFramePr>
            <p:xfrm>
              <a:off x="3328179" y="3886619"/>
              <a:ext cx="1828800" cy="2743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57200">
                      <a:extLst>
                        <a:ext uri="{9D8B030D-6E8A-4147-A177-3AD203B41FA5}">
                          <a16:colId xmlns:a16="http://schemas.microsoft.com/office/drawing/2014/main" val="3851698129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2678873779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3975201102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1486148461"/>
                        </a:ext>
                      </a:extLst>
                    </a:gridCol>
                  </a:tblGrid>
                  <a:tr h="2743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9"/>
                          <a:stretch>
                            <a:fillRect r="-30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9"/>
                          <a:stretch>
                            <a:fillRect l="-98684" r="-1973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9"/>
                          <a:stretch>
                            <a:fillRect l="-201333" r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9"/>
                          <a:stretch>
                            <a:fillRect l="-301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270750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A9836187-1F29-4A20-83E8-A4B2E41DF5D2}"/>
                  </a:ext>
                </a:extLst>
              </p:cNvPr>
              <p:cNvSpPr txBox="1"/>
              <p:nvPr/>
            </p:nvSpPr>
            <p:spPr>
              <a:xfrm>
                <a:off x="2249901" y="4338637"/>
                <a:ext cx="130792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={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A9836187-1F29-4A20-83E8-A4B2E41DF5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9901" y="4338637"/>
                <a:ext cx="1307922" cy="246221"/>
              </a:xfrm>
              <a:prstGeom prst="rect">
                <a:avLst/>
              </a:prstGeom>
              <a:blipFill>
                <a:blip r:embed="rId20"/>
                <a:stretch>
                  <a:fillRect l="-2326" r="-4651" b="-3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C6B3B6A8-BF43-432A-9F2D-9C34EE3D75BA}"/>
                  </a:ext>
                </a:extLst>
              </p:cNvPr>
              <p:cNvSpPr txBox="1"/>
              <p:nvPr/>
            </p:nvSpPr>
            <p:spPr>
              <a:xfrm>
                <a:off x="2799667" y="2135928"/>
                <a:ext cx="55996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C6B3B6A8-BF43-432A-9F2D-9C34EE3D75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9667" y="2135928"/>
                <a:ext cx="559961" cy="215444"/>
              </a:xfrm>
              <a:prstGeom prst="rect">
                <a:avLst/>
              </a:prstGeom>
              <a:blipFill>
                <a:blip r:embed="rId22"/>
                <a:stretch>
                  <a:fillRect l="-6522" r="-5435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9893E0F8-CC96-4FA5-998E-13A86C02DE60}"/>
                  </a:ext>
                </a:extLst>
              </p:cNvPr>
              <p:cNvSpPr txBox="1"/>
              <p:nvPr/>
            </p:nvSpPr>
            <p:spPr>
              <a:xfrm>
                <a:off x="1906797" y="2135572"/>
                <a:ext cx="55996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9893E0F8-CC96-4FA5-998E-13A86C02DE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6797" y="2135572"/>
                <a:ext cx="559960" cy="215444"/>
              </a:xfrm>
              <a:prstGeom prst="rect">
                <a:avLst/>
              </a:prstGeom>
              <a:blipFill>
                <a:blip r:embed="rId23"/>
                <a:stretch>
                  <a:fillRect l="-7609" r="-5435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64F2C2EC-590B-452F-BDF8-1984982D2784}"/>
                  </a:ext>
                </a:extLst>
              </p:cNvPr>
              <p:cNvSpPr txBox="1"/>
              <p:nvPr/>
            </p:nvSpPr>
            <p:spPr>
              <a:xfrm>
                <a:off x="1018094" y="2135928"/>
                <a:ext cx="55579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64F2C2EC-590B-452F-BDF8-1984982D27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8094" y="2135928"/>
                <a:ext cx="555793" cy="215444"/>
              </a:xfrm>
              <a:prstGeom prst="rect">
                <a:avLst/>
              </a:prstGeom>
              <a:blipFill>
                <a:blip r:embed="rId24"/>
                <a:stretch>
                  <a:fillRect l="-6593" r="-6593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A8940AB2-9179-41AC-B6EF-F6E0F08857FD}"/>
                  </a:ext>
                </a:extLst>
              </p:cNvPr>
              <p:cNvSpPr txBox="1"/>
              <p:nvPr/>
            </p:nvSpPr>
            <p:spPr>
              <a:xfrm>
                <a:off x="6009253" y="1579520"/>
                <a:ext cx="2831416" cy="123110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600" dirty="0">
                    <a:solidFill>
                      <a:schemeClr val="tx1"/>
                    </a:solidFill>
                    <a:latin typeface="Open Sans" panose="020B0604020202020204" charset="0"/>
                    <a:ea typeface="Open Sans" panose="020B0604020202020204" charset="0"/>
                    <a:cs typeface="Open Sans" panose="020B0604020202020204" charset="0"/>
                  </a:rPr>
                  <a:t>Until constraint is not satisfy</a:t>
                </a:r>
              </a:p>
              <a:p>
                <a:r>
                  <a:rPr lang="en-US" sz="1600" dirty="0">
                    <a:solidFill>
                      <a:schemeClr val="tx1"/>
                    </a:solidFill>
                    <a:latin typeface="Open Sans" panose="020B0604020202020204" charset="0"/>
                    <a:ea typeface="Open Sans" panose="020B0604020202020204" charset="0"/>
                    <a:cs typeface="Open Sans" panose="020B0604020202020204" charset="0"/>
                  </a:rPr>
                  <a:t>Increase y(t)</a:t>
                </a:r>
              </a:p>
              <a:p>
                <a:r>
                  <a:rPr lang="en-US" sz="1600" dirty="0">
                    <a:solidFill>
                      <a:schemeClr val="tx1"/>
                    </a:solidFill>
                    <a:latin typeface="Open Sans" panose="020B0604020202020204" charset="0"/>
                    <a:ea typeface="Open Sans" panose="020B0604020202020204" charset="0"/>
                    <a:cs typeface="Open Sans" panose="020B0604020202020204" charset="0"/>
                  </a:rPr>
                  <a:t>For each relevant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  <a:latin typeface="Open Sans" panose="020B0604020202020204" charset="0"/>
                    <a:ea typeface="Open Sans" panose="020B0604020202020204" charset="0"/>
                    <a:cs typeface="Open Sans" panose="020B0604020202020204" charset="0"/>
                  </a:rPr>
                  <a:t>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>
                    <a:solidFill>
                      <a:schemeClr val="tx1"/>
                    </a:solidFill>
                    <a:latin typeface="Open Sans" panose="020B0604020202020204" charset="0"/>
                    <a:ea typeface="Open Sans" panose="020B0604020202020204" charset="0"/>
                    <a:cs typeface="Open Sans" panose="020B0604020202020204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  <a:latin typeface="Open Sans" panose="020B0604020202020204" charset="0"/>
                    <a:ea typeface="Open Sans" panose="020B0604020202020204" charset="0"/>
                    <a:cs typeface="Open Sans" panose="020B0604020202020204" charset="0"/>
                  </a:rPr>
                  <a:t>, increase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600" dirty="0">
                  <a:solidFill>
                    <a:schemeClr val="tx1"/>
                  </a:solidFill>
                  <a:latin typeface="Open Sans" panose="020B0604020202020204" charset="0"/>
                  <a:ea typeface="Open Sans" panose="020B0604020202020204" charset="0"/>
                  <a:cs typeface="Open Sans" panose="020B060402020202020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>
                    <a:solidFill>
                      <a:schemeClr val="tx1"/>
                    </a:solidFill>
                    <a:latin typeface="Open Sans" panose="020B0604020202020204" charset="0"/>
                    <a:ea typeface="Open Sans" panose="020B0604020202020204" charset="0"/>
                    <a:cs typeface="Open Sans" panose="020B0604020202020204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  <a:latin typeface="Open Sans" panose="020B0604020202020204" charset="0"/>
                    <a:ea typeface="Open Sans" panose="020B0604020202020204" charset="0"/>
                    <a:cs typeface="Open Sans" panose="020B0604020202020204" charset="0"/>
                  </a:rPr>
                  <a:t>, increase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ar-AE" sz="1600" dirty="0">
                  <a:solidFill>
                    <a:schemeClr val="tx1"/>
                  </a:solidFill>
                  <a:latin typeface="Open Sans" panose="020B0604020202020204" charset="0"/>
                  <a:ea typeface="Open Sans" panose="020B0604020202020204" charset="0"/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A8940AB2-9179-41AC-B6EF-F6E0F08857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9253" y="1579520"/>
                <a:ext cx="2831416" cy="1231106"/>
              </a:xfrm>
              <a:prstGeom prst="rect">
                <a:avLst/>
              </a:prstGeom>
              <a:blipFill>
                <a:blip r:embed="rId25"/>
                <a:stretch>
                  <a:fillRect l="-4526" t="-4950" r="-2371" b="-99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EB100134-1AFB-43DC-8CBB-7153D76B75EF}"/>
                  </a:ext>
                </a:extLst>
              </p:cNvPr>
              <p:cNvSpPr txBox="1"/>
              <p:nvPr/>
            </p:nvSpPr>
            <p:spPr>
              <a:xfrm>
                <a:off x="5775903" y="3072423"/>
                <a:ext cx="3010119" cy="6308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ar-AE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ar-AE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ar-AE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ar-AE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d>
                            <m:dPr>
                              <m:ctrlPr>
                                <a:rPr lang="ar-AE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AE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∖</m:t>
                          </m:r>
                          <m:r>
                            <a:rPr lang="ar-AE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{</m:t>
                          </m:r>
                          <m:sSub>
                            <m:sSubPr>
                              <m:ctrlPr>
                                <a:rPr lang="ar-AE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ar-AE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ar-AE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ar-AE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}</m:t>
                          </m:r>
                        </m:sub>
                        <m:sup/>
                        <m:e>
                          <m:r>
                            <a:rPr lang="ar-AE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ar-AE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AE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ar-AE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ar-AE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d>
                                <m:dPr>
                                  <m:ctrlPr>
                                    <a:rPr lang="ar-AE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ar-AE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ar-AE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ar-AE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d>
                        </m:e>
                      </m:nary>
                      <m:r>
                        <a:rPr lang="ar-AE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d>
                        <m:dPr>
                          <m:begChr m:val="|"/>
                          <m:endChr m:val="|"/>
                          <m:ctrlPr>
                            <a:rPr lang="ar-AE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ar-AE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d>
                            <m:dPr>
                              <m:ctrlPr>
                                <a:rPr lang="ar-AE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AE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ar-AE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ar-AE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EB100134-1AFB-43DC-8CBB-7153D76B75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5903" y="3072423"/>
                <a:ext cx="3010119" cy="630814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4D0324F4-7A75-406F-849E-6A914E7CD1D0}"/>
                  </a:ext>
                </a:extLst>
              </p:cNvPr>
              <p:cNvSpPr txBox="1"/>
              <p:nvPr/>
            </p:nvSpPr>
            <p:spPr>
              <a:xfrm>
                <a:off x="429348" y="1533854"/>
                <a:ext cx="48814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4D0324F4-7A75-406F-849E-6A914E7CD1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348" y="1533854"/>
                <a:ext cx="488147" cy="215444"/>
              </a:xfrm>
              <a:prstGeom prst="rect">
                <a:avLst/>
              </a:prstGeom>
              <a:blipFill>
                <a:blip r:embed="rId27"/>
                <a:stretch>
                  <a:fillRect l="-7407" r="-4938"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Google Shape;69;p14">
                <a:extLst>
                  <a:ext uri="{FF2B5EF4-FFF2-40B4-BE49-F238E27FC236}">
                    <a16:creationId xmlns:a16="http://schemas.microsoft.com/office/drawing/2014/main" id="{5450725C-2810-4D74-A16C-988400EE203C}"/>
                  </a:ext>
                </a:extLst>
              </p:cNvPr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5957390" y="3918274"/>
                <a:ext cx="2935141" cy="733005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1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a:rPr 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d>
                                <m:dPr>
                                  <m:ctrlPr>
                                    <a:rPr lang="en-US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e>
                          </m:groupChr>
                        </m:e>
                        <m:lim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lim>
                      </m:limLow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limLow>
                        <m:limLowPr>
                          <m:ctrlP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a:rPr 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d>
                                <m:dPr>
                                  <m:ctrlPr>
                                    <a:rPr lang="en-US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e>
                          </m:groupChr>
                        </m:e>
                        <m:lim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lim>
                      </m:limLow>
                      <m:r>
                        <a:rPr lang="ar-AE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ar-AE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4" name="Google Shape;69;p14">
                <a:extLst>
                  <a:ext uri="{FF2B5EF4-FFF2-40B4-BE49-F238E27FC236}">
                    <a16:creationId xmlns:a16="http://schemas.microsoft.com/office/drawing/2014/main" id="{5450725C-2810-4D74-A16C-988400EE203C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957390" y="3918274"/>
                <a:ext cx="2935141" cy="733005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5427B36-5AEE-425A-A8D9-1AD52EC43073}"/>
              </a:ext>
            </a:extLst>
          </p:cNvPr>
          <p:cNvCxnSpPr/>
          <p:nvPr/>
        </p:nvCxnSpPr>
        <p:spPr>
          <a:xfrm>
            <a:off x="4838565" y="2933391"/>
            <a:ext cx="0" cy="98141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EC13B37B-3FDE-4BA9-B78D-2795D70D44A7}"/>
              </a:ext>
            </a:extLst>
          </p:cNvPr>
          <p:cNvCxnSpPr/>
          <p:nvPr/>
        </p:nvCxnSpPr>
        <p:spPr>
          <a:xfrm>
            <a:off x="5122450" y="2933391"/>
            <a:ext cx="0" cy="98141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6623B0A2-E7B3-4B1B-B734-BA9810B810A4}"/>
              </a:ext>
            </a:extLst>
          </p:cNvPr>
          <p:cNvCxnSpPr>
            <a:cxnSpLocks/>
          </p:cNvCxnSpPr>
          <p:nvPr/>
        </p:nvCxnSpPr>
        <p:spPr>
          <a:xfrm>
            <a:off x="4829133" y="3904808"/>
            <a:ext cx="307679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FFF52BB0-0135-4A63-B24C-CAB3EDA534B8}"/>
              </a:ext>
            </a:extLst>
          </p:cNvPr>
          <p:cNvCxnSpPr/>
          <p:nvPr/>
        </p:nvCxnSpPr>
        <p:spPr>
          <a:xfrm>
            <a:off x="4378487" y="2936855"/>
            <a:ext cx="0" cy="98141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35C4B136-6951-454F-BC03-2D03440737CB}"/>
              </a:ext>
            </a:extLst>
          </p:cNvPr>
          <p:cNvCxnSpPr/>
          <p:nvPr/>
        </p:nvCxnSpPr>
        <p:spPr>
          <a:xfrm>
            <a:off x="4662372" y="2936855"/>
            <a:ext cx="0" cy="98141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3AE6015B-1FE5-4D45-86C3-F61734268358}"/>
              </a:ext>
            </a:extLst>
          </p:cNvPr>
          <p:cNvCxnSpPr>
            <a:cxnSpLocks/>
          </p:cNvCxnSpPr>
          <p:nvPr/>
        </p:nvCxnSpPr>
        <p:spPr>
          <a:xfrm>
            <a:off x="4369055" y="3908272"/>
            <a:ext cx="307679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31027DDB-A06D-4D8A-A038-DC7F53C2D1EA}"/>
              </a:ext>
            </a:extLst>
          </p:cNvPr>
          <p:cNvCxnSpPr/>
          <p:nvPr/>
        </p:nvCxnSpPr>
        <p:spPr>
          <a:xfrm>
            <a:off x="3918132" y="2936854"/>
            <a:ext cx="0" cy="98141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750E0CC0-686E-4028-B42C-5B144C68A392}"/>
              </a:ext>
            </a:extLst>
          </p:cNvPr>
          <p:cNvCxnSpPr/>
          <p:nvPr/>
        </p:nvCxnSpPr>
        <p:spPr>
          <a:xfrm>
            <a:off x="4202017" y="2936854"/>
            <a:ext cx="0" cy="98141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41F3297B-ECDA-47F0-BAA5-9878AEC14F49}"/>
              </a:ext>
            </a:extLst>
          </p:cNvPr>
          <p:cNvCxnSpPr>
            <a:cxnSpLocks/>
          </p:cNvCxnSpPr>
          <p:nvPr/>
        </p:nvCxnSpPr>
        <p:spPr>
          <a:xfrm>
            <a:off x="3908700" y="3908271"/>
            <a:ext cx="307679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E4B39A2F-8A6A-44B1-9C32-81081432364F}"/>
              </a:ext>
            </a:extLst>
          </p:cNvPr>
          <p:cNvCxnSpPr/>
          <p:nvPr/>
        </p:nvCxnSpPr>
        <p:spPr>
          <a:xfrm>
            <a:off x="3459786" y="2936854"/>
            <a:ext cx="0" cy="98141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B7C12DF4-72F2-4C26-904B-9EB3EFE356C1}"/>
              </a:ext>
            </a:extLst>
          </p:cNvPr>
          <p:cNvCxnSpPr/>
          <p:nvPr/>
        </p:nvCxnSpPr>
        <p:spPr>
          <a:xfrm>
            <a:off x="3743671" y="2936854"/>
            <a:ext cx="0" cy="98141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9DD98929-8184-4F6B-A23D-383E90CFBA0D}"/>
              </a:ext>
            </a:extLst>
          </p:cNvPr>
          <p:cNvCxnSpPr>
            <a:cxnSpLocks/>
          </p:cNvCxnSpPr>
          <p:nvPr/>
        </p:nvCxnSpPr>
        <p:spPr>
          <a:xfrm>
            <a:off x="3450354" y="3908271"/>
            <a:ext cx="307679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612D4E27-28DB-4697-B016-2E66C8E74164}"/>
              </a:ext>
            </a:extLst>
          </p:cNvPr>
          <p:cNvCxnSpPr/>
          <p:nvPr/>
        </p:nvCxnSpPr>
        <p:spPr>
          <a:xfrm>
            <a:off x="530762" y="2929926"/>
            <a:ext cx="0" cy="98141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B2FEF602-9C63-4865-8368-ACD4A05E458E}"/>
              </a:ext>
            </a:extLst>
          </p:cNvPr>
          <p:cNvCxnSpPr/>
          <p:nvPr/>
        </p:nvCxnSpPr>
        <p:spPr>
          <a:xfrm>
            <a:off x="818111" y="2929926"/>
            <a:ext cx="0" cy="98141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172B54B3-F72D-4430-B664-7BE973BA8E9D}"/>
              </a:ext>
            </a:extLst>
          </p:cNvPr>
          <p:cNvCxnSpPr>
            <a:cxnSpLocks/>
          </p:cNvCxnSpPr>
          <p:nvPr/>
        </p:nvCxnSpPr>
        <p:spPr>
          <a:xfrm>
            <a:off x="521330" y="3901343"/>
            <a:ext cx="307679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043591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lvl="0"/>
            <a:r>
              <a:rPr lang="en-GB" dirty="0">
                <a:latin typeface="Open Sans"/>
                <a:ea typeface="Open Sans"/>
                <a:cs typeface="Open Sans"/>
                <a:sym typeface="Open Sans"/>
              </a:rPr>
              <a:t>Online Fractional Algorithm</a:t>
            </a:r>
            <a:endParaRPr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0" name="Google Shape;70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Economica"/>
              </a:rPr>
              <a:t>39</a:t>
            </a:fld>
            <a:endParaRPr dirty="0">
              <a:solidFill>
                <a:schemeClr val="dk1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  <a:sym typeface="Economica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84A38DC-CA07-424C-B9E2-2E7734D6A851}"/>
              </a:ext>
            </a:extLst>
          </p:cNvPr>
          <p:cNvSpPr/>
          <p:nvPr/>
        </p:nvSpPr>
        <p:spPr>
          <a:xfrm>
            <a:off x="1357972" y="2937892"/>
            <a:ext cx="291934" cy="96299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84A8695-E42D-4E37-A3CE-76881EC14281}"/>
              </a:ext>
            </a:extLst>
          </p:cNvPr>
          <p:cNvSpPr/>
          <p:nvPr/>
        </p:nvSpPr>
        <p:spPr>
          <a:xfrm>
            <a:off x="1816589" y="2937892"/>
            <a:ext cx="291934" cy="96299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4041CFC-C2B8-4D37-A99C-B7D700502374}"/>
              </a:ext>
            </a:extLst>
          </p:cNvPr>
          <p:cNvSpPr/>
          <p:nvPr/>
        </p:nvSpPr>
        <p:spPr>
          <a:xfrm>
            <a:off x="2275206" y="2941824"/>
            <a:ext cx="291934" cy="96299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CC9AC19A-6260-4E9D-B28F-8B679A3210E4}"/>
              </a:ext>
            </a:extLst>
          </p:cNvPr>
          <p:cNvSpPr/>
          <p:nvPr/>
        </p:nvSpPr>
        <p:spPr>
          <a:xfrm>
            <a:off x="2733823" y="2939340"/>
            <a:ext cx="291934" cy="96299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BB432AC1-C305-4420-AF37-A6F2203D9AF8}"/>
              </a:ext>
            </a:extLst>
          </p:cNvPr>
          <p:cNvSpPr/>
          <p:nvPr/>
        </p:nvSpPr>
        <p:spPr>
          <a:xfrm>
            <a:off x="529575" y="3580624"/>
            <a:ext cx="291934" cy="31819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85AA74E-2AC1-4C69-B32A-4690ACBE908B}"/>
                  </a:ext>
                </a:extLst>
              </p:cNvPr>
              <p:cNvSpPr txBox="1"/>
              <p:nvPr/>
            </p:nvSpPr>
            <p:spPr>
              <a:xfrm>
                <a:off x="541154" y="3918275"/>
                <a:ext cx="269817" cy="1538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0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05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85AA74E-2AC1-4C69-B32A-4690ACBE90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154" y="3918275"/>
                <a:ext cx="269817" cy="153888"/>
              </a:xfrm>
              <a:prstGeom prst="rect">
                <a:avLst/>
              </a:prstGeom>
              <a:blipFill>
                <a:blip r:embed="rId17"/>
                <a:stretch>
                  <a:fillRect l="-11364" t="-4000" r="-15909" b="-4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Rectangle 45">
            <a:extLst>
              <a:ext uri="{FF2B5EF4-FFF2-40B4-BE49-F238E27FC236}">
                <a16:creationId xmlns:a16="http://schemas.microsoft.com/office/drawing/2014/main" id="{F8EDE257-3C4C-410A-A1B1-2C7E108383D2}"/>
              </a:ext>
            </a:extLst>
          </p:cNvPr>
          <p:cNvSpPr/>
          <p:nvPr/>
        </p:nvSpPr>
        <p:spPr>
          <a:xfrm>
            <a:off x="1357972" y="3000085"/>
            <a:ext cx="291934" cy="89976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C59FBBF0-DE17-4E52-91AC-2E1FC014E194}"/>
              </a:ext>
            </a:extLst>
          </p:cNvPr>
          <p:cNvSpPr/>
          <p:nvPr/>
        </p:nvSpPr>
        <p:spPr>
          <a:xfrm>
            <a:off x="1816589" y="3261674"/>
            <a:ext cx="291934" cy="63817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8" name="Table 47">
                <a:extLst>
                  <a:ext uri="{FF2B5EF4-FFF2-40B4-BE49-F238E27FC236}">
                    <a16:creationId xmlns:a16="http://schemas.microsoft.com/office/drawing/2014/main" id="{F0F6E679-3CFA-41BD-A154-D662AA07B7B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20118147"/>
                  </p:ext>
                </p:extLst>
              </p:nvPr>
            </p:nvGraphicFramePr>
            <p:xfrm>
              <a:off x="1229344" y="3886619"/>
              <a:ext cx="1828800" cy="2743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57200">
                      <a:extLst>
                        <a:ext uri="{9D8B030D-6E8A-4147-A177-3AD203B41FA5}">
                          <a16:colId xmlns:a16="http://schemas.microsoft.com/office/drawing/2014/main" val="3851698129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2678873779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3975201102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1486148461"/>
                        </a:ext>
                      </a:extLst>
                    </a:gridCol>
                  </a:tblGrid>
                  <a:tr h="27432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d>
                                  <m:dPr>
                                    <m:ctrlPr>
                                      <a:rPr lang="en-US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d>
                                  <m:dPr>
                                    <m:ctrlPr>
                                      <a:rPr lang="en-US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d>
                                  <m:dPr>
                                    <m:ctrlPr>
                                      <a:rPr lang="en-US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en-US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d>
                                  <m:dPr>
                                    <m:ctrlPr>
                                      <a:rPr lang="en-US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  <m:r>
                                      <a:rPr lang="en-US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,_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7927075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8" name="Table 47">
                <a:extLst>
                  <a:ext uri="{FF2B5EF4-FFF2-40B4-BE49-F238E27FC236}">
                    <a16:creationId xmlns:a16="http://schemas.microsoft.com/office/drawing/2014/main" id="{F0F6E679-3CFA-41BD-A154-D662AA07B7B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20118147"/>
                  </p:ext>
                </p:extLst>
              </p:nvPr>
            </p:nvGraphicFramePr>
            <p:xfrm>
              <a:off x="1229344" y="3886619"/>
              <a:ext cx="1828800" cy="2743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57200">
                      <a:extLst>
                        <a:ext uri="{9D8B030D-6E8A-4147-A177-3AD203B41FA5}">
                          <a16:colId xmlns:a16="http://schemas.microsoft.com/office/drawing/2014/main" val="3851698129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2678873779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3975201102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1486148461"/>
                        </a:ext>
                      </a:extLst>
                    </a:gridCol>
                  </a:tblGrid>
                  <a:tr h="2743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8"/>
                          <a:stretch>
                            <a:fillRect r="-30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8"/>
                          <a:stretch>
                            <a:fillRect l="-98684" r="-1973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8"/>
                          <a:stretch>
                            <a:fillRect l="-201333" r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8"/>
                          <a:stretch>
                            <a:fillRect l="-301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270750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9" name="Table 48">
                <a:extLst>
                  <a:ext uri="{FF2B5EF4-FFF2-40B4-BE49-F238E27FC236}">
                    <a16:creationId xmlns:a16="http://schemas.microsoft.com/office/drawing/2014/main" id="{50692288-D024-43F7-88AE-334A6202F8F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04338106"/>
                  </p:ext>
                </p:extLst>
              </p:nvPr>
            </p:nvGraphicFramePr>
            <p:xfrm>
              <a:off x="3328179" y="3886619"/>
              <a:ext cx="1828800" cy="2743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57200">
                      <a:extLst>
                        <a:ext uri="{9D8B030D-6E8A-4147-A177-3AD203B41FA5}">
                          <a16:colId xmlns:a16="http://schemas.microsoft.com/office/drawing/2014/main" val="3851698129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2678873779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3975201102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1486148461"/>
                        </a:ext>
                      </a:extLst>
                    </a:gridCol>
                  </a:tblGrid>
                  <a:tr h="27432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d>
                                  <m:dPr>
                                    <m:ctrlPr>
                                      <a:rPr lang="en-US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d>
                                  <m:dPr>
                                    <m:ctrlPr>
                                      <a:rPr lang="en-US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d>
                                  <m:dPr>
                                    <m:ctrlPr>
                                      <a:rPr lang="en-US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en-US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d>
                                  <m:dPr>
                                    <m:ctrlPr>
                                      <a:rPr lang="en-US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  <m:r>
                                      <a:rPr lang="en-US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,_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7927075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9" name="Table 48">
                <a:extLst>
                  <a:ext uri="{FF2B5EF4-FFF2-40B4-BE49-F238E27FC236}">
                    <a16:creationId xmlns:a16="http://schemas.microsoft.com/office/drawing/2014/main" id="{50692288-D024-43F7-88AE-334A6202F8F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04338106"/>
                  </p:ext>
                </p:extLst>
              </p:nvPr>
            </p:nvGraphicFramePr>
            <p:xfrm>
              <a:off x="3328179" y="3886619"/>
              <a:ext cx="1828800" cy="2743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57200">
                      <a:extLst>
                        <a:ext uri="{9D8B030D-6E8A-4147-A177-3AD203B41FA5}">
                          <a16:colId xmlns:a16="http://schemas.microsoft.com/office/drawing/2014/main" val="3851698129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2678873779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3975201102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1486148461"/>
                        </a:ext>
                      </a:extLst>
                    </a:gridCol>
                  </a:tblGrid>
                  <a:tr h="2743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9"/>
                          <a:stretch>
                            <a:fillRect r="-30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9"/>
                          <a:stretch>
                            <a:fillRect l="-98684" r="-1973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9"/>
                          <a:stretch>
                            <a:fillRect l="-201333" r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9"/>
                          <a:stretch>
                            <a:fillRect l="-301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270750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2" name="Rectangle 61">
            <a:extLst>
              <a:ext uri="{FF2B5EF4-FFF2-40B4-BE49-F238E27FC236}">
                <a16:creationId xmlns:a16="http://schemas.microsoft.com/office/drawing/2014/main" id="{534DCB39-E83B-478C-BA53-E53683C6BAC1}"/>
              </a:ext>
            </a:extLst>
          </p:cNvPr>
          <p:cNvSpPr/>
          <p:nvPr/>
        </p:nvSpPr>
        <p:spPr>
          <a:xfrm>
            <a:off x="2275206" y="3808428"/>
            <a:ext cx="291934" cy="9535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C6E356BE-0292-4F9A-A895-6860F979B591}"/>
                  </a:ext>
                </a:extLst>
              </p:cNvPr>
              <p:cNvSpPr txBox="1"/>
              <p:nvPr/>
            </p:nvSpPr>
            <p:spPr>
              <a:xfrm>
                <a:off x="3731453" y="2135572"/>
                <a:ext cx="55867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C6E356BE-0292-4F9A-A895-6860F979B5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1453" y="2135572"/>
                <a:ext cx="558679" cy="215444"/>
              </a:xfrm>
              <a:prstGeom prst="rect">
                <a:avLst/>
              </a:prstGeom>
              <a:blipFill>
                <a:blip r:embed="rId20"/>
                <a:stretch>
                  <a:fillRect l="-6522" r="-5435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1341443E-1324-4427-8C68-78F1673B1595}"/>
                  </a:ext>
                </a:extLst>
              </p:cNvPr>
              <p:cNvSpPr txBox="1"/>
              <p:nvPr/>
            </p:nvSpPr>
            <p:spPr>
              <a:xfrm>
                <a:off x="2249901" y="4338637"/>
                <a:ext cx="130792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={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1341443E-1324-4427-8C68-78F1673B15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9901" y="4338637"/>
                <a:ext cx="1307922" cy="246221"/>
              </a:xfrm>
              <a:prstGeom prst="rect">
                <a:avLst/>
              </a:prstGeom>
              <a:blipFill>
                <a:blip r:embed="rId21"/>
                <a:stretch>
                  <a:fillRect l="-2326" r="-4651" b="-3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4F4241EF-8B42-4A50-BC7D-256CFD50B2F4}"/>
                  </a:ext>
                </a:extLst>
              </p:cNvPr>
              <p:cNvSpPr txBox="1"/>
              <p:nvPr/>
            </p:nvSpPr>
            <p:spPr>
              <a:xfrm>
                <a:off x="2799667" y="2135928"/>
                <a:ext cx="55996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4F4241EF-8B42-4A50-BC7D-256CFD50B2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9667" y="2135928"/>
                <a:ext cx="559961" cy="215444"/>
              </a:xfrm>
              <a:prstGeom prst="rect">
                <a:avLst/>
              </a:prstGeom>
              <a:blipFill>
                <a:blip r:embed="rId23"/>
                <a:stretch>
                  <a:fillRect l="-6522" r="-5435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BF9A1786-FF6F-48E7-BF19-519B6F7655D9}"/>
                  </a:ext>
                </a:extLst>
              </p:cNvPr>
              <p:cNvSpPr txBox="1"/>
              <p:nvPr/>
            </p:nvSpPr>
            <p:spPr>
              <a:xfrm>
                <a:off x="1906797" y="2135572"/>
                <a:ext cx="55996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BF9A1786-FF6F-48E7-BF19-519B6F7655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6797" y="2135572"/>
                <a:ext cx="559960" cy="215444"/>
              </a:xfrm>
              <a:prstGeom prst="rect">
                <a:avLst/>
              </a:prstGeom>
              <a:blipFill>
                <a:blip r:embed="rId24"/>
                <a:stretch>
                  <a:fillRect l="-7609" r="-5435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042CF9C5-7AAC-486F-83C0-B08D91747E4E}"/>
                  </a:ext>
                </a:extLst>
              </p:cNvPr>
              <p:cNvSpPr txBox="1"/>
              <p:nvPr/>
            </p:nvSpPr>
            <p:spPr>
              <a:xfrm>
                <a:off x="1018094" y="2135928"/>
                <a:ext cx="55579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042CF9C5-7AAC-486F-83C0-B08D91747E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8094" y="2135928"/>
                <a:ext cx="555793" cy="215444"/>
              </a:xfrm>
              <a:prstGeom prst="rect">
                <a:avLst/>
              </a:prstGeom>
              <a:blipFill>
                <a:blip r:embed="rId25"/>
                <a:stretch>
                  <a:fillRect l="-6593" r="-6593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A94F0B8F-2B10-424D-8974-04A4BC4438D2}"/>
                  </a:ext>
                </a:extLst>
              </p:cNvPr>
              <p:cNvSpPr txBox="1"/>
              <p:nvPr/>
            </p:nvSpPr>
            <p:spPr>
              <a:xfrm>
                <a:off x="6009253" y="1579520"/>
                <a:ext cx="2831416" cy="123110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600" dirty="0">
                    <a:solidFill>
                      <a:schemeClr val="tx1"/>
                    </a:solidFill>
                    <a:latin typeface="Open Sans" panose="020B0604020202020204" charset="0"/>
                    <a:ea typeface="Open Sans" panose="020B0604020202020204" charset="0"/>
                    <a:cs typeface="Open Sans" panose="020B0604020202020204" charset="0"/>
                  </a:rPr>
                  <a:t>Until constraint is not satisfy</a:t>
                </a:r>
              </a:p>
              <a:p>
                <a:r>
                  <a:rPr lang="en-US" sz="1600" dirty="0">
                    <a:solidFill>
                      <a:schemeClr val="tx1"/>
                    </a:solidFill>
                    <a:latin typeface="Open Sans" panose="020B0604020202020204" charset="0"/>
                    <a:ea typeface="Open Sans" panose="020B0604020202020204" charset="0"/>
                    <a:cs typeface="Open Sans" panose="020B0604020202020204" charset="0"/>
                  </a:rPr>
                  <a:t>Increase y(t)</a:t>
                </a:r>
              </a:p>
              <a:p>
                <a:r>
                  <a:rPr lang="en-US" sz="1600" dirty="0">
                    <a:solidFill>
                      <a:schemeClr val="tx1"/>
                    </a:solidFill>
                    <a:latin typeface="Open Sans" panose="020B0604020202020204" charset="0"/>
                    <a:ea typeface="Open Sans" panose="020B0604020202020204" charset="0"/>
                    <a:cs typeface="Open Sans" panose="020B0604020202020204" charset="0"/>
                  </a:rPr>
                  <a:t>For each relevant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  <a:latin typeface="Open Sans" panose="020B0604020202020204" charset="0"/>
                    <a:ea typeface="Open Sans" panose="020B0604020202020204" charset="0"/>
                    <a:cs typeface="Open Sans" panose="020B0604020202020204" charset="0"/>
                  </a:rPr>
                  <a:t>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>
                    <a:solidFill>
                      <a:schemeClr val="tx1"/>
                    </a:solidFill>
                    <a:latin typeface="Open Sans" panose="020B0604020202020204" charset="0"/>
                    <a:ea typeface="Open Sans" panose="020B0604020202020204" charset="0"/>
                    <a:cs typeface="Open Sans" panose="020B0604020202020204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  <a:latin typeface="Open Sans" panose="020B0604020202020204" charset="0"/>
                    <a:ea typeface="Open Sans" panose="020B0604020202020204" charset="0"/>
                    <a:cs typeface="Open Sans" panose="020B0604020202020204" charset="0"/>
                  </a:rPr>
                  <a:t>, increase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600" dirty="0">
                  <a:solidFill>
                    <a:schemeClr val="tx1"/>
                  </a:solidFill>
                  <a:latin typeface="Open Sans" panose="020B0604020202020204" charset="0"/>
                  <a:ea typeface="Open Sans" panose="020B0604020202020204" charset="0"/>
                  <a:cs typeface="Open Sans" panose="020B060402020202020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>
                    <a:solidFill>
                      <a:schemeClr val="tx1"/>
                    </a:solidFill>
                    <a:latin typeface="Open Sans" panose="020B0604020202020204" charset="0"/>
                    <a:ea typeface="Open Sans" panose="020B0604020202020204" charset="0"/>
                    <a:cs typeface="Open Sans" panose="020B0604020202020204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  <a:latin typeface="Open Sans" panose="020B0604020202020204" charset="0"/>
                    <a:ea typeface="Open Sans" panose="020B0604020202020204" charset="0"/>
                    <a:cs typeface="Open Sans" panose="020B0604020202020204" charset="0"/>
                  </a:rPr>
                  <a:t>, increase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ar-AE" sz="1600" dirty="0">
                  <a:solidFill>
                    <a:schemeClr val="tx1"/>
                  </a:solidFill>
                  <a:latin typeface="Open Sans" panose="020B0604020202020204" charset="0"/>
                  <a:ea typeface="Open Sans" panose="020B0604020202020204" charset="0"/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A94F0B8F-2B10-424D-8974-04A4BC4438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9253" y="1579520"/>
                <a:ext cx="2831416" cy="1231106"/>
              </a:xfrm>
              <a:prstGeom prst="rect">
                <a:avLst/>
              </a:prstGeom>
              <a:blipFill>
                <a:blip r:embed="rId26"/>
                <a:stretch>
                  <a:fillRect l="-4526" t="-4950" r="-2371" b="-99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89899CC0-495B-4CFB-88D9-3FCF2C204F97}"/>
                  </a:ext>
                </a:extLst>
              </p:cNvPr>
              <p:cNvSpPr txBox="1"/>
              <p:nvPr/>
            </p:nvSpPr>
            <p:spPr>
              <a:xfrm>
                <a:off x="5775903" y="3072423"/>
                <a:ext cx="3010119" cy="6308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ar-AE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ar-AE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ar-AE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ar-AE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d>
                            <m:dPr>
                              <m:ctrlPr>
                                <a:rPr lang="ar-AE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AE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∖</m:t>
                          </m:r>
                          <m:r>
                            <a:rPr lang="ar-AE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{</m:t>
                          </m:r>
                          <m:sSub>
                            <m:sSubPr>
                              <m:ctrlPr>
                                <a:rPr lang="ar-AE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ar-AE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ar-AE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ar-AE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}</m:t>
                          </m:r>
                        </m:sub>
                        <m:sup/>
                        <m:e>
                          <m:r>
                            <a:rPr lang="ar-AE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ar-AE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AE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ar-AE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ar-AE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d>
                                <m:dPr>
                                  <m:ctrlPr>
                                    <a:rPr lang="ar-AE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ar-AE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ar-AE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ar-AE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d>
                        </m:e>
                      </m:nary>
                      <m:r>
                        <a:rPr lang="ar-AE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d>
                        <m:dPr>
                          <m:begChr m:val="|"/>
                          <m:endChr m:val="|"/>
                          <m:ctrlPr>
                            <a:rPr lang="ar-AE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ar-AE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d>
                            <m:dPr>
                              <m:ctrlPr>
                                <a:rPr lang="ar-AE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AE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ar-AE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ar-AE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89899CC0-495B-4CFB-88D9-3FCF2C204F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5903" y="3072423"/>
                <a:ext cx="3010119" cy="630814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69FD14D7-D841-40EE-AB55-69BAD1E93C71}"/>
                  </a:ext>
                </a:extLst>
              </p:cNvPr>
              <p:cNvSpPr txBox="1"/>
              <p:nvPr/>
            </p:nvSpPr>
            <p:spPr>
              <a:xfrm>
                <a:off x="429348" y="1533854"/>
                <a:ext cx="48814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69FD14D7-D841-40EE-AB55-69BAD1E93C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348" y="1533854"/>
                <a:ext cx="488147" cy="215444"/>
              </a:xfrm>
              <a:prstGeom prst="rect">
                <a:avLst/>
              </a:prstGeom>
              <a:blipFill>
                <a:blip r:embed="rId28"/>
                <a:stretch>
                  <a:fillRect l="-7407" r="-4938"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Google Shape;69;p14">
                <a:extLst>
                  <a:ext uri="{FF2B5EF4-FFF2-40B4-BE49-F238E27FC236}">
                    <a16:creationId xmlns:a16="http://schemas.microsoft.com/office/drawing/2014/main" id="{E8D1A826-7148-493A-91EC-D4CA74F8F265}"/>
                  </a:ext>
                </a:extLst>
              </p:cNvPr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5957390" y="3918274"/>
                <a:ext cx="2935141" cy="733005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16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sz="16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a:rPr lang="en-US" sz="16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d>
                                <m:dPr>
                                  <m:ctrlPr>
                                    <a:rPr lang="en-US" sz="16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sz="16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6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e>
                          </m:groupChr>
                        </m:e>
                        <m:lim>
                          <m:r>
                            <a:rPr lang="en-US" sz="1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1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1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lim>
                      </m:limLow>
                      <m:r>
                        <a:rPr lang="en-US" sz="16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limLow>
                        <m:limLowPr>
                          <m:ctrlPr>
                            <a:rPr lang="en-US" sz="16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sz="16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a:rPr lang="en-US" sz="16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d>
                                <m:dPr>
                                  <m:ctrlPr>
                                    <a:rPr lang="en-US" sz="16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sz="16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6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e>
                          </m:groupChr>
                        </m:e>
                        <m:lim>
                          <m:r>
                            <a:rPr lang="en-US" sz="1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1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1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lim>
                      </m:limLow>
                      <m:r>
                        <a:rPr lang="ar-AE" sz="16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sz="16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ar-AE" sz="16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6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16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50" name="Google Shape;69;p14">
                <a:extLst>
                  <a:ext uri="{FF2B5EF4-FFF2-40B4-BE49-F238E27FC236}">
                    <a16:creationId xmlns:a16="http://schemas.microsoft.com/office/drawing/2014/main" id="{E8D1A826-7148-493A-91EC-D4CA74F8F265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957390" y="3918274"/>
                <a:ext cx="2935141" cy="733005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1A14BFD-4E53-4D6D-9A72-72BF1FBEFD66}"/>
              </a:ext>
            </a:extLst>
          </p:cNvPr>
          <p:cNvCxnSpPr/>
          <p:nvPr/>
        </p:nvCxnSpPr>
        <p:spPr>
          <a:xfrm>
            <a:off x="4838565" y="2933391"/>
            <a:ext cx="0" cy="98141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D470B7F2-4E9E-4B42-ACF2-9EBC1B6930E0}"/>
              </a:ext>
            </a:extLst>
          </p:cNvPr>
          <p:cNvCxnSpPr/>
          <p:nvPr/>
        </p:nvCxnSpPr>
        <p:spPr>
          <a:xfrm>
            <a:off x="5122450" y="2933391"/>
            <a:ext cx="0" cy="98141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4CD174A3-7B61-4B0D-A94E-7F3312C4ED7A}"/>
              </a:ext>
            </a:extLst>
          </p:cNvPr>
          <p:cNvCxnSpPr>
            <a:cxnSpLocks/>
          </p:cNvCxnSpPr>
          <p:nvPr/>
        </p:nvCxnSpPr>
        <p:spPr>
          <a:xfrm>
            <a:off x="4829133" y="3904808"/>
            <a:ext cx="307679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6D673946-F32E-4AFA-9DF5-988BBAB2B273}"/>
              </a:ext>
            </a:extLst>
          </p:cNvPr>
          <p:cNvCxnSpPr/>
          <p:nvPr/>
        </p:nvCxnSpPr>
        <p:spPr>
          <a:xfrm>
            <a:off x="4378487" y="2936855"/>
            <a:ext cx="0" cy="98141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47E73A8A-12AB-45AB-9BC8-0B959D07DB4A}"/>
              </a:ext>
            </a:extLst>
          </p:cNvPr>
          <p:cNvCxnSpPr/>
          <p:nvPr/>
        </p:nvCxnSpPr>
        <p:spPr>
          <a:xfrm>
            <a:off x="4662372" y="2936855"/>
            <a:ext cx="0" cy="98141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DEA0FF08-4CA2-4E6D-81E9-DA1FD6BDCD41}"/>
              </a:ext>
            </a:extLst>
          </p:cNvPr>
          <p:cNvCxnSpPr>
            <a:cxnSpLocks/>
          </p:cNvCxnSpPr>
          <p:nvPr/>
        </p:nvCxnSpPr>
        <p:spPr>
          <a:xfrm>
            <a:off x="4369055" y="3908272"/>
            <a:ext cx="307679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5BA23C09-4F6D-4612-B0EA-0357595D2980}"/>
              </a:ext>
            </a:extLst>
          </p:cNvPr>
          <p:cNvCxnSpPr/>
          <p:nvPr/>
        </p:nvCxnSpPr>
        <p:spPr>
          <a:xfrm>
            <a:off x="3918132" y="2936854"/>
            <a:ext cx="0" cy="98141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21CBAB52-FD53-4457-964B-0A635DDD9B6F}"/>
              </a:ext>
            </a:extLst>
          </p:cNvPr>
          <p:cNvCxnSpPr/>
          <p:nvPr/>
        </p:nvCxnSpPr>
        <p:spPr>
          <a:xfrm>
            <a:off x="4202017" y="2936854"/>
            <a:ext cx="0" cy="98141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379D1934-8629-4420-8C90-96CD6E0C1B29}"/>
              </a:ext>
            </a:extLst>
          </p:cNvPr>
          <p:cNvCxnSpPr>
            <a:cxnSpLocks/>
          </p:cNvCxnSpPr>
          <p:nvPr/>
        </p:nvCxnSpPr>
        <p:spPr>
          <a:xfrm>
            <a:off x="3908700" y="3908271"/>
            <a:ext cx="307679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1644FFA5-60C7-4CD5-BCB2-0D9423FFC9F1}"/>
              </a:ext>
            </a:extLst>
          </p:cNvPr>
          <p:cNvCxnSpPr/>
          <p:nvPr/>
        </p:nvCxnSpPr>
        <p:spPr>
          <a:xfrm>
            <a:off x="3459786" y="2936854"/>
            <a:ext cx="0" cy="98141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17D3A85E-C204-4A06-984D-371C7AF406EE}"/>
              </a:ext>
            </a:extLst>
          </p:cNvPr>
          <p:cNvCxnSpPr/>
          <p:nvPr/>
        </p:nvCxnSpPr>
        <p:spPr>
          <a:xfrm>
            <a:off x="3743671" y="2936854"/>
            <a:ext cx="0" cy="98141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D692902E-8B96-4BE2-8025-5ED94E1DB566}"/>
              </a:ext>
            </a:extLst>
          </p:cNvPr>
          <p:cNvCxnSpPr>
            <a:cxnSpLocks/>
          </p:cNvCxnSpPr>
          <p:nvPr/>
        </p:nvCxnSpPr>
        <p:spPr>
          <a:xfrm>
            <a:off x="3450354" y="3908271"/>
            <a:ext cx="307679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0117C614-11CF-4F87-8C44-E27E36DB5064}"/>
              </a:ext>
            </a:extLst>
          </p:cNvPr>
          <p:cNvCxnSpPr/>
          <p:nvPr/>
        </p:nvCxnSpPr>
        <p:spPr>
          <a:xfrm>
            <a:off x="530762" y="2929926"/>
            <a:ext cx="0" cy="98141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E5E29731-ECB6-44C2-AA74-1ECFF178AE1D}"/>
              </a:ext>
            </a:extLst>
          </p:cNvPr>
          <p:cNvCxnSpPr/>
          <p:nvPr/>
        </p:nvCxnSpPr>
        <p:spPr>
          <a:xfrm>
            <a:off x="818111" y="2929926"/>
            <a:ext cx="0" cy="98141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D4415B17-F310-4992-80A1-089C2E09C737}"/>
              </a:ext>
            </a:extLst>
          </p:cNvPr>
          <p:cNvCxnSpPr>
            <a:cxnSpLocks/>
          </p:cNvCxnSpPr>
          <p:nvPr/>
        </p:nvCxnSpPr>
        <p:spPr>
          <a:xfrm>
            <a:off x="521330" y="3901343"/>
            <a:ext cx="307679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98143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Open Sans"/>
                <a:ea typeface="Open Sans"/>
                <a:cs typeface="Open Sans"/>
                <a:sym typeface="Open Sans"/>
              </a:rPr>
              <a:t>Notations</a:t>
            </a:r>
            <a:endParaRPr dirty="0">
              <a:latin typeface="Open Sans"/>
              <a:ea typeface="Open Sans"/>
              <a:cs typeface="Open Sans"/>
              <a:sym typeface="Open San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Google Shape;69;p1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311700" y="1225225"/>
                <a:ext cx="8520600" cy="335400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=4         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US" sz="1600" i="1" dirty="0">
                  <a:latin typeface="Cambria Math" panose="02040503050406030204" pitchFamily="18" charset="0"/>
                </a:endParaRPr>
              </a:p>
              <a:p>
                <a:pPr marL="0" lvl="0" indent="0">
                  <a:buNone/>
                </a:pPr>
                <a:endParaRPr lang="en-US" sz="1600" i="1" dirty="0">
                  <a:latin typeface="Cambria Math" panose="02040503050406030204" pitchFamily="18" charset="0"/>
                </a:endParaRPr>
              </a:p>
              <a:p>
                <a:pPr marL="0" lvl="0" indent="0">
                  <a:buNone/>
                </a:pPr>
                <a:endParaRPr lang="en-US" sz="1600" i="1" dirty="0">
                  <a:latin typeface="Cambria Math" panose="02040503050406030204" pitchFamily="18" charset="0"/>
                </a:endParaRPr>
              </a:p>
              <a:p>
                <a:pPr marL="0" lvl="0" indent="0">
                  <a:buNone/>
                </a:pPr>
                <a:endParaRPr lang="en-US" sz="1600" i="1" dirty="0">
                  <a:latin typeface="Cambria Math" panose="02040503050406030204" pitchFamily="18" charset="0"/>
                </a:endParaRPr>
              </a:p>
              <a:p>
                <a:pPr marL="0" lvl="0" indent="0">
                  <a:buNone/>
                </a:pPr>
                <a:endParaRPr lang="en-US" sz="1600" i="1" dirty="0">
                  <a:latin typeface="Cambria Math" panose="02040503050406030204" pitchFamily="18" charset="0"/>
                </a:endParaRPr>
              </a:p>
              <a:p>
                <a:pPr marL="0" lvl="0" indent="0">
                  <a:buNone/>
                </a:pPr>
                <a:endParaRPr lang="en-US" sz="1600" i="1" dirty="0">
                  <a:latin typeface="Cambria Math" panose="02040503050406030204" pitchFamily="18" charset="0"/>
                </a:endParaRPr>
              </a:p>
              <a:p>
                <a:pPr marL="0" lvl="0" indent="0">
                  <a:buNone/>
                </a:pPr>
                <a:endParaRPr lang="en-US" sz="1600" i="1" dirty="0">
                  <a:latin typeface="Cambria Math" panose="02040503050406030204" pitchFamily="18" charset="0"/>
                </a:endParaRPr>
              </a:p>
              <a:p>
                <a:pPr marL="0" lvl="0" indent="0">
                  <a:buNone/>
                </a:pPr>
                <a:endParaRPr lang="en-US" sz="1600" i="1" dirty="0">
                  <a:latin typeface="Cambria Math" panose="02040503050406030204" pitchFamily="18" charset="0"/>
                </a:endParaRPr>
              </a:p>
              <a:p>
                <a:pPr marL="0" lvl="0" indent="0">
                  <a:buNone/>
                </a:pPr>
                <a:endParaRPr lang="en-US" sz="1600" i="1" dirty="0">
                  <a:latin typeface="Cambria Math" panose="02040503050406030204" pitchFamily="18" charset="0"/>
                </a:endParaRPr>
              </a:p>
              <a:p>
                <a:pPr marL="0" lvl="0" indent="0">
                  <a:buNone/>
                </a:pPr>
                <a:endParaRPr lang="en-US" sz="1600" dirty="0"/>
              </a:p>
              <a:p>
                <a:pPr marL="0" lvl="0" indent="0">
                  <a:buNone/>
                </a:pPr>
                <a:endParaRPr lang="en-US" sz="1600" dirty="0"/>
              </a:p>
            </p:txBody>
          </p:sp>
        </mc:Choice>
        <mc:Fallback xmlns="">
          <p:sp>
            <p:nvSpPr>
              <p:cNvPr id="69" name="Google Shape;69;p1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11700" y="1225225"/>
                <a:ext cx="8520600" cy="33540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Google Shape;70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Economica"/>
              </a:rPr>
              <a:t>4</a:t>
            </a:fld>
            <a:endParaRPr dirty="0">
              <a:solidFill>
                <a:schemeClr val="dk1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  <a:sym typeface="Economica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2C5C5DD-6497-4AEB-8F40-B5B92AEB3A13}"/>
              </a:ext>
            </a:extLst>
          </p:cNvPr>
          <p:cNvGraphicFramePr>
            <a:graphicFrameLocks noGrp="1"/>
          </p:cNvGraphicFramePr>
          <p:nvPr/>
        </p:nvGraphicFramePr>
        <p:xfrm>
          <a:off x="561511" y="1753128"/>
          <a:ext cx="981567" cy="30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189">
                  <a:extLst>
                    <a:ext uri="{9D8B030D-6E8A-4147-A177-3AD203B41FA5}">
                      <a16:colId xmlns:a16="http://schemas.microsoft.com/office/drawing/2014/main" val="3646591774"/>
                    </a:ext>
                  </a:extLst>
                </a:gridCol>
                <a:gridCol w="327189">
                  <a:extLst>
                    <a:ext uri="{9D8B030D-6E8A-4147-A177-3AD203B41FA5}">
                      <a16:colId xmlns:a16="http://schemas.microsoft.com/office/drawing/2014/main" val="3380459466"/>
                    </a:ext>
                  </a:extLst>
                </a:gridCol>
                <a:gridCol w="327189">
                  <a:extLst>
                    <a:ext uri="{9D8B030D-6E8A-4147-A177-3AD203B41FA5}">
                      <a16:colId xmlns:a16="http://schemas.microsoft.com/office/drawing/2014/main" val="3123531767"/>
                    </a:ext>
                  </a:extLst>
                </a:gridCol>
              </a:tblGrid>
              <a:tr h="156446">
                <a:tc>
                  <a:txBody>
                    <a:bodyPr/>
                    <a:lstStyle/>
                    <a:p>
                      <a:pPr algn="just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6536353"/>
                  </a:ext>
                </a:extLst>
              </a:tr>
            </a:tbl>
          </a:graphicData>
        </a:graphic>
      </p:graphicFrame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A1CA388-A0BD-451A-B72B-C67046850D68}"/>
              </a:ext>
            </a:extLst>
          </p:cNvPr>
          <p:cNvCxnSpPr>
            <a:cxnSpLocks/>
          </p:cNvCxnSpPr>
          <p:nvPr/>
        </p:nvCxnSpPr>
        <p:spPr>
          <a:xfrm>
            <a:off x="7930416" y="1560662"/>
            <a:ext cx="54204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510B437-DAAC-4A5D-84AB-7E334827EF5F}"/>
                  </a:ext>
                </a:extLst>
              </p:cNvPr>
              <p:cNvSpPr txBox="1"/>
              <p:nvPr/>
            </p:nvSpPr>
            <p:spPr>
              <a:xfrm>
                <a:off x="8094093" y="1299625"/>
                <a:ext cx="12458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510B437-DAAC-4A5D-84AB-7E334827EF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4093" y="1299625"/>
                <a:ext cx="124586" cy="215444"/>
              </a:xfrm>
              <a:prstGeom prst="rect">
                <a:avLst/>
              </a:prstGeom>
              <a:blipFill>
                <a:blip r:embed="rId11"/>
                <a:stretch>
                  <a:fillRect l="-30000" r="-20000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8" name="Table 27">
                <a:extLst>
                  <a:ext uri="{FF2B5EF4-FFF2-40B4-BE49-F238E27FC236}">
                    <a16:creationId xmlns:a16="http://schemas.microsoft.com/office/drawing/2014/main" id="{25871E14-E6E2-4B9D-9046-7D06BC7F3AB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93550517"/>
                  </p:ext>
                </p:extLst>
              </p:nvPr>
            </p:nvGraphicFramePr>
            <p:xfrm>
              <a:off x="6953066" y="2455210"/>
              <a:ext cx="1809064" cy="23164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44171">
                      <a:extLst>
                        <a:ext uri="{9D8B030D-6E8A-4147-A177-3AD203B41FA5}">
                          <a16:colId xmlns:a16="http://schemas.microsoft.com/office/drawing/2014/main" val="3838459504"/>
                        </a:ext>
                      </a:extLst>
                    </a:gridCol>
                    <a:gridCol w="764893">
                      <a:extLst>
                        <a:ext uri="{9D8B030D-6E8A-4147-A177-3AD203B41FA5}">
                          <a16:colId xmlns:a16="http://schemas.microsoft.com/office/drawing/2014/main" val="866338818"/>
                        </a:ext>
                      </a:extLst>
                    </a:gridCol>
                  </a:tblGrid>
                  <a:tr h="386080">
                    <a:tc rowSpan="6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𝒕</m:t>
                                </m:r>
                                <m:d>
                                  <m:dPr>
                                    <m:ctrlPr>
                                      <a:rPr lang="en-US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en-US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𝒋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400" b="0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400" b="0" dirty="0">
                              <a:solidFill>
                                <a:schemeClr val="tx1"/>
                              </a:solidFill>
                            </a:rPr>
                            <a:t>time of </a:t>
                          </a:r>
                          <a14:m>
                            <m:oMath xmlns:m="http://schemas.openxmlformats.org/officeDocument/2006/math">
                              <m:r>
                                <a:rPr lang="en-US" sz="1400" b="1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</m:oMath>
                          </a14:m>
                          <a:r>
                            <a:rPr lang="en-US" sz="1400" b="0" dirty="0">
                              <a:solidFill>
                                <a:schemeClr val="tx1"/>
                              </a:solidFill>
                            </a:rPr>
                            <a:t>-</a:t>
                          </a:r>
                          <a:r>
                            <a:rPr lang="en-US" sz="1400" b="0" dirty="0" err="1">
                              <a:solidFill>
                                <a:schemeClr val="tx1"/>
                              </a:solidFill>
                            </a:rPr>
                            <a:t>th</a:t>
                          </a:r>
                          <a:r>
                            <a:rPr lang="en-US" sz="1400" b="0" dirty="0">
                              <a:solidFill>
                                <a:schemeClr val="tx1"/>
                              </a:solidFill>
                            </a:rPr>
                            <a:t> request for page </a:t>
                          </a:r>
                          <a14:m>
                            <m:oMath xmlns:m="http://schemas.openxmlformats.org/officeDocument/2006/math">
                              <m:r>
                                <a:rPr lang="en-US" sz="1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oMath>
                          </a14:m>
                          <a:endParaRPr lang="en-US" sz="1400" b="1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endParaRPr 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85480480"/>
                      </a:ext>
                    </a:extLst>
                  </a:tr>
                  <a:tr h="386080">
                    <a:tc vMerge="1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730783343"/>
                      </a:ext>
                    </a:extLst>
                  </a:tr>
                  <a:tr h="386080">
                    <a:tc vMerge="1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207684802"/>
                      </a:ext>
                    </a:extLst>
                  </a:tr>
                  <a:tr h="386080">
                    <a:tc vMerge="1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962649151"/>
                      </a:ext>
                    </a:extLst>
                  </a:tr>
                  <a:tr h="386080">
                    <a:tc vMerge="1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17639147"/>
                      </a:ext>
                    </a:extLst>
                  </a:tr>
                  <a:tr h="386080">
                    <a:tc vMerge="1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48708899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8" name="Table 27">
                <a:extLst>
                  <a:ext uri="{FF2B5EF4-FFF2-40B4-BE49-F238E27FC236}">
                    <a16:creationId xmlns:a16="http://schemas.microsoft.com/office/drawing/2014/main" id="{25871E14-E6E2-4B9D-9046-7D06BC7F3AB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93550517"/>
                  </p:ext>
                </p:extLst>
              </p:nvPr>
            </p:nvGraphicFramePr>
            <p:xfrm>
              <a:off x="6953066" y="2455210"/>
              <a:ext cx="1809064" cy="23164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44171">
                      <a:extLst>
                        <a:ext uri="{9D8B030D-6E8A-4147-A177-3AD203B41FA5}">
                          <a16:colId xmlns:a16="http://schemas.microsoft.com/office/drawing/2014/main" val="3838459504"/>
                        </a:ext>
                      </a:extLst>
                    </a:gridCol>
                    <a:gridCol w="764893">
                      <a:extLst>
                        <a:ext uri="{9D8B030D-6E8A-4147-A177-3AD203B41FA5}">
                          <a16:colId xmlns:a16="http://schemas.microsoft.com/office/drawing/2014/main" val="866338818"/>
                        </a:ext>
                      </a:extLst>
                    </a:gridCol>
                  </a:tblGrid>
                  <a:tr h="386080">
                    <a:tc rowSpan="6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2"/>
                          <a:stretch>
                            <a:fillRect l="-581" t="-262" r="-74419" b="-5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:endParaRPr lang="en-US" sz="1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85480480"/>
                      </a:ext>
                    </a:extLst>
                  </a:tr>
                  <a:tr h="386080">
                    <a:tc vMerge="1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730783343"/>
                      </a:ext>
                    </a:extLst>
                  </a:tr>
                  <a:tr h="386080">
                    <a:tc vMerge="1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207684802"/>
                      </a:ext>
                    </a:extLst>
                  </a:tr>
                  <a:tr h="386080">
                    <a:tc vMerge="1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962649151"/>
                      </a:ext>
                    </a:extLst>
                  </a:tr>
                  <a:tr h="386080">
                    <a:tc vMerge="1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17639147"/>
                      </a:ext>
                    </a:extLst>
                  </a:tr>
                  <a:tr h="386080">
                    <a:tc vMerge="1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48708899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2" name="Table 21">
                <a:extLst>
                  <a:ext uri="{FF2B5EF4-FFF2-40B4-BE49-F238E27FC236}">
                    <a16:creationId xmlns:a16="http://schemas.microsoft.com/office/drawing/2014/main" id="{0290C20E-8AF8-4BE2-A373-A649933DC7C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15794668"/>
                  </p:ext>
                </p:extLst>
              </p:nvPr>
            </p:nvGraphicFramePr>
            <p:xfrm>
              <a:off x="208591" y="2455210"/>
              <a:ext cx="6606183" cy="23164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35368">
                      <a:extLst>
                        <a:ext uri="{9D8B030D-6E8A-4147-A177-3AD203B41FA5}">
                          <a16:colId xmlns:a16="http://schemas.microsoft.com/office/drawing/2014/main" val="1865639223"/>
                        </a:ext>
                      </a:extLst>
                    </a:gridCol>
                    <a:gridCol w="821363">
                      <a:extLst>
                        <a:ext uri="{9D8B030D-6E8A-4147-A177-3AD203B41FA5}">
                          <a16:colId xmlns:a16="http://schemas.microsoft.com/office/drawing/2014/main" val="866338818"/>
                        </a:ext>
                      </a:extLst>
                    </a:gridCol>
                    <a:gridCol w="708242">
                      <a:extLst>
                        <a:ext uri="{9D8B030D-6E8A-4147-A177-3AD203B41FA5}">
                          <a16:colId xmlns:a16="http://schemas.microsoft.com/office/drawing/2014/main" val="2354090762"/>
                        </a:ext>
                      </a:extLst>
                    </a:gridCol>
                    <a:gridCol w="708242">
                      <a:extLst>
                        <a:ext uri="{9D8B030D-6E8A-4147-A177-3AD203B41FA5}">
                          <a16:colId xmlns:a16="http://schemas.microsoft.com/office/drawing/2014/main" val="3780720918"/>
                        </a:ext>
                      </a:extLst>
                    </a:gridCol>
                    <a:gridCol w="708242">
                      <a:extLst>
                        <a:ext uri="{9D8B030D-6E8A-4147-A177-3AD203B41FA5}">
                          <a16:colId xmlns:a16="http://schemas.microsoft.com/office/drawing/2014/main" val="2331524244"/>
                        </a:ext>
                      </a:extLst>
                    </a:gridCol>
                    <a:gridCol w="708242">
                      <a:extLst>
                        <a:ext uri="{9D8B030D-6E8A-4147-A177-3AD203B41FA5}">
                          <a16:colId xmlns:a16="http://schemas.microsoft.com/office/drawing/2014/main" val="1788499990"/>
                        </a:ext>
                      </a:extLst>
                    </a:gridCol>
                    <a:gridCol w="708242">
                      <a:extLst>
                        <a:ext uri="{9D8B030D-6E8A-4147-A177-3AD203B41FA5}">
                          <a16:colId xmlns:a16="http://schemas.microsoft.com/office/drawing/2014/main" val="701500219"/>
                        </a:ext>
                      </a:extLst>
                    </a:gridCol>
                    <a:gridCol w="708242">
                      <a:extLst>
                        <a:ext uri="{9D8B030D-6E8A-4147-A177-3AD203B41FA5}">
                          <a16:colId xmlns:a16="http://schemas.microsoft.com/office/drawing/2014/main" val="1469795243"/>
                        </a:ext>
                      </a:extLst>
                    </a:gridCol>
                  </a:tblGrid>
                  <a:tr h="342900">
                    <a:tc rowSpan="4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  <m:d>
                                  <m:dPr>
                                    <m:ctrlPr>
                                      <a:rPr lang="en-US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en-US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𝒕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400" b="1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400" b="0" dirty="0">
                              <a:solidFill>
                                <a:schemeClr val="tx1"/>
                              </a:solidFill>
                            </a:rPr>
                            <a:t>the </a:t>
                          </a:r>
                          <a:r>
                            <a:rPr lang="en-US" sz="1400" b="1" dirty="0">
                              <a:solidFill>
                                <a:schemeClr val="tx1"/>
                              </a:solidFill>
                            </a:rPr>
                            <a:t>number</a:t>
                          </a:r>
                          <a:r>
                            <a:rPr lang="en-US" sz="1400" b="0" dirty="0">
                              <a:solidFill>
                                <a:schemeClr val="tx1"/>
                              </a:solidFill>
                            </a:rPr>
                            <a:t> of </a:t>
                          </a:r>
                          <a:r>
                            <a:rPr lang="en-US" sz="1400" b="1" dirty="0">
                              <a:solidFill>
                                <a:schemeClr val="tx1"/>
                              </a:solidFill>
                            </a:rPr>
                            <a:t>requests</a:t>
                          </a:r>
                          <a:r>
                            <a:rPr lang="en-US" sz="1400" b="0" dirty="0">
                              <a:solidFill>
                                <a:schemeClr val="tx1"/>
                              </a:solidFill>
                            </a:rPr>
                            <a:t> for page </a:t>
                          </a:r>
                          <a14:m>
                            <m:oMath xmlns:m="http://schemas.openxmlformats.org/officeDocument/2006/math"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oMath>
                          </a14:m>
                          <a:r>
                            <a:rPr lang="en-US" sz="1400" b="0" dirty="0">
                              <a:solidFill>
                                <a:schemeClr val="tx1"/>
                              </a:solidFill>
                            </a:rPr>
                            <a:t> until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400" b="0" baseline="0" dirty="0">
                              <a:solidFill>
                                <a:schemeClr val="tx1"/>
                              </a:solidFill>
                            </a:rPr>
                            <a:t>time </a:t>
                          </a:r>
                          <a14:m>
                            <m:oMath xmlns:m="http://schemas.openxmlformats.org/officeDocument/2006/math">
                              <m:r>
                                <a:rPr lang="en-US" sz="14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oMath>
                          </a14:m>
                          <a:r>
                            <a:rPr lang="en-US" sz="1400" b="0" dirty="0">
                              <a:solidFill>
                                <a:schemeClr val="tx1"/>
                              </a:solidFill>
                            </a:rPr>
                            <a:t> (including)</a:t>
                          </a:r>
                        </a:p>
                        <a:p>
                          <a:pPr algn="ctr"/>
                          <a:endParaRPr 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9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d>
                                  <m:dPr>
                                    <m:ctrlPr>
                                      <a:rPr lang="en-US" sz="9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9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1,0</m:t>
                                    </m:r>
                                  </m:e>
                                </m:d>
                                <m:r>
                                  <a:rPr lang="en-US" sz="9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en-US" sz="9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9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sz="9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9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sz="9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sz="9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9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85480480"/>
                      </a:ext>
                    </a:extLst>
                  </a:tr>
                  <a:tr h="342900">
                    <a:tc vMerge="1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9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d>
                                  <m:dPr>
                                    <m:ctrlPr>
                                      <a:rPr lang="en-US" sz="9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9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2,0</m:t>
                                    </m:r>
                                  </m:e>
                                </m:d>
                                <m:r>
                                  <a:rPr lang="en-US" sz="9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en-US" sz="9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9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9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9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9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900" b="0" i="1" u="none" strike="noStrike" cap="none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  <a:sym typeface="Arial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8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58326428"/>
                      </a:ext>
                    </a:extLst>
                  </a:tr>
                  <a:tr h="342900">
                    <a:tc vMerge="1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9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d>
                                  <m:dPr>
                                    <m:ctrlPr>
                                      <a:rPr lang="en-US" sz="9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9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3,0</m:t>
                                    </m:r>
                                  </m:e>
                                </m:d>
                                <m:r>
                                  <a:rPr lang="en-US" sz="9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en-US" sz="9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9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9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9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9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9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9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929212846"/>
                      </a:ext>
                    </a:extLst>
                  </a:tr>
                  <a:tr h="342900">
                    <a:tc vMerge="1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9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d>
                                  <m:dPr>
                                    <m:ctrlPr>
                                      <a:rPr lang="en-US" sz="9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9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4,0</m:t>
                                    </m:r>
                                  </m:e>
                                </m:d>
                                <m:r>
                                  <a:rPr lang="en-US" sz="9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en-US" sz="9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9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9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9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9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9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9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730783343"/>
                      </a:ext>
                    </a:extLst>
                  </a:tr>
                  <a:tr h="3429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𝑩</m:t>
                                </m:r>
                                <m:d>
                                  <m:dPr>
                                    <m:ctrlPr>
                                      <a:rPr lang="en-US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𝒕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400" b="1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400" b="0" dirty="0">
                              <a:solidFill>
                                <a:schemeClr val="tx1"/>
                              </a:solidFill>
                            </a:rPr>
                            <a:t>the </a:t>
                          </a:r>
                          <a:r>
                            <a:rPr lang="en-US" sz="1400" b="1" dirty="0">
                              <a:solidFill>
                                <a:schemeClr val="tx1"/>
                              </a:solidFill>
                            </a:rPr>
                            <a:t>set</a:t>
                          </a:r>
                          <a:r>
                            <a:rPr lang="en-US" sz="1400" b="0" dirty="0">
                              <a:solidFill>
                                <a:schemeClr val="tx1"/>
                              </a:solidFill>
                            </a:rPr>
                            <a:t> of pages </a:t>
                          </a:r>
                          <a:r>
                            <a:rPr lang="en-US" sz="1400" b="1" dirty="0">
                              <a:solidFill>
                                <a:schemeClr val="tx1"/>
                              </a:solidFill>
                            </a:rPr>
                            <a:t>requested</a:t>
                          </a:r>
                          <a:r>
                            <a:rPr lang="en-US" sz="1400" b="0" dirty="0">
                              <a:solidFill>
                                <a:schemeClr val="tx1"/>
                              </a:solidFill>
                            </a:rPr>
                            <a:t> until time </a:t>
                          </a:r>
                          <a14:m>
                            <m:oMath xmlns:m="http://schemas.openxmlformats.org/officeDocument/2006/math">
                              <m:r>
                                <a:rPr lang="en-US" sz="1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oMath>
                          </a14:m>
                          <a:r>
                            <a:rPr lang="en-US" sz="1400" b="0" dirty="0">
                              <a:solidFill>
                                <a:schemeClr val="tx1"/>
                              </a:solidFill>
                            </a:rPr>
                            <a:t> (including)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{}</m:t>
                                </m:r>
                              </m:oMath>
                            </m:oMathPara>
                          </a14:m>
                          <a:endParaRPr 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2443004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2" name="Table 21">
                <a:extLst>
                  <a:ext uri="{FF2B5EF4-FFF2-40B4-BE49-F238E27FC236}">
                    <a16:creationId xmlns:a16="http://schemas.microsoft.com/office/drawing/2014/main" id="{0290C20E-8AF8-4BE2-A373-A649933DC7C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15794668"/>
                  </p:ext>
                </p:extLst>
              </p:nvPr>
            </p:nvGraphicFramePr>
            <p:xfrm>
              <a:off x="208591" y="2455210"/>
              <a:ext cx="6606183" cy="23164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35368">
                      <a:extLst>
                        <a:ext uri="{9D8B030D-6E8A-4147-A177-3AD203B41FA5}">
                          <a16:colId xmlns:a16="http://schemas.microsoft.com/office/drawing/2014/main" val="1865639223"/>
                        </a:ext>
                      </a:extLst>
                    </a:gridCol>
                    <a:gridCol w="821363">
                      <a:extLst>
                        <a:ext uri="{9D8B030D-6E8A-4147-A177-3AD203B41FA5}">
                          <a16:colId xmlns:a16="http://schemas.microsoft.com/office/drawing/2014/main" val="866338818"/>
                        </a:ext>
                      </a:extLst>
                    </a:gridCol>
                    <a:gridCol w="708242">
                      <a:extLst>
                        <a:ext uri="{9D8B030D-6E8A-4147-A177-3AD203B41FA5}">
                          <a16:colId xmlns:a16="http://schemas.microsoft.com/office/drawing/2014/main" val="2354090762"/>
                        </a:ext>
                      </a:extLst>
                    </a:gridCol>
                    <a:gridCol w="708242">
                      <a:extLst>
                        <a:ext uri="{9D8B030D-6E8A-4147-A177-3AD203B41FA5}">
                          <a16:colId xmlns:a16="http://schemas.microsoft.com/office/drawing/2014/main" val="3780720918"/>
                        </a:ext>
                      </a:extLst>
                    </a:gridCol>
                    <a:gridCol w="708242">
                      <a:extLst>
                        <a:ext uri="{9D8B030D-6E8A-4147-A177-3AD203B41FA5}">
                          <a16:colId xmlns:a16="http://schemas.microsoft.com/office/drawing/2014/main" val="2331524244"/>
                        </a:ext>
                      </a:extLst>
                    </a:gridCol>
                    <a:gridCol w="708242">
                      <a:extLst>
                        <a:ext uri="{9D8B030D-6E8A-4147-A177-3AD203B41FA5}">
                          <a16:colId xmlns:a16="http://schemas.microsoft.com/office/drawing/2014/main" val="1788499990"/>
                        </a:ext>
                      </a:extLst>
                    </a:gridCol>
                    <a:gridCol w="708242">
                      <a:extLst>
                        <a:ext uri="{9D8B030D-6E8A-4147-A177-3AD203B41FA5}">
                          <a16:colId xmlns:a16="http://schemas.microsoft.com/office/drawing/2014/main" val="701500219"/>
                        </a:ext>
                      </a:extLst>
                    </a:gridCol>
                    <a:gridCol w="708242">
                      <a:extLst>
                        <a:ext uri="{9D8B030D-6E8A-4147-A177-3AD203B41FA5}">
                          <a16:colId xmlns:a16="http://schemas.microsoft.com/office/drawing/2014/main" val="1469795243"/>
                        </a:ext>
                      </a:extLst>
                    </a:gridCol>
                  </a:tblGrid>
                  <a:tr h="342900">
                    <a:tc rowSpan="4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3"/>
                          <a:stretch>
                            <a:fillRect l="-397" t="-442" r="-330952" b="-730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3"/>
                          <a:stretch>
                            <a:fillRect l="-187407" t="-1786" r="-517778" b="-5982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9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sz="9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9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sz="9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sz="9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9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85480480"/>
                      </a:ext>
                    </a:extLst>
                  </a:tr>
                  <a:tr h="342900">
                    <a:tc vMerge="1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3"/>
                          <a:stretch>
                            <a:fillRect l="-187407" t="-100000" r="-517778" b="-4877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9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9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9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9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900" b="0" i="1" u="none" strike="noStrike" cap="none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  <a:sym typeface="Arial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8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58326428"/>
                      </a:ext>
                    </a:extLst>
                  </a:tr>
                  <a:tr h="342900">
                    <a:tc vMerge="1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3"/>
                          <a:stretch>
                            <a:fillRect l="-187407" t="-203571" r="-517778" b="-396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9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9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9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9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9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9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929212846"/>
                      </a:ext>
                    </a:extLst>
                  </a:tr>
                  <a:tr h="342900">
                    <a:tc vMerge="1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3"/>
                          <a:stretch>
                            <a:fillRect l="-187407" t="-298246" r="-517778" b="-2894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9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9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9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9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9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9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730783343"/>
                      </a:ext>
                    </a:extLst>
                  </a:tr>
                  <a:tr h="9448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3"/>
                          <a:stretch>
                            <a:fillRect l="-397" t="-146452" r="-330952" b="-64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3"/>
                          <a:stretch>
                            <a:fillRect l="-187407" t="-146452" r="-517778" b="-64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2443004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45749908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lvl="0"/>
            <a:r>
              <a:rPr lang="en-GB" dirty="0">
                <a:latin typeface="Open Sans"/>
                <a:ea typeface="Open Sans"/>
                <a:cs typeface="Open Sans"/>
                <a:sym typeface="Open Sans"/>
              </a:rPr>
              <a:t>Online Fractional Algorithm</a:t>
            </a:r>
            <a:endParaRPr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0" name="Google Shape;70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Economica"/>
              </a:rPr>
              <a:t>40</a:t>
            </a:fld>
            <a:endParaRPr dirty="0">
              <a:solidFill>
                <a:schemeClr val="dk1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  <a:sym typeface="Economica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84A38DC-CA07-424C-B9E2-2E7734D6A851}"/>
              </a:ext>
            </a:extLst>
          </p:cNvPr>
          <p:cNvSpPr/>
          <p:nvPr/>
        </p:nvSpPr>
        <p:spPr>
          <a:xfrm>
            <a:off x="1357972" y="2937892"/>
            <a:ext cx="291934" cy="96299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84A8695-E42D-4E37-A3CE-76881EC14281}"/>
              </a:ext>
            </a:extLst>
          </p:cNvPr>
          <p:cNvSpPr/>
          <p:nvPr/>
        </p:nvSpPr>
        <p:spPr>
          <a:xfrm>
            <a:off x="1816589" y="2937892"/>
            <a:ext cx="291934" cy="96299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4041CFC-C2B8-4D37-A99C-B7D700502374}"/>
              </a:ext>
            </a:extLst>
          </p:cNvPr>
          <p:cNvSpPr/>
          <p:nvPr/>
        </p:nvSpPr>
        <p:spPr>
          <a:xfrm>
            <a:off x="2275206" y="2941824"/>
            <a:ext cx="291934" cy="96299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CC9AC19A-6260-4E9D-B28F-8B679A3210E4}"/>
              </a:ext>
            </a:extLst>
          </p:cNvPr>
          <p:cNvSpPr/>
          <p:nvPr/>
        </p:nvSpPr>
        <p:spPr>
          <a:xfrm>
            <a:off x="2733823" y="2939340"/>
            <a:ext cx="291934" cy="96299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85AA74E-2AC1-4C69-B32A-4690ACBE908B}"/>
                  </a:ext>
                </a:extLst>
              </p:cNvPr>
              <p:cNvSpPr txBox="1"/>
              <p:nvPr/>
            </p:nvSpPr>
            <p:spPr>
              <a:xfrm>
                <a:off x="541154" y="3918275"/>
                <a:ext cx="269817" cy="1538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0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05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85AA74E-2AC1-4C69-B32A-4690ACBE90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154" y="3918275"/>
                <a:ext cx="269817" cy="153888"/>
              </a:xfrm>
              <a:prstGeom prst="rect">
                <a:avLst/>
              </a:prstGeom>
              <a:blipFill>
                <a:blip r:embed="rId17"/>
                <a:stretch>
                  <a:fillRect l="-11364" t="-4000" r="-15909" b="-4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Rectangle 45">
            <a:extLst>
              <a:ext uri="{FF2B5EF4-FFF2-40B4-BE49-F238E27FC236}">
                <a16:creationId xmlns:a16="http://schemas.microsoft.com/office/drawing/2014/main" id="{F8EDE257-3C4C-410A-A1B1-2C7E108383D2}"/>
              </a:ext>
            </a:extLst>
          </p:cNvPr>
          <p:cNvSpPr/>
          <p:nvPr/>
        </p:nvSpPr>
        <p:spPr>
          <a:xfrm>
            <a:off x="1357972" y="3000085"/>
            <a:ext cx="291934" cy="89976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8" name="Table 47">
                <a:extLst>
                  <a:ext uri="{FF2B5EF4-FFF2-40B4-BE49-F238E27FC236}">
                    <a16:creationId xmlns:a16="http://schemas.microsoft.com/office/drawing/2014/main" id="{F0F6E679-3CFA-41BD-A154-D662AA07B7B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20650013"/>
                  </p:ext>
                </p:extLst>
              </p:nvPr>
            </p:nvGraphicFramePr>
            <p:xfrm>
              <a:off x="1229344" y="3886619"/>
              <a:ext cx="1828800" cy="2743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57200">
                      <a:extLst>
                        <a:ext uri="{9D8B030D-6E8A-4147-A177-3AD203B41FA5}">
                          <a16:colId xmlns:a16="http://schemas.microsoft.com/office/drawing/2014/main" val="3851698129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2678873779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3975201102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1486148461"/>
                        </a:ext>
                      </a:extLst>
                    </a:gridCol>
                  </a:tblGrid>
                  <a:tr h="27432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d>
                                  <m:dPr>
                                    <m:ctrlPr>
                                      <a:rPr lang="en-US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d>
                                  <m:dPr>
                                    <m:ctrlPr>
                                      <a:rPr lang="en-US" sz="10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0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  <m:r>
                                      <a:rPr lang="en-US" sz="10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0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d>
                                  <m:dPr>
                                    <m:ctrlPr>
                                      <a:rPr lang="en-US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en-US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d>
                                  <m:dPr>
                                    <m:ctrlPr>
                                      <a:rPr lang="en-US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  <m:r>
                                      <a:rPr lang="en-US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,_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7927075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8" name="Table 47">
                <a:extLst>
                  <a:ext uri="{FF2B5EF4-FFF2-40B4-BE49-F238E27FC236}">
                    <a16:creationId xmlns:a16="http://schemas.microsoft.com/office/drawing/2014/main" id="{F0F6E679-3CFA-41BD-A154-D662AA07B7B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20650013"/>
                  </p:ext>
                </p:extLst>
              </p:nvPr>
            </p:nvGraphicFramePr>
            <p:xfrm>
              <a:off x="1229344" y="3886619"/>
              <a:ext cx="1828800" cy="2743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57200">
                      <a:extLst>
                        <a:ext uri="{9D8B030D-6E8A-4147-A177-3AD203B41FA5}">
                          <a16:colId xmlns:a16="http://schemas.microsoft.com/office/drawing/2014/main" val="3851698129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2678873779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3975201102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1486148461"/>
                        </a:ext>
                      </a:extLst>
                    </a:gridCol>
                  </a:tblGrid>
                  <a:tr h="2743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8"/>
                          <a:stretch>
                            <a:fillRect r="-30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8"/>
                          <a:stretch>
                            <a:fillRect l="-98684" r="-1973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8"/>
                          <a:stretch>
                            <a:fillRect l="-201333" r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8"/>
                          <a:stretch>
                            <a:fillRect l="-301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270750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9" name="Table 48">
                <a:extLst>
                  <a:ext uri="{FF2B5EF4-FFF2-40B4-BE49-F238E27FC236}">
                    <a16:creationId xmlns:a16="http://schemas.microsoft.com/office/drawing/2014/main" id="{50692288-D024-43F7-88AE-334A6202F8F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75083593"/>
                  </p:ext>
                </p:extLst>
              </p:nvPr>
            </p:nvGraphicFramePr>
            <p:xfrm>
              <a:off x="3328179" y="3886619"/>
              <a:ext cx="1828800" cy="2743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57200">
                      <a:extLst>
                        <a:ext uri="{9D8B030D-6E8A-4147-A177-3AD203B41FA5}">
                          <a16:colId xmlns:a16="http://schemas.microsoft.com/office/drawing/2014/main" val="3851698129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2678873779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3975201102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1486148461"/>
                        </a:ext>
                      </a:extLst>
                    </a:gridCol>
                  </a:tblGrid>
                  <a:tr h="27432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d>
                                  <m:dPr>
                                    <m:ctrlPr>
                                      <a:rPr lang="en-US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d>
                                  <m:dPr>
                                    <m:ctrlPr>
                                      <a:rPr lang="en-US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d>
                                  <m:dPr>
                                    <m:ctrlPr>
                                      <a:rPr lang="en-US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en-US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d>
                                  <m:dPr>
                                    <m:ctrlPr>
                                      <a:rPr lang="en-US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  <m:r>
                                      <a:rPr lang="en-US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,_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7927075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9" name="Table 48">
                <a:extLst>
                  <a:ext uri="{FF2B5EF4-FFF2-40B4-BE49-F238E27FC236}">
                    <a16:creationId xmlns:a16="http://schemas.microsoft.com/office/drawing/2014/main" id="{50692288-D024-43F7-88AE-334A6202F8F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75083593"/>
                  </p:ext>
                </p:extLst>
              </p:nvPr>
            </p:nvGraphicFramePr>
            <p:xfrm>
              <a:off x="3328179" y="3886619"/>
              <a:ext cx="1828800" cy="2743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57200">
                      <a:extLst>
                        <a:ext uri="{9D8B030D-6E8A-4147-A177-3AD203B41FA5}">
                          <a16:colId xmlns:a16="http://schemas.microsoft.com/office/drawing/2014/main" val="3851698129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2678873779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3975201102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1486148461"/>
                        </a:ext>
                      </a:extLst>
                    </a:gridCol>
                  </a:tblGrid>
                  <a:tr h="2743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9"/>
                          <a:stretch>
                            <a:fillRect r="-30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9"/>
                          <a:stretch>
                            <a:fillRect l="-98684" r="-1973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9"/>
                          <a:stretch>
                            <a:fillRect l="-201333" r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9"/>
                          <a:stretch>
                            <a:fillRect l="-301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270750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2" name="Rectangle 61">
            <a:extLst>
              <a:ext uri="{FF2B5EF4-FFF2-40B4-BE49-F238E27FC236}">
                <a16:creationId xmlns:a16="http://schemas.microsoft.com/office/drawing/2014/main" id="{534DCB39-E83B-478C-BA53-E53683C6BAC1}"/>
              </a:ext>
            </a:extLst>
          </p:cNvPr>
          <p:cNvSpPr/>
          <p:nvPr/>
        </p:nvSpPr>
        <p:spPr>
          <a:xfrm>
            <a:off x="2275206" y="3808428"/>
            <a:ext cx="291934" cy="9535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255036F-2E85-4F00-AF4B-1A4B7ACA1D25}"/>
                  </a:ext>
                </a:extLst>
              </p:cNvPr>
              <p:cNvSpPr txBox="1"/>
              <p:nvPr/>
            </p:nvSpPr>
            <p:spPr>
              <a:xfrm>
                <a:off x="4643133" y="2135928"/>
                <a:ext cx="55996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255036F-2E85-4F00-AF4B-1A4B7ACA1D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3133" y="2135928"/>
                <a:ext cx="559960" cy="215444"/>
              </a:xfrm>
              <a:prstGeom prst="rect">
                <a:avLst/>
              </a:prstGeom>
              <a:blipFill>
                <a:blip r:embed="rId20"/>
                <a:stretch>
                  <a:fillRect l="-7609" r="-5435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2CE1677-0C81-4F83-8D4A-FDCA1BBFA326}"/>
                  </a:ext>
                </a:extLst>
              </p:cNvPr>
              <p:cNvSpPr txBox="1"/>
              <p:nvPr/>
            </p:nvSpPr>
            <p:spPr>
              <a:xfrm>
                <a:off x="2249901" y="4338637"/>
                <a:ext cx="146341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={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2CE1677-0C81-4F83-8D4A-FDCA1BBFA3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9901" y="4338637"/>
                <a:ext cx="1463414" cy="246221"/>
              </a:xfrm>
              <a:prstGeom prst="rect">
                <a:avLst/>
              </a:prstGeom>
              <a:blipFill>
                <a:blip r:embed="rId22"/>
                <a:stretch>
                  <a:fillRect l="-2083" r="-4167" b="-3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05040381-E6D8-41DF-A88B-7F73A6B028CD}"/>
                  </a:ext>
                </a:extLst>
              </p:cNvPr>
              <p:cNvSpPr txBox="1"/>
              <p:nvPr/>
            </p:nvSpPr>
            <p:spPr>
              <a:xfrm>
                <a:off x="2799667" y="2135928"/>
                <a:ext cx="55996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05040381-E6D8-41DF-A88B-7F73A6B028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9667" y="2135928"/>
                <a:ext cx="559961" cy="215444"/>
              </a:xfrm>
              <a:prstGeom prst="rect">
                <a:avLst/>
              </a:prstGeom>
              <a:blipFill>
                <a:blip r:embed="rId24"/>
                <a:stretch>
                  <a:fillRect l="-6522" r="-5435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B03AF3D-9DDD-4872-9100-D8D20D5B02EE}"/>
                  </a:ext>
                </a:extLst>
              </p:cNvPr>
              <p:cNvSpPr txBox="1"/>
              <p:nvPr/>
            </p:nvSpPr>
            <p:spPr>
              <a:xfrm>
                <a:off x="1906797" y="2135572"/>
                <a:ext cx="55996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B03AF3D-9DDD-4872-9100-D8D20D5B02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6797" y="2135572"/>
                <a:ext cx="559960" cy="215444"/>
              </a:xfrm>
              <a:prstGeom prst="rect">
                <a:avLst/>
              </a:prstGeom>
              <a:blipFill>
                <a:blip r:embed="rId25"/>
                <a:stretch>
                  <a:fillRect l="-7609" r="-5435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CC0B1ED5-2189-4488-A89B-25A0BCE669A7}"/>
                  </a:ext>
                </a:extLst>
              </p:cNvPr>
              <p:cNvSpPr txBox="1"/>
              <p:nvPr/>
            </p:nvSpPr>
            <p:spPr>
              <a:xfrm>
                <a:off x="1018094" y="2135928"/>
                <a:ext cx="55579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CC0B1ED5-2189-4488-A89B-25A0BCE669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8094" y="2135928"/>
                <a:ext cx="555793" cy="215444"/>
              </a:xfrm>
              <a:prstGeom prst="rect">
                <a:avLst/>
              </a:prstGeom>
              <a:blipFill>
                <a:blip r:embed="rId26"/>
                <a:stretch>
                  <a:fillRect l="-6593" r="-6593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8D0BA7A8-99F6-4119-98B6-A292B1283D24}"/>
                  </a:ext>
                </a:extLst>
              </p:cNvPr>
              <p:cNvSpPr txBox="1"/>
              <p:nvPr/>
            </p:nvSpPr>
            <p:spPr>
              <a:xfrm>
                <a:off x="3731453" y="2135572"/>
                <a:ext cx="55867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8D0BA7A8-99F6-4119-98B6-A292B1283D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1453" y="2135572"/>
                <a:ext cx="558679" cy="215444"/>
              </a:xfrm>
              <a:prstGeom prst="rect">
                <a:avLst/>
              </a:prstGeom>
              <a:blipFill>
                <a:blip r:embed="rId27"/>
                <a:stretch>
                  <a:fillRect l="-6522" r="-5435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DB2F553B-7409-4FC1-AA78-5A9FF26C6957}"/>
                  </a:ext>
                </a:extLst>
              </p:cNvPr>
              <p:cNvSpPr txBox="1"/>
              <p:nvPr/>
            </p:nvSpPr>
            <p:spPr>
              <a:xfrm>
                <a:off x="6009253" y="1579520"/>
                <a:ext cx="2831416" cy="123110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600" dirty="0">
                    <a:solidFill>
                      <a:schemeClr val="tx1"/>
                    </a:solidFill>
                    <a:latin typeface="Open Sans" panose="020B0604020202020204" charset="0"/>
                    <a:ea typeface="Open Sans" panose="020B0604020202020204" charset="0"/>
                    <a:cs typeface="Open Sans" panose="020B0604020202020204" charset="0"/>
                  </a:rPr>
                  <a:t>Until constraint is not satisfy</a:t>
                </a:r>
              </a:p>
              <a:p>
                <a:r>
                  <a:rPr lang="en-US" sz="1600" dirty="0">
                    <a:solidFill>
                      <a:schemeClr val="tx1"/>
                    </a:solidFill>
                    <a:latin typeface="Open Sans" panose="020B0604020202020204" charset="0"/>
                    <a:ea typeface="Open Sans" panose="020B0604020202020204" charset="0"/>
                    <a:cs typeface="Open Sans" panose="020B0604020202020204" charset="0"/>
                  </a:rPr>
                  <a:t>Increase y(t)</a:t>
                </a:r>
              </a:p>
              <a:p>
                <a:r>
                  <a:rPr lang="en-US" sz="1600" dirty="0">
                    <a:solidFill>
                      <a:schemeClr val="tx1"/>
                    </a:solidFill>
                    <a:latin typeface="Open Sans" panose="020B0604020202020204" charset="0"/>
                    <a:ea typeface="Open Sans" panose="020B0604020202020204" charset="0"/>
                    <a:cs typeface="Open Sans" panose="020B0604020202020204" charset="0"/>
                  </a:rPr>
                  <a:t>For each relevant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  <a:latin typeface="Open Sans" panose="020B0604020202020204" charset="0"/>
                    <a:ea typeface="Open Sans" panose="020B0604020202020204" charset="0"/>
                    <a:cs typeface="Open Sans" panose="020B0604020202020204" charset="0"/>
                  </a:rPr>
                  <a:t>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>
                    <a:solidFill>
                      <a:schemeClr val="tx1"/>
                    </a:solidFill>
                    <a:latin typeface="Open Sans" panose="020B0604020202020204" charset="0"/>
                    <a:ea typeface="Open Sans" panose="020B0604020202020204" charset="0"/>
                    <a:cs typeface="Open Sans" panose="020B0604020202020204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  <a:latin typeface="Open Sans" panose="020B0604020202020204" charset="0"/>
                    <a:ea typeface="Open Sans" panose="020B0604020202020204" charset="0"/>
                    <a:cs typeface="Open Sans" panose="020B0604020202020204" charset="0"/>
                  </a:rPr>
                  <a:t>, increase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600" dirty="0">
                  <a:solidFill>
                    <a:schemeClr val="tx1"/>
                  </a:solidFill>
                  <a:latin typeface="Open Sans" panose="020B0604020202020204" charset="0"/>
                  <a:ea typeface="Open Sans" panose="020B0604020202020204" charset="0"/>
                  <a:cs typeface="Open Sans" panose="020B060402020202020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>
                    <a:solidFill>
                      <a:schemeClr val="tx1"/>
                    </a:solidFill>
                    <a:latin typeface="Open Sans" panose="020B0604020202020204" charset="0"/>
                    <a:ea typeface="Open Sans" panose="020B0604020202020204" charset="0"/>
                    <a:cs typeface="Open Sans" panose="020B0604020202020204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  <a:latin typeface="Open Sans" panose="020B0604020202020204" charset="0"/>
                    <a:ea typeface="Open Sans" panose="020B0604020202020204" charset="0"/>
                    <a:cs typeface="Open Sans" panose="020B0604020202020204" charset="0"/>
                  </a:rPr>
                  <a:t>, increase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ar-AE" sz="1600" dirty="0">
                  <a:solidFill>
                    <a:schemeClr val="tx1"/>
                  </a:solidFill>
                  <a:latin typeface="Open Sans" panose="020B0604020202020204" charset="0"/>
                  <a:ea typeface="Open Sans" panose="020B0604020202020204" charset="0"/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DB2F553B-7409-4FC1-AA78-5A9FF26C69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9253" y="1579520"/>
                <a:ext cx="2831416" cy="1231106"/>
              </a:xfrm>
              <a:prstGeom prst="rect">
                <a:avLst/>
              </a:prstGeom>
              <a:blipFill>
                <a:blip r:embed="rId28"/>
                <a:stretch>
                  <a:fillRect l="-4526" t="-4950" r="-2371" b="-99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C9FCA9F6-EB29-4C82-9F59-044298D86977}"/>
                  </a:ext>
                </a:extLst>
              </p:cNvPr>
              <p:cNvSpPr txBox="1"/>
              <p:nvPr/>
            </p:nvSpPr>
            <p:spPr>
              <a:xfrm>
                <a:off x="5775903" y="3072423"/>
                <a:ext cx="3010119" cy="6308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ar-AE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ar-AE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ar-AE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ar-AE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d>
                            <m:dPr>
                              <m:ctrlPr>
                                <a:rPr lang="ar-AE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AE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∖</m:t>
                          </m:r>
                          <m:r>
                            <a:rPr lang="ar-AE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{</m:t>
                          </m:r>
                          <m:sSub>
                            <m:sSubPr>
                              <m:ctrlPr>
                                <a:rPr lang="ar-AE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ar-AE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ar-AE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ar-AE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}</m:t>
                          </m:r>
                        </m:sub>
                        <m:sup/>
                        <m:e>
                          <m:r>
                            <a:rPr lang="ar-AE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ar-AE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AE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ar-AE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ar-AE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d>
                                <m:dPr>
                                  <m:ctrlPr>
                                    <a:rPr lang="ar-AE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ar-AE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ar-AE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ar-AE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d>
                        </m:e>
                      </m:nary>
                      <m:r>
                        <a:rPr lang="ar-AE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d>
                        <m:dPr>
                          <m:begChr m:val="|"/>
                          <m:endChr m:val="|"/>
                          <m:ctrlPr>
                            <a:rPr lang="ar-AE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ar-AE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d>
                            <m:dPr>
                              <m:ctrlPr>
                                <a:rPr lang="ar-AE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AE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ar-AE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ar-AE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C9FCA9F6-EB29-4C82-9F59-044298D869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5903" y="3072423"/>
                <a:ext cx="3010119" cy="630814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0E2FABC0-0561-4494-A3C1-10EE97C417CD}"/>
                  </a:ext>
                </a:extLst>
              </p:cNvPr>
              <p:cNvSpPr txBox="1"/>
              <p:nvPr/>
            </p:nvSpPr>
            <p:spPr>
              <a:xfrm>
                <a:off x="429348" y="1533854"/>
                <a:ext cx="48814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0E2FABC0-0561-4494-A3C1-10EE97C417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348" y="1533854"/>
                <a:ext cx="488147" cy="215444"/>
              </a:xfrm>
              <a:prstGeom prst="rect">
                <a:avLst/>
              </a:prstGeom>
              <a:blipFill>
                <a:blip r:embed="rId30"/>
                <a:stretch>
                  <a:fillRect l="-7407" r="-4938"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Google Shape;69;p14">
                <a:extLst>
                  <a:ext uri="{FF2B5EF4-FFF2-40B4-BE49-F238E27FC236}">
                    <a16:creationId xmlns:a16="http://schemas.microsoft.com/office/drawing/2014/main" id="{7A7BDE39-4EA3-4886-88AC-BD05E5E6DDAD}"/>
                  </a:ext>
                </a:extLst>
              </p:cNvPr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5819045" y="3888056"/>
                <a:ext cx="3211831" cy="733005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1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a:rPr 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d>
                                <m:dPr>
                                  <m:ctrlPr>
                                    <a:rPr lang="en-US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e>
                          </m:groupChr>
                        </m:e>
                        <m:lim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lim>
                      </m:limLow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limLow>
                        <m:limLowPr>
                          <m:ctrlPr>
                            <a:rPr lang="en-US" sz="1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sz="1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a:rPr lang="en-US" sz="1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d>
                                <m:dPr>
                                  <m:ctrlPr>
                                    <a:rPr lang="en-US" sz="16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  <m:r>
                                    <a:rPr lang="en-US" sz="16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6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</m:d>
                            </m:e>
                          </m:groupChr>
                        </m:e>
                        <m:lim>
                          <m:r>
                            <a:rPr lang="en-US" sz="1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lim>
                      </m:limLow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limLow>
                        <m:limLowPr>
                          <m:ctrlP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a:rPr 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d>
                                <m:dPr>
                                  <m:ctrlPr>
                                    <a:rPr lang="en-US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e>
                          </m:groupChr>
                        </m:e>
                        <m:lim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lim>
                      </m:limLow>
                      <m:r>
                        <a:rPr lang="ar-AE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ar-AE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4" name="Google Shape;69;p14">
                <a:extLst>
                  <a:ext uri="{FF2B5EF4-FFF2-40B4-BE49-F238E27FC236}">
                    <a16:creationId xmlns:a16="http://schemas.microsoft.com/office/drawing/2014/main" id="{7A7BDE39-4EA3-4886-88AC-BD05E5E6DDAD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819045" y="3888056"/>
                <a:ext cx="3211831" cy="733005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9E7E22D-FC95-4A94-8BC0-95DAE6F46C74}"/>
              </a:ext>
            </a:extLst>
          </p:cNvPr>
          <p:cNvCxnSpPr/>
          <p:nvPr/>
        </p:nvCxnSpPr>
        <p:spPr>
          <a:xfrm>
            <a:off x="4838565" y="2933391"/>
            <a:ext cx="0" cy="98141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273A4D2-FBBA-4EBF-8B72-9B102BF8F0F6}"/>
              </a:ext>
            </a:extLst>
          </p:cNvPr>
          <p:cNvCxnSpPr/>
          <p:nvPr/>
        </p:nvCxnSpPr>
        <p:spPr>
          <a:xfrm>
            <a:off x="5122450" y="2933391"/>
            <a:ext cx="0" cy="98141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8CA2225B-A22B-448F-ADD8-124FB593F12F}"/>
              </a:ext>
            </a:extLst>
          </p:cNvPr>
          <p:cNvCxnSpPr>
            <a:cxnSpLocks/>
          </p:cNvCxnSpPr>
          <p:nvPr/>
        </p:nvCxnSpPr>
        <p:spPr>
          <a:xfrm>
            <a:off x="4829133" y="3904808"/>
            <a:ext cx="307679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681F0775-04D4-41AB-B018-C8C8B6B93666}"/>
              </a:ext>
            </a:extLst>
          </p:cNvPr>
          <p:cNvCxnSpPr/>
          <p:nvPr/>
        </p:nvCxnSpPr>
        <p:spPr>
          <a:xfrm>
            <a:off x="4378487" y="2936855"/>
            <a:ext cx="0" cy="98141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EC777B6C-AA45-4AE0-833E-F301648BE84B}"/>
              </a:ext>
            </a:extLst>
          </p:cNvPr>
          <p:cNvCxnSpPr/>
          <p:nvPr/>
        </p:nvCxnSpPr>
        <p:spPr>
          <a:xfrm>
            <a:off x="4662372" y="2936855"/>
            <a:ext cx="0" cy="98141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950C723E-CE1D-4D4D-89CF-656C36250CF2}"/>
              </a:ext>
            </a:extLst>
          </p:cNvPr>
          <p:cNvCxnSpPr>
            <a:cxnSpLocks/>
          </p:cNvCxnSpPr>
          <p:nvPr/>
        </p:nvCxnSpPr>
        <p:spPr>
          <a:xfrm>
            <a:off x="4369055" y="3908272"/>
            <a:ext cx="307679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E0C3F100-FAB1-4E84-9411-1DC3839EC746}"/>
              </a:ext>
            </a:extLst>
          </p:cNvPr>
          <p:cNvCxnSpPr/>
          <p:nvPr/>
        </p:nvCxnSpPr>
        <p:spPr>
          <a:xfrm>
            <a:off x="3918132" y="2936854"/>
            <a:ext cx="0" cy="98141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78FB61FF-6A23-409C-8524-9C95DEB45686}"/>
              </a:ext>
            </a:extLst>
          </p:cNvPr>
          <p:cNvCxnSpPr/>
          <p:nvPr/>
        </p:nvCxnSpPr>
        <p:spPr>
          <a:xfrm>
            <a:off x="4202017" y="2936854"/>
            <a:ext cx="0" cy="98141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AC167330-A616-42E5-9B6B-B31A7C971512}"/>
              </a:ext>
            </a:extLst>
          </p:cNvPr>
          <p:cNvCxnSpPr>
            <a:cxnSpLocks/>
          </p:cNvCxnSpPr>
          <p:nvPr/>
        </p:nvCxnSpPr>
        <p:spPr>
          <a:xfrm>
            <a:off x="3908700" y="3908271"/>
            <a:ext cx="307679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07E1D4B2-70C7-4731-AA1F-78C208052A46}"/>
              </a:ext>
            </a:extLst>
          </p:cNvPr>
          <p:cNvCxnSpPr/>
          <p:nvPr/>
        </p:nvCxnSpPr>
        <p:spPr>
          <a:xfrm>
            <a:off x="3459786" y="2936854"/>
            <a:ext cx="0" cy="98141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8FB05172-A5D3-4096-BC72-B50205ECFCBF}"/>
              </a:ext>
            </a:extLst>
          </p:cNvPr>
          <p:cNvCxnSpPr/>
          <p:nvPr/>
        </p:nvCxnSpPr>
        <p:spPr>
          <a:xfrm>
            <a:off x="3743671" y="2936854"/>
            <a:ext cx="0" cy="98141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AE7E1EC7-2623-4CB2-9BD0-2B35C8CEBE5D}"/>
              </a:ext>
            </a:extLst>
          </p:cNvPr>
          <p:cNvCxnSpPr>
            <a:cxnSpLocks/>
          </p:cNvCxnSpPr>
          <p:nvPr/>
        </p:nvCxnSpPr>
        <p:spPr>
          <a:xfrm>
            <a:off x="3450354" y="3908271"/>
            <a:ext cx="307679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B4D7B713-FC64-4F3D-A2F7-5687BFFE135F}"/>
              </a:ext>
            </a:extLst>
          </p:cNvPr>
          <p:cNvCxnSpPr/>
          <p:nvPr/>
        </p:nvCxnSpPr>
        <p:spPr>
          <a:xfrm>
            <a:off x="530762" y="2929926"/>
            <a:ext cx="0" cy="98141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522C685C-95ED-480A-81E4-8510877968EF}"/>
              </a:ext>
            </a:extLst>
          </p:cNvPr>
          <p:cNvCxnSpPr/>
          <p:nvPr/>
        </p:nvCxnSpPr>
        <p:spPr>
          <a:xfrm>
            <a:off x="818111" y="2929926"/>
            <a:ext cx="0" cy="98141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60F7467B-B328-49C5-8C77-70AF584419EE}"/>
              </a:ext>
            </a:extLst>
          </p:cNvPr>
          <p:cNvCxnSpPr>
            <a:cxnSpLocks/>
          </p:cNvCxnSpPr>
          <p:nvPr/>
        </p:nvCxnSpPr>
        <p:spPr>
          <a:xfrm>
            <a:off x="521330" y="3901343"/>
            <a:ext cx="307679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354431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lvl="0"/>
            <a:r>
              <a:rPr lang="en-GB" dirty="0">
                <a:latin typeface="Open Sans"/>
                <a:ea typeface="Open Sans"/>
                <a:cs typeface="Open Sans"/>
                <a:sym typeface="Open Sans"/>
              </a:rPr>
              <a:t>Online Fractional Algorithm</a:t>
            </a:r>
            <a:endParaRPr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0" name="Google Shape;70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Economica"/>
              </a:rPr>
              <a:t>41</a:t>
            </a:fld>
            <a:endParaRPr dirty="0">
              <a:solidFill>
                <a:schemeClr val="dk1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  <a:sym typeface="Economic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63BE308-D159-4FB9-939B-7F1342086A08}"/>
                  </a:ext>
                </a:extLst>
              </p:cNvPr>
              <p:cNvSpPr txBox="1"/>
              <p:nvPr/>
            </p:nvSpPr>
            <p:spPr>
              <a:xfrm>
                <a:off x="4643133" y="2135928"/>
                <a:ext cx="55996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63BE308-D159-4FB9-939B-7F1342086A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3133" y="2135928"/>
                <a:ext cx="559960" cy="215444"/>
              </a:xfrm>
              <a:prstGeom prst="rect">
                <a:avLst/>
              </a:prstGeom>
              <a:blipFill>
                <a:blip r:embed="rId3"/>
                <a:stretch>
                  <a:fillRect l="-7609" r="-5435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084A38DC-CA07-424C-B9E2-2E7734D6A851}"/>
              </a:ext>
            </a:extLst>
          </p:cNvPr>
          <p:cNvSpPr/>
          <p:nvPr/>
        </p:nvSpPr>
        <p:spPr>
          <a:xfrm>
            <a:off x="1357972" y="2937892"/>
            <a:ext cx="291934" cy="96299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84A8695-E42D-4E37-A3CE-76881EC14281}"/>
              </a:ext>
            </a:extLst>
          </p:cNvPr>
          <p:cNvSpPr/>
          <p:nvPr/>
        </p:nvSpPr>
        <p:spPr>
          <a:xfrm>
            <a:off x="1816589" y="2937892"/>
            <a:ext cx="291934" cy="96299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4041CFC-C2B8-4D37-A99C-B7D700502374}"/>
              </a:ext>
            </a:extLst>
          </p:cNvPr>
          <p:cNvSpPr/>
          <p:nvPr/>
        </p:nvSpPr>
        <p:spPr>
          <a:xfrm>
            <a:off x="2275206" y="2941824"/>
            <a:ext cx="291934" cy="96299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CC9AC19A-6260-4E9D-B28F-8B679A3210E4}"/>
              </a:ext>
            </a:extLst>
          </p:cNvPr>
          <p:cNvSpPr/>
          <p:nvPr/>
        </p:nvSpPr>
        <p:spPr>
          <a:xfrm>
            <a:off x="2733823" y="2939340"/>
            <a:ext cx="291934" cy="96299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23520529-3067-4CC6-941B-A0DB630F5CFB}"/>
              </a:ext>
            </a:extLst>
          </p:cNvPr>
          <p:cNvSpPr/>
          <p:nvPr/>
        </p:nvSpPr>
        <p:spPr>
          <a:xfrm>
            <a:off x="3456807" y="3437512"/>
            <a:ext cx="291934" cy="462338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BB432AC1-C305-4420-AF37-A6F2203D9AF8}"/>
              </a:ext>
            </a:extLst>
          </p:cNvPr>
          <p:cNvSpPr/>
          <p:nvPr/>
        </p:nvSpPr>
        <p:spPr>
          <a:xfrm>
            <a:off x="529575" y="3580624"/>
            <a:ext cx="291934" cy="31819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85AA74E-2AC1-4C69-B32A-4690ACBE908B}"/>
                  </a:ext>
                </a:extLst>
              </p:cNvPr>
              <p:cNvSpPr txBox="1"/>
              <p:nvPr/>
            </p:nvSpPr>
            <p:spPr>
              <a:xfrm>
                <a:off x="541154" y="3918275"/>
                <a:ext cx="269817" cy="1538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0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05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85AA74E-2AC1-4C69-B32A-4690ACBE90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154" y="3918275"/>
                <a:ext cx="269817" cy="153888"/>
              </a:xfrm>
              <a:prstGeom prst="rect">
                <a:avLst/>
              </a:prstGeom>
              <a:blipFill>
                <a:blip r:embed="rId18"/>
                <a:stretch>
                  <a:fillRect l="-11364" t="-4000" r="-15909" b="-4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Rectangle 45">
            <a:extLst>
              <a:ext uri="{FF2B5EF4-FFF2-40B4-BE49-F238E27FC236}">
                <a16:creationId xmlns:a16="http://schemas.microsoft.com/office/drawing/2014/main" id="{5A90C5D4-B75A-436D-BADF-F5C705206EB7}"/>
              </a:ext>
            </a:extLst>
          </p:cNvPr>
          <p:cNvSpPr/>
          <p:nvPr/>
        </p:nvSpPr>
        <p:spPr>
          <a:xfrm>
            <a:off x="1357972" y="2936857"/>
            <a:ext cx="291934" cy="96299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4D8EFB31-ABC4-4906-8660-878FFE08D188}"/>
              </a:ext>
            </a:extLst>
          </p:cNvPr>
          <p:cNvSpPr/>
          <p:nvPr/>
        </p:nvSpPr>
        <p:spPr>
          <a:xfrm>
            <a:off x="2275206" y="3261674"/>
            <a:ext cx="291934" cy="64210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8" name="Table 47">
                <a:extLst>
                  <a:ext uri="{FF2B5EF4-FFF2-40B4-BE49-F238E27FC236}">
                    <a16:creationId xmlns:a16="http://schemas.microsoft.com/office/drawing/2014/main" id="{F97A09F3-B6BA-4BDE-833E-2B359F7EF4A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91471755"/>
                  </p:ext>
                </p:extLst>
              </p:nvPr>
            </p:nvGraphicFramePr>
            <p:xfrm>
              <a:off x="1229344" y="3886619"/>
              <a:ext cx="1828800" cy="2743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57200">
                      <a:extLst>
                        <a:ext uri="{9D8B030D-6E8A-4147-A177-3AD203B41FA5}">
                          <a16:colId xmlns:a16="http://schemas.microsoft.com/office/drawing/2014/main" val="3851698129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2678873779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3975201102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1486148461"/>
                        </a:ext>
                      </a:extLst>
                    </a:gridCol>
                  </a:tblGrid>
                  <a:tr h="27432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d>
                                  <m:dPr>
                                    <m:ctrlPr>
                                      <a:rPr lang="en-US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1,1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d>
                                  <m:dPr>
                                    <m:ctrlPr>
                                      <a:rPr lang="en-US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2,2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d>
                                  <m:dPr>
                                    <m:ctrlPr>
                                      <a:rPr lang="en-US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3,1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d>
                                  <m:dPr>
                                    <m:ctrlPr>
                                      <a:rPr lang="en-US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4,_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7927075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8" name="Table 47">
                <a:extLst>
                  <a:ext uri="{FF2B5EF4-FFF2-40B4-BE49-F238E27FC236}">
                    <a16:creationId xmlns:a16="http://schemas.microsoft.com/office/drawing/2014/main" id="{F97A09F3-B6BA-4BDE-833E-2B359F7EF4A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91471755"/>
                  </p:ext>
                </p:extLst>
              </p:nvPr>
            </p:nvGraphicFramePr>
            <p:xfrm>
              <a:off x="1229344" y="3886619"/>
              <a:ext cx="1828800" cy="2743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57200">
                      <a:extLst>
                        <a:ext uri="{9D8B030D-6E8A-4147-A177-3AD203B41FA5}">
                          <a16:colId xmlns:a16="http://schemas.microsoft.com/office/drawing/2014/main" val="3851698129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2678873779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3975201102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1486148461"/>
                        </a:ext>
                      </a:extLst>
                    </a:gridCol>
                  </a:tblGrid>
                  <a:tr h="2743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9"/>
                          <a:stretch>
                            <a:fillRect r="-30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9"/>
                          <a:stretch>
                            <a:fillRect l="-98684" r="-1973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9"/>
                          <a:stretch>
                            <a:fillRect l="-201333" r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9"/>
                          <a:stretch>
                            <a:fillRect l="-301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270750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9" name="Table 48">
                <a:extLst>
                  <a:ext uri="{FF2B5EF4-FFF2-40B4-BE49-F238E27FC236}">
                    <a16:creationId xmlns:a16="http://schemas.microsoft.com/office/drawing/2014/main" id="{CA5224FE-ADB5-4DB8-90B9-7695774A245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5979064"/>
                  </p:ext>
                </p:extLst>
              </p:nvPr>
            </p:nvGraphicFramePr>
            <p:xfrm>
              <a:off x="3328179" y="3886619"/>
              <a:ext cx="1828800" cy="2743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57200">
                      <a:extLst>
                        <a:ext uri="{9D8B030D-6E8A-4147-A177-3AD203B41FA5}">
                          <a16:colId xmlns:a16="http://schemas.microsoft.com/office/drawing/2014/main" val="3851698129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2678873779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3975201102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1486148461"/>
                        </a:ext>
                      </a:extLst>
                    </a:gridCol>
                  </a:tblGrid>
                  <a:tr h="27432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d>
                                  <m:dPr>
                                    <m:ctrlPr>
                                      <a:rPr lang="en-US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1,1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d>
                                  <m:dPr>
                                    <m:ctrlPr>
                                      <a:rPr lang="en-US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2,2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d>
                                  <m:dPr>
                                    <m:ctrlPr>
                                      <a:rPr lang="en-US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3,1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d>
                                  <m:dPr>
                                    <m:ctrlPr>
                                      <a:rPr lang="en-US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4,_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7927075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9" name="Table 48">
                <a:extLst>
                  <a:ext uri="{FF2B5EF4-FFF2-40B4-BE49-F238E27FC236}">
                    <a16:creationId xmlns:a16="http://schemas.microsoft.com/office/drawing/2014/main" id="{CA5224FE-ADB5-4DB8-90B9-7695774A245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5979064"/>
                  </p:ext>
                </p:extLst>
              </p:nvPr>
            </p:nvGraphicFramePr>
            <p:xfrm>
              <a:off x="3328179" y="3886619"/>
              <a:ext cx="1828800" cy="2743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57200">
                      <a:extLst>
                        <a:ext uri="{9D8B030D-6E8A-4147-A177-3AD203B41FA5}">
                          <a16:colId xmlns:a16="http://schemas.microsoft.com/office/drawing/2014/main" val="3851698129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2678873779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3975201102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1486148461"/>
                        </a:ext>
                      </a:extLst>
                    </a:gridCol>
                  </a:tblGrid>
                  <a:tr h="2743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0"/>
                          <a:stretch>
                            <a:fillRect r="-30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0"/>
                          <a:stretch>
                            <a:fillRect l="-98684" r="-1973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0"/>
                          <a:stretch>
                            <a:fillRect l="-201333" r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0"/>
                          <a:stretch>
                            <a:fillRect l="-301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270750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1" name="Rectangle 60">
            <a:extLst>
              <a:ext uri="{FF2B5EF4-FFF2-40B4-BE49-F238E27FC236}">
                <a16:creationId xmlns:a16="http://schemas.microsoft.com/office/drawing/2014/main" id="{DCAFF0A8-8F3D-4FEC-8A06-397E8C3052DD}"/>
              </a:ext>
            </a:extLst>
          </p:cNvPr>
          <p:cNvSpPr/>
          <p:nvPr/>
        </p:nvSpPr>
        <p:spPr>
          <a:xfrm>
            <a:off x="1816589" y="3506770"/>
            <a:ext cx="291934" cy="393079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1402A3B0-F592-4257-91EF-3589D968252B}"/>
                  </a:ext>
                </a:extLst>
              </p:cNvPr>
              <p:cNvSpPr txBox="1"/>
              <p:nvPr/>
            </p:nvSpPr>
            <p:spPr>
              <a:xfrm>
                <a:off x="2249901" y="4338637"/>
                <a:ext cx="146341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={1,2,3,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1402A3B0-F592-4257-91EF-3589D96825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9901" y="4338637"/>
                <a:ext cx="1463414" cy="246221"/>
              </a:xfrm>
              <a:prstGeom prst="rect">
                <a:avLst/>
              </a:prstGeom>
              <a:blipFill>
                <a:blip r:embed="rId21"/>
                <a:stretch>
                  <a:fillRect l="-2083" r="-4167" b="-3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88BD2596-E60A-4020-B637-C30BAFCB1A7B}"/>
                  </a:ext>
                </a:extLst>
              </p:cNvPr>
              <p:cNvSpPr txBox="1"/>
              <p:nvPr/>
            </p:nvSpPr>
            <p:spPr>
              <a:xfrm>
                <a:off x="2799667" y="2135928"/>
                <a:ext cx="55996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88BD2596-E60A-4020-B637-C30BAFCB1A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9667" y="2135928"/>
                <a:ext cx="559961" cy="215444"/>
              </a:xfrm>
              <a:prstGeom prst="rect">
                <a:avLst/>
              </a:prstGeom>
              <a:blipFill>
                <a:blip r:embed="rId23"/>
                <a:stretch>
                  <a:fillRect l="-6522" r="-5435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EF87DC03-409D-44DA-86E1-B76821E3F154}"/>
                  </a:ext>
                </a:extLst>
              </p:cNvPr>
              <p:cNvSpPr txBox="1"/>
              <p:nvPr/>
            </p:nvSpPr>
            <p:spPr>
              <a:xfrm>
                <a:off x="1906797" y="2135572"/>
                <a:ext cx="55996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EF87DC03-409D-44DA-86E1-B76821E3F1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6797" y="2135572"/>
                <a:ext cx="559960" cy="215444"/>
              </a:xfrm>
              <a:prstGeom prst="rect">
                <a:avLst/>
              </a:prstGeom>
              <a:blipFill>
                <a:blip r:embed="rId24"/>
                <a:stretch>
                  <a:fillRect l="-7609" r="-5435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0F996A04-88E1-4E27-B879-793A4D140DF9}"/>
                  </a:ext>
                </a:extLst>
              </p:cNvPr>
              <p:cNvSpPr txBox="1"/>
              <p:nvPr/>
            </p:nvSpPr>
            <p:spPr>
              <a:xfrm>
                <a:off x="1018094" y="2135928"/>
                <a:ext cx="55579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0F996A04-88E1-4E27-B879-793A4D140D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8094" y="2135928"/>
                <a:ext cx="555793" cy="215444"/>
              </a:xfrm>
              <a:prstGeom prst="rect">
                <a:avLst/>
              </a:prstGeom>
              <a:blipFill>
                <a:blip r:embed="rId25"/>
                <a:stretch>
                  <a:fillRect l="-6593" r="-6593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53E0C73E-72DA-4366-8FCE-0D06AE2962B5}"/>
                  </a:ext>
                </a:extLst>
              </p:cNvPr>
              <p:cNvSpPr txBox="1"/>
              <p:nvPr/>
            </p:nvSpPr>
            <p:spPr>
              <a:xfrm>
                <a:off x="3731453" y="2135572"/>
                <a:ext cx="55867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53E0C73E-72DA-4366-8FCE-0D06AE2962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1453" y="2135572"/>
                <a:ext cx="558679" cy="215444"/>
              </a:xfrm>
              <a:prstGeom prst="rect">
                <a:avLst/>
              </a:prstGeom>
              <a:blipFill>
                <a:blip r:embed="rId26"/>
                <a:stretch>
                  <a:fillRect l="-6522" r="-5435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096756BC-64E0-4C4A-B6CE-EC1948102EFF}"/>
                  </a:ext>
                </a:extLst>
              </p:cNvPr>
              <p:cNvSpPr txBox="1"/>
              <p:nvPr/>
            </p:nvSpPr>
            <p:spPr>
              <a:xfrm>
                <a:off x="6009253" y="1579520"/>
                <a:ext cx="2831416" cy="123110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600" dirty="0">
                    <a:solidFill>
                      <a:schemeClr val="tx1"/>
                    </a:solidFill>
                    <a:latin typeface="Open Sans" panose="020B0604020202020204" charset="0"/>
                    <a:ea typeface="Open Sans" panose="020B0604020202020204" charset="0"/>
                    <a:cs typeface="Open Sans" panose="020B0604020202020204" charset="0"/>
                  </a:rPr>
                  <a:t>Until constraint is not satisfy</a:t>
                </a:r>
              </a:p>
              <a:p>
                <a:r>
                  <a:rPr lang="en-US" sz="1600" dirty="0">
                    <a:solidFill>
                      <a:schemeClr val="tx1"/>
                    </a:solidFill>
                    <a:latin typeface="Open Sans" panose="020B0604020202020204" charset="0"/>
                    <a:ea typeface="Open Sans" panose="020B0604020202020204" charset="0"/>
                    <a:cs typeface="Open Sans" panose="020B0604020202020204" charset="0"/>
                  </a:rPr>
                  <a:t>Increase y(t)</a:t>
                </a:r>
              </a:p>
              <a:p>
                <a:r>
                  <a:rPr lang="en-US" sz="1600" dirty="0">
                    <a:solidFill>
                      <a:schemeClr val="tx1"/>
                    </a:solidFill>
                    <a:latin typeface="Open Sans" panose="020B0604020202020204" charset="0"/>
                    <a:ea typeface="Open Sans" panose="020B0604020202020204" charset="0"/>
                    <a:cs typeface="Open Sans" panose="020B0604020202020204" charset="0"/>
                  </a:rPr>
                  <a:t>For each relevant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  <a:latin typeface="Open Sans" panose="020B0604020202020204" charset="0"/>
                    <a:ea typeface="Open Sans" panose="020B0604020202020204" charset="0"/>
                    <a:cs typeface="Open Sans" panose="020B0604020202020204" charset="0"/>
                  </a:rPr>
                  <a:t>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>
                    <a:solidFill>
                      <a:schemeClr val="tx1"/>
                    </a:solidFill>
                    <a:latin typeface="Open Sans" panose="020B0604020202020204" charset="0"/>
                    <a:ea typeface="Open Sans" panose="020B0604020202020204" charset="0"/>
                    <a:cs typeface="Open Sans" panose="020B0604020202020204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  <a:latin typeface="Open Sans" panose="020B0604020202020204" charset="0"/>
                    <a:ea typeface="Open Sans" panose="020B0604020202020204" charset="0"/>
                    <a:cs typeface="Open Sans" panose="020B0604020202020204" charset="0"/>
                  </a:rPr>
                  <a:t>, increase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600" dirty="0">
                  <a:solidFill>
                    <a:schemeClr val="tx1"/>
                  </a:solidFill>
                  <a:latin typeface="Open Sans" panose="020B0604020202020204" charset="0"/>
                  <a:ea typeface="Open Sans" panose="020B0604020202020204" charset="0"/>
                  <a:cs typeface="Open Sans" panose="020B060402020202020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>
                    <a:solidFill>
                      <a:schemeClr val="tx1"/>
                    </a:solidFill>
                    <a:latin typeface="Open Sans" panose="020B0604020202020204" charset="0"/>
                    <a:ea typeface="Open Sans" panose="020B0604020202020204" charset="0"/>
                    <a:cs typeface="Open Sans" panose="020B0604020202020204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  <a:latin typeface="Open Sans" panose="020B0604020202020204" charset="0"/>
                    <a:ea typeface="Open Sans" panose="020B0604020202020204" charset="0"/>
                    <a:cs typeface="Open Sans" panose="020B0604020202020204" charset="0"/>
                  </a:rPr>
                  <a:t>, increase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ar-AE" sz="1600" dirty="0">
                  <a:solidFill>
                    <a:schemeClr val="tx1"/>
                  </a:solidFill>
                  <a:latin typeface="Open Sans" panose="020B0604020202020204" charset="0"/>
                  <a:ea typeface="Open Sans" panose="020B0604020202020204" charset="0"/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096756BC-64E0-4C4A-B6CE-EC1948102E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9253" y="1579520"/>
                <a:ext cx="2831416" cy="1231106"/>
              </a:xfrm>
              <a:prstGeom prst="rect">
                <a:avLst/>
              </a:prstGeom>
              <a:blipFill>
                <a:blip r:embed="rId27"/>
                <a:stretch>
                  <a:fillRect l="-4526" t="-4950" r="-2371" b="-99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D26CD57E-8F47-4004-A64B-DEAD9D39D1E8}"/>
                  </a:ext>
                </a:extLst>
              </p:cNvPr>
              <p:cNvSpPr txBox="1"/>
              <p:nvPr/>
            </p:nvSpPr>
            <p:spPr>
              <a:xfrm>
                <a:off x="5775903" y="3072423"/>
                <a:ext cx="3010119" cy="6308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ar-AE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ar-AE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ar-AE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ar-AE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d>
                            <m:dPr>
                              <m:ctrlPr>
                                <a:rPr lang="ar-AE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AE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∖</m:t>
                          </m:r>
                          <m:r>
                            <a:rPr lang="ar-AE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{</m:t>
                          </m:r>
                          <m:sSub>
                            <m:sSubPr>
                              <m:ctrlPr>
                                <a:rPr lang="ar-AE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ar-AE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ar-AE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ar-AE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}</m:t>
                          </m:r>
                        </m:sub>
                        <m:sup/>
                        <m:e>
                          <m:r>
                            <a:rPr lang="ar-AE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ar-AE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AE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ar-AE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ar-AE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d>
                                <m:dPr>
                                  <m:ctrlPr>
                                    <a:rPr lang="ar-AE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ar-AE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ar-AE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ar-AE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d>
                        </m:e>
                      </m:nary>
                      <m:r>
                        <a:rPr lang="ar-AE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d>
                        <m:dPr>
                          <m:begChr m:val="|"/>
                          <m:endChr m:val="|"/>
                          <m:ctrlPr>
                            <a:rPr lang="ar-AE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ar-AE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d>
                            <m:dPr>
                              <m:ctrlPr>
                                <a:rPr lang="ar-AE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AE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ar-AE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ar-AE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D26CD57E-8F47-4004-A64B-DEAD9D39D1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5903" y="3072423"/>
                <a:ext cx="3010119" cy="630814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ED458FA1-4E8C-4107-BEAB-328700E984F7}"/>
                  </a:ext>
                </a:extLst>
              </p:cNvPr>
              <p:cNvSpPr txBox="1"/>
              <p:nvPr/>
            </p:nvSpPr>
            <p:spPr>
              <a:xfrm>
                <a:off x="429348" y="1533854"/>
                <a:ext cx="48814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ED458FA1-4E8C-4107-BEAB-328700E984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348" y="1533854"/>
                <a:ext cx="488147" cy="215444"/>
              </a:xfrm>
              <a:prstGeom prst="rect">
                <a:avLst/>
              </a:prstGeom>
              <a:blipFill>
                <a:blip r:embed="rId29"/>
                <a:stretch>
                  <a:fillRect l="-7407" r="-4938"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Google Shape;69;p14">
                <a:extLst>
                  <a:ext uri="{FF2B5EF4-FFF2-40B4-BE49-F238E27FC236}">
                    <a16:creationId xmlns:a16="http://schemas.microsoft.com/office/drawing/2014/main" id="{30237DE8-365C-423D-A4CB-095305DF2E17}"/>
                  </a:ext>
                </a:extLst>
              </p:cNvPr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5819045" y="3888056"/>
                <a:ext cx="3211831" cy="733005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16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sz="16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a:rPr lang="en-US" sz="16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d>
                                <m:dPr>
                                  <m:ctrlPr>
                                    <a:rPr lang="en-US" sz="16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sz="16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6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e>
                          </m:groupChr>
                        </m:e>
                        <m:lim>
                          <m:r>
                            <a:rPr lang="en-US" sz="1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lim>
                      </m:limLow>
                      <m:r>
                        <a:rPr lang="en-US" sz="16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limLow>
                        <m:limLowPr>
                          <m:ctrlPr>
                            <a:rPr lang="en-US" sz="16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sz="16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a:rPr lang="en-US" sz="1600" b="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d>
                                <m:dPr>
                                  <m:ctrlPr>
                                    <a:rPr lang="en-US" sz="16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1600" b="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6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</m:e>
                          </m:groupChr>
                        </m:e>
                        <m:lim>
                          <m:r>
                            <a:rPr lang="en-US" sz="1600" b="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1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1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lim>
                      </m:limLow>
                      <m:r>
                        <a:rPr lang="en-US" sz="16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limLow>
                        <m:limLowPr>
                          <m:ctrlPr>
                            <a:rPr lang="en-US" sz="16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sz="16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a:rPr lang="en-US" sz="16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d>
                                <m:dPr>
                                  <m:ctrlPr>
                                    <a:rPr lang="en-US" sz="16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sz="16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6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e>
                          </m:groupChr>
                        </m:e>
                        <m:lim>
                          <m:r>
                            <a:rPr lang="en-US" sz="1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1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1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lim>
                      </m:limLow>
                      <m:r>
                        <a:rPr lang="ar-AE" sz="16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sz="16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ar-AE" sz="16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6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16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58" name="Google Shape;69;p14">
                <a:extLst>
                  <a:ext uri="{FF2B5EF4-FFF2-40B4-BE49-F238E27FC236}">
                    <a16:creationId xmlns:a16="http://schemas.microsoft.com/office/drawing/2014/main" id="{30237DE8-365C-423D-A4CB-095305DF2E17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819045" y="3888056"/>
                <a:ext cx="3211831" cy="733005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B1E8FEE9-4002-4067-B3F1-7882ED0A3D54}"/>
              </a:ext>
            </a:extLst>
          </p:cNvPr>
          <p:cNvCxnSpPr/>
          <p:nvPr/>
        </p:nvCxnSpPr>
        <p:spPr>
          <a:xfrm>
            <a:off x="4838565" y="2933391"/>
            <a:ext cx="0" cy="98141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CBCE6F6D-B8A6-4020-9323-E96D6368D4B5}"/>
              </a:ext>
            </a:extLst>
          </p:cNvPr>
          <p:cNvCxnSpPr/>
          <p:nvPr/>
        </p:nvCxnSpPr>
        <p:spPr>
          <a:xfrm>
            <a:off x="5122450" y="2933391"/>
            <a:ext cx="0" cy="98141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9D60C3A4-C43A-4E1B-BDDB-9746BE59EFD3}"/>
              </a:ext>
            </a:extLst>
          </p:cNvPr>
          <p:cNvCxnSpPr>
            <a:cxnSpLocks/>
          </p:cNvCxnSpPr>
          <p:nvPr/>
        </p:nvCxnSpPr>
        <p:spPr>
          <a:xfrm>
            <a:off x="4829133" y="3904808"/>
            <a:ext cx="307679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953FAF53-3DA7-4AA7-B633-FC3E1C52DEC8}"/>
              </a:ext>
            </a:extLst>
          </p:cNvPr>
          <p:cNvCxnSpPr/>
          <p:nvPr/>
        </p:nvCxnSpPr>
        <p:spPr>
          <a:xfrm>
            <a:off x="4378487" y="2936855"/>
            <a:ext cx="0" cy="98141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C312165D-7148-4770-8F45-67992E5488D3}"/>
              </a:ext>
            </a:extLst>
          </p:cNvPr>
          <p:cNvCxnSpPr/>
          <p:nvPr/>
        </p:nvCxnSpPr>
        <p:spPr>
          <a:xfrm>
            <a:off x="4662372" y="2936855"/>
            <a:ext cx="0" cy="98141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76B87AF1-7877-4C02-B143-F67425FEA572}"/>
              </a:ext>
            </a:extLst>
          </p:cNvPr>
          <p:cNvCxnSpPr>
            <a:cxnSpLocks/>
          </p:cNvCxnSpPr>
          <p:nvPr/>
        </p:nvCxnSpPr>
        <p:spPr>
          <a:xfrm>
            <a:off x="4369055" y="3908272"/>
            <a:ext cx="307679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31AC229B-7545-47C7-9FA8-B3A405B4609E}"/>
              </a:ext>
            </a:extLst>
          </p:cNvPr>
          <p:cNvCxnSpPr/>
          <p:nvPr/>
        </p:nvCxnSpPr>
        <p:spPr>
          <a:xfrm>
            <a:off x="3918132" y="2936854"/>
            <a:ext cx="0" cy="98141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AAC7A003-421A-40CD-A559-8FCADD2ED6EB}"/>
              </a:ext>
            </a:extLst>
          </p:cNvPr>
          <p:cNvCxnSpPr/>
          <p:nvPr/>
        </p:nvCxnSpPr>
        <p:spPr>
          <a:xfrm>
            <a:off x="4202017" y="2936854"/>
            <a:ext cx="0" cy="98141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EBF5EBFD-F455-40AF-B905-431C675B9243}"/>
              </a:ext>
            </a:extLst>
          </p:cNvPr>
          <p:cNvCxnSpPr>
            <a:cxnSpLocks/>
          </p:cNvCxnSpPr>
          <p:nvPr/>
        </p:nvCxnSpPr>
        <p:spPr>
          <a:xfrm>
            <a:off x="3908700" y="3908271"/>
            <a:ext cx="307679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FAAF25D5-5FBC-48FE-9AAE-C2F7833F6D50}"/>
              </a:ext>
            </a:extLst>
          </p:cNvPr>
          <p:cNvCxnSpPr/>
          <p:nvPr/>
        </p:nvCxnSpPr>
        <p:spPr>
          <a:xfrm>
            <a:off x="3459786" y="2936854"/>
            <a:ext cx="0" cy="98141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0CB530DF-A17C-44D8-9B5E-ADA69731DF62}"/>
              </a:ext>
            </a:extLst>
          </p:cNvPr>
          <p:cNvCxnSpPr/>
          <p:nvPr/>
        </p:nvCxnSpPr>
        <p:spPr>
          <a:xfrm>
            <a:off x="3743671" y="2936854"/>
            <a:ext cx="0" cy="98141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542F1495-F81B-4B11-9EBB-2EA54F849F26}"/>
              </a:ext>
            </a:extLst>
          </p:cNvPr>
          <p:cNvCxnSpPr>
            <a:cxnSpLocks/>
          </p:cNvCxnSpPr>
          <p:nvPr/>
        </p:nvCxnSpPr>
        <p:spPr>
          <a:xfrm>
            <a:off x="3450354" y="3908271"/>
            <a:ext cx="307679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A8F68044-85CA-4EF6-AC93-337D4104AC8F}"/>
              </a:ext>
            </a:extLst>
          </p:cNvPr>
          <p:cNvCxnSpPr/>
          <p:nvPr/>
        </p:nvCxnSpPr>
        <p:spPr>
          <a:xfrm>
            <a:off x="530762" y="2929926"/>
            <a:ext cx="0" cy="98141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0662D855-63C2-47E9-A897-EE820C7765CB}"/>
              </a:ext>
            </a:extLst>
          </p:cNvPr>
          <p:cNvCxnSpPr/>
          <p:nvPr/>
        </p:nvCxnSpPr>
        <p:spPr>
          <a:xfrm>
            <a:off x="818111" y="2929926"/>
            <a:ext cx="0" cy="98141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5FCBFF06-CF17-4E6C-AF48-6DB482B3FD88}"/>
              </a:ext>
            </a:extLst>
          </p:cNvPr>
          <p:cNvCxnSpPr>
            <a:cxnSpLocks/>
          </p:cNvCxnSpPr>
          <p:nvPr/>
        </p:nvCxnSpPr>
        <p:spPr>
          <a:xfrm>
            <a:off x="521330" y="3901343"/>
            <a:ext cx="307679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840293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lvl="0"/>
            <a:r>
              <a:rPr lang="en-GB" dirty="0">
                <a:latin typeface="Open Sans"/>
                <a:ea typeface="Open Sans"/>
                <a:cs typeface="Open Sans"/>
                <a:sym typeface="Open Sans"/>
              </a:rPr>
              <a:t>Online Fractional Algorithm</a:t>
            </a:r>
            <a:endParaRPr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0" name="Google Shape;70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Economica"/>
              </a:rPr>
              <a:t>42</a:t>
            </a:fld>
            <a:endParaRPr dirty="0">
              <a:solidFill>
                <a:schemeClr val="dk1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  <a:sym typeface="Economica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84A38DC-CA07-424C-B9E2-2E7734D6A851}"/>
              </a:ext>
            </a:extLst>
          </p:cNvPr>
          <p:cNvSpPr/>
          <p:nvPr/>
        </p:nvSpPr>
        <p:spPr>
          <a:xfrm>
            <a:off x="1357972" y="2937892"/>
            <a:ext cx="291934" cy="96299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84A8695-E42D-4E37-A3CE-76881EC14281}"/>
              </a:ext>
            </a:extLst>
          </p:cNvPr>
          <p:cNvSpPr/>
          <p:nvPr/>
        </p:nvSpPr>
        <p:spPr>
          <a:xfrm>
            <a:off x="1816589" y="2937892"/>
            <a:ext cx="291934" cy="96299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4041CFC-C2B8-4D37-A99C-B7D700502374}"/>
              </a:ext>
            </a:extLst>
          </p:cNvPr>
          <p:cNvSpPr/>
          <p:nvPr/>
        </p:nvSpPr>
        <p:spPr>
          <a:xfrm>
            <a:off x="2275206" y="2941824"/>
            <a:ext cx="291934" cy="96299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CC9AC19A-6260-4E9D-B28F-8B679A3210E4}"/>
              </a:ext>
            </a:extLst>
          </p:cNvPr>
          <p:cNvSpPr/>
          <p:nvPr/>
        </p:nvSpPr>
        <p:spPr>
          <a:xfrm>
            <a:off x="2733823" y="2939340"/>
            <a:ext cx="291934" cy="96299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23520529-3067-4CC6-941B-A0DB630F5CFB}"/>
              </a:ext>
            </a:extLst>
          </p:cNvPr>
          <p:cNvSpPr/>
          <p:nvPr/>
        </p:nvSpPr>
        <p:spPr>
          <a:xfrm>
            <a:off x="3456807" y="3437512"/>
            <a:ext cx="291934" cy="462338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85AA74E-2AC1-4C69-B32A-4690ACBE908B}"/>
                  </a:ext>
                </a:extLst>
              </p:cNvPr>
              <p:cNvSpPr txBox="1"/>
              <p:nvPr/>
            </p:nvSpPr>
            <p:spPr>
              <a:xfrm>
                <a:off x="541154" y="3918275"/>
                <a:ext cx="269817" cy="1538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0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05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85AA74E-2AC1-4C69-B32A-4690ACBE90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154" y="3918275"/>
                <a:ext cx="269817" cy="153888"/>
              </a:xfrm>
              <a:prstGeom prst="rect">
                <a:avLst/>
              </a:prstGeom>
              <a:blipFill>
                <a:blip r:embed="rId18"/>
                <a:stretch>
                  <a:fillRect l="-11364" t="-4000" r="-15909" b="-4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Rectangle 45">
            <a:extLst>
              <a:ext uri="{FF2B5EF4-FFF2-40B4-BE49-F238E27FC236}">
                <a16:creationId xmlns:a16="http://schemas.microsoft.com/office/drawing/2014/main" id="{5A90C5D4-B75A-436D-BADF-F5C705206EB7}"/>
              </a:ext>
            </a:extLst>
          </p:cNvPr>
          <p:cNvSpPr/>
          <p:nvPr/>
        </p:nvSpPr>
        <p:spPr>
          <a:xfrm>
            <a:off x="1357972" y="2936857"/>
            <a:ext cx="291934" cy="96299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4D8EFB31-ABC4-4906-8660-878FFE08D188}"/>
              </a:ext>
            </a:extLst>
          </p:cNvPr>
          <p:cNvSpPr/>
          <p:nvPr/>
        </p:nvSpPr>
        <p:spPr>
          <a:xfrm>
            <a:off x="2275206" y="3261674"/>
            <a:ext cx="291934" cy="64210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8" name="Table 47">
                <a:extLst>
                  <a:ext uri="{FF2B5EF4-FFF2-40B4-BE49-F238E27FC236}">
                    <a16:creationId xmlns:a16="http://schemas.microsoft.com/office/drawing/2014/main" id="{F97A09F3-B6BA-4BDE-833E-2B359F7EF4A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4652221"/>
                  </p:ext>
                </p:extLst>
              </p:nvPr>
            </p:nvGraphicFramePr>
            <p:xfrm>
              <a:off x="1229344" y="3886619"/>
              <a:ext cx="1828800" cy="2743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57200">
                      <a:extLst>
                        <a:ext uri="{9D8B030D-6E8A-4147-A177-3AD203B41FA5}">
                          <a16:colId xmlns:a16="http://schemas.microsoft.com/office/drawing/2014/main" val="3851698129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2678873779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3975201102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1486148461"/>
                        </a:ext>
                      </a:extLst>
                    </a:gridCol>
                  </a:tblGrid>
                  <a:tr h="27432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d>
                                  <m:dPr>
                                    <m:ctrlPr>
                                      <a:rPr lang="en-US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d>
                                  <m:dPr>
                                    <m:ctrlPr>
                                      <a:rPr lang="en-US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d>
                                  <m:dPr>
                                    <m:ctrlPr>
                                      <a:rPr lang="en-US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en-US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d>
                                  <m:dPr>
                                    <m:ctrlPr>
                                      <a:rPr lang="en-US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  <m:r>
                                      <a:rPr lang="en-US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7927075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8" name="Table 47">
                <a:extLst>
                  <a:ext uri="{FF2B5EF4-FFF2-40B4-BE49-F238E27FC236}">
                    <a16:creationId xmlns:a16="http://schemas.microsoft.com/office/drawing/2014/main" id="{F97A09F3-B6BA-4BDE-833E-2B359F7EF4A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4652221"/>
                  </p:ext>
                </p:extLst>
              </p:nvPr>
            </p:nvGraphicFramePr>
            <p:xfrm>
              <a:off x="1229344" y="3886619"/>
              <a:ext cx="1828800" cy="2743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57200">
                      <a:extLst>
                        <a:ext uri="{9D8B030D-6E8A-4147-A177-3AD203B41FA5}">
                          <a16:colId xmlns:a16="http://schemas.microsoft.com/office/drawing/2014/main" val="3851698129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2678873779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3975201102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1486148461"/>
                        </a:ext>
                      </a:extLst>
                    </a:gridCol>
                  </a:tblGrid>
                  <a:tr h="2743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9"/>
                          <a:stretch>
                            <a:fillRect r="-30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9"/>
                          <a:stretch>
                            <a:fillRect l="-98684" r="-1973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9"/>
                          <a:stretch>
                            <a:fillRect l="-201333" r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9"/>
                          <a:stretch>
                            <a:fillRect l="-301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270750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9" name="Table 48">
                <a:extLst>
                  <a:ext uri="{FF2B5EF4-FFF2-40B4-BE49-F238E27FC236}">
                    <a16:creationId xmlns:a16="http://schemas.microsoft.com/office/drawing/2014/main" id="{CA5224FE-ADB5-4DB8-90B9-7695774A245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20856110"/>
                  </p:ext>
                </p:extLst>
              </p:nvPr>
            </p:nvGraphicFramePr>
            <p:xfrm>
              <a:off x="3328179" y="3886619"/>
              <a:ext cx="1828800" cy="2743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57200">
                      <a:extLst>
                        <a:ext uri="{9D8B030D-6E8A-4147-A177-3AD203B41FA5}">
                          <a16:colId xmlns:a16="http://schemas.microsoft.com/office/drawing/2014/main" val="3851698129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2678873779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3975201102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1486148461"/>
                        </a:ext>
                      </a:extLst>
                    </a:gridCol>
                  </a:tblGrid>
                  <a:tr h="27432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d>
                                  <m:dPr>
                                    <m:ctrlPr>
                                      <a:rPr lang="en-US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d>
                                  <m:dPr>
                                    <m:ctrlPr>
                                      <a:rPr lang="en-US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d>
                                  <m:dPr>
                                    <m:ctrlPr>
                                      <a:rPr lang="en-US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en-US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d>
                                  <m:dPr>
                                    <m:ctrlPr>
                                      <a:rPr lang="en-US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  <m:r>
                                      <a:rPr lang="en-US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7927075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9" name="Table 48">
                <a:extLst>
                  <a:ext uri="{FF2B5EF4-FFF2-40B4-BE49-F238E27FC236}">
                    <a16:creationId xmlns:a16="http://schemas.microsoft.com/office/drawing/2014/main" id="{CA5224FE-ADB5-4DB8-90B9-7695774A245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20856110"/>
                  </p:ext>
                </p:extLst>
              </p:nvPr>
            </p:nvGraphicFramePr>
            <p:xfrm>
              <a:off x="3328179" y="3886619"/>
              <a:ext cx="1828800" cy="2743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57200">
                      <a:extLst>
                        <a:ext uri="{9D8B030D-6E8A-4147-A177-3AD203B41FA5}">
                          <a16:colId xmlns:a16="http://schemas.microsoft.com/office/drawing/2014/main" val="3851698129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2678873779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3975201102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1486148461"/>
                        </a:ext>
                      </a:extLst>
                    </a:gridCol>
                  </a:tblGrid>
                  <a:tr h="2743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0"/>
                          <a:stretch>
                            <a:fillRect r="-30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0"/>
                          <a:stretch>
                            <a:fillRect l="-98684" r="-1973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0"/>
                          <a:stretch>
                            <a:fillRect l="-201333" r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0"/>
                          <a:stretch>
                            <a:fillRect l="-301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270750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1" name="Rectangle 60">
            <a:extLst>
              <a:ext uri="{FF2B5EF4-FFF2-40B4-BE49-F238E27FC236}">
                <a16:creationId xmlns:a16="http://schemas.microsoft.com/office/drawing/2014/main" id="{DCAFF0A8-8F3D-4FEC-8A06-397E8C3052DD}"/>
              </a:ext>
            </a:extLst>
          </p:cNvPr>
          <p:cNvSpPr/>
          <p:nvPr/>
        </p:nvSpPr>
        <p:spPr>
          <a:xfrm>
            <a:off x="1816589" y="3506770"/>
            <a:ext cx="291934" cy="393079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A87F1B4-76EF-440D-848D-92AEFE561D14}"/>
                  </a:ext>
                </a:extLst>
              </p:cNvPr>
              <p:cNvSpPr txBox="1"/>
              <p:nvPr/>
            </p:nvSpPr>
            <p:spPr>
              <a:xfrm>
                <a:off x="5398113" y="2135572"/>
                <a:ext cx="55579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A87F1B4-76EF-440D-848D-92AEFE561D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8113" y="2135572"/>
                <a:ext cx="555793" cy="215444"/>
              </a:xfrm>
              <a:prstGeom prst="rect">
                <a:avLst/>
              </a:prstGeom>
              <a:blipFill>
                <a:blip r:embed="rId21"/>
                <a:stretch>
                  <a:fillRect l="-7692" r="-6593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AE35A15E-8ED7-482A-8BC4-59A281650D64}"/>
                  </a:ext>
                </a:extLst>
              </p:cNvPr>
              <p:cNvSpPr txBox="1"/>
              <p:nvPr/>
            </p:nvSpPr>
            <p:spPr>
              <a:xfrm>
                <a:off x="2249901" y="4338637"/>
                <a:ext cx="146341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={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AE35A15E-8ED7-482A-8BC4-59A281650D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9901" y="4338637"/>
                <a:ext cx="1463414" cy="246221"/>
              </a:xfrm>
              <a:prstGeom prst="rect">
                <a:avLst/>
              </a:prstGeom>
              <a:blipFill>
                <a:blip r:embed="rId23"/>
                <a:stretch>
                  <a:fillRect l="-2083" r="-4167" b="-3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98A0061C-13A6-4E09-98D8-15BD8332C3C7}"/>
                  </a:ext>
                </a:extLst>
              </p:cNvPr>
              <p:cNvSpPr txBox="1"/>
              <p:nvPr/>
            </p:nvSpPr>
            <p:spPr>
              <a:xfrm>
                <a:off x="4643133" y="2135928"/>
                <a:ext cx="55996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98A0061C-13A6-4E09-98D8-15BD8332C3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3133" y="2135928"/>
                <a:ext cx="559960" cy="215444"/>
              </a:xfrm>
              <a:prstGeom prst="rect">
                <a:avLst/>
              </a:prstGeom>
              <a:blipFill>
                <a:blip r:embed="rId19"/>
                <a:stretch>
                  <a:fillRect l="-7609" r="-5435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58AD56BD-78CF-47F7-B2BA-CF771F0C2B53}"/>
                  </a:ext>
                </a:extLst>
              </p:cNvPr>
              <p:cNvSpPr txBox="1"/>
              <p:nvPr/>
            </p:nvSpPr>
            <p:spPr>
              <a:xfrm>
                <a:off x="2799667" y="2135928"/>
                <a:ext cx="55996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58AD56BD-78CF-47F7-B2BA-CF771F0C2B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9667" y="2135928"/>
                <a:ext cx="559961" cy="215444"/>
              </a:xfrm>
              <a:prstGeom prst="rect">
                <a:avLst/>
              </a:prstGeom>
              <a:blipFill>
                <a:blip r:embed="rId25"/>
                <a:stretch>
                  <a:fillRect l="-6522" r="-5435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D7150C49-E3A5-4CAC-86A2-5F683DD81990}"/>
                  </a:ext>
                </a:extLst>
              </p:cNvPr>
              <p:cNvSpPr txBox="1"/>
              <p:nvPr/>
            </p:nvSpPr>
            <p:spPr>
              <a:xfrm>
                <a:off x="1906797" y="2135572"/>
                <a:ext cx="55996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D7150C49-E3A5-4CAC-86A2-5F683DD819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6797" y="2135572"/>
                <a:ext cx="559960" cy="215444"/>
              </a:xfrm>
              <a:prstGeom prst="rect">
                <a:avLst/>
              </a:prstGeom>
              <a:blipFill>
                <a:blip r:embed="rId26"/>
                <a:stretch>
                  <a:fillRect l="-7609" r="-5435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177C5C23-E626-40E6-8F44-E8358F7D2C0D}"/>
                  </a:ext>
                </a:extLst>
              </p:cNvPr>
              <p:cNvSpPr txBox="1"/>
              <p:nvPr/>
            </p:nvSpPr>
            <p:spPr>
              <a:xfrm>
                <a:off x="1018094" y="2135928"/>
                <a:ext cx="55579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177C5C23-E626-40E6-8F44-E8358F7D2C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8094" y="2135928"/>
                <a:ext cx="555793" cy="215444"/>
              </a:xfrm>
              <a:prstGeom prst="rect">
                <a:avLst/>
              </a:prstGeom>
              <a:blipFill>
                <a:blip r:embed="rId27"/>
                <a:stretch>
                  <a:fillRect l="-6593" r="-6593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8320533A-6610-4BF2-839B-11A26F83CF72}"/>
                  </a:ext>
                </a:extLst>
              </p:cNvPr>
              <p:cNvSpPr txBox="1"/>
              <p:nvPr/>
            </p:nvSpPr>
            <p:spPr>
              <a:xfrm>
                <a:off x="3731453" y="2135572"/>
                <a:ext cx="55867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8320533A-6610-4BF2-839B-11A26F83CF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1453" y="2135572"/>
                <a:ext cx="558679" cy="215444"/>
              </a:xfrm>
              <a:prstGeom prst="rect">
                <a:avLst/>
              </a:prstGeom>
              <a:blipFill>
                <a:blip r:embed="rId28"/>
                <a:stretch>
                  <a:fillRect l="-6522" r="-5435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40995964-1ADE-4D86-984C-889459423FCB}"/>
                  </a:ext>
                </a:extLst>
              </p:cNvPr>
              <p:cNvSpPr txBox="1"/>
              <p:nvPr/>
            </p:nvSpPr>
            <p:spPr>
              <a:xfrm>
                <a:off x="6009253" y="1579520"/>
                <a:ext cx="2831416" cy="123110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600" dirty="0">
                    <a:solidFill>
                      <a:schemeClr val="tx1"/>
                    </a:solidFill>
                    <a:latin typeface="Open Sans" panose="020B0604020202020204" charset="0"/>
                    <a:ea typeface="Open Sans" panose="020B0604020202020204" charset="0"/>
                    <a:cs typeface="Open Sans" panose="020B0604020202020204" charset="0"/>
                  </a:rPr>
                  <a:t>Until constraint is not satisfy</a:t>
                </a:r>
              </a:p>
              <a:p>
                <a:r>
                  <a:rPr lang="en-US" sz="1600" dirty="0">
                    <a:solidFill>
                      <a:schemeClr val="tx1"/>
                    </a:solidFill>
                    <a:latin typeface="Open Sans" panose="020B0604020202020204" charset="0"/>
                    <a:ea typeface="Open Sans" panose="020B0604020202020204" charset="0"/>
                    <a:cs typeface="Open Sans" panose="020B0604020202020204" charset="0"/>
                  </a:rPr>
                  <a:t>Increase y(t)</a:t>
                </a:r>
              </a:p>
              <a:p>
                <a:r>
                  <a:rPr lang="en-US" sz="1600" dirty="0">
                    <a:solidFill>
                      <a:schemeClr val="tx1"/>
                    </a:solidFill>
                    <a:latin typeface="Open Sans" panose="020B0604020202020204" charset="0"/>
                    <a:ea typeface="Open Sans" panose="020B0604020202020204" charset="0"/>
                    <a:cs typeface="Open Sans" panose="020B0604020202020204" charset="0"/>
                  </a:rPr>
                  <a:t>For each relevant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  <a:latin typeface="Open Sans" panose="020B0604020202020204" charset="0"/>
                    <a:ea typeface="Open Sans" panose="020B0604020202020204" charset="0"/>
                    <a:cs typeface="Open Sans" panose="020B0604020202020204" charset="0"/>
                  </a:rPr>
                  <a:t>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>
                    <a:solidFill>
                      <a:schemeClr val="tx1"/>
                    </a:solidFill>
                    <a:latin typeface="Open Sans" panose="020B0604020202020204" charset="0"/>
                    <a:ea typeface="Open Sans" panose="020B0604020202020204" charset="0"/>
                    <a:cs typeface="Open Sans" panose="020B0604020202020204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  <a:latin typeface="Open Sans" panose="020B0604020202020204" charset="0"/>
                    <a:ea typeface="Open Sans" panose="020B0604020202020204" charset="0"/>
                    <a:cs typeface="Open Sans" panose="020B0604020202020204" charset="0"/>
                  </a:rPr>
                  <a:t>, increase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600" dirty="0">
                  <a:solidFill>
                    <a:schemeClr val="tx1"/>
                  </a:solidFill>
                  <a:latin typeface="Open Sans" panose="020B0604020202020204" charset="0"/>
                  <a:ea typeface="Open Sans" panose="020B0604020202020204" charset="0"/>
                  <a:cs typeface="Open Sans" panose="020B060402020202020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>
                    <a:solidFill>
                      <a:schemeClr val="tx1"/>
                    </a:solidFill>
                    <a:latin typeface="Open Sans" panose="020B0604020202020204" charset="0"/>
                    <a:ea typeface="Open Sans" panose="020B0604020202020204" charset="0"/>
                    <a:cs typeface="Open Sans" panose="020B0604020202020204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  <a:latin typeface="Open Sans" panose="020B0604020202020204" charset="0"/>
                    <a:ea typeface="Open Sans" panose="020B0604020202020204" charset="0"/>
                    <a:cs typeface="Open Sans" panose="020B0604020202020204" charset="0"/>
                  </a:rPr>
                  <a:t>, increase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ar-AE" sz="1600" dirty="0">
                  <a:solidFill>
                    <a:schemeClr val="tx1"/>
                  </a:solidFill>
                  <a:latin typeface="Open Sans" panose="020B0604020202020204" charset="0"/>
                  <a:ea typeface="Open Sans" panose="020B0604020202020204" charset="0"/>
                </a:endParaRP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40995964-1ADE-4D86-984C-889459423F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9253" y="1579520"/>
                <a:ext cx="2831416" cy="1231106"/>
              </a:xfrm>
              <a:prstGeom prst="rect">
                <a:avLst/>
              </a:prstGeom>
              <a:blipFill>
                <a:blip r:embed="rId29"/>
                <a:stretch>
                  <a:fillRect l="-4526" t="-4950" r="-2371" b="-99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8382F1DF-DDB2-482A-A95F-9DF5E2AA81C6}"/>
                  </a:ext>
                </a:extLst>
              </p:cNvPr>
              <p:cNvSpPr txBox="1"/>
              <p:nvPr/>
            </p:nvSpPr>
            <p:spPr>
              <a:xfrm>
                <a:off x="5775903" y="3072423"/>
                <a:ext cx="3010119" cy="6308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ar-AE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ar-AE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ar-AE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ar-AE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d>
                            <m:dPr>
                              <m:ctrlPr>
                                <a:rPr lang="ar-AE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AE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∖</m:t>
                          </m:r>
                          <m:r>
                            <a:rPr lang="ar-AE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{</m:t>
                          </m:r>
                          <m:sSub>
                            <m:sSubPr>
                              <m:ctrlPr>
                                <a:rPr lang="ar-AE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ar-AE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ar-AE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ar-AE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}</m:t>
                          </m:r>
                        </m:sub>
                        <m:sup/>
                        <m:e>
                          <m:r>
                            <a:rPr lang="ar-AE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ar-AE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AE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ar-AE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ar-AE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d>
                                <m:dPr>
                                  <m:ctrlPr>
                                    <a:rPr lang="ar-AE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ar-AE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ar-AE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ar-AE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d>
                        </m:e>
                      </m:nary>
                      <m:r>
                        <a:rPr lang="ar-AE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d>
                        <m:dPr>
                          <m:begChr m:val="|"/>
                          <m:endChr m:val="|"/>
                          <m:ctrlPr>
                            <a:rPr lang="ar-AE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ar-AE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d>
                            <m:dPr>
                              <m:ctrlPr>
                                <a:rPr lang="ar-AE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AE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ar-AE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ar-AE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8382F1DF-DDB2-482A-A95F-9DF5E2AA81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5903" y="3072423"/>
                <a:ext cx="3010119" cy="630814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59B31863-4762-41F8-AC1F-196BF9903BF5}"/>
                  </a:ext>
                </a:extLst>
              </p:cNvPr>
              <p:cNvSpPr txBox="1"/>
              <p:nvPr/>
            </p:nvSpPr>
            <p:spPr>
              <a:xfrm>
                <a:off x="429348" y="1533854"/>
                <a:ext cx="48814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59B31863-4762-41F8-AC1F-196BF9903B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348" y="1533854"/>
                <a:ext cx="488147" cy="215444"/>
              </a:xfrm>
              <a:prstGeom prst="rect">
                <a:avLst/>
              </a:prstGeom>
              <a:blipFill>
                <a:blip r:embed="rId31"/>
                <a:stretch>
                  <a:fillRect l="-7407" r="-4938"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Google Shape;69;p14">
                <a:extLst>
                  <a:ext uri="{FF2B5EF4-FFF2-40B4-BE49-F238E27FC236}">
                    <a16:creationId xmlns:a16="http://schemas.microsoft.com/office/drawing/2014/main" id="{1106DE11-9628-40FD-A06A-616C5665534A}"/>
                  </a:ext>
                </a:extLst>
              </p:cNvPr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5819045" y="3888056"/>
                <a:ext cx="3211831" cy="733005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1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a:rPr lang="en-US" sz="1600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d>
                                <m:dPr>
                                  <m:ctrlPr>
                                    <a:rPr lang="en-US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1600" b="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</m:e>
                          </m:groupChr>
                        </m:e>
                        <m:lim>
                          <m:r>
                            <a:rPr lang="en-US" sz="16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lim>
                      </m:limLow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limLow>
                        <m:limLowPr>
                          <m:ctrlP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a:rPr 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d>
                                <m:dPr>
                                  <m:ctrlPr>
                                    <a:rPr lang="en-US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e>
                          </m:groupChr>
                        </m:e>
                        <m:lim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lim>
                      </m:limLow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limLow>
                        <m:limLowPr>
                          <m:ctrlP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a:rPr 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d>
                                <m:dPr>
                                  <m:ctrlPr>
                                    <a:rPr lang="en-US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  <m:r>
                                    <a:rPr lang="en-US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e>
                          </m:groupChr>
                        </m:e>
                        <m:lim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lim>
                      </m:limLow>
                      <m:r>
                        <a:rPr lang="ar-AE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ar-AE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3" name="Google Shape;69;p14">
                <a:extLst>
                  <a:ext uri="{FF2B5EF4-FFF2-40B4-BE49-F238E27FC236}">
                    <a16:creationId xmlns:a16="http://schemas.microsoft.com/office/drawing/2014/main" id="{1106DE11-9628-40FD-A06A-616C5665534A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819045" y="3888056"/>
                <a:ext cx="3211831" cy="733005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72DC329-A111-4C43-859E-0614A8464808}"/>
              </a:ext>
            </a:extLst>
          </p:cNvPr>
          <p:cNvCxnSpPr/>
          <p:nvPr/>
        </p:nvCxnSpPr>
        <p:spPr>
          <a:xfrm>
            <a:off x="4838565" y="2933391"/>
            <a:ext cx="0" cy="98141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79AB317C-17D0-482A-B9D2-7BE2D2FECC13}"/>
              </a:ext>
            </a:extLst>
          </p:cNvPr>
          <p:cNvCxnSpPr/>
          <p:nvPr/>
        </p:nvCxnSpPr>
        <p:spPr>
          <a:xfrm>
            <a:off x="5122450" y="2933391"/>
            <a:ext cx="0" cy="98141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97FEA9D5-602A-4DF2-A071-AB2455383526}"/>
              </a:ext>
            </a:extLst>
          </p:cNvPr>
          <p:cNvCxnSpPr>
            <a:cxnSpLocks/>
          </p:cNvCxnSpPr>
          <p:nvPr/>
        </p:nvCxnSpPr>
        <p:spPr>
          <a:xfrm>
            <a:off x="4829133" y="3904808"/>
            <a:ext cx="307679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553BC2A5-ADA7-466B-94E4-97013196CAD2}"/>
              </a:ext>
            </a:extLst>
          </p:cNvPr>
          <p:cNvCxnSpPr/>
          <p:nvPr/>
        </p:nvCxnSpPr>
        <p:spPr>
          <a:xfrm>
            <a:off x="4378487" y="2936855"/>
            <a:ext cx="0" cy="98141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A0A6C67E-5FC0-426B-AEED-635A259E9016}"/>
              </a:ext>
            </a:extLst>
          </p:cNvPr>
          <p:cNvCxnSpPr/>
          <p:nvPr/>
        </p:nvCxnSpPr>
        <p:spPr>
          <a:xfrm>
            <a:off x="4662372" y="2936855"/>
            <a:ext cx="0" cy="98141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A16435AC-2E42-4014-8EB0-E24025738A99}"/>
              </a:ext>
            </a:extLst>
          </p:cNvPr>
          <p:cNvCxnSpPr>
            <a:cxnSpLocks/>
          </p:cNvCxnSpPr>
          <p:nvPr/>
        </p:nvCxnSpPr>
        <p:spPr>
          <a:xfrm>
            <a:off x="4369055" y="3908272"/>
            <a:ext cx="307679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C928C6D3-78E8-4972-85E0-F2BE4A3B35F5}"/>
              </a:ext>
            </a:extLst>
          </p:cNvPr>
          <p:cNvCxnSpPr/>
          <p:nvPr/>
        </p:nvCxnSpPr>
        <p:spPr>
          <a:xfrm>
            <a:off x="3918132" y="2936854"/>
            <a:ext cx="0" cy="98141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FE722784-0CF9-4C67-A800-5CFA6148A2E0}"/>
              </a:ext>
            </a:extLst>
          </p:cNvPr>
          <p:cNvCxnSpPr/>
          <p:nvPr/>
        </p:nvCxnSpPr>
        <p:spPr>
          <a:xfrm>
            <a:off x="4202017" y="2936854"/>
            <a:ext cx="0" cy="98141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901114C8-B126-406F-A779-97603AFCCBAE}"/>
              </a:ext>
            </a:extLst>
          </p:cNvPr>
          <p:cNvCxnSpPr>
            <a:cxnSpLocks/>
          </p:cNvCxnSpPr>
          <p:nvPr/>
        </p:nvCxnSpPr>
        <p:spPr>
          <a:xfrm>
            <a:off x="3908700" y="3908271"/>
            <a:ext cx="307679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711C1C94-6F80-409B-AEE2-7EC1F1F160C9}"/>
              </a:ext>
            </a:extLst>
          </p:cNvPr>
          <p:cNvCxnSpPr/>
          <p:nvPr/>
        </p:nvCxnSpPr>
        <p:spPr>
          <a:xfrm>
            <a:off x="3459786" y="2936854"/>
            <a:ext cx="0" cy="98141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FA475F3D-4A2E-4CD8-A0C8-B54F38FEB175}"/>
              </a:ext>
            </a:extLst>
          </p:cNvPr>
          <p:cNvCxnSpPr/>
          <p:nvPr/>
        </p:nvCxnSpPr>
        <p:spPr>
          <a:xfrm>
            <a:off x="3743671" y="2936854"/>
            <a:ext cx="0" cy="98141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1CE3182C-56B6-4CC3-BE24-58911B31BF17}"/>
              </a:ext>
            </a:extLst>
          </p:cNvPr>
          <p:cNvCxnSpPr>
            <a:cxnSpLocks/>
          </p:cNvCxnSpPr>
          <p:nvPr/>
        </p:nvCxnSpPr>
        <p:spPr>
          <a:xfrm>
            <a:off x="3450354" y="3908271"/>
            <a:ext cx="307679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D4F4F9CD-35B9-4161-B8A9-832A3CBAEC7B}"/>
              </a:ext>
            </a:extLst>
          </p:cNvPr>
          <p:cNvCxnSpPr/>
          <p:nvPr/>
        </p:nvCxnSpPr>
        <p:spPr>
          <a:xfrm>
            <a:off x="530762" y="2929926"/>
            <a:ext cx="0" cy="98141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9BD2FBB5-4F1F-47B0-AD53-433A9BC880C0}"/>
              </a:ext>
            </a:extLst>
          </p:cNvPr>
          <p:cNvCxnSpPr/>
          <p:nvPr/>
        </p:nvCxnSpPr>
        <p:spPr>
          <a:xfrm>
            <a:off x="818111" y="2929926"/>
            <a:ext cx="0" cy="98141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54507766-7E17-4294-9D45-4E9749ED10C6}"/>
              </a:ext>
            </a:extLst>
          </p:cNvPr>
          <p:cNvCxnSpPr>
            <a:cxnSpLocks/>
          </p:cNvCxnSpPr>
          <p:nvPr/>
        </p:nvCxnSpPr>
        <p:spPr>
          <a:xfrm>
            <a:off x="521330" y="3901343"/>
            <a:ext cx="307679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502377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lvl="0"/>
            <a:r>
              <a:rPr lang="en-GB" dirty="0">
                <a:latin typeface="Open Sans"/>
                <a:ea typeface="Open Sans"/>
                <a:cs typeface="Open Sans"/>
                <a:sym typeface="Open Sans"/>
              </a:rPr>
              <a:t>Online Fractional Algorithm</a:t>
            </a:r>
            <a:endParaRPr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0" name="Google Shape;70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Economica"/>
              </a:rPr>
              <a:t>43</a:t>
            </a:fld>
            <a:endParaRPr dirty="0">
              <a:solidFill>
                <a:schemeClr val="dk1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  <a:sym typeface="Economica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84A38DC-CA07-424C-B9E2-2E7734D6A851}"/>
              </a:ext>
            </a:extLst>
          </p:cNvPr>
          <p:cNvSpPr/>
          <p:nvPr/>
        </p:nvSpPr>
        <p:spPr>
          <a:xfrm>
            <a:off x="1357972" y="2937892"/>
            <a:ext cx="291934" cy="96299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84A8695-E42D-4E37-A3CE-76881EC14281}"/>
              </a:ext>
            </a:extLst>
          </p:cNvPr>
          <p:cNvSpPr/>
          <p:nvPr/>
        </p:nvSpPr>
        <p:spPr>
          <a:xfrm>
            <a:off x="1816589" y="2937892"/>
            <a:ext cx="291934" cy="96299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4041CFC-C2B8-4D37-A99C-B7D700502374}"/>
              </a:ext>
            </a:extLst>
          </p:cNvPr>
          <p:cNvSpPr/>
          <p:nvPr/>
        </p:nvSpPr>
        <p:spPr>
          <a:xfrm>
            <a:off x="2275206" y="2941824"/>
            <a:ext cx="291934" cy="96299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CC9AC19A-6260-4E9D-B28F-8B679A3210E4}"/>
              </a:ext>
            </a:extLst>
          </p:cNvPr>
          <p:cNvSpPr/>
          <p:nvPr/>
        </p:nvSpPr>
        <p:spPr>
          <a:xfrm>
            <a:off x="2733823" y="2939340"/>
            <a:ext cx="291934" cy="96299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23520529-3067-4CC6-941B-A0DB630F5CFB}"/>
              </a:ext>
            </a:extLst>
          </p:cNvPr>
          <p:cNvSpPr/>
          <p:nvPr/>
        </p:nvSpPr>
        <p:spPr>
          <a:xfrm>
            <a:off x="3456807" y="3437512"/>
            <a:ext cx="291934" cy="462338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85AA74E-2AC1-4C69-B32A-4690ACBE908B}"/>
                  </a:ext>
                </a:extLst>
              </p:cNvPr>
              <p:cNvSpPr txBox="1"/>
              <p:nvPr/>
            </p:nvSpPr>
            <p:spPr>
              <a:xfrm>
                <a:off x="541154" y="3918275"/>
                <a:ext cx="269817" cy="1538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0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05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85AA74E-2AC1-4C69-B32A-4690ACBE90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154" y="3918275"/>
                <a:ext cx="269817" cy="153888"/>
              </a:xfrm>
              <a:prstGeom prst="rect">
                <a:avLst/>
              </a:prstGeom>
              <a:blipFill>
                <a:blip r:embed="rId18"/>
                <a:stretch>
                  <a:fillRect l="-11364" t="-4000" r="-15909" b="-4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Rectangle 45">
            <a:extLst>
              <a:ext uri="{FF2B5EF4-FFF2-40B4-BE49-F238E27FC236}">
                <a16:creationId xmlns:a16="http://schemas.microsoft.com/office/drawing/2014/main" id="{5A90C5D4-B75A-436D-BADF-F5C705206EB7}"/>
              </a:ext>
            </a:extLst>
          </p:cNvPr>
          <p:cNvSpPr/>
          <p:nvPr/>
        </p:nvSpPr>
        <p:spPr>
          <a:xfrm>
            <a:off x="1357972" y="2936857"/>
            <a:ext cx="291934" cy="96299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4D8EFB31-ABC4-4906-8660-878FFE08D188}"/>
              </a:ext>
            </a:extLst>
          </p:cNvPr>
          <p:cNvSpPr/>
          <p:nvPr/>
        </p:nvSpPr>
        <p:spPr>
          <a:xfrm>
            <a:off x="2275206" y="2936856"/>
            <a:ext cx="291934" cy="96692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8" name="Table 47">
                <a:extLst>
                  <a:ext uri="{FF2B5EF4-FFF2-40B4-BE49-F238E27FC236}">
                    <a16:creationId xmlns:a16="http://schemas.microsoft.com/office/drawing/2014/main" id="{F97A09F3-B6BA-4BDE-833E-2B359F7EF4A6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1229344" y="3886619"/>
              <a:ext cx="1828800" cy="2743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57200">
                      <a:extLst>
                        <a:ext uri="{9D8B030D-6E8A-4147-A177-3AD203B41FA5}">
                          <a16:colId xmlns:a16="http://schemas.microsoft.com/office/drawing/2014/main" val="3851698129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2678873779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3975201102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1486148461"/>
                        </a:ext>
                      </a:extLst>
                    </a:gridCol>
                  </a:tblGrid>
                  <a:tr h="27432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d>
                                  <m:dPr>
                                    <m:ctrlPr>
                                      <a:rPr lang="en-US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d>
                                  <m:dPr>
                                    <m:ctrlPr>
                                      <a:rPr lang="en-US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d>
                                  <m:dPr>
                                    <m:ctrlPr>
                                      <a:rPr lang="en-US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en-US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d>
                                  <m:dPr>
                                    <m:ctrlPr>
                                      <a:rPr lang="en-US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  <m:r>
                                      <a:rPr lang="en-US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7927075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8" name="Table 47">
                <a:extLst>
                  <a:ext uri="{FF2B5EF4-FFF2-40B4-BE49-F238E27FC236}">
                    <a16:creationId xmlns:a16="http://schemas.microsoft.com/office/drawing/2014/main" id="{F97A09F3-B6BA-4BDE-833E-2B359F7EF4A6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1229344" y="3886619"/>
              <a:ext cx="1828800" cy="2743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57200">
                      <a:extLst>
                        <a:ext uri="{9D8B030D-6E8A-4147-A177-3AD203B41FA5}">
                          <a16:colId xmlns:a16="http://schemas.microsoft.com/office/drawing/2014/main" val="3851698129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2678873779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3975201102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1486148461"/>
                        </a:ext>
                      </a:extLst>
                    </a:gridCol>
                  </a:tblGrid>
                  <a:tr h="2743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9"/>
                          <a:stretch>
                            <a:fillRect r="-30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9"/>
                          <a:stretch>
                            <a:fillRect l="-98684" r="-1973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9"/>
                          <a:stretch>
                            <a:fillRect l="-201333" r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9"/>
                          <a:stretch>
                            <a:fillRect l="-301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270750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9" name="Table 48">
                <a:extLst>
                  <a:ext uri="{FF2B5EF4-FFF2-40B4-BE49-F238E27FC236}">
                    <a16:creationId xmlns:a16="http://schemas.microsoft.com/office/drawing/2014/main" id="{CA5224FE-ADB5-4DB8-90B9-7695774A245D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3328179" y="3886619"/>
              <a:ext cx="1828800" cy="2743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57200">
                      <a:extLst>
                        <a:ext uri="{9D8B030D-6E8A-4147-A177-3AD203B41FA5}">
                          <a16:colId xmlns:a16="http://schemas.microsoft.com/office/drawing/2014/main" val="3851698129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2678873779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3975201102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1486148461"/>
                        </a:ext>
                      </a:extLst>
                    </a:gridCol>
                  </a:tblGrid>
                  <a:tr h="27432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d>
                                  <m:dPr>
                                    <m:ctrlPr>
                                      <a:rPr lang="en-US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d>
                                  <m:dPr>
                                    <m:ctrlPr>
                                      <a:rPr lang="en-US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d>
                                  <m:dPr>
                                    <m:ctrlPr>
                                      <a:rPr lang="en-US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en-US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d>
                                  <m:dPr>
                                    <m:ctrlPr>
                                      <a:rPr lang="en-US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  <m:r>
                                      <a:rPr lang="en-US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7927075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9" name="Table 48">
                <a:extLst>
                  <a:ext uri="{FF2B5EF4-FFF2-40B4-BE49-F238E27FC236}">
                    <a16:creationId xmlns:a16="http://schemas.microsoft.com/office/drawing/2014/main" id="{CA5224FE-ADB5-4DB8-90B9-7695774A245D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3328179" y="3886619"/>
              <a:ext cx="1828800" cy="2743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57200">
                      <a:extLst>
                        <a:ext uri="{9D8B030D-6E8A-4147-A177-3AD203B41FA5}">
                          <a16:colId xmlns:a16="http://schemas.microsoft.com/office/drawing/2014/main" val="3851698129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2678873779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3975201102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1486148461"/>
                        </a:ext>
                      </a:extLst>
                    </a:gridCol>
                  </a:tblGrid>
                  <a:tr h="2743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0"/>
                          <a:stretch>
                            <a:fillRect r="-30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0"/>
                          <a:stretch>
                            <a:fillRect l="-98684" r="-1973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0"/>
                          <a:stretch>
                            <a:fillRect l="-201333" r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0"/>
                          <a:stretch>
                            <a:fillRect l="-301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270750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1" name="Rectangle 60">
            <a:extLst>
              <a:ext uri="{FF2B5EF4-FFF2-40B4-BE49-F238E27FC236}">
                <a16:creationId xmlns:a16="http://schemas.microsoft.com/office/drawing/2014/main" id="{DCAFF0A8-8F3D-4FEC-8A06-397E8C3052DD}"/>
              </a:ext>
            </a:extLst>
          </p:cNvPr>
          <p:cNvSpPr/>
          <p:nvPr/>
        </p:nvSpPr>
        <p:spPr>
          <a:xfrm>
            <a:off x="1816589" y="3275814"/>
            <a:ext cx="291934" cy="62403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BAC51E8-310A-4947-BDBC-C71F5458D07E}"/>
              </a:ext>
            </a:extLst>
          </p:cNvPr>
          <p:cNvSpPr/>
          <p:nvPr/>
        </p:nvSpPr>
        <p:spPr>
          <a:xfrm>
            <a:off x="529575" y="3580624"/>
            <a:ext cx="291934" cy="31819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FE3AEEF-6862-4A1C-9898-CC5DBE8048FA}"/>
              </a:ext>
            </a:extLst>
          </p:cNvPr>
          <p:cNvSpPr/>
          <p:nvPr/>
        </p:nvSpPr>
        <p:spPr>
          <a:xfrm>
            <a:off x="2733823" y="3535052"/>
            <a:ext cx="291934" cy="36624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DE7C36FE-10E3-4E05-8189-6A86721BDBBF}"/>
              </a:ext>
            </a:extLst>
          </p:cNvPr>
          <p:cNvSpPr/>
          <p:nvPr/>
        </p:nvSpPr>
        <p:spPr>
          <a:xfrm>
            <a:off x="4374041" y="3629462"/>
            <a:ext cx="291934" cy="27432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AFF8A893-F4B1-4681-B612-EE9D7E46E0F7}"/>
                  </a:ext>
                </a:extLst>
              </p:cNvPr>
              <p:cNvSpPr txBox="1"/>
              <p:nvPr/>
            </p:nvSpPr>
            <p:spPr>
              <a:xfrm>
                <a:off x="2249901" y="4338637"/>
                <a:ext cx="146341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={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AFF8A893-F4B1-4681-B612-EE9D7E46E0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9901" y="4338637"/>
                <a:ext cx="1463414" cy="246221"/>
              </a:xfrm>
              <a:prstGeom prst="rect">
                <a:avLst/>
              </a:prstGeom>
              <a:blipFill>
                <a:blip r:embed="rId23"/>
                <a:stretch>
                  <a:fillRect l="-2083" r="-4167" b="-3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0714833E-16A4-4522-A18D-A97EC0403AFF}"/>
                  </a:ext>
                </a:extLst>
              </p:cNvPr>
              <p:cNvSpPr txBox="1"/>
              <p:nvPr/>
            </p:nvSpPr>
            <p:spPr>
              <a:xfrm>
                <a:off x="4643133" y="2135928"/>
                <a:ext cx="55996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0714833E-16A4-4522-A18D-A97EC0403A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3133" y="2135928"/>
                <a:ext cx="559960" cy="215444"/>
              </a:xfrm>
              <a:prstGeom prst="rect">
                <a:avLst/>
              </a:prstGeom>
              <a:blipFill>
                <a:blip r:embed="rId19"/>
                <a:stretch>
                  <a:fillRect l="-7609" r="-5435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DE1E0697-F017-4479-B484-B5396DEC4987}"/>
                  </a:ext>
                </a:extLst>
              </p:cNvPr>
              <p:cNvSpPr txBox="1"/>
              <p:nvPr/>
            </p:nvSpPr>
            <p:spPr>
              <a:xfrm>
                <a:off x="2799667" y="2135928"/>
                <a:ext cx="55996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DE1E0697-F017-4479-B484-B5396DEC49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9667" y="2135928"/>
                <a:ext cx="559961" cy="215444"/>
              </a:xfrm>
              <a:prstGeom prst="rect">
                <a:avLst/>
              </a:prstGeom>
              <a:blipFill>
                <a:blip r:embed="rId25"/>
                <a:stretch>
                  <a:fillRect l="-6522" r="-5435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5FDECB51-E00E-47BD-B59D-75DE0239B27E}"/>
                  </a:ext>
                </a:extLst>
              </p:cNvPr>
              <p:cNvSpPr txBox="1"/>
              <p:nvPr/>
            </p:nvSpPr>
            <p:spPr>
              <a:xfrm>
                <a:off x="1906797" y="2135572"/>
                <a:ext cx="55996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5FDECB51-E00E-47BD-B59D-75DE0239B2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6797" y="2135572"/>
                <a:ext cx="559960" cy="215444"/>
              </a:xfrm>
              <a:prstGeom prst="rect">
                <a:avLst/>
              </a:prstGeom>
              <a:blipFill>
                <a:blip r:embed="rId26"/>
                <a:stretch>
                  <a:fillRect l="-7609" r="-5435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FC5397E9-C589-4CA4-B203-3808AE1CCCE4}"/>
                  </a:ext>
                </a:extLst>
              </p:cNvPr>
              <p:cNvSpPr txBox="1"/>
              <p:nvPr/>
            </p:nvSpPr>
            <p:spPr>
              <a:xfrm>
                <a:off x="1018094" y="2135928"/>
                <a:ext cx="55579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FC5397E9-C589-4CA4-B203-3808AE1CCC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8094" y="2135928"/>
                <a:ext cx="555793" cy="215444"/>
              </a:xfrm>
              <a:prstGeom prst="rect">
                <a:avLst/>
              </a:prstGeom>
              <a:blipFill>
                <a:blip r:embed="rId27"/>
                <a:stretch>
                  <a:fillRect l="-6593" r="-6593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DA42CFE7-75E4-4F9A-B950-E97FEDD59361}"/>
                  </a:ext>
                </a:extLst>
              </p:cNvPr>
              <p:cNvSpPr txBox="1"/>
              <p:nvPr/>
            </p:nvSpPr>
            <p:spPr>
              <a:xfrm>
                <a:off x="3731453" y="2135572"/>
                <a:ext cx="55867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DA42CFE7-75E4-4F9A-B950-E97FEDD593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1453" y="2135572"/>
                <a:ext cx="558679" cy="215444"/>
              </a:xfrm>
              <a:prstGeom prst="rect">
                <a:avLst/>
              </a:prstGeom>
              <a:blipFill>
                <a:blip r:embed="rId28"/>
                <a:stretch>
                  <a:fillRect l="-6522" r="-5435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B502FC7C-9857-4307-AEAB-F487767F35DB}"/>
                  </a:ext>
                </a:extLst>
              </p:cNvPr>
              <p:cNvSpPr txBox="1"/>
              <p:nvPr/>
            </p:nvSpPr>
            <p:spPr>
              <a:xfrm>
                <a:off x="6009253" y="1579520"/>
                <a:ext cx="2831416" cy="123110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600" dirty="0">
                    <a:solidFill>
                      <a:schemeClr val="tx1"/>
                    </a:solidFill>
                    <a:latin typeface="Open Sans" panose="020B0604020202020204" charset="0"/>
                    <a:ea typeface="Open Sans" panose="020B0604020202020204" charset="0"/>
                    <a:cs typeface="Open Sans" panose="020B0604020202020204" charset="0"/>
                  </a:rPr>
                  <a:t>Until constraint is not satisfy</a:t>
                </a:r>
              </a:p>
              <a:p>
                <a:r>
                  <a:rPr lang="en-US" sz="1600" dirty="0">
                    <a:solidFill>
                      <a:schemeClr val="tx1"/>
                    </a:solidFill>
                    <a:latin typeface="Open Sans" panose="020B0604020202020204" charset="0"/>
                    <a:ea typeface="Open Sans" panose="020B0604020202020204" charset="0"/>
                    <a:cs typeface="Open Sans" panose="020B0604020202020204" charset="0"/>
                  </a:rPr>
                  <a:t>Increase y(t)</a:t>
                </a:r>
              </a:p>
              <a:p>
                <a:r>
                  <a:rPr lang="en-US" sz="1600" dirty="0">
                    <a:solidFill>
                      <a:schemeClr val="tx1"/>
                    </a:solidFill>
                    <a:latin typeface="Open Sans" panose="020B0604020202020204" charset="0"/>
                    <a:ea typeface="Open Sans" panose="020B0604020202020204" charset="0"/>
                    <a:cs typeface="Open Sans" panose="020B0604020202020204" charset="0"/>
                  </a:rPr>
                  <a:t>For each relevant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  <a:latin typeface="Open Sans" panose="020B0604020202020204" charset="0"/>
                    <a:ea typeface="Open Sans" panose="020B0604020202020204" charset="0"/>
                    <a:cs typeface="Open Sans" panose="020B0604020202020204" charset="0"/>
                  </a:rPr>
                  <a:t>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>
                    <a:solidFill>
                      <a:schemeClr val="tx1"/>
                    </a:solidFill>
                    <a:latin typeface="Open Sans" panose="020B0604020202020204" charset="0"/>
                    <a:ea typeface="Open Sans" panose="020B0604020202020204" charset="0"/>
                    <a:cs typeface="Open Sans" panose="020B0604020202020204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  <a:latin typeface="Open Sans" panose="020B0604020202020204" charset="0"/>
                    <a:ea typeface="Open Sans" panose="020B0604020202020204" charset="0"/>
                    <a:cs typeface="Open Sans" panose="020B0604020202020204" charset="0"/>
                  </a:rPr>
                  <a:t>, increase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600" dirty="0">
                  <a:solidFill>
                    <a:schemeClr val="tx1"/>
                  </a:solidFill>
                  <a:latin typeface="Open Sans" panose="020B0604020202020204" charset="0"/>
                  <a:ea typeface="Open Sans" panose="020B0604020202020204" charset="0"/>
                  <a:cs typeface="Open Sans" panose="020B060402020202020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>
                    <a:solidFill>
                      <a:schemeClr val="tx1"/>
                    </a:solidFill>
                    <a:latin typeface="Open Sans" panose="020B0604020202020204" charset="0"/>
                    <a:ea typeface="Open Sans" panose="020B0604020202020204" charset="0"/>
                    <a:cs typeface="Open Sans" panose="020B0604020202020204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  <a:latin typeface="Open Sans" panose="020B0604020202020204" charset="0"/>
                    <a:ea typeface="Open Sans" panose="020B0604020202020204" charset="0"/>
                    <a:cs typeface="Open Sans" panose="020B0604020202020204" charset="0"/>
                  </a:rPr>
                  <a:t>, increase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ar-AE" sz="1600" dirty="0">
                  <a:solidFill>
                    <a:schemeClr val="tx1"/>
                  </a:solidFill>
                  <a:latin typeface="Open Sans" panose="020B0604020202020204" charset="0"/>
                  <a:ea typeface="Open Sans" panose="020B0604020202020204" charset="0"/>
                </a:endParaRPr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B502FC7C-9857-4307-AEAB-F487767F35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9253" y="1579520"/>
                <a:ext cx="2831416" cy="1231106"/>
              </a:xfrm>
              <a:prstGeom prst="rect">
                <a:avLst/>
              </a:prstGeom>
              <a:blipFill>
                <a:blip r:embed="rId29"/>
                <a:stretch>
                  <a:fillRect l="-4526" t="-4950" r="-2371" b="-99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D6339E09-8C0E-47A3-9F7B-2D5949F955DD}"/>
                  </a:ext>
                </a:extLst>
              </p:cNvPr>
              <p:cNvSpPr txBox="1"/>
              <p:nvPr/>
            </p:nvSpPr>
            <p:spPr>
              <a:xfrm>
                <a:off x="5775903" y="3072423"/>
                <a:ext cx="3010119" cy="6308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ar-AE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ar-AE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ar-AE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ar-AE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d>
                            <m:dPr>
                              <m:ctrlPr>
                                <a:rPr lang="ar-AE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AE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∖</m:t>
                          </m:r>
                          <m:r>
                            <a:rPr lang="ar-AE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{</m:t>
                          </m:r>
                          <m:sSub>
                            <m:sSubPr>
                              <m:ctrlPr>
                                <a:rPr lang="ar-AE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ar-AE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ar-AE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ar-AE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}</m:t>
                          </m:r>
                        </m:sub>
                        <m:sup/>
                        <m:e>
                          <m:r>
                            <a:rPr lang="ar-AE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ar-AE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AE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ar-AE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ar-AE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d>
                                <m:dPr>
                                  <m:ctrlPr>
                                    <a:rPr lang="ar-AE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ar-AE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ar-AE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ar-AE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d>
                        </m:e>
                      </m:nary>
                      <m:r>
                        <a:rPr lang="ar-AE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d>
                        <m:dPr>
                          <m:begChr m:val="|"/>
                          <m:endChr m:val="|"/>
                          <m:ctrlPr>
                            <a:rPr lang="ar-AE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ar-AE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d>
                            <m:dPr>
                              <m:ctrlPr>
                                <a:rPr lang="ar-AE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AE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ar-AE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ar-AE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D6339E09-8C0E-47A3-9F7B-2D5949F955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5903" y="3072423"/>
                <a:ext cx="3010119" cy="630814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7A1D507A-8811-4702-9405-B86A3AF20FB8}"/>
                  </a:ext>
                </a:extLst>
              </p:cNvPr>
              <p:cNvSpPr txBox="1"/>
              <p:nvPr/>
            </p:nvSpPr>
            <p:spPr>
              <a:xfrm>
                <a:off x="429348" y="1533854"/>
                <a:ext cx="48814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7A1D507A-8811-4702-9405-B86A3AF20F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348" y="1533854"/>
                <a:ext cx="488147" cy="215444"/>
              </a:xfrm>
              <a:prstGeom prst="rect">
                <a:avLst/>
              </a:prstGeom>
              <a:blipFill>
                <a:blip r:embed="rId31"/>
                <a:stretch>
                  <a:fillRect l="-7407" r="-4938"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FB531CCD-CAA1-4242-AFB6-8C0316578627}"/>
                  </a:ext>
                </a:extLst>
              </p:cNvPr>
              <p:cNvSpPr txBox="1"/>
              <p:nvPr/>
            </p:nvSpPr>
            <p:spPr>
              <a:xfrm>
                <a:off x="5398113" y="2135572"/>
                <a:ext cx="55579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FB531CCD-CAA1-4242-AFB6-8C03165786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8113" y="2135572"/>
                <a:ext cx="555793" cy="215444"/>
              </a:xfrm>
              <a:prstGeom prst="rect">
                <a:avLst/>
              </a:prstGeom>
              <a:blipFill>
                <a:blip r:embed="rId32"/>
                <a:stretch>
                  <a:fillRect l="-7692" r="-6593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Google Shape;69;p14">
                <a:extLst>
                  <a:ext uri="{FF2B5EF4-FFF2-40B4-BE49-F238E27FC236}">
                    <a16:creationId xmlns:a16="http://schemas.microsoft.com/office/drawing/2014/main" id="{1B3A481C-A91F-408F-8994-44F4A4FEEBCF}"/>
                  </a:ext>
                </a:extLst>
              </p:cNvPr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5819045" y="3888056"/>
                <a:ext cx="3211831" cy="733005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16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sz="16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a:rPr lang="en-US" sz="1600" b="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d>
                                <m:dPr>
                                  <m:ctrlPr>
                                    <a:rPr lang="en-US" sz="16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1600" b="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6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</m:e>
                          </m:groupChr>
                        </m:e>
                        <m:lim>
                          <m:r>
                            <a:rPr lang="en-US" sz="1600" b="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1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1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lim>
                      </m:limLow>
                      <m:r>
                        <a:rPr lang="en-US" sz="16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limLow>
                        <m:limLowPr>
                          <m:ctrlPr>
                            <a:rPr lang="en-US" sz="16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sz="16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a:rPr lang="en-US" sz="16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d>
                                <m:dPr>
                                  <m:ctrlPr>
                                    <a:rPr lang="en-US" sz="16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sz="16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6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e>
                          </m:groupChr>
                        </m:e>
                        <m:lim>
                          <m:r>
                            <a:rPr lang="en-US" sz="1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lim>
                      </m:limLow>
                      <m:r>
                        <a:rPr lang="en-US" sz="16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limLow>
                        <m:limLowPr>
                          <m:ctrlPr>
                            <a:rPr lang="en-US" sz="16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sz="16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a:rPr lang="en-US" sz="16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d>
                                <m:dPr>
                                  <m:ctrlPr>
                                    <a:rPr lang="en-US" sz="16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  <m:r>
                                    <a:rPr lang="en-US" sz="16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6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e>
                          </m:groupChr>
                        </m:e>
                        <m:lim>
                          <m:r>
                            <a:rPr lang="en-US" sz="1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1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1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lim>
                      </m:limLow>
                      <m:r>
                        <a:rPr lang="ar-AE" sz="16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sz="16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ar-AE" sz="16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6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16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67" name="Google Shape;69;p14">
                <a:extLst>
                  <a:ext uri="{FF2B5EF4-FFF2-40B4-BE49-F238E27FC236}">
                    <a16:creationId xmlns:a16="http://schemas.microsoft.com/office/drawing/2014/main" id="{1B3A481C-A91F-408F-8994-44F4A4FEEBCF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819045" y="3888056"/>
                <a:ext cx="3211831" cy="733005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188702DA-ED3A-41E1-9F07-D2D755B1DE78}"/>
              </a:ext>
            </a:extLst>
          </p:cNvPr>
          <p:cNvCxnSpPr/>
          <p:nvPr/>
        </p:nvCxnSpPr>
        <p:spPr>
          <a:xfrm>
            <a:off x="4838565" y="2933391"/>
            <a:ext cx="0" cy="98141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DAC3F297-D127-4DE9-9273-935E3F45FA3B}"/>
              </a:ext>
            </a:extLst>
          </p:cNvPr>
          <p:cNvCxnSpPr/>
          <p:nvPr/>
        </p:nvCxnSpPr>
        <p:spPr>
          <a:xfrm>
            <a:off x="5122450" y="2933391"/>
            <a:ext cx="0" cy="98141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B94F5833-FFE2-4B9F-9198-030B56AD34A3}"/>
              </a:ext>
            </a:extLst>
          </p:cNvPr>
          <p:cNvCxnSpPr>
            <a:cxnSpLocks/>
          </p:cNvCxnSpPr>
          <p:nvPr/>
        </p:nvCxnSpPr>
        <p:spPr>
          <a:xfrm>
            <a:off x="4829133" y="3904808"/>
            <a:ext cx="307679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91050BDC-2A16-49B0-A649-4336F8885C8E}"/>
              </a:ext>
            </a:extLst>
          </p:cNvPr>
          <p:cNvCxnSpPr/>
          <p:nvPr/>
        </p:nvCxnSpPr>
        <p:spPr>
          <a:xfrm>
            <a:off x="4378487" y="2936855"/>
            <a:ext cx="0" cy="98141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1D87B5FB-4B65-4B40-A65F-55ECBE852D0D}"/>
              </a:ext>
            </a:extLst>
          </p:cNvPr>
          <p:cNvCxnSpPr/>
          <p:nvPr/>
        </p:nvCxnSpPr>
        <p:spPr>
          <a:xfrm>
            <a:off x="4662372" y="2936855"/>
            <a:ext cx="0" cy="98141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0C1ADBA2-4BBE-47E8-8C8E-C0C1164225FA}"/>
              </a:ext>
            </a:extLst>
          </p:cNvPr>
          <p:cNvCxnSpPr>
            <a:cxnSpLocks/>
          </p:cNvCxnSpPr>
          <p:nvPr/>
        </p:nvCxnSpPr>
        <p:spPr>
          <a:xfrm>
            <a:off x="4369055" y="3908272"/>
            <a:ext cx="307679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4D79467F-FFD8-4173-9122-D3EF553CD81A}"/>
              </a:ext>
            </a:extLst>
          </p:cNvPr>
          <p:cNvCxnSpPr/>
          <p:nvPr/>
        </p:nvCxnSpPr>
        <p:spPr>
          <a:xfrm>
            <a:off x="3918132" y="2936854"/>
            <a:ext cx="0" cy="98141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83DB6E0F-2BB9-4F83-B96E-664A66CCAB11}"/>
              </a:ext>
            </a:extLst>
          </p:cNvPr>
          <p:cNvCxnSpPr/>
          <p:nvPr/>
        </p:nvCxnSpPr>
        <p:spPr>
          <a:xfrm>
            <a:off x="4202017" y="2936854"/>
            <a:ext cx="0" cy="98141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48C8DC25-13DD-423E-BE2C-76FBB76EABCE}"/>
              </a:ext>
            </a:extLst>
          </p:cNvPr>
          <p:cNvCxnSpPr>
            <a:cxnSpLocks/>
          </p:cNvCxnSpPr>
          <p:nvPr/>
        </p:nvCxnSpPr>
        <p:spPr>
          <a:xfrm>
            <a:off x="3908700" y="3908271"/>
            <a:ext cx="307679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D58F61E9-430F-464D-966B-80F73AB866AD}"/>
              </a:ext>
            </a:extLst>
          </p:cNvPr>
          <p:cNvCxnSpPr/>
          <p:nvPr/>
        </p:nvCxnSpPr>
        <p:spPr>
          <a:xfrm>
            <a:off x="3459786" y="2936854"/>
            <a:ext cx="0" cy="98141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59F0352E-1EAB-4A24-880E-163FDEE891C3}"/>
              </a:ext>
            </a:extLst>
          </p:cNvPr>
          <p:cNvCxnSpPr/>
          <p:nvPr/>
        </p:nvCxnSpPr>
        <p:spPr>
          <a:xfrm>
            <a:off x="3743671" y="2936854"/>
            <a:ext cx="0" cy="98141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0A68B90C-2B7D-408E-9109-16AF4D5F821F}"/>
              </a:ext>
            </a:extLst>
          </p:cNvPr>
          <p:cNvCxnSpPr>
            <a:cxnSpLocks/>
          </p:cNvCxnSpPr>
          <p:nvPr/>
        </p:nvCxnSpPr>
        <p:spPr>
          <a:xfrm>
            <a:off x="3450354" y="3908271"/>
            <a:ext cx="307679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BB710931-580C-4B89-901D-1EAF579A9654}"/>
              </a:ext>
            </a:extLst>
          </p:cNvPr>
          <p:cNvCxnSpPr/>
          <p:nvPr/>
        </p:nvCxnSpPr>
        <p:spPr>
          <a:xfrm>
            <a:off x="530762" y="2929926"/>
            <a:ext cx="0" cy="98141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7E8195AE-95BA-487F-8428-0C5EA101127C}"/>
              </a:ext>
            </a:extLst>
          </p:cNvPr>
          <p:cNvCxnSpPr/>
          <p:nvPr/>
        </p:nvCxnSpPr>
        <p:spPr>
          <a:xfrm>
            <a:off x="818111" y="2929926"/>
            <a:ext cx="0" cy="98141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115A7D34-F891-464A-9063-39DC1595E1BE}"/>
              </a:ext>
            </a:extLst>
          </p:cNvPr>
          <p:cNvCxnSpPr>
            <a:cxnSpLocks/>
          </p:cNvCxnSpPr>
          <p:nvPr/>
        </p:nvCxnSpPr>
        <p:spPr>
          <a:xfrm>
            <a:off x="521330" y="3901343"/>
            <a:ext cx="307679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800399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D6C4D925-D649-404E-8E48-9CC5226B941A}"/>
                  </a:ext>
                </a:extLst>
              </p:cNvPr>
              <p:cNvSpPr txBox="1"/>
              <p:nvPr/>
            </p:nvSpPr>
            <p:spPr>
              <a:xfrm>
                <a:off x="6009253" y="1579520"/>
                <a:ext cx="2831416" cy="123110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600" dirty="0">
                    <a:solidFill>
                      <a:schemeClr val="tx1"/>
                    </a:solidFill>
                    <a:latin typeface="Open Sans" panose="020B0604020202020204" charset="0"/>
                    <a:ea typeface="Open Sans" panose="020B0604020202020204" charset="0"/>
                    <a:cs typeface="Open Sans" panose="020B0604020202020204" charset="0"/>
                  </a:rPr>
                  <a:t>Until constraint is not satisfy</a:t>
                </a:r>
              </a:p>
              <a:p>
                <a:r>
                  <a:rPr lang="en-US" sz="1600" dirty="0">
                    <a:solidFill>
                      <a:schemeClr val="tx1"/>
                    </a:solidFill>
                    <a:latin typeface="Open Sans" panose="020B0604020202020204" charset="0"/>
                    <a:ea typeface="Open Sans" panose="020B0604020202020204" charset="0"/>
                    <a:cs typeface="Open Sans" panose="020B0604020202020204" charset="0"/>
                  </a:rPr>
                  <a:t>Increase y(t)</a:t>
                </a:r>
              </a:p>
              <a:p>
                <a:r>
                  <a:rPr lang="en-US" sz="1600" dirty="0">
                    <a:solidFill>
                      <a:schemeClr val="tx1"/>
                    </a:solidFill>
                    <a:latin typeface="Open Sans" panose="020B0604020202020204" charset="0"/>
                    <a:ea typeface="Open Sans" panose="020B0604020202020204" charset="0"/>
                    <a:cs typeface="Open Sans" panose="020B0604020202020204" charset="0"/>
                  </a:rPr>
                  <a:t>For each relevant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  <a:latin typeface="Open Sans" panose="020B0604020202020204" charset="0"/>
                    <a:ea typeface="Open Sans" panose="020B0604020202020204" charset="0"/>
                    <a:cs typeface="Open Sans" panose="020B0604020202020204" charset="0"/>
                  </a:rPr>
                  <a:t>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>
                    <a:solidFill>
                      <a:schemeClr val="tx1"/>
                    </a:solidFill>
                    <a:latin typeface="Open Sans" panose="020B0604020202020204" charset="0"/>
                    <a:ea typeface="Open Sans" panose="020B0604020202020204" charset="0"/>
                    <a:cs typeface="Open Sans" panose="020B0604020202020204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  <a:latin typeface="Open Sans" panose="020B0604020202020204" charset="0"/>
                    <a:ea typeface="Open Sans" panose="020B0604020202020204" charset="0"/>
                    <a:cs typeface="Open Sans" panose="020B0604020202020204" charset="0"/>
                  </a:rPr>
                  <a:t>, increase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600" dirty="0">
                  <a:solidFill>
                    <a:schemeClr val="tx1"/>
                  </a:solidFill>
                  <a:latin typeface="Open Sans" panose="020B0604020202020204" charset="0"/>
                  <a:ea typeface="Open Sans" panose="020B0604020202020204" charset="0"/>
                  <a:cs typeface="Open Sans" panose="020B060402020202020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>
                    <a:solidFill>
                      <a:schemeClr val="tx1"/>
                    </a:solidFill>
                    <a:latin typeface="Open Sans" panose="020B0604020202020204" charset="0"/>
                    <a:ea typeface="Open Sans" panose="020B0604020202020204" charset="0"/>
                    <a:cs typeface="Open Sans" panose="020B0604020202020204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  <a:latin typeface="Open Sans" panose="020B0604020202020204" charset="0"/>
                    <a:ea typeface="Open Sans" panose="020B0604020202020204" charset="0"/>
                    <a:cs typeface="Open Sans" panose="020B0604020202020204" charset="0"/>
                  </a:rPr>
                  <a:t>, increase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ar-AE" sz="1600" dirty="0">
                  <a:solidFill>
                    <a:schemeClr val="tx1"/>
                  </a:solidFill>
                  <a:latin typeface="Open Sans" panose="020B0604020202020204" charset="0"/>
                  <a:ea typeface="Open Sans" panose="020B0604020202020204" charset="0"/>
                </a:endParaRPr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D6C4D925-D649-404E-8E48-9CC5226B94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9253" y="1579520"/>
                <a:ext cx="2831416" cy="1231106"/>
              </a:xfrm>
              <a:prstGeom prst="rect">
                <a:avLst/>
              </a:prstGeom>
              <a:blipFill>
                <a:blip r:embed="rId3"/>
                <a:stretch>
                  <a:fillRect l="-4526" t="-4950" r="-2371" b="-99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Google Shape;68;p14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lvl="0"/>
            <a:r>
              <a:rPr lang="en-GB" dirty="0">
                <a:latin typeface="Open Sans"/>
                <a:ea typeface="Open Sans"/>
                <a:cs typeface="Open Sans"/>
                <a:sym typeface="Open Sans"/>
              </a:rPr>
              <a:t>Online Fractional Algorithm</a:t>
            </a:r>
            <a:endParaRPr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0" name="Google Shape;70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Economica"/>
              </a:rPr>
              <a:t>44</a:t>
            </a:fld>
            <a:endParaRPr dirty="0">
              <a:solidFill>
                <a:schemeClr val="dk1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  <a:sym typeface="Economica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84A38DC-CA07-424C-B9E2-2E7734D6A851}"/>
              </a:ext>
            </a:extLst>
          </p:cNvPr>
          <p:cNvSpPr/>
          <p:nvPr/>
        </p:nvSpPr>
        <p:spPr>
          <a:xfrm>
            <a:off x="1357972" y="2937892"/>
            <a:ext cx="291934" cy="96299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84A8695-E42D-4E37-A3CE-76881EC14281}"/>
              </a:ext>
            </a:extLst>
          </p:cNvPr>
          <p:cNvSpPr/>
          <p:nvPr/>
        </p:nvSpPr>
        <p:spPr>
          <a:xfrm>
            <a:off x="1816589" y="2937892"/>
            <a:ext cx="291934" cy="96299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4041CFC-C2B8-4D37-A99C-B7D700502374}"/>
              </a:ext>
            </a:extLst>
          </p:cNvPr>
          <p:cNvSpPr/>
          <p:nvPr/>
        </p:nvSpPr>
        <p:spPr>
          <a:xfrm>
            <a:off x="2275206" y="2941824"/>
            <a:ext cx="291934" cy="96299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CC9AC19A-6260-4E9D-B28F-8B679A3210E4}"/>
              </a:ext>
            </a:extLst>
          </p:cNvPr>
          <p:cNvSpPr/>
          <p:nvPr/>
        </p:nvSpPr>
        <p:spPr>
          <a:xfrm>
            <a:off x="2733823" y="2939340"/>
            <a:ext cx="291934" cy="96299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85AA74E-2AC1-4C69-B32A-4690ACBE908B}"/>
                  </a:ext>
                </a:extLst>
              </p:cNvPr>
              <p:cNvSpPr txBox="1"/>
              <p:nvPr/>
            </p:nvSpPr>
            <p:spPr>
              <a:xfrm>
                <a:off x="541154" y="3918275"/>
                <a:ext cx="269817" cy="1538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0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05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85AA74E-2AC1-4C69-B32A-4690ACBE90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154" y="3918275"/>
                <a:ext cx="269817" cy="153888"/>
              </a:xfrm>
              <a:prstGeom prst="rect">
                <a:avLst/>
              </a:prstGeom>
              <a:blipFill>
                <a:blip r:embed="rId18"/>
                <a:stretch>
                  <a:fillRect l="-11364" t="-4000" r="-15909" b="-4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Rectangle 46">
            <a:extLst>
              <a:ext uri="{FF2B5EF4-FFF2-40B4-BE49-F238E27FC236}">
                <a16:creationId xmlns:a16="http://schemas.microsoft.com/office/drawing/2014/main" id="{4D8EFB31-ABC4-4906-8660-878FFE08D188}"/>
              </a:ext>
            </a:extLst>
          </p:cNvPr>
          <p:cNvSpPr/>
          <p:nvPr/>
        </p:nvSpPr>
        <p:spPr>
          <a:xfrm>
            <a:off x="2275206" y="2936856"/>
            <a:ext cx="291934" cy="96692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8" name="Table 47">
                <a:extLst>
                  <a:ext uri="{FF2B5EF4-FFF2-40B4-BE49-F238E27FC236}">
                    <a16:creationId xmlns:a16="http://schemas.microsoft.com/office/drawing/2014/main" id="{F97A09F3-B6BA-4BDE-833E-2B359F7EF4A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36705001"/>
                  </p:ext>
                </p:extLst>
              </p:nvPr>
            </p:nvGraphicFramePr>
            <p:xfrm>
              <a:off x="1229344" y="3886619"/>
              <a:ext cx="1828800" cy="2743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57200">
                      <a:extLst>
                        <a:ext uri="{9D8B030D-6E8A-4147-A177-3AD203B41FA5}">
                          <a16:colId xmlns:a16="http://schemas.microsoft.com/office/drawing/2014/main" val="3851698129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2678873779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3975201102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1486148461"/>
                        </a:ext>
                      </a:extLst>
                    </a:gridCol>
                  </a:tblGrid>
                  <a:tr h="27432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d>
                                  <m:dPr>
                                    <m:ctrlPr>
                                      <a:rPr lang="en-US" sz="10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0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en-US" sz="10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0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d>
                                  <m:dPr>
                                    <m:ctrlPr>
                                      <a:rPr lang="en-US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d>
                                  <m:dPr>
                                    <m:ctrlPr>
                                      <a:rPr lang="en-US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en-US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d>
                                  <m:dPr>
                                    <m:ctrlPr>
                                      <a:rPr lang="en-US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  <m:r>
                                      <a:rPr lang="en-US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7927075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8" name="Table 47">
                <a:extLst>
                  <a:ext uri="{FF2B5EF4-FFF2-40B4-BE49-F238E27FC236}">
                    <a16:creationId xmlns:a16="http://schemas.microsoft.com/office/drawing/2014/main" id="{F97A09F3-B6BA-4BDE-833E-2B359F7EF4A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36705001"/>
                  </p:ext>
                </p:extLst>
              </p:nvPr>
            </p:nvGraphicFramePr>
            <p:xfrm>
              <a:off x="1229344" y="3886619"/>
              <a:ext cx="1828800" cy="2743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57200">
                      <a:extLst>
                        <a:ext uri="{9D8B030D-6E8A-4147-A177-3AD203B41FA5}">
                          <a16:colId xmlns:a16="http://schemas.microsoft.com/office/drawing/2014/main" val="3851698129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2678873779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3975201102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1486148461"/>
                        </a:ext>
                      </a:extLst>
                    </a:gridCol>
                  </a:tblGrid>
                  <a:tr h="2743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9"/>
                          <a:stretch>
                            <a:fillRect r="-30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9"/>
                          <a:stretch>
                            <a:fillRect l="-98684" r="-1973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9"/>
                          <a:stretch>
                            <a:fillRect l="-201333" r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9"/>
                          <a:stretch>
                            <a:fillRect l="-301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270750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9" name="Table 48">
                <a:extLst>
                  <a:ext uri="{FF2B5EF4-FFF2-40B4-BE49-F238E27FC236}">
                    <a16:creationId xmlns:a16="http://schemas.microsoft.com/office/drawing/2014/main" id="{CA5224FE-ADB5-4DB8-90B9-7695774A245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42521710"/>
                  </p:ext>
                </p:extLst>
              </p:nvPr>
            </p:nvGraphicFramePr>
            <p:xfrm>
              <a:off x="3328179" y="3886619"/>
              <a:ext cx="1828800" cy="2743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57200">
                      <a:extLst>
                        <a:ext uri="{9D8B030D-6E8A-4147-A177-3AD203B41FA5}">
                          <a16:colId xmlns:a16="http://schemas.microsoft.com/office/drawing/2014/main" val="3851698129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2678873779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3975201102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1486148461"/>
                        </a:ext>
                      </a:extLst>
                    </a:gridCol>
                  </a:tblGrid>
                  <a:tr h="27432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𝒛</m:t>
                                </m:r>
                                <m:d>
                                  <m:dPr>
                                    <m:ctrlPr>
                                      <a:rPr lang="en-US" sz="10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0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en-US" sz="10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0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d>
                                  <m:dPr>
                                    <m:ctrlPr>
                                      <a:rPr lang="en-US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d>
                                  <m:dPr>
                                    <m:ctrlPr>
                                      <a:rPr lang="en-US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en-US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d>
                                  <m:dPr>
                                    <m:ctrlPr>
                                      <a:rPr lang="en-US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  <m:r>
                                      <a:rPr lang="en-US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7927075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9" name="Table 48">
                <a:extLst>
                  <a:ext uri="{FF2B5EF4-FFF2-40B4-BE49-F238E27FC236}">
                    <a16:creationId xmlns:a16="http://schemas.microsoft.com/office/drawing/2014/main" id="{CA5224FE-ADB5-4DB8-90B9-7695774A245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42521710"/>
                  </p:ext>
                </p:extLst>
              </p:nvPr>
            </p:nvGraphicFramePr>
            <p:xfrm>
              <a:off x="3328179" y="3886619"/>
              <a:ext cx="1828800" cy="2743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57200">
                      <a:extLst>
                        <a:ext uri="{9D8B030D-6E8A-4147-A177-3AD203B41FA5}">
                          <a16:colId xmlns:a16="http://schemas.microsoft.com/office/drawing/2014/main" val="3851698129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2678873779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3975201102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1486148461"/>
                        </a:ext>
                      </a:extLst>
                    </a:gridCol>
                  </a:tblGrid>
                  <a:tr h="2743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0"/>
                          <a:stretch>
                            <a:fillRect r="-30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0"/>
                          <a:stretch>
                            <a:fillRect l="-98684" r="-1973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0"/>
                          <a:stretch>
                            <a:fillRect l="-201333" r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0"/>
                          <a:stretch>
                            <a:fillRect l="-301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270750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1" name="Rectangle 60">
            <a:extLst>
              <a:ext uri="{FF2B5EF4-FFF2-40B4-BE49-F238E27FC236}">
                <a16:creationId xmlns:a16="http://schemas.microsoft.com/office/drawing/2014/main" id="{DCAFF0A8-8F3D-4FEC-8A06-397E8C3052DD}"/>
              </a:ext>
            </a:extLst>
          </p:cNvPr>
          <p:cNvSpPr/>
          <p:nvPr/>
        </p:nvSpPr>
        <p:spPr>
          <a:xfrm>
            <a:off x="1816589" y="3275814"/>
            <a:ext cx="291934" cy="62403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BAC51E8-310A-4947-BDBC-C71F5458D07E}"/>
              </a:ext>
            </a:extLst>
          </p:cNvPr>
          <p:cNvSpPr/>
          <p:nvPr/>
        </p:nvSpPr>
        <p:spPr>
          <a:xfrm>
            <a:off x="529575" y="3580624"/>
            <a:ext cx="291934" cy="31819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FE3AEEF-6862-4A1C-9898-CC5DBE8048FA}"/>
              </a:ext>
            </a:extLst>
          </p:cNvPr>
          <p:cNvSpPr/>
          <p:nvPr/>
        </p:nvSpPr>
        <p:spPr>
          <a:xfrm>
            <a:off x="2733823" y="3535052"/>
            <a:ext cx="291934" cy="36624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DE7C36FE-10E3-4E05-8189-6A86721BDBBF}"/>
              </a:ext>
            </a:extLst>
          </p:cNvPr>
          <p:cNvSpPr/>
          <p:nvPr/>
        </p:nvSpPr>
        <p:spPr>
          <a:xfrm>
            <a:off x="4374041" y="3629462"/>
            <a:ext cx="291934" cy="27432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F63038B-800F-49E9-80F7-38B4CE4F3D2A}"/>
                  </a:ext>
                </a:extLst>
              </p:cNvPr>
              <p:cNvSpPr txBox="1"/>
              <p:nvPr/>
            </p:nvSpPr>
            <p:spPr>
              <a:xfrm>
                <a:off x="2249901" y="4338637"/>
                <a:ext cx="146341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={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F63038B-800F-49E9-80F7-38B4CE4F3D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9901" y="4338637"/>
                <a:ext cx="1463414" cy="246221"/>
              </a:xfrm>
              <a:prstGeom prst="rect">
                <a:avLst/>
              </a:prstGeom>
              <a:blipFill>
                <a:blip r:embed="rId24"/>
                <a:stretch>
                  <a:fillRect l="-2083" r="-4167" b="-3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20C78FD8-CEA3-47E3-A58C-E8FF392D6DF4}"/>
                  </a:ext>
                </a:extLst>
              </p:cNvPr>
              <p:cNvSpPr txBox="1"/>
              <p:nvPr/>
            </p:nvSpPr>
            <p:spPr>
              <a:xfrm>
                <a:off x="4643133" y="2135928"/>
                <a:ext cx="55996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20C78FD8-CEA3-47E3-A58C-E8FF392D6D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3133" y="2135928"/>
                <a:ext cx="559960" cy="215444"/>
              </a:xfrm>
              <a:prstGeom prst="rect">
                <a:avLst/>
              </a:prstGeom>
              <a:blipFill>
                <a:blip r:embed="rId26"/>
                <a:stretch>
                  <a:fillRect l="-7609" r="-5435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5C9EEC2D-997F-4BD9-8102-E5E881665E29}"/>
                  </a:ext>
                </a:extLst>
              </p:cNvPr>
              <p:cNvSpPr txBox="1"/>
              <p:nvPr/>
            </p:nvSpPr>
            <p:spPr>
              <a:xfrm>
                <a:off x="2799667" y="2135928"/>
                <a:ext cx="55996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5C9EEC2D-997F-4BD9-8102-E5E881665E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9667" y="2135928"/>
                <a:ext cx="559961" cy="215444"/>
              </a:xfrm>
              <a:prstGeom prst="rect">
                <a:avLst/>
              </a:prstGeom>
              <a:blipFill>
                <a:blip r:embed="rId27"/>
                <a:stretch>
                  <a:fillRect l="-6522" r="-5435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73F54596-5072-4045-B11E-FD3C05D723F0}"/>
                  </a:ext>
                </a:extLst>
              </p:cNvPr>
              <p:cNvSpPr txBox="1"/>
              <p:nvPr/>
            </p:nvSpPr>
            <p:spPr>
              <a:xfrm>
                <a:off x="1906797" y="2135572"/>
                <a:ext cx="55996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73F54596-5072-4045-B11E-FD3C05D723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6797" y="2135572"/>
                <a:ext cx="559960" cy="215444"/>
              </a:xfrm>
              <a:prstGeom prst="rect">
                <a:avLst/>
              </a:prstGeom>
              <a:blipFill>
                <a:blip r:embed="rId28"/>
                <a:stretch>
                  <a:fillRect l="-7609" r="-5435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A9ED8232-0139-41B8-BE5E-1A4F9D72B1FC}"/>
                  </a:ext>
                </a:extLst>
              </p:cNvPr>
              <p:cNvSpPr txBox="1"/>
              <p:nvPr/>
            </p:nvSpPr>
            <p:spPr>
              <a:xfrm>
                <a:off x="1018094" y="2135928"/>
                <a:ext cx="55579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A9ED8232-0139-41B8-BE5E-1A4F9D72B1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8094" y="2135928"/>
                <a:ext cx="555793" cy="215444"/>
              </a:xfrm>
              <a:prstGeom prst="rect">
                <a:avLst/>
              </a:prstGeom>
              <a:blipFill>
                <a:blip r:embed="rId29"/>
                <a:stretch>
                  <a:fillRect l="-6593" r="-6593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531E6557-13A8-45C2-B8BD-07B8F6644A3F}"/>
                  </a:ext>
                </a:extLst>
              </p:cNvPr>
              <p:cNvSpPr txBox="1"/>
              <p:nvPr/>
            </p:nvSpPr>
            <p:spPr>
              <a:xfrm>
                <a:off x="3731453" y="2135572"/>
                <a:ext cx="55867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531E6557-13A8-45C2-B8BD-07B8F6644A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1453" y="2135572"/>
                <a:ext cx="558679" cy="215444"/>
              </a:xfrm>
              <a:prstGeom prst="rect">
                <a:avLst/>
              </a:prstGeom>
              <a:blipFill>
                <a:blip r:embed="rId30"/>
                <a:stretch>
                  <a:fillRect l="-6522" r="-5435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DA77823F-099F-4406-AD78-11BC59D055F4}"/>
                  </a:ext>
                </a:extLst>
              </p:cNvPr>
              <p:cNvSpPr txBox="1"/>
              <p:nvPr/>
            </p:nvSpPr>
            <p:spPr>
              <a:xfrm>
                <a:off x="5775903" y="3072423"/>
                <a:ext cx="3010119" cy="6308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ar-AE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ar-AE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ar-AE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ar-AE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d>
                            <m:dPr>
                              <m:ctrlPr>
                                <a:rPr lang="ar-AE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AE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∖</m:t>
                          </m:r>
                          <m:r>
                            <a:rPr lang="ar-AE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{</m:t>
                          </m:r>
                          <m:sSub>
                            <m:sSubPr>
                              <m:ctrlPr>
                                <a:rPr lang="ar-AE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ar-AE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ar-AE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ar-AE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}</m:t>
                          </m:r>
                        </m:sub>
                        <m:sup/>
                        <m:e>
                          <m:r>
                            <a:rPr lang="ar-AE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ar-AE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AE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ar-AE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ar-AE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d>
                                <m:dPr>
                                  <m:ctrlPr>
                                    <a:rPr lang="ar-AE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ar-AE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ar-AE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ar-AE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d>
                        </m:e>
                      </m:nary>
                      <m:r>
                        <a:rPr lang="ar-AE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d>
                        <m:dPr>
                          <m:begChr m:val="|"/>
                          <m:endChr m:val="|"/>
                          <m:ctrlPr>
                            <a:rPr lang="ar-AE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ar-AE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d>
                            <m:dPr>
                              <m:ctrlPr>
                                <a:rPr lang="ar-AE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AE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ar-AE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ar-AE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DA77823F-099F-4406-AD78-11BC59D055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5903" y="3072423"/>
                <a:ext cx="3010119" cy="630814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635C6CAB-BE1D-40D8-AAC3-1109F6358F48}"/>
                  </a:ext>
                </a:extLst>
              </p:cNvPr>
              <p:cNvSpPr txBox="1"/>
              <p:nvPr/>
            </p:nvSpPr>
            <p:spPr>
              <a:xfrm>
                <a:off x="429348" y="1533854"/>
                <a:ext cx="48814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635C6CAB-BE1D-40D8-AAC3-1109F6358F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348" y="1533854"/>
                <a:ext cx="488147" cy="215444"/>
              </a:xfrm>
              <a:prstGeom prst="rect">
                <a:avLst/>
              </a:prstGeom>
              <a:blipFill>
                <a:blip r:embed="rId32"/>
                <a:stretch>
                  <a:fillRect l="-7407" r="-4938"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21DAE676-25B9-4CF9-8066-0F4BDE02DB26}"/>
                  </a:ext>
                </a:extLst>
              </p:cNvPr>
              <p:cNvSpPr txBox="1"/>
              <p:nvPr/>
            </p:nvSpPr>
            <p:spPr>
              <a:xfrm>
                <a:off x="5398113" y="2135572"/>
                <a:ext cx="55579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21DAE676-25B9-4CF9-8066-0F4BDE02DB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8113" y="2135572"/>
                <a:ext cx="555793" cy="215444"/>
              </a:xfrm>
              <a:prstGeom prst="rect">
                <a:avLst/>
              </a:prstGeom>
              <a:blipFill>
                <a:blip r:embed="rId33"/>
                <a:stretch>
                  <a:fillRect l="-7692" r="-6593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0533D30-DB17-438C-814B-9C166F1E93B8}"/>
              </a:ext>
            </a:extLst>
          </p:cNvPr>
          <p:cNvCxnSpPr/>
          <p:nvPr/>
        </p:nvCxnSpPr>
        <p:spPr>
          <a:xfrm>
            <a:off x="4838565" y="2933391"/>
            <a:ext cx="0" cy="98141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53EE8F8C-135E-425D-83A2-914D6D591933}"/>
              </a:ext>
            </a:extLst>
          </p:cNvPr>
          <p:cNvCxnSpPr/>
          <p:nvPr/>
        </p:nvCxnSpPr>
        <p:spPr>
          <a:xfrm>
            <a:off x="5122450" y="2933391"/>
            <a:ext cx="0" cy="98141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9E6D301B-93B6-413F-9523-9553D28AAC7D}"/>
              </a:ext>
            </a:extLst>
          </p:cNvPr>
          <p:cNvCxnSpPr>
            <a:cxnSpLocks/>
          </p:cNvCxnSpPr>
          <p:nvPr/>
        </p:nvCxnSpPr>
        <p:spPr>
          <a:xfrm>
            <a:off x="4829133" y="3904808"/>
            <a:ext cx="307679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98BF626F-34D1-4946-A96A-E0AC1D4B4C2A}"/>
              </a:ext>
            </a:extLst>
          </p:cNvPr>
          <p:cNvCxnSpPr/>
          <p:nvPr/>
        </p:nvCxnSpPr>
        <p:spPr>
          <a:xfrm>
            <a:off x="4378487" y="2936855"/>
            <a:ext cx="0" cy="98141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C89B1942-EC34-4679-947A-E85DC7700850}"/>
              </a:ext>
            </a:extLst>
          </p:cNvPr>
          <p:cNvCxnSpPr/>
          <p:nvPr/>
        </p:nvCxnSpPr>
        <p:spPr>
          <a:xfrm>
            <a:off x="4662372" y="2936855"/>
            <a:ext cx="0" cy="98141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F88703DF-2F96-4B97-85B3-E0D7ACF38DAE}"/>
              </a:ext>
            </a:extLst>
          </p:cNvPr>
          <p:cNvCxnSpPr>
            <a:cxnSpLocks/>
          </p:cNvCxnSpPr>
          <p:nvPr/>
        </p:nvCxnSpPr>
        <p:spPr>
          <a:xfrm>
            <a:off x="4369055" y="3908272"/>
            <a:ext cx="307679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37DCBD74-F566-48C0-A971-DA1729F78E71}"/>
              </a:ext>
            </a:extLst>
          </p:cNvPr>
          <p:cNvCxnSpPr/>
          <p:nvPr/>
        </p:nvCxnSpPr>
        <p:spPr>
          <a:xfrm>
            <a:off x="3918132" y="2936854"/>
            <a:ext cx="0" cy="98141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A1D9D557-99CA-48A1-88D9-BE6DC179ABB3}"/>
              </a:ext>
            </a:extLst>
          </p:cNvPr>
          <p:cNvCxnSpPr/>
          <p:nvPr/>
        </p:nvCxnSpPr>
        <p:spPr>
          <a:xfrm>
            <a:off x="4202017" y="2936854"/>
            <a:ext cx="0" cy="98141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9FFFCBD2-77BE-4499-A5B4-9290EBAC348D}"/>
              </a:ext>
            </a:extLst>
          </p:cNvPr>
          <p:cNvCxnSpPr>
            <a:cxnSpLocks/>
          </p:cNvCxnSpPr>
          <p:nvPr/>
        </p:nvCxnSpPr>
        <p:spPr>
          <a:xfrm>
            <a:off x="3908700" y="3908271"/>
            <a:ext cx="307679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198E2565-2F7D-4668-AE36-66779B42C992}"/>
              </a:ext>
            </a:extLst>
          </p:cNvPr>
          <p:cNvCxnSpPr/>
          <p:nvPr/>
        </p:nvCxnSpPr>
        <p:spPr>
          <a:xfrm>
            <a:off x="3459786" y="2936854"/>
            <a:ext cx="0" cy="98141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ED7B961B-EBE3-427C-B9EF-296249E5069D}"/>
              </a:ext>
            </a:extLst>
          </p:cNvPr>
          <p:cNvCxnSpPr/>
          <p:nvPr/>
        </p:nvCxnSpPr>
        <p:spPr>
          <a:xfrm>
            <a:off x="3743671" y="2936854"/>
            <a:ext cx="0" cy="98141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A9E3E9C0-66F9-476B-99B7-075372A51807}"/>
              </a:ext>
            </a:extLst>
          </p:cNvPr>
          <p:cNvCxnSpPr>
            <a:cxnSpLocks/>
          </p:cNvCxnSpPr>
          <p:nvPr/>
        </p:nvCxnSpPr>
        <p:spPr>
          <a:xfrm>
            <a:off x="3450354" y="3908271"/>
            <a:ext cx="307679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D4DA4455-1146-4844-A442-E3827CCE0770}"/>
              </a:ext>
            </a:extLst>
          </p:cNvPr>
          <p:cNvCxnSpPr/>
          <p:nvPr/>
        </p:nvCxnSpPr>
        <p:spPr>
          <a:xfrm>
            <a:off x="530762" y="2929926"/>
            <a:ext cx="0" cy="98141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218AD382-EBB3-4C2A-A42B-E8DA7690A9AA}"/>
              </a:ext>
            </a:extLst>
          </p:cNvPr>
          <p:cNvCxnSpPr/>
          <p:nvPr/>
        </p:nvCxnSpPr>
        <p:spPr>
          <a:xfrm>
            <a:off x="818111" y="2929926"/>
            <a:ext cx="0" cy="98141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5DAED33D-C227-401A-981F-A71CDD67B0B5}"/>
              </a:ext>
            </a:extLst>
          </p:cNvPr>
          <p:cNvCxnSpPr>
            <a:cxnSpLocks/>
          </p:cNvCxnSpPr>
          <p:nvPr/>
        </p:nvCxnSpPr>
        <p:spPr>
          <a:xfrm>
            <a:off x="521330" y="3901343"/>
            <a:ext cx="307679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22418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lvl="0"/>
            <a:r>
              <a:rPr lang="en-GB" dirty="0">
                <a:latin typeface="Open Sans"/>
                <a:ea typeface="Open Sans"/>
                <a:cs typeface="Open Sans"/>
                <a:sym typeface="Open Sans"/>
              </a:rPr>
              <a:t>Primal Solution Feasibility</a:t>
            </a:r>
            <a:endParaRPr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9" name="Google Shape;69;p14"/>
          <p:cNvSpPr txBox="1">
            <a:spLocks noGrp="1"/>
          </p:cNvSpPr>
          <p:nvPr>
            <p:ph type="body" idx="1"/>
          </p:nvPr>
        </p:nvSpPr>
        <p:spPr>
          <a:xfrm>
            <a:off x="311700" y="1225224"/>
            <a:ext cx="8520600" cy="36023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1600" dirty="0"/>
              <a:t>Primal solution is feasible</a:t>
            </a:r>
          </a:p>
        </p:txBody>
      </p:sp>
      <p:sp>
        <p:nvSpPr>
          <p:cNvPr id="70" name="Google Shape;70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Economica"/>
              </a:rPr>
              <a:t>45</a:t>
            </a:fld>
            <a:endParaRPr dirty="0">
              <a:solidFill>
                <a:schemeClr val="dk1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  <a:sym typeface="Economic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4AFE39BC-81DF-400C-B153-D9070102B12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84756614"/>
                  </p:ext>
                </p:extLst>
              </p:nvPr>
            </p:nvGraphicFramePr>
            <p:xfrm>
              <a:off x="2936358" y="1743528"/>
              <a:ext cx="3271284" cy="217474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76147">
                      <a:extLst>
                        <a:ext uri="{9D8B030D-6E8A-4147-A177-3AD203B41FA5}">
                          <a16:colId xmlns:a16="http://schemas.microsoft.com/office/drawing/2014/main" val="1146643615"/>
                        </a:ext>
                      </a:extLst>
                    </a:gridCol>
                    <a:gridCol w="2795137">
                      <a:extLst>
                        <a:ext uri="{9D8B030D-6E8A-4147-A177-3AD203B41FA5}">
                          <a16:colId xmlns:a16="http://schemas.microsoft.com/office/drawing/2014/main" val="2002124075"/>
                        </a:ext>
                      </a:extLst>
                    </a:gridCol>
                  </a:tblGrid>
                  <a:tr h="72491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𝑚𝑖𝑛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hr m:val="∑"/>
                                    <m:ctrlPr>
                                      <a:rPr lang="ar-AE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ar-AE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ar-AE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m:rPr>
                                        <m:brk m:alnAt="23"/>
                                      </m:rPr>
                                      <a:rPr lang="ar-AE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ar-AE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  <m:e>
                                    <m:nary>
                                      <m:naryPr>
                                        <m:chr m:val="∑"/>
                                        <m:ctrlPr>
                                          <a:rPr lang="ar-AE" sz="1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m:rPr>
                                            <m:brk m:alnAt="23"/>
                                          </m:rPr>
                                          <a:rPr lang="ar-AE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  <m:r>
                                          <a:rPr lang="ar-AE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=</m:t>
                                        </m:r>
                                        <m:r>
                                          <m:rPr>
                                            <m:brk m:alnAt="23"/>
                                          </m:rPr>
                                          <a:rPr lang="ar-AE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  <m:sup>
                                        <m:r>
                                          <a:rPr lang="ar-AE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  <m:r>
                                          <a:rPr lang="ar-AE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ar-AE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ar-AE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ar-AE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  <m:r>
                                          <a:rPr lang="ar-AE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sup>
                                      <m:e>
                                        <m:r>
                                          <a:rPr lang="ar-AE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  <m:d>
                                          <m:dPr>
                                            <m:ctrlPr>
                                              <a:rPr lang="ar-AE" sz="14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ar-AE" sz="14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e>
                                        </m:d>
                                        <m:r>
                                          <a:rPr lang="ar-AE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  <m:d>
                                          <m:dPr>
                                            <m:ctrlPr>
                                              <a:rPr lang="ar-AE" sz="14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ar-AE" sz="14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  <m:r>
                                              <a:rPr lang="ar-AE" sz="14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r>
                                              <a:rPr lang="ar-AE" sz="14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𝑗</m:t>
                                            </m:r>
                                          </m:e>
                                        </m:d>
                                      </m:e>
                                    </m:nary>
                                  </m:e>
                                </m:nary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30451916"/>
                      </a:ext>
                    </a:extLst>
                  </a:tr>
                  <a:tr h="72491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∀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ar-AE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ar-AE" sz="1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ar-AE" sz="1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∈</m:t>
                                    </m:r>
                                    <m:r>
                                      <a:rPr lang="ar-AE" sz="1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  <m:d>
                                      <m:dPr>
                                        <m:ctrlPr>
                                          <a:rPr lang="ar-AE" sz="1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ar-AE" sz="1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</m:d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∖</m:t>
                                    </m:r>
                                    <m:r>
                                      <a:rPr lang="ar-AE" sz="1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{</m:t>
                                    </m:r>
                                    <m:sSub>
                                      <m:sSubPr>
                                        <m:ctrlPr>
                                          <a:rPr lang="ar-AE" sz="1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ar-AE" sz="1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lang="ar-AE" sz="1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  <m:r>
                                      <a:rPr lang="ar-AE" sz="1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}</m:t>
                                    </m:r>
                                  </m:sub>
                                  <m:sup/>
                                  <m:e>
                                    <m:r>
                                      <a:rPr lang="ar-AE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d>
                                      <m:dPr>
                                        <m:ctrlPr>
                                          <a:rPr lang="ar-AE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ar-AE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ar-AE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ar-AE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  <m:d>
                                          <m:dPr>
                                            <m:ctrlPr>
                                              <a:rPr lang="ar-AE" sz="14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ar-AE" sz="14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  <m:r>
                                              <a:rPr lang="ar-AE" sz="14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r>
                                              <a:rPr lang="ar-AE" sz="14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</m:d>
                                      </m:e>
                                    </m:d>
                                  </m:e>
                                </m:nary>
                                <m:r>
                                  <a:rPr lang="ar-AE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≥</m:t>
                                </m:r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ar-AE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ar-AE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  <m:d>
                                      <m:dPr>
                                        <m:ctrlPr>
                                          <a:rPr lang="ar-AE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ar-AE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</m:d>
                                  </m:e>
                                </m:d>
                                <m:r>
                                  <a:rPr lang="ar-AE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ar-AE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48960026"/>
                      </a:ext>
                    </a:extLst>
                  </a:tr>
                  <a:tr h="724916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∀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ar-AE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ar-AE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ar-AE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d>
                                  <m:dPr>
                                    <m:ctrlPr>
                                      <a:rPr lang="ar-AE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ar-AE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ar-AE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ar-AE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e>
                                </m:d>
                                <m:r>
                                  <a:rPr lang="ar-AE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ar-AE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ar-AE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8766928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4AFE39BC-81DF-400C-B153-D9070102B12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84756614"/>
                  </p:ext>
                </p:extLst>
              </p:nvPr>
            </p:nvGraphicFramePr>
            <p:xfrm>
              <a:off x="2936358" y="1743528"/>
              <a:ext cx="3271284" cy="217474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76147">
                      <a:extLst>
                        <a:ext uri="{9D8B030D-6E8A-4147-A177-3AD203B41FA5}">
                          <a16:colId xmlns:a16="http://schemas.microsoft.com/office/drawing/2014/main" val="1146643615"/>
                        </a:ext>
                      </a:extLst>
                    </a:gridCol>
                    <a:gridCol w="2795137">
                      <a:extLst>
                        <a:ext uri="{9D8B030D-6E8A-4147-A177-3AD203B41FA5}">
                          <a16:colId xmlns:a16="http://schemas.microsoft.com/office/drawing/2014/main" val="2002124075"/>
                        </a:ext>
                      </a:extLst>
                    </a:gridCol>
                  </a:tblGrid>
                  <a:tr h="72491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r="-589744" b="-2319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6957" b="-2319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30451916"/>
                      </a:ext>
                    </a:extLst>
                  </a:tr>
                  <a:tr h="72491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t="-100000" r="-589744" b="-1319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6957" t="-100000" b="-1319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8960026"/>
                      </a:ext>
                    </a:extLst>
                  </a:tr>
                  <a:tr h="72491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t="-200000" r="-589744" b="-319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6957" t="-200000" b="-319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8766928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56980346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lvl="0"/>
            <a:r>
              <a:rPr lang="en-GB" dirty="0">
                <a:latin typeface="Open Sans"/>
                <a:ea typeface="Open Sans"/>
                <a:cs typeface="Open Sans"/>
                <a:sym typeface="Open Sans"/>
              </a:rPr>
              <a:t>Dual Solution Feasibility</a:t>
            </a:r>
            <a:endParaRPr dirty="0">
              <a:latin typeface="Open Sans"/>
              <a:ea typeface="Open Sans"/>
              <a:cs typeface="Open Sans"/>
              <a:sym typeface="Open San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Google Shape;69;p1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311700" y="1225224"/>
                <a:ext cx="8520600" cy="1178611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1400" dirty="0"/>
                  <a:t>Looking at the equation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</a:rPr>
                      <m:t>𝜕</m:t>
                    </m:r>
                    <m:r>
                      <a:rPr lang="en-US" sz="1400" b="0" i="1" smtClean="0">
                        <a:solidFill>
                          <a:srgbClr val="3A21C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𝜕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d>
                      <m:d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solidFill>
                              <a:srgbClr val="3A21C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sz="1400" dirty="0"/>
                  <a:t>: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𝜕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𝜕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𝑐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</m:oMath>
                  </m:oMathPara>
                </a14:m>
                <a:endParaRPr lang="en-US" sz="1400" dirty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69" name="Google Shape;69;p1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11700" y="1225224"/>
                <a:ext cx="8520600" cy="1178611"/>
              </a:xfrm>
              <a:prstGeom prst="rect">
                <a:avLst/>
              </a:prstGeom>
              <a:blipFill>
                <a:blip r:embed="rId3"/>
                <a:stretch>
                  <a:fillRect l="-2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Google Shape;70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Economica"/>
              </a:rPr>
              <a:t>46</a:t>
            </a:fld>
            <a:endParaRPr dirty="0">
              <a:solidFill>
                <a:schemeClr val="dk1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  <a:sym typeface="Economic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1260C78-5E0A-4D49-92C0-FA1706711CEE}"/>
                  </a:ext>
                </a:extLst>
              </p:cNvPr>
              <p:cNvSpPr txBox="1"/>
              <p:nvPr/>
            </p:nvSpPr>
            <p:spPr>
              <a:xfrm>
                <a:off x="6393003" y="1328850"/>
                <a:ext cx="2628155" cy="4840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 smtClean="0">
                              <a:solidFill>
                                <a:srgbClr val="3A21C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 smtClean="0">
                              <a:solidFill>
                                <a:srgbClr val="3A21CF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 smtClean="0">
                              <a:solidFill>
                                <a:srgbClr val="3A21CF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 smtClean="0">
                              <a:solidFill>
                                <a:srgbClr val="3A21CF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 smtClean="0">
                              <a:solidFill>
                                <a:srgbClr val="3A21CF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i="1" smtClean="0">
                              <a:solidFill>
                                <a:srgbClr val="3A21CF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d>
                            </m:e>
                          </m:func>
                        </m:num>
                        <m:den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den>
                      </m:f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smtClean="0">
                              <a:solidFill>
                                <a:srgbClr val="3A21C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rgbClr val="3A21C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3A21CF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solidFill>
                                    <a:srgbClr val="3A21CF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solidFill>
                                    <a:srgbClr val="3A21CF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1260C78-5E0A-4D49-92C0-FA1706711C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3003" y="1328850"/>
                <a:ext cx="2628155" cy="484043"/>
              </a:xfrm>
              <a:prstGeom prst="rect">
                <a:avLst/>
              </a:prstGeom>
              <a:blipFill>
                <a:blip r:embed="rId4"/>
                <a:stretch>
                  <a:fillRect l="-1160" b="-113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Google Shape;69;p14">
                <a:extLst>
                  <a:ext uri="{FF2B5EF4-FFF2-40B4-BE49-F238E27FC236}">
                    <a16:creationId xmlns:a16="http://schemas.microsoft.com/office/drawing/2014/main" id="{4AE5CB45-1924-42C0-9DC8-2284097AD8B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1700" y="2339678"/>
                <a:ext cx="8520600" cy="85783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429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Open Sans"/>
                  <a:buChar char="●"/>
                  <a:defRPr sz="1800" b="0" i="0" u="none" strike="noStrike" cap="non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  <a:lvl2pPr marL="914400" marR="0" lvl="1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Open Sans"/>
                  <a:buChar char="○"/>
                  <a:defRPr sz="1400" b="0" i="0" u="none" strike="noStrike" cap="non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2pPr>
                <a:lvl3pPr marL="1371600" marR="0" lvl="2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Open Sans"/>
                  <a:buChar char="■"/>
                  <a:defRPr sz="1400" b="0" i="0" u="none" strike="noStrike" cap="non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3pPr>
                <a:lvl4pPr marL="1828800" marR="0" lvl="3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Open Sans"/>
                  <a:buChar char="●"/>
                  <a:defRPr sz="1400" b="0" i="0" u="none" strike="noStrike" cap="non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4pPr>
                <a:lvl5pPr marL="2286000" marR="0" lvl="4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Open Sans"/>
                  <a:buChar char="○"/>
                  <a:defRPr sz="1400" b="0" i="0" u="none" strike="noStrike" cap="non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5pPr>
                <a:lvl6pPr marL="2743200" marR="0" lvl="5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Open Sans"/>
                  <a:buChar char="■"/>
                  <a:defRPr sz="1400" b="0" i="0" u="none" strike="noStrike" cap="non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6pPr>
                <a:lvl7pPr marL="3200400" marR="0" lvl="6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Open Sans"/>
                  <a:buChar char="●"/>
                  <a:defRPr sz="1400" b="0" i="0" u="none" strike="noStrike" cap="non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7pPr>
                <a:lvl8pPr marL="3657600" marR="0" lvl="7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Open Sans"/>
                  <a:buChar char="○"/>
                  <a:defRPr sz="1400" b="0" i="0" u="none" strike="noStrike" cap="non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8pPr>
                <a:lvl9pPr marL="4114800" marR="0" lvl="8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Open Sans"/>
                  <a:buChar char="■"/>
                  <a:defRPr sz="1400" b="0" i="0" u="none" strike="noStrike" cap="non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Font typeface="Open Sans"/>
                  <a:buNone/>
                </a:pPr>
                <a:r>
                  <a:rPr lang="en-US" sz="1400" dirty="0"/>
                  <a:t>If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sz="1400" dirty="0"/>
                  <a:t> increase from </a:t>
                </a:r>
                <a14:m>
                  <m:oMath xmlns:m="http://schemas.openxmlformats.org/officeDocument/2006/math">
                    <m:r>
                      <a:rPr lang="en-US" sz="1400" b="1" i="1" dirty="0" smtClean="0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sz="1400" dirty="0"/>
                  <a:t> to </a:t>
                </a:r>
                <a14:m>
                  <m:oMath xmlns:m="http://schemas.openxmlformats.org/officeDocument/2006/math">
                    <m:r>
                      <a:rPr lang="en-US" sz="1400" b="1" i="1" dirty="0" smtClean="0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US" sz="1400" dirty="0"/>
                  <a:t>:</a:t>
                </a:r>
              </a:p>
              <a:p>
                <a:pPr marL="0" indent="0">
                  <a:lnSpc>
                    <a:spcPct val="150000"/>
                  </a:lnSpc>
                  <a:buFont typeface="Open Sans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1" i="1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</m:d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sz="1400" i="1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</m:d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0" name="Google Shape;69;p14">
                <a:extLst>
                  <a:ext uri="{FF2B5EF4-FFF2-40B4-BE49-F238E27FC236}">
                    <a16:creationId xmlns:a16="http://schemas.microsoft.com/office/drawing/2014/main" id="{4AE5CB45-1924-42C0-9DC8-2284097AD8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700" y="2339678"/>
                <a:ext cx="8520600" cy="857839"/>
              </a:xfrm>
              <a:prstGeom prst="rect">
                <a:avLst/>
              </a:prstGeom>
              <a:blipFill>
                <a:blip r:embed="rId5"/>
                <a:stretch>
                  <a:fillRect l="-21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Google Shape;69;p14">
                <a:extLst>
                  <a:ext uri="{FF2B5EF4-FFF2-40B4-BE49-F238E27FC236}">
                    <a16:creationId xmlns:a16="http://schemas.microsoft.com/office/drawing/2014/main" id="{5CB22067-8353-400A-85B6-821BB2CF332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1700" y="3261674"/>
                <a:ext cx="8520600" cy="14331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429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Open Sans"/>
                  <a:buChar char="●"/>
                  <a:defRPr sz="1800" b="0" i="0" u="none" strike="noStrike" cap="non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  <a:lvl2pPr marL="914400" marR="0" lvl="1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Open Sans"/>
                  <a:buChar char="○"/>
                  <a:defRPr sz="1400" b="0" i="0" u="none" strike="noStrike" cap="non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2pPr>
                <a:lvl3pPr marL="1371600" marR="0" lvl="2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Open Sans"/>
                  <a:buChar char="■"/>
                  <a:defRPr sz="1400" b="0" i="0" u="none" strike="noStrike" cap="non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3pPr>
                <a:lvl4pPr marL="1828800" marR="0" lvl="3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Open Sans"/>
                  <a:buChar char="●"/>
                  <a:defRPr sz="1400" b="0" i="0" u="none" strike="noStrike" cap="non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4pPr>
                <a:lvl5pPr marL="2286000" marR="0" lvl="4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Open Sans"/>
                  <a:buChar char="○"/>
                  <a:defRPr sz="1400" b="0" i="0" u="none" strike="noStrike" cap="non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5pPr>
                <a:lvl6pPr marL="2743200" marR="0" lvl="5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Open Sans"/>
                  <a:buChar char="■"/>
                  <a:defRPr sz="1400" b="0" i="0" u="none" strike="noStrike" cap="non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6pPr>
                <a:lvl7pPr marL="3200400" marR="0" lvl="6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Open Sans"/>
                  <a:buChar char="●"/>
                  <a:defRPr sz="1400" b="0" i="0" u="none" strike="noStrike" cap="non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7pPr>
                <a:lvl8pPr marL="3657600" marR="0" lvl="7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Open Sans"/>
                  <a:buChar char="○"/>
                  <a:defRPr sz="1400" b="0" i="0" u="none" strike="noStrike" cap="non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8pPr>
                <a:lvl9pPr marL="4114800" marR="0" lvl="8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Open Sans"/>
                  <a:buChar char="■"/>
                  <a:defRPr sz="1400" b="0" i="0" u="none" strike="noStrike" cap="non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Font typeface="Open Sans"/>
                  <a:buNone/>
                </a:pPr>
                <a14:m>
                  <m:oMath xmlns:m="http://schemas.openxmlformats.org/officeDocument/2006/math">
                    <m:r>
                      <a:rPr lang="en-US" sz="140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40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140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40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140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400" dirty="0"/>
                  <a:t> start at </a:t>
                </a:r>
                <a14:m>
                  <m:oMath xmlns:m="http://schemas.openxmlformats.org/officeDocument/2006/math">
                    <m:r>
                      <a:rPr lang="en-US" sz="1400" b="1" i="1" dirty="0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1400" dirty="0"/>
                  <a:t> and has some value </a:t>
                </a:r>
                <a14:m>
                  <m:oMath xmlns:m="http://schemas.openxmlformats.org/officeDocument/2006/math">
                    <m:r>
                      <a:rPr lang="en-US" sz="1400" b="1" i="1" smtClean="0">
                        <a:latin typeface="Cambria Math" panose="02040503050406030204" pitchFamily="18" charset="0"/>
                      </a:rPr>
                      <m:t>𝒙</m:t>
                    </m:r>
                    <m:d>
                      <m:dPr>
                        <m:ctrlPr>
                          <a:rPr lang="en-US" sz="1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sz="14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400" b="1" i="1" smtClean="0"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d>
                  </m:oMath>
                </a14:m>
                <a:r>
                  <a:rPr lang="en-US" sz="1400" dirty="0"/>
                  <a:t> at the end of the algorithm, combining all </a:t>
                </a:r>
                <a14:m>
                  <m:oMath xmlns:m="http://schemas.openxmlformats.org/officeDocument/2006/math">
                    <m:r>
                      <a:rPr lang="en-US" sz="1400" b="1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sz="1400" dirty="0"/>
                  <a:t> increases:</a:t>
                </a:r>
              </a:p>
              <a:p>
                <a:pPr marL="0" indent="0">
                  <a:lnSpc>
                    <a:spcPct val="150000"/>
                  </a:lnSpc>
                  <a:buFont typeface="Open Sans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d>
                                <m:d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140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40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sz="1400" i="1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d>
                            </m:e>
                          </m:func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𝑤</m:t>
                          </m:r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den>
                      </m:f>
                      <m:nary>
                        <m:naryPr>
                          <m:chr m:val="∑"/>
                          <m:ctrlPr>
                            <a:rPr lang="en-US" sz="14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d>
                            <m:dPr>
                              <m:ctrlPr>
                                <a:rPr lang="en-US" sz="1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brk m:alnAt="23"/>
                                </m:rPr>
                                <a:rPr lang="en-US" sz="1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d>
                          <m:r>
                            <m:rPr>
                              <m:brk m:alnAt="23"/>
                            </m:rPr>
                            <a:rPr lang="en-US" sz="1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brk m:alnAt="23"/>
                            </m:rPr>
                            <a:rPr lang="en-US" sz="1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1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d>
                            <m:dPr>
                              <m:ctrlPr>
                                <a:rPr lang="en-US" sz="1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1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  <m:r>
                            <a:rPr lang="en-US" sz="1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 −</m:t>
                          </m:r>
                          <m:r>
                            <a:rPr lang="en-US" sz="1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r>
                            <a:rPr lang="en-US" sz="1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d>
                            <m:dPr>
                              <m:ctrlPr>
                                <a:rPr lang="en-US" sz="1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1" name="Google Shape;69;p14">
                <a:extLst>
                  <a:ext uri="{FF2B5EF4-FFF2-40B4-BE49-F238E27FC236}">
                    <a16:creationId xmlns:a16="http://schemas.microsoft.com/office/drawing/2014/main" id="{5CB22067-8353-400A-85B6-821BB2CF33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700" y="3261674"/>
                <a:ext cx="8520600" cy="143313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A09D72A-9B2D-48D9-BB1C-C20E68B22D67}"/>
                  </a:ext>
                </a:extLst>
              </p:cNvPr>
              <p:cNvSpPr txBox="1"/>
              <p:nvPr/>
            </p:nvSpPr>
            <p:spPr>
              <a:xfrm>
                <a:off x="7528149" y="3856831"/>
                <a:ext cx="107984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A09D72A-9B2D-48D9-BB1C-C20E68B22D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8149" y="3856831"/>
                <a:ext cx="1079846" cy="430887"/>
              </a:xfrm>
              <a:prstGeom prst="rect">
                <a:avLst/>
              </a:prstGeom>
              <a:blipFill>
                <a:blip r:embed="rId7"/>
                <a:stretch>
                  <a:fillRect l="-1695" b="-1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2415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lvl="0"/>
            <a:r>
              <a:rPr lang="en-GB" dirty="0">
                <a:latin typeface="Open Sans"/>
                <a:ea typeface="Open Sans"/>
                <a:cs typeface="Open Sans"/>
                <a:sym typeface="Open Sans"/>
              </a:rPr>
              <a:t>Dual Solution Feasibility</a:t>
            </a:r>
            <a:endParaRPr dirty="0">
              <a:latin typeface="Open Sans"/>
              <a:ea typeface="Open Sans"/>
              <a:cs typeface="Open Sans"/>
              <a:sym typeface="Open San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Google Shape;69;p1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311700" y="1225225"/>
                <a:ext cx="8520600" cy="128697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60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d>
                                <m:d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sz="1600" i="1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60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60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d>
                            </m:e>
                          </m:func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𝑤</m:t>
                          </m:r>
                          <m:d>
                            <m:d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den>
                      </m:f>
                      <m:nary>
                        <m:naryPr>
                          <m:chr m:val="∑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6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𝑡</m:t>
                          </m:r>
                          <m:d>
                            <m:d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brk m:alnAt="23"/>
                                </m:rP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d>
                          <m:r>
                            <m:rPr>
                              <m:brk m:alnAt="23"/>
                            </m:rPr>
                            <a:rPr lang="en-US" sz="16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brk m:alnAt="23"/>
                            </m:rPr>
                            <a:rPr 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𝑡</m:t>
                          </m:r>
                          <m:d>
                            <m:d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 −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𝑦</m:t>
                          </m:r>
                          <m:d>
                            <m:d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69" name="Google Shape;69;p1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11700" y="1225225"/>
                <a:ext cx="8520600" cy="128697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Google Shape;70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Economica"/>
              </a:rPr>
              <a:t>47</a:t>
            </a:fld>
            <a:endParaRPr dirty="0">
              <a:solidFill>
                <a:schemeClr val="dk1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  <a:sym typeface="Economic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Google Shape;69;p14">
                <a:extLst>
                  <a:ext uri="{FF2B5EF4-FFF2-40B4-BE49-F238E27FC236}">
                    <a16:creationId xmlns:a16="http://schemas.microsoft.com/office/drawing/2014/main" id="{E687FFDC-66A8-45DC-B6BF-5D4A62F8B70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1700" y="2324234"/>
                <a:ext cx="8520600" cy="126347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429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Open Sans"/>
                  <a:buChar char="●"/>
                  <a:defRPr sz="1800" b="0" i="0" u="none" strike="noStrike" cap="non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  <a:lvl2pPr marL="914400" marR="0" lvl="1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Open Sans"/>
                  <a:buChar char="○"/>
                  <a:defRPr sz="1400" b="0" i="0" u="none" strike="noStrike" cap="non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2pPr>
                <a:lvl3pPr marL="1371600" marR="0" lvl="2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Open Sans"/>
                  <a:buChar char="■"/>
                  <a:defRPr sz="1400" b="0" i="0" u="none" strike="noStrike" cap="non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3pPr>
                <a:lvl4pPr marL="1828800" marR="0" lvl="3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Open Sans"/>
                  <a:buChar char="●"/>
                  <a:defRPr sz="1400" b="0" i="0" u="none" strike="noStrike" cap="non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4pPr>
                <a:lvl5pPr marL="2286000" marR="0" lvl="4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Open Sans"/>
                  <a:buChar char="○"/>
                  <a:defRPr sz="1400" b="0" i="0" u="none" strike="noStrike" cap="non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5pPr>
                <a:lvl6pPr marL="2743200" marR="0" lvl="5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Open Sans"/>
                  <a:buChar char="■"/>
                  <a:defRPr sz="1400" b="0" i="0" u="none" strike="noStrike" cap="non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6pPr>
                <a:lvl7pPr marL="3200400" marR="0" lvl="6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Open Sans"/>
                  <a:buChar char="●"/>
                  <a:defRPr sz="1400" b="0" i="0" u="none" strike="noStrike" cap="non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7pPr>
                <a:lvl8pPr marL="3657600" marR="0" lvl="7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Open Sans"/>
                  <a:buChar char="○"/>
                  <a:defRPr sz="1400" b="0" i="0" u="none" strike="noStrike" cap="non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8pPr>
                <a:lvl9pPr marL="4114800" marR="0" lvl="8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Open Sans"/>
                  <a:buChar char="■"/>
                  <a:defRPr sz="1400" b="0" i="0" u="none" strike="noStrike" cap="non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9pPr>
              </a:lstStyle>
              <a:p>
                <a:pPr marL="0" indent="0">
                  <a:lnSpc>
                    <a:spcPct val="120000"/>
                  </a:lnSpc>
                  <a:buFont typeface="Open Sans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𝑘𝑥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600"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func>
                                    <m:func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1600"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  <m: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</m:d>
                                    </m:e>
                                  </m:func>
                                </m:num>
                                <m:den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  <m:d>
                                    <m:d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</m:den>
                              </m:f>
                              <m:nary>
                                <m:naryPr>
                                  <m:chr m:val="∑"/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d>
                                    <m:d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brk m:alnAt="23"/>
                                        </m:r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e>
                                  </m:d>
                                  <m:r>
                                    <m:rPr>
                                      <m:brk m:alnAt="23"/>
                                    </m:r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m:rPr>
                                      <m:brk m:alnAt="23"/>
                                    </m:r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d>
                                    <m:d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d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 −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d>
                                    <m:d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e>
                              </m:nary>
                            </m:e>
                          </m:d>
                        </m:e>
                      </m:func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7" name="Google Shape;69;p14">
                <a:extLst>
                  <a:ext uri="{FF2B5EF4-FFF2-40B4-BE49-F238E27FC236}">
                    <a16:creationId xmlns:a16="http://schemas.microsoft.com/office/drawing/2014/main" id="{E687FFDC-66A8-45DC-B6BF-5D4A62F8B7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700" y="2324234"/>
                <a:ext cx="8520600" cy="126347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Google Shape;69;p14">
                <a:extLst>
                  <a:ext uri="{FF2B5EF4-FFF2-40B4-BE49-F238E27FC236}">
                    <a16:creationId xmlns:a16="http://schemas.microsoft.com/office/drawing/2014/main" id="{F3740F25-3DA6-42D1-9CA4-6EADC9436A1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1700" y="3470108"/>
                <a:ext cx="8520600" cy="110409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429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Open Sans"/>
                  <a:buChar char="●"/>
                  <a:defRPr sz="1800" b="0" i="0" u="none" strike="noStrike" cap="non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  <a:lvl2pPr marL="914400" marR="0" lvl="1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Open Sans"/>
                  <a:buChar char="○"/>
                  <a:defRPr sz="1400" b="0" i="0" u="none" strike="noStrike" cap="non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2pPr>
                <a:lvl3pPr marL="1371600" marR="0" lvl="2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Open Sans"/>
                  <a:buChar char="■"/>
                  <a:defRPr sz="1400" b="0" i="0" u="none" strike="noStrike" cap="non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3pPr>
                <a:lvl4pPr marL="1828800" marR="0" lvl="3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Open Sans"/>
                  <a:buChar char="●"/>
                  <a:defRPr sz="1400" b="0" i="0" u="none" strike="noStrike" cap="non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4pPr>
                <a:lvl5pPr marL="2286000" marR="0" lvl="4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Open Sans"/>
                  <a:buChar char="○"/>
                  <a:defRPr sz="1400" b="0" i="0" u="none" strike="noStrike" cap="non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5pPr>
                <a:lvl6pPr marL="2743200" marR="0" lvl="5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Open Sans"/>
                  <a:buChar char="■"/>
                  <a:defRPr sz="1400" b="0" i="0" u="none" strike="noStrike" cap="non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6pPr>
                <a:lvl7pPr marL="3200400" marR="0" lvl="6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Open Sans"/>
                  <a:buChar char="●"/>
                  <a:defRPr sz="1400" b="0" i="0" u="none" strike="noStrike" cap="non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7pPr>
                <a:lvl8pPr marL="3657600" marR="0" lvl="7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Open Sans"/>
                  <a:buChar char="○"/>
                  <a:defRPr sz="1400" b="0" i="0" u="none" strike="noStrike" cap="non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8pPr>
                <a:lvl9pPr marL="4114800" marR="0" lvl="8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Open Sans"/>
                  <a:buChar char="■"/>
                  <a:defRPr sz="1400" b="0" i="0" u="none" strike="noStrike" cap="non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9pPr>
              </a:lstStyle>
              <a:p>
                <a:pPr marL="0" indent="0">
                  <a:lnSpc>
                    <a:spcPct val="120000"/>
                  </a:lnSpc>
                  <a:buFont typeface="Open Sans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den>
                      </m:f>
                      <m:d>
                        <m:d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600"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func>
                                        <m:funcPr>
                                          <m:ctrlP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1600">
                                              <a:latin typeface="Cambria Math" panose="02040503050406030204" pitchFamily="18" charset="0"/>
                                            </a:rPr>
                                            <m:t>log</m:t>
                                          </m:r>
                                        </m:fName>
                                        <m:e>
                                          <m:d>
                                            <m:dPr>
                                              <m:ctrlPr>
                                                <a:rPr lang="en-US" sz="1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1600" i="1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  <m:r>
                                                <a:rPr lang="en-US" sz="1600" i="1">
                                                  <a:latin typeface="Cambria Math" panose="02040503050406030204" pitchFamily="18" charset="0"/>
                                                </a:rPr>
                                                <m:t>+</m:t>
                                              </m:r>
                                              <m:r>
                                                <a:rPr lang="en-US" sz="1600" i="1">
                                                  <a:latin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e>
                                          </m:d>
                                        </m:e>
                                      </m:func>
                                    </m:num>
                                    <m:den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  <m:d>
                                        <m:dPr>
                                          <m:ctrlP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e>
                                      </m:d>
                                    </m:den>
                                  </m:f>
                                  <m:nary>
                                    <m:naryPr>
                                      <m:chr m:val="∑"/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23"/>
                                        </m:r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d>
                                        <m:dPr>
                                          <m:ctrlP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m:rPr>
                                              <m:brk m:alnAt="23"/>
                                            </m:rP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e>
                                      </m:d>
                                      <m:r>
                                        <m:rPr>
                                          <m:brk m:alnAt="23"/>
                                        </m:r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m:rPr>
                                          <m:brk m:alnAt="23"/>
                                        </m:r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d>
                                        <m:dPr>
                                          <m:ctrlP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  <m: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e>
                                      </m:d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 −</m:t>
                                      </m:r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p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  <m:d>
                                        <m:dPr>
                                          <m:ctrlP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</m:d>
                                    </m:e>
                                  </m:nary>
                                </m:e>
                              </m:d>
                            </m:e>
                          </m:func>
                          <m:r>
                            <a:rPr lang="en-US" sz="160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8" name="Google Shape;69;p14">
                <a:extLst>
                  <a:ext uri="{FF2B5EF4-FFF2-40B4-BE49-F238E27FC236}">
                    <a16:creationId xmlns:a16="http://schemas.microsoft.com/office/drawing/2014/main" id="{F3740F25-3DA6-42D1-9CA4-6EADC9436A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700" y="3470108"/>
                <a:ext cx="8520600" cy="110409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5668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lvl="0"/>
            <a:r>
              <a:rPr lang="en-GB" dirty="0">
                <a:latin typeface="Open Sans"/>
                <a:ea typeface="Open Sans"/>
                <a:cs typeface="Open Sans"/>
                <a:sym typeface="Open Sans"/>
              </a:rPr>
              <a:t>Dual Solution Feasibility</a:t>
            </a:r>
            <a:endParaRPr dirty="0">
              <a:latin typeface="Open Sans"/>
              <a:ea typeface="Open Sans"/>
              <a:cs typeface="Open Sans"/>
              <a:sym typeface="Open San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Google Shape;69;p1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311700" y="1225224"/>
                <a:ext cx="8520600" cy="3602351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1400" dirty="0"/>
                  <a:t>For any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</m:oMath>
                </a14:m>
                <a:r>
                  <a:rPr lang="en-US" sz="1400" dirty="0"/>
                  <a:t>, </a:t>
                </a:r>
                <a:r>
                  <a:rPr lang="en-US" sz="1400" b="1" dirty="0"/>
                  <a:t>while the algorithm increases it</a:t>
                </a:r>
                <a:r>
                  <a:rPr lang="en-US" sz="1400" dirty="0"/>
                  <a:t>, the following holds: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den>
                      </m:f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func>
                                        <m:func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1400">
                                              <a:latin typeface="Cambria Math" panose="02040503050406030204" pitchFamily="18" charset="0"/>
                                            </a:rPr>
                                            <m:t>log</m:t>
                                          </m:r>
                                        </m:fName>
                                        <m:e>
                                          <m:d>
                                            <m:dPr>
                                              <m:ctrlP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  <m: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  <m:t>+</m:t>
                                              </m:r>
                                              <m: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e>
                                          </m:d>
                                        </m:e>
                                      </m:func>
                                    </m:num>
                                    <m:den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  <m:d>
                                        <m:d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e>
                                      </m:d>
                                    </m:den>
                                  </m:f>
                                  <m:nary>
                                    <m:naryPr>
                                      <m:chr m:val="∑"/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23"/>
                                        </m:r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d>
                                        <m:d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m:rPr>
                                              <m:brk m:alnAt="23"/>
                                            </m:r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e>
                                      </m:d>
                                      <m:r>
                                        <m:rPr>
                                          <m:brk m:alnAt="23"/>
                                        </m:r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m:rPr>
                                          <m:brk m:alnAt="23"/>
                                        </m:r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d>
                                        <m:d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e>
                                      </m:d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 −</m:t>
                                      </m:r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p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  <m:d>
                                        <m:d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</m:d>
                                    </m:e>
                                  </m:nary>
                                </m:e>
                              </m:d>
                            </m:e>
                          </m:func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sz="1400" dirty="0"/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sz="1400" dirty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1400" dirty="0"/>
                  <a:t>To generalize it to </a:t>
                </a:r>
                <a:r>
                  <a:rPr lang="en-US" sz="1400" b="1" dirty="0"/>
                  <a:t>any time</a:t>
                </a:r>
                <a:r>
                  <a:rPr lang="en-US" sz="1400" dirty="0"/>
                  <a:t>, we add the affect of </a:t>
                </a:r>
                <a14:m>
                  <m:oMath xmlns:m="http://schemas.openxmlformats.org/officeDocument/2006/math">
                    <m:r>
                      <a:rPr lang="en-US" sz="1400" b="1" i="1" smtClean="0">
                        <a:latin typeface="Cambria Math" panose="02040503050406030204" pitchFamily="18" charset="0"/>
                      </a:rPr>
                      <m:t>𝒛</m:t>
                    </m:r>
                    <m:d>
                      <m:dPr>
                        <m:ctrlPr>
                          <a:rPr lang="en-US" sz="1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sz="14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400" b="1" i="1" smtClean="0"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d>
                  </m:oMath>
                </a14:m>
                <a:r>
                  <a:rPr lang="en-US" sz="1400" dirty="0"/>
                  <a:t>: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𝑘</m:t>
                          </m:r>
                        </m:den>
                      </m:f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func>
                                        <m:func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1400">
                                              <a:latin typeface="Cambria Math" panose="02040503050406030204" pitchFamily="18" charset="0"/>
                                            </a:rPr>
                                            <m:t>log</m:t>
                                          </m:r>
                                        </m:fName>
                                        <m:e>
                                          <m:d>
                                            <m:dPr>
                                              <m:ctrlP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  <m: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  <m:t>+</m:t>
                                              </m:r>
                                              <m: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e>
                                          </m:d>
                                        </m:e>
                                      </m:func>
                                    </m:num>
                                    <m:den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  <m:d>
                                        <m:d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e>
                                      </m:d>
                                    </m:den>
                                  </m:f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d>
                                        <m:d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nary>
                                            <m:naryPr>
                                              <m:chr m:val="∑"/>
                                              <m:ctrlP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naryPr>
                                            <m:sub>
                                              <m:r>
                                                <m:rPr>
                                                  <m:brk m:alnAt="23"/>
                                                </m:rP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  <m: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  <m:t>=</m:t>
                                              </m:r>
                                              <m: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  <m:d>
                                                <m:dPr>
                                                  <m:ctrlPr>
                                                    <a:rPr lang="en-US" sz="14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m:rPr>
                                                      <m:brk m:alnAt="23"/>
                                                    </m:rPr>
                                                    <a:rPr lang="en-US" sz="14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𝑖</m:t>
                                                  </m:r>
                                                  <m:r>
                                                    <a:rPr lang="en-US" sz="1400" i="1">
                                                      <a:latin typeface="Cambria Math" panose="02040503050406030204" pitchFamily="18" charset="0"/>
                                                    </a:rPr>
                                                    <m:t>,</m:t>
                                                  </m:r>
                                                  <m:r>
                                                    <a:rPr lang="en-US" sz="14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𝑗</m:t>
                                                  </m:r>
                                                </m:e>
                                              </m:d>
                                              <m:r>
                                                <m:rPr>
                                                  <m:brk m:alnAt="23"/>
                                                </m:rP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  <m:t> </m:t>
                                              </m:r>
                                              <m: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  <m:t>+</m:t>
                                              </m:r>
                                              <m:r>
                                                <m:rPr>
                                                  <m:brk m:alnAt="23"/>
                                                </m:rP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  <m:d>
                                                <m:dPr>
                                                  <m:ctrlPr>
                                                    <a:rPr lang="en-US" sz="14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sz="14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𝑖</m:t>
                                                  </m:r>
                                                  <m:r>
                                                    <a:rPr lang="en-US" sz="1400" i="1">
                                                      <a:latin typeface="Cambria Math" panose="02040503050406030204" pitchFamily="18" charset="0"/>
                                                    </a:rPr>
                                                    <m:t>,</m:t>
                                                  </m:r>
                                                  <m:r>
                                                    <a:rPr lang="en-US" sz="14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𝑗</m:t>
                                                  </m:r>
                                                  <m:r>
                                                    <a:rPr lang="en-US" sz="1400" i="1">
                                                      <a:latin typeface="Cambria Math" panose="02040503050406030204" pitchFamily="18" charset="0"/>
                                                    </a:rPr>
                                                    <m:t>+</m:t>
                                                  </m:r>
                                                  <m:r>
                                                    <a:rPr lang="en-US" sz="1400" i="1">
                                                      <a:latin typeface="Cambria Math" panose="02040503050406030204" pitchFamily="18" charset="0"/>
                                                    </a:rPr>
                                                    <m:t>1</m:t>
                                                  </m:r>
                                                </m:e>
                                              </m:d>
                                              <m: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  <m:t> −</m:t>
                                              </m:r>
                                              <m: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p>
                                            <m:e>
                                              <m: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  <m:d>
                                                <m:dPr>
                                                  <m:ctrlPr>
                                                    <a:rPr lang="en-US" sz="14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sz="14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𝑡</m:t>
                                                  </m:r>
                                                </m:e>
                                              </m:d>
                                            </m:e>
                                          </m:nary>
                                        </m:e>
                                      </m:d>
                                      <m:r>
                                        <a:rPr lang="en-US" sz="1400" b="1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1400" b="1" i="1">
                                          <a:latin typeface="Cambria Math" panose="02040503050406030204" pitchFamily="18" charset="0"/>
                                        </a:rPr>
                                        <m:t>𝒛</m:t>
                                      </m:r>
                                      <m:d>
                                        <m:dPr>
                                          <m:ctrlPr>
                                            <a:rPr lang="en-US" sz="14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400" b="1" i="1">
                                              <a:latin typeface="Cambria Math" panose="02040503050406030204" pitchFamily="18" charset="0"/>
                                            </a:rPr>
                                            <m:t>𝒊</m:t>
                                          </m:r>
                                          <m:r>
                                            <a:rPr lang="en-US" sz="1400" b="1" i="1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sz="1400" b="1" i="1">
                                              <a:latin typeface="Cambria Math" panose="02040503050406030204" pitchFamily="18" charset="0"/>
                                            </a:rPr>
                                            <m:t>𝒋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</m:d>
                            </m:e>
                          </m:func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69" name="Google Shape;69;p1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11700" y="1225224"/>
                <a:ext cx="8520600" cy="3602351"/>
              </a:xfrm>
              <a:prstGeom prst="rect">
                <a:avLst/>
              </a:prstGeom>
              <a:blipFill>
                <a:blip r:embed="rId3"/>
                <a:stretch>
                  <a:fillRect l="-2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Google Shape;70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Economica"/>
              </a:rPr>
              <a:t>48</a:t>
            </a:fld>
            <a:endParaRPr dirty="0">
              <a:solidFill>
                <a:schemeClr val="dk1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  <a:sym typeface="Economica"/>
            </a:endParaRPr>
          </a:p>
        </p:txBody>
      </p:sp>
    </p:spTree>
    <p:extLst>
      <p:ext uri="{BB962C8B-B14F-4D97-AF65-F5344CB8AC3E}">
        <p14:creationId xmlns:p14="http://schemas.microsoft.com/office/powerpoint/2010/main" val="369291474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lvl="0"/>
            <a:r>
              <a:rPr lang="en-GB" dirty="0">
                <a:latin typeface="Open Sans"/>
                <a:ea typeface="Open Sans"/>
                <a:cs typeface="Open Sans"/>
                <a:sym typeface="Open Sans"/>
              </a:rPr>
              <a:t>Dual Solution Feasibility</a:t>
            </a:r>
            <a:endParaRPr dirty="0">
              <a:latin typeface="Open Sans"/>
              <a:ea typeface="Open Sans"/>
              <a:cs typeface="Open Sans"/>
              <a:sym typeface="Open San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Google Shape;69;p1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311700" y="1032720"/>
                <a:ext cx="5377376" cy="1346526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400" dirty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𝑘</m:t>
                          </m:r>
                        </m:den>
                      </m:f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func>
                                        <m:func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1400">
                                              <a:latin typeface="Cambria Math" panose="02040503050406030204" pitchFamily="18" charset="0"/>
                                            </a:rPr>
                                            <m:t>log</m:t>
                                          </m:r>
                                        </m:fName>
                                        <m:e>
                                          <m:d>
                                            <m:dPr>
                                              <m:ctrlP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  <m: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  <m:t>+</m:t>
                                              </m:r>
                                              <m: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e>
                                          </m:d>
                                        </m:e>
                                      </m:func>
                                    </m:num>
                                    <m:den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  <m:d>
                                        <m:d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e>
                                      </m:d>
                                    </m:den>
                                  </m:f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d>
                                        <m:d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nary>
                                            <m:naryPr>
                                              <m:chr m:val="∑"/>
                                              <m:ctrlP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naryPr>
                                            <m:sub>
                                              <m:r>
                                                <m:rPr>
                                                  <m:brk m:alnAt="23"/>
                                                </m:rP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  <m: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  <m:t>=</m:t>
                                              </m:r>
                                              <m: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  <m:d>
                                                <m:dPr>
                                                  <m:ctrlPr>
                                                    <a:rPr lang="en-US" sz="14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m:rPr>
                                                      <m:brk m:alnAt="23"/>
                                                    </m:rPr>
                                                    <a:rPr lang="en-US" sz="14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𝑖</m:t>
                                                  </m:r>
                                                  <m:r>
                                                    <a:rPr lang="en-US" sz="1400" i="1">
                                                      <a:latin typeface="Cambria Math" panose="02040503050406030204" pitchFamily="18" charset="0"/>
                                                    </a:rPr>
                                                    <m:t>,</m:t>
                                                  </m:r>
                                                  <m:r>
                                                    <a:rPr lang="en-US" sz="14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𝑗</m:t>
                                                  </m:r>
                                                </m:e>
                                              </m:d>
                                              <m:r>
                                                <m:rPr>
                                                  <m:brk m:alnAt="23"/>
                                                </m:rP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  <m:t> </m:t>
                                              </m:r>
                                              <m: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  <m:t>+</m:t>
                                              </m:r>
                                              <m:r>
                                                <m:rPr>
                                                  <m:brk m:alnAt="23"/>
                                                </m:rP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  <m:d>
                                                <m:dPr>
                                                  <m:ctrlPr>
                                                    <a:rPr lang="en-US" sz="14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sz="14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𝑖</m:t>
                                                  </m:r>
                                                  <m:r>
                                                    <a:rPr lang="en-US" sz="1400" i="1">
                                                      <a:latin typeface="Cambria Math" panose="02040503050406030204" pitchFamily="18" charset="0"/>
                                                    </a:rPr>
                                                    <m:t>,</m:t>
                                                  </m:r>
                                                  <m:r>
                                                    <a:rPr lang="en-US" sz="14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𝑗</m:t>
                                                  </m:r>
                                                  <m:r>
                                                    <a:rPr lang="en-US" sz="1400" i="1">
                                                      <a:latin typeface="Cambria Math" panose="02040503050406030204" pitchFamily="18" charset="0"/>
                                                    </a:rPr>
                                                    <m:t>+</m:t>
                                                  </m:r>
                                                  <m:r>
                                                    <a:rPr lang="en-US" sz="1400" i="1">
                                                      <a:latin typeface="Cambria Math" panose="02040503050406030204" pitchFamily="18" charset="0"/>
                                                    </a:rPr>
                                                    <m:t>1</m:t>
                                                  </m:r>
                                                </m:e>
                                              </m:d>
                                              <m: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  <m:t> −</m:t>
                                              </m:r>
                                              <m: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p>
                                            <m:e>
                                              <m: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  <m:d>
                                                <m:dPr>
                                                  <m:ctrlPr>
                                                    <a:rPr lang="en-US" sz="14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sz="14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𝑡</m:t>
                                                  </m:r>
                                                </m:e>
                                              </m:d>
                                            </m:e>
                                          </m:nary>
                                        </m:e>
                                      </m:d>
                                      <m:r>
                                        <a:rPr lang="en-US" sz="1400" b="1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  <m:d>
                                        <m:d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</m:d>
                            </m:e>
                          </m:func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69" name="Google Shape;69;p1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11700" y="1032720"/>
                <a:ext cx="5377376" cy="1346526"/>
              </a:xfrm>
              <a:prstGeom prst="rect">
                <a:avLst/>
              </a:prstGeom>
              <a:blipFill>
                <a:blip r:embed="rId3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Google Shape;70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Economica"/>
              </a:rPr>
              <a:t>49</a:t>
            </a:fld>
            <a:endParaRPr dirty="0">
              <a:solidFill>
                <a:schemeClr val="dk1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  <a:sym typeface="Economic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Google Shape;69;p14">
                <a:extLst>
                  <a:ext uri="{FF2B5EF4-FFF2-40B4-BE49-F238E27FC236}">
                    <a16:creationId xmlns:a16="http://schemas.microsoft.com/office/drawing/2014/main" id="{61041A7E-58B7-46AF-A2FA-4BB0417399D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1700" y="2216628"/>
                <a:ext cx="5377376" cy="23409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429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Open Sans"/>
                  <a:buChar char="●"/>
                  <a:defRPr sz="1800" b="0" i="0" u="none" strike="noStrike" cap="non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  <a:lvl2pPr marL="914400" marR="0" lvl="1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Open Sans"/>
                  <a:buChar char="○"/>
                  <a:defRPr sz="1400" b="0" i="0" u="none" strike="noStrike" cap="non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2pPr>
                <a:lvl3pPr marL="1371600" marR="0" lvl="2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Open Sans"/>
                  <a:buChar char="■"/>
                  <a:defRPr sz="1400" b="0" i="0" u="none" strike="noStrike" cap="non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3pPr>
                <a:lvl4pPr marL="1828800" marR="0" lvl="3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Open Sans"/>
                  <a:buChar char="●"/>
                  <a:defRPr sz="1400" b="0" i="0" u="none" strike="noStrike" cap="non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4pPr>
                <a:lvl5pPr marL="2286000" marR="0" lvl="4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Open Sans"/>
                  <a:buChar char="○"/>
                  <a:defRPr sz="1400" b="0" i="0" u="none" strike="noStrike" cap="non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5pPr>
                <a:lvl6pPr marL="2743200" marR="0" lvl="5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Open Sans"/>
                  <a:buChar char="■"/>
                  <a:defRPr sz="1400" b="0" i="0" u="none" strike="noStrike" cap="non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6pPr>
                <a:lvl7pPr marL="3200400" marR="0" lvl="6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Open Sans"/>
                  <a:buChar char="●"/>
                  <a:defRPr sz="1400" b="0" i="0" u="none" strike="noStrike" cap="non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7pPr>
                <a:lvl8pPr marL="3657600" marR="0" lvl="7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Open Sans"/>
                  <a:buChar char="○"/>
                  <a:defRPr sz="1400" b="0" i="0" u="none" strike="noStrike" cap="non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8pPr>
                <a:lvl9pPr marL="4114800" marR="0" lvl="8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Open Sans"/>
                  <a:buChar char="■"/>
                  <a:defRPr sz="1400" b="0" i="0" u="none" strike="noStrike" cap="non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Font typeface="Open Sans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d>
                            </m:e>
                          </m:func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𝑤</m:t>
                          </m:r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d>
                                    <m:d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brk m:alnAt="23"/>
                                        </m:r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e>
                                  </m:d>
                                  <m:r>
                                    <m:rPr>
                                      <m:brk m:alnAt="23"/>
                                    </m:r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m:rPr>
                                      <m:brk m:alnAt="23"/>
                                    </m:r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d>
                                    <m:d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d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 −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d>
                                    <m:d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e>
                              </m:nary>
                            </m:e>
                          </m:d>
                          <m:r>
                            <a:rPr lang="en-US" sz="1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𝑧</m:t>
                          </m:r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d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≤</m:t>
                      </m:r>
                      <m:func>
                        <m:func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1400" b="1" dirty="0"/>
              </a:p>
              <a:p>
                <a:pPr marL="0" indent="0">
                  <a:lnSpc>
                    <a:spcPct val="150000"/>
                  </a:lnSpc>
                  <a:buFont typeface="Open Sans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d>
                                <m:d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brk m:alnAt="23"/>
                                    </m:r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m:rPr>
                                  <m:brk m:alnAt="23"/>
                                </m:rP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m:rPr>
                                  <m:brk m:alnAt="23"/>
                                </m:rPr>
                                <a:rPr lang="en-US" sz="1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d>
                                <m:d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−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d>
                                <m:d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nary>
                        </m:e>
                      </m:d>
                      <m:r>
                        <a:rPr lang="en-US" sz="14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𝑧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 ≤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𝑤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6" name="Google Shape;69;p14">
                <a:extLst>
                  <a:ext uri="{FF2B5EF4-FFF2-40B4-BE49-F238E27FC236}">
                    <a16:creationId xmlns:a16="http://schemas.microsoft.com/office/drawing/2014/main" id="{61041A7E-58B7-46AF-A2FA-4BB0417399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700" y="2216628"/>
                <a:ext cx="5377376" cy="234093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8021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Open Sans"/>
                <a:ea typeface="Open Sans"/>
                <a:cs typeface="Open Sans"/>
                <a:sym typeface="Open Sans"/>
              </a:rPr>
              <a:t>Notations</a:t>
            </a:r>
            <a:endParaRPr dirty="0">
              <a:latin typeface="Open Sans"/>
              <a:ea typeface="Open Sans"/>
              <a:cs typeface="Open Sans"/>
              <a:sym typeface="Open San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Google Shape;69;p1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311700" y="1225225"/>
                <a:ext cx="8520600" cy="335400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=4         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US" sz="1600" i="1" dirty="0">
                  <a:latin typeface="Cambria Math" panose="02040503050406030204" pitchFamily="18" charset="0"/>
                </a:endParaRPr>
              </a:p>
              <a:p>
                <a:pPr marL="0" lvl="0" indent="0">
                  <a:buNone/>
                </a:pPr>
                <a:endParaRPr lang="en-US" sz="1600" i="1" dirty="0">
                  <a:latin typeface="Cambria Math" panose="02040503050406030204" pitchFamily="18" charset="0"/>
                </a:endParaRPr>
              </a:p>
              <a:p>
                <a:pPr marL="0" lvl="0" indent="0">
                  <a:buNone/>
                </a:pPr>
                <a:endParaRPr lang="en-US" sz="1600" i="1" dirty="0">
                  <a:latin typeface="Cambria Math" panose="02040503050406030204" pitchFamily="18" charset="0"/>
                </a:endParaRPr>
              </a:p>
              <a:p>
                <a:pPr marL="0" lvl="0" indent="0">
                  <a:buNone/>
                </a:pPr>
                <a:endParaRPr lang="en-US" sz="1600" i="1" dirty="0">
                  <a:latin typeface="Cambria Math" panose="02040503050406030204" pitchFamily="18" charset="0"/>
                </a:endParaRPr>
              </a:p>
              <a:p>
                <a:pPr marL="0" lvl="0" indent="0">
                  <a:buNone/>
                </a:pPr>
                <a:endParaRPr lang="en-US" sz="1600" i="1" dirty="0">
                  <a:latin typeface="Cambria Math" panose="02040503050406030204" pitchFamily="18" charset="0"/>
                </a:endParaRPr>
              </a:p>
              <a:p>
                <a:pPr marL="0" lvl="0" indent="0">
                  <a:buNone/>
                </a:pPr>
                <a:endParaRPr lang="en-US" sz="1600" i="1" dirty="0">
                  <a:latin typeface="Cambria Math" panose="02040503050406030204" pitchFamily="18" charset="0"/>
                </a:endParaRPr>
              </a:p>
              <a:p>
                <a:pPr marL="0" lvl="0" indent="0">
                  <a:buNone/>
                </a:pPr>
                <a:endParaRPr lang="en-US" sz="1600" i="1" dirty="0">
                  <a:latin typeface="Cambria Math" panose="02040503050406030204" pitchFamily="18" charset="0"/>
                </a:endParaRPr>
              </a:p>
              <a:p>
                <a:pPr marL="0" lvl="0" indent="0">
                  <a:buNone/>
                </a:pPr>
                <a:endParaRPr lang="en-US" sz="1600" i="1" dirty="0">
                  <a:latin typeface="Cambria Math" panose="02040503050406030204" pitchFamily="18" charset="0"/>
                </a:endParaRPr>
              </a:p>
              <a:p>
                <a:pPr marL="0" lvl="0" indent="0">
                  <a:buNone/>
                </a:pPr>
                <a:endParaRPr lang="en-US" sz="1600" i="1" dirty="0">
                  <a:latin typeface="Cambria Math" panose="02040503050406030204" pitchFamily="18" charset="0"/>
                </a:endParaRPr>
              </a:p>
              <a:p>
                <a:pPr marL="0" lvl="0" indent="0">
                  <a:buNone/>
                </a:pPr>
                <a:endParaRPr lang="en-US" sz="1600" dirty="0"/>
              </a:p>
              <a:p>
                <a:pPr marL="0" lvl="0" indent="0">
                  <a:buNone/>
                </a:pPr>
                <a:endParaRPr lang="en-US" sz="1600" dirty="0"/>
              </a:p>
            </p:txBody>
          </p:sp>
        </mc:Choice>
        <mc:Fallback xmlns="">
          <p:sp>
            <p:nvSpPr>
              <p:cNvPr id="69" name="Google Shape;69;p1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11700" y="1225225"/>
                <a:ext cx="8520600" cy="33540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Google Shape;70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Economica"/>
              </a:rPr>
              <a:t>5</a:t>
            </a:fld>
            <a:endParaRPr dirty="0">
              <a:solidFill>
                <a:schemeClr val="dk1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  <a:sym typeface="Economica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2C5C5DD-6497-4AEB-8F40-B5B92AEB3A13}"/>
              </a:ext>
            </a:extLst>
          </p:cNvPr>
          <p:cNvGraphicFramePr>
            <a:graphicFrameLocks noGrp="1"/>
          </p:cNvGraphicFramePr>
          <p:nvPr/>
        </p:nvGraphicFramePr>
        <p:xfrm>
          <a:off x="561511" y="1753128"/>
          <a:ext cx="981567" cy="30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189">
                  <a:extLst>
                    <a:ext uri="{9D8B030D-6E8A-4147-A177-3AD203B41FA5}">
                      <a16:colId xmlns:a16="http://schemas.microsoft.com/office/drawing/2014/main" val="3646591774"/>
                    </a:ext>
                  </a:extLst>
                </a:gridCol>
                <a:gridCol w="327189">
                  <a:extLst>
                    <a:ext uri="{9D8B030D-6E8A-4147-A177-3AD203B41FA5}">
                      <a16:colId xmlns:a16="http://schemas.microsoft.com/office/drawing/2014/main" val="3380459466"/>
                    </a:ext>
                  </a:extLst>
                </a:gridCol>
                <a:gridCol w="327189">
                  <a:extLst>
                    <a:ext uri="{9D8B030D-6E8A-4147-A177-3AD203B41FA5}">
                      <a16:colId xmlns:a16="http://schemas.microsoft.com/office/drawing/2014/main" val="3123531767"/>
                    </a:ext>
                  </a:extLst>
                </a:gridCol>
              </a:tblGrid>
              <a:tr h="156446">
                <a:tc>
                  <a:txBody>
                    <a:bodyPr/>
                    <a:lstStyle/>
                    <a:p>
                      <a:pPr algn="just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653635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8B37187-2B17-4E3E-85FD-7D059A67EE1B}"/>
                  </a:ext>
                </a:extLst>
              </p:cNvPr>
              <p:cNvSpPr txBox="1"/>
              <p:nvPr/>
            </p:nvSpPr>
            <p:spPr>
              <a:xfrm>
                <a:off x="1357459" y="2135928"/>
                <a:ext cx="55579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8B37187-2B17-4E3E-85FD-7D059A67EE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7459" y="2135928"/>
                <a:ext cx="555793" cy="215444"/>
              </a:xfrm>
              <a:prstGeom prst="rect">
                <a:avLst/>
              </a:prstGeom>
              <a:blipFill>
                <a:blip r:embed="rId4"/>
                <a:stretch>
                  <a:fillRect l="-7692" r="-6593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9">
                <a:extLst>
                  <a:ext uri="{FF2B5EF4-FFF2-40B4-BE49-F238E27FC236}">
                    <a16:creationId xmlns:a16="http://schemas.microsoft.com/office/drawing/2014/main" id="{E05D577D-0970-471B-ABC5-45A32D1EE14A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734533" y="1753128"/>
              <a:ext cx="981567" cy="304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27189">
                      <a:extLst>
                        <a:ext uri="{9D8B030D-6E8A-4147-A177-3AD203B41FA5}">
                          <a16:colId xmlns:a16="http://schemas.microsoft.com/office/drawing/2014/main" val="3646591774"/>
                        </a:ext>
                      </a:extLst>
                    </a:gridCol>
                    <a:gridCol w="327189">
                      <a:extLst>
                        <a:ext uri="{9D8B030D-6E8A-4147-A177-3AD203B41FA5}">
                          <a16:colId xmlns:a16="http://schemas.microsoft.com/office/drawing/2014/main" val="3380459466"/>
                        </a:ext>
                      </a:extLst>
                    </a:gridCol>
                    <a:gridCol w="327189">
                      <a:extLst>
                        <a:ext uri="{9D8B030D-6E8A-4147-A177-3AD203B41FA5}">
                          <a16:colId xmlns:a16="http://schemas.microsoft.com/office/drawing/2014/main" val="3123531767"/>
                        </a:ext>
                      </a:extLst>
                    </a:gridCol>
                  </a:tblGrid>
                  <a:tr h="156446">
                    <a:tc>
                      <a:txBody>
                        <a:bodyPr/>
                        <a:lstStyle/>
                        <a:p>
                          <a:pPr marL="0" marR="0" lvl="0" indent="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just"/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just"/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965363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9">
                <a:extLst>
                  <a:ext uri="{FF2B5EF4-FFF2-40B4-BE49-F238E27FC236}">
                    <a16:creationId xmlns:a16="http://schemas.microsoft.com/office/drawing/2014/main" id="{E05D577D-0970-471B-ABC5-45A32D1EE14A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734533" y="1753128"/>
              <a:ext cx="981567" cy="304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27189">
                      <a:extLst>
                        <a:ext uri="{9D8B030D-6E8A-4147-A177-3AD203B41FA5}">
                          <a16:colId xmlns:a16="http://schemas.microsoft.com/office/drawing/2014/main" val="3646591774"/>
                        </a:ext>
                      </a:extLst>
                    </a:gridCol>
                    <a:gridCol w="327189">
                      <a:extLst>
                        <a:ext uri="{9D8B030D-6E8A-4147-A177-3AD203B41FA5}">
                          <a16:colId xmlns:a16="http://schemas.microsoft.com/office/drawing/2014/main" val="3380459466"/>
                        </a:ext>
                      </a:extLst>
                    </a:gridCol>
                    <a:gridCol w="327189">
                      <a:extLst>
                        <a:ext uri="{9D8B030D-6E8A-4147-A177-3AD203B41FA5}">
                          <a16:colId xmlns:a16="http://schemas.microsoft.com/office/drawing/2014/main" val="3123531767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852" t="-1961" r="-203704" b="-39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just"/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just"/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96536353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A1CA388-A0BD-451A-B72B-C67046850D68}"/>
              </a:ext>
            </a:extLst>
          </p:cNvPr>
          <p:cNvCxnSpPr>
            <a:cxnSpLocks/>
          </p:cNvCxnSpPr>
          <p:nvPr/>
        </p:nvCxnSpPr>
        <p:spPr>
          <a:xfrm>
            <a:off x="7930416" y="1560662"/>
            <a:ext cx="54204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510B437-DAAC-4A5D-84AB-7E334827EF5F}"/>
                  </a:ext>
                </a:extLst>
              </p:cNvPr>
              <p:cNvSpPr txBox="1"/>
              <p:nvPr/>
            </p:nvSpPr>
            <p:spPr>
              <a:xfrm>
                <a:off x="8094093" y="1299625"/>
                <a:ext cx="12458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510B437-DAAC-4A5D-84AB-7E334827EF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4093" y="1299625"/>
                <a:ext cx="124586" cy="215444"/>
              </a:xfrm>
              <a:prstGeom prst="rect">
                <a:avLst/>
              </a:prstGeom>
              <a:blipFill>
                <a:blip r:embed="rId11"/>
                <a:stretch>
                  <a:fillRect l="-30000" r="-20000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8" name="Table 27">
                <a:extLst>
                  <a:ext uri="{FF2B5EF4-FFF2-40B4-BE49-F238E27FC236}">
                    <a16:creationId xmlns:a16="http://schemas.microsoft.com/office/drawing/2014/main" id="{25871E14-E6E2-4B9D-9046-7D06BC7F3AB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60472463"/>
                  </p:ext>
                </p:extLst>
              </p:nvPr>
            </p:nvGraphicFramePr>
            <p:xfrm>
              <a:off x="6953066" y="2455210"/>
              <a:ext cx="1809064" cy="23164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44171">
                      <a:extLst>
                        <a:ext uri="{9D8B030D-6E8A-4147-A177-3AD203B41FA5}">
                          <a16:colId xmlns:a16="http://schemas.microsoft.com/office/drawing/2014/main" val="3838459504"/>
                        </a:ext>
                      </a:extLst>
                    </a:gridCol>
                    <a:gridCol w="764893">
                      <a:extLst>
                        <a:ext uri="{9D8B030D-6E8A-4147-A177-3AD203B41FA5}">
                          <a16:colId xmlns:a16="http://schemas.microsoft.com/office/drawing/2014/main" val="866338818"/>
                        </a:ext>
                      </a:extLst>
                    </a:gridCol>
                  </a:tblGrid>
                  <a:tr h="386080">
                    <a:tc rowSpan="6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𝒕</m:t>
                                </m:r>
                                <m:d>
                                  <m:dPr>
                                    <m:ctrlPr>
                                      <a:rPr lang="en-US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en-US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𝒋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400" b="0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400" b="0" dirty="0">
                              <a:solidFill>
                                <a:schemeClr val="tx1"/>
                              </a:solidFill>
                            </a:rPr>
                            <a:t>time of </a:t>
                          </a:r>
                          <a14:m>
                            <m:oMath xmlns:m="http://schemas.openxmlformats.org/officeDocument/2006/math">
                              <m:r>
                                <a:rPr lang="en-US" sz="1400" b="1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</m:oMath>
                          </a14:m>
                          <a:r>
                            <a:rPr lang="en-US" sz="1400" b="0" dirty="0">
                              <a:solidFill>
                                <a:schemeClr val="tx1"/>
                              </a:solidFill>
                            </a:rPr>
                            <a:t>-</a:t>
                          </a:r>
                          <a:r>
                            <a:rPr lang="en-US" sz="1400" b="0" dirty="0" err="1">
                              <a:solidFill>
                                <a:schemeClr val="tx1"/>
                              </a:solidFill>
                            </a:rPr>
                            <a:t>th</a:t>
                          </a:r>
                          <a:r>
                            <a:rPr lang="en-US" sz="1400" b="0" dirty="0">
                              <a:solidFill>
                                <a:schemeClr val="tx1"/>
                              </a:solidFill>
                            </a:rPr>
                            <a:t> request for page </a:t>
                          </a:r>
                          <a14:m>
                            <m:oMath xmlns:m="http://schemas.openxmlformats.org/officeDocument/2006/math">
                              <m:r>
                                <a:rPr lang="en-US" sz="1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oMath>
                          </a14:m>
                          <a:endParaRPr lang="en-US" sz="1400" b="1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endParaRPr 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0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d>
                                  <m:dPr>
                                    <m:ctrlPr>
                                      <a:rPr lang="en-US" sz="10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0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1,1</m:t>
                                    </m:r>
                                  </m:e>
                                </m:d>
                                <m:r>
                                  <a:rPr lang="en-US" sz="10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oMath>
                            </m:oMathPara>
                          </a14:m>
                          <a:endParaRPr lang="en-US" sz="10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85480480"/>
                      </a:ext>
                    </a:extLst>
                  </a:tr>
                  <a:tr h="386080">
                    <a:tc vMerge="1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730783343"/>
                      </a:ext>
                    </a:extLst>
                  </a:tr>
                  <a:tr h="386080">
                    <a:tc vMerge="1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207684802"/>
                      </a:ext>
                    </a:extLst>
                  </a:tr>
                  <a:tr h="386080">
                    <a:tc vMerge="1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962649151"/>
                      </a:ext>
                    </a:extLst>
                  </a:tr>
                  <a:tr h="386080">
                    <a:tc vMerge="1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17639147"/>
                      </a:ext>
                    </a:extLst>
                  </a:tr>
                  <a:tr h="386080">
                    <a:tc vMerge="1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48708899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8" name="Table 27">
                <a:extLst>
                  <a:ext uri="{FF2B5EF4-FFF2-40B4-BE49-F238E27FC236}">
                    <a16:creationId xmlns:a16="http://schemas.microsoft.com/office/drawing/2014/main" id="{25871E14-E6E2-4B9D-9046-7D06BC7F3AB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60472463"/>
                  </p:ext>
                </p:extLst>
              </p:nvPr>
            </p:nvGraphicFramePr>
            <p:xfrm>
              <a:off x="6953066" y="2455210"/>
              <a:ext cx="1809064" cy="23164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44171">
                      <a:extLst>
                        <a:ext uri="{9D8B030D-6E8A-4147-A177-3AD203B41FA5}">
                          <a16:colId xmlns:a16="http://schemas.microsoft.com/office/drawing/2014/main" val="3838459504"/>
                        </a:ext>
                      </a:extLst>
                    </a:gridCol>
                    <a:gridCol w="764893">
                      <a:extLst>
                        <a:ext uri="{9D8B030D-6E8A-4147-A177-3AD203B41FA5}">
                          <a16:colId xmlns:a16="http://schemas.microsoft.com/office/drawing/2014/main" val="866338818"/>
                        </a:ext>
                      </a:extLst>
                    </a:gridCol>
                  </a:tblGrid>
                  <a:tr h="386080">
                    <a:tc rowSpan="6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2"/>
                          <a:stretch>
                            <a:fillRect l="-581" t="-262" r="-74419" b="-5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2"/>
                          <a:stretch>
                            <a:fillRect l="-137302" t="-1563" r="-1587" b="-49843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85480480"/>
                      </a:ext>
                    </a:extLst>
                  </a:tr>
                  <a:tr h="386080">
                    <a:tc vMerge="1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730783343"/>
                      </a:ext>
                    </a:extLst>
                  </a:tr>
                  <a:tr h="386080">
                    <a:tc vMerge="1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207684802"/>
                      </a:ext>
                    </a:extLst>
                  </a:tr>
                  <a:tr h="386080">
                    <a:tc vMerge="1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962649151"/>
                      </a:ext>
                    </a:extLst>
                  </a:tr>
                  <a:tr h="386080">
                    <a:tc vMerge="1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17639147"/>
                      </a:ext>
                    </a:extLst>
                  </a:tr>
                  <a:tr h="386080">
                    <a:tc vMerge="1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48708899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2" name="Table 21">
                <a:extLst>
                  <a:ext uri="{FF2B5EF4-FFF2-40B4-BE49-F238E27FC236}">
                    <a16:creationId xmlns:a16="http://schemas.microsoft.com/office/drawing/2014/main" id="{0290C20E-8AF8-4BE2-A373-A649933DC7C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79235627"/>
                  </p:ext>
                </p:extLst>
              </p:nvPr>
            </p:nvGraphicFramePr>
            <p:xfrm>
              <a:off x="208591" y="2455210"/>
              <a:ext cx="6606183" cy="23164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35368">
                      <a:extLst>
                        <a:ext uri="{9D8B030D-6E8A-4147-A177-3AD203B41FA5}">
                          <a16:colId xmlns:a16="http://schemas.microsoft.com/office/drawing/2014/main" val="1865639223"/>
                        </a:ext>
                      </a:extLst>
                    </a:gridCol>
                    <a:gridCol w="821363">
                      <a:extLst>
                        <a:ext uri="{9D8B030D-6E8A-4147-A177-3AD203B41FA5}">
                          <a16:colId xmlns:a16="http://schemas.microsoft.com/office/drawing/2014/main" val="866338818"/>
                        </a:ext>
                      </a:extLst>
                    </a:gridCol>
                    <a:gridCol w="708242">
                      <a:extLst>
                        <a:ext uri="{9D8B030D-6E8A-4147-A177-3AD203B41FA5}">
                          <a16:colId xmlns:a16="http://schemas.microsoft.com/office/drawing/2014/main" val="2354090762"/>
                        </a:ext>
                      </a:extLst>
                    </a:gridCol>
                    <a:gridCol w="708242">
                      <a:extLst>
                        <a:ext uri="{9D8B030D-6E8A-4147-A177-3AD203B41FA5}">
                          <a16:colId xmlns:a16="http://schemas.microsoft.com/office/drawing/2014/main" val="3780720918"/>
                        </a:ext>
                      </a:extLst>
                    </a:gridCol>
                    <a:gridCol w="708242">
                      <a:extLst>
                        <a:ext uri="{9D8B030D-6E8A-4147-A177-3AD203B41FA5}">
                          <a16:colId xmlns:a16="http://schemas.microsoft.com/office/drawing/2014/main" val="2331524244"/>
                        </a:ext>
                      </a:extLst>
                    </a:gridCol>
                    <a:gridCol w="708242">
                      <a:extLst>
                        <a:ext uri="{9D8B030D-6E8A-4147-A177-3AD203B41FA5}">
                          <a16:colId xmlns:a16="http://schemas.microsoft.com/office/drawing/2014/main" val="1788499990"/>
                        </a:ext>
                      </a:extLst>
                    </a:gridCol>
                    <a:gridCol w="708242">
                      <a:extLst>
                        <a:ext uri="{9D8B030D-6E8A-4147-A177-3AD203B41FA5}">
                          <a16:colId xmlns:a16="http://schemas.microsoft.com/office/drawing/2014/main" val="701500219"/>
                        </a:ext>
                      </a:extLst>
                    </a:gridCol>
                    <a:gridCol w="708242">
                      <a:extLst>
                        <a:ext uri="{9D8B030D-6E8A-4147-A177-3AD203B41FA5}">
                          <a16:colId xmlns:a16="http://schemas.microsoft.com/office/drawing/2014/main" val="1469795243"/>
                        </a:ext>
                      </a:extLst>
                    </a:gridCol>
                  </a:tblGrid>
                  <a:tr h="342900">
                    <a:tc rowSpan="4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  <m:d>
                                  <m:dPr>
                                    <m:ctrlPr>
                                      <a:rPr lang="en-US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en-US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𝒕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400" b="1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400" b="0" dirty="0">
                              <a:solidFill>
                                <a:schemeClr val="tx1"/>
                              </a:solidFill>
                            </a:rPr>
                            <a:t>the </a:t>
                          </a:r>
                          <a:r>
                            <a:rPr lang="en-US" sz="1400" b="1" dirty="0">
                              <a:solidFill>
                                <a:schemeClr val="tx1"/>
                              </a:solidFill>
                            </a:rPr>
                            <a:t>number</a:t>
                          </a:r>
                          <a:r>
                            <a:rPr lang="en-US" sz="1400" b="0" dirty="0">
                              <a:solidFill>
                                <a:schemeClr val="tx1"/>
                              </a:solidFill>
                            </a:rPr>
                            <a:t> of </a:t>
                          </a:r>
                          <a:r>
                            <a:rPr lang="en-US" sz="1400" b="1" dirty="0">
                              <a:solidFill>
                                <a:schemeClr val="tx1"/>
                              </a:solidFill>
                            </a:rPr>
                            <a:t>requests</a:t>
                          </a:r>
                          <a:r>
                            <a:rPr lang="en-US" sz="1400" b="0" dirty="0">
                              <a:solidFill>
                                <a:schemeClr val="tx1"/>
                              </a:solidFill>
                            </a:rPr>
                            <a:t> for page </a:t>
                          </a:r>
                          <a14:m>
                            <m:oMath xmlns:m="http://schemas.openxmlformats.org/officeDocument/2006/math"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oMath>
                          </a14:m>
                          <a:r>
                            <a:rPr lang="en-US" sz="1400" b="0" dirty="0">
                              <a:solidFill>
                                <a:schemeClr val="tx1"/>
                              </a:solidFill>
                            </a:rPr>
                            <a:t> until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400" b="0" baseline="0" dirty="0">
                              <a:solidFill>
                                <a:schemeClr val="tx1"/>
                              </a:solidFill>
                            </a:rPr>
                            <a:t>time </a:t>
                          </a:r>
                          <a14:m>
                            <m:oMath xmlns:m="http://schemas.openxmlformats.org/officeDocument/2006/math">
                              <m:r>
                                <a:rPr lang="en-US" sz="14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oMath>
                          </a14:m>
                          <a:r>
                            <a:rPr lang="en-US" sz="1400" b="0" dirty="0">
                              <a:solidFill>
                                <a:schemeClr val="tx1"/>
                              </a:solidFill>
                            </a:rPr>
                            <a:t> (including)</a:t>
                          </a:r>
                        </a:p>
                        <a:p>
                          <a:pPr algn="ctr"/>
                          <a:endParaRPr 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900" b="0" i="1" smtClean="0">
                                    <a:solidFill>
                                      <a:srgbClr val="3A21CF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d>
                                  <m:dPr>
                                    <m:ctrlPr>
                                      <a:rPr lang="en-US" sz="900" b="0" i="1" smtClean="0">
                                        <a:solidFill>
                                          <a:srgbClr val="3A21C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900" b="0" i="1" smtClean="0">
                                        <a:solidFill>
                                          <a:srgbClr val="3A21C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1,0</m:t>
                                    </m:r>
                                  </m:e>
                                </m:d>
                                <m:r>
                                  <a:rPr lang="en-US" sz="900" b="0" i="1" smtClean="0">
                                    <a:solidFill>
                                      <a:srgbClr val="3A21CF"/>
                                    </a:solidFill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en-US" sz="900" dirty="0">
                            <a:solidFill>
                              <a:srgbClr val="3A21CF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9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d>
                                  <m:dPr>
                                    <m:ctrlPr>
                                      <a:rPr lang="en-US" sz="9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9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1,1</m:t>
                                    </m:r>
                                  </m:e>
                                </m:d>
                                <m:r>
                                  <a:rPr lang="en-US" sz="9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oMath>
                            </m:oMathPara>
                          </a14:m>
                          <a:endParaRPr lang="en-US" sz="9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sz="9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9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sz="9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sz="9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9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85480480"/>
                      </a:ext>
                    </a:extLst>
                  </a:tr>
                  <a:tr h="342900">
                    <a:tc vMerge="1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9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d>
                                  <m:dPr>
                                    <m:ctrlPr>
                                      <a:rPr lang="en-US" sz="9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9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2,0</m:t>
                                    </m:r>
                                  </m:e>
                                </m:d>
                                <m:r>
                                  <a:rPr lang="en-US" sz="9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en-US" sz="9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9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d>
                                  <m:dPr>
                                    <m:ctrlPr>
                                      <a:rPr lang="en-US" sz="9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9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2,1</m:t>
                                    </m:r>
                                  </m:e>
                                </m:d>
                                <m:r>
                                  <a:rPr lang="en-US" sz="9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en-US" sz="9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9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9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9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900" b="0" i="1" u="none" strike="noStrike" cap="none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  <a:sym typeface="Arial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8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58326428"/>
                      </a:ext>
                    </a:extLst>
                  </a:tr>
                  <a:tr h="342900">
                    <a:tc vMerge="1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9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d>
                                  <m:dPr>
                                    <m:ctrlPr>
                                      <a:rPr lang="en-US" sz="9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9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3,0</m:t>
                                    </m:r>
                                  </m:e>
                                </m:d>
                                <m:r>
                                  <a:rPr lang="en-US" sz="9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en-US" sz="9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9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d>
                                  <m:dPr>
                                    <m:ctrlPr>
                                      <a:rPr lang="en-US" sz="9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9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3,1</m:t>
                                    </m:r>
                                  </m:e>
                                </m:d>
                                <m:r>
                                  <a:rPr lang="en-US" sz="9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en-US" sz="9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9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9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9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9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9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929212846"/>
                      </a:ext>
                    </a:extLst>
                  </a:tr>
                  <a:tr h="342900">
                    <a:tc vMerge="1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9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d>
                                  <m:dPr>
                                    <m:ctrlPr>
                                      <a:rPr lang="en-US" sz="9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9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4,0</m:t>
                                    </m:r>
                                  </m:e>
                                </m:d>
                                <m:r>
                                  <a:rPr lang="en-US" sz="9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en-US" sz="9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9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d>
                                  <m:dPr>
                                    <m:ctrlPr>
                                      <a:rPr lang="en-US" sz="9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9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4,1</m:t>
                                    </m:r>
                                  </m:e>
                                </m:d>
                                <m:r>
                                  <a:rPr lang="en-US" sz="9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en-US" sz="9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9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9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9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9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9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730783343"/>
                      </a:ext>
                    </a:extLst>
                  </a:tr>
                  <a:tr h="3429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𝑩</m:t>
                                </m:r>
                                <m:d>
                                  <m:dPr>
                                    <m:ctrlPr>
                                      <a:rPr lang="en-US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𝒕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400" b="1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400" b="0" dirty="0">
                              <a:solidFill>
                                <a:schemeClr val="tx1"/>
                              </a:solidFill>
                            </a:rPr>
                            <a:t>the </a:t>
                          </a:r>
                          <a:r>
                            <a:rPr lang="en-US" sz="1400" b="1" dirty="0">
                              <a:solidFill>
                                <a:schemeClr val="tx1"/>
                              </a:solidFill>
                            </a:rPr>
                            <a:t>set</a:t>
                          </a:r>
                          <a:r>
                            <a:rPr lang="en-US" sz="1400" b="0" dirty="0">
                              <a:solidFill>
                                <a:schemeClr val="tx1"/>
                              </a:solidFill>
                            </a:rPr>
                            <a:t> of pages </a:t>
                          </a:r>
                          <a:r>
                            <a:rPr lang="en-US" sz="1400" b="1" dirty="0">
                              <a:solidFill>
                                <a:schemeClr val="tx1"/>
                              </a:solidFill>
                            </a:rPr>
                            <a:t>requested</a:t>
                          </a:r>
                          <a:r>
                            <a:rPr lang="en-US" sz="1400" b="0" dirty="0">
                              <a:solidFill>
                                <a:schemeClr val="tx1"/>
                              </a:solidFill>
                            </a:rPr>
                            <a:t> until time </a:t>
                          </a:r>
                          <a14:m>
                            <m:oMath xmlns:m="http://schemas.openxmlformats.org/officeDocument/2006/math">
                              <m:r>
                                <a:rPr lang="en-US" sz="1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oMath>
                          </a14:m>
                          <a:r>
                            <a:rPr lang="en-US" sz="1400" b="0" dirty="0">
                              <a:solidFill>
                                <a:schemeClr val="tx1"/>
                              </a:solidFill>
                            </a:rPr>
                            <a:t> (including)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{}</m:t>
                                </m:r>
                              </m:oMath>
                            </m:oMathPara>
                          </a14:m>
                          <a:endParaRPr 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{</m:t>
                                </m:r>
                                <m:r>
                                  <a:rPr lang="en-US" sz="12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}</m:t>
                                </m:r>
                              </m:oMath>
                            </m:oMathPara>
                          </a14:m>
                          <a:endParaRPr 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2443004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2" name="Table 21">
                <a:extLst>
                  <a:ext uri="{FF2B5EF4-FFF2-40B4-BE49-F238E27FC236}">
                    <a16:creationId xmlns:a16="http://schemas.microsoft.com/office/drawing/2014/main" id="{0290C20E-8AF8-4BE2-A373-A649933DC7C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79235627"/>
                  </p:ext>
                </p:extLst>
              </p:nvPr>
            </p:nvGraphicFramePr>
            <p:xfrm>
              <a:off x="208591" y="2455210"/>
              <a:ext cx="6606183" cy="23164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35368">
                      <a:extLst>
                        <a:ext uri="{9D8B030D-6E8A-4147-A177-3AD203B41FA5}">
                          <a16:colId xmlns:a16="http://schemas.microsoft.com/office/drawing/2014/main" val="1865639223"/>
                        </a:ext>
                      </a:extLst>
                    </a:gridCol>
                    <a:gridCol w="821363">
                      <a:extLst>
                        <a:ext uri="{9D8B030D-6E8A-4147-A177-3AD203B41FA5}">
                          <a16:colId xmlns:a16="http://schemas.microsoft.com/office/drawing/2014/main" val="866338818"/>
                        </a:ext>
                      </a:extLst>
                    </a:gridCol>
                    <a:gridCol w="708242">
                      <a:extLst>
                        <a:ext uri="{9D8B030D-6E8A-4147-A177-3AD203B41FA5}">
                          <a16:colId xmlns:a16="http://schemas.microsoft.com/office/drawing/2014/main" val="2354090762"/>
                        </a:ext>
                      </a:extLst>
                    </a:gridCol>
                    <a:gridCol w="708242">
                      <a:extLst>
                        <a:ext uri="{9D8B030D-6E8A-4147-A177-3AD203B41FA5}">
                          <a16:colId xmlns:a16="http://schemas.microsoft.com/office/drawing/2014/main" val="3780720918"/>
                        </a:ext>
                      </a:extLst>
                    </a:gridCol>
                    <a:gridCol w="708242">
                      <a:extLst>
                        <a:ext uri="{9D8B030D-6E8A-4147-A177-3AD203B41FA5}">
                          <a16:colId xmlns:a16="http://schemas.microsoft.com/office/drawing/2014/main" val="2331524244"/>
                        </a:ext>
                      </a:extLst>
                    </a:gridCol>
                    <a:gridCol w="708242">
                      <a:extLst>
                        <a:ext uri="{9D8B030D-6E8A-4147-A177-3AD203B41FA5}">
                          <a16:colId xmlns:a16="http://schemas.microsoft.com/office/drawing/2014/main" val="1788499990"/>
                        </a:ext>
                      </a:extLst>
                    </a:gridCol>
                    <a:gridCol w="708242">
                      <a:extLst>
                        <a:ext uri="{9D8B030D-6E8A-4147-A177-3AD203B41FA5}">
                          <a16:colId xmlns:a16="http://schemas.microsoft.com/office/drawing/2014/main" val="701500219"/>
                        </a:ext>
                      </a:extLst>
                    </a:gridCol>
                    <a:gridCol w="708242">
                      <a:extLst>
                        <a:ext uri="{9D8B030D-6E8A-4147-A177-3AD203B41FA5}">
                          <a16:colId xmlns:a16="http://schemas.microsoft.com/office/drawing/2014/main" val="1469795243"/>
                        </a:ext>
                      </a:extLst>
                    </a:gridCol>
                  </a:tblGrid>
                  <a:tr h="342900">
                    <a:tc rowSpan="4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3"/>
                          <a:stretch>
                            <a:fillRect l="-397" t="-442" r="-330952" b="-730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3"/>
                          <a:stretch>
                            <a:fillRect l="-187407" t="-1786" r="-517778" b="-5982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3"/>
                          <a:stretch>
                            <a:fillRect l="-334483" t="-1786" r="-502586" b="-5982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sz="9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9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sz="9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sz="9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9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85480480"/>
                      </a:ext>
                    </a:extLst>
                  </a:tr>
                  <a:tr h="342900">
                    <a:tc vMerge="1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3"/>
                          <a:stretch>
                            <a:fillRect l="-187407" t="-100000" r="-517778" b="-4877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3"/>
                          <a:stretch>
                            <a:fillRect l="-334483" t="-100000" r="-502586" b="-4877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9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9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9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900" b="0" i="1" u="none" strike="noStrike" cap="none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  <a:sym typeface="Arial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8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58326428"/>
                      </a:ext>
                    </a:extLst>
                  </a:tr>
                  <a:tr h="342900">
                    <a:tc vMerge="1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3"/>
                          <a:stretch>
                            <a:fillRect l="-187407" t="-203571" r="-517778" b="-396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3"/>
                          <a:stretch>
                            <a:fillRect l="-334483" t="-203571" r="-502586" b="-396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9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9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9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9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9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929212846"/>
                      </a:ext>
                    </a:extLst>
                  </a:tr>
                  <a:tr h="342900">
                    <a:tc vMerge="1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3"/>
                          <a:stretch>
                            <a:fillRect l="-187407" t="-298246" r="-517778" b="-2894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3"/>
                          <a:stretch>
                            <a:fillRect l="-334483" t="-298246" r="-502586" b="-2894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9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9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9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9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9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730783343"/>
                      </a:ext>
                    </a:extLst>
                  </a:tr>
                  <a:tr h="9448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3"/>
                          <a:stretch>
                            <a:fillRect l="-397" t="-146452" r="-330952" b="-64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3"/>
                          <a:stretch>
                            <a:fillRect l="-187407" t="-146452" r="-517778" b="-64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3"/>
                          <a:stretch>
                            <a:fillRect l="-334483" t="-146452" r="-502586" b="-64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2443004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71129738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lvl="0"/>
            <a:r>
              <a:rPr lang="en-GB" dirty="0">
                <a:latin typeface="Open Sans"/>
                <a:ea typeface="Open Sans"/>
                <a:cs typeface="Open Sans"/>
                <a:sym typeface="Open Sans"/>
              </a:rPr>
              <a:t>Dual Solution Feasibility</a:t>
            </a:r>
            <a:endParaRPr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9" name="Google Shape;69;p14"/>
          <p:cNvSpPr txBox="1">
            <a:spLocks noGrp="1"/>
          </p:cNvSpPr>
          <p:nvPr>
            <p:ph type="body" idx="1"/>
          </p:nvPr>
        </p:nvSpPr>
        <p:spPr>
          <a:xfrm>
            <a:off x="311700" y="4416774"/>
            <a:ext cx="5377376" cy="49288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1400" dirty="0"/>
              <a:t>Dual solution is feasible</a:t>
            </a:r>
          </a:p>
        </p:txBody>
      </p:sp>
      <p:sp>
        <p:nvSpPr>
          <p:cNvPr id="70" name="Google Shape;70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Economica"/>
              </a:rPr>
              <a:t>50</a:t>
            </a:fld>
            <a:endParaRPr dirty="0">
              <a:solidFill>
                <a:schemeClr val="dk1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  <a:sym typeface="Economic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B9554400-CAD4-416A-814A-EE7B088D756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23334132"/>
                  </p:ext>
                </p:extLst>
              </p:nvPr>
            </p:nvGraphicFramePr>
            <p:xfrm>
              <a:off x="6108569" y="2077796"/>
              <a:ext cx="3035431" cy="1654849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13136">
                      <a:extLst>
                        <a:ext uri="{9D8B030D-6E8A-4147-A177-3AD203B41FA5}">
                          <a16:colId xmlns:a16="http://schemas.microsoft.com/office/drawing/2014/main" val="1146643615"/>
                        </a:ext>
                      </a:extLst>
                    </a:gridCol>
                    <a:gridCol w="1107955">
                      <a:extLst>
                        <a:ext uri="{9D8B030D-6E8A-4147-A177-3AD203B41FA5}">
                          <a16:colId xmlns:a16="http://schemas.microsoft.com/office/drawing/2014/main" val="2002124075"/>
                        </a:ext>
                      </a:extLst>
                    </a:gridCol>
                    <a:gridCol w="379334">
                      <a:extLst>
                        <a:ext uri="{9D8B030D-6E8A-4147-A177-3AD203B41FA5}">
                          <a16:colId xmlns:a16="http://schemas.microsoft.com/office/drawing/2014/main" val="696647033"/>
                        </a:ext>
                      </a:extLst>
                    </a:gridCol>
                    <a:gridCol w="1135006">
                      <a:extLst>
                        <a:ext uri="{9D8B030D-6E8A-4147-A177-3AD203B41FA5}">
                          <a16:colId xmlns:a16="http://schemas.microsoft.com/office/drawing/2014/main" val="2342665756"/>
                        </a:ext>
                      </a:extLst>
                    </a:gridCol>
                  </a:tblGrid>
                  <a:tr h="47587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𝑚𝑎𝑥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  <m:sup/>
                                  <m:e>
                                    <m:d>
                                      <m:dPr>
                                        <m:ctrlPr>
                                          <a:rPr lang="en-US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d>
                                          <m:dPr>
                                            <m:begChr m:val="|"/>
                                            <m:endChr m:val="|"/>
                                            <m:ctrlPr>
                                              <a:rPr lang="en-US" sz="12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12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𝐵</m:t>
                                            </m:r>
                                            <m:d>
                                              <m:dPr>
                                                <m:ctrlPr>
                                                  <a:rPr lang="en-US" sz="1200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sz="1200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𝑡</m:t>
                                                </m:r>
                                              </m:e>
                                            </m:d>
                                          </m:e>
                                        </m:d>
                                        <m:r>
                                          <a:rPr lang="en-US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</m:d>
                                    <m:r>
                                      <a:rPr lang="en-US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  <m:d>
                                      <m:dPr>
                                        <m:ctrlPr>
                                          <a:rPr lang="en-US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</m:d>
                                  </m:e>
                                </m:nary>
                                <m:r>
                                  <a:rPr lang="en-US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nary>
                                  <m:naryPr>
                                    <m:chr m:val="∑"/>
                                    <m:ctrlPr>
                                      <a:rPr lang="en-US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en-US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m:rPr>
                                        <m:brk m:alnAt="23"/>
                                      </m:rPr>
                                      <a:rPr lang="en-US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  <m:e>
                                    <m:nary>
                                      <m:naryPr>
                                        <m:chr m:val="∑"/>
                                        <m:ctrlPr>
                                          <a:rPr lang="en-US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m:rPr>
                                            <m:brk m:alnAt="23"/>
                                          </m:rPr>
                                          <a:rPr lang="en-US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  <m:r>
                                          <a:rPr lang="en-US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=</m:t>
                                        </m:r>
                                        <m:r>
                                          <m:rPr>
                                            <m:brk m:alnAt="23"/>
                                          </m:rPr>
                                          <a:rPr lang="en-US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  <m:sup>
                                        <m:r>
                                          <a:rPr lang="en-US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  <m:d>
                                          <m:dPr>
                                            <m:ctrlPr>
                                              <a:rPr lang="en-US" sz="12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12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  <m:r>
                                              <a:rPr lang="en-US" sz="12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r>
                                              <a:rPr lang="en-US" sz="12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</m:d>
                                      </m:sup>
                                      <m:e>
                                        <m:r>
                                          <a:rPr lang="en-US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  <m:d>
                                          <m:dPr>
                                            <m:ctrlPr>
                                              <a:rPr lang="en-US" sz="12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12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  <m:r>
                                              <a:rPr lang="en-US" sz="12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r>
                                              <a:rPr lang="en-US" sz="12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𝑗</m:t>
                                            </m:r>
                                          </m:e>
                                        </m:d>
                                      </m:e>
                                    </m:nary>
                                  </m:e>
                                </m:nary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30451916"/>
                      </a:ext>
                    </a:extLst>
                  </a:tr>
                  <a:tr h="47587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∀</m:t>
                                </m:r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3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sz="120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nary>
                                      <m:naryPr>
                                        <m:chr m:val="∑"/>
                                        <m:ctrlPr>
                                          <a:rPr lang="en-US" sz="12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m:rPr>
                                            <m:brk m:alnAt="23"/>
                                          </m:rPr>
                                          <a:rPr lang="en-US" sz="12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  <m:r>
                                          <a:rPr lang="en-US" sz="12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=</m:t>
                                        </m:r>
                                        <m:r>
                                          <a:rPr lang="en-US" sz="12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  <m:d>
                                          <m:dPr>
                                            <m:ctrlPr>
                                              <a:rPr lang="en-US" sz="1200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m:rPr>
                                                <m:brk m:alnAt="23"/>
                                              </m:rPr>
                                              <a:rPr lang="en-US" sz="1200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  <m:r>
                                              <a:rPr lang="en-US" sz="1200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r>
                                              <a:rPr lang="en-US" sz="1200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𝑗</m:t>
                                            </m:r>
                                          </m:e>
                                        </m:d>
                                        <m:r>
                                          <m:rPr>
                                            <m:brk m:alnAt="23"/>
                                          </m:rPr>
                                          <a:rPr lang="en-US" sz="12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a:rPr lang="en-US" sz="12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lang="en-US" sz="12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  <m:sup>
                                        <m:r>
                                          <a:rPr lang="en-US" sz="12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  <m:d>
                                          <m:dPr>
                                            <m:ctrlPr>
                                              <a:rPr lang="en-US" sz="1200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1200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  <m:r>
                                              <a:rPr lang="en-US" sz="1200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r>
                                              <a:rPr lang="en-US" sz="1200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𝑗</m:t>
                                            </m:r>
                                            <m:r>
                                              <a:rPr lang="en-US" sz="1200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+</m:t>
                                            </m:r>
                                            <m:r>
                                              <a:rPr lang="en-US" sz="1200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</m:d>
                                        <m:r>
                                          <a:rPr lang="en-US" sz="12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 −</m:t>
                                        </m:r>
                                        <m:r>
                                          <a:rPr lang="en-US" sz="12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p>
                                      <m:e>
                                        <m:r>
                                          <a:rPr lang="en-US" sz="12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  <m:d>
                                          <m:dPr>
                                            <m:ctrlPr>
                                              <a:rPr lang="en-US" sz="1200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1200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</m:d>
                                      </m:e>
                                    </m:nary>
                                  </m:e>
                                </m:d>
                                <m:r>
                                  <a:rPr lang="en-US" sz="12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2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d>
                                  <m:dPr>
                                    <m:ctrlPr>
                                      <a:rPr lang="en-US" sz="12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2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sz="12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2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e>
                                </m:d>
                                <m:r>
                                  <a:rPr lang="en-US" sz="12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US" sz="12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d>
                                  <m:dPr>
                                    <m:ctrlPr>
                                      <a:rPr lang="en-US" sz="12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2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2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271075617"/>
                      </a:ext>
                    </a:extLst>
                  </a:tr>
                  <a:tr h="335446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∀</m:t>
                                </m:r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d>
                                  <m:dPr>
                                    <m:ctrlPr>
                                      <a:rPr lang="en-US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  <m:r>
                                  <a:rPr lang="en-US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≥</m:t>
                                </m:r>
                                <m:r>
                                  <a:rPr lang="en-US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12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∀</m:t>
                                </m:r>
                                <m:r>
                                  <a:rPr lang="en-US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oMath>
                            </m:oMathPara>
                          </a14:m>
                          <a:endParaRPr 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d>
                                  <m:dPr>
                                    <m:ctrlPr>
                                      <a:rPr lang="en-US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e>
                                </m:d>
                                <m:r>
                                  <a:rPr lang="en-US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≥</m:t>
                                </m:r>
                                <m:r>
                                  <a:rPr lang="en-US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12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4896002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B9554400-CAD4-416A-814A-EE7B088D756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23334132"/>
                  </p:ext>
                </p:extLst>
              </p:nvPr>
            </p:nvGraphicFramePr>
            <p:xfrm>
              <a:off x="6108569" y="2077796"/>
              <a:ext cx="3035431" cy="1654849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13136">
                      <a:extLst>
                        <a:ext uri="{9D8B030D-6E8A-4147-A177-3AD203B41FA5}">
                          <a16:colId xmlns:a16="http://schemas.microsoft.com/office/drawing/2014/main" val="1146643615"/>
                        </a:ext>
                      </a:extLst>
                    </a:gridCol>
                    <a:gridCol w="1107955">
                      <a:extLst>
                        <a:ext uri="{9D8B030D-6E8A-4147-A177-3AD203B41FA5}">
                          <a16:colId xmlns:a16="http://schemas.microsoft.com/office/drawing/2014/main" val="2002124075"/>
                        </a:ext>
                      </a:extLst>
                    </a:gridCol>
                    <a:gridCol w="379334">
                      <a:extLst>
                        <a:ext uri="{9D8B030D-6E8A-4147-A177-3AD203B41FA5}">
                          <a16:colId xmlns:a16="http://schemas.microsoft.com/office/drawing/2014/main" val="696647033"/>
                        </a:ext>
                      </a:extLst>
                    </a:gridCol>
                    <a:gridCol w="1135006">
                      <a:extLst>
                        <a:ext uri="{9D8B030D-6E8A-4147-A177-3AD203B41FA5}">
                          <a16:colId xmlns:a16="http://schemas.microsoft.com/office/drawing/2014/main" val="2342665756"/>
                        </a:ext>
                      </a:extLst>
                    </a:gridCol>
                  </a:tblGrid>
                  <a:tr h="63919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r="-632353" b="-160000"/>
                          </a:stretch>
                        </a:blipFill>
                      </a:tcPr>
                    </a:tc>
                    <a:tc gridSpan="3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5814" b="-160000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30451916"/>
                      </a:ext>
                    </a:extLst>
                  </a:tr>
                  <a:tr h="68021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t="-92920" r="-632353" b="-48673"/>
                          </a:stretch>
                        </a:blipFill>
                      </a:tcPr>
                    </a:tc>
                    <a:tc gridSpan="3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5814" t="-92920" b="-48673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271075617"/>
                      </a:ext>
                    </a:extLst>
                  </a:tr>
                  <a:tr h="33544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t="-396364" r="-6323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7363" t="-396364" r="-1362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03226" t="-396364" r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67742" t="-39636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896002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Google Shape;69;p14">
                <a:extLst>
                  <a:ext uri="{FF2B5EF4-FFF2-40B4-BE49-F238E27FC236}">
                    <a16:creationId xmlns:a16="http://schemas.microsoft.com/office/drawing/2014/main" id="{8E4C7694-7A64-42D0-BADC-1FE56F61190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1700" y="1032720"/>
                <a:ext cx="5377376" cy="134652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429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Open Sans"/>
                  <a:buChar char="●"/>
                  <a:defRPr sz="1800" b="0" i="0" u="none" strike="noStrike" cap="non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  <a:lvl2pPr marL="914400" marR="0" lvl="1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Open Sans"/>
                  <a:buChar char="○"/>
                  <a:defRPr sz="1400" b="0" i="0" u="none" strike="noStrike" cap="non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2pPr>
                <a:lvl3pPr marL="1371600" marR="0" lvl="2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Open Sans"/>
                  <a:buChar char="■"/>
                  <a:defRPr sz="1400" b="0" i="0" u="none" strike="noStrike" cap="non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3pPr>
                <a:lvl4pPr marL="1828800" marR="0" lvl="3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Open Sans"/>
                  <a:buChar char="●"/>
                  <a:defRPr sz="1400" b="0" i="0" u="none" strike="noStrike" cap="non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4pPr>
                <a:lvl5pPr marL="2286000" marR="0" lvl="4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Open Sans"/>
                  <a:buChar char="○"/>
                  <a:defRPr sz="1400" b="0" i="0" u="none" strike="noStrike" cap="non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5pPr>
                <a:lvl6pPr marL="2743200" marR="0" lvl="5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Open Sans"/>
                  <a:buChar char="■"/>
                  <a:defRPr sz="1400" b="0" i="0" u="none" strike="noStrike" cap="non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6pPr>
                <a:lvl7pPr marL="3200400" marR="0" lvl="6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Open Sans"/>
                  <a:buChar char="●"/>
                  <a:defRPr sz="1400" b="0" i="0" u="none" strike="noStrike" cap="non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7pPr>
                <a:lvl8pPr marL="3657600" marR="0" lvl="7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Open Sans"/>
                  <a:buChar char="○"/>
                  <a:defRPr sz="1400" b="0" i="0" u="none" strike="noStrike" cap="non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8pPr>
                <a:lvl9pPr marL="4114800" marR="0" lvl="8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Open Sans"/>
                  <a:buChar char="■"/>
                  <a:defRPr sz="1400" b="0" i="0" u="none" strike="noStrike" cap="non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Font typeface="Open Sans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400" dirty="0"/>
              </a:p>
              <a:p>
                <a:pPr marL="0" indent="0">
                  <a:lnSpc>
                    <a:spcPct val="150000"/>
                  </a:lnSpc>
                  <a:buFont typeface="Open Sans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𝑘</m:t>
                          </m:r>
                        </m:den>
                      </m:f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func>
                                        <m:func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1400">
                                              <a:latin typeface="Cambria Math" panose="02040503050406030204" pitchFamily="18" charset="0"/>
                                            </a:rPr>
                                            <m:t>log</m:t>
                                          </m:r>
                                        </m:fName>
                                        <m:e>
                                          <m:d>
                                            <m:dPr>
                                              <m:ctrlP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  <m: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  <m:t>+</m:t>
                                              </m:r>
                                              <m: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e>
                                          </m:d>
                                        </m:e>
                                      </m:func>
                                    </m:num>
                                    <m:den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  <m:d>
                                        <m:d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e>
                                      </m:d>
                                    </m:den>
                                  </m:f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d>
                                        <m:d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nary>
                                            <m:naryPr>
                                              <m:chr m:val="∑"/>
                                              <m:ctrlP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naryPr>
                                            <m:sub>
                                              <m:r>
                                                <m:rPr>
                                                  <m:brk m:alnAt="23"/>
                                                </m:rP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  <m: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  <m:t>=</m:t>
                                              </m:r>
                                              <m: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  <m:d>
                                                <m:dPr>
                                                  <m:ctrlPr>
                                                    <a:rPr lang="en-US" sz="14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m:rPr>
                                                      <m:brk m:alnAt="23"/>
                                                    </m:rPr>
                                                    <a:rPr lang="en-US" sz="14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𝑖</m:t>
                                                  </m:r>
                                                  <m:r>
                                                    <a:rPr lang="en-US" sz="1400" i="1">
                                                      <a:latin typeface="Cambria Math" panose="02040503050406030204" pitchFamily="18" charset="0"/>
                                                    </a:rPr>
                                                    <m:t>,</m:t>
                                                  </m:r>
                                                  <m:r>
                                                    <a:rPr lang="en-US" sz="14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𝑗</m:t>
                                                  </m:r>
                                                </m:e>
                                              </m:d>
                                              <m:r>
                                                <m:rPr>
                                                  <m:brk m:alnAt="23"/>
                                                </m:rP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  <m:t> </m:t>
                                              </m:r>
                                              <m: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  <m:t>+</m:t>
                                              </m:r>
                                              <m:r>
                                                <m:rPr>
                                                  <m:brk m:alnAt="23"/>
                                                </m:rP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  <m:d>
                                                <m:dPr>
                                                  <m:ctrlPr>
                                                    <a:rPr lang="en-US" sz="14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sz="14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𝑖</m:t>
                                                  </m:r>
                                                  <m:r>
                                                    <a:rPr lang="en-US" sz="1400" i="1">
                                                      <a:latin typeface="Cambria Math" panose="02040503050406030204" pitchFamily="18" charset="0"/>
                                                    </a:rPr>
                                                    <m:t>,</m:t>
                                                  </m:r>
                                                  <m:r>
                                                    <a:rPr lang="en-US" sz="14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𝑗</m:t>
                                                  </m:r>
                                                  <m:r>
                                                    <a:rPr lang="en-US" sz="1400" i="1">
                                                      <a:latin typeface="Cambria Math" panose="02040503050406030204" pitchFamily="18" charset="0"/>
                                                    </a:rPr>
                                                    <m:t>+</m:t>
                                                  </m:r>
                                                  <m:r>
                                                    <a:rPr lang="en-US" sz="1400" i="1">
                                                      <a:latin typeface="Cambria Math" panose="02040503050406030204" pitchFamily="18" charset="0"/>
                                                    </a:rPr>
                                                    <m:t>1</m:t>
                                                  </m:r>
                                                </m:e>
                                              </m:d>
                                              <m: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  <m:t> −</m:t>
                                              </m:r>
                                              <m: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p>
                                            <m:e>
                                              <m: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  <m:d>
                                                <m:dPr>
                                                  <m:ctrlPr>
                                                    <a:rPr lang="en-US" sz="14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sz="14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𝑡</m:t>
                                                  </m:r>
                                                </m:e>
                                              </m:d>
                                            </m:e>
                                          </m:nary>
                                        </m:e>
                                      </m:d>
                                      <m:r>
                                        <a:rPr lang="en-US" sz="1400" b="1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  <m:d>
                                        <m:d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</m:d>
                            </m:e>
                          </m:func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7" name="Google Shape;69;p14">
                <a:extLst>
                  <a:ext uri="{FF2B5EF4-FFF2-40B4-BE49-F238E27FC236}">
                    <a16:creationId xmlns:a16="http://schemas.microsoft.com/office/drawing/2014/main" id="{8E4C7694-7A64-42D0-BADC-1FE56F6119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700" y="1032720"/>
                <a:ext cx="5377376" cy="1346526"/>
              </a:xfrm>
              <a:prstGeom prst="rect">
                <a:avLst/>
              </a:prstGeom>
              <a:blipFill>
                <a:blip r:embed="rId5"/>
                <a:stretch>
                  <a:fillRect b="-769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Google Shape;69;p14">
                <a:extLst>
                  <a:ext uri="{FF2B5EF4-FFF2-40B4-BE49-F238E27FC236}">
                    <a16:creationId xmlns:a16="http://schemas.microsoft.com/office/drawing/2014/main" id="{D84AD9DF-21F7-4A81-8CA4-B3AD058BF0B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1700" y="2216628"/>
                <a:ext cx="5377376" cy="23409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429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Open Sans"/>
                  <a:buChar char="●"/>
                  <a:defRPr sz="1800" b="0" i="0" u="none" strike="noStrike" cap="non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  <a:lvl2pPr marL="914400" marR="0" lvl="1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Open Sans"/>
                  <a:buChar char="○"/>
                  <a:defRPr sz="1400" b="0" i="0" u="none" strike="noStrike" cap="non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2pPr>
                <a:lvl3pPr marL="1371600" marR="0" lvl="2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Open Sans"/>
                  <a:buChar char="■"/>
                  <a:defRPr sz="1400" b="0" i="0" u="none" strike="noStrike" cap="non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3pPr>
                <a:lvl4pPr marL="1828800" marR="0" lvl="3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Open Sans"/>
                  <a:buChar char="●"/>
                  <a:defRPr sz="1400" b="0" i="0" u="none" strike="noStrike" cap="non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4pPr>
                <a:lvl5pPr marL="2286000" marR="0" lvl="4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Open Sans"/>
                  <a:buChar char="○"/>
                  <a:defRPr sz="1400" b="0" i="0" u="none" strike="noStrike" cap="non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5pPr>
                <a:lvl6pPr marL="2743200" marR="0" lvl="5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Open Sans"/>
                  <a:buChar char="■"/>
                  <a:defRPr sz="1400" b="0" i="0" u="none" strike="noStrike" cap="non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6pPr>
                <a:lvl7pPr marL="3200400" marR="0" lvl="6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Open Sans"/>
                  <a:buChar char="●"/>
                  <a:defRPr sz="1400" b="0" i="0" u="none" strike="noStrike" cap="non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7pPr>
                <a:lvl8pPr marL="3657600" marR="0" lvl="7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Open Sans"/>
                  <a:buChar char="○"/>
                  <a:defRPr sz="1400" b="0" i="0" u="none" strike="noStrike" cap="non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8pPr>
                <a:lvl9pPr marL="4114800" marR="0" lvl="8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Open Sans"/>
                  <a:buChar char="■"/>
                  <a:defRPr sz="1400" b="0" i="0" u="none" strike="noStrike" cap="non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Font typeface="Open Sans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d>
                            </m:e>
                          </m:func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𝑤</m:t>
                          </m:r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d>
                                    <m:d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brk m:alnAt="23"/>
                                        </m:r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e>
                                  </m:d>
                                  <m:r>
                                    <m:rPr>
                                      <m:brk m:alnAt="23"/>
                                    </m:r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m:rPr>
                                      <m:brk m:alnAt="23"/>
                                    </m:r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d>
                                    <m:d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d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 −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d>
                                    <m:d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e>
                              </m:nary>
                            </m:e>
                          </m:d>
                          <m:r>
                            <a:rPr lang="en-US" sz="1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𝑧</m:t>
                          </m:r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d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≤</m:t>
                      </m:r>
                      <m:func>
                        <m:func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1400" b="1" dirty="0"/>
              </a:p>
              <a:p>
                <a:pPr marL="0" indent="0">
                  <a:lnSpc>
                    <a:spcPct val="150000"/>
                  </a:lnSpc>
                  <a:buFont typeface="Open Sans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US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d>
                                <m:dPr>
                                  <m:ctrlPr>
                                    <a:rPr lang="en-US" sz="1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brk m:alnAt="23"/>
                                    </m:rPr>
                                    <a:rPr lang="en-US" sz="1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1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m:rPr>
                                  <m:brk m:alnAt="23"/>
                                </m:rPr>
                                <a:rPr lang="en-US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m:rPr>
                                  <m:brk m:alnAt="23"/>
                                </m:rPr>
                                <a:rPr lang="en-US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d>
                                <m:dPr>
                                  <m:ctrlPr>
                                    <a:rPr lang="en-US" sz="1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1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sz="1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1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r>
                                <a:rPr lang="en-US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−</m:t>
                              </m:r>
                              <m:r>
                                <a:rPr lang="en-US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  <m:e>
                              <m:r>
                                <a:rPr lang="en-US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d>
                                <m:dPr>
                                  <m:ctrlPr>
                                    <a:rPr lang="en-US" sz="1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nary>
                        </m:e>
                      </m:d>
                      <m:r>
                        <a:rPr lang="en-US" sz="1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d>
                        <m:dPr>
                          <m:ctrlP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en-US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≤</m:t>
                      </m:r>
                      <m:r>
                        <a:rPr lang="en-US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d>
                        <m:dPr>
                          <m:ctrlP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8" name="Google Shape;69;p14">
                <a:extLst>
                  <a:ext uri="{FF2B5EF4-FFF2-40B4-BE49-F238E27FC236}">
                    <a16:creationId xmlns:a16="http://schemas.microsoft.com/office/drawing/2014/main" id="{D84AD9DF-21F7-4A81-8CA4-B3AD058BF0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700" y="2216628"/>
                <a:ext cx="5377376" cy="234093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167067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GB" sz="3600" dirty="0">
                <a:latin typeface="Open Sans"/>
                <a:ea typeface="Open Sans"/>
                <a:cs typeface="Open Sans"/>
                <a:sym typeface="Open Sans"/>
              </a:rPr>
              <a:t>Fractional Algorithm Competitive ratio</a:t>
            </a:r>
            <a:endParaRPr sz="3600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9" name="Google Shape;69;p14"/>
          <p:cNvSpPr txBox="1">
            <a:spLocks noGrp="1"/>
          </p:cNvSpPr>
          <p:nvPr>
            <p:ph type="body" idx="1"/>
          </p:nvPr>
        </p:nvSpPr>
        <p:spPr>
          <a:xfrm>
            <a:off x="311700" y="1225224"/>
            <a:ext cx="8520600" cy="36023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endParaRPr lang="en-US" sz="1600" dirty="0">
              <a:solidFill>
                <a:schemeClr val="tx1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solidFill>
                <a:schemeClr val="tx1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solidFill>
                <a:schemeClr val="tx1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70" name="Google Shape;70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Economica"/>
              </a:rPr>
              <a:t>51</a:t>
            </a:fld>
            <a:endParaRPr dirty="0">
              <a:solidFill>
                <a:schemeClr val="dk1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  <a:sym typeface="Economic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603D1D88-83F8-4131-8E1C-261A5F8E010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23563736"/>
                  </p:ext>
                </p:extLst>
              </p:nvPr>
            </p:nvGraphicFramePr>
            <p:xfrm>
              <a:off x="358833" y="1310066"/>
              <a:ext cx="7187322" cy="14833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01554">
                      <a:extLst>
                        <a:ext uri="{9D8B030D-6E8A-4147-A177-3AD203B41FA5}">
                          <a16:colId xmlns:a16="http://schemas.microsoft.com/office/drawing/2014/main" val="3851698129"/>
                        </a:ext>
                      </a:extLst>
                    </a:gridCol>
                    <a:gridCol w="3901168">
                      <a:extLst>
                        <a:ext uri="{9D8B030D-6E8A-4147-A177-3AD203B41FA5}">
                          <a16:colId xmlns:a16="http://schemas.microsoft.com/office/drawing/2014/main" val="2678873779"/>
                        </a:ext>
                      </a:extLst>
                    </a:gridCol>
                    <a:gridCol w="2884600">
                      <a:extLst>
                        <a:ext uri="{9D8B030D-6E8A-4147-A177-3AD203B41FA5}">
                          <a16:colId xmlns:a16="http://schemas.microsoft.com/office/drawing/2014/main" val="166498996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US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</m:oMath>
                          </a14:m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latin typeface="Open Sans" panose="020B0604020202020204" charset="0"/>
                              <a:ea typeface="Open Sans" panose="020B0604020202020204" charset="0"/>
                              <a:cs typeface="Open Sans" panose="020B0604020202020204" charset="0"/>
                            </a:rPr>
                            <a:t> 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  <a:latin typeface="Open Sans" panose="020B0604020202020204" charset="0"/>
                              <a:ea typeface="Open Sans" panose="020B0604020202020204" charset="0"/>
                              <a:cs typeface="Open Sans" panose="020B0604020202020204" charset="0"/>
                            </a:rPr>
                            <a:t>primal cost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600" b="0" dirty="0">
                            <a:solidFill>
                              <a:schemeClr val="tx1"/>
                            </a:solidFill>
                            <a:latin typeface="Open Sans" panose="020B0604020202020204" charset="0"/>
                            <a:ea typeface="Open Sans" panose="020B0604020202020204" charset="0"/>
                            <a:cs typeface="Open Sans" panose="020B060402020202020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7921958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US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</m:oMath>
                          </a14:m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latin typeface="Open Sans" panose="020B0604020202020204" charset="0"/>
                              <a:ea typeface="Open Sans" panose="020B0604020202020204" charset="0"/>
                              <a:cs typeface="Open Sans" panose="020B0604020202020204" charset="0"/>
                            </a:rPr>
                            <a:t> 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latin typeface="Open Sans" panose="020B0604020202020204" charset="0"/>
                              <a:ea typeface="Open Sans" panose="020B0604020202020204" charset="0"/>
                              <a:cs typeface="Open Sans" panose="020B0604020202020204" charset="0"/>
                            </a:rPr>
                            <a:t>dual profit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600" dirty="0">
                            <a:solidFill>
                              <a:schemeClr val="tx1"/>
                            </a:solidFill>
                            <a:latin typeface="Open Sans" panose="020B0604020202020204" charset="0"/>
                            <a:ea typeface="Open Sans" panose="020B0604020202020204" charset="0"/>
                            <a:cs typeface="Open Sans" panose="020B060402020202020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1818465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US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𝑺</m:t>
                              </m:r>
                            </m:oMath>
                          </a14:m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latin typeface="Open Sans" panose="020B0604020202020204" charset="0"/>
                              <a:ea typeface="Open Sans" panose="020B0604020202020204" charset="0"/>
                              <a:cs typeface="Open Sans" panose="020B0604020202020204" charset="0"/>
                            </a:rPr>
                            <a:t> 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latin typeface="Open Sans" panose="020B0604020202020204" charset="0"/>
                              <a:ea typeface="Open Sans" panose="020B0604020202020204" charset="0"/>
                              <a:cs typeface="Open Sans" panose="020B0604020202020204" charset="0"/>
                            </a:rPr>
                            <a:t>set of pages</a:t>
                          </a:r>
                          <a:r>
                            <a:rPr lang="en-US" sz="1600" baseline="0" dirty="0">
                              <a:solidFill>
                                <a:schemeClr val="tx1"/>
                              </a:solidFill>
                              <a:latin typeface="Open Sans" panose="020B0604020202020204" charset="0"/>
                              <a:ea typeface="Open Sans" panose="020B0604020202020204" charset="0"/>
                              <a:cs typeface="Open Sans" panose="020B0604020202020204" charset="0"/>
                            </a:rPr>
                            <a:t> increased at time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i="1" baseline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oMath>
                          </a14:m>
                          <a:endParaRPr lang="en-US" sz="1600" dirty="0">
                            <a:solidFill>
                              <a:schemeClr val="tx1"/>
                            </a:solidFill>
                            <a:latin typeface="Open Sans" panose="020B0604020202020204" charset="0"/>
                            <a:ea typeface="Open Sans" panose="020B0604020202020204" charset="0"/>
                            <a:cs typeface="Open Sans" panose="020B060402020202020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{</m:t>
                              </m:r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∣</m:t>
                              </m:r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d>
                                <m:dPr>
                                  <m:ctrlP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d>
                                <m:dPr>
                                  <m:ctrlP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  <m:d>
                                    <m:dPr>
                                      <m:ctrlPr>
                                        <a:rPr lang="en-US" sz="1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sz="1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1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}</m:t>
                              </m:r>
                            </m:oMath>
                          </a14:m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latin typeface="Open Sans" panose="020B0604020202020204" charset="0"/>
                              <a:ea typeface="Open Sans" panose="020B0604020202020204" charset="0"/>
                              <a:cs typeface="Open Sans" panose="020B0604020202020204" charset="0"/>
                            </a:rPr>
                            <a:t> 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92833266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1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𝑺</m:t>
                                  </m:r>
                                </m:e>
                                <m:sup>
                                  <m:r>
                                    <a:rPr lang="en-US" sz="1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𝒄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1600" b="1" dirty="0">
                              <a:solidFill>
                                <a:schemeClr val="tx1"/>
                              </a:solidFill>
                              <a:latin typeface="Open Sans" panose="020B0604020202020204" charset="0"/>
                              <a:ea typeface="Open Sans" panose="020B0604020202020204" charset="0"/>
                              <a:cs typeface="Open Sans" panose="020B0604020202020204" charset="0"/>
                            </a:rPr>
                            <a:t> 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latin typeface="Open Sans" panose="020B0604020202020204" charset="0"/>
                              <a:ea typeface="Open Sans" panose="020B0604020202020204" charset="0"/>
                              <a:cs typeface="Open Sans" panose="020B0604020202020204" charset="0"/>
                            </a:rPr>
                            <a:t>set of pages not increased at time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Open Sans" panose="020B0604020202020204" charset="0"/>
                                  <a:cs typeface="Open Sans" panose="020B0604020202020204" charset="0"/>
                                </a:rPr>
                                <m:t>𝑡</m:t>
                              </m:r>
                            </m:oMath>
                          </a14:m>
                          <a:endParaRPr lang="en-US" sz="1600" b="1" dirty="0">
                            <a:solidFill>
                              <a:schemeClr val="tx1"/>
                            </a:solidFill>
                            <a:latin typeface="Open Sans" panose="020B0604020202020204" charset="0"/>
                            <a:ea typeface="Open Sans" panose="020B0604020202020204" charset="0"/>
                            <a:cs typeface="Open Sans" panose="020B060402020202020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d>
                                <m:dPr>
                                  <m:ctrlP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∖</m:t>
                              </m:r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oMath>
                          </a14:m>
                          <a:r>
                            <a:rPr lang="en-US" sz="1600" b="1" dirty="0">
                              <a:solidFill>
                                <a:schemeClr val="tx1"/>
                              </a:solidFill>
                              <a:latin typeface="Open Sans" panose="020B0604020202020204" charset="0"/>
                              <a:ea typeface="Open Sans" panose="020B0604020202020204" charset="0"/>
                              <a:cs typeface="Open Sans" panose="020B0604020202020204" charset="0"/>
                            </a:rPr>
                            <a:t> 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5659609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603D1D88-83F8-4131-8E1C-261A5F8E010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23563736"/>
                  </p:ext>
                </p:extLst>
              </p:nvPr>
            </p:nvGraphicFramePr>
            <p:xfrm>
              <a:off x="358833" y="1310066"/>
              <a:ext cx="7187322" cy="14833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01554">
                      <a:extLst>
                        <a:ext uri="{9D8B030D-6E8A-4147-A177-3AD203B41FA5}">
                          <a16:colId xmlns:a16="http://schemas.microsoft.com/office/drawing/2014/main" val="3851698129"/>
                        </a:ext>
                      </a:extLst>
                    </a:gridCol>
                    <a:gridCol w="3901168">
                      <a:extLst>
                        <a:ext uri="{9D8B030D-6E8A-4147-A177-3AD203B41FA5}">
                          <a16:colId xmlns:a16="http://schemas.microsoft.com/office/drawing/2014/main" val="2678873779"/>
                        </a:ext>
                      </a:extLst>
                    </a:gridCol>
                    <a:gridCol w="2884600">
                      <a:extLst>
                        <a:ext uri="{9D8B030D-6E8A-4147-A177-3AD203B41FA5}">
                          <a16:colId xmlns:a16="http://schemas.microsoft.com/office/drawing/2014/main" val="166498996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t="-3279" r="-1687879" b="-3114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  <a:latin typeface="Open Sans" panose="020B0604020202020204" charset="0"/>
                              <a:ea typeface="Open Sans" panose="020B0604020202020204" charset="0"/>
                              <a:cs typeface="Open Sans" panose="020B0604020202020204" charset="0"/>
                            </a:rPr>
                            <a:t>primal cost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600" b="0" dirty="0">
                            <a:solidFill>
                              <a:schemeClr val="tx1"/>
                            </a:solidFill>
                            <a:latin typeface="Open Sans" panose="020B0604020202020204" charset="0"/>
                            <a:ea typeface="Open Sans" panose="020B0604020202020204" charset="0"/>
                            <a:cs typeface="Open Sans" panose="020B060402020202020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7921958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t="-101613" r="-1687879" b="-2064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latin typeface="Open Sans" panose="020B0604020202020204" charset="0"/>
                              <a:ea typeface="Open Sans" panose="020B0604020202020204" charset="0"/>
                              <a:cs typeface="Open Sans" panose="020B0604020202020204" charset="0"/>
                            </a:rPr>
                            <a:t>dual profit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600" dirty="0">
                            <a:solidFill>
                              <a:schemeClr val="tx1"/>
                            </a:solidFill>
                            <a:latin typeface="Open Sans" panose="020B0604020202020204" charset="0"/>
                            <a:ea typeface="Open Sans" panose="020B0604020202020204" charset="0"/>
                            <a:cs typeface="Open Sans" panose="020B060402020202020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1818465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t="-204918" r="-1687879" b="-1098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313" t="-204918" r="-74063" b="-1098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48945" t="-204918" b="-10983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2833266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t="-304918" r="-1687879" b="-98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313" t="-304918" r="-74063" b="-98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48945" t="-304918" b="-983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6596090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Google Shape;69;p14">
                <a:extLst>
                  <a:ext uri="{FF2B5EF4-FFF2-40B4-BE49-F238E27FC236}">
                    <a16:creationId xmlns:a16="http://schemas.microsoft.com/office/drawing/2014/main" id="{2E3F747C-CB81-4BB6-8863-BA58044CAB3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1700" y="2793426"/>
                <a:ext cx="8520600" cy="203414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429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Open Sans"/>
                  <a:buChar char="●"/>
                  <a:defRPr sz="1800" b="0" i="0" u="none" strike="noStrike" cap="non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  <a:lvl2pPr marL="914400" marR="0" lvl="1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Open Sans"/>
                  <a:buChar char="○"/>
                  <a:defRPr sz="1400" b="0" i="0" u="none" strike="noStrike" cap="non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2pPr>
                <a:lvl3pPr marL="1371600" marR="0" lvl="2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Open Sans"/>
                  <a:buChar char="■"/>
                  <a:defRPr sz="1400" b="0" i="0" u="none" strike="noStrike" cap="non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3pPr>
                <a:lvl4pPr marL="1828800" marR="0" lvl="3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Open Sans"/>
                  <a:buChar char="●"/>
                  <a:defRPr sz="1400" b="0" i="0" u="none" strike="noStrike" cap="non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4pPr>
                <a:lvl5pPr marL="2286000" marR="0" lvl="4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Open Sans"/>
                  <a:buChar char="○"/>
                  <a:defRPr sz="1400" b="0" i="0" u="none" strike="noStrike" cap="non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5pPr>
                <a:lvl6pPr marL="2743200" marR="0" lvl="5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Open Sans"/>
                  <a:buChar char="■"/>
                  <a:defRPr sz="1400" b="0" i="0" u="none" strike="noStrike" cap="non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6pPr>
                <a:lvl7pPr marL="3200400" marR="0" lvl="6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Open Sans"/>
                  <a:buChar char="●"/>
                  <a:defRPr sz="1400" b="0" i="0" u="none" strike="noStrike" cap="non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7pPr>
                <a:lvl8pPr marL="3657600" marR="0" lvl="7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Open Sans"/>
                  <a:buChar char="○"/>
                  <a:defRPr sz="1400" b="0" i="0" u="none" strike="noStrike" cap="non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8pPr>
                <a:lvl9pPr marL="4114800" marR="0" lvl="8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Open Sans"/>
                  <a:buChar char="■"/>
                  <a:defRPr sz="1400" b="0" i="0" u="none" strike="noStrike" cap="non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Font typeface="Open Sans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1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ar-AE" sz="1400" dirty="0">
                          <a:solidFill>
                            <a:schemeClr val="tx1"/>
                          </a:solidFill>
                        </a:rPr>
                        <m:t> </m:t>
                      </m:r>
                      <m:nary>
                        <m:naryPr>
                          <m:chr m:val="∑"/>
                          <m:ctrlPr>
                            <a:rPr lang="ar-AE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ar-AE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ar-AE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brk m:alnAt="23"/>
                            </m:rPr>
                            <a:rPr lang="ar-AE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ar-AE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ar-AE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ar-AE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ar-AE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m:rPr>
                                  <m:brk m:alnAt="23"/>
                                </m:rPr>
                                <a:rPr lang="ar-AE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ar-AE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ar-AE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ar-AE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ar-AE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ar-AE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ar-AE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  <m:e>
                              <m:r>
                                <a:rPr lang="ar-AE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d>
                                <m:dPr>
                                  <m:ctrlPr>
                                    <a:rPr lang="ar-AE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ar-AE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  <m:r>
                                <a:rPr lang="ar-AE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d>
                                <m:dPr>
                                  <m:ctrlPr>
                                    <a:rPr lang="ar-AE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ar-AE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ar-AE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ar-AE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</m:e>
                          </m:nary>
                        </m:e>
                      </m:nary>
                    </m:oMath>
                  </m:oMathPara>
                </a14:m>
                <a:endParaRPr lang="en-US" sz="1400" dirty="0">
                  <a:solidFill>
                    <a:schemeClr val="tx1"/>
                  </a:solidFill>
                </a:endParaRPr>
              </a:p>
              <a:p>
                <a:pPr marL="0" indent="0">
                  <a:lnSpc>
                    <a:spcPct val="150000"/>
                  </a:lnSpc>
                  <a:buFont typeface="Open Sans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1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/>
                        <m:e>
                          <m:d>
                            <m:dPr>
                              <m:ctrlP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  <m:d>
                                    <m:dPr>
                                      <m:ctrlPr>
                                        <a:rPr lang="en-US" sz="1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d>
                            <m:dPr>
                              <m:ctrlP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nary>
                      <m:r>
                        <a:rPr lang="en-US" sz="1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ctrlP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brk m:alnAt="23"/>
                            </m:rP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m:rPr>
                                  <m:brk m:alnAt="23"/>
                                </m:rP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d>
                                <m:dPr>
                                  <m:ctrlP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sup>
                            <m:e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d>
                                <m:dPr>
                                  <m:ctrlP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</m:e>
                          </m:nary>
                        </m:e>
                      </m:nary>
                    </m:oMath>
                  </m:oMathPara>
                </a14:m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Google Shape;69;p14">
                <a:extLst>
                  <a:ext uri="{FF2B5EF4-FFF2-40B4-BE49-F238E27FC236}">
                    <a16:creationId xmlns:a16="http://schemas.microsoft.com/office/drawing/2014/main" id="{2E3F747C-CB81-4BB6-8863-BA58044CAB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700" y="2793426"/>
                <a:ext cx="8520600" cy="203414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2306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GB" sz="3600" dirty="0">
                <a:latin typeface="Open Sans"/>
                <a:ea typeface="Open Sans"/>
                <a:cs typeface="Open Sans"/>
                <a:sym typeface="Open Sans"/>
              </a:rPr>
              <a:t>Fractional Algorithm Competitive ratio</a:t>
            </a:r>
            <a:endParaRPr sz="3600" dirty="0">
              <a:latin typeface="Open Sans"/>
              <a:ea typeface="Open Sans"/>
              <a:cs typeface="Open Sans"/>
              <a:sym typeface="Open San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Google Shape;69;p1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311700" y="1225224"/>
                <a:ext cx="8520600" cy="3602351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rmAutofit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:endParaRPr lang="en-US" sz="1600" dirty="0"/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sz="1600" dirty="0"/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sz="1600" dirty="0"/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sz="1600" dirty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ar-AE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ar-AE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ar-AE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ar-AE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d>
                            <m:dPr>
                              <m:ctrlPr>
                                <a:rPr lang="ar-AE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AE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∖</m:t>
                          </m:r>
                          <m:r>
                            <a:rPr lang="ar-AE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{</m:t>
                          </m:r>
                          <m:sSub>
                            <m:sSubPr>
                              <m:ctrlPr>
                                <a:rPr lang="ar-AE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ar-AE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ar-AE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ar-AE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}</m:t>
                          </m:r>
                        </m:sub>
                        <m:sup/>
                        <m:e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  <m:d>
                            <m:dPr>
                              <m:ctrlP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  <m:f>
                            <m:fPr>
                              <m:ctrlP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ar-AE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d>
                                <m:dPr>
                                  <m:ctrlPr>
                                    <a:rPr lang="ar-AE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ar-AE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ar-AE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ar-AE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  <m:d>
                                    <m:dPr>
                                      <m:ctrlPr>
                                        <a:rPr lang="ar-AE" sz="16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ar-AE" sz="16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ar-AE" sz="16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ar-AE" sz="16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e>
                              </m:d>
                            </m:num>
                            <m:den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US" sz="1600" dirty="0"/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sz="1600" dirty="0"/>
              </a:p>
            </p:txBody>
          </p:sp>
        </mc:Choice>
        <mc:Fallback xmlns="">
          <p:sp>
            <p:nvSpPr>
              <p:cNvPr id="69" name="Google Shape;69;p1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11700" y="1225224"/>
                <a:ext cx="8520600" cy="360235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Google Shape;70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Economica"/>
              </a:rPr>
              <a:t>52</a:t>
            </a:fld>
            <a:endParaRPr dirty="0">
              <a:solidFill>
                <a:schemeClr val="dk1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  <a:sym typeface="Economic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603D1D88-83F8-4131-8E1C-261A5F8E0101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358833" y="1310066"/>
              <a:ext cx="7187322" cy="14833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01554">
                      <a:extLst>
                        <a:ext uri="{9D8B030D-6E8A-4147-A177-3AD203B41FA5}">
                          <a16:colId xmlns:a16="http://schemas.microsoft.com/office/drawing/2014/main" val="3851698129"/>
                        </a:ext>
                      </a:extLst>
                    </a:gridCol>
                    <a:gridCol w="3901168">
                      <a:extLst>
                        <a:ext uri="{9D8B030D-6E8A-4147-A177-3AD203B41FA5}">
                          <a16:colId xmlns:a16="http://schemas.microsoft.com/office/drawing/2014/main" val="2678873779"/>
                        </a:ext>
                      </a:extLst>
                    </a:gridCol>
                    <a:gridCol w="2884600">
                      <a:extLst>
                        <a:ext uri="{9D8B030D-6E8A-4147-A177-3AD203B41FA5}">
                          <a16:colId xmlns:a16="http://schemas.microsoft.com/office/drawing/2014/main" val="166498996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US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</m:oMath>
                          </a14:m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latin typeface="Open Sans" panose="020B0604020202020204" charset="0"/>
                              <a:ea typeface="Open Sans" panose="020B0604020202020204" charset="0"/>
                              <a:cs typeface="Open Sans" panose="020B0604020202020204" charset="0"/>
                            </a:rPr>
                            <a:t> 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  <a:latin typeface="Open Sans" panose="020B0604020202020204" charset="0"/>
                              <a:ea typeface="Open Sans" panose="020B0604020202020204" charset="0"/>
                              <a:cs typeface="Open Sans" panose="020B0604020202020204" charset="0"/>
                            </a:rPr>
                            <a:t>primal cost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600" b="0" dirty="0">
                            <a:solidFill>
                              <a:schemeClr val="tx1"/>
                            </a:solidFill>
                            <a:latin typeface="Open Sans" panose="020B0604020202020204" charset="0"/>
                            <a:ea typeface="Open Sans" panose="020B0604020202020204" charset="0"/>
                            <a:cs typeface="Open Sans" panose="020B060402020202020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7921958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US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</m:oMath>
                          </a14:m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latin typeface="Open Sans" panose="020B0604020202020204" charset="0"/>
                              <a:ea typeface="Open Sans" panose="020B0604020202020204" charset="0"/>
                              <a:cs typeface="Open Sans" panose="020B0604020202020204" charset="0"/>
                            </a:rPr>
                            <a:t> 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latin typeface="Open Sans" panose="020B0604020202020204" charset="0"/>
                              <a:ea typeface="Open Sans" panose="020B0604020202020204" charset="0"/>
                              <a:cs typeface="Open Sans" panose="020B0604020202020204" charset="0"/>
                            </a:rPr>
                            <a:t>dual profit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600" dirty="0">
                            <a:solidFill>
                              <a:schemeClr val="tx1"/>
                            </a:solidFill>
                            <a:latin typeface="Open Sans" panose="020B0604020202020204" charset="0"/>
                            <a:ea typeface="Open Sans" panose="020B0604020202020204" charset="0"/>
                            <a:cs typeface="Open Sans" panose="020B060402020202020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1818465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US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𝑺</m:t>
                              </m:r>
                            </m:oMath>
                          </a14:m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latin typeface="Open Sans" panose="020B0604020202020204" charset="0"/>
                              <a:ea typeface="Open Sans" panose="020B0604020202020204" charset="0"/>
                              <a:cs typeface="Open Sans" panose="020B0604020202020204" charset="0"/>
                            </a:rPr>
                            <a:t> 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latin typeface="Open Sans" panose="020B0604020202020204" charset="0"/>
                              <a:ea typeface="Open Sans" panose="020B0604020202020204" charset="0"/>
                              <a:cs typeface="Open Sans" panose="020B0604020202020204" charset="0"/>
                            </a:rPr>
                            <a:t>set of pages</a:t>
                          </a:r>
                          <a:r>
                            <a:rPr lang="en-US" sz="1600" baseline="0" dirty="0">
                              <a:solidFill>
                                <a:schemeClr val="tx1"/>
                              </a:solidFill>
                              <a:latin typeface="Open Sans" panose="020B0604020202020204" charset="0"/>
                              <a:ea typeface="Open Sans" panose="020B0604020202020204" charset="0"/>
                              <a:cs typeface="Open Sans" panose="020B0604020202020204" charset="0"/>
                            </a:rPr>
                            <a:t> increased at time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i="1" baseline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oMath>
                          </a14:m>
                          <a:endParaRPr lang="en-US" sz="1600" dirty="0">
                            <a:solidFill>
                              <a:schemeClr val="tx1"/>
                            </a:solidFill>
                            <a:latin typeface="Open Sans" panose="020B0604020202020204" charset="0"/>
                            <a:ea typeface="Open Sans" panose="020B0604020202020204" charset="0"/>
                            <a:cs typeface="Open Sans" panose="020B060402020202020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{</m:t>
                              </m:r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∣</m:t>
                              </m:r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d>
                                <m:dPr>
                                  <m:ctrlP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d>
                                <m:dPr>
                                  <m:ctrlP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  <m:d>
                                    <m:dPr>
                                      <m:ctrlPr>
                                        <a:rPr lang="en-US" sz="1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sz="1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1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}</m:t>
                              </m:r>
                            </m:oMath>
                          </a14:m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latin typeface="Open Sans" panose="020B0604020202020204" charset="0"/>
                              <a:ea typeface="Open Sans" panose="020B0604020202020204" charset="0"/>
                              <a:cs typeface="Open Sans" panose="020B0604020202020204" charset="0"/>
                            </a:rPr>
                            <a:t> 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92833266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1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𝑺</m:t>
                                  </m:r>
                                </m:e>
                                <m:sup>
                                  <m:r>
                                    <a:rPr lang="en-US" sz="1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𝒄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1600" b="1" dirty="0">
                              <a:solidFill>
                                <a:schemeClr val="tx1"/>
                              </a:solidFill>
                              <a:latin typeface="Open Sans" panose="020B0604020202020204" charset="0"/>
                              <a:ea typeface="Open Sans" panose="020B0604020202020204" charset="0"/>
                              <a:cs typeface="Open Sans" panose="020B0604020202020204" charset="0"/>
                            </a:rPr>
                            <a:t> 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latin typeface="Open Sans" panose="020B0604020202020204" charset="0"/>
                              <a:ea typeface="Open Sans" panose="020B0604020202020204" charset="0"/>
                              <a:cs typeface="Open Sans" panose="020B0604020202020204" charset="0"/>
                            </a:rPr>
                            <a:t>set of pages not increased at time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Open Sans" panose="020B0604020202020204" charset="0"/>
                                  <a:cs typeface="Open Sans" panose="020B0604020202020204" charset="0"/>
                                </a:rPr>
                                <m:t>𝑡</m:t>
                              </m:r>
                            </m:oMath>
                          </a14:m>
                          <a:endParaRPr lang="en-US" sz="1600" b="1" dirty="0">
                            <a:solidFill>
                              <a:schemeClr val="tx1"/>
                            </a:solidFill>
                            <a:latin typeface="Open Sans" panose="020B0604020202020204" charset="0"/>
                            <a:ea typeface="Open Sans" panose="020B0604020202020204" charset="0"/>
                            <a:cs typeface="Open Sans" panose="020B060402020202020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d>
                                <m:dPr>
                                  <m:ctrlP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∖</m:t>
                              </m:r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oMath>
                          </a14:m>
                          <a:r>
                            <a:rPr lang="en-US" sz="1600" b="1" dirty="0">
                              <a:solidFill>
                                <a:schemeClr val="tx1"/>
                              </a:solidFill>
                              <a:latin typeface="Open Sans" panose="020B0604020202020204" charset="0"/>
                              <a:ea typeface="Open Sans" panose="020B0604020202020204" charset="0"/>
                              <a:cs typeface="Open Sans" panose="020B0604020202020204" charset="0"/>
                            </a:rPr>
                            <a:t> 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5659609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603D1D88-83F8-4131-8E1C-261A5F8E010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23563736"/>
                  </p:ext>
                </p:extLst>
              </p:nvPr>
            </p:nvGraphicFramePr>
            <p:xfrm>
              <a:off x="358833" y="1310066"/>
              <a:ext cx="7187322" cy="14833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01554">
                      <a:extLst>
                        <a:ext uri="{9D8B030D-6E8A-4147-A177-3AD203B41FA5}">
                          <a16:colId xmlns:a16="http://schemas.microsoft.com/office/drawing/2014/main" val="3851698129"/>
                        </a:ext>
                      </a:extLst>
                    </a:gridCol>
                    <a:gridCol w="3901168">
                      <a:extLst>
                        <a:ext uri="{9D8B030D-6E8A-4147-A177-3AD203B41FA5}">
                          <a16:colId xmlns:a16="http://schemas.microsoft.com/office/drawing/2014/main" val="2678873779"/>
                        </a:ext>
                      </a:extLst>
                    </a:gridCol>
                    <a:gridCol w="2884600">
                      <a:extLst>
                        <a:ext uri="{9D8B030D-6E8A-4147-A177-3AD203B41FA5}">
                          <a16:colId xmlns:a16="http://schemas.microsoft.com/office/drawing/2014/main" val="166498996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t="-3279" r="-1687879" b="-3114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  <a:latin typeface="Open Sans" panose="020B0604020202020204" charset="0"/>
                              <a:ea typeface="Open Sans" panose="020B0604020202020204" charset="0"/>
                              <a:cs typeface="Open Sans" panose="020B0604020202020204" charset="0"/>
                            </a:rPr>
                            <a:t>primal cost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600" b="0" dirty="0">
                            <a:solidFill>
                              <a:schemeClr val="tx1"/>
                            </a:solidFill>
                            <a:latin typeface="Open Sans" panose="020B0604020202020204" charset="0"/>
                            <a:ea typeface="Open Sans" panose="020B0604020202020204" charset="0"/>
                            <a:cs typeface="Open Sans" panose="020B060402020202020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7921958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t="-101613" r="-1687879" b="-2064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latin typeface="Open Sans" panose="020B0604020202020204" charset="0"/>
                              <a:ea typeface="Open Sans" panose="020B0604020202020204" charset="0"/>
                              <a:cs typeface="Open Sans" panose="020B0604020202020204" charset="0"/>
                            </a:rPr>
                            <a:t>dual profit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600" dirty="0">
                            <a:solidFill>
                              <a:schemeClr val="tx1"/>
                            </a:solidFill>
                            <a:latin typeface="Open Sans" panose="020B0604020202020204" charset="0"/>
                            <a:ea typeface="Open Sans" panose="020B0604020202020204" charset="0"/>
                            <a:cs typeface="Open Sans" panose="020B060402020202020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1818465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t="-204918" r="-1687879" b="-1098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313" t="-204918" r="-74063" b="-1098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48945" t="-204918" b="-10983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2833266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t="-304918" r="-1687879" b="-98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313" t="-304918" r="-74063" b="-98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48945" t="-304918" b="-983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6596090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8290988-5228-4DA4-8D86-EB25B437A718}"/>
                  </a:ext>
                </a:extLst>
              </p:cNvPr>
              <p:cNvSpPr txBox="1"/>
              <p:nvPr/>
            </p:nvSpPr>
            <p:spPr>
              <a:xfrm>
                <a:off x="7216345" y="3177619"/>
                <a:ext cx="1557029" cy="5482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ar-AE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ar-AE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ar-AE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brk m:alnAt="23"/>
                            </m:rPr>
                            <a:rPr lang="ar-AE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ar-AE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ar-AE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ar-AE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ar-AE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m:rPr>
                                  <m:brk m:alnAt="23"/>
                                </m:rPr>
                                <a:rPr lang="ar-AE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ar-AE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ar-AE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ar-AE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ar-AE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ar-AE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ar-AE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  <m:e>
                              <m:r>
                                <a:rPr lang="ar-AE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d>
                                <m:dPr>
                                  <m:ctrlPr>
                                    <a:rPr lang="ar-AE" sz="1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ar-AE" sz="1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  <m:r>
                                <a:rPr lang="ar-AE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d>
                                <m:dPr>
                                  <m:ctrlPr>
                                    <a:rPr lang="ar-AE" sz="1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ar-AE" sz="1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ar-AE" sz="1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ar-AE" sz="1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</m:e>
                          </m:nary>
                        </m:e>
                      </m:nary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8290988-5228-4DA4-8D86-EB25B437A7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6345" y="3177619"/>
                <a:ext cx="1557029" cy="54829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80743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GB" sz="3600" dirty="0">
                <a:latin typeface="Open Sans"/>
                <a:ea typeface="Open Sans"/>
                <a:cs typeface="Open Sans"/>
                <a:sym typeface="Open Sans"/>
              </a:rPr>
              <a:t>Fractional Algorithm Competitive ratio</a:t>
            </a:r>
            <a:endParaRPr sz="3600" dirty="0">
              <a:latin typeface="Open Sans"/>
              <a:ea typeface="Open Sans"/>
              <a:cs typeface="Open Sans"/>
              <a:sym typeface="Open San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Google Shape;69;p1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311700" y="1225224"/>
                <a:ext cx="8520600" cy="3602351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rmAutofit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:endParaRPr lang="en-US" sz="1600" dirty="0"/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sz="1600" dirty="0"/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sz="1600" dirty="0"/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sz="1600" dirty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ar-AE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ar-AE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ar-AE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ar-AE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d>
                            <m:dPr>
                              <m:ctrlPr>
                                <a:rPr lang="ar-AE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AE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∖</m:t>
                          </m:r>
                          <m:r>
                            <a:rPr lang="ar-AE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{</m:t>
                          </m:r>
                          <m:sSub>
                            <m:sSubPr>
                              <m:ctrlPr>
                                <a:rPr lang="ar-AE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ar-AE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ar-AE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ar-AE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}</m:t>
                          </m:r>
                        </m:sub>
                        <m:sup/>
                        <m:e>
                          <m:r>
                            <a:rPr lang="en-US" sz="16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  <m:d>
                            <m:dPr>
                              <m:ctrlPr>
                                <a:rPr lang="en-US" sz="16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  <m:f>
                            <m:fPr>
                              <m:ctrlPr>
                                <a:rPr lang="en-US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ar-AE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d>
                                <m:dPr>
                                  <m:ctrlPr>
                                    <a:rPr lang="ar-AE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ar-AE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ar-AE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ar-AE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  <m:d>
                                    <m:dPr>
                                      <m:ctrlPr>
                                        <a:rPr lang="ar-AE" sz="16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ar-AE" sz="16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ar-AE" sz="16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ar-AE" sz="16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e>
                              </m:d>
                            </m:num>
                            <m:den>
                              <m:r>
                                <a:rPr 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US" sz="1600" dirty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600" i="1" smtClean="0">
                              <a:solidFill>
                                <a:srgbClr val="3A21CF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600" i="0" smtClean="0">
                              <a:solidFill>
                                <a:srgbClr val="3A21CF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sz="1600" b="0" i="1" smtClean="0">
                              <a:solidFill>
                                <a:srgbClr val="3A21CF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600" b="0" i="1" smtClean="0">
                              <a:solidFill>
                                <a:srgbClr val="3A21C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1600" b="0" i="1" smtClean="0">
                              <a:solidFill>
                                <a:srgbClr val="3A21CF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600" b="0" i="1" smtClean="0">
                              <a:solidFill>
                                <a:srgbClr val="3A21CF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1600" b="0" i="1" smtClean="0">
                              <a:solidFill>
                                <a:srgbClr val="3A21CF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nary>
                        <m:naryPr>
                          <m:chr m:val="∑"/>
                          <m:supHide m:val="on"/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∖{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}</m:t>
                          </m:r>
                        </m:sub>
                        <m:sup/>
                        <m:e>
                          <m:d>
                            <m:dPr>
                              <m:ctrlPr>
                                <a:rPr lang="en-US" sz="1600" b="0" i="1" smtClean="0">
                                  <a:solidFill>
                                    <a:srgbClr val="3A21C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AE" sz="1600" i="1">
                                  <a:solidFill>
                                    <a:srgbClr val="3A21C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d>
                                <m:dPr>
                                  <m:ctrlPr>
                                    <a:rPr lang="ar-AE" sz="1600" i="1">
                                      <a:solidFill>
                                        <a:srgbClr val="3A21C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ar-AE" sz="1600" i="1">
                                      <a:solidFill>
                                        <a:srgbClr val="3A21CF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ar-AE" sz="1600" i="1">
                                      <a:solidFill>
                                        <a:srgbClr val="3A21CF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ar-AE" sz="1600" i="1">
                                      <a:solidFill>
                                        <a:srgbClr val="3A21CF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  <m:d>
                                    <m:dPr>
                                      <m:ctrlPr>
                                        <a:rPr lang="ar-AE" sz="1600" i="1">
                                          <a:solidFill>
                                            <a:srgbClr val="3A21C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ar-AE" sz="1600" i="1">
                                          <a:solidFill>
                                            <a:srgbClr val="3A21C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ar-AE" sz="1600" i="1">
                                          <a:solidFill>
                                            <a:srgbClr val="3A21C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ar-AE" sz="1600" i="1">
                                          <a:solidFill>
                                            <a:srgbClr val="3A21C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en-US" sz="1600" b="0" i="1" smtClean="0">
                                  <a:solidFill>
                                    <a:srgbClr val="3A21CF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1600" b="0" i="1" smtClean="0">
                                      <a:solidFill>
                                        <a:srgbClr val="3A21C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b="0" i="1" smtClean="0">
                                      <a:solidFill>
                                        <a:srgbClr val="3A21CF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600" b="0" i="1" smtClean="0">
                                      <a:solidFill>
                                        <a:srgbClr val="3A21CF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den>
                              </m:f>
                            </m:e>
                          </m:d>
                        </m:e>
                      </m:nary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69" name="Google Shape;69;p1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11700" y="1225224"/>
                <a:ext cx="8520600" cy="360235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Google Shape;70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Economica"/>
              </a:rPr>
              <a:t>53</a:t>
            </a:fld>
            <a:endParaRPr dirty="0">
              <a:solidFill>
                <a:schemeClr val="dk1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  <a:sym typeface="Economic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603D1D88-83F8-4131-8E1C-261A5F8E0101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358833" y="1310066"/>
              <a:ext cx="7187322" cy="14833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01554">
                      <a:extLst>
                        <a:ext uri="{9D8B030D-6E8A-4147-A177-3AD203B41FA5}">
                          <a16:colId xmlns:a16="http://schemas.microsoft.com/office/drawing/2014/main" val="3851698129"/>
                        </a:ext>
                      </a:extLst>
                    </a:gridCol>
                    <a:gridCol w="3901168">
                      <a:extLst>
                        <a:ext uri="{9D8B030D-6E8A-4147-A177-3AD203B41FA5}">
                          <a16:colId xmlns:a16="http://schemas.microsoft.com/office/drawing/2014/main" val="2678873779"/>
                        </a:ext>
                      </a:extLst>
                    </a:gridCol>
                    <a:gridCol w="2884600">
                      <a:extLst>
                        <a:ext uri="{9D8B030D-6E8A-4147-A177-3AD203B41FA5}">
                          <a16:colId xmlns:a16="http://schemas.microsoft.com/office/drawing/2014/main" val="166498996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US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</m:oMath>
                          </a14:m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latin typeface="Open Sans" panose="020B0604020202020204" charset="0"/>
                              <a:ea typeface="Open Sans" panose="020B0604020202020204" charset="0"/>
                              <a:cs typeface="Open Sans" panose="020B0604020202020204" charset="0"/>
                            </a:rPr>
                            <a:t> 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  <a:latin typeface="Open Sans" panose="020B0604020202020204" charset="0"/>
                              <a:ea typeface="Open Sans" panose="020B0604020202020204" charset="0"/>
                              <a:cs typeface="Open Sans" panose="020B0604020202020204" charset="0"/>
                            </a:rPr>
                            <a:t>primal cost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600" b="0" dirty="0">
                            <a:solidFill>
                              <a:schemeClr val="tx1"/>
                            </a:solidFill>
                            <a:latin typeface="Open Sans" panose="020B0604020202020204" charset="0"/>
                            <a:ea typeface="Open Sans" panose="020B0604020202020204" charset="0"/>
                            <a:cs typeface="Open Sans" panose="020B060402020202020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7921958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US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</m:oMath>
                          </a14:m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latin typeface="Open Sans" panose="020B0604020202020204" charset="0"/>
                              <a:ea typeface="Open Sans" panose="020B0604020202020204" charset="0"/>
                              <a:cs typeface="Open Sans" panose="020B0604020202020204" charset="0"/>
                            </a:rPr>
                            <a:t> 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latin typeface="Open Sans" panose="020B0604020202020204" charset="0"/>
                              <a:ea typeface="Open Sans" panose="020B0604020202020204" charset="0"/>
                              <a:cs typeface="Open Sans" panose="020B0604020202020204" charset="0"/>
                            </a:rPr>
                            <a:t>dual profit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600" dirty="0">
                            <a:solidFill>
                              <a:schemeClr val="tx1"/>
                            </a:solidFill>
                            <a:latin typeface="Open Sans" panose="020B0604020202020204" charset="0"/>
                            <a:ea typeface="Open Sans" panose="020B0604020202020204" charset="0"/>
                            <a:cs typeface="Open Sans" panose="020B060402020202020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1818465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US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𝑺</m:t>
                              </m:r>
                            </m:oMath>
                          </a14:m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latin typeface="Open Sans" panose="020B0604020202020204" charset="0"/>
                              <a:ea typeface="Open Sans" panose="020B0604020202020204" charset="0"/>
                              <a:cs typeface="Open Sans" panose="020B0604020202020204" charset="0"/>
                            </a:rPr>
                            <a:t> 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latin typeface="Open Sans" panose="020B0604020202020204" charset="0"/>
                              <a:ea typeface="Open Sans" panose="020B0604020202020204" charset="0"/>
                              <a:cs typeface="Open Sans" panose="020B0604020202020204" charset="0"/>
                            </a:rPr>
                            <a:t>set of pages</a:t>
                          </a:r>
                          <a:r>
                            <a:rPr lang="en-US" sz="1600" baseline="0" dirty="0">
                              <a:solidFill>
                                <a:schemeClr val="tx1"/>
                              </a:solidFill>
                              <a:latin typeface="Open Sans" panose="020B0604020202020204" charset="0"/>
                              <a:ea typeface="Open Sans" panose="020B0604020202020204" charset="0"/>
                              <a:cs typeface="Open Sans" panose="020B0604020202020204" charset="0"/>
                            </a:rPr>
                            <a:t> increased at time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i="1" baseline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oMath>
                          </a14:m>
                          <a:endParaRPr lang="en-US" sz="1600" dirty="0">
                            <a:solidFill>
                              <a:schemeClr val="tx1"/>
                            </a:solidFill>
                            <a:latin typeface="Open Sans" panose="020B0604020202020204" charset="0"/>
                            <a:ea typeface="Open Sans" panose="020B0604020202020204" charset="0"/>
                            <a:cs typeface="Open Sans" panose="020B060402020202020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{</m:t>
                              </m:r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∣</m:t>
                              </m:r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d>
                                <m:dPr>
                                  <m:ctrlP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d>
                                <m:dPr>
                                  <m:ctrlP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  <m:d>
                                    <m:dPr>
                                      <m:ctrlPr>
                                        <a:rPr lang="en-US" sz="1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sz="1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1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}</m:t>
                              </m:r>
                            </m:oMath>
                          </a14:m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latin typeface="Open Sans" panose="020B0604020202020204" charset="0"/>
                              <a:ea typeface="Open Sans" panose="020B0604020202020204" charset="0"/>
                              <a:cs typeface="Open Sans" panose="020B0604020202020204" charset="0"/>
                            </a:rPr>
                            <a:t> 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92833266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1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𝑺</m:t>
                                  </m:r>
                                </m:e>
                                <m:sup>
                                  <m:r>
                                    <a:rPr lang="en-US" sz="1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𝒄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1600" b="1" dirty="0">
                              <a:solidFill>
                                <a:schemeClr val="tx1"/>
                              </a:solidFill>
                              <a:latin typeface="Open Sans" panose="020B0604020202020204" charset="0"/>
                              <a:ea typeface="Open Sans" panose="020B0604020202020204" charset="0"/>
                              <a:cs typeface="Open Sans" panose="020B0604020202020204" charset="0"/>
                            </a:rPr>
                            <a:t> 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latin typeface="Open Sans" panose="020B0604020202020204" charset="0"/>
                              <a:ea typeface="Open Sans" panose="020B0604020202020204" charset="0"/>
                              <a:cs typeface="Open Sans" panose="020B0604020202020204" charset="0"/>
                            </a:rPr>
                            <a:t>set of pages not increased at time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Open Sans" panose="020B0604020202020204" charset="0"/>
                                  <a:cs typeface="Open Sans" panose="020B0604020202020204" charset="0"/>
                                </a:rPr>
                                <m:t>𝑡</m:t>
                              </m:r>
                            </m:oMath>
                          </a14:m>
                          <a:endParaRPr lang="en-US" sz="1600" b="1" dirty="0">
                            <a:solidFill>
                              <a:schemeClr val="tx1"/>
                            </a:solidFill>
                            <a:latin typeface="Open Sans" panose="020B0604020202020204" charset="0"/>
                            <a:ea typeface="Open Sans" panose="020B0604020202020204" charset="0"/>
                            <a:cs typeface="Open Sans" panose="020B060402020202020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d>
                                <m:dPr>
                                  <m:ctrlP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∖</m:t>
                              </m:r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oMath>
                          </a14:m>
                          <a:r>
                            <a:rPr lang="en-US" sz="1600" b="1" dirty="0">
                              <a:solidFill>
                                <a:schemeClr val="tx1"/>
                              </a:solidFill>
                              <a:latin typeface="Open Sans" panose="020B0604020202020204" charset="0"/>
                              <a:ea typeface="Open Sans" panose="020B0604020202020204" charset="0"/>
                              <a:cs typeface="Open Sans" panose="020B0604020202020204" charset="0"/>
                            </a:rPr>
                            <a:t> 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5659609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603D1D88-83F8-4131-8E1C-261A5F8E0101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358833" y="1310066"/>
              <a:ext cx="7187322" cy="14833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01554">
                      <a:extLst>
                        <a:ext uri="{9D8B030D-6E8A-4147-A177-3AD203B41FA5}">
                          <a16:colId xmlns:a16="http://schemas.microsoft.com/office/drawing/2014/main" val="3851698129"/>
                        </a:ext>
                      </a:extLst>
                    </a:gridCol>
                    <a:gridCol w="3901168">
                      <a:extLst>
                        <a:ext uri="{9D8B030D-6E8A-4147-A177-3AD203B41FA5}">
                          <a16:colId xmlns:a16="http://schemas.microsoft.com/office/drawing/2014/main" val="2678873779"/>
                        </a:ext>
                      </a:extLst>
                    </a:gridCol>
                    <a:gridCol w="2884600">
                      <a:extLst>
                        <a:ext uri="{9D8B030D-6E8A-4147-A177-3AD203B41FA5}">
                          <a16:colId xmlns:a16="http://schemas.microsoft.com/office/drawing/2014/main" val="166498996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t="-3279" r="-1687879" b="-3114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  <a:latin typeface="Open Sans" panose="020B0604020202020204" charset="0"/>
                              <a:ea typeface="Open Sans" panose="020B0604020202020204" charset="0"/>
                              <a:cs typeface="Open Sans" panose="020B0604020202020204" charset="0"/>
                            </a:rPr>
                            <a:t>primal cost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600" b="0" dirty="0">
                            <a:solidFill>
                              <a:schemeClr val="tx1"/>
                            </a:solidFill>
                            <a:latin typeface="Open Sans" panose="020B0604020202020204" charset="0"/>
                            <a:ea typeface="Open Sans" panose="020B0604020202020204" charset="0"/>
                            <a:cs typeface="Open Sans" panose="020B060402020202020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7921958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t="-101613" r="-1687879" b="-2064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latin typeface="Open Sans" panose="020B0604020202020204" charset="0"/>
                              <a:ea typeface="Open Sans" panose="020B0604020202020204" charset="0"/>
                              <a:cs typeface="Open Sans" panose="020B0604020202020204" charset="0"/>
                            </a:rPr>
                            <a:t>dual profit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600" dirty="0">
                            <a:solidFill>
                              <a:schemeClr val="tx1"/>
                            </a:solidFill>
                            <a:latin typeface="Open Sans" panose="020B0604020202020204" charset="0"/>
                            <a:ea typeface="Open Sans" panose="020B0604020202020204" charset="0"/>
                            <a:cs typeface="Open Sans" panose="020B060402020202020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1818465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t="-204918" r="-1687879" b="-1098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313" t="-204918" r="-74063" b="-1098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48945" t="-204918" b="-10983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2833266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t="-304918" r="-1687879" b="-98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313" t="-304918" r="-74063" b="-98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48945" t="-304918" b="-983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6596090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9E35463-3D0E-43D9-9C7C-E4471D2DF066}"/>
                  </a:ext>
                </a:extLst>
              </p:cNvPr>
              <p:cNvSpPr txBox="1"/>
              <p:nvPr/>
            </p:nvSpPr>
            <p:spPr>
              <a:xfrm>
                <a:off x="6764194" y="4209232"/>
                <a:ext cx="2256964" cy="4149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en-US" sz="12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1200" i="1" smtClean="0">
                                  <a:solidFill>
                                    <a:srgbClr val="3A21C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200">
                                  <a:solidFill>
                                    <a:srgbClr val="3A21CF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1200" i="1">
                                      <a:solidFill>
                                        <a:srgbClr val="3A21C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i="1">
                                      <a:solidFill>
                                        <a:srgbClr val="3A21CF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sz="1200" i="1">
                                      <a:solidFill>
                                        <a:srgbClr val="3A21CF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1200" i="1">
                                      <a:solidFill>
                                        <a:srgbClr val="3A21CF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d>
                            </m:e>
                          </m:func>
                        </m:num>
                        <m:den>
                          <m:r>
                            <a:rPr lang="en-US" sz="12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  <m:d>
                            <m:dPr>
                              <m:ctrlPr>
                                <a:rPr lang="en-US" sz="12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den>
                      </m:f>
                      <m:d>
                        <m:dPr>
                          <m:ctrlPr>
                            <a:rPr lang="en-US" sz="1200" i="1" smtClean="0">
                              <a:solidFill>
                                <a:srgbClr val="3A21C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i="1">
                              <a:solidFill>
                                <a:srgbClr val="3A21C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en-US" sz="1200" i="1">
                                  <a:solidFill>
                                    <a:srgbClr val="3A21C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i="1">
                                  <a:solidFill>
                                    <a:srgbClr val="3A21CF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200" i="1">
                                  <a:solidFill>
                                    <a:srgbClr val="3A21CF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200" i="1">
                                  <a:solidFill>
                                    <a:srgbClr val="3A21CF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d>
                          <m:r>
                            <a:rPr lang="en-US" sz="1200" i="1">
                              <a:solidFill>
                                <a:srgbClr val="3A21CF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1200" i="1">
                                  <a:solidFill>
                                    <a:srgbClr val="3A21C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i="1">
                                  <a:solidFill>
                                    <a:srgbClr val="3A21CF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200" i="1">
                                  <a:solidFill>
                                    <a:srgbClr val="3A21CF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9E35463-3D0E-43D9-9C7C-E4471D2DF0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4194" y="4209232"/>
                <a:ext cx="2256964" cy="414985"/>
              </a:xfrm>
              <a:prstGeom prst="rect">
                <a:avLst/>
              </a:prstGeom>
              <a:blipFill>
                <a:blip r:embed="rId5"/>
                <a:stretch>
                  <a:fillRect l="-1351" b="-115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8290988-5228-4DA4-8D86-EB25B437A718}"/>
                  </a:ext>
                </a:extLst>
              </p:cNvPr>
              <p:cNvSpPr txBox="1"/>
              <p:nvPr/>
            </p:nvSpPr>
            <p:spPr>
              <a:xfrm>
                <a:off x="7216345" y="3177619"/>
                <a:ext cx="1557029" cy="5482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1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ar-AE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ar-AE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ar-AE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brk m:alnAt="23"/>
                            </m:rPr>
                            <a:rPr lang="ar-AE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ar-AE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ar-AE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ar-AE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ar-AE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m:rPr>
                                  <m:brk m:alnAt="23"/>
                                </m:rPr>
                                <a:rPr lang="ar-AE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ar-AE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ar-AE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ar-AE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ar-AE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ar-AE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ar-AE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  <m:e>
                              <m:r>
                                <a:rPr lang="ar-AE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d>
                                <m:dPr>
                                  <m:ctrlPr>
                                    <a:rPr lang="ar-AE" sz="1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ar-AE" sz="1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  <m:r>
                                <a:rPr lang="ar-AE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d>
                                <m:dPr>
                                  <m:ctrlPr>
                                    <a:rPr lang="ar-AE" sz="1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ar-AE" sz="1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ar-AE" sz="1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ar-AE" sz="1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</m:e>
                          </m:nary>
                        </m:e>
                      </m:nary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8290988-5228-4DA4-8D86-EB25B437A7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6345" y="3177619"/>
                <a:ext cx="1557029" cy="54829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355742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GB" sz="3600" dirty="0">
                <a:latin typeface="Open Sans"/>
                <a:ea typeface="Open Sans"/>
                <a:cs typeface="Open Sans"/>
                <a:sym typeface="Open Sans"/>
              </a:rPr>
              <a:t>Fractional Algorithm Competitive ratio</a:t>
            </a:r>
            <a:endParaRPr sz="3600" dirty="0">
              <a:latin typeface="Open Sans"/>
              <a:ea typeface="Open Sans"/>
              <a:cs typeface="Open Sans"/>
              <a:sym typeface="Open San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Google Shape;69;p1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311700" y="1225224"/>
                <a:ext cx="8520600" cy="3602351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rmAutofit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60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nary>
                        <m:naryPr>
                          <m:chr m:val="∑"/>
                          <m:supHide m:val="on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∖{</m:t>
                          </m:r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}</m:t>
                          </m:r>
                        </m:sub>
                        <m:sup/>
                        <m:e>
                          <m:d>
                            <m:dPr>
                              <m:ctrlP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AE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d>
                                <m:dPr>
                                  <m:ctrlPr>
                                    <a:rPr lang="ar-AE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ar-AE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ar-AE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ar-AE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  <m:d>
                                    <m:dPr>
                                      <m:ctrlPr>
                                        <a:rPr lang="ar-AE" sz="16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ar-AE" sz="16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ar-AE" sz="16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ar-AE" sz="16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den>
                              </m:f>
                            </m:e>
                          </m:d>
                        </m:e>
                      </m:nary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69" name="Google Shape;69;p1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11700" y="1225224"/>
                <a:ext cx="8520600" cy="360235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Google Shape;70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Economica"/>
              </a:rPr>
              <a:t>54</a:t>
            </a:fld>
            <a:endParaRPr dirty="0">
              <a:solidFill>
                <a:schemeClr val="dk1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  <a:sym typeface="Economica"/>
            </a:endParaRPr>
          </a:p>
        </p:txBody>
      </p:sp>
    </p:spTree>
    <p:extLst>
      <p:ext uri="{BB962C8B-B14F-4D97-AF65-F5344CB8AC3E}">
        <p14:creationId xmlns:p14="http://schemas.microsoft.com/office/powerpoint/2010/main" val="207789325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GB" sz="3600" dirty="0">
                <a:latin typeface="Open Sans"/>
                <a:ea typeface="Open Sans"/>
                <a:cs typeface="Open Sans"/>
                <a:sym typeface="Open Sans"/>
              </a:rPr>
              <a:t>Fractional Algorithm Competitive ratio</a:t>
            </a:r>
            <a:endParaRPr sz="3600" dirty="0">
              <a:latin typeface="Open Sans"/>
              <a:ea typeface="Open Sans"/>
              <a:cs typeface="Open Sans"/>
              <a:sym typeface="Open San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Google Shape;69;p1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311700" y="1225224"/>
                <a:ext cx="8520600" cy="3602351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rmAutofit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60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nary>
                        <m:naryPr>
                          <m:chr m:val="∑"/>
                          <m:supHide m:val="on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600" b="0" i="1" smtClean="0">
                              <a:solidFill>
                                <a:srgbClr val="3A21CF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600" i="1">
                              <a:solidFill>
                                <a:srgbClr val="3A21CF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1600" i="1">
                              <a:solidFill>
                                <a:srgbClr val="3A21CF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sz="1600" i="1">
                              <a:solidFill>
                                <a:srgbClr val="3A21CF"/>
                              </a:solidFill>
                              <a:latin typeface="Cambria Math" panose="02040503050406030204" pitchFamily="18" charset="0"/>
                            </a:rPr>
                            <m:t>∖{</m:t>
                          </m:r>
                          <m:sSub>
                            <m:sSubPr>
                              <m:ctrlPr>
                                <a:rPr lang="en-US" sz="1600" i="1">
                                  <a:solidFill>
                                    <a:srgbClr val="3A21C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solidFill>
                                    <a:srgbClr val="3A21CF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srgbClr val="3A21CF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1600" i="1">
                              <a:solidFill>
                                <a:srgbClr val="3A21CF"/>
                              </a:solidFill>
                              <a:latin typeface="Cambria Math" panose="02040503050406030204" pitchFamily="18" charset="0"/>
                            </a:rPr>
                            <m:t>}</m:t>
                          </m:r>
                        </m:sub>
                        <m:sup/>
                        <m:e>
                          <m:d>
                            <m:dPr>
                              <m:ctrlP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AE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d>
                                <m:dPr>
                                  <m:ctrlPr>
                                    <a:rPr lang="ar-AE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ar-AE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ar-AE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ar-AE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  <m:d>
                                    <m:dPr>
                                      <m:ctrlPr>
                                        <a:rPr lang="ar-AE" sz="16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ar-AE" sz="16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ar-AE" sz="16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ar-AE" sz="16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16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den>
                              </m:f>
                            </m:e>
                          </m:d>
                        </m:e>
                      </m:nary>
                    </m:oMath>
                  </m:oMathPara>
                </a14:m>
                <a:endParaRPr lang="en-US" sz="1600" dirty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60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e>
                      </m:func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6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</m:d>
                              <m:r>
                                <a:rPr 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den>
                          </m:f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1600" b="0" i="1" smtClean="0">
                                  <a:solidFill>
                                    <a:srgbClr val="3A21CF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600" i="1">
                                  <a:solidFill>
                                    <a:srgbClr val="3A21CF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1600" i="1">
                                  <a:solidFill>
                                    <a:srgbClr val="3A21CF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d>
                                <m:dPr>
                                  <m:ctrlPr>
                                    <a:rPr lang="en-US" sz="1600" i="1">
                                      <a:solidFill>
                                        <a:srgbClr val="3A21C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i="1">
                                      <a:solidFill>
                                        <a:srgbClr val="3A21CF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sz="1600" i="1">
                                  <a:solidFill>
                                    <a:srgbClr val="3A21CF"/>
                                  </a:solidFill>
                                  <a:latin typeface="Cambria Math" panose="02040503050406030204" pitchFamily="18" charset="0"/>
                                </a:rPr>
                                <m:t>∖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1600" i="1">
                                      <a:solidFill>
                                        <a:srgbClr val="3A21C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600" i="1">
                                          <a:solidFill>
                                            <a:srgbClr val="3A21C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i="1">
                                          <a:solidFill>
                                            <a:srgbClr val="3A21C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sz="1600" i="1">
                                          <a:solidFill>
                                            <a:srgbClr val="3A21C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d>
                            </m:sub>
                            <m:sup/>
                            <m:e>
                              <m:r>
                                <a:rPr lang="ar-AE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d>
                                <m:dPr>
                                  <m:ctrlPr>
                                    <a:rPr lang="ar-AE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ar-AE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ar-AE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ar-AE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  <m:d>
                                    <m:dPr>
                                      <m:ctrlPr>
                                        <a:rPr lang="ar-AE" sz="16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ar-AE" sz="16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ar-AE" sz="16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ar-AE" sz="16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e>
                              </m:d>
                            </m:e>
                          </m:nary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1600" b="0" i="1" smtClean="0">
                                  <a:solidFill>
                                    <a:srgbClr val="3A21CF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600" i="1">
                                  <a:solidFill>
                                    <a:srgbClr val="3A21CF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sz="1600" i="1">
                                      <a:solidFill>
                                        <a:srgbClr val="3A21C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solidFill>
                                        <a:srgbClr val="3A21CF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solidFill>
                                        <a:srgbClr val="3A21CF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p>
                              </m:sSup>
                            </m:sub>
                            <m:sup/>
                            <m:e>
                              <m:r>
                                <a:rPr lang="ar-AE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d>
                                <m:dPr>
                                  <m:ctrlPr>
                                    <a:rPr lang="ar-AE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ar-AE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ar-AE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ar-AE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  <m:d>
                                    <m:dPr>
                                      <m:ctrlPr>
                                        <a:rPr lang="ar-AE" sz="16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ar-AE" sz="16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ar-AE" sz="16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ar-AE" sz="16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69" name="Google Shape;69;p1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11700" y="1225224"/>
                <a:ext cx="8520600" cy="360235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Google Shape;70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Economica"/>
              </a:rPr>
              <a:t>55</a:t>
            </a:fld>
            <a:endParaRPr dirty="0">
              <a:solidFill>
                <a:schemeClr val="dk1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  <a:sym typeface="Economic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734551B-3D89-4B55-99B7-DE8A4D1E7F9F}"/>
                  </a:ext>
                </a:extLst>
              </p:cNvPr>
              <p:cNvSpPr txBox="1"/>
              <p:nvPr/>
            </p:nvSpPr>
            <p:spPr>
              <a:xfrm>
                <a:off x="7791482" y="2107677"/>
                <a:ext cx="955326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rgbClr val="3A21CF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1200" b="0" i="1" smtClean="0">
                          <a:solidFill>
                            <a:srgbClr val="3A21CF"/>
                          </a:solidFill>
                          <a:latin typeface="Cambria Math" panose="02040503050406030204" pitchFamily="18" charset="0"/>
                        </a:rPr>
                        <m:t>∪</m:t>
                      </m:r>
                      <m:sSup>
                        <m:sSupPr>
                          <m:ctrlPr>
                            <a:rPr lang="en-US" sz="1200" b="0" i="1" smtClean="0">
                              <a:solidFill>
                                <a:srgbClr val="3A21C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b="0" i="1" smtClean="0">
                              <a:solidFill>
                                <a:srgbClr val="3A21CF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en-US" sz="1200" b="0" i="1" smtClean="0">
                              <a:solidFill>
                                <a:srgbClr val="3A21CF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p>
                      </m:sSup>
                      <m:r>
                        <a:rPr lang="en-US" sz="1200" b="0" i="1" smtClean="0">
                          <a:solidFill>
                            <a:srgbClr val="3A21C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200" b="0" i="1" smtClean="0">
                          <a:solidFill>
                            <a:srgbClr val="3A21CF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1200" b="0" i="1" smtClean="0">
                          <a:solidFill>
                            <a:srgbClr val="3A21CF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200" b="0" i="1" smtClean="0">
                          <a:solidFill>
                            <a:srgbClr val="3A21CF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200" b="0" i="1" smtClean="0">
                          <a:solidFill>
                            <a:srgbClr val="3A21CF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200" dirty="0">
                  <a:solidFill>
                    <a:srgbClr val="3A21CF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734551B-3D89-4B55-99B7-DE8A4D1E7F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1482" y="2107677"/>
                <a:ext cx="955326" cy="184666"/>
              </a:xfrm>
              <a:prstGeom prst="rect">
                <a:avLst/>
              </a:prstGeom>
              <a:blipFill>
                <a:blip r:embed="rId4"/>
                <a:stretch>
                  <a:fillRect l="-3185" t="-3333" r="-5096" b="-4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254744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GB" sz="3600" dirty="0">
                <a:latin typeface="Open Sans"/>
                <a:ea typeface="Open Sans"/>
                <a:cs typeface="Open Sans"/>
                <a:sym typeface="Open Sans"/>
              </a:rPr>
              <a:t>Fractional Algorithm Competitive ratio</a:t>
            </a:r>
            <a:endParaRPr sz="3600" dirty="0">
              <a:latin typeface="Open Sans"/>
              <a:ea typeface="Open Sans"/>
              <a:cs typeface="Open Sans"/>
              <a:sym typeface="Open San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Google Shape;69;p1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311700" y="1225224"/>
                <a:ext cx="8520600" cy="3602351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rmAutofit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60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nary>
                        <m:naryPr>
                          <m:chr m:val="∑"/>
                          <m:supHide m:val="on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∖{</m:t>
                          </m:r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}</m:t>
                          </m:r>
                        </m:sub>
                        <m:sup/>
                        <m:e>
                          <m:d>
                            <m:dPr>
                              <m:ctrlP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AE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d>
                                <m:dPr>
                                  <m:ctrlPr>
                                    <a:rPr lang="ar-AE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ar-AE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ar-AE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ar-AE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  <m:d>
                                    <m:dPr>
                                      <m:ctrlPr>
                                        <a:rPr lang="ar-AE" sz="16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ar-AE" sz="16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ar-AE" sz="16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ar-AE" sz="16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den>
                              </m:f>
                            </m:e>
                          </m:d>
                        </m:e>
                      </m:nary>
                    </m:oMath>
                  </m:oMathPara>
                </a14:m>
                <a:endParaRPr lang="en-US" sz="1600" dirty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60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e>
                      </m:func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</m:d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den>
                          </m:f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sz="16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d>
                                <m:dPr>
                                  <m:ctrlPr>
                                    <a:rPr lang="en-US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∖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6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sz="16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d>
                            </m:sub>
                            <m:sup/>
                            <m:e>
                              <m:r>
                                <a:rPr lang="ar-AE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d>
                                <m:dPr>
                                  <m:ctrlPr>
                                    <a:rPr lang="ar-AE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ar-AE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ar-AE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ar-AE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  <m:d>
                                    <m:dPr>
                                      <m:ctrlPr>
                                        <a:rPr lang="ar-AE" sz="16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ar-AE" sz="16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ar-AE" sz="16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ar-AE" sz="16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e>
                              </m:d>
                            </m:e>
                          </m:nary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sz="1600" i="1" smtClean="0">
                                  <a:solidFill>
                                    <a:srgbClr val="3A21C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1600" b="0" i="1" smtClean="0">
                                  <a:solidFill>
                                    <a:srgbClr val="3A21CF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600" i="1">
                                  <a:solidFill>
                                    <a:srgbClr val="3A21CF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sz="1600" i="1">
                                      <a:solidFill>
                                        <a:srgbClr val="3A21C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solidFill>
                                        <a:srgbClr val="3A21CF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solidFill>
                                        <a:srgbClr val="3A21CF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p>
                              </m:sSup>
                            </m:sub>
                            <m:sup/>
                            <m:e>
                              <m:r>
                                <a:rPr lang="ar-AE" sz="1600" i="1">
                                  <a:solidFill>
                                    <a:srgbClr val="3A21C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d>
                                <m:dPr>
                                  <m:ctrlPr>
                                    <a:rPr lang="ar-AE" sz="1600" i="1">
                                      <a:solidFill>
                                        <a:srgbClr val="3A21C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ar-AE" sz="1600" i="1">
                                      <a:solidFill>
                                        <a:srgbClr val="3A21CF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ar-AE" sz="1600" i="1">
                                      <a:solidFill>
                                        <a:srgbClr val="3A21CF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ar-AE" sz="1600" i="1">
                                      <a:solidFill>
                                        <a:srgbClr val="3A21CF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  <m:d>
                                    <m:dPr>
                                      <m:ctrlPr>
                                        <a:rPr lang="ar-AE" sz="1600" i="1">
                                          <a:solidFill>
                                            <a:srgbClr val="3A21C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ar-AE" sz="1600" i="1">
                                          <a:solidFill>
                                            <a:srgbClr val="3A21C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ar-AE" sz="1600" i="1">
                                          <a:solidFill>
                                            <a:srgbClr val="3A21C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ar-AE" sz="1600" i="1">
                                          <a:solidFill>
                                            <a:srgbClr val="3A21C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d>
                    </m:oMath>
                  </m:oMathPara>
                </a14:m>
                <a:endParaRPr lang="en-US" sz="1600" dirty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≤</m:t>
                      </m:r>
                      <m:func>
                        <m:func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60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e>
                      </m:func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</m:d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den>
                          </m:f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sz="16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d>
                                <m:dPr>
                                  <m:ctrlPr>
                                    <a:rPr lang="en-US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d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i="1" smtClean="0">
                              <a:solidFill>
                                <a:srgbClr val="3A21CF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sSup>
                            <m:sSupPr>
                              <m:ctrlPr>
                                <a:rPr lang="en-US" sz="1600" i="1">
                                  <a:solidFill>
                                    <a:srgbClr val="3A21C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solidFill>
                                    <a:srgbClr val="3A21CF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en-US" sz="1600" i="1">
                                  <a:solidFill>
                                    <a:srgbClr val="3A21CF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p>
                          </m:sSup>
                          <m:r>
                            <a:rPr lang="en-US" sz="1600" i="1">
                              <a:solidFill>
                                <a:srgbClr val="3A21CF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</m:d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9" name="Google Shape;69;p1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11700" y="1225224"/>
                <a:ext cx="8520600" cy="360235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Google Shape;70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Economica"/>
              </a:rPr>
              <a:t>56</a:t>
            </a:fld>
            <a:endParaRPr dirty="0">
              <a:solidFill>
                <a:schemeClr val="dk1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  <a:sym typeface="Economic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700E20F-403D-4A88-BDEE-3509E147F5AF}"/>
                  </a:ext>
                </a:extLst>
              </p:cNvPr>
              <p:cNvSpPr txBox="1"/>
              <p:nvPr/>
            </p:nvSpPr>
            <p:spPr>
              <a:xfrm>
                <a:off x="7040442" y="2032171"/>
                <a:ext cx="1653786" cy="2084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rgbClr val="3A21CF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1200" b="0" i="1" smtClean="0">
                          <a:solidFill>
                            <a:srgbClr val="3A21CF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sz="1200" b="0" i="1" smtClean="0">
                              <a:solidFill>
                                <a:srgbClr val="3A21C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b="0" i="1" smtClean="0">
                              <a:solidFill>
                                <a:srgbClr val="3A21CF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en-US" sz="1200" b="0" i="1" smtClean="0">
                              <a:solidFill>
                                <a:srgbClr val="3A21CF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p>
                      </m:sSup>
                      <m:r>
                        <a:rPr lang="en-US" sz="1200" b="0" i="1" smtClean="0">
                          <a:solidFill>
                            <a:srgbClr val="3A21CF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1200" b="0" i="1" smtClean="0">
                          <a:solidFill>
                            <a:srgbClr val="3A21CF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sz="1200" b="0" i="1" smtClean="0">
                              <a:solidFill>
                                <a:srgbClr val="3A21C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b="0" i="1" smtClean="0">
                              <a:solidFill>
                                <a:srgbClr val="3A21CF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200" b="0" i="1" smtClean="0">
                              <a:solidFill>
                                <a:srgbClr val="3A21CF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200" b="0" i="1" smtClean="0">
                              <a:solidFill>
                                <a:srgbClr val="3A21CF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  <m:d>
                            <m:dPr>
                              <m:ctrlPr>
                                <a:rPr lang="en-US" sz="1200" b="0" i="1" smtClean="0">
                                  <a:solidFill>
                                    <a:srgbClr val="3A21C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b="0" i="1" smtClean="0">
                                  <a:solidFill>
                                    <a:srgbClr val="3A21CF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200" b="0" i="1" smtClean="0">
                                  <a:solidFill>
                                    <a:srgbClr val="3A21CF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200" b="0" i="1" smtClean="0">
                                  <a:solidFill>
                                    <a:srgbClr val="3A21CF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en-US" sz="1200" b="0" i="1" smtClean="0">
                          <a:solidFill>
                            <a:srgbClr val="3A21C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200" b="0" i="1" smtClean="0">
                          <a:solidFill>
                            <a:srgbClr val="3A21CF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200" dirty="0">
                  <a:solidFill>
                    <a:srgbClr val="3A21CF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700E20F-403D-4A88-BDEE-3509E147F5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0442" y="2032171"/>
                <a:ext cx="1653786" cy="208455"/>
              </a:xfrm>
              <a:prstGeom prst="rect">
                <a:avLst/>
              </a:prstGeom>
              <a:blipFill>
                <a:blip r:embed="rId4"/>
                <a:stretch>
                  <a:fillRect l="-1476" r="-18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9E90349-C63D-4E47-B8B2-410971D9447C}"/>
                  </a:ext>
                </a:extLst>
              </p:cNvPr>
              <p:cNvSpPr txBox="1"/>
              <p:nvPr/>
            </p:nvSpPr>
            <p:spPr>
              <a:xfrm>
                <a:off x="6715426" y="1225224"/>
                <a:ext cx="2272738" cy="6568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</a:rPr>
                  <a:t>Unsatisfied primal constraint</a:t>
                </a:r>
                <a:endParaRPr lang="en-US" sz="120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1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d>
                            <m:dPr>
                              <m:ctrlPr>
                                <a:rPr lang="en-US" sz="1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∖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sz="1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</m:sub>
                        <m:sup/>
                        <m:e>
                          <m:r>
                            <a:rPr lang="ar-AE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ar-AE" sz="1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AE" sz="1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ar-AE" sz="1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ar-AE" sz="1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d>
                                <m:dPr>
                                  <m:ctrlPr>
                                    <a:rPr lang="ar-AE" sz="1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ar-AE" sz="1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ar-AE" sz="1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ar-AE" sz="1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d>
                        </m:e>
                      </m:nary>
                      <m:r>
                        <m:rPr>
                          <m:nor/>
                        </m:rPr>
                        <a:rPr lang="en-US" sz="1200" dirty="0">
                          <a:solidFill>
                            <a:srgbClr val="FF0000"/>
                          </a:solidFill>
                        </a:rPr>
                        <m:t>&lt;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d>
                            <m:dPr>
                              <m:ctrlPr>
                                <a:rPr lang="en-US" sz="1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en-US" sz="1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sz="1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9E90349-C63D-4E47-B8B2-410971D944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5426" y="1225224"/>
                <a:ext cx="2272738" cy="656846"/>
              </a:xfrm>
              <a:prstGeom prst="rect">
                <a:avLst/>
              </a:prstGeom>
              <a:blipFill>
                <a:blip r:embed="rId5"/>
                <a:stretch>
                  <a:fillRect l="-14785" t="-75000" b="-1370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986370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GB" sz="3600" dirty="0">
                <a:latin typeface="Open Sans"/>
                <a:ea typeface="Open Sans"/>
                <a:cs typeface="Open Sans"/>
                <a:sym typeface="Open Sans"/>
              </a:rPr>
              <a:t>Fractional Algorithm Competitive ratio</a:t>
            </a:r>
            <a:endParaRPr sz="3600" dirty="0">
              <a:latin typeface="Open Sans"/>
              <a:ea typeface="Open Sans"/>
              <a:cs typeface="Open Sans"/>
              <a:sym typeface="Open San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Google Shape;69;p1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311700" y="1225224"/>
                <a:ext cx="8520600" cy="3602351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60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nary>
                        <m:naryPr>
                          <m:chr m:val="∑"/>
                          <m:supHide m:val="on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∖{</m:t>
                          </m:r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}</m:t>
                          </m:r>
                        </m:sub>
                        <m:sup/>
                        <m:e>
                          <m:d>
                            <m:dPr>
                              <m:ctrlP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AE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d>
                                <m:dPr>
                                  <m:ctrlPr>
                                    <a:rPr lang="ar-AE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ar-AE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ar-AE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ar-AE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  <m:d>
                                    <m:dPr>
                                      <m:ctrlPr>
                                        <a:rPr lang="ar-AE" sz="16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ar-AE" sz="16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ar-AE" sz="16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ar-AE" sz="16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den>
                              </m:f>
                            </m:e>
                          </m:d>
                        </m:e>
                      </m:nary>
                    </m:oMath>
                  </m:oMathPara>
                </a14:m>
                <a:endParaRPr lang="en-US" sz="1600" dirty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60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e>
                      </m:func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</m:d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den>
                          </m:f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d>
                                <m:d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∖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d>
                            </m:sub>
                            <m:sup/>
                            <m:e>
                              <m:r>
                                <a:rPr lang="ar-AE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d>
                                <m:dPr>
                                  <m:ctrlPr>
                                    <a:rPr lang="ar-AE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ar-AE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ar-AE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ar-AE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  <m:d>
                                    <m:dPr>
                                      <m:ctrlPr>
                                        <a:rPr lang="ar-AE" sz="16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ar-AE" sz="16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ar-AE" sz="16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ar-AE" sz="16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e>
                              </m:d>
                            </m:e>
                          </m:nary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p>
                              </m:sSup>
                            </m:sub>
                            <m:sup/>
                            <m:e>
                              <m:r>
                                <a:rPr lang="ar-AE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d>
                                <m:dPr>
                                  <m:ctrlPr>
                                    <a:rPr lang="ar-AE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ar-AE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ar-AE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ar-AE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  <m:d>
                                    <m:dPr>
                                      <m:ctrlPr>
                                        <a:rPr lang="ar-AE" sz="16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ar-AE" sz="16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ar-AE" sz="16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ar-AE" sz="16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d>
                    </m:oMath>
                  </m:oMathPara>
                </a14:m>
                <a:endParaRPr lang="en-US" sz="1600" dirty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≤</m:t>
                      </m:r>
                      <m:func>
                        <m:func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60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e>
                      </m:func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6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</m:d>
                              <m:r>
                                <a:rPr 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den>
                          </m:f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sz="1600" i="1" smtClean="0">
                                  <a:solidFill>
                                    <a:srgbClr val="3A21C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solidFill>
                                    <a:srgbClr val="3A21CF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d>
                                <m:dPr>
                                  <m:ctrlPr>
                                    <a:rPr lang="en-US" sz="1600" i="1">
                                      <a:solidFill>
                                        <a:srgbClr val="3A21C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i="1">
                                      <a:solidFill>
                                        <a:srgbClr val="3A21CF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d>
                          <m:r>
                            <a:rPr lang="en-US" sz="1600" i="1">
                              <a:solidFill>
                                <a:srgbClr val="3A21CF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i="1">
                              <a:solidFill>
                                <a:srgbClr val="3A21CF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1600" i="1">
                              <a:solidFill>
                                <a:srgbClr val="3A21CF"/>
                              </a:solidFill>
                              <a:latin typeface="Cambria Math" panose="02040503050406030204" pitchFamily="18" charset="0"/>
                            </a:rPr>
                            <m:t>−|</m:t>
                          </m:r>
                          <m:sSup>
                            <m:sSupPr>
                              <m:ctrlPr>
                                <a:rPr lang="en-US" sz="1600" i="1">
                                  <a:solidFill>
                                    <a:srgbClr val="3A21C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solidFill>
                                    <a:srgbClr val="3A21CF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en-US" sz="1600" i="1">
                                  <a:solidFill>
                                    <a:srgbClr val="3A21CF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p>
                          </m:sSup>
                          <m:r>
                            <a:rPr lang="en-US" sz="1600" i="1">
                              <a:solidFill>
                                <a:srgbClr val="3A21CF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</m:d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≤</m:t>
                      </m:r>
                      <m:func>
                        <m:func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60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e>
                      </m:func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16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d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sz="1600" i="1" smtClean="0">
                                  <a:solidFill>
                                    <a:srgbClr val="3A21C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solidFill>
                                    <a:srgbClr val="3A21CF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d>
                          <m:r>
                            <a:rPr lang="en-US" sz="1600" i="1">
                              <a:solidFill>
                                <a:srgbClr val="3A21CF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i="1">
                              <a:solidFill>
                                <a:srgbClr val="3A21CF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</m:oMath>
                  </m:oMathPara>
                </a14:m>
                <a:endParaRPr lang="en-US" sz="1600" dirty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2</m:t>
                      </m:r>
                      <m:func>
                        <m:func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60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e>
                      </m:func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16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d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69" name="Google Shape;69;p1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11700" y="1225224"/>
                <a:ext cx="8520600" cy="360235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Google Shape;70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Economica"/>
              </a:rPr>
              <a:t>57</a:t>
            </a:fld>
            <a:endParaRPr dirty="0">
              <a:solidFill>
                <a:schemeClr val="dk1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  <a:sym typeface="Economic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4290190-8B1C-485F-967A-283F442A66F0}"/>
                  </a:ext>
                </a:extLst>
              </p:cNvPr>
              <p:cNvSpPr txBox="1"/>
              <p:nvPr/>
            </p:nvSpPr>
            <p:spPr>
              <a:xfrm>
                <a:off x="7538460" y="1433661"/>
                <a:ext cx="955326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rgbClr val="3A21CF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1200" b="0" i="1" smtClean="0">
                          <a:solidFill>
                            <a:srgbClr val="3A21CF"/>
                          </a:solidFill>
                          <a:latin typeface="Cambria Math" panose="02040503050406030204" pitchFamily="18" charset="0"/>
                        </a:rPr>
                        <m:t>∪</m:t>
                      </m:r>
                      <m:sSup>
                        <m:sSupPr>
                          <m:ctrlPr>
                            <a:rPr lang="en-US" sz="1200" b="0" i="1" smtClean="0">
                              <a:solidFill>
                                <a:srgbClr val="3A21C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b="0" i="1" smtClean="0">
                              <a:solidFill>
                                <a:srgbClr val="3A21CF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en-US" sz="1200" b="0" i="1" smtClean="0">
                              <a:solidFill>
                                <a:srgbClr val="3A21CF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p>
                      </m:sSup>
                      <m:r>
                        <a:rPr lang="en-US" sz="1200" b="0" i="1" smtClean="0">
                          <a:solidFill>
                            <a:srgbClr val="3A21C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200" b="0" i="1" smtClean="0">
                          <a:solidFill>
                            <a:srgbClr val="3A21CF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1200" b="0" i="1" smtClean="0">
                          <a:solidFill>
                            <a:srgbClr val="3A21CF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200" b="0" i="1" smtClean="0">
                          <a:solidFill>
                            <a:srgbClr val="3A21CF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200" b="0" i="1" smtClean="0">
                          <a:solidFill>
                            <a:srgbClr val="3A21CF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200" dirty="0">
                  <a:solidFill>
                    <a:srgbClr val="3A21CF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4290190-8B1C-485F-967A-283F442A66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8460" y="1433661"/>
                <a:ext cx="955326" cy="184666"/>
              </a:xfrm>
              <a:prstGeom prst="rect">
                <a:avLst/>
              </a:prstGeom>
              <a:blipFill>
                <a:blip r:embed="rId4"/>
                <a:stretch>
                  <a:fillRect l="-3205" r="-5128" b="-4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A45348C-93CE-4034-BB61-187A18A91122}"/>
                  </a:ext>
                </a:extLst>
              </p:cNvPr>
              <p:cNvSpPr txBox="1"/>
              <p:nvPr/>
            </p:nvSpPr>
            <p:spPr>
              <a:xfrm>
                <a:off x="7538460" y="1835912"/>
                <a:ext cx="960968" cy="53155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1200" dirty="0">
                  <a:solidFill>
                    <a:srgbClr val="FF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A45348C-93CE-4034-BB61-187A18A911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8460" y="1835912"/>
                <a:ext cx="960968" cy="531556"/>
              </a:xfrm>
              <a:prstGeom prst="rect">
                <a:avLst/>
              </a:prstGeom>
              <a:blipFill>
                <a:blip r:embed="rId5"/>
                <a:stretch>
                  <a:fillRect l="-1911" t="-2299" r="-2548" b="-6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42075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GB" sz="3600" dirty="0">
                <a:latin typeface="Open Sans"/>
                <a:ea typeface="Open Sans"/>
                <a:cs typeface="Open Sans"/>
                <a:sym typeface="Open Sans"/>
              </a:rPr>
              <a:t>Fractional Algorithm Competitive ratio</a:t>
            </a:r>
            <a:endParaRPr sz="3600" dirty="0">
              <a:latin typeface="Open Sans"/>
              <a:ea typeface="Open Sans"/>
              <a:cs typeface="Open Sans"/>
              <a:sym typeface="Open San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Google Shape;69;p1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311700" y="1225224"/>
                <a:ext cx="8520600" cy="3602351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indent="0">
                  <a:lnSpc>
                    <a:spcPct val="12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</a:rPr>
                      <m:t>=2</m:t>
                    </m:r>
                    <m:func>
                      <m:func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60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1+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</m:e>
                    </m:func>
                    <m:d>
                      <m:d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1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sz="1600" dirty="0"/>
                  <a:t> </a:t>
                </a:r>
              </a:p>
            </p:txBody>
          </p:sp>
        </mc:Choice>
        <mc:Fallback xmlns="">
          <p:sp>
            <p:nvSpPr>
              <p:cNvPr id="69" name="Google Shape;69;p1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11700" y="1225224"/>
                <a:ext cx="8520600" cy="360235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Google Shape;70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Economica"/>
              </a:rPr>
              <a:t>58</a:t>
            </a:fld>
            <a:endParaRPr dirty="0">
              <a:solidFill>
                <a:schemeClr val="dk1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  <a:sym typeface="Economica"/>
            </a:endParaRPr>
          </a:p>
        </p:txBody>
      </p:sp>
    </p:spTree>
    <p:extLst>
      <p:ext uri="{BB962C8B-B14F-4D97-AF65-F5344CB8AC3E}">
        <p14:creationId xmlns:p14="http://schemas.microsoft.com/office/powerpoint/2010/main" val="229847448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GB" sz="3600" dirty="0">
                <a:latin typeface="Open Sans"/>
                <a:ea typeface="Open Sans"/>
                <a:cs typeface="Open Sans"/>
                <a:sym typeface="Open Sans"/>
              </a:rPr>
              <a:t>Fractional Algorithm Competitive ratio</a:t>
            </a:r>
            <a:endParaRPr sz="3600" dirty="0">
              <a:latin typeface="Open Sans"/>
              <a:ea typeface="Open Sans"/>
              <a:cs typeface="Open Sans"/>
              <a:sym typeface="Open San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Google Shape;69;p1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311700" y="1225224"/>
                <a:ext cx="8520600" cy="3602351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indent="0">
                  <a:lnSpc>
                    <a:spcPct val="12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i="1" smtClean="0">
                        <a:latin typeface="Cambria Math" panose="02040503050406030204" pitchFamily="18" charset="0"/>
                      </a:rPr>
                      <m:t>2</m:t>
                    </m:r>
                    <m:func>
                      <m:func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60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</m:e>
                    </m:func>
                    <m:d>
                      <m:d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1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sz="1600" dirty="0"/>
                  <a:t> </a:t>
                </a:r>
              </a:p>
              <a:p>
                <a:pPr marL="11430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/>
                        <m:e>
                          <m:d>
                            <m:dPr>
                              <m:ctrlP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  <m:d>
                                    <m:dPr>
                                      <m:ctrlPr>
                                        <a:rPr lang="en-US" sz="16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6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d>
                            <m:dPr>
                              <m:ctrlP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nary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brk m:alnAt="23"/>
                            </m:rP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m:rPr>
                                  <m:brk m:alnAt="23"/>
                                </m:rP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d>
                                <m:dPr>
                                  <m:ctrlPr>
                                    <a:rPr lang="en-US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sup>
                            <m:e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d>
                                <m:dPr>
                                  <m:ctrlPr>
                                    <a:rPr lang="en-US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</m:e>
                          </m:nary>
                        </m:e>
                      </m:nary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9" name="Google Shape;69;p1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11700" y="1225224"/>
                <a:ext cx="8520600" cy="360235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Google Shape;70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Economica"/>
              </a:rPr>
              <a:t>59</a:t>
            </a:fld>
            <a:endParaRPr dirty="0">
              <a:solidFill>
                <a:schemeClr val="dk1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  <a:sym typeface="Economica"/>
            </a:endParaRPr>
          </a:p>
        </p:txBody>
      </p:sp>
    </p:spTree>
    <p:extLst>
      <p:ext uri="{BB962C8B-B14F-4D97-AF65-F5344CB8AC3E}">
        <p14:creationId xmlns:p14="http://schemas.microsoft.com/office/powerpoint/2010/main" val="1131757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Open Sans"/>
                <a:ea typeface="Open Sans"/>
                <a:cs typeface="Open Sans"/>
                <a:sym typeface="Open Sans"/>
              </a:rPr>
              <a:t>Notations</a:t>
            </a:r>
            <a:endParaRPr dirty="0">
              <a:latin typeface="Open Sans"/>
              <a:ea typeface="Open Sans"/>
              <a:cs typeface="Open Sans"/>
              <a:sym typeface="Open San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Google Shape;69;p1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311700" y="1225225"/>
                <a:ext cx="8520600" cy="335400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=4         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US" sz="1600" i="1" dirty="0">
                  <a:latin typeface="Cambria Math" panose="02040503050406030204" pitchFamily="18" charset="0"/>
                </a:endParaRPr>
              </a:p>
              <a:p>
                <a:pPr marL="0" lvl="0" indent="0">
                  <a:buNone/>
                </a:pPr>
                <a:endParaRPr lang="en-US" sz="1600" i="1" dirty="0">
                  <a:latin typeface="Cambria Math" panose="02040503050406030204" pitchFamily="18" charset="0"/>
                </a:endParaRPr>
              </a:p>
              <a:p>
                <a:pPr marL="0" lvl="0" indent="0">
                  <a:buNone/>
                </a:pPr>
                <a:endParaRPr lang="en-US" sz="1600" i="1" dirty="0">
                  <a:latin typeface="Cambria Math" panose="02040503050406030204" pitchFamily="18" charset="0"/>
                </a:endParaRPr>
              </a:p>
              <a:p>
                <a:pPr marL="0" lvl="0" indent="0">
                  <a:buNone/>
                </a:pPr>
                <a:endParaRPr lang="en-US" sz="1600" i="1" dirty="0">
                  <a:latin typeface="Cambria Math" panose="02040503050406030204" pitchFamily="18" charset="0"/>
                </a:endParaRPr>
              </a:p>
              <a:p>
                <a:pPr marL="0" lvl="0" indent="0">
                  <a:buNone/>
                </a:pPr>
                <a:endParaRPr lang="en-US" sz="1600" i="1" dirty="0">
                  <a:latin typeface="Cambria Math" panose="02040503050406030204" pitchFamily="18" charset="0"/>
                </a:endParaRPr>
              </a:p>
              <a:p>
                <a:pPr marL="0" lvl="0" indent="0">
                  <a:buNone/>
                </a:pPr>
                <a:endParaRPr lang="en-US" sz="1600" i="1" dirty="0">
                  <a:latin typeface="Cambria Math" panose="02040503050406030204" pitchFamily="18" charset="0"/>
                </a:endParaRPr>
              </a:p>
              <a:p>
                <a:pPr marL="0" lvl="0" indent="0">
                  <a:buNone/>
                </a:pPr>
                <a:endParaRPr lang="en-US" sz="1600" i="1" dirty="0">
                  <a:latin typeface="Cambria Math" panose="02040503050406030204" pitchFamily="18" charset="0"/>
                </a:endParaRPr>
              </a:p>
              <a:p>
                <a:pPr marL="0" lvl="0" indent="0">
                  <a:buNone/>
                </a:pPr>
                <a:endParaRPr lang="en-US" sz="1600" i="1" dirty="0">
                  <a:latin typeface="Cambria Math" panose="02040503050406030204" pitchFamily="18" charset="0"/>
                </a:endParaRPr>
              </a:p>
              <a:p>
                <a:pPr marL="0" lvl="0" indent="0">
                  <a:buNone/>
                </a:pPr>
                <a:endParaRPr lang="en-US" sz="1600" i="1" dirty="0">
                  <a:latin typeface="Cambria Math" panose="02040503050406030204" pitchFamily="18" charset="0"/>
                </a:endParaRPr>
              </a:p>
              <a:p>
                <a:pPr marL="0" lvl="0" indent="0">
                  <a:buNone/>
                </a:pPr>
                <a:endParaRPr lang="en-US" sz="1600" dirty="0"/>
              </a:p>
              <a:p>
                <a:pPr marL="0" lvl="0" indent="0">
                  <a:buNone/>
                </a:pPr>
                <a:endParaRPr lang="en-US" sz="1600" dirty="0"/>
              </a:p>
            </p:txBody>
          </p:sp>
        </mc:Choice>
        <mc:Fallback xmlns="">
          <p:sp>
            <p:nvSpPr>
              <p:cNvPr id="69" name="Google Shape;69;p1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11700" y="1225225"/>
                <a:ext cx="8520600" cy="33540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Google Shape;70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Economica"/>
              </a:rPr>
              <a:t>6</a:t>
            </a:fld>
            <a:endParaRPr dirty="0">
              <a:solidFill>
                <a:schemeClr val="dk1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  <a:sym typeface="Economica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2C5C5DD-6497-4AEB-8F40-B5B92AEB3A13}"/>
              </a:ext>
            </a:extLst>
          </p:cNvPr>
          <p:cNvGraphicFramePr>
            <a:graphicFrameLocks noGrp="1"/>
          </p:cNvGraphicFramePr>
          <p:nvPr/>
        </p:nvGraphicFramePr>
        <p:xfrm>
          <a:off x="561511" y="1753128"/>
          <a:ext cx="981567" cy="30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189">
                  <a:extLst>
                    <a:ext uri="{9D8B030D-6E8A-4147-A177-3AD203B41FA5}">
                      <a16:colId xmlns:a16="http://schemas.microsoft.com/office/drawing/2014/main" val="3646591774"/>
                    </a:ext>
                  </a:extLst>
                </a:gridCol>
                <a:gridCol w="327189">
                  <a:extLst>
                    <a:ext uri="{9D8B030D-6E8A-4147-A177-3AD203B41FA5}">
                      <a16:colId xmlns:a16="http://schemas.microsoft.com/office/drawing/2014/main" val="3380459466"/>
                    </a:ext>
                  </a:extLst>
                </a:gridCol>
                <a:gridCol w="327189">
                  <a:extLst>
                    <a:ext uri="{9D8B030D-6E8A-4147-A177-3AD203B41FA5}">
                      <a16:colId xmlns:a16="http://schemas.microsoft.com/office/drawing/2014/main" val="3123531767"/>
                    </a:ext>
                  </a:extLst>
                </a:gridCol>
              </a:tblGrid>
              <a:tr h="156446">
                <a:tc>
                  <a:txBody>
                    <a:bodyPr/>
                    <a:lstStyle/>
                    <a:p>
                      <a:pPr algn="just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653635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8B37187-2B17-4E3E-85FD-7D059A67EE1B}"/>
                  </a:ext>
                </a:extLst>
              </p:cNvPr>
              <p:cNvSpPr txBox="1"/>
              <p:nvPr/>
            </p:nvSpPr>
            <p:spPr>
              <a:xfrm>
                <a:off x="1357459" y="2135928"/>
                <a:ext cx="55579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8B37187-2B17-4E3E-85FD-7D059A67EE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7459" y="2135928"/>
                <a:ext cx="555793" cy="215444"/>
              </a:xfrm>
              <a:prstGeom prst="rect">
                <a:avLst/>
              </a:prstGeom>
              <a:blipFill>
                <a:blip r:embed="rId4"/>
                <a:stretch>
                  <a:fillRect l="-7692" r="-6593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9">
                <a:extLst>
                  <a:ext uri="{FF2B5EF4-FFF2-40B4-BE49-F238E27FC236}">
                    <a16:creationId xmlns:a16="http://schemas.microsoft.com/office/drawing/2014/main" id="{E05D577D-0970-471B-ABC5-45A32D1EE14A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734533" y="1753128"/>
              <a:ext cx="981567" cy="304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27189">
                      <a:extLst>
                        <a:ext uri="{9D8B030D-6E8A-4147-A177-3AD203B41FA5}">
                          <a16:colId xmlns:a16="http://schemas.microsoft.com/office/drawing/2014/main" val="3646591774"/>
                        </a:ext>
                      </a:extLst>
                    </a:gridCol>
                    <a:gridCol w="327189">
                      <a:extLst>
                        <a:ext uri="{9D8B030D-6E8A-4147-A177-3AD203B41FA5}">
                          <a16:colId xmlns:a16="http://schemas.microsoft.com/office/drawing/2014/main" val="3380459466"/>
                        </a:ext>
                      </a:extLst>
                    </a:gridCol>
                    <a:gridCol w="327189">
                      <a:extLst>
                        <a:ext uri="{9D8B030D-6E8A-4147-A177-3AD203B41FA5}">
                          <a16:colId xmlns:a16="http://schemas.microsoft.com/office/drawing/2014/main" val="3123531767"/>
                        </a:ext>
                      </a:extLst>
                    </a:gridCol>
                  </a:tblGrid>
                  <a:tr h="156446">
                    <a:tc>
                      <a:txBody>
                        <a:bodyPr/>
                        <a:lstStyle/>
                        <a:p>
                          <a:pPr marL="0" marR="0" lvl="0" indent="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just"/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just"/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965363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9">
                <a:extLst>
                  <a:ext uri="{FF2B5EF4-FFF2-40B4-BE49-F238E27FC236}">
                    <a16:creationId xmlns:a16="http://schemas.microsoft.com/office/drawing/2014/main" id="{E05D577D-0970-471B-ABC5-45A32D1EE14A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734533" y="1753128"/>
              <a:ext cx="981567" cy="304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27189">
                      <a:extLst>
                        <a:ext uri="{9D8B030D-6E8A-4147-A177-3AD203B41FA5}">
                          <a16:colId xmlns:a16="http://schemas.microsoft.com/office/drawing/2014/main" val="3646591774"/>
                        </a:ext>
                      </a:extLst>
                    </a:gridCol>
                    <a:gridCol w="327189">
                      <a:extLst>
                        <a:ext uri="{9D8B030D-6E8A-4147-A177-3AD203B41FA5}">
                          <a16:colId xmlns:a16="http://schemas.microsoft.com/office/drawing/2014/main" val="3380459466"/>
                        </a:ext>
                      </a:extLst>
                    </a:gridCol>
                    <a:gridCol w="327189">
                      <a:extLst>
                        <a:ext uri="{9D8B030D-6E8A-4147-A177-3AD203B41FA5}">
                          <a16:colId xmlns:a16="http://schemas.microsoft.com/office/drawing/2014/main" val="3123531767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852" t="-1961" r="-203704" b="-39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just"/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just"/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9653635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Table 11">
                <a:extLst>
                  <a:ext uri="{FF2B5EF4-FFF2-40B4-BE49-F238E27FC236}">
                    <a16:creationId xmlns:a16="http://schemas.microsoft.com/office/drawing/2014/main" id="{794DE139-5595-43F5-8826-DC6E2A88FD05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907214" y="1753128"/>
              <a:ext cx="981567" cy="304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27189">
                      <a:extLst>
                        <a:ext uri="{9D8B030D-6E8A-4147-A177-3AD203B41FA5}">
                          <a16:colId xmlns:a16="http://schemas.microsoft.com/office/drawing/2014/main" val="3646591774"/>
                        </a:ext>
                      </a:extLst>
                    </a:gridCol>
                    <a:gridCol w="327189">
                      <a:extLst>
                        <a:ext uri="{9D8B030D-6E8A-4147-A177-3AD203B41FA5}">
                          <a16:colId xmlns:a16="http://schemas.microsoft.com/office/drawing/2014/main" val="3380459466"/>
                        </a:ext>
                      </a:extLst>
                    </a:gridCol>
                    <a:gridCol w="327189">
                      <a:extLst>
                        <a:ext uri="{9D8B030D-6E8A-4147-A177-3AD203B41FA5}">
                          <a16:colId xmlns:a16="http://schemas.microsoft.com/office/drawing/2014/main" val="3123531767"/>
                        </a:ext>
                      </a:extLst>
                    </a:gridCol>
                  </a:tblGrid>
                  <a:tr h="156446">
                    <a:tc>
                      <a:txBody>
                        <a:bodyPr/>
                        <a:lstStyle/>
                        <a:p>
                          <a:pPr marL="0" marR="0" lvl="0" indent="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just"/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965363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Table 11">
                <a:extLst>
                  <a:ext uri="{FF2B5EF4-FFF2-40B4-BE49-F238E27FC236}">
                    <a16:creationId xmlns:a16="http://schemas.microsoft.com/office/drawing/2014/main" id="{794DE139-5595-43F5-8826-DC6E2A88FD05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907214" y="1753128"/>
              <a:ext cx="981567" cy="304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27189">
                      <a:extLst>
                        <a:ext uri="{9D8B030D-6E8A-4147-A177-3AD203B41FA5}">
                          <a16:colId xmlns:a16="http://schemas.microsoft.com/office/drawing/2014/main" val="3646591774"/>
                        </a:ext>
                      </a:extLst>
                    </a:gridCol>
                    <a:gridCol w="327189">
                      <a:extLst>
                        <a:ext uri="{9D8B030D-6E8A-4147-A177-3AD203B41FA5}">
                          <a16:colId xmlns:a16="http://schemas.microsoft.com/office/drawing/2014/main" val="3380459466"/>
                        </a:ext>
                      </a:extLst>
                    </a:gridCol>
                    <a:gridCol w="327189">
                      <a:extLst>
                        <a:ext uri="{9D8B030D-6E8A-4147-A177-3AD203B41FA5}">
                          <a16:colId xmlns:a16="http://schemas.microsoft.com/office/drawing/2014/main" val="3123531767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1852" t="-1961" r="-205556" b="-39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101852" t="-1961" r="-105556" b="-39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just"/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96536353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A1CA388-A0BD-451A-B72B-C67046850D68}"/>
              </a:ext>
            </a:extLst>
          </p:cNvPr>
          <p:cNvCxnSpPr>
            <a:cxnSpLocks/>
          </p:cNvCxnSpPr>
          <p:nvPr/>
        </p:nvCxnSpPr>
        <p:spPr>
          <a:xfrm>
            <a:off x="7930416" y="1560662"/>
            <a:ext cx="54204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510B437-DAAC-4A5D-84AB-7E334827EF5F}"/>
                  </a:ext>
                </a:extLst>
              </p:cNvPr>
              <p:cNvSpPr txBox="1"/>
              <p:nvPr/>
            </p:nvSpPr>
            <p:spPr>
              <a:xfrm>
                <a:off x="8094093" y="1299625"/>
                <a:ext cx="12458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510B437-DAAC-4A5D-84AB-7E334827EF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4093" y="1299625"/>
                <a:ext cx="124586" cy="215444"/>
              </a:xfrm>
              <a:prstGeom prst="rect">
                <a:avLst/>
              </a:prstGeom>
              <a:blipFill>
                <a:blip r:embed="rId11"/>
                <a:stretch>
                  <a:fillRect l="-30000" r="-20000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C5B2712-A735-4999-A1C0-CB8306958689}"/>
                  </a:ext>
                </a:extLst>
              </p:cNvPr>
              <p:cNvSpPr txBox="1"/>
              <p:nvPr/>
            </p:nvSpPr>
            <p:spPr>
              <a:xfrm>
                <a:off x="2523240" y="2135572"/>
                <a:ext cx="55996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C5B2712-A735-4999-A1C0-CB83069586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3240" y="2135572"/>
                <a:ext cx="559960" cy="215444"/>
              </a:xfrm>
              <a:prstGeom prst="rect">
                <a:avLst/>
              </a:prstGeom>
              <a:blipFill>
                <a:blip r:embed="rId12"/>
                <a:stretch>
                  <a:fillRect l="-7609" r="-5435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8" name="Table 27">
                <a:extLst>
                  <a:ext uri="{FF2B5EF4-FFF2-40B4-BE49-F238E27FC236}">
                    <a16:creationId xmlns:a16="http://schemas.microsoft.com/office/drawing/2014/main" id="{25871E14-E6E2-4B9D-9046-7D06BC7F3AB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57538769"/>
                  </p:ext>
                </p:extLst>
              </p:nvPr>
            </p:nvGraphicFramePr>
            <p:xfrm>
              <a:off x="6953066" y="2455210"/>
              <a:ext cx="1809064" cy="23164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44171">
                      <a:extLst>
                        <a:ext uri="{9D8B030D-6E8A-4147-A177-3AD203B41FA5}">
                          <a16:colId xmlns:a16="http://schemas.microsoft.com/office/drawing/2014/main" val="3838459504"/>
                        </a:ext>
                      </a:extLst>
                    </a:gridCol>
                    <a:gridCol w="764893">
                      <a:extLst>
                        <a:ext uri="{9D8B030D-6E8A-4147-A177-3AD203B41FA5}">
                          <a16:colId xmlns:a16="http://schemas.microsoft.com/office/drawing/2014/main" val="866338818"/>
                        </a:ext>
                      </a:extLst>
                    </a:gridCol>
                  </a:tblGrid>
                  <a:tr h="386080">
                    <a:tc rowSpan="6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𝒕</m:t>
                                </m:r>
                                <m:d>
                                  <m:dPr>
                                    <m:ctrlPr>
                                      <a:rPr lang="en-US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en-US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𝒋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400" b="0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400" b="0" dirty="0">
                              <a:solidFill>
                                <a:schemeClr val="tx1"/>
                              </a:solidFill>
                            </a:rPr>
                            <a:t>time of </a:t>
                          </a:r>
                          <a14:m>
                            <m:oMath xmlns:m="http://schemas.openxmlformats.org/officeDocument/2006/math">
                              <m:r>
                                <a:rPr lang="en-US" sz="1400" b="1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</m:oMath>
                          </a14:m>
                          <a:r>
                            <a:rPr lang="en-US" sz="1400" b="0" dirty="0">
                              <a:solidFill>
                                <a:schemeClr val="tx1"/>
                              </a:solidFill>
                            </a:rPr>
                            <a:t>-</a:t>
                          </a:r>
                          <a:r>
                            <a:rPr lang="en-US" sz="1400" b="0" dirty="0" err="1">
                              <a:solidFill>
                                <a:schemeClr val="tx1"/>
                              </a:solidFill>
                            </a:rPr>
                            <a:t>th</a:t>
                          </a:r>
                          <a:r>
                            <a:rPr lang="en-US" sz="1400" b="0" dirty="0">
                              <a:solidFill>
                                <a:schemeClr val="tx1"/>
                              </a:solidFill>
                            </a:rPr>
                            <a:t> request for page </a:t>
                          </a:r>
                          <a14:m>
                            <m:oMath xmlns:m="http://schemas.openxmlformats.org/officeDocument/2006/math">
                              <m:r>
                                <a:rPr lang="en-US" sz="1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oMath>
                          </a14:m>
                          <a:endParaRPr lang="en-US" sz="1400" b="1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endParaRPr 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d>
                                  <m:dPr>
                                    <m:ctrlPr>
                                      <a:rPr lang="en-US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1,1</m:t>
                                    </m:r>
                                  </m:e>
                                </m:d>
                                <m:r>
                                  <a:rPr lang="en-US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oMath>
                            </m:oMathPara>
                          </a14:m>
                          <a:endParaRPr lang="en-US" sz="1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85480480"/>
                      </a:ext>
                    </a:extLst>
                  </a:tr>
                  <a:tr h="386080">
                    <a:tc vMerge="1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0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d>
                                  <m:dPr>
                                    <m:ctrlPr>
                                      <a:rPr lang="en-US" sz="10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0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3,1</m:t>
                                    </m:r>
                                  </m:e>
                                </m:d>
                                <m:r>
                                  <a:rPr lang="en-US" sz="10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=2</m:t>
                                </m:r>
                              </m:oMath>
                            </m:oMathPara>
                          </a14:m>
                          <a:endParaRPr lang="en-US" sz="10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730783343"/>
                      </a:ext>
                    </a:extLst>
                  </a:tr>
                  <a:tr h="386080">
                    <a:tc vMerge="1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207684802"/>
                      </a:ext>
                    </a:extLst>
                  </a:tr>
                  <a:tr h="386080">
                    <a:tc vMerge="1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962649151"/>
                      </a:ext>
                    </a:extLst>
                  </a:tr>
                  <a:tr h="386080">
                    <a:tc vMerge="1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17639147"/>
                      </a:ext>
                    </a:extLst>
                  </a:tr>
                  <a:tr h="386080">
                    <a:tc vMerge="1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48708899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8" name="Table 27">
                <a:extLst>
                  <a:ext uri="{FF2B5EF4-FFF2-40B4-BE49-F238E27FC236}">
                    <a16:creationId xmlns:a16="http://schemas.microsoft.com/office/drawing/2014/main" id="{25871E14-E6E2-4B9D-9046-7D06BC7F3AB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57538769"/>
                  </p:ext>
                </p:extLst>
              </p:nvPr>
            </p:nvGraphicFramePr>
            <p:xfrm>
              <a:off x="6953066" y="2455210"/>
              <a:ext cx="1809064" cy="23164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44171">
                      <a:extLst>
                        <a:ext uri="{9D8B030D-6E8A-4147-A177-3AD203B41FA5}">
                          <a16:colId xmlns:a16="http://schemas.microsoft.com/office/drawing/2014/main" val="3838459504"/>
                        </a:ext>
                      </a:extLst>
                    </a:gridCol>
                    <a:gridCol w="764893">
                      <a:extLst>
                        <a:ext uri="{9D8B030D-6E8A-4147-A177-3AD203B41FA5}">
                          <a16:colId xmlns:a16="http://schemas.microsoft.com/office/drawing/2014/main" val="866338818"/>
                        </a:ext>
                      </a:extLst>
                    </a:gridCol>
                  </a:tblGrid>
                  <a:tr h="386080">
                    <a:tc rowSpan="6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3"/>
                          <a:stretch>
                            <a:fillRect l="-581" t="-262" r="-74419" b="-5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3"/>
                          <a:stretch>
                            <a:fillRect l="-137302" t="-1563" r="-1587" b="-49843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85480480"/>
                      </a:ext>
                    </a:extLst>
                  </a:tr>
                  <a:tr h="386080">
                    <a:tc vMerge="1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3"/>
                          <a:stretch>
                            <a:fillRect l="-137302" t="-103175" r="-1587" b="-40634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30783343"/>
                      </a:ext>
                    </a:extLst>
                  </a:tr>
                  <a:tr h="386080">
                    <a:tc vMerge="1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207684802"/>
                      </a:ext>
                    </a:extLst>
                  </a:tr>
                  <a:tr h="386080">
                    <a:tc vMerge="1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962649151"/>
                      </a:ext>
                    </a:extLst>
                  </a:tr>
                  <a:tr h="386080">
                    <a:tc vMerge="1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17639147"/>
                      </a:ext>
                    </a:extLst>
                  </a:tr>
                  <a:tr h="386080">
                    <a:tc vMerge="1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48708899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2" name="Table 21">
                <a:extLst>
                  <a:ext uri="{FF2B5EF4-FFF2-40B4-BE49-F238E27FC236}">
                    <a16:creationId xmlns:a16="http://schemas.microsoft.com/office/drawing/2014/main" id="{0290C20E-8AF8-4BE2-A373-A649933DC7C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67639928"/>
                  </p:ext>
                </p:extLst>
              </p:nvPr>
            </p:nvGraphicFramePr>
            <p:xfrm>
              <a:off x="208591" y="2455210"/>
              <a:ext cx="6606183" cy="23164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35368">
                      <a:extLst>
                        <a:ext uri="{9D8B030D-6E8A-4147-A177-3AD203B41FA5}">
                          <a16:colId xmlns:a16="http://schemas.microsoft.com/office/drawing/2014/main" val="1865639223"/>
                        </a:ext>
                      </a:extLst>
                    </a:gridCol>
                    <a:gridCol w="821363">
                      <a:extLst>
                        <a:ext uri="{9D8B030D-6E8A-4147-A177-3AD203B41FA5}">
                          <a16:colId xmlns:a16="http://schemas.microsoft.com/office/drawing/2014/main" val="866338818"/>
                        </a:ext>
                      </a:extLst>
                    </a:gridCol>
                    <a:gridCol w="708242">
                      <a:extLst>
                        <a:ext uri="{9D8B030D-6E8A-4147-A177-3AD203B41FA5}">
                          <a16:colId xmlns:a16="http://schemas.microsoft.com/office/drawing/2014/main" val="2354090762"/>
                        </a:ext>
                      </a:extLst>
                    </a:gridCol>
                    <a:gridCol w="708242">
                      <a:extLst>
                        <a:ext uri="{9D8B030D-6E8A-4147-A177-3AD203B41FA5}">
                          <a16:colId xmlns:a16="http://schemas.microsoft.com/office/drawing/2014/main" val="3780720918"/>
                        </a:ext>
                      </a:extLst>
                    </a:gridCol>
                    <a:gridCol w="708242">
                      <a:extLst>
                        <a:ext uri="{9D8B030D-6E8A-4147-A177-3AD203B41FA5}">
                          <a16:colId xmlns:a16="http://schemas.microsoft.com/office/drawing/2014/main" val="2331524244"/>
                        </a:ext>
                      </a:extLst>
                    </a:gridCol>
                    <a:gridCol w="708242">
                      <a:extLst>
                        <a:ext uri="{9D8B030D-6E8A-4147-A177-3AD203B41FA5}">
                          <a16:colId xmlns:a16="http://schemas.microsoft.com/office/drawing/2014/main" val="1788499990"/>
                        </a:ext>
                      </a:extLst>
                    </a:gridCol>
                    <a:gridCol w="708242">
                      <a:extLst>
                        <a:ext uri="{9D8B030D-6E8A-4147-A177-3AD203B41FA5}">
                          <a16:colId xmlns:a16="http://schemas.microsoft.com/office/drawing/2014/main" val="701500219"/>
                        </a:ext>
                      </a:extLst>
                    </a:gridCol>
                    <a:gridCol w="708242">
                      <a:extLst>
                        <a:ext uri="{9D8B030D-6E8A-4147-A177-3AD203B41FA5}">
                          <a16:colId xmlns:a16="http://schemas.microsoft.com/office/drawing/2014/main" val="1469795243"/>
                        </a:ext>
                      </a:extLst>
                    </a:gridCol>
                  </a:tblGrid>
                  <a:tr h="342900">
                    <a:tc rowSpan="4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  <m:d>
                                  <m:dPr>
                                    <m:ctrlPr>
                                      <a:rPr lang="en-US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en-US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𝒕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400" b="1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400" b="0" dirty="0">
                              <a:solidFill>
                                <a:schemeClr val="tx1"/>
                              </a:solidFill>
                            </a:rPr>
                            <a:t>the </a:t>
                          </a:r>
                          <a:r>
                            <a:rPr lang="en-US" sz="1400" b="1" dirty="0">
                              <a:solidFill>
                                <a:schemeClr val="tx1"/>
                              </a:solidFill>
                            </a:rPr>
                            <a:t>number</a:t>
                          </a:r>
                          <a:r>
                            <a:rPr lang="en-US" sz="1400" b="0" dirty="0">
                              <a:solidFill>
                                <a:schemeClr val="tx1"/>
                              </a:solidFill>
                            </a:rPr>
                            <a:t> of </a:t>
                          </a:r>
                          <a:r>
                            <a:rPr lang="en-US" sz="1400" b="1" dirty="0">
                              <a:solidFill>
                                <a:schemeClr val="tx1"/>
                              </a:solidFill>
                            </a:rPr>
                            <a:t>requests</a:t>
                          </a:r>
                          <a:r>
                            <a:rPr lang="en-US" sz="1400" b="0" dirty="0">
                              <a:solidFill>
                                <a:schemeClr val="tx1"/>
                              </a:solidFill>
                            </a:rPr>
                            <a:t> for page </a:t>
                          </a:r>
                          <a14:m>
                            <m:oMath xmlns:m="http://schemas.openxmlformats.org/officeDocument/2006/math"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oMath>
                          </a14:m>
                          <a:r>
                            <a:rPr lang="en-US" sz="1400" b="0" dirty="0">
                              <a:solidFill>
                                <a:schemeClr val="tx1"/>
                              </a:solidFill>
                            </a:rPr>
                            <a:t> until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400" b="0" baseline="0" dirty="0">
                              <a:solidFill>
                                <a:schemeClr val="tx1"/>
                              </a:solidFill>
                            </a:rPr>
                            <a:t>time </a:t>
                          </a:r>
                          <a14:m>
                            <m:oMath xmlns:m="http://schemas.openxmlformats.org/officeDocument/2006/math">
                              <m:r>
                                <a:rPr lang="en-US" sz="14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oMath>
                          </a14:m>
                          <a:r>
                            <a:rPr lang="en-US" sz="1400" b="0" dirty="0">
                              <a:solidFill>
                                <a:schemeClr val="tx1"/>
                              </a:solidFill>
                            </a:rPr>
                            <a:t> (including)</a:t>
                          </a:r>
                        </a:p>
                        <a:p>
                          <a:pPr algn="ctr"/>
                          <a:endParaRPr 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9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d>
                                  <m:dPr>
                                    <m:ctrlPr>
                                      <a:rPr lang="en-US" sz="9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9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1,0</m:t>
                                    </m:r>
                                  </m:e>
                                </m:d>
                                <m:r>
                                  <a:rPr lang="en-US" sz="9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en-US" sz="9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9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d>
                                  <m:dPr>
                                    <m:ctrlPr>
                                      <a:rPr lang="en-US" sz="9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9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1,1</m:t>
                                    </m:r>
                                  </m:e>
                                </m:d>
                                <m:r>
                                  <a:rPr lang="en-US" sz="9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oMath>
                            </m:oMathPara>
                          </a14:m>
                          <a:endParaRPr lang="en-US" sz="9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9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d>
                                  <m:dPr>
                                    <m:ctrlPr>
                                      <a:rPr lang="en-US" sz="9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9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1,2</m:t>
                                    </m:r>
                                  </m:e>
                                </m:d>
                                <m:r>
                                  <a:rPr lang="en-US" sz="9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oMath>
                            </m:oMathPara>
                          </a14:m>
                          <a:endParaRPr lang="en-US" sz="9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9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sz="9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sz="9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9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85480480"/>
                      </a:ext>
                    </a:extLst>
                  </a:tr>
                  <a:tr h="342900">
                    <a:tc vMerge="1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9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d>
                                  <m:dPr>
                                    <m:ctrlPr>
                                      <a:rPr lang="en-US" sz="9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9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2,0</m:t>
                                    </m:r>
                                  </m:e>
                                </m:d>
                                <m:r>
                                  <a:rPr lang="en-US" sz="9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en-US" sz="9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9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d>
                                  <m:dPr>
                                    <m:ctrlPr>
                                      <a:rPr lang="en-US" sz="9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9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2,1</m:t>
                                    </m:r>
                                  </m:e>
                                </m:d>
                                <m:r>
                                  <a:rPr lang="en-US" sz="9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en-US" sz="9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9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d>
                                  <m:dPr>
                                    <m:ctrlPr>
                                      <a:rPr lang="en-US" sz="9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9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2,2</m:t>
                                    </m:r>
                                  </m:e>
                                </m:d>
                                <m:r>
                                  <a:rPr lang="en-US" sz="9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en-US" sz="9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9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9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900" b="0" i="1" u="none" strike="noStrike" cap="none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  <a:sym typeface="Arial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8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58326428"/>
                      </a:ext>
                    </a:extLst>
                  </a:tr>
                  <a:tr h="342900">
                    <a:tc vMerge="1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9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d>
                                  <m:dPr>
                                    <m:ctrlPr>
                                      <a:rPr lang="en-US" sz="9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9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3,0</m:t>
                                    </m:r>
                                  </m:e>
                                </m:d>
                                <m:r>
                                  <a:rPr lang="en-US" sz="9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en-US" sz="9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900" b="0" i="1" smtClean="0">
                                    <a:solidFill>
                                      <a:srgbClr val="3A21CF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d>
                                  <m:dPr>
                                    <m:ctrlPr>
                                      <a:rPr lang="en-US" sz="900" b="0" i="1" smtClean="0">
                                        <a:solidFill>
                                          <a:srgbClr val="3A21C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900" b="0" i="1" smtClean="0">
                                        <a:solidFill>
                                          <a:srgbClr val="3A21C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3,1</m:t>
                                    </m:r>
                                  </m:e>
                                </m:d>
                                <m:r>
                                  <a:rPr lang="en-US" sz="900" b="0" i="1" smtClean="0">
                                    <a:solidFill>
                                      <a:srgbClr val="3A21CF"/>
                                    </a:solidFill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en-US" sz="900" dirty="0">
                            <a:solidFill>
                              <a:srgbClr val="3A21CF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9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d>
                                  <m:dPr>
                                    <m:ctrlPr>
                                      <a:rPr lang="en-US" sz="9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9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3,2</m:t>
                                    </m:r>
                                  </m:e>
                                </m:d>
                                <m:r>
                                  <a:rPr lang="en-US" sz="9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oMath>
                            </m:oMathPara>
                          </a14:m>
                          <a:endParaRPr lang="en-US" sz="9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9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9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9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9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929212846"/>
                      </a:ext>
                    </a:extLst>
                  </a:tr>
                  <a:tr h="342900">
                    <a:tc vMerge="1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9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d>
                                  <m:dPr>
                                    <m:ctrlPr>
                                      <a:rPr lang="en-US" sz="9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9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4,0</m:t>
                                    </m:r>
                                  </m:e>
                                </m:d>
                                <m:r>
                                  <a:rPr lang="en-US" sz="9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en-US" sz="9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9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d>
                                  <m:dPr>
                                    <m:ctrlPr>
                                      <a:rPr lang="en-US" sz="9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9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4,1</m:t>
                                    </m:r>
                                  </m:e>
                                </m:d>
                                <m:r>
                                  <a:rPr lang="en-US" sz="9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en-US" sz="9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9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d>
                                  <m:dPr>
                                    <m:ctrlPr>
                                      <a:rPr lang="en-US" sz="9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9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4,2</m:t>
                                    </m:r>
                                  </m:e>
                                </m:d>
                                <m:r>
                                  <a:rPr lang="en-US" sz="9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en-US" sz="9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9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9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9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9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730783343"/>
                      </a:ext>
                    </a:extLst>
                  </a:tr>
                  <a:tr h="3429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𝑩</m:t>
                                </m:r>
                                <m:d>
                                  <m:dPr>
                                    <m:ctrlPr>
                                      <a:rPr lang="en-US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𝒕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400" b="1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400" b="0" dirty="0">
                              <a:solidFill>
                                <a:schemeClr val="tx1"/>
                              </a:solidFill>
                            </a:rPr>
                            <a:t>the </a:t>
                          </a:r>
                          <a:r>
                            <a:rPr lang="en-US" sz="1400" b="1" dirty="0">
                              <a:solidFill>
                                <a:schemeClr val="tx1"/>
                              </a:solidFill>
                            </a:rPr>
                            <a:t>set</a:t>
                          </a:r>
                          <a:r>
                            <a:rPr lang="en-US" sz="1400" b="0" dirty="0">
                              <a:solidFill>
                                <a:schemeClr val="tx1"/>
                              </a:solidFill>
                            </a:rPr>
                            <a:t> of pages </a:t>
                          </a:r>
                          <a:r>
                            <a:rPr lang="en-US" sz="1400" b="1" dirty="0">
                              <a:solidFill>
                                <a:schemeClr val="tx1"/>
                              </a:solidFill>
                            </a:rPr>
                            <a:t>requested</a:t>
                          </a:r>
                          <a:r>
                            <a:rPr lang="en-US" sz="1400" b="0" dirty="0">
                              <a:solidFill>
                                <a:schemeClr val="tx1"/>
                              </a:solidFill>
                            </a:rPr>
                            <a:t> until time </a:t>
                          </a:r>
                          <a14:m>
                            <m:oMath xmlns:m="http://schemas.openxmlformats.org/officeDocument/2006/math">
                              <m:r>
                                <a:rPr lang="en-US" sz="1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oMath>
                          </a14:m>
                          <a:r>
                            <a:rPr lang="en-US" sz="1400" b="0" dirty="0">
                              <a:solidFill>
                                <a:schemeClr val="tx1"/>
                              </a:solidFill>
                            </a:rPr>
                            <a:t> (including)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{}</m:t>
                                </m:r>
                              </m:oMath>
                            </m:oMathPara>
                          </a14:m>
                          <a:endParaRPr 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{1}</m:t>
                                </m:r>
                              </m:oMath>
                            </m:oMathPara>
                          </a14:m>
                          <a:endParaRPr 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{1,</m:t>
                                </m:r>
                                <m:r>
                                  <a:rPr lang="en-US" sz="12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US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}</m:t>
                                </m:r>
                              </m:oMath>
                            </m:oMathPara>
                          </a14:m>
                          <a:endParaRPr 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2443004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2" name="Table 21">
                <a:extLst>
                  <a:ext uri="{FF2B5EF4-FFF2-40B4-BE49-F238E27FC236}">
                    <a16:creationId xmlns:a16="http://schemas.microsoft.com/office/drawing/2014/main" id="{0290C20E-8AF8-4BE2-A373-A649933DC7C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67639928"/>
                  </p:ext>
                </p:extLst>
              </p:nvPr>
            </p:nvGraphicFramePr>
            <p:xfrm>
              <a:off x="208591" y="2455210"/>
              <a:ext cx="6606183" cy="23164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35368">
                      <a:extLst>
                        <a:ext uri="{9D8B030D-6E8A-4147-A177-3AD203B41FA5}">
                          <a16:colId xmlns:a16="http://schemas.microsoft.com/office/drawing/2014/main" val="1865639223"/>
                        </a:ext>
                      </a:extLst>
                    </a:gridCol>
                    <a:gridCol w="821363">
                      <a:extLst>
                        <a:ext uri="{9D8B030D-6E8A-4147-A177-3AD203B41FA5}">
                          <a16:colId xmlns:a16="http://schemas.microsoft.com/office/drawing/2014/main" val="866338818"/>
                        </a:ext>
                      </a:extLst>
                    </a:gridCol>
                    <a:gridCol w="708242">
                      <a:extLst>
                        <a:ext uri="{9D8B030D-6E8A-4147-A177-3AD203B41FA5}">
                          <a16:colId xmlns:a16="http://schemas.microsoft.com/office/drawing/2014/main" val="2354090762"/>
                        </a:ext>
                      </a:extLst>
                    </a:gridCol>
                    <a:gridCol w="708242">
                      <a:extLst>
                        <a:ext uri="{9D8B030D-6E8A-4147-A177-3AD203B41FA5}">
                          <a16:colId xmlns:a16="http://schemas.microsoft.com/office/drawing/2014/main" val="3780720918"/>
                        </a:ext>
                      </a:extLst>
                    </a:gridCol>
                    <a:gridCol w="708242">
                      <a:extLst>
                        <a:ext uri="{9D8B030D-6E8A-4147-A177-3AD203B41FA5}">
                          <a16:colId xmlns:a16="http://schemas.microsoft.com/office/drawing/2014/main" val="2331524244"/>
                        </a:ext>
                      </a:extLst>
                    </a:gridCol>
                    <a:gridCol w="708242">
                      <a:extLst>
                        <a:ext uri="{9D8B030D-6E8A-4147-A177-3AD203B41FA5}">
                          <a16:colId xmlns:a16="http://schemas.microsoft.com/office/drawing/2014/main" val="1788499990"/>
                        </a:ext>
                      </a:extLst>
                    </a:gridCol>
                    <a:gridCol w="708242">
                      <a:extLst>
                        <a:ext uri="{9D8B030D-6E8A-4147-A177-3AD203B41FA5}">
                          <a16:colId xmlns:a16="http://schemas.microsoft.com/office/drawing/2014/main" val="701500219"/>
                        </a:ext>
                      </a:extLst>
                    </a:gridCol>
                    <a:gridCol w="708242">
                      <a:extLst>
                        <a:ext uri="{9D8B030D-6E8A-4147-A177-3AD203B41FA5}">
                          <a16:colId xmlns:a16="http://schemas.microsoft.com/office/drawing/2014/main" val="1469795243"/>
                        </a:ext>
                      </a:extLst>
                    </a:gridCol>
                  </a:tblGrid>
                  <a:tr h="342900">
                    <a:tc rowSpan="4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4"/>
                          <a:stretch>
                            <a:fillRect l="-397" t="-442" r="-330952" b="-730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4"/>
                          <a:stretch>
                            <a:fillRect l="-187407" t="-1786" r="-517778" b="-5982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4"/>
                          <a:stretch>
                            <a:fillRect l="-334483" t="-1786" r="-502586" b="-5982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4"/>
                          <a:stretch>
                            <a:fillRect l="-434483" t="-1786" r="-402586" b="-5982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9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sz="9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sz="9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9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85480480"/>
                      </a:ext>
                    </a:extLst>
                  </a:tr>
                  <a:tr h="342900">
                    <a:tc vMerge="1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4"/>
                          <a:stretch>
                            <a:fillRect l="-187407" t="-100000" r="-517778" b="-4877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4"/>
                          <a:stretch>
                            <a:fillRect l="-334483" t="-100000" r="-502586" b="-4877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4"/>
                          <a:stretch>
                            <a:fillRect l="-434483" t="-100000" r="-402586" b="-4877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9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9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900" b="0" i="1" u="none" strike="noStrike" cap="none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  <a:sym typeface="Arial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8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58326428"/>
                      </a:ext>
                    </a:extLst>
                  </a:tr>
                  <a:tr h="342900">
                    <a:tc vMerge="1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4"/>
                          <a:stretch>
                            <a:fillRect l="-187407" t="-203571" r="-517778" b="-396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4"/>
                          <a:stretch>
                            <a:fillRect l="-334483" t="-203571" r="-502586" b="-396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4"/>
                          <a:stretch>
                            <a:fillRect l="-434483" t="-203571" r="-402586" b="-396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9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9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9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9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929212846"/>
                      </a:ext>
                    </a:extLst>
                  </a:tr>
                  <a:tr h="342900">
                    <a:tc vMerge="1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4"/>
                          <a:stretch>
                            <a:fillRect l="-187407" t="-298246" r="-517778" b="-2894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4"/>
                          <a:stretch>
                            <a:fillRect l="-334483" t="-298246" r="-502586" b="-2894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4"/>
                          <a:stretch>
                            <a:fillRect l="-434483" t="-298246" r="-402586" b="-2894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9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9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9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9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730783343"/>
                      </a:ext>
                    </a:extLst>
                  </a:tr>
                  <a:tr h="9448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4"/>
                          <a:stretch>
                            <a:fillRect l="-397" t="-146452" r="-330952" b="-64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4"/>
                          <a:stretch>
                            <a:fillRect l="-187407" t="-146452" r="-517778" b="-64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4"/>
                          <a:stretch>
                            <a:fillRect l="-334483" t="-146452" r="-502586" b="-64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4"/>
                          <a:stretch>
                            <a:fillRect l="-434483" t="-146452" r="-402586" b="-64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2443004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24214409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GB" sz="3600" dirty="0">
                <a:latin typeface="Open Sans"/>
                <a:ea typeface="Open Sans"/>
                <a:cs typeface="Open Sans"/>
                <a:sym typeface="Open Sans"/>
              </a:rPr>
              <a:t>Fractional Algorithm Competitive ratio</a:t>
            </a:r>
            <a:endParaRPr sz="3600" dirty="0">
              <a:latin typeface="Open Sans"/>
              <a:ea typeface="Open Sans"/>
              <a:cs typeface="Open Sans"/>
              <a:sym typeface="Open San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Google Shape;69;p1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311700" y="1225224"/>
                <a:ext cx="8520600" cy="3602351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indent="0">
                  <a:lnSpc>
                    <a:spcPct val="12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i="1" smtClean="0">
                        <a:latin typeface="Cambria Math" panose="02040503050406030204" pitchFamily="18" charset="0"/>
                      </a:rPr>
                      <m:t>2</m:t>
                    </m:r>
                    <m:func>
                      <m:func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60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</m:e>
                    </m:func>
                    <m:d>
                      <m:d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1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sz="1600" dirty="0"/>
                  <a:t> </a:t>
                </a:r>
              </a:p>
              <a:p>
                <a:pPr marL="11430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/>
                        <m:e>
                          <m:d>
                            <m:dPr>
                              <m:ctrlP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  <m:d>
                                    <m:dPr>
                                      <m:ctrlPr>
                                        <a:rPr lang="en-US" sz="16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6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d>
                            <m:dPr>
                              <m:ctrlP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nary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brk m:alnAt="23"/>
                            </m:rP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m:rPr>
                                  <m:brk m:alnAt="23"/>
                                </m:rP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d>
                                <m:dPr>
                                  <m:ctrlPr>
                                    <a:rPr lang="en-US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sup>
                            <m:e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d>
                                <m:dPr>
                                  <m:ctrlPr>
                                    <a:rPr lang="en-US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</m:e>
                          </m:nary>
                        </m:e>
                      </m:nary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</a:endParaRPr>
              </a:p>
              <a:p>
                <a:pPr marL="11430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num>
                        <m:den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d>
                            <m:dPr>
                              <m:ctrlP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den>
                      </m:f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d>
                            <m:dPr>
                              <m:ctrlP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1600" i="1" smtClean="0">
                              <a:solidFill>
                                <a:srgbClr val="3A21CF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600" i="1">
                              <a:solidFill>
                                <a:srgbClr val="3A21CF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sSup>
                            <m:sSupPr>
                              <m:ctrlPr>
                                <a:rPr lang="en-US" sz="1600" i="1">
                                  <a:solidFill>
                                    <a:srgbClr val="3A21C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solidFill>
                                    <a:srgbClr val="3A21CF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en-US" sz="1600" i="1">
                                  <a:solidFill>
                                    <a:srgbClr val="3A21CF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p>
                          </m:sSup>
                        </m:sub>
                        <m:sup/>
                        <m:e>
                          <m:f>
                            <m:fPr>
                              <m:ctrlPr>
                                <a:rPr lang="en-US" sz="16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d>
                                <m:dPr>
                                  <m:ctrlPr>
                                    <a:rPr lang="en-US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</m:e>
                      </m:nary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d>
                            <m:dPr>
                              <m:ctrlP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600" i="1" smtClean="0">
                              <a:solidFill>
                                <a:srgbClr val="3A21C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600" i="1">
                                  <a:solidFill>
                                    <a:srgbClr val="3A21C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solidFill>
                                    <a:srgbClr val="3A21CF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en-US" sz="1600" i="1">
                                  <a:solidFill>
                                    <a:srgbClr val="3A21CF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9" name="Google Shape;69;p1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11700" y="1225224"/>
                <a:ext cx="8520600" cy="360235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Google Shape;70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Economica"/>
              </a:rPr>
              <a:t>60</a:t>
            </a:fld>
            <a:endParaRPr dirty="0">
              <a:solidFill>
                <a:schemeClr val="dk1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  <a:sym typeface="Economic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BB64F81-5BCA-48FA-985E-C2AE78394C83}"/>
                  </a:ext>
                </a:extLst>
              </p:cNvPr>
              <p:cNvSpPr txBox="1"/>
              <p:nvPr/>
            </p:nvSpPr>
            <p:spPr>
              <a:xfrm>
                <a:off x="7550126" y="2376183"/>
                <a:ext cx="1109663" cy="3911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  <m:d>
                            <m:dPr>
                              <m:ctrlPr>
                                <a:rPr lang="en-US" sz="1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sz="1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BB64F81-5BCA-48FA-985E-C2AE78394C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0126" y="2376183"/>
                <a:ext cx="1109663" cy="391133"/>
              </a:xfrm>
              <a:prstGeom prst="rect">
                <a:avLst/>
              </a:prstGeom>
              <a:blipFill>
                <a:blip r:embed="rId4"/>
                <a:stretch>
                  <a:fillRect l="-3297" t="-4688" r="-2747" b="-1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56440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GB" sz="3600" dirty="0">
                <a:latin typeface="Open Sans"/>
                <a:ea typeface="Open Sans"/>
                <a:cs typeface="Open Sans"/>
                <a:sym typeface="Open Sans"/>
              </a:rPr>
              <a:t>Fractional Algorithm Competitive ratio</a:t>
            </a:r>
            <a:endParaRPr sz="3600" dirty="0">
              <a:latin typeface="Open Sans"/>
              <a:ea typeface="Open Sans"/>
              <a:cs typeface="Open Sans"/>
              <a:sym typeface="Open San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Google Shape;69;p1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311700" y="1225224"/>
                <a:ext cx="8520600" cy="3602351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indent="0">
                  <a:lnSpc>
                    <a:spcPct val="12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i="1" smtClean="0">
                        <a:latin typeface="Cambria Math" panose="02040503050406030204" pitchFamily="18" charset="0"/>
                      </a:rPr>
                      <m:t>2</m:t>
                    </m:r>
                    <m:func>
                      <m:func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60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</m:e>
                    </m:func>
                    <m:d>
                      <m:d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1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sz="1600" dirty="0"/>
                  <a:t> </a:t>
                </a:r>
              </a:p>
              <a:p>
                <a:pPr marL="11430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/>
                        <m:e>
                          <m:d>
                            <m:dPr>
                              <m:ctrlP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  <m:d>
                                    <m:dPr>
                                      <m:ctrlPr>
                                        <a:rPr lang="en-US" sz="16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6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d>
                            <m:dPr>
                              <m:ctrlP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nary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brk m:alnAt="23"/>
                            </m:rP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m:rPr>
                                  <m:brk m:alnAt="23"/>
                                </m:rP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d>
                                <m:dPr>
                                  <m:ctrlPr>
                                    <a:rPr lang="en-US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sup>
                            <m:e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d>
                                <m:dPr>
                                  <m:ctrlPr>
                                    <a:rPr lang="en-US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</m:e>
                          </m:nary>
                        </m:e>
                      </m:nary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</a:endParaRPr>
              </a:p>
              <a:p>
                <a:pPr marL="11430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num>
                        <m:den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d>
                            <m:dPr>
                              <m:ctrlP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den>
                      </m:f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d>
                            <m:dPr>
                              <m:ctrlP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sSup>
                            <m:sSupPr>
                              <m:ctrlP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p>
                          </m:sSup>
                        </m:sub>
                        <m:sup/>
                        <m:e>
                          <m:f>
                            <m:fPr>
                              <m:ctrlPr>
                                <a:rPr lang="en-US" sz="16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d>
                                <m:dPr>
                                  <m:ctrlPr>
                                    <a:rPr lang="en-US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</m:e>
                      </m:nary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d>
                            <m:dPr>
                              <m:ctrlPr>
                                <a:rPr 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</a:endParaRPr>
              </a:p>
              <a:p>
                <a:pPr marL="11430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num>
                        <m:den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d>
                            <m:dPr>
                              <m:ctrlP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den>
                      </m:f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9" name="Google Shape;69;p1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11700" y="1225224"/>
                <a:ext cx="8520600" cy="360235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Google Shape;70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Economica"/>
              </a:rPr>
              <a:t>61</a:t>
            </a:fld>
            <a:endParaRPr dirty="0">
              <a:solidFill>
                <a:schemeClr val="dk1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  <a:sym typeface="Economic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1C849AE-9D93-467B-9EB8-DFF91F11DFBC}"/>
                  </a:ext>
                </a:extLst>
              </p:cNvPr>
              <p:cNvSpPr txBox="1"/>
              <p:nvPr/>
            </p:nvSpPr>
            <p:spPr>
              <a:xfrm>
                <a:off x="7241515" y="3568641"/>
                <a:ext cx="955325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1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∪</m:t>
                      </m:r>
                      <m:sSup>
                        <m:sSupPr>
                          <m:ctrlPr>
                            <a:rPr lang="en-US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en-US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p>
                      </m:sSup>
                      <m:r>
                        <a:rPr lang="en-US" sz="1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1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1C849AE-9D93-467B-9EB8-DFF91F11DF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1515" y="3568641"/>
                <a:ext cx="955325" cy="184666"/>
              </a:xfrm>
              <a:prstGeom prst="rect">
                <a:avLst/>
              </a:prstGeom>
              <a:blipFill>
                <a:blip r:embed="rId4"/>
                <a:stretch>
                  <a:fillRect l="-3185" r="-4459" b="-387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057880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GB" sz="3600" dirty="0">
                <a:latin typeface="Open Sans"/>
                <a:ea typeface="Open Sans"/>
                <a:cs typeface="Open Sans"/>
                <a:sym typeface="Open Sans"/>
              </a:rPr>
              <a:t>Fractional Algorithm Competitive ratio</a:t>
            </a:r>
            <a:endParaRPr sz="3600" dirty="0">
              <a:latin typeface="Open Sans"/>
              <a:ea typeface="Open Sans"/>
              <a:cs typeface="Open Sans"/>
              <a:sym typeface="Open San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Google Shape;69;p1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311700" y="1225224"/>
                <a:ext cx="8520600" cy="3602351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indent="0">
                  <a:lnSpc>
                    <a:spcPct val="12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i="1" smtClean="0">
                        <a:latin typeface="Cambria Math" panose="02040503050406030204" pitchFamily="18" charset="0"/>
                      </a:rPr>
                      <m:t>2</m:t>
                    </m:r>
                    <m:func>
                      <m:func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60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</m:e>
                    </m:func>
                    <m:d>
                      <m:d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1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sz="1600" dirty="0"/>
                  <a:t> </a:t>
                </a:r>
              </a:p>
              <a:p>
                <a:pPr marL="11430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/>
                        <m:e>
                          <m:d>
                            <m:dPr>
                              <m:ctrlP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  <m:d>
                                    <m:dPr>
                                      <m:ctrlPr>
                                        <a:rPr lang="en-US" sz="16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6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d>
                            <m:dPr>
                              <m:ctrlP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nary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brk m:alnAt="23"/>
                            </m:rP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m:rPr>
                                  <m:brk m:alnAt="23"/>
                                </m:rP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d>
                                <m:dPr>
                                  <m:ctrlPr>
                                    <a:rPr lang="en-US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sup>
                            <m:e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d>
                                <m:dPr>
                                  <m:ctrlPr>
                                    <a:rPr lang="en-US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</m:e>
                          </m:nary>
                        </m:e>
                      </m:nary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</a:endParaRPr>
              </a:p>
              <a:p>
                <a:pPr marL="11430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num>
                        <m:den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d>
                            <m:dPr>
                              <m:ctrlP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den>
                      </m:f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d>
                            <m:dPr>
                              <m:ctrlP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sSup>
                            <m:sSupPr>
                              <m:ctrlP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p>
                          </m:sSup>
                        </m:sub>
                        <m:sup/>
                        <m:e>
                          <m:f>
                            <m:fPr>
                              <m:ctrlP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d>
                                <m:dPr>
                                  <m:ctrlPr>
                                    <a:rPr lang="en-US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</m:e>
                      </m:nary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d>
                            <m:dPr>
                              <m:ctrlP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</a:endParaRPr>
              </a:p>
              <a:p>
                <a:pPr marL="11430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num>
                        <m:den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d>
                            <m:dPr>
                              <m:ctrlPr>
                                <a:rPr 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den>
                      </m:f>
                      <m:r>
                        <a:rPr lang="en-US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  <m:r>
                        <a:rPr lang="en-US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sz="1600" dirty="0">
                  <a:solidFill>
                    <a:srgbClr val="FF0000"/>
                  </a:solidFill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  <m:func>
                      <m:funcPr>
                        <m:ctrlP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6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</m:e>
                    </m:func>
                    <m:f>
                      <m:fPr>
                        <m:ctrlP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num>
                      <m:den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sz="1600" dirty="0">
                    <a:solidFill>
                      <a:srgbClr val="FF0000"/>
                    </a:solidFill>
                  </a:rPr>
                  <a:t> </a:t>
                </a:r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9" name="Google Shape;69;p1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11700" y="1225224"/>
                <a:ext cx="8520600" cy="360235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Google Shape;70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Economica"/>
              </a:rPr>
              <a:t>62</a:t>
            </a:fld>
            <a:endParaRPr dirty="0">
              <a:solidFill>
                <a:schemeClr val="dk1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  <a:sym typeface="Economica"/>
            </a:endParaRPr>
          </a:p>
        </p:txBody>
      </p:sp>
    </p:spTree>
    <p:extLst>
      <p:ext uri="{BB962C8B-B14F-4D97-AF65-F5344CB8AC3E}">
        <p14:creationId xmlns:p14="http://schemas.microsoft.com/office/powerpoint/2010/main" val="89515386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GB" sz="3600" dirty="0">
                <a:latin typeface="Open Sans"/>
                <a:ea typeface="Open Sans"/>
                <a:cs typeface="Open Sans"/>
                <a:sym typeface="Open Sans"/>
              </a:rPr>
              <a:t>Fractional Algorithm Competitive ratio</a:t>
            </a:r>
            <a:endParaRPr sz="3600" dirty="0">
              <a:latin typeface="Open Sans"/>
              <a:ea typeface="Open Sans"/>
              <a:cs typeface="Open Sans"/>
              <a:sym typeface="Open San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Google Shape;69;p1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311700" y="1225224"/>
                <a:ext cx="8520600" cy="1402473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rmAutofit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num>
                        <m:den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d>
                            <m:dPr>
                              <m:ctrlP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den>
                      </m:f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func>
                        <m:funcPr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6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e>
                      </m:func>
                      <m:f>
                        <m:f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num>
                        <m:den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1600" b="0" dirty="0">
                  <a:solidFill>
                    <a:schemeClr val="tx1"/>
                  </a:solidFill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1600" dirty="0">
                    <a:solidFill>
                      <a:schemeClr val="tx1"/>
                    </a:solidFill>
                  </a:rPr>
                  <a:t>By weak duality, the algorithm is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d>
                      <m:dPr>
                        <m:ctrlPr>
                          <a:rPr lang="en-US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1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1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𝒍𝒐𝒈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16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6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𝒌</m:t>
                                </m:r>
                              </m:e>
                            </m:d>
                          </m:e>
                        </m:func>
                      </m:e>
                    </m:d>
                  </m:oMath>
                </a14:m>
                <a:r>
                  <a:rPr lang="en-US" sz="1600" b="0" dirty="0">
                    <a:solidFill>
                      <a:schemeClr val="tx1"/>
                    </a:solidFill>
                  </a:rPr>
                  <a:t> competitive.</a:t>
                </a:r>
              </a:p>
            </p:txBody>
          </p:sp>
        </mc:Choice>
        <mc:Fallback xmlns="">
          <p:sp>
            <p:nvSpPr>
              <p:cNvPr id="69" name="Google Shape;69;p1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11700" y="1225224"/>
                <a:ext cx="8520600" cy="1402473"/>
              </a:xfrm>
              <a:prstGeom prst="rect">
                <a:avLst/>
              </a:prstGeom>
              <a:blipFill>
                <a:blip r:embed="rId3"/>
                <a:stretch>
                  <a:fillRect l="-3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Google Shape;70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Economica"/>
              </a:rPr>
              <a:t>63</a:t>
            </a:fld>
            <a:endParaRPr dirty="0">
              <a:solidFill>
                <a:schemeClr val="dk1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  <a:sym typeface="Economica"/>
            </a:endParaRPr>
          </a:p>
        </p:txBody>
      </p:sp>
      <p:sp>
        <p:nvSpPr>
          <p:cNvPr id="6" name="Google Shape;69;p14">
            <a:extLst>
              <a:ext uri="{FF2B5EF4-FFF2-40B4-BE49-F238E27FC236}">
                <a16:creationId xmlns:a16="http://schemas.microsoft.com/office/drawing/2014/main" id="{E16D9CE0-4612-4E81-97D5-522EBF188B8A}"/>
              </a:ext>
            </a:extLst>
          </p:cNvPr>
          <p:cNvSpPr txBox="1">
            <a:spLocks/>
          </p:cNvSpPr>
          <p:nvPr/>
        </p:nvSpPr>
        <p:spPr>
          <a:xfrm>
            <a:off x="311700" y="2849375"/>
            <a:ext cx="8520600" cy="796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indent="0">
              <a:lnSpc>
                <a:spcPct val="150000"/>
              </a:lnSpc>
              <a:buFont typeface="Open Sans"/>
              <a:buNone/>
            </a:pPr>
            <a:r>
              <a:rPr lang="en-US" sz="1600">
                <a:solidFill>
                  <a:schemeClr val="tx1"/>
                </a:solidFill>
              </a:rPr>
              <a:t>The algorithm solution is </a:t>
            </a:r>
            <a:r>
              <a:rPr lang="en-US" sz="1600" b="1">
                <a:solidFill>
                  <a:schemeClr val="tx1"/>
                </a:solidFill>
              </a:rPr>
              <a:t>fractional</a:t>
            </a:r>
            <a:r>
              <a:rPr lang="en-US" sz="1600">
                <a:solidFill>
                  <a:schemeClr val="tx1"/>
                </a:solidFill>
              </a:rPr>
              <a:t>, how can we convert it to an </a:t>
            </a:r>
            <a:r>
              <a:rPr lang="en-US" sz="1600" b="1">
                <a:solidFill>
                  <a:schemeClr val="tx1"/>
                </a:solidFill>
              </a:rPr>
              <a:t>integer</a:t>
            </a:r>
            <a:r>
              <a:rPr lang="en-US" sz="1600">
                <a:solidFill>
                  <a:schemeClr val="tx1"/>
                </a:solidFill>
              </a:rPr>
              <a:t> solution?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196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lvl="0"/>
            <a:r>
              <a:rPr lang="en-GB" dirty="0">
                <a:latin typeface="Open Sans"/>
                <a:ea typeface="Open Sans"/>
                <a:cs typeface="Open Sans"/>
                <a:sym typeface="Open Sans"/>
              </a:rPr>
              <a:t>Pages vs Caches Distributions</a:t>
            </a:r>
            <a:endParaRPr dirty="0">
              <a:latin typeface="Open Sans"/>
              <a:ea typeface="Open Sans"/>
              <a:cs typeface="Open Sans"/>
              <a:sym typeface="Open San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Google Shape;69;p1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311700" y="1225224"/>
                <a:ext cx="8520600" cy="3602351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rmAutofit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:endParaRPr lang="en-US" sz="1600" dirty="0"/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sz="1600" dirty="0"/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sz="1600" dirty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1600" dirty="0"/>
                  <a:t>The fractional algorithm result is a “distribution” over </a:t>
                </a:r>
                <a:r>
                  <a:rPr lang="en-US" sz="1600" b="1" dirty="0"/>
                  <a:t>pages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1600" b="1" dirty="0"/>
                  <a:t>Sum</a:t>
                </a:r>
                <a:r>
                  <a:rPr lang="en-US" sz="1600" dirty="0"/>
                  <a:t> of the probabilities is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sz="1600" dirty="0"/>
                  <a:t>, not 1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sz="1600" dirty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1600" dirty="0"/>
                  <a:t>What is the difference?</a:t>
                </a:r>
              </a:p>
            </p:txBody>
          </p:sp>
        </mc:Choice>
        <mc:Fallback xmlns="">
          <p:sp>
            <p:nvSpPr>
              <p:cNvPr id="69" name="Google Shape;69;p1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11700" y="1225224"/>
                <a:ext cx="8520600" cy="3602351"/>
              </a:xfrm>
              <a:prstGeom prst="rect">
                <a:avLst/>
              </a:prstGeom>
              <a:blipFill>
                <a:blip r:embed="rId3"/>
                <a:stretch>
                  <a:fillRect l="-3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Google Shape;70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Economica"/>
              </a:rPr>
              <a:t>64</a:t>
            </a:fld>
            <a:endParaRPr dirty="0">
              <a:solidFill>
                <a:schemeClr val="dk1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  <a:sym typeface="Economic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48F33877-DCA0-440C-81FA-15D2F33EAE5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46140176"/>
                  </p:ext>
                </p:extLst>
              </p:nvPr>
            </p:nvGraphicFramePr>
            <p:xfrm>
              <a:off x="420107" y="1310066"/>
              <a:ext cx="4302722" cy="741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01554">
                      <a:extLst>
                        <a:ext uri="{9D8B030D-6E8A-4147-A177-3AD203B41FA5}">
                          <a16:colId xmlns:a16="http://schemas.microsoft.com/office/drawing/2014/main" val="3851698129"/>
                        </a:ext>
                      </a:extLst>
                    </a:gridCol>
                    <a:gridCol w="3901168">
                      <a:extLst>
                        <a:ext uri="{9D8B030D-6E8A-4147-A177-3AD203B41FA5}">
                          <a16:colId xmlns:a16="http://schemas.microsoft.com/office/drawing/2014/main" val="267887377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US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</m:oMath>
                          </a14:m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latin typeface="Open Sans" panose="020B0604020202020204" charset="0"/>
                              <a:ea typeface="Open Sans" panose="020B0604020202020204" charset="0"/>
                              <a:cs typeface="Open Sans" panose="020B0604020202020204" charset="0"/>
                            </a:rPr>
                            <a:t> 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  <a:latin typeface="Open Sans" panose="020B0604020202020204" charset="0"/>
                              <a:ea typeface="Open Sans" panose="020B0604020202020204" charset="0"/>
                              <a:cs typeface="Open Sans" panose="020B0604020202020204" charset="0"/>
                            </a:rPr>
                            <a:t>distribution over </a:t>
                          </a:r>
                          <a:r>
                            <a:rPr lang="en-US" sz="1600" b="1" dirty="0">
                              <a:solidFill>
                                <a:schemeClr val="tx1"/>
                              </a:solidFill>
                              <a:latin typeface="Open Sans" panose="020B0604020202020204" charset="0"/>
                              <a:ea typeface="Open Sans" panose="020B0604020202020204" charset="0"/>
                              <a:cs typeface="Open Sans" panose="020B0604020202020204" charset="0"/>
                            </a:rPr>
                            <a:t>pages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7921958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US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</m:oMath>
                          </a14:m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latin typeface="Open Sans" panose="020B0604020202020204" charset="0"/>
                              <a:ea typeface="Open Sans" panose="020B0604020202020204" charset="0"/>
                              <a:cs typeface="Open Sans" panose="020B0604020202020204" charset="0"/>
                            </a:rPr>
                            <a:t> 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latin typeface="Open Sans" panose="020B0604020202020204" charset="0"/>
                              <a:ea typeface="Open Sans" panose="020B0604020202020204" charset="0"/>
                              <a:cs typeface="Open Sans" panose="020B0604020202020204" charset="0"/>
                            </a:rPr>
                            <a:t>distribution over </a:t>
                          </a:r>
                          <a:r>
                            <a:rPr lang="en-US" sz="1600" b="1" dirty="0">
                              <a:solidFill>
                                <a:schemeClr val="tx1"/>
                              </a:solidFill>
                              <a:latin typeface="Open Sans" panose="020B0604020202020204" charset="0"/>
                              <a:ea typeface="Open Sans" panose="020B0604020202020204" charset="0"/>
                              <a:cs typeface="Open Sans" panose="020B0604020202020204" charset="0"/>
                            </a:rPr>
                            <a:t>cache states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1818465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48F33877-DCA0-440C-81FA-15D2F33EAE5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46140176"/>
                  </p:ext>
                </p:extLst>
              </p:nvPr>
            </p:nvGraphicFramePr>
            <p:xfrm>
              <a:off x="420107" y="1310066"/>
              <a:ext cx="4302722" cy="741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01554">
                      <a:extLst>
                        <a:ext uri="{9D8B030D-6E8A-4147-A177-3AD203B41FA5}">
                          <a16:colId xmlns:a16="http://schemas.microsoft.com/office/drawing/2014/main" val="3851698129"/>
                        </a:ext>
                      </a:extLst>
                    </a:gridCol>
                    <a:gridCol w="3901168">
                      <a:extLst>
                        <a:ext uri="{9D8B030D-6E8A-4147-A177-3AD203B41FA5}">
                          <a16:colId xmlns:a16="http://schemas.microsoft.com/office/drawing/2014/main" val="267887377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t="-3226" r="-971212" b="-1096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  <a:latin typeface="Open Sans" panose="020B0604020202020204" charset="0"/>
                              <a:ea typeface="Open Sans" panose="020B0604020202020204" charset="0"/>
                              <a:cs typeface="Open Sans" panose="020B0604020202020204" charset="0"/>
                            </a:rPr>
                            <a:t>distribution over </a:t>
                          </a:r>
                          <a:r>
                            <a:rPr lang="en-US" sz="1600" b="1" dirty="0">
                              <a:solidFill>
                                <a:schemeClr val="tx1"/>
                              </a:solidFill>
                              <a:latin typeface="Open Sans" panose="020B0604020202020204" charset="0"/>
                              <a:ea typeface="Open Sans" panose="020B0604020202020204" charset="0"/>
                              <a:cs typeface="Open Sans" panose="020B0604020202020204" charset="0"/>
                            </a:rPr>
                            <a:t>pages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7921958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t="-104918" r="-971212" b="-114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latin typeface="Open Sans" panose="020B0604020202020204" charset="0"/>
                              <a:ea typeface="Open Sans" panose="020B0604020202020204" charset="0"/>
                              <a:cs typeface="Open Sans" panose="020B0604020202020204" charset="0"/>
                            </a:rPr>
                            <a:t>distribution over </a:t>
                          </a:r>
                          <a:r>
                            <a:rPr lang="en-US" sz="1600" b="1" dirty="0">
                              <a:solidFill>
                                <a:schemeClr val="tx1"/>
                              </a:solidFill>
                              <a:latin typeface="Open Sans" panose="020B0604020202020204" charset="0"/>
                              <a:ea typeface="Open Sans" panose="020B0604020202020204" charset="0"/>
                              <a:cs typeface="Open Sans" panose="020B0604020202020204" charset="0"/>
                            </a:rPr>
                            <a:t>cache states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1818465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36540910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9" name="Google Shape;69;p1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311700" y="1225224"/>
                <a:ext cx="8520600" cy="3602351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rmAutofit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1600" i="1" dirty="0">
                    <a:latin typeface="Cambria Math" panose="02040503050406030204" pitchFamily="18" charset="0"/>
                  </a:rPr>
                  <a:t> 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sz="16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9" name="Google Shape;69;p1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11700" y="1225224"/>
                <a:ext cx="8520600" cy="360235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AC7DAF3-6586-4FAD-83D6-8241822EE28C}"/>
                  </a:ext>
                </a:extLst>
              </p:cNvPr>
              <p:cNvSpPr txBox="1"/>
              <p:nvPr/>
            </p:nvSpPr>
            <p:spPr>
              <a:xfrm>
                <a:off x="2782613" y="1251992"/>
                <a:ext cx="1594924" cy="4785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600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noBar"/>
                                  <m:ctrlPr>
                                    <a:rPr lang="en-US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num>
                                <m:den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                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AC7DAF3-6586-4FAD-83D6-8241822EE2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2613" y="1251992"/>
                <a:ext cx="1594924" cy="47852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Google Shape;68;p14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lvl="0"/>
            <a:r>
              <a:rPr lang="en-GB" dirty="0">
                <a:latin typeface="Open Sans"/>
                <a:ea typeface="Open Sans"/>
                <a:cs typeface="Open Sans"/>
                <a:sym typeface="Open Sans"/>
              </a:rPr>
              <a:t>Pages vs Caches Distributions</a:t>
            </a:r>
            <a:endParaRPr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0" name="Google Shape;70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Economica"/>
              </a:rPr>
              <a:t>65</a:t>
            </a:fld>
            <a:endParaRPr dirty="0">
              <a:solidFill>
                <a:schemeClr val="dk1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  <a:sym typeface="Economic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233B3E31-2CF8-44DF-89A9-BB5B89AA335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83977443"/>
                  </p:ext>
                </p:extLst>
              </p:nvPr>
            </p:nvGraphicFramePr>
            <p:xfrm>
              <a:off x="3181673" y="1353733"/>
              <a:ext cx="654378" cy="304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27189">
                      <a:extLst>
                        <a:ext uri="{9D8B030D-6E8A-4147-A177-3AD203B41FA5}">
                          <a16:colId xmlns:a16="http://schemas.microsoft.com/office/drawing/2014/main" val="3646591774"/>
                        </a:ext>
                      </a:extLst>
                    </a:gridCol>
                    <a:gridCol w="327189">
                      <a:extLst>
                        <a:ext uri="{9D8B030D-6E8A-4147-A177-3AD203B41FA5}">
                          <a16:colId xmlns:a16="http://schemas.microsoft.com/office/drawing/2014/main" val="3380459466"/>
                        </a:ext>
                      </a:extLst>
                    </a:gridCol>
                  </a:tblGrid>
                  <a:tr h="156446">
                    <a:tc>
                      <a:txBody>
                        <a:bodyPr/>
                        <a:lstStyle/>
                        <a:p>
                          <a:pPr marL="0" marR="0" lvl="0" indent="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965363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233B3E31-2CF8-44DF-89A9-BB5B89AA335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83977443"/>
                  </p:ext>
                </p:extLst>
              </p:nvPr>
            </p:nvGraphicFramePr>
            <p:xfrm>
              <a:off x="3181673" y="1353733"/>
              <a:ext cx="654378" cy="304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27189">
                      <a:extLst>
                        <a:ext uri="{9D8B030D-6E8A-4147-A177-3AD203B41FA5}">
                          <a16:colId xmlns:a16="http://schemas.microsoft.com/office/drawing/2014/main" val="3646591774"/>
                        </a:ext>
                      </a:extLst>
                    </a:gridCol>
                    <a:gridCol w="327189">
                      <a:extLst>
                        <a:ext uri="{9D8B030D-6E8A-4147-A177-3AD203B41FA5}">
                          <a16:colId xmlns:a16="http://schemas.microsoft.com/office/drawing/2014/main" val="3380459466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818" t="-1961" r="-101818" b="-39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03704" t="-1961" r="-3704" b="-39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9653635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4B687B8-8933-4895-A42C-F7AF9643418D}"/>
                  </a:ext>
                </a:extLst>
              </p:cNvPr>
              <p:cNvSpPr txBox="1"/>
              <p:nvPr/>
            </p:nvSpPr>
            <p:spPr>
              <a:xfrm>
                <a:off x="4764667" y="1251992"/>
                <a:ext cx="1594924" cy="4785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600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noBar"/>
                                  <m:ctrlPr>
                                    <a:rPr lang="en-US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num>
                                <m:den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                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4B687B8-8933-4895-A42C-F7AF964341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4667" y="1251992"/>
                <a:ext cx="1594924" cy="47852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9">
                <a:extLst>
                  <a:ext uri="{FF2B5EF4-FFF2-40B4-BE49-F238E27FC236}">
                    <a16:creationId xmlns:a16="http://schemas.microsoft.com/office/drawing/2014/main" id="{166E4755-D8D8-4E92-9330-5E191277542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94187010"/>
                  </p:ext>
                </p:extLst>
              </p:nvPr>
            </p:nvGraphicFramePr>
            <p:xfrm>
              <a:off x="5163727" y="1353733"/>
              <a:ext cx="654378" cy="304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27189">
                      <a:extLst>
                        <a:ext uri="{9D8B030D-6E8A-4147-A177-3AD203B41FA5}">
                          <a16:colId xmlns:a16="http://schemas.microsoft.com/office/drawing/2014/main" val="3646591774"/>
                        </a:ext>
                      </a:extLst>
                    </a:gridCol>
                    <a:gridCol w="327189">
                      <a:extLst>
                        <a:ext uri="{9D8B030D-6E8A-4147-A177-3AD203B41FA5}">
                          <a16:colId xmlns:a16="http://schemas.microsoft.com/office/drawing/2014/main" val="3380459466"/>
                        </a:ext>
                      </a:extLst>
                    </a:gridCol>
                  </a:tblGrid>
                  <a:tr h="156446">
                    <a:tc>
                      <a:txBody>
                        <a:bodyPr/>
                        <a:lstStyle/>
                        <a:p>
                          <a:pPr marL="0" marR="0" lvl="0" indent="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965363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9">
                <a:extLst>
                  <a:ext uri="{FF2B5EF4-FFF2-40B4-BE49-F238E27FC236}">
                    <a16:creationId xmlns:a16="http://schemas.microsoft.com/office/drawing/2014/main" id="{166E4755-D8D8-4E92-9330-5E191277542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94187010"/>
                  </p:ext>
                </p:extLst>
              </p:nvPr>
            </p:nvGraphicFramePr>
            <p:xfrm>
              <a:off x="5163727" y="1353733"/>
              <a:ext cx="654378" cy="304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27189">
                      <a:extLst>
                        <a:ext uri="{9D8B030D-6E8A-4147-A177-3AD203B41FA5}">
                          <a16:colId xmlns:a16="http://schemas.microsoft.com/office/drawing/2014/main" val="3646591774"/>
                        </a:ext>
                      </a:extLst>
                    </a:gridCol>
                    <a:gridCol w="327189">
                      <a:extLst>
                        <a:ext uri="{9D8B030D-6E8A-4147-A177-3AD203B41FA5}">
                          <a16:colId xmlns:a16="http://schemas.microsoft.com/office/drawing/2014/main" val="3380459466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1852" t="-1961" r="-103704" b="-39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101852" t="-1961" r="-3704" b="-39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9653635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6CFA6B0-7859-4BE5-819E-4533F07602E8}"/>
                  </a:ext>
                </a:extLst>
              </p:cNvPr>
              <p:cNvSpPr txBox="1"/>
              <p:nvPr/>
            </p:nvSpPr>
            <p:spPr>
              <a:xfrm>
                <a:off x="3732357" y="1856278"/>
                <a:ext cx="1541319" cy="5532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6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en-US" sz="1600" i="1" smtClean="0">
                                  <a:solidFill>
                                    <a:srgbClr val="3A21C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solidFill>
                                    <a:srgbClr val="3A21CF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600" i="1">
                                  <a:solidFill>
                                    <a:srgbClr val="3A21C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1600" b="0" i="1" smtClean="0">
                              <a:solidFill>
                                <a:srgbClr val="3A21CF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en-US" sz="160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6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6CFA6B0-7859-4BE5-819E-4533F07602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2357" y="1856278"/>
                <a:ext cx="1541319" cy="553228"/>
              </a:xfrm>
              <a:prstGeom prst="rect">
                <a:avLst/>
              </a:prstGeom>
              <a:blipFill>
                <a:blip r:embed="rId8"/>
                <a:stretch>
                  <a:fillRect b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BDDEBC7-2472-49DD-806E-00C0A8FC2727}"/>
                  </a:ext>
                </a:extLst>
              </p:cNvPr>
              <p:cNvSpPr txBox="1"/>
              <p:nvPr/>
            </p:nvSpPr>
            <p:spPr>
              <a:xfrm>
                <a:off x="7191828" y="1295739"/>
                <a:ext cx="808235" cy="16743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3A21C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BDDEBC7-2472-49DD-806E-00C0A8FC27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1828" y="1295739"/>
                <a:ext cx="808235" cy="1674305"/>
              </a:xfrm>
              <a:prstGeom prst="rect">
                <a:avLst/>
              </a:prstGeom>
              <a:blipFill>
                <a:blip r:embed="rId9"/>
                <a:stretch>
                  <a:fillRect l="-3788" t="-365" r="-4545" b="-18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80755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9" name="Google Shape;69;p1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311700" y="1225224"/>
                <a:ext cx="8520600" cy="3602351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rmAutofit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=4,  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1600" i="1" dirty="0">
                    <a:latin typeface="Cambria Math" panose="02040503050406030204" pitchFamily="18" charset="0"/>
                  </a:rPr>
                  <a:t> 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sz="16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9" name="Google Shape;69;p1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11700" y="1225224"/>
                <a:ext cx="8520600" cy="360235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AC7DAF3-6586-4FAD-83D6-8241822EE28C}"/>
                  </a:ext>
                </a:extLst>
              </p:cNvPr>
              <p:cNvSpPr txBox="1"/>
              <p:nvPr/>
            </p:nvSpPr>
            <p:spPr>
              <a:xfrm>
                <a:off x="2782613" y="1251992"/>
                <a:ext cx="1594924" cy="4785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600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noBar"/>
                                  <m:ctrlPr>
                                    <a:rPr lang="en-US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num>
                                <m:den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                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AC7DAF3-6586-4FAD-83D6-8241822EE2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2613" y="1251992"/>
                <a:ext cx="1594924" cy="47852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Google Shape;68;p14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lvl="0"/>
            <a:r>
              <a:rPr lang="en-GB" dirty="0">
                <a:latin typeface="Open Sans"/>
                <a:ea typeface="Open Sans"/>
                <a:cs typeface="Open Sans"/>
                <a:sym typeface="Open Sans"/>
              </a:rPr>
              <a:t>Pages vs Caches Distributions</a:t>
            </a:r>
            <a:endParaRPr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0" name="Google Shape;70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Economica"/>
              </a:rPr>
              <a:t>66</a:t>
            </a:fld>
            <a:endParaRPr dirty="0">
              <a:solidFill>
                <a:schemeClr val="dk1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  <a:sym typeface="Economic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233B3E31-2CF8-44DF-89A9-BB5B89AA3354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181673" y="1353733"/>
              <a:ext cx="654378" cy="304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27189">
                      <a:extLst>
                        <a:ext uri="{9D8B030D-6E8A-4147-A177-3AD203B41FA5}">
                          <a16:colId xmlns:a16="http://schemas.microsoft.com/office/drawing/2014/main" val="3646591774"/>
                        </a:ext>
                      </a:extLst>
                    </a:gridCol>
                    <a:gridCol w="327189">
                      <a:extLst>
                        <a:ext uri="{9D8B030D-6E8A-4147-A177-3AD203B41FA5}">
                          <a16:colId xmlns:a16="http://schemas.microsoft.com/office/drawing/2014/main" val="3380459466"/>
                        </a:ext>
                      </a:extLst>
                    </a:gridCol>
                  </a:tblGrid>
                  <a:tr h="156446">
                    <a:tc>
                      <a:txBody>
                        <a:bodyPr/>
                        <a:lstStyle/>
                        <a:p>
                          <a:pPr marL="0" marR="0" lvl="0" indent="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965363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233B3E31-2CF8-44DF-89A9-BB5B89AA3354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181673" y="1353733"/>
              <a:ext cx="654378" cy="304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27189">
                      <a:extLst>
                        <a:ext uri="{9D8B030D-6E8A-4147-A177-3AD203B41FA5}">
                          <a16:colId xmlns:a16="http://schemas.microsoft.com/office/drawing/2014/main" val="3646591774"/>
                        </a:ext>
                      </a:extLst>
                    </a:gridCol>
                    <a:gridCol w="327189">
                      <a:extLst>
                        <a:ext uri="{9D8B030D-6E8A-4147-A177-3AD203B41FA5}">
                          <a16:colId xmlns:a16="http://schemas.microsoft.com/office/drawing/2014/main" val="3380459466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818" t="-1961" r="-101818" b="-39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03704" t="-1961" r="-3704" b="-39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9653635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4B687B8-8933-4895-A42C-F7AF9643418D}"/>
                  </a:ext>
                </a:extLst>
              </p:cNvPr>
              <p:cNvSpPr txBox="1"/>
              <p:nvPr/>
            </p:nvSpPr>
            <p:spPr>
              <a:xfrm>
                <a:off x="4764667" y="1251992"/>
                <a:ext cx="1594924" cy="4785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600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noBar"/>
                                  <m:ctrlPr>
                                    <a:rPr lang="en-US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num>
                                <m:den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                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4B687B8-8933-4895-A42C-F7AF964341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4667" y="1251992"/>
                <a:ext cx="1594924" cy="47852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9">
                <a:extLst>
                  <a:ext uri="{FF2B5EF4-FFF2-40B4-BE49-F238E27FC236}">
                    <a16:creationId xmlns:a16="http://schemas.microsoft.com/office/drawing/2014/main" id="{166E4755-D8D8-4E92-9330-5E191277542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163727" y="1353733"/>
              <a:ext cx="654378" cy="304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27189">
                      <a:extLst>
                        <a:ext uri="{9D8B030D-6E8A-4147-A177-3AD203B41FA5}">
                          <a16:colId xmlns:a16="http://schemas.microsoft.com/office/drawing/2014/main" val="3646591774"/>
                        </a:ext>
                      </a:extLst>
                    </a:gridCol>
                    <a:gridCol w="327189">
                      <a:extLst>
                        <a:ext uri="{9D8B030D-6E8A-4147-A177-3AD203B41FA5}">
                          <a16:colId xmlns:a16="http://schemas.microsoft.com/office/drawing/2014/main" val="3380459466"/>
                        </a:ext>
                      </a:extLst>
                    </a:gridCol>
                  </a:tblGrid>
                  <a:tr h="156446">
                    <a:tc>
                      <a:txBody>
                        <a:bodyPr/>
                        <a:lstStyle/>
                        <a:p>
                          <a:pPr marL="0" marR="0" lvl="0" indent="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965363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9">
                <a:extLst>
                  <a:ext uri="{FF2B5EF4-FFF2-40B4-BE49-F238E27FC236}">
                    <a16:creationId xmlns:a16="http://schemas.microsoft.com/office/drawing/2014/main" id="{166E4755-D8D8-4E92-9330-5E191277542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163727" y="1353733"/>
              <a:ext cx="654378" cy="304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27189">
                      <a:extLst>
                        <a:ext uri="{9D8B030D-6E8A-4147-A177-3AD203B41FA5}">
                          <a16:colId xmlns:a16="http://schemas.microsoft.com/office/drawing/2014/main" val="3646591774"/>
                        </a:ext>
                      </a:extLst>
                    </a:gridCol>
                    <a:gridCol w="327189">
                      <a:extLst>
                        <a:ext uri="{9D8B030D-6E8A-4147-A177-3AD203B41FA5}">
                          <a16:colId xmlns:a16="http://schemas.microsoft.com/office/drawing/2014/main" val="3380459466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1852" t="-1961" r="-103704" b="-39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101852" t="-1961" r="-3704" b="-39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9653635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6CFA6B0-7859-4BE5-819E-4533F07602E8}"/>
                  </a:ext>
                </a:extLst>
              </p:cNvPr>
              <p:cNvSpPr txBox="1"/>
              <p:nvPr/>
            </p:nvSpPr>
            <p:spPr>
              <a:xfrm>
                <a:off x="3732357" y="1856278"/>
                <a:ext cx="1541319" cy="5532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6CFA6B0-7859-4BE5-819E-4533F07602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2357" y="1856278"/>
                <a:ext cx="1541319" cy="553228"/>
              </a:xfrm>
              <a:prstGeom prst="rect">
                <a:avLst/>
              </a:prstGeom>
              <a:blipFill>
                <a:blip r:embed="rId8"/>
                <a:stretch>
                  <a:fillRect b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93D7FD2-E1A1-4326-911C-7FCD999D3F0D}"/>
                  </a:ext>
                </a:extLst>
              </p:cNvPr>
              <p:cNvSpPr txBox="1"/>
              <p:nvPr/>
            </p:nvSpPr>
            <p:spPr>
              <a:xfrm>
                <a:off x="1797512" y="2613118"/>
                <a:ext cx="1594924" cy="4785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600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noBar"/>
                                  <m:ctrlPr>
                                    <a:rPr lang="en-US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num>
                                <m:den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                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93D7FD2-E1A1-4326-911C-7FCD999D3F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7512" y="2613118"/>
                <a:ext cx="1594924" cy="47852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8" name="Table 17">
                <a:extLst>
                  <a:ext uri="{FF2B5EF4-FFF2-40B4-BE49-F238E27FC236}">
                    <a16:creationId xmlns:a16="http://schemas.microsoft.com/office/drawing/2014/main" id="{A7CF35AD-6987-4E0D-8D4C-A2170ABBDC76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196572" y="2714859"/>
              <a:ext cx="654378" cy="304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27189">
                      <a:extLst>
                        <a:ext uri="{9D8B030D-6E8A-4147-A177-3AD203B41FA5}">
                          <a16:colId xmlns:a16="http://schemas.microsoft.com/office/drawing/2014/main" val="3646591774"/>
                        </a:ext>
                      </a:extLst>
                    </a:gridCol>
                    <a:gridCol w="327189">
                      <a:extLst>
                        <a:ext uri="{9D8B030D-6E8A-4147-A177-3AD203B41FA5}">
                          <a16:colId xmlns:a16="http://schemas.microsoft.com/office/drawing/2014/main" val="3380459466"/>
                        </a:ext>
                      </a:extLst>
                    </a:gridCol>
                  </a:tblGrid>
                  <a:tr h="156446">
                    <a:tc>
                      <a:txBody>
                        <a:bodyPr/>
                        <a:lstStyle/>
                        <a:p>
                          <a:pPr marL="0" marR="0" lvl="0" indent="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965363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8" name="Table 17">
                <a:extLst>
                  <a:ext uri="{FF2B5EF4-FFF2-40B4-BE49-F238E27FC236}">
                    <a16:creationId xmlns:a16="http://schemas.microsoft.com/office/drawing/2014/main" id="{A7CF35AD-6987-4E0D-8D4C-A2170ABBDC76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196572" y="2714859"/>
              <a:ext cx="654378" cy="304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27189">
                      <a:extLst>
                        <a:ext uri="{9D8B030D-6E8A-4147-A177-3AD203B41FA5}">
                          <a16:colId xmlns:a16="http://schemas.microsoft.com/office/drawing/2014/main" val="3646591774"/>
                        </a:ext>
                      </a:extLst>
                    </a:gridCol>
                    <a:gridCol w="327189">
                      <a:extLst>
                        <a:ext uri="{9D8B030D-6E8A-4147-A177-3AD203B41FA5}">
                          <a16:colId xmlns:a16="http://schemas.microsoft.com/office/drawing/2014/main" val="3380459466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0"/>
                          <a:stretch>
                            <a:fillRect l="-1852" t="-1961" r="-103704" b="-39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0"/>
                          <a:stretch>
                            <a:fillRect l="-101852" t="-1961" r="-3704" b="-39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9653635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2D1AC0E-79A3-4E91-AA74-FB2C020D9FA6}"/>
                  </a:ext>
                </a:extLst>
              </p:cNvPr>
              <p:cNvSpPr txBox="1"/>
              <p:nvPr/>
            </p:nvSpPr>
            <p:spPr>
              <a:xfrm>
                <a:off x="3779566" y="2613118"/>
                <a:ext cx="1594924" cy="4785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600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noBar"/>
                                  <m:ctrlPr>
                                    <a:rPr lang="en-US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num>
                                <m:den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                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2D1AC0E-79A3-4E91-AA74-FB2C020D9F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566" y="2613118"/>
                <a:ext cx="1594924" cy="47852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0" name="Table 19">
                <a:extLst>
                  <a:ext uri="{FF2B5EF4-FFF2-40B4-BE49-F238E27FC236}">
                    <a16:creationId xmlns:a16="http://schemas.microsoft.com/office/drawing/2014/main" id="{C86C8A72-4E09-4C10-99AB-F8E244021625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4178626" y="2714859"/>
              <a:ext cx="654378" cy="304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27189">
                      <a:extLst>
                        <a:ext uri="{9D8B030D-6E8A-4147-A177-3AD203B41FA5}">
                          <a16:colId xmlns:a16="http://schemas.microsoft.com/office/drawing/2014/main" val="3646591774"/>
                        </a:ext>
                      </a:extLst>
                    </a:gridCol>
                    <a:gridCol w="327189">
                      <a:extLst>
                        <a:ext uri="{9D8B030D-6E8A-4147-A177-3AD203B41FA5}">
                          <a16:colId xmlns:a16="http://schemas.microsoft.com/office/drawing/2014/main" val="3380459466"/>
                        </a:ext>
                      </a:extLst>
                    </a:gridCol>
                  </a:tblGrid>
                  <a:tr h="156446">
                    <a:tc>
                      <a:txBody>
                        <a:bodyPr/>
                        <a:lstStyle/>
                        <a:p>
                          <a:pPr marL="0" marR="0" lvl="0" indent="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965363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0" name="Table 19">
                <a:extLst>
                  <a:ext uri="{FF2B5EF4-FFF2-40B4-BE49-F238E27FC236}">
                    <a16:creationId xmlns:a16="http://schemas.microsoft.com/office/drawing/2014/main" id="{C86C8A72-4E09-4C10-99AB-F8E244021625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4178626" y="2714859"/>
              <a:ext cx="654378" cy="304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27189">
                      <a:extLst>
                        <a:ext uri="{9D8B030D-6E8A-4147-A177-3AD203B41FA5}">
                          <a16:colId xmlns:a16="http://schemas.microsoft.com/office/drawing/2014/main" val="3646591774"/>
                        </a:ext>
                      </a:extLst>
                    </a:gridCol>
                    <a:gridCol w="327189">
                      <a:extLst>
                        <a:ext uri="{9D8B030D-6E8A-4147-A177-3AD203B41FA5}">
                          <a16:colId xmlns:a16="http://schemas.microsoft.com/office/drawing/2014/main" val="3380459466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2"/>
                          <a:stretch>
                            <a:fillRect l="-1852" t="-1961" r="-103704" b="-39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2"/>
                          <a:stretch>
                            <a:fillRect l="-101852" t="-1961" r="-3704" b="-39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9653635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3108FDD-7D11-4BA4-A6E3-594AEFF76670}"/>
                  </a:ext>
                </a:extLst>
              </p:cNvPr>
              <p:cNvSpPr txBox="1"/>
              <p:nvPr/>
            </p:nvSpPr>
            <p:spPr>
              <a:xfrm>
                <a:off x="1797512" y="3207258"/>
                <a:ext cx="1594924" cy="4785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600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noBar"/>
                                  <m:ctrlPr>
                                    <a:rPr lang="en-US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num>
                                <m:den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                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3108FDD-7D11-4BA4-A6E3-594AEFF766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7512" y="3207258"/>
                <a:ext cx="1594924" cy="47852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1" name="Table 30">
                <a:extLst>
                  <a:ext uri="{FF2B5EF4-FFF2-40B4-BE49-F238E27FC236}">
                    <a16:creationId xmlns:a16="http://schemas.microsoft.com/office/drawing/2014/main" id="{1B0486B2-82DC-4D64-A5D9-29CFB4224D4C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196572" y="3308999"/>
              <a:ext cx="654378" cy="304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27189">
                      <a:extLst>
                        <a:ext uri="{9D8B030D-6E8A-4147-A177-3AD203B41FA5}">
                          <a16:colId xmlns:a16="http://schemas.microsoft.com/office/drawing/2014/main" val="3646591774"/>
                        </a:ext>
                      </a:extLst>
                    </a:gridCol>
                    <a:gridCol w="327189">
                      <a:extLst>
                        <a:ext uri="{9D8B030D-6E8A-4147-A177-3AD203B41FA5}">
                          <a16:colId xmlns:a16="http://schemas.microsoft.com/office/drawing/2014/main" val="3380459466"/>
                        </a:ext>
                      </a:extLst>
                    </a:gridCol>
                  </a:tblGrid>
                  <a:tr h="156446">
                    <a:tc>
                      <a:txBody>
                        <a:bodyPr/>
                        <a:lstStyle/>
                        <a:p>
                          <a:pPr marL="0" marR="0" lvl="0" indent="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965363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1" name="Table 30">
                <a:extLst>
                  <a:ext uri="{FF2B5EF4-FFF2-40B4-BE49-F238E27FC236}">
                    <a16:creationId xmlns:a16="http://schemas.microsoft.com/office/drawing/2014/main" id="{1B0486B2-82DC-4D64-A5D9-29CFB4224D4C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196572" y="3308999"/>
              <a:ext cx="654378" cy="304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27189">
                      <a:extLst>
                        <a:ext uri="{9D8B030D-6E8A-4147-A177-3AD203B41FA5}">
                          <a16:colId xmlns:a16="http://schemas.microsoft.com/office/drawing/2014/main" val="3646591774"/>
                        </a:ext>
                      </a:extLst>
                    </a:gridCol>
                    <a:gridCol w="327189">
                      <a:extLst>
                        <a:ext uri="{9D8B030D-6E8A-4147-A177-3AD203B41FA5}">
                          <a16:colId xmlns:a16="http://schemas.microsoft.com/office/drawing/2014/main" val="3380459466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4"/>
                          <a:stretch>
                            <a:fillRect l="-1852" t="-1961" r="-103704" b="-39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4"/>
                          <a:stretch>
                            <a:fillRect l="-101852" t="-1961" r="-3704" b="-39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9653635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52E64AF-1767-4773-95B9-106086F8C490}"/>
                  </a:ext>
                </a:extLst>
              </p:cNvPr>
              <p:cNvSpPr txBox="1"/>
              <p:nvPr/>
            </p:nvSpPr>
            <p:spPr>
              <a:xfrm>
                <a:off x="3779566" y="3207258"/>
                <a:ext cx="1594924" cy="4785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600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noBar"/>
                                  <m:ctrlPr>
                                    <a:rPr lang="en-US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num>
                                <m:den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                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52E64AF-1767-4773-95B9-106086F8C4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566" y="3207258"/>
                <a:ext cx="1594924" cy="478529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3" name="Table 32">
                <a:extLst>
                  <a:ext uri="{FF2B5EF4-FFF2-40B4-BE49-F238E27FC236}">
                    <a16:creationId xmlns:a16="http://schemas.microsoft.com/office/drawing/2014/main" id="{97C5D262-ECEB-4284-BD69-D7D3D34A6269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4178626" y="3308999"/>
              <a:ext cx="654378" cy="304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27189">
                      <a:extLst>
                        <a:ext uri="{9D8B030D-6E8A-4147-A177-3AD203B41FA5}">
                          <a16:colId xmlns:a16="http://schemas.microsoft.com/office/drawing/2014/main" val="3646591774"/>
                        </a:ext>
                      </a:extLst>
                    </a:gridCol>
                    <a:gridCol w="327189">
                      <a:extLst>
                        <a:ext uri="{9D8B030D-6E8A-4147-A177-3AD203B41FA5}">
                          <a16:colId xmlns:a16="http://schemas.microsoft.com/office/drawing/2014/main" val="3380459466"/>
                        </a:ext>
                      </a:extLst>
                    </a:gridCol>
                  </a:tblGrid>
                  <a:tr h="156446">
                    <a:tc>
                      <a:txBody>
                        <a:bodyPr/>
                        <a:lstStyle/>
                        <a:p>
                          <a:pPr marL="0" marR="0" lvl="0" indent="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965363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3" name="Table 32">
                <a:extLst>
                  <a:ext uri="{FF2B5EF4-FFF2-40B4-BE49-F238E27FC236}">
                    <a16:creationId xmlns:a16="http://schemas.microsoft.com/office/drawing/2014/main" id="{97C5D262-ECEB-4284-BD69-D7D3D34A6269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4178626" y="3308999"/>
              <a:ext cx="654378" cy="304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27189">
                      <a:extLst>
                        <a:ext uri="{9D8B030D-6E8A-4147-A177-3AD203B41FA5}">
                          <a16:colId xmlns:a16="http://schemas.microsoft.com/office/drawing/2014/main" val="3646591774"/>
                        </a:ext>
                      </a:extLst>
                    </a:gridCol>
                    <a:gridCol w="327189">
                      <a:extLst>
                        <a:ext uri="{9D8B030D-6E8A-4147-A177-3AD203B41FA5}">
                          <a16:colId xmlns:a16="http://schemas.microsoft.com/office/drawing/2014/main" val="3380459466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6"/>
                          <a:stretch>
                            <a:fillRect l="-1852" t="-1961" r="-103704" b="-39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6"/>
                          <a:stretch>
                            <a:fillRect l="-101852" t="-1961" r="-3704" b="-39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9653635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D99C066E-7858-488B-A533-0F0235536B9B}"/>
                  </a:ext>
                </a:extLst>
              </p:cNvPr>
              <p:cNvSpPr txBox="1"/>
              <p:nvPr/>
            </p:nvSpPr>
            <p:spPr>
              <a:xfrm>
                <a:off x="5761620" y="2617831"/>
                <a:ext cx="1594924" cy="4785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600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noBar"/>
                                  <m:ctrlPr>
                                    <a:rPr lang="en-US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num>
                                <m:den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                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D99C066E-7858-488B-A533-0F0235536B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1620" y="2617831"/>
                <a:ext cx="1594924" cy="478529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5" name="Table 34">
                <a:extLst>
                  <a:ext uri="{FF2B5EF4-FFF2-40B4-BE49-F238E27FC236}">
                    <a16:creationId xmlns:a16="http://schemas.microsoft.com/office/drawing/2014/main" id="{105DA084-7710-41BD-8119-3B5CFBDF5B28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6160680" y="2719572"/>
              <a:ext cx="654378" cy="304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27189">
                      <a:extLst>
                        <a:ext uri="{9D8B030D-6E8A-4147-A177-3AD203B41FA5}">
                          <a16:colId xmlns:a16="http://schemas.microsoft.com/office/drawing/2014/main" val="3646591774"/>
                        </a:ext>
                      </a:extLst>
                    </a:gridCol>
                    <a:gridCol w="327189">
                      <a:extLst>
                        <a:ext uri="{9D8B030D-6E8A-4147-A177-3AD203B41FA5}">
                          <a16:colId xmlns:a16="http://schemas.microsoft.com/office/drawing/2014/main" val="3380459466"/>
                        </a:ext>
                      </a:extLst>
                    </a:gridCol>
                  </a:tblGrid>
                  <a:tr h="156446">
                    <a:tc>
                      <a:txBody>
                        <a:bodyPr/>
                        <a:lstStyle/>
                        <a:p>
                          <a:pPr marL="0" marR="0" lvl="0" indent="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965363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5" name="Table 34">
                <a:extLst>
                  <a:ext uri="{FF2B5EF4-FFF2-40B4-BE49-F238E27FC236}">
                    <a16:creationId xmlns:a16="http://schemas.microsoft.com/office/drawing/2014/main" id="{105DA084-7710-41BD-8119-3B5CFBDF5B28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6160680" y="2719572"/>
              <a:ext cx="654378" cy="304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27189">
                      <a:extLst>
                        <a:ext uri="{9D8B030D-6E8A-4147-A177-3AD203B41FA5}">
                          <a16:colId xmlns:a16="http://schemas.microsoft.com/office/drawing/2014/main" val="3646591774"/>
                        </a:ext>
                      </a:extLst>
                    </a:gridCol>
                    <a:gridCol w="327189">
                      <a:extLst>
                        <a:ext uri="{9D8B030D-6E8A-4147-A177-3AD203B41FA5}">
                          <a16:colId xmlns:a16="http://schemas.microsoft.com/office/drawing/2014/main" val="3380459466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8"/>
                          <a:stretch>
                            <a:fillRect l="-1852" t="-1961" r="-105556" b="-39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8"/>
                          <a:stretch>
                            <a:fillRect l="-101852" t="-1961" r="-5556" b="-39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9653635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E1E7833E-FF56-4161-9213-DC5496823855}"/>
                  </a:ext>
                </a:extLst>
              </p:cNvPr>
              <p:cNvSpPr txBox="1"/>
              <p:nvPr/>
            </p:nvSpPr>
            <p:spPr>
              <a:xfrm>
                <a:off x="5761620" y="3211971"/>
                <a:ext cx="1594924" cy="4785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600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noBar"/>
                                  <m:ctrlPr>
                                    <a:rPr lang="en-US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num>
                                <m:den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                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E1E7833E-FF56-4161-9213-DC54968238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1620" y="3211971"/>
                <a:ext cx="1594924" cy="478529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7" name="Table 36">
                <a:extLst>
                  <a:ext uri="{FF2B5EF4-FFF2-40B4-BE49-F238E27FC236}">
                    <a16:creationId xmlns:a16="http://schemas.microsoft.com/office/drawing/2014/main" id="{F45AEFEA-21DF-4442-B303-4200584CA592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6160680" y="3313712"/>
              <a:ext cx="654378" cy="304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27189">
                      <a:extLst>
                        <a:ext uri="{9D8B030D-6E8A-4147-A177-3AD203B41FA5}">
                          <a16:colId xmlns:a16="http://schemas.microsoft.com/office/drawing/2014/main" val="3646591774"/>
                        </a:ext>
                      </a:extLst>
                    </a:gridCol>
                    <a:gridCol w="327189">
                      <a:extLst>
                        <a:ext uri="{9D8B030D-6E8A-4147-A177-3AD203B41FA5}">
                          <a16:colId xmlns:a16="http://schemas.microsoft.com/office/drawing/2014/main" val="3380459466"/>
                        </a:ext>
                      </a:extLst>
                    </a:gridCol>
                  </a:tblGrid>
                  <a:tr h="156446">
                    <a:tc>
                      <a:txBody>
                        <a:bodyPr/>
                        <a:lstStyle/>
                        <a:p>
                          <a:pPr marL="0" marR="0" lvl="0" indent="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965363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7" name="Table 36">
                <a:extLst>
                  <a:ext uri="{FF2B5EF4-FFF2-40B4-BE49-F238E27FC236}">
                    <a16:creationId xmlns:a16="http://schemas.microsoft.com/office/drawing/2014/main" id="{F45AEFEA-21DF-4442-B303-4200584CA592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6160680" y="3313712"/>
              <a:ext cx="654378" cy="304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27189">
                      <a:extLst>
                        <a:ext uri="{9D8B030D-6E8A-4147-A177-3AD203B41FA5}">
                          <a16:colId xmlns:a16="http://schemas.microsoft.com/office/drawing/2014/main" val="3646591774"/>
                        </a:ext>
                      </a:extLst>
                    </a:gridCol>
                    <a:gridCol w="327189">
                      <a:extLst>
                        <a:ext uri="{9D8B030D-6E8A-4147-A177-3AD203B41FA5}">
                          <a16:colId xmlns:a16="http://schemas.microsoft.com/office/drawing/2014/main" val="3380459466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0"/>
                          <a:stretch>
                            <a:fillRect l="-1852" t="-1961" r="-105556" b="-39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0"/>
                          <a:stretch>
                            <a:fillRect l="-101852" t="-1961" r="-5556" b="-39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9653635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B75D829-FAFE-4966-9295-24B718CB0397}"/>
                  </a:ext>
                </a:extLst>
              </p:cNvPr>
              <p:cNvSpPr txBox="1"/>
              <p:nvPr/>
            </p:nvSpPr>
            <p:spPr>
              <a:xfrm>
                <a:off x="3732357" y="3849465"/>
                <a:ext cx="1546064" cy="5532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B75D829-FAFE-4966-9295-24B718CB03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2357" y="3849465"/>
                <a:ext cx="1546064" cy="553228"/>
              </a:xfrm>
              <a:prstGeom prst="rect">
                <a:avLst/>
              </a:prstGeom>
              <a:blipFill>
                <a:blip r:embed="rId21"/>
                <a:stretch>
                  <a:fillRect b="-10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229582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lvl="0"/>
            <a:r>
              <a:rPr lang="en-GB" dirty="0">
                <a:latin typeface="Open Sans"/>
                <a:ea typeface="Open Sans"/>
                <a:cs typeface="Open Sans"/>
                <a:sym typeface="Open Sans"/>
              </a:rPr>
              <a:t>Page Distribution Move Cost</a:t>
            </a:r>
            <a:endParaRPr dirty="0">
              <a:latin typeface="Open Sans"/>
              <a:ea typeface="Open Sans"/>
              <a:cs typeface="Open Sans"/>
              <a:sym typeface="Open San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Google Shape;69;p1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311700" y="1225224"/>
                <a:ext cx="8520600" cy="1436161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:endParaRPr lang="en-US" sz="1600" b="0" i="1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,  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16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9" name="Google Shape;69;p1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11700" y="1225224"/>
                <a:ext cx="8520600" cy="143616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Google Shape;70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Economica"/>
              </a:rPr>
              <a:t>67</a:t>
            </a:fld>
            <a:endParaRPr dirty="0">
              <a:solidFill>
                <a:schemeClr val="dk1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  <a:sym typeface="Economic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FD376C94-E916-4C57-9981-AAD3660E447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69965420"/>
                  </p:ext>
                </p:extLst>
              </p:nvPr>
            </p:nvGraphicFramePr>
            <p:xfrm>
              <a:off x="311700" y="1225224"/>
              <a:ext cx="6988281" cy="3708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80411">
                      <a:extLst>
                        <a:ext uri="{9D8B030D-6E8A-4147-A177-3AD203B41FA5}">
                          <a16:colId xmlns:a16="http://schemas.microsoft.com/office/drawing/2014/main" val="3851698129"/>
                        </a:ext>
                      </a:extLst>
                    </a:gridCol>
                    <a:gridCol w="5607870">
                      <a:extLst>
                        <a:ext uri="{9D8B030D-6E8A-4147-A177-3AD203B41FA5}">
                          <a16:colId xmlns:a16="http://schemas.microsoft.com/office/drawing/2014/main" val="267887377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𝑐𝑜𝑠𝑡</m:t>
                              </m:r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sz="1600" dirty="0">
                            <a:solidFill>
                              <a:schemeClr val="tx1"/>
                            </a:solidFill>
                            <a:latin typeface="Open Sans" panose="020B0604020202020204" charset="0"/>
                            <a:ea typeface="Open Sans" panose="020B0604020202020204" charset="0"/>
                            <a:cs typeface="Open Sans" panose="020B060402020202020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indent="0">
                            <a:lnSpc>
                              <a:spcPct val="100000"/>
                            </a:lnSpc>
                            <a:buNone/>
                          </a:pPr>
                          <a:r>
                            <a:rPr lang="en-US" sz="1600" b="1" dirty="0">
                              <a:solidFill>
                                <a:schemeClr val="tx1"/>
                              </a:solidFill>
                              <a:latin typeface="Open Sans" panose="020B0604020202020204" charset="0"/>
                              <a:ea typeface="Open Sans" panose="020B0604020202020204" charset="0"/>
                              <a:cs typeface="Open Sans" panose="020B0604020202020204" charset="0"/>
                            </a:rPr>
                            <a:t>cost</a:t>
                          </a:r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latin typeface="Open Sans" panose="020B0604020202020204" charset="0"/>
                              <a:ea typeface="Open Sans" panose="020B0604020202020204" charset="0"/>
                              <a:cs typeface="Open Sans" panose="020B0604020202020204" charset="0"/>
                            </a:rPr>
                            <a:t> </a:t>
                          </a:r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  <a:latin typeface="Open Sans" panose="020B0604020202020204" charset="0"/>
                              <a:ea typeface="Open Sans" panose="020B0604020202020204" charset="0"/>
                              <a:cs typeface="Open Sans" panose="020B0604020202020204" charset="0"/>
                            </a:rPr>
                            <a:t>of moving between two </a:t>
                          </a:r>
                          <a:r>
                            <a:rPr lang="en-US" sz="1600" b="1" dirty="0">
                              <a:solidFill>
                                <a:schemeClr val="tx1"/>
                              </a:solidFill>
                              <a:latin typeface="Open Sans" panose="020B0604020202020204" charset="0"/>
                              <a:ea typeface="Open Sans" panose="020B0604020202020204" charset="0"/>
                              <a:cs typeface="Open Sans" panose="020B0604020202020204" charset="0"/>
                            </a:rPr>
                            <a:t>page distributions</a:t>
                          </a:r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latin typeface="Open Sans" panose="020B0604020202020204" charset="0"/>
                              <a:ea typeface="Open Sans" panose="020B0604020202020204" charset="0"/>
                              <a:cs typeface="Open Sans" panose="020B060402020202020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oMath>
                          </a14:m>
                          <a:endParaRPr lang="en-US" sz="1600" dirty="0">
                            <a:solidFill>
                              <a:schemeClr val="tx1"/>
                            </a:solidFill>
                            <a:latin typeface="Open Sans" panose="020B0604020202020204" charset="0"/>
                            <a:ea typeface="Open Sans" panose="020B0604020202020204" charset="0"/>
                            <a:cs typeface="Open Sans" panose="020B060402020202020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1818465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FD376C94-E916-4C57-9981-AAD3660E447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69965420"/>
                  </p:ext>
                </p:extLst>
              </p:nvPr>
            </p:nvGraphicFramePr>
            <p:xfrm>
              <a:off x="311700" y="1225224"/>
              <a:ext cx="6988281" cy="3708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80411">
                      <a:extLst>
                        <a:ext uri="{9D8B030D-6E8A-4147-A177-3AD203B41FA5}">
                          <a16:colId xmlns:a16="http://schemas.microsoft.com/office/drawing/2014/main" val="3851698129"/>
                        </a:ext>
                      </a:extLst>
                    </a:gridCol>
                    <a:gridCol w="5607870">
                      <a:extLst>
                        <a:ext uri="{9D8B030D-6E8A-4147-A177-3AD203B41FA5}">
                          <a16:colId xmlns:a16="http://schemas.microsoft.com/office/drawing/2014/main" val="267887377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r="-405286" b="-161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4674" b="-161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18184657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Google Shape;69;p14">
                <a:extLst>
                  <a:ext uri="{FF2B5EF4-FFF2-40B4-BE49-F238E27FC236}">
                    <a16:creationId xmlns:a16="http://schemas.microsoft.com/office/drawing/2014/main" id="{8C337E24-6329-4462-9E9B-44940E26B38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1700" y="2822788"/>
                <a:ext cx="8520600" cy="137192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429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Open Sans"/>
                  <a:buChar char="●"/>
                  <a:defRPr sz="1800" b="0" i="0" u="none" strike="noStrike" cap="non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  <a:lvl2pPr marL="914400" marR="0" lvl="1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Open Sans"/>
                  <a:buChar char="○"/>
                  <a:defRPr sz="1400" b="0" i="0" u="none" strike="noStrike" cap="non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2pPr>
                <a:lvl3pPr marL="1371600" marR="0" lvl="2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Open Sans"/>
                  <a:buChar char="■"/>
                  <a:defRPr sz="1400" b="0" i="0" u="none" strike="noStrike" cap="non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3pPr>
                <a:lvl4pPr marL="1828800" marR="0" lvl="3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Open Sans"/>
                  <a:buChar char="●"/>
                  <a:defRPr sz="1400" b="0" i="0" u="none" strike="noStrike" cap="non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4pPr>
                <a:lvl5pPr marL="2286000" marR="0" lvl="4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Open Sans"/>
                  <a:buChar char="○"/>
                  <a:defRPr sz="1400" b="0" i="0" u="none" strike="noStrike" cap="non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5pPr>
                <a:lvl6pPr marL="2743200" marR="0" lvl="5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Open Sans"/>
                  <a:buChar char="■"/>
                  <a:defRPr sz="1400" b="0" i="0" u="none" strike="noStrike" cap="non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6pPr>
                <a:lvl7pPr marL="3200400" marR="0" lvl="6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Open Sans"/>
                  <a:buChar char="●"/>
                  <a:defRPr sz="1400" b="0" i="0" u="none" strike="noStrike" cap="non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7pPr>
                <a:lvl8pPr marL="3657600" marR="0" lvl="7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Open Sans"/>
                  <a:buChar char="○"/>
                  <a:defRPr sz="1400" b="0" i="0" u="none" strike="noStrike" cap="non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8pPr>
                <a:lvl9pPr marL="4114800" marR="0" lvl="8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Open Sans"/>
                  <a:buChar char="■"/>
                  <a:defRPr sz="1400" b="0" i="0" u="none" strike="noStrike" cap="non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Font typeface="Open Sans"/>
                  <a:buNone/>
                </a:pPr>
                <a:endParaRPr lang="en-US" sz="1600" i="1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Font typeface="Open Sans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𝑐𝑜𝑠𝑡</m:t>
                      </m:r>
                      <m:d>
                        <m:d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160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p>
                              <m: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16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f>
                        <m:fPr>
                          <m:ctrlP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i="1" smtClean="0">
                          <a:solidFill>
                            <a:srgbClr val="3A21CF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1600" i="1" smtClean="0">
                          <a:solidFill>
                            <a:srgbClr val="3A21CF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i="1" smtClean="0">
                          <a:solidFill>
                            <a:srgbClr val="3A21CF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600" i="1" smtClean="0">
                          <a:solidFill>
                            <a:srgbClr val="3A21CF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f>
                        <m:fPr>
                          <m:ctrlPr>
                            <a:rPr lang="en-US" sz="1600" i="1">
                              <a:solidFill>
                                <a:srgbClr val="3A21C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solidFill>
                                <a:srgbClr val="3A21C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i="1">
                              <a:solidFill>
                                <a:srgbClr val="3A21CF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16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2" name="Google Shape;69;p14">
                <a:extLst>
                  <a:ext uri="{FF2B5EF4-FFF2-40B4-BE49-F238E27FC236}">
                    <a16:creationId xmlns:a16="http://schemas.microsoft.com/office/drawing/2014/main" id="{8C337E24-6329-4462-9E9B-44940E26B3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700" y="2822788"/>
                <a:ext cx="8520600" cy="137192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Arc 22">
            <a:extLst>
              <a:ext uri="{FF2B5EF4-FFF2-40B4-BE49-F238E27FC236}">
                <a16:creationId xmlns:a16="http://schemas.microsoft.com/office/drawing/2014/main" id="{ACFE70C6-4CFB-4AF0-BC96-0892271D48BE}"/>
              </a:ext>
            </a:extLst>
          </p:cNvPr>
          <p:cNvSpPr/>
          <p:nvPr/>
        </p:nvSpPr>
        <p:spPr>
          <a:xfrm>
            <a:off x="3766008" y="1410644"/>
            <a:ext cx="1984343" cy="1429087"/>
          </a:xfrm>
          <a:prstGeom prst="arc">
            <a:avLst>
              <a:gd name="adj1" fmla="val 1239764"/>
              <a:gd name="adj2" fmla="val 9544676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4" name="Arc 23">
            <a:extLst>
              <a:ext uri="{FF2B5EF4-FFF2-40B4-BE49-F238E27FC236}">
                <a16:creationId xmlns:a16="http://schemas.microsoft.com/office/drawing/2014/main" id="{3508BB2A-56EB-4BAC-A1FF-DACCC9A7E8A7}"/>
              </a:ext>
            </a:extLst>
          </p:cNvPr>
          <p:cNvSpPr/>
          <p:nvPr/>
        </p:nvSpPr>
        <p:spPr>
          <a:xfrm>
            <a:off x="3989111" y="1410644"/>
            <a:ext cx="1984343" cy="1429087"/>
          </a:xfrm>
          <a:prstGeom prst="arc">
            <a:avLst>
              <a:gd name="adj1" fmla="val 1239764"/>
              <a:gd name="adj2" fmla="val 9544676"/>
            </a:avLst>
          </a:prstGeom>
          <a:ln>
            <a:solidFill>
              <a:srgbClr val="3A21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0B7AB02-0AF7-4F1C-B3D2-5355DE9DBE84}"/>
                  </a:ext>
                </a:extLst>
              </p:cNvPr>
              <p:cNvSpPr txBox="1"/>
              <p:nvPr/>
            </p:nvSpPr>
            <p:spPr>
              <a:xfrm>
                <a:off x="4218306" y="2822788"/>
                <a:ext cx="313676" cy="4047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0B7AB02-0AF7-4F1C-B3D2-5355DE9DBE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8306" y="2822788"/>
                <a:ext cx="313676" cy="404726"/>
              </a:xfrm>
              <a:prstGeom prst="rect">
                <a:avLst/>
              </a:prstGeom>
              <a:blipFill>
                <a:blip r:embed="rId6"/>
                <a:stretch>
                  <a:fillRect l="-1961" r="-11765"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E7B4F15-2F58-4C36-8308-7AE333DC24DC}"/>
                  </a:ext>
                </a:extLst>
              </p:cNvPr>
              <p:cNvSpPr txBox="1"/>
              <p:nvPr/>
            </p:nvSpPr>
            <p:spPr>
              <a:xfrm>
                <a:off x="5095880" y="2839731"/>
                <a:ext cx="313676" cy="4047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3A21C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3A21C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3A21C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3A21CF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3A21CF"/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E7B4F15-2F58-4C36-8308-7AE333DC24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5880" y="2839731"/>
                <a:ext cx="313676" cy="404726"/>
              </a:xfrm>
              <a:prstGeom prst="rect">
                <a:avLst/>
              </a:prstGeom>
              <a:blipFill>
                <a:blip r:embed="rId7"/>
                <a:stretch>
                  <a:fillRect l="-11765" r="-11765"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Google Shape;69;p14">
                <a:extLst>
                  <a:ext uri="{FF2B5EF4-FFF2-40B4-BE49-F238E27FC236}">
                    <a16:creationId xmlns:a16="http://schemas.microsoft.com/office/drawing/2014/main" id="{8092626A-E43D-4C19-A911-D97AC7BB0AF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10879" y="2633885"/>
                <a:ext cx="2871686" cy="105670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429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Open Sans"/>
                  <a:buChar char="●"/>
                  <a:defRPr sz="1800" b="0" i="0" u="none" strike="noStrike" cap="non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  <a:lvl2pPr marL="914400" marR="0" lvl="1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Open Sans"/>
                  <a:buChar char="○"/>
                  <a:defRPr sz="1400" b="0" i="0" u="none" strike="noStrike" cap="non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2pPr>
                <a:lvl3pPr marL="1371600" marR="0" lvl="2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Open Sans"/>
                  <a:buChar char="■"/>
                  <a:defRPr sz="1400" b="0" i="0" u="none" strike="noStrike" cap="non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3pPr>
                <a:lvl4pPr marL="1828800" marR="0" lvl="3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Open Sans"/>
                  <a:buChar char="●"/>
                  <a:defRPr sz="1400" b="0" i="0" u="none" strike="noStrike" cap="non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4pPr>
                <a:lvl5pPr marL="2286000" marR="0" lvl="4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Open Sans"/>
                  <a:buChar char="○"/>
                  <a:defRPr sz="1400" b="0" i="0" u="none" strike="noStrike" cap="non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5pPr>
                <a:lvl6pPr marL="2743200" marR="0" lvl="5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Open Sans"/>
                  <a:buChar char="■"/>
                  <a:defRPr sz="1400" b="0" i="0" u="none" strike="noStrike" cap="non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6pPr>
                <a:lvl7pPr marL="3200400" marR="0" lvl="6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Open Sans"/>
                  <a:buChar char="●"/>
                  <a:defRPr sz="1400" b="0" i="0" u="none" strike="noStrike" cap="non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7pPr>
                <a:lvl8pPr marL="3657600" marR="0" lvl="7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Open Sans"/>
                  <a:buChar char="○"/>
                  <a:defRPr sz="1400" b="0" i="0" u="none" strike="noStrike" cap="non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8pPr>
                <a:lvl9pPr marL="4114800" marR="0" lvl="8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Open Sans"/>
                  <a:buChar char="■"/>
                  <a:defRPr sz="1400" b="0" i="0" u="none" strike="noStrike" cap="non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9pPr>
              </a:lstStyle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1600" dirty="0"/>
                  <a:t>The fractional algorithm will pay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600" dirty="0"/>
                  <a:t> both for </a:t>
                </a:r>
                <a:r>
                  <a:rPr lang="en-US" sz="1600" b="1" dirty="0"/>
                  <a:t>fetching</a:t>
                </a:r>
                <a:r>
                  <a:rPr lang="en-US" sz="1600" dirty="0"/>
                  <a:t> and </a:t>
                </a:r>
                <a:r>
                  <a:rPr lang="en-US" sz="1600" b="1" dirty="0"/>
                  <a:t>evicting</a:t>
                </a:r>
                <a:r>
                  <a:rPr lang="en-US" sz="1600" dirty="0"/>
                  <a:t> page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sz="16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7" name="Google Shape;69;p14">
                <a:extLst>
                  <a:ext uri="{FF2B5EF4-FFF2-40B4-BE49-F238E27FC236}">
                    <a16:creationId xmlns:a16="http://schemas.microsoft.com/office/drawing/2014/main" id="{8092626A-E43D-4C19-A911-D97AC7BB0A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879" y="2633885"/>
                <a:ext cx="2871686" cy="1056709"/>
              </a:xfrm>
              <a:prstGeom prst="rect">
                <a:avLst/>
              </a:prstGeom>
              <a:blipFill>
                <a:blip r:embed="rId8"/>
                <a:stretch>
                  <a:fillRect l="-1274" r="-84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Google Shape;69;p14">
                <a:extLst>
                  <a:ext uri="{FF2B5EF4-FFF2-40B4-BE49-F238E27FC236}">
                    <a16:creationId xmlns:a16="http://schemas.microsoft.com/office/drawing/2014/main" id="{05769E42-D007-4A08-BE10-993661777FA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1700" y="3716044"/>
                <a:ext cx="8520600" cy="128013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429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Open Sans"/>
                  <a:buChar char="●"/>
                  <a:defRPr sz="1800" b="0" i="0" u="none" strike="noStrike" cap="non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  <a:lvl2pPr marL="914400" marR="0" lvl="1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Open Sans"/>
                  <a:buChar char="○"/>
                  <a:defRPr sz="1400" b="0" i="0" u="none" strike="noStrike" cap="non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2pPr>
                <a:lvl3pPr marL="1371600" marR="0" lvl="2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Open Sans"/>
                  <a:buChar char="■"/>
                  <a:defRPr sz="1400" b="0" i="0" u="none" strike="noStrike" cap="non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3pPr>
                <a:lvl4pPr marL="1828800" marR="0" lvl="3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Open Sans"/>
                  <a:buChar char="●"/>
                  <a:defRPr sz="1400" b="0" i="0" u="none" strike="noStrike" cap="non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4pPr>
                <a:lvl5pPr marL="2286000" marR="0" lvl="4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Open Sans"/>
                  <a:buChar char="○"/>
                  <a:defRPr sz="1400" b="0" i="0" u="none" strike="noStrike" cap="non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5pPr>
                <a:lvl6pPr marL="2743200" marR="0" lvl="5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Open Sans"/>
                  <a:buChar char="■"/>
                  <a:defRPr sz="1400" b="0" i="0" u="none" strike="noStrike" cap="non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6pPr>
                <a:lvl7pPr marL="3200400" marR="0" lvl="6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Open Sans"/>
                  <a:buChar char="●"/>
                  <a:defRPr sz="1400" b="0" i="0" u="none" strike="noStrike" cap="non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7pPr>
                <a:lvl8pPr marL="3657600" marR="0" lvl="7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Open Sans"/>
                  <a:buChar char="○"/>
                  <a:defRPr sz="1400" b="0" i="0" u="none" strike="noStrike" cap="non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8pPr>
                <a:lvl9pPr marL="4114800" marR="0" lvl="8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Open Sans"/>
                  <a:buChar char="■"/>
                  <a:defRPr sz="1400" b="0" i="0" u="none" strike="noStrike" cap="non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Font typeface="Open Sans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𝑐𝑜𝑠𝑡</m:t>
                      </m:r>
                      <m:d>
                        <m:d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160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p>
                              <m: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160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en-US" sz="160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sz="160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60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60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60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en-US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60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160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</m:e>
                          </m:d>
                        </m:e>
                      </m:nary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28" name="Google Shape;69;p14">
                <a:extLst>
                  <a:ext uri="{FF2B5EF4-FFF2-40B4-BE49-F238E27FC236}">
                    <a16:creationId xmlns:a16="http://schemas.microsoft.com/office/drawing/2014/main" id="{05769E42-D007-4A08-BE10-993661777F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700" y="3716044"/>
                <a:ext cx="8520600" cy="128013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5771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 animBg="1"/>
      <p:bldP spid="24" grpId="0" animBg="1"/>
      <p:bldP spid="25" grpId="0"/>
      <p:bldP spid="26" grpId="0"/>
      <p:bldP spid="27" grpId="0"/>
      <p:bldP spid="28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7463A0-5BA6-487F-BE39-B515587EAD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225225"/>
            <a:ext cx="8520600" cy="1517975"/>
          </a:xfrm>
        </p:spPr>
        <p:txBody>
          <a:bodyPr>
            <a:noAutofit/>
          </a:bodyPr>
          <a:lstStyle/>
          <a:p>
            <a:pPr marL="114300" indent="0">
              <a:buNone/>
            </a:pPr>
            <a:endParaRPr lang="en-US" sz="1600" dirty="0"/>
          </a:p>
          <a:p>
            <a:pPr marL="114300" indent="0">
              <a:buNone/>
            </a:pPr>
            <a:endParaRPr lang="en-US" sz="1600" dirty="0"/>
          </a:p>
          <a:p>
            <a:pPr marL="114300" indent="0">
              <a:buNone/>
            </a:pPr>
            <a:endParaRPr lang="en-US" sz="1600" dirty="0"/>
          </a:p>
          <a:p>
            <a:pPr marL="114300" indent="0">
              <a:buNone/>
            </a:pPr>
            <a:endParaRPr lang="en-US" sz="1600" dirty="0"/>
          </a:p>
          <a:p>
            <a:pPr marL="114300" indent="0">
              <a:buNone/>
            </a:pPr>
            <a:endParaRPr lang="en-US" sz="1600" dirty="0"/>
          </a:p>
        </p:txBody>
      </p:sp>
      <p:sp>
        <p:nvSpPr>
          <p:cNvPr id="68" name="Google Shape;68;p14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lvl="0"/>
            <a:r>
              <a:rPr lang="en-GB" dirty="0">
                <a:latin typeface="Open Sans"/>
                <a:ea typeface="Open Sans"/>
                <a:cs typeface="Open Sans"/>
                <a:sym typeface="Open Sans"/>
              </a:rPr>
              <a:t>Balanced Cache Distribution</a:t>
            </a:r>
            <a:endParaRPr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0" name="Google Shape;70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Economica"/>
              </a:rPr>
              <a:t>68</a:t>
            </a:fld>
            <a:endParaRPr dirty="0">
              <a:solidFill>
                <a:schemeClr val="dk1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  <a:sym typeface="Economic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D8E129D7-6DCB-44AF-8A92-FF5F834BA24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09204396"/>
                  </p:ext>
                </p:extLst>
              </p:nvPr>
            </p:nvGraphicFramePr>
            <p:xfrm>
              <a:off x="410682" y="1147225"/>
              <a:ext cx="6988281" cy="14833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02260">
                      <a:extLst>
                        <a:ext uri="{9D8B030D-6E8A-4147-A177-3AD203B41FA5}">
                          <a16:colId xmlns:a16="http://schemas.microsoft.com/office/drawing/2014/main" val="3851698129"/>
                        </a:ext>
                      </a:extLst>
                    </a:gridCol>
                    <a:gridCol w="5986021">
                      <a:extLst>
                        <a:ext uri="{9D8B030D-6E8A-4147-A177-3AD203B41FA5}">
                          <a16:colId xmlns:a16="http://schemas.microsoft.com/office/drawing/2014/main" val="267887377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sz="1600" dirty="0">
                            <a:solidFill>
                              <a:schemeClr val="tx1"/>
                            </a:solidFill>
                            <a:latin typeface="Open Sans" panose="020B0604020202020204" charset="0"/>
                            <a:ea typeface="Open Sans" panose="020B0604020202020204" charset="0"/>
                            <a:cs typeface="Open Sans" panose="020B060402020202020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indent="0">
                            <a:lnSpc>
                              <a:spcPct val="100000"/>
                            </a:lnSpc>
                            <a:buNone/>
                          </a:pPr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  <a:latin typeface="Open Sans" panose="020B0604020202020204" charset="0"/>
                              <a:ea typeface="Open Sans" panose="020B0604020202020204" charset="0"/>
                              <a:cs typeface="Open Sans" panose="020B0604020202020204" charset="0"/>
                            </a:rPr>
                            <a:t>set of pages with weight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Open Sans" panose="020B0604020202020204" charset="0"/>
                                      <a:cs typeface="Open Sans" panose="020B060402020202020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Open Sans" panose="020B0604020202020204" charset="0"/>
                                      <a:cs typeface="Open Sans" panose="020B0604020202020204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Open Sans" panose="020B0604020202020204" charset="0"/>
                                      <a:cs typeface="Open Sans" panose="020B0604020202020204" charset="0"/>
                                    </a:rPr>
                                    <m:t>h</m:t>
                                  </m:r>
                                </m:sup>
                              </m:sSup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Open Sans" panose="020B0604020202020204" charset="0"/>
                                  <a:cs typeface="Open Sans" panose="020B0604020202020204" charset="0"/>
                                </a:rPr>
                                <m:t>≤</m:t>
                              </m:r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Open Sans" panose="020B0604020202020204" charset="0"/>
                                  <a:cs typeface="Open Sans" panose="020B0604020202020204" charset="0"/>
                                </a:rPr>
                                <m:t>𝑤</m:t>
                              </m:r>
                              <m:d>
                                <m:dPr>
                                  <m:ctrlP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Open Sans" panose="020B0604020202020204" charset="0"/>
                                      <a:cs typeface="Open Sans" panose="020B060402020202020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Open Sans" panose="020B0604020202020204" charset="0"/>
                                      <a:cs typeface="Open Sans" panose="020B0604020202020204" charset="0"/>
                                    </a:rPr>
                                    <m:t>𝑖</m:t>
                                  </m:r>
                                </m:e>
                              </m:d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Open Sans" panose="020B0604020202020204" charset="0"/>
                                  <a:cs typeface="Open Sans" panose="020B0604020202020204" charset="0"/>
                                </a:rPr>
                                <m:t>&lt;</m:t>
                              </m:r>
                              <m:sSup>
                                <m:sSupPr>
                                  <m:ctrlP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Open Sans" panose="020B0604020202020204" charset="0"/>
                                      <a:cs typeface="Open Sans" panose="020B060402020202020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Open Sans" panose="020B0604020202020204" charset="0"/>
                                      <a:cs typeface="Open Sans" panose="020B0604020202020204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Open Sans" panose="020B0604020202020204" charset="0"/>
                                      <a:cs typeface="Open Sans" panose="020B0604020202020204" charset="0"/>
                                    </a:rPr>
                                    <m:t>h</m:t>
                                  </m:r>
                                  <m: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Open Sans" panose="020B0604020202020204" charset="0"/>
                                      <a:cs typeface="Open Sans" panose="020B0604020202020204" charset="0"/>
                                    </a:rPr>
                                    <m:t>+1</m:t>
                                  </m:r>
                                </m:sup>
                              </m:sSup>
                            </m:oMath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  <a:latin typeface="Open Sans" panose="020B0604020202020204" charset="0"/>
                            <a:ea typeface="Open Sans" panose="020B0604020202020204" charset="0"/>
                            <a:cs typeface="Open Sans" panose="020B060402020202020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1818465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Open Sans" panose="020B0604020202020204" charset="0"/>
                                      <a:cs typeface="Open Sans" panose="020B060402020202020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Open Sans" panose="020B0604020202020204" charset="0"/>
                                      <a:cs typeface="Open Sans" panose="020B0604020202020204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Open Sans" panose="020B0604020202020204" charset="0"/>
                                      <a:cs typeface="Open Sans" panose="020B0604020202020204" charset="0"/>
                                    </a:rPr>
                                    <m:t>𝑖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latin typeface="Open Sans" panose="020B0604020202020204" charset="0"/>
                              <a:ea typeface="Open Sans" panose="020B0604020202020204" charset="0"/>
                              <a:cs typeface="Open Sans" panose="020B0604020202020204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indent="0">
                            <a:lnSpc>
                              <a:spcPct val="100000"/>
                            </a:lnSpc>
                            <a:buNone/>
                          </a:pPr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  <a:latin typeface="Open Sans" panose="020B0604020202020204" charset="0"/>
                              <a:ea typeface="Open Sans" panose="020B0604020202020204" charset="0"/>
                              <a:cs typeface="Open Sans" panose="020B0604020202020204" charset="0"/>
                            </a:rPr>
                            <a:t>the </a:t>
                          </a:r>
                          <a:r>
                            <a:rPr lang="en-US" sz="1600" b="1" dirty="0">
                              <a:solidFill>
                                <a:schemeClr val="tx1"/>
                              </a:solidFill>
                              <a:latin typeface="Open Sans" panose="020B0604020202020204" charset="0"/>
                              <a:ea typeface="Open Sans" panose="020B0604020202020204" charset="0"/>
                              <a:cs typeface="Open Sans" panose="020B0604020202020204" charset="0"/>
                            </a:rPr>
                            <a:t>probability</a:t>
                          </a:r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  <a:latin typeface="Open Sans" panose="020B0604020202020204" charset="0"/>
                              <a:ea typeface="Open Sans" panose="020B0604020202020204" charset="0"/>
                              <a:cs typeface="Open Sans" panose="020B0604020202020204" charset="0"/>
                            </a:rPr>
                            <a:t> that page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Open Sans" panose="020B0604020202020204" charset="0"/>
                                  <a:cs typeface="Open Sans" panose="020B0604020202020204" charset="0"/>
                                </a:rPr>
                                <m:t>𝑖</m:t>
                              </m:r>
                            </m:oMath>
                          </a14:m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  <a:latin typeface="Open Sans" panose="020B0604020202020204" charset="0"/>
                              <a:ea typeface="Open Sans" panose="020B0604020202020204" charset="0"/>
                              <a:cs typeface="Open Sans" panose="020B0604020202020204" charset="0"/>
                            </a:rPr>
                            <a:t> is in cache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9247865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Open Sans" panose="020B0604020202020204" charset="0"/>
                                  <a:cs typeface="Open Sans" panose="020B0604020202020204" charset="0"/>
                                </a:rPr>
                                <m:t>𝐶</m:t>
                              </m:r>
                            </m:oMath>
                          </a14:m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latin typeface="Open Sans" panose="020B0604020202020204" charset="0"/>
                              <a:ea typeface="Open Sans" panose="020B0604020202020204" charset="0"/>
                              <a:cs typeface="Open Sans" panose="020B0604020202020204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indent="0">
                            <a:lnSpc>
                              <a:spcPct val="100000"/>
                            </a:lnSpc>
                            <a:buNone/>
                          </a:pPr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  <a:latin typeface="Open Sans" panose="020B0604020202020204" charset="0"/>
                              <a:ea typeface="Open Sans" panose="020B0604020202020204" charset="0"/>
                              <a:cs typeface="Open Sans" panose="020B0604020202020204" charset="0"/>
                            </a:rPr>
                            <a:t>a cache state, set of pages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628345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Open Sans" panose="020B0604020202020204" charset="0"/>
                                  <a:cs typeface="Open Sans" panose="020B0604020202020204" charset="0"/>
                                </a:rPr>
                                <m:t>𝐷</m:t>
                              </m:r>
                            </m:oMath>
                          </a14:m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latin typeface="Open Sans" panose="020B0604020202020204" charset="0"/>
                              <a:ea typeface="Open Sans" panose="020B0604020202020204" charset="0"/>
                              <a:cs typeface="Open Sans" panose="020B0604020202020204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indent="0">
                            <a:lnSpc>
                              <a:spcPct val="100000"/>
                            </a:lnSpc>
                            <a:buNone/>
                          </a:pPr>
                          <a:r>
                            <a:rPr lang="en-US" sz="1600" b="1" dirty="0">
                              <a:solidFill>
                                <a:schemeClr val="tx1"/>
                              </a:solidFill>
                              <a:latin typeface="Open Sans" panose="020B0604020202020204" charset="0"/>
                              <a:ea typeface="Open Sans" panose="020B0604020202020204" charset="0"/>
                              <a:cs typeface="Open Sans" panose="020B0604020202020204" charset="0"/>
                            </a:rPr>
                            <a:t>balanced</a:t>
                          </a:r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  <a:latin typeface="Open Sans" panose="020B0604020202020204" charset="0"/>
                              <a:ea typeface="Open Sans" panose="020B0604020202020204" charset="0"/>
                              <a:cs typeface="Open Sans" panose="020B0604020202020204" charset="0"/>
                            </a:rPr>
                            <a:t> distribution over caches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96373026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D8E129D7-6DCB-44AF-8A92-FF5F834BA24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09204396"/>
                  </p:ext>
                </p:extLst>
              </p:nvPr>
            </p:nvGraphicFramePr>
            <p:xfrm>
              <a:off x="410682" y="1147225"/>
              <a:ext cx="6988281" cy="14833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02260">
                      <a:extLst>
                        <a:ext uri="{9D8B030D-6E8A-4147-A177-3AD203B41FA5}">
                          <a16:colId xmlns:a16="http://schemas.microsoft.com/office/drawing/2014/main" val="3851698129"/>
                        </a:ext>
                      </a:extLst>
                    </a:gridCol>
                    <a:gridCol w="5986021">
                      <a:extLst>
                        <a:ext uri="{9D8B030D-6E8A-4147-A177-3AD203B41FA5}">
                          <a16:colId xmlns:a16="http://schemas.microsoft.com/office/drawing/2014/main" val="267887377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r="-595152" b="-3163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6802" b="-31639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1818465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t="-100000" r="-595152" b="-2163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6802" t="-100000" b="-21639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9247865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t="-200000" r="-595152" b="-1163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indent="0">
                            <a:lnSpc>
                              <a:spcPct val="100000"/>
                            </a:lnSpc>
                            <a:buNone/>
                          </a:pPr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  <a:latin typeface="Open Sans" panose="020B0604020202020204" charset="0"/>
                              <a:ea typeface="Open Sans" panose="020B0604020202020204" charset="0"/>
                              <a:cs typeface="Open Sans" panose="020B0604020202020204" charset="0"/>
                            </a:rPr>
                            <a:t>a cache state, set of pages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628345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t="-300000" r="-595152" b="-163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indent="0">
                            <a:lnSpc>
                              <a:spcPct val="100000"/>
                            </a:lnSpc>
                            <a:buNone/>
                          </a:pPr>
                          <a:r>
                            <a:rPr lang="en-US" sz="1600" b="1" dirty="0">
                              <a:solidFill>
                                <a:schemeClr val="tx1"/>
                              </a:solidFill>
                              <a:latin typeface="Open Sans" panose="020B0604020202020204" charset="0"/>
                              <a:ea typeface="Open Sans" panose="020B0604020202020204" charset="0"/>
                              <a:cs typeface="Open Sans" panose="020B0604020202020204" charset="0"/>
                            </a:rPr>
                            <a:t>balanced</a:t>
                          </a:r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  <a:latin typeface="Open Sans" panose="020B0604020202020204" charset="0"/>
                              <a:ea typeface="Open Sans" panose="020B0604020202020204" charset="0"/>
                              <a:cs typeface="Open Sans" panose="020B0604020202020204" charset="0"/>
                            </a:rPr>
                            <a:t> distribution over caches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96373026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Placeholder 4">
                <a:extLst>
                  <a:ext uri="{FF2B5EF4-FFF2-40B4-BE49-F238E27FC236}">
                    <a16:creationId xmlns:a16="http://schemas.microsoft.com/office/drawing/2014/main" id="{6CB8908C-CB5A-4F9A-8653-DC282BAC799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1700" y="2755642"/>
                <a:ext cx="8520600" cy="119071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429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Open Sans"/>
                  <a:buChar char="●"/>
                  <a:defRPr sz="1800" b="0" i="0" u="none" strike="noStrike" cap="non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  <a:lvl2pPr marL="914400" marR="0" lvl="1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Open Sans"/>
                  <a:buChar char="○"/>
                  <a:defRPr sz="1400" b="0" i="0" u="none" strike="noStrike" cap="non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2pPr>
                <a:lvl3pPr marL="1371600" marR="0" lvl="2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Open Sans"/>
                  <a:buChar char="■"/>
                  <a:defRPr sz="1400" b="0" i="0" u="none" strike="noStrike" cap="non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3pPr>
                <a:lvl4pPr marL="1828800" marR="0" lvl="3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Open Sans"/>
                  <a:buChar char="●"/>
                  <a:defRPr sz="1400" b="0" i="0" u="none" strike="noStrike" cap="non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4pPr>
                <a:lvl5pPr marL="2286000" marR="0" lvl="4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Open Sans"/>
                  <a:buChar char="○"/>
                  <a:defRPr sz="1400" b="0" i="0" u="none" strike="noStrike" cap="non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5pPr>
                <a:lvl6pPr marL="2743200" marR="0" lvl="5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Open Sans"/>
                  <a:buChar char="■"/>
                  <a:defRPr sz="1400" b="0" i="0" u="none" strike="noStrike" cap="non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6pPr>
                <a:lvl7pPr marL="3200400" marR="0" lvl="6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Open Sans"/>
                  <a:buChar char="●"/>
                  <a:defRPr sz="1400" b="0" i="0" u="none" strike="noStrike" cap="non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7pPr>
                <a:lvl8pPr marL="3657600" marR="0" lvl="7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Open Sans"/>
                  <a:buChar char="○"/>
                  <a:defRPr sz="1400" b="0" i="0" u="none" strike="noStrike" cap="non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8pPr>
                <a:lvl9pPr marL="4114800" marR="0" lvl="8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Open Sans"/>
                  <a:buChar char="■"/>
                  <a:defRPr sz="1400" b="0" i="0" u="none" strike="noStrike" cap="non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9pPr>
              </a:lstStyle>
              <a:p>
                <a:pPr marL="114300" indent="0">
                  <a:buFont typeface="Open Sans"/>
                  <a:buNone/>
                </a:pP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1600" dirty="0"/>
                  <a:t> is a </a:t>
                </a:r>
                <a:r>
                  <a:rPr lang="en-US" sz="1600" b="1" dirty="0"/>
                  <a:t>balanced</a:t>
                </a:r>
                <a:r>
                  <a:rPr lang="en-US" sz="1600" dirty="0"/>
                  <a:t> distribution </a:t>
                </a:r>
                <a:r>
                  <a:rPr lang="en-US" sz="1600" b="1" dirty="0"/>
                  <a:t>consistent</a:t>
                </a:r>
                <a:r>
                  <a:rPr lang="en-US" sz="1600" dirty="0"/>
                  <a:t> with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600" dirty="0"/>
                  <a:t>:</a:t>
                </a:r>
              </a:p>
              <a:p>
                <a:pPr marL="114300" indent="0">
                  <a:buFont typeface="Open Sans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,  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160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  <m:sup/>
                        <m:e>
                          <m:func>
                            <m:func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600" smtClean="0">
                                      <a:latin typeface="Cambria Math" panose="02040503050406030204" pitchFamily="18" charset="0"/>
                                    </a:rPr>
                                    <m:t>Pr</m:t>
                                  </m:r>
                                </m:e>
                                <m:lim>
                                  <m:r>
                                    <a:rPr lang="en-US" sz="1600" i="1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lim>
                              </m:limLow>
                            </m:fName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</m:func>
                          <m:r>
                            <a:rPr lang="en-US" sz="160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d>
                        </m:e>
                      </m:nary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60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8" name="Text Placeholder 4">
                <a:extLst>
                  <a:ext uri="{FF2B5EF4-FFF2-40B4-BE49-F238E27FC236}">
                    <a16:creationId xmlns:a16="http://schemas.microsoft.com/office/drawing/2014/main" id="{6CB8908C-CB5A-4F9A-8653-DC282BAC79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700" y="2755642"/>
                <a:ext cx="8520600" cy="119071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Placeholder 4">
                <a:extLst>
                  <a:ext uri="{FF2B5EF4-FFF2-40B4-BE49-F238E27FC236}">
                    <a16:creationId xmlns:a16="http://schemas.microsoft.com/office/drawing/2014/main" id="{63597096-ECD6-47FB-ADCF-2DEFFF45BDA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1700" y="3799983"/>
                <a:ext cx="8520600" cy="115702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429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Open Sans"/>
                  <a:buChar char="●"/>
                  <a:defRPr sz="1800" b="0" i="0" u="none" strike="noStrike" cap="non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  <a:lvl2pPr marL="914400" marR="0" lvl="1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Open Sans"/>
                  <a:buChar char="○"/>
                  <a:defRPr sz="1400" b="0" i="0" u="none" strike="noStrike" cap="non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2pPr>
                <a:lvl3pPr marL="1371600" marR="0" lvl="2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Open Sans"/>
                  <a:buChar char="■"/>
                  <a:defRPr sz="1400" b="0" i="0" u="none" strike="noStrike" cap="non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3pPr>
                <a:lvl4pPr marL="1828800" marR="0" lvl="3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Open Sans"/>
                  <a:buChar char="●"/>
                  <a:defRPr sz="1400" b="0" i="0" u="none" strike="noStrike" cap="non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4pPr>
                <a:lvl5pPr marL="2286000" marR="0" lvl="4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Open Sans"/>
                  <a:buChar char="○"/>
                  <a:defRPr sz="1400" b="0" i="0" u="none" strike="noStrike" cap="non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5pPr>
                <a:lvl6pPr marL="2743200" marR="0" lvl="5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Open Sans"/>
                  <a:buChar char="■"/>
                  <a:defRPr sz="1400" b="0" i="0" u="none" strike="noStrike" cap="non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6pPr>
                <a:lvl7pPr marL="3200400" marR="0" lvl="6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Open Sans"/>
                  <a:buChar char="●"/>
                  <a:defRPr sz="1400" b="0" i="0" u="none" strike="noStrike" cap="non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7pPr>
                <a:lvl8pPr marL="3657600" marR="0" lvl="7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Open Sans"/>
                  <a:buChar char="○"/>
                  <a:defRPr sz="1400" b="0" i="0" u="none" strike="noStrike" cap="non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8pPr>
                <a:lvl9pPr marL="4114800" marR="0" lvl="8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Open Sans"/>
                  <a:buChar char="■"/>
                  <a:defRPr sz="1400" b="0" i="0" u="none" strike="noStrike" cap="non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9pPr>
              </a:lstStyle>
              <a:p>
                <a:pPr marL="114300" indent="0">
                  <a:buFont typeface="Open Sans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,∀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,  </m:t>
                      </m:r>
                      <m:d>
                        <m:dPr>
                          <m:begChr m:val="⌊"/>
                          <m:endChr m:val="⌋"/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  <m:sup/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sz="160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1600" i="1" smtClean="0"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US" sz="160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  <m:d>
                                    <m:dPr>
                                      <m:ctrlPr>
                                        <a:rPr lang="en-US" sz="16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600" i="1" smtClean="0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</m:d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sz="16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160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nary>
                        </m:e>
                      </m:d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≤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1600" i="1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≥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d>
                                <m:d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d>
                            </m:sub>
                            <m:sup/>
                            <m:e>
                              <m: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  <m: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</m:nary>
                        </m:e>
                      </m:nary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≤</m:t>
                      </m:r>
                      <m:d>
                        <m:dPr>
                          <m:begChr m:val="⌈"/>
                          <m:endChr m:val="⌉"/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16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  <m:sup/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nary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9" name="Text Placeholder 4">
                <a:extLst>
                  <a:ext uri="{FF2B5EF4-FFF2-40B4-BE49-F238E27FC236}">
                    <a16:creationId xmlns:a16="http://schemas.microsoft.com/office/drawing/2014/main" id="{63597096-ECD6-47FB-ADCF-2DEFFF45BD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700" y="3799983"/>
                <a:ext cx="8520600" cy="115702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3363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7463A0-5BA6-487F-BE39-B515587EAD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endParaRPr lang="en-US" sz="1600" dirty="0"/>
          </a:p>
          <a:p>
            <a:pPr marL="114300" indent="0">
              <a:buNone/>
            </a:pPr>
            <a:endParaRPr lang="en-US" sz="1600" dirty="0"/>
          </a:p>
          <a:p>
            <a:pPr marL="114300" indent="0">
              <a:buNone/>
            </a:pPr>
            <a:endParaRPr lang="en-US" sz="1600" dirty="0"/>
          </a:p>
          <a:p>
            <a:pPr marL="114300" indent="0">
              <a:buNone/>
            </a:pPr>
            <a:endParaRPr lang="en-US" sz="1600" dirty="0"/>
          </a:p>
          <a:p>
            <a:pPr marL="114300" indent="0">
              <a:buNone/>
            </a:pPr>
            <a:endParaRPr lang="en-US" sz="1600" dirty="0"/>
          </a:p>
          <a:p>
            <a:pPr marL="114300" indent="0">
              <a:buNone/>
            </a:pPr>
            <a:endParaRPr lang="en-US" sz="1600" dirty="0"/>
          </a:p>
          <a:p>
            <a:pPr marL="114300" indent="0">
              <a:buNone/>
            </a:pPr>
            <a:endParaRPr lang="en-US" sz="1600" dirty="0"/>
          </a:p>
          <a:p>
            <a:pPr marL="114300" indent="0">
              <a:buNone/>
            </a:pPr>
            <a:endParaRPr lang="en-US" sz="1600" dirty="0"/>
          </a:p>
        </p:txBody>
      </p:sp>
      <p:sp>
        <p:nvSpPr>
          <p:cNvPr id="68" name="Google Shape;68;p14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lvl="0"/>
            <a:r>
              <a:rPr lang="en-GB" dirty="0">
                <a:latin typeface="Open Sans"/>
                <a:ea typeface="Open Sans"/>
                <a:cs typeface="Open Sans"/>
                <a:sym typeface="Open Sans"/>
              </a:rPr>
              <a:t>Balanced Cache Distribution</a:t>
            </a:r>
            <a:endParaRPr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22F1CB4-90F3-446B-8524-6340D5B5A573}"/>
              </a:ext>
            </a:extLst>
          </p:cNvPr>
          <p:cNvSpPr/>
          <p:nvPr/>
        </p:nvSpPr>
        <p:spPr>
          <a:xfrm>
            <a:off x="2814638" y="1243466"/>
            <a:ext cx="567276" cy="66458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3912AE3-6359-45D8-872F-8690238BDD06}"/>
              </a:ext>
            </a:extLst>
          </p:cNvPr>
          <p:cNvSpPr/>
          <p:nvPr/>
        </p:nvSpPr>
        <p:spPr>
          <a:xfrm>
            <a:off x="3551500" y="1243466"/>
            <a:ext cx="567276" cy="66458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5637411-EBAE-4349-9B52-F44CC7508285}"/>
              </a:ext>
            </a:extLst>
          </p:cNvPr>
          <p:cNvSpPr/>
          <p:nvPr/>
        </p:nvSpPr>
        <p:spPr>
          <a:xfrm>
            <a:off x="4288362" y="1243466"/>
            <a:ext cx="567276" cy="66458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40EF0E2-A243-45C5-96A3-4B683504F4D7}"/>
              </a:ext>
            </a:extLst>
          </p:cNvPr>
          <p:cNvSpPr/>
          <p:nvPr/>
        </p:nvSpPr>
        <p:spPr>
          <a:xfrm>
            <a:off x="5025224" y="1243466"/>
            <a:ext cx="567276" cy="66458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E810F04-E737-4C4F-8336-77FAF29898B8}"/>
              </a:ext>
            </a:extLst>
          </p:cNvPr>
          <p:cNvSpPr/>
          <p:nvPr/>
        </p:nvSpPr>
        <p:spPr>
          <a:xfrm>
            <a:off x="5762086" y="1243466"/>
            <a:ext cx="567276" cy="66458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C06F328-6434-4345-B99E-508D7ECD1BED}"/>
                  </a:ext>
                </a:extLst>
              </p:cNvPr>
              <p:cNvSpPr txBox="1"/>
              <p:nvPr/>
            </p:nvSpPr>
            <p:spPr>
              <a:xfrm>
                <a:off x="2955608" y="1458745"/>
                <a:ext cx="28533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2.1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C06F328-6434-4345-B99E-508D7ECD1B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5608" y="1458745"/>
                <a:ext cx="285335" cy="215444"/>
              </a:xfrm>
              <a:prstGeom prst="rect">
                <a:avLst/>
              </a:prstGeom>
              <a:blipFill>
                <a:blip r:embed="rId3"/>
                <a:stretch>
                  <a:fillRect l="-12766" r="-10638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36023DE-F6E6-4911-B096-0A363AFB9E66}"/>
                  </a:ext>
                </a:extLst>
              </p:cNvPr>
              <p:cNvSpPr txBox="1"/>
              <p:nvPr/>
            </p:nvSpPr>
            <p:spPr>
              <a:xfrm>
                <a:off x="3692470" y="1458745"/>
                <a:ext cx="28533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4.7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36023DE-F6E6-4911-B096-0A363AFB9E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2470" y="1458745"/>
                <a:ext cx="285335" cy="215444"/>
              </a:xfrm>
              <a:prstGeom prst="rect">
                <a:avLst/>
              </a:prstGeom>
              <a:blipFill>
                <a:blip r:embed="rId4"/>
                <a:stretch>
                  <a:fillRect l="-12766" r="-10638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4F98182-DC57-4678-927F-01F1DC4C8002}"/>
                  </a:ext>
                </a:extLst>
              </p:cNvPr>
              <p:cNvSpPr txBox="1"/>
              <p:nvPr/>
            </p:nvSpPr>
            <p:spPr>
              <a:xfrm>
                <a:off x="4429332" y="1458745"/>
                <a:ext cx="28533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9.7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4F98182-DC57-4678-927F-01F1DC4C80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9332" y="1458745"/>
                <a:ext cx="285335" cy="215444"/>
              </a:xfrm>
              <a:prstGeom prst="rect">
                <a:avLst/>
              </a:prstGeom>
              <a:blipFill>
                <a:blip r:embed="rId5"/>
                <a:stretch>
                  <a:fillRect l="-13043" r="-13043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9DE10E6-7C46-422F-9D14-CC6CD2C91BDE}"/>
                  </a:ext>
                </a:extLst>
              </p:cNvPr>
              <p:cNvSpPr txBox="1"/>
              <p:nvPr/>
            </p:nvSpPr>
            <p:spPr>
              <a:xfrm>
                <a:off x="5166194" y="1458745"/>
                <a:ext cx="28533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3.8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9DE10E6-7C46-422F-9D14-CC6CD2C91B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6194" y="1458745"/>
                <a:ext cx="285335" cy="215444"/>
              </a:xfrm>
              <a:prstGeom prst="rect">
                <a:avLst/>
              </a:prstGeom>
              <a:blipFill>
                <a:blip r:embed="rId6"/>
                <a:stretch>
                  <a:fillRect l="-12766" r="-10638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66F2B68-357E-469C-A91A-4B3A8F09C7CA}"/>
                  </a:ext>
                </a:extLst>
              </p:cNvPr>
              <p:cNvSpPr txBox="1"/>
              <p:nvPr/>
            </p:nvSpPr>
            <p:spPr>
              <a:xfrm>
                <a:off x="5903056" y="1458745"/>
                <a:ext cx="28533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6.1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66F2B68-357E-469C-A91A-4B3A8F09C7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3056" y="1458745"/>
                <a:ext cx="285335" cy="215444"/>
              </a:xfrm>
              <a:prstGeom prst="rect">
                <a:avLst/>
              </a:prstGeom>
              <a:blipFill>
                <a:blip r:embed="rId7"/>
                <a:stretch>
                  <a:fillRect l="-12766" r="-10638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51557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Open Sans"/>
                <a:ea typeface="Open Sans"/>
                <a:cs typeface="Open Sans"/>
                <a:sym typeface="Open Sans"/>
              </a:rPr>
              <a:t>Notations</a:t>
            </a:r>
            <a:endParaRPr dirty="0">
              <a:latin typeface="Open Sans"/>
              <a:ea typeface="Open Sans"/>
              <a:cs typeface="Open Sans"/>
              <a:sym typeface="Open San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Google Shape;69;p1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311700" y="1225225"/>
                <a:ext cx="8520600" cy="335400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=4         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US" sz="1600" i="1" dirty="0">
                  <a:latin typeface="Cambria Math" panose="02040503050406030204" pitchFamily="18" charset="0"/>
                </a:endParaRPr>
              </a:p>
              <a:p>
                <a:pPr marL="0" lvl="0" indent="0">
                  <a:buNone/>
                </a:pPr>
                <a:endParaRPr lang="en-US" sz="1600" i="1" dirty="0">
                  <a:latin typeface="Cambria Math" panose="02040503050406030204" pitchFamily="18" charset="0"/>
                </a:endParaRPr>
              </a:p>
              <a:p>
                <a:pPr marL="0" lvl="0" indent="0">
                  <a:buNone/>
                </a:pPr>
                <a:endParaRPr lang="en-US" sz="1600" i="1" dirty="0">
                  <a:latin typeface="Cambria Math" panose="02040503050406030204" pitchFamily="18" charset="0"/>
                </a:endParaRPr>
              </a:p>
              <a:p>
                <a:pPr marL="0" lvl="0" indent="0">
                  <a:buNone/>
                </a:pPr>
                <a:endParaRPr lang="en-US" sz="1600" i="1" dirty="0">
                  <a:latin typeface="Cambria Math" panose="02040503050406030204" pitchFamily="18" charset="0"/>
                </a:endParaRPr>
              </a:p>
              <a:p>
                <a:pPr marL="0" lvl="0" indent="0">
                  <a:buNone/>
                </a:pPr>
                <a:endParaRPr lang="en-US" sz="1600" i="1" dirty="0">
                  <a:latin typeface="Cambria Math" panose="02040503050406030204" pitchFamily="18" charset="0"/>
                </a:endParaRPr>
              </a:p>
              <a:p>
                <a:pPr marL="0" lvl="0" indent="0">
                  <a:buNone/>
                </a:pPr>
                <a:endParaRPr lang="en-US" sz="1600" i="1" dirty="0">
                  <a:latin typeface="Cambria Math" panose="02040503050406030204" pitchFamily="18" charset="0"/>
                </a:endParaRPr>
              </a:p>
              <a:p>
                <a:pPr marL="0" lvl="0" indent="0">
                  <a:buNone/>
                </a:pPr>
                <a:endParaRPr lang="en-US" sz="1600" i="1" dirty="0">
                  <a:latin typeface="Cambria Math" panose="02040503050406030204" pitchFamily="18" charset="0"/>
                </a:endParaRPr>
              </a:p>
              <a:p>
                <a:pPr marL="0" lvl="0" indent="0">
                  <a:buNone/>
                </a:pPr>
                <a:endParaRPr lang="en-US" sz="1600" i="1" dirty="0">
                  <a:latin typeface="Cambria Math" panose="02040503050406030204" pitchFamily="18" charset="0"/>
                </a:endParaRPr>
              </a:p>
              <a:p>
                <a:pPr marL="0" lvl="0" indent="0">
                  <a:buNone/>
                </a:pPr>
                <a:endParaRPr lang="en-US" sz="1600" i="1" dirty="0">
                  <a:latin typeface="Cambria Math" panose="02040503050406030204" pitchFamily="18" charset="0"/>
                </a:endParaRPr>
              </a:p>
              <a:p>
                <a:pPr marL="0" lvl="0" indent="0">
                  <a:buNone/>
                </a:pPr>
                <a:endParaRPr lang="en-US" sz="1600" dirty="0"/>
              </a:p>
              <a:p>
                <a:pPr marL="0" lvl="0" indent="0">
                  <a:buNone/>
                </a:pPr>
                <a:endParaRPr lang="en-US" sz="1600" dirty="0"/>
              </a:p>
            </p:txBody>
          </p:sp>
        </mc:Choice>
        <mc:Fallback xmlns="">
          <p:sp>
            <p:nvSpPr>
              <p:cNvPr id="69" name="Google Shape;69;p1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11700" y="1225225"/>
                <a:ext cx="8520600" cy="33540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Google Shape;70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Economica"/>
              </a:rPr>
              <a:t>7</a:t>
            </a:fld>
            <a:endParaRPr dirty="0">
              <a:solidFill>
                <a:schemeClr val="dk1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  <a:sym typeface="Economica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2C5C5DD-6497-4AEB-8F40-B5B92AEB3A13}"/>
              </a:ext>
            </a:extLst>
          </p:cNvPr>
          <p:cNvGraphicFramePr>
            <a:graphicFrameLocks noGrp="1"/>
          </p:cNvGraphicFramePr>
          <p:nvPr/>
        </p:nvGraphicFramePr>
        <p:xfrm>
          <a:off x="561511" y="1753128"/>
          <a:ext cx="981567" cy="30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189">
                  <a:extLst>
                    <a:ext uri="{9D8B030D-6E8A-4147-A177-3AD203B41FA5}">
                      <a16:colId xmlns:a16="http://schemas.microsoft.com/office/drawing/2014/main" val="3646591774"/>
                    </a:ext>
                  </a:extLst>
                </a:gridCol>
                <a:gridCol w="327189">
                  <a:extLst>
                    <a:ext uri="{9D8B030D-6E8A-4147-A177-3AD203B41FA5}">
                      <a16:colId xmlns:a16="http://schemas.microsoft.com/office/drawing/2014/main" val="3380459466"/>
                    </a:ext>
                  </a:extLst>
                </a:gridCol>
                <a:gridCol w="327189">
                  <a:extLst>
                    <a:ext uri="{9D8B030D-6E8A-4147-A177-3AD203B41FA5}">
                      <a16:colId xmlns:a16="http://schemas.microsoft.com/office/drawing/2014/main" val="3123531767"/>
                    </a:ext>
                  </a:extLst>
                </a:gridCol>
              </a:tblGrid>
              <a:tr h="156446">
                <a:tc>
                  <a:txBody>
                    <a:bodyPr/>
                    <a:lstStyle/>
                    <a:p>
                      <a:pPr algn="just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653635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8B37187-2B17-4E3E-85FD-7D059A67EE1B}"/>
                  </a:ext>
                </a:extLst>
              </p:cNvPr>
              <p:cNvSpPr txBox="1"/>
              <p:nvPr/>
            </p:nvSpPr>
            <p:spPr>
              <a:xfrm>
                <a:off x="1357459" y="2135928"/>
                <a:ext cx="55579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8B37187-2B17-4E3E-85FD-7D059A67EE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7459" y="2135928"/>
                <a:ext cx="555793" cy="215444"/>
              </a:xfrm>
              <a:prstGeom prst="rect">
                <a:avLst/>
              </a:prstGeom>
              <a:blipFill>
                <a:blip r:embed="rId4"/>
                <a:stretch>
                  <a:fillRect l="-7692" r="-6593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9">
                <a:extLst>
                  <a:ext uri="{FF2B5EF4-FFF2-40B4-BE49-F238E27FC236}">
                    <a16:creationId xmlns:a16="http://schemas.microsoft.com/office/drawing/2014/main" id="{E05D577D-0970-471B-ABC5-45A32D1EE14A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734533" y="1753128"/>
              <a:ext cx="981567" cy="304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27189">
                      <a:extLst>
                        <a:ext uri="{9D8B030D-6E8A-4147-A177-3AD203B41FA5}">
                          <a16:colId xmlns:a16="http://schemas.microsoft.com/office/drawing/2014/main" val="3646591774"/>
                        </a:ext>
                      </a:extLst>
                    </a:gridCol>
                    <a:gridCol w="327189">
                      <a:extLst>
                        <a:ext uri="{9D8B030D-6E8A-4147-A177-3AD203B41FA5}">
                          <a16:colId xmlns:a16="http://schemas.microsoft.com/office/drawing/2014/main" val="3380459466"/>
                        </a:ext>
                      </a:extLst>
                    </a:gridCol>
                    <a:gridCol w="327189">
                      <a:extLst>
                        <a:ext uri="{9D8B030D-6E8A-4147-A177-3AD203B41FA5}">
                          <a16:colId xmlns:a16="http://schemas.microsoft.com/office/drawing/2014/main" val="3123531767"/>
                        </a:ext>
                      </a:extLst>
                    </a:gridCol>
                  </a:tblGrid>
                  <a:tr h="156446">
                    <a:tc>
                      <a:txBody>
                        <a:bodyPr/>
                        <a:lstStyle/>
                        <a:p>
                          <a:pPr marL="0" marR="0" lvl="0" indent="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just"/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just"/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965363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9">
                <a:extLst>
                  <a:ext uri="{FF2B5EF4-FFF2-40B4-BE49-F238E27FC236}">
                    <a16:creationId xmlns:a16="http://schemas.microsoft.com/office/drawing/2014/main" id="{E05D577D-0970-471B-ABC5-45A32D1EE14A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734533" y="1753128"/>
              <a:ext cx="981567" cy="304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27189">
                      <a:extLst>
                        <a:ext uri="{9D8B030D-6E8A-4147-A177-3AD203B41FA5}">
                          <a16:colId xmlns:a16="http://schemas.microsoft.com/office/drawing/2014/main" val="3646591774"/>
                        </a:ext>
                      </a:extLst>
                    </a:gridCol>
                    <a:gridCol w="327189">
                      <a:extLst>
                        <a:ext uri="{9D8B030D-6E8A-4147-A177-3AD203B41FA5}">
                          <a16:colId xmlns:a16="http://schemas.microsoft.com/office/drawing/2014/main" val="3380459466"/>
                        </a:ext>
                      </a:extLst>
                    </a:gridCol>
                    <a:gridCol w="327189">
                      <a:extLst>
                        <a:ext uri="{9D8B030D-6E8A-4147-A177-3AD203B41FA5}">
                          <a16:colId xmlns:a16="http://schemas.microsoft.com/office/drawing/2014/main" val="3123531767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852" t="-1961" r="-203704" b="-39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just"/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just"/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9653635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Table 11">
                <a:extLst>
                  <a:ext uri="{FF2B5EF4-FFF2-40B4-BE49-F238E27FC236}">
                    <a16:creationId xmlns:a16="http://schemas.microsoft.com/office/drawing/2014/main" id="{794DE139-5595-43F5-8826-DC6E2A88FD05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907214" y="1753128"/>
              <a:ext cx="981567" cy="304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27189">
                      <a:extLst>
                        <a:ext uri="{9D8B030D-6E8A-4147-A177-3AD203B41FA5}">
                          <a16:colId xmlns:a16="http://schemas.microsoft.com/office/drawing/2014/main" val="3646591774"/>
                        </a:ext>
                      </a:extLst>
                    </a:gridCol>
                    <a:gridCol w="327189">
                      <a:extLst>
                        <a:ext uri="{9D8B030D-6E8A-4147-A177-3AD203B41FA5}">
                          <a16:colId xmlns:a16="http://schemas.microsoft.com/office/drawing/2014/main" val="3380459466"/>
                        </a:ext>
                      </a:extLst>
                    </a:gridCol>
                    <a:gridCol w="327189">
                      <a:extLst>
                        <a:ext uri="{9D8B030D-6E8A-4147-A177-3AD203B41FA5}">
                          <a16:colId xmlns:a16="http://schemas.microsoft.com/office/drawing/2014/main" val="3123531767"/>
                        </a:ext>
                      </a:extLst>
                    </a:gridCol>
                  </a:tblGrid>
                  <a:tr h="156446">
                    <a:tc>
                      <a:txBody>
                        <a:bodyPr/>
                        <a:lstStyle/>
                        <a:p>
                          <a:pPr marL="0" marR="0" lvl="0" indent="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just"/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965363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Table 11">
                <a:extLst>
                  <a:ext uri="{FF2B5EF4-FFF2-40B4-BE49-F238E27FC236}">
                    <a16:creationId xmlns:a16="http://schemas.microsoft.com/office/drawing/2014/main" id="{794DE139-5595-43F5-8826-DC6E2A88FD05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907214" y="1753128"/>
              <a:ext cx="981567" cy="304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27189">
                      <a:extLst>
                        <a:ext uri="{9D8B030D-6E8A-4147-A177-3AD203B41FA5}">
                          <a16:colId xmlns:a16="http://schemas.microsoft.com/office/drawing/2014/main" val="3646591774"/>
                        </a:ext>
                      </a:extLst>
                    </a:gridCol>
                    <a:gridCol w="327189">
                      <a:extLst>
                        <a:ext uri="{9D8B030D-6E8A-4147-A177-3AD203B41FA5}">
                          <a16:colId xmlns:a16="http://schemas.microsoft.com/office/drawing/2014/main" val="3380459466"/>
                        </a:ext>
                      </a:extLst>
                    </a:gridCol>
                    <a:gridCol w="327189">
                      <a:extLst>
                        <a:ext uri="{9D8B030D-6E8A-4147-A177-3AD203B41FA5}">
                          <a16:colId xmlns:a16="http://schemas.microsoft.com/office/drawing/2014/main" val="3123531767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1852" t="-1961" r="-205556" b="-39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101852" t="-1961" r="-105556" b="-39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just"/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9653635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Table 12">
                <a:extLst>
                  <a:ext uri="{FF2B5EF4-FFF2-40B4-BE49-F238E27FC236}">
                    <a16:creationId xmlns:a16="http://schemas.microsoft.com/office/drawing/2014/main" id="{3314CD68-146D-4813-BA87-36F3AF5C5AD7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4080236" y="1753128"/>
              <a:ext cx="981567" cy="304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27189">
                      <a:extLst>
                        <a:ext uri="{9D8B030D-6E8A-4147-A177-3AD203B41FA5}">
                          <a16:colId xmlns:a16="http://schemas.microsoft.com/office/drawing/2014/main" val="3646591774"/>
                        </a:ext>
                      </a:extLst>
                    </a:gridCol>
                    <a:gridCol w="327189">
                      <a:extLst>
                        <a:ext uri="{9D8B030D-6E8A-4147-A177-3AD203B41FA5}">
                          <a16:colId xmlns:a16="http://schemas.microsoft.com/office/drawing/2014/main" val="3380459466"/>
                        </a:ext>
                      </a:extLst>
                    </a:gridCol>
                    <a:gridCol w="327189">
                      <a:extLst>
                        <a:ext uri="{9D8B030D-6E8A-4147-A177-3AD203B41FA5}">
                          <a16:colId xmlns:a16="http://schemas.microsoft.com/office/drawing/2014/main" val="3123531767"/>
                        </a:ext>
                      </a:extLst>
                    </a:gridCol>
                  </a:tblGrid>
                  <a:tr h="156446">
                    <a:tc>
                      <a:txBody>
                        <a:bodyPr/>
                        <a:lstStyle/>
                        <a:p>
                          <a:pPr marL="0" marR="0" lvl="0" indent="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just"/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965363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Table 12">
                <a:extLst>
                  <a:ext uri="{FF2B5EF4-FFF2-40B4-BE49-F238E27FC236}">
                    <a16:creationId xmlns:a16="http://schemas.microsoft.com/office/drawing/2014/main" id="{3314CD68-146D-4813-BA87-36F3AF5C5AD7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4080236" y="1753128"/>
              <a:ext cx="981567" cy="304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27189">
                      <a:extLst>
                        <a:ext uri="{9D8B030D-6E8A-4147-A177-3AD203B41FA5}">
                          <a16:colId xmlns:a16="http://schemas.microsoft.com/office/drawing/2014/main" val="3646591774"/>
                        </a:ext>
                      </a:extLst>
                    </a:gridCol>
                    <a:gridCol w="327189">
                      <a:extLst>
                        <a:ext uri="{9D8B030D-6E8A-4147-A177-3AD203B41FA5}">
                          <a16:colId xmlns:a16="http://schemas.microsoft.com/office/drawing/2014/main" val="3380459466"/>
                        </a:ext>
                      </a:extLst>
                    </a:gridCol>
                    <a:gridCol w="327189">
                      <a:extLst>
                        <a:ext uri="{9D8B030D-6E8A-4147-A177-3AD203B41FA5}">
                          <a16:colId xmlns:a16="http://schemas.microsoft.com/office/drawing/2014/main" val="3123531767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1852" t="-1961" r="-203704" b="-39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101852" t="-1961" r="-103704" b="-39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just"/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96536353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A1CA388-A0BD-451A-B72B-C67046850D68}"/>
              </a:ext>
            </a:extLst>
          </p:cNvPr>
          <p:cNvCxnSpPr>
            <a:cxnSpLocks/>
          </p:cNvCxnSpPr>
          <p:nvPr/>
        </p:nvCxnSpPr>
        <p:spPr>
          <a:xfrm>
            <a:off x="7930416" y="1560662"/>
            <a:ext cx="54204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510B437-DAAC-4A5D-84AB-7E334827EF5F}"/>
                  </a:ext>
                </a:extLst>
              </p:cNvPr>
              <p:cNvSpPr txBox="1"/>
              <p:nvPr/>
            </p:nvSpPr>
            <p:spPr>
              <a:xfrm>
                <a:off x="8094093" y="1299625"/>
                <a:ext cx="12458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510B437-DAAC-4A5D-84AB-7E334827EF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4093" y="1299625"/>
                <a:ext cx="124586" cy="215444"/>
              </a:xfrm>
              <a:prstGeom prst="rect">
                <a:avLst/>
              </a:prstGeom>
              <a:blipFill>
                <a:blip r:embed="rId11"/>
                <a:stretch>
                  <a:fillRect l="-30000" r="-20000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C5B2712-A735-4999-A1C0-CB8306958689}"/>
                  </a:ext>
                </a:extLst>
              </p:cNvPr>
              <p:cNvSpPr txBox="1"/>
              <p:nvPr/>
            </p:nvSpPr>
            <p:spPr>
              <a:xfrm>
                <a:off x="2523240" y="2135572"/>
                <a:ext cx="55996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C5B2712-A735-4999-A1C0-CB83069586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3240" y="2135572"/>
                <a:ext cx="559960" cy="215444"/>
              </a:xfrm>
              <a:prstGeom prst="rect">
                <a:avLst/>
              </a:prstGeom>
              <a:blipFill>
                <a:blip r:embed="rId12"/>
                <a:stretch>
                  <a:fillRect l="-7609" r="-5435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DE0AB3D-6E5C-4ECF-AFED-593379DB3E8B}"/>
                  </a:ext>
                </a:extLst>
              </p:cNvPr>
              <p:cNvSpPr txBox="1"/>
              <p:nvPr/>
            </p:nvSpPr>
            <p:spPr>
              <a:xfrm>
                <a:off x="3680774" y="2135928"/>
                <a:ext cx="55996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DE0AB3D-6E5C-4ECF-AFED-593379DB3E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0774" y="2135928"/>
                <a:ext cx="559961" cy="215444"/>
              </a:xfrm>
              <a:prstGeom prst="rect">
                <a:avLst/>
              </a:prstGeom>
              <a:blipFill>
                <a:blip r:embed="rId13"/>
                <a:stretch>
                  <a:fillRect l="-7609" r="-5435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8" name="Table 27">
                <a:extLst>
                  <a:ext uri="{FF2B5EF4-FFF2-40B4-BE49-F238E27FC236}">
                    <a16:creationId xmlns:a16="http://schemas.microsoft.com/office/drawing/2014/main" id="{25871E14-E6E2-4B9D-9046-7D06BC7F3AB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07003701"/>
                  </p:ext>
                </p:extLst>
              </p:nvPr>
            </p:nvGraphicFramePr>
            <p:xfrm>
              <a:off x="6953066" y="2455210"/>
              <a:ext cx="1809064" cy="23164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44171">
                      <a:extLst>
                        <a:ext uri="{9D8B030D-6E8A-4147-A177-3AD203B41FA5}">
                          <a16:colId xmlns:a16="http://schemas.microsoft.com/office/drawing/2014/main" val="3838459504"/>
                        </a:ext>
                      </a:extLst>
                    </a:gridCol>
                    <a:gridCol w="764893">
                      <a:extLst>
                        <a:ext uri="{9D8B030D-6E8A-4147-A177-3AD203B41FA5}">
                          <a16:colId xmlns:a16="http://schemas.microsoft.com/office/drawing/2014/main" val="866338818"/>
                        </a:ext>
                      </a:extLst>
                    </a:gridCol>
                  </a:tblGrid>
                  <a:tr h="386080">
                    <a:tc rowSpan="6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𝒕</m:t>
                                </m:r>
                                <m:d>
                                  <m:dPr>
                                    <m:ctrlPr>
                                      <a:rPr lang="en-US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en-US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𝒋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400" b="0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400" b="0" dirty="0">
                              <a:solidFill>
                                <a:schemeClr val="tx1"/>
                              </a:solidFill>
                            </a:rPr>
                            <a:t>time of </a:t>
                          </a:r>
                          <a14:m>
                            <m:oMath xmlns:m="http://schemas.openxmlformats.org/officeDocument/2006/math">
                              <m:r>
                                <a:rPr lang="en-US" sz="1400" b="1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</m:oMath>
                          </a14:m>
                          <a:r>
                            <a:rPr lang="en-US" sz="1400" b="0" dirty="0">
                              <a:solidFill>
                                <a:schemeClr val="tx1"/>
                              </a:solidFill>
                            </a:rPr>
                            <a:t>-</a:t>
                          </a:r>
                          <a:r>
                            <a:rPr lang="en-US" sz="1400" b="0" dirty="0" err="1">
                              <a:solidFill>
                                <a:schemeClr val="tx1"/>
                              </a:solidFill>
                            </a:rPr>
                            <a:t>th</a:t>
                          </a:r>
                          <a:r>
                            <a:rPr lang="en-US" sz="1400" b="0" dirty="0">
                              <a:solidFill>
                                <a:schemeClr val="tx1"/>
                              </a:solidFill>
                            </a:rPr>
                            <a:t> request for page </a:t>
                          </a:r>
                          <a14:m>
                            <m:oMath xmlns:m="http://schemas.openxmlformats.org/officeDocument/2006/math">
                              <m:r>
                                <a:rPr lang="en-US" sz="1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oMath>
                          </a14:m>
                          <a:endParaRPr lang="en-US" sz="1400" b="1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endParaRPr 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d>
                                  <m:dPr>
                                    <m:ctrlPr>
                                      <a:rPr lang="en-US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1,1</m:t>
                                    </m:r>
                                  </m:e>
                                </m:d>
                                <m:r>
                                  <a:rPr lang="en-US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oMath>
                            </m:oMathPara>
                          </a14:m>
                          <a:endParaRPr lang="en-US" sz="1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85480480"/>
                      </a:ext>
                    </a:extLst>
                  </a:tr>
                  <a:tr h="386080">
                    <a:tc vMerge="1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d>
                                  <m:dPr>
                                    <m:ctrlPr>
                                      <a:rPr lang="en-US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3,1</m:t>
                                    </m:r>
                                  </m:e>
                                </m:d>
                                <m:r>
                                  <a:rPr lang="en-US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=2</m:t>
                                </m:r>
                              </m:oMath>
                            </m:oMathPara>
                          </a14:m>
                          <a:endParaRPr lang="en-US" sz="1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730783343"/>
                      </a:ext>
                    </a:extLst>
                  </a:tr>
                  <a:tr h="386080">
                    <a:tc vMerge="1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0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d>
                                  <m:dPr>
                                    <m:ctrlPr>
                                      <a:rPr lang="en-US" sz="10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0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1,2</m:t>
                                    </m:r>
                                  </m:e>
                                </m:d>
                                <m:r>
                                  <a:rPr lang="en-US" sz="10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=3</m:t>
                                </m:r>
                              </m:oMath>
                            </m:oMathPara>
                          </a14:m>
                          <a:endParaRPr lang="en-US" sz="10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207684802"/>
                      </a:ext>
                    </a:extLst>
                  </a:tr>
                  <a:tr h="386080">
                    <a:tc vMerge="1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962649151"/>
                      </a:ext>
                    </a:extLst>
                  </a:tr>
                  <a:tr h="386080">
                    <a:tc vMerge="1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17639147"/>
                      </a:ext>
                    </a:extLst>
                  </a:tr>
                  <a:tr h="386080">
                    <a:tc vMerge="1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48708899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8" name="Table 27">
                <a:extLst>
                  <a:ext uri="{FF2B5EF4-FFF2-40B4-BE49-F238E27FC236}">
                    <a16:creationId xmlns:a16="http://schemas.microsoft.com/office/drawing/2014/main" id="{25871E14-E6E2-4B9D-9046-7D06BC7F3AB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07003701"/>
                  </p:ext>
                </p:extLst>
              </p:nvPr>
            </p:nvGraphicFramePr>
            <p:xfrm>
              <a:off x="6953066" y="2455210"/>
              <a:ext cx="1809064" cy="23164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44171">
                      <a:extLst>
                        <a:ext uri="{9D8B030D-6E8A-4147-A177-3AD203B41FA5}">
                          <a16:colId xmlns:a16="http://schemas.microsoft.com/office/drawing/2014/main" val="3838459504"/>
                        </a:ext>
                      </a:extLst>
                    </a:gridCol>
                    <a:gridCol w="764893">
                      <a:extLst>
                        <a:ext uri="{9D8B030D-6E8A-4147-A177-3AD203B41FA5}">
                          <a16:colId xmlns:a16="http://schemas.microsoft.com/office/drawing/2014/main" val="866338818"/>
                        </a:ext>
                      </a:extLst>
                    </a:gridCol>
                  </a:tblGrid>
                  <a:tr h="386080">
                    <a:tc rowSpan="6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4"/>
                          <a:stretch>
                            <a:fillRect l="-581" t="-262" r="-74419" b="-5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4"/>
                          <a:stretch>
                            <a:fillRect l="-137302" t="-1563" r="-1587" b="-49843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85480480"/>
                      </a:ext>
                    </a:extLst>
                  </a:tr>
                  <a:tr h="386080">
                    <a:tc vMerge="1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4"/>
                          <a:stretch>
                            <a:fillRect l="-137302" t="-103175" r="-1587" b="-40634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30783343"/>
                      </a:ext>
                    </a:extLst>
                  </a:tr>
                  <a:tr h="386080">
                    <a:tc vMerge="1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4"/>
                          <a:stretch>
                            <a:fillRect l="-137302" t="-200000" r="-1587" b="-3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07684802"/>
                      </a:ext>
                    </a:extLst>
                  </a:tr>
                  <a:tr h="386080">
                    <a:tc vMerge="1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962649151"/>
                      </a:ext>
                    </a:extLst>
                  </a:tr>
                  <a:tr h="386080">
                    <a:tc vMerge="1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17639147"/>
                      </a:ext>
                    </a:extLst>
                  </a:tr>
                  <a:tr h="386080">
                    <a:tc vMerge="1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48708899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2" name="Table 21">
                <a:extLst>
                  <a:ext uri="{FF2B5EF4-FFF2-40B4-BE49-F238E27FC236}">
                    <a16:creationId xmlns:a16="http://schemas.microsoft.com/office/drawing/2014/main" id="{0290C20E-8AF8-4BE2-A373-A649933DC7C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16363475"/>
                  </p:ext>
                </p:extLst>
              </p:nvPr>
            </p:nvGraphicFramePr>
            <p:xfrm>
              <a:off x="208591" y="2455210"/>
              <a:ext cx="6606183" cy="23164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35368">
                      <a:extLst>
                        <a:ext uri="{9D8B030D-6E8A-4147-A177-3AD203B41FA5}">
                          <a16:colId xmlns:a16="http://schemas.microsoft.com/office/drawing/2014/main" val="1865639223"/>
                        </a:ext>
                      </a:extLst>
                    </a:gridCol>
                    <a:gridCol w="821363">
                      <a:extLst>
                        <a:ext uri="{9D8B030D-6E8A-4147-A177-3AD203B41FA5}">
                          <a16:colId xmlns:a16="http://schemas.microsoft.com/office/drawing/2014/main" val="866338818"/>
                        </a:ext>
                      </a:extLst>
                    </a:gridCol>
                    <a:gridCol w="708242">
                      <a:extLst>
                        <a:ext uri="{9D8B030D-6E8A-4147-A177-3AD203B41FA5}">
                          <a16:colId xmlns:a16="http://schemas.microsoft.com/office/drawing/2014/main" val="2354090762"/>
                        </a:ext>
                      </a:extLst>
                    </a:gridCol>
                    <a:gridCol w="708242">
                      <a:extLst>
                        <a:ext uri="{9D8B030D-6E8A-4147-A177-3AD203B41FA5}">
                          <a16:colId xmlns:a16="http://schemas.microsoft.com/office/drawing/2014/main" val="3780720918"/>
                        </a:ext>
                      </a:extLst>
                    </a:gridCol>
                    <a:gridCol w="708242">
                      <a:extLst>
                        <a:ext uri="{9D8B030D-6E8A-4147-A177-3AD203B41FA5}">
                          <a16:colId xmlns:a16="http://schemas.microsoft.com/office/drawing/2014/main" val="2331524244"/>
                        </a:ext>
                      </a:extLst>
                    </a:gridCol>
                    <a:gridCol w="708242">
                      <a:extLst>
                        <a:ext uri="{9D8B030D-6E8A-4147-A177-3AD203B41FA5}">
                          <a16:colId xmlns:a16="http://schemas.microsoft.com/office/drawing/2014/main" val="1788499990"/>
                        </a:ext>
                      </a:extLst>
                    </a:gridCol>
                    <a:gridCol w="708242">
                      <a:extLst>
                        <a:ext uri="{9D8B030D-6E8A-4147-A177-3AD203B41FA5}">
                          <a16:colId xmlns:a16="http://schemas.microsoft.com/office/drawing/2014/main" val="701500219"/>
                        </a:ext>
                      </a:extLst>
                    </a:gridCol>
                    <a:gridCol w="708242">
                      <a:extLst>
                        <a:ext uri="{9D8B030D-6E8A-4147-A177-3AD203B41FA5}">
                          <a16:colId xmlns:a16="http://schemas.microsoft.com/office/drawing/2014/main" val="1469795243"/>
                        </a:ext>
                      </a:extLst>
                    </a:gridCol>
                  </a:tblGrid>
                  <a:tr h="342900">
                    <a:tc rowSpan="4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  <m:d>
                                  <m:dPr>
                                    <m:ctrlPr>
                                      <a:rPr lang="en-US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en-US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𝒕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400" b="1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400" b="0" dirty="0">
                              <a:solidFill>
                                <a:schemeClr val="tx1"/>
                              </a:solidFill>
                            </a:rPr>
                            <a:t>the </a:t>
                          </a:r>
                          <a:r>
                            <a:rPr lang="en-US" sz="1400" b="1" dirty="0">
                              <a:solidFill>
                                <a:schemeClr val="tx1"/>
                              </a:solidFill>
                            </a:rPr>
                            <a:t>number</a:t>
                          </a:r>
                          <a:r>
                            <a:rPr lang="en-US" sz="1400" b="0" dirty="0">
                              <a:solidFill>
                                <a:schemeClr val="tx1"/>
                              </a:solidFill>
                            </a:rPr>
                            <a:t> of </a:t>
                          </a:r>
                          <a:r>
                            <a:rPr lang="en-US" sz="1400" b="1" dirty="0">
                              <a:solidFill>
                                <a:schemeClr val="tx1"/>
                              </a:solidFill>
                            </a:rPr>
                            <a:t>requests</a:t>
                          </a:r>
                          <a:r>
                            <a:rPr lang="en-US" sz="1400" b="0" dirty="0">
                              <a:solidFill>
                                <a:schemeClr val="tx1"/>
                              </a:solidFill>
                            </a:rPr>
                            <a:t> for page </a:t>
                          </a:r>
                          <a14:m>
                            <m:oMath xmlns:m="http://schemas.openxmlformats.org/officeDocument/2006/math"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oMath>
                          </a14:m>
                          <a:r>
                            <a:rPr lang="en-US" sz="1400" b="0" dirty="0">
                              <a:solidFill>
                                <a:schemeClr val="tx1"/>
                              </a:solidFill>
                            </a:rPr>
                            <a:t> until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400" b="0" baseline="0" dirty="0">
                              <a:solidFill>
                                <a:schemeClr val="tx1"/>
                              </a:solidFill>
                            </a:rPr>
                            <a:t>time </a:t>
                          </a:r>
                          <a14:m>
                            <m:oMath xmlns:m="http://schemas.openxmlformats.org/officeDocument/2006/math">
                              <m:r>
                                <a:rPr lang="en-US" sz="14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oMath>
                          </a14:m>
                          <a:r>
                            <a:rPr lang="en-US" sz="1400" b="0" dirty="0">
                              <a:solidFill>
                                <a:schemeClr val="tx1"/>
                              </a:solidFill>
                            </a:rPr>
                            <a:t> (including)</a:t>
                          </a:r>
                        </a:p>
                        <a:p>
                          <a:pPr algn="ctr"/>
                          <a:endParaRPr 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9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d>
                                  <m:dPr>
                                    <m:ctrlPr>
                                      <a:rPr lang="en-US" sz="9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9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1,0</m:t>
                                    </m:r>
                                  </m:e>
                                </m:d>
                                <m:r>
                                  <a:rPr lang="en-US" sz="9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en-US" sz="9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9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d>
                                  <m:dPr>
                                    <m:ctrlPr>
                                      <a:rPr lang="en-US" sz="9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9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1,1</m:t>
                                    </m:r>
                                  </m:e>
                                </m:d>
                                <m:r>
                                  <a:rPr lang="en-US" sz="9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oMath>
                            </m:oMathPara>
                          </a14:m>
                          <a:endParaRPr lang="en-US" sz="9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900" b="0" i="1" smtClean="0">
                                    <a:solidFill>
                                      <a:srgbClr val="3A21CF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d>
                                  <m:dPr>
                                    <m:ctrlPr>
                                      <a:rPr lang="en-US" sz="900" b="0" i="1" smtClean="0">
                                        <a:solidFill>
                                          <a:srgbClr val="3A21C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900" b="0" i="1" smtClean="0">
                                        <a:solidFill>
                                          <a:srgbClr val="3A21C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1,2</m:t>
                                    </m:r>
                                  </m:e>
                                </m:d>
                                <m:r>
                                  <a:rPr lang="en-US" sz="900" b="0" i="1" smtClean="0">
                                    <a:solidFill>
                                      <a:srgbClr val="3A21CF"/>
                                    </a:solidFill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oMath>
                            </m:oMathPara>
                          </a14:m>
                          <a:endParaRPr lang="en-US" sz="900" dirty="0">
                            <a:solidFill>
                              <a:srgbClr val="3A21CF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9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d>
                                  <m:dPr>
                                    <m:ctrlPr>
                                      <a:rPr lang="en-US" sz="9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9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1,3</m:t>
                                    </m:r>
                                  </m:e>
                                </m:d>
                                <m:r>
                                  <a:rPr lang="en-US" sz="9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=2</m:t>
                                </m:r>
                              </m:oMath>
                            </m:oMathPara>
                          </a14:m>
                          <a:endParaRPr lang="en-US" sz="9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sz="9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sz="9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9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85480480"/>
                      </a:ext>
                    </a:extLst>
                  </a:tr>
                  <a:tr h="342900">
                    <a:tc vMerge="1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9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d>
                                  <m:dPr>
                                    <m:ctrlPr>
                                      <a:rPr lang="en-US" sz="9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9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2,0</m:t>
                                    </m:r>
                                  </m:e>
                                </m:d>
                                <m:r>
                                  <a:rPr lang="en-US" sz="9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en-US" sz="9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9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d>
                                  <m:dPr>
                                    <m:ctrlPr>
                                      <a:rPr lang="en-US" sz="9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9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2,1</m:t>
                                    </m:r>
                                  </m:e>
                                </m:d>
                                <m:r>
                                  <a:rPr lang="en-US" sz="9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en-US" sz="9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9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d>
                                  <m:dPr>
                                    <m:ctrlPr>
                                      <a:rPr lang="en-US" sz="9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9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2,2</m:t>
                                    </m:r>
                                  </m:e>
                                </m:d>
                                <m:r>
                                  <a:rPr lang="en-US" sz="9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en-US" sz="9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9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d>
                                  <m:dPr>
                                    <m:ctrlPr>
                                      <a:rPr lang="en-US" sz="9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9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2,3</m:t>
                                    </m:r>
                                  </m:e>
                                </m:d>
                                <m:r>
                                  <a:rPr lang="en-US" sz="9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en-US" sz="9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9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900" b="0" i="1" u="none" strike="noStrike" cap="none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  <a:sym typeface="Arial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8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58326428"/>
                      </a:ext>
                    </a:extLst>
                  </a:tr>
                  <a:tr h="342900">
                    <a:tc vMerge="1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9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d>
                                  <m:dPr>
                                    <m:ctrlPr>
                                      <a:rPr lang="en-US" sz="9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9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3,0</m:t>
                                    </m:r>
                                  </m:e>
                                </m:d>
                                <m:r>
                                  <a:rPr lang="en-US" sz="9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en-US" sz="9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9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d>
                                  <m:dPr>
                                    <m:ctrlPr>
                                      <a:rPr lang="en-US" sz="9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9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3,1</m:t>
                                    </m:r>
                                  </m:e>
                                </m:d>
                                <m:r>
                                  <a:rPr lang="en-US" sz="9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en-US" sz="9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9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d>
                                  <m:dPr>
                                    <m:ctrlPr>
                                      <a:rPr lang="en-US" sz="9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9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3,2</m:t>
                                    </m:r>
                                  </m:e>
                                </m:d>
                                <m:r>
                                  <a:rPr lang="en-US" sz="9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oMath>
                            </m:oMathPara>
                          </a14:m>
                          <a:endParaRPr lang="en-US" sz="9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9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d>
                                  <m:dPr>
                                    <m:ctrlPr>
                                      <a:rPr lang="en-US" sz="9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9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3,3</m:t>
                                    </m:r>
                                  </m:e>
                                </m:d>
                                <m:r>
                                  <a:rPr lang="en-US" sz="9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oMath>
                            </m:oMathPara>
                          </a14:m>
                          <a:endParaRPr lang="en-US" sz="9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9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9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9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929212846"/>
                      </a:ext>
                    </a:extLst>
                  </a:tr>
                  <a:tr h="342900">
                    <a:tc vMerge="1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9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d>
                                  <m:dPr>
                                    <m:ctrlPr>
                                      <a:rPr lang="en-US" sz="9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9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4,0</m:t>
                                    </m:r>
                                  </m:e>
                                </m:d>
                                <m:r>
                                  <a:rPr lang="en-US" sz="9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en-US" sz="9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9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d>
                                  <m:dPr>
                                    <m:ctrlPr>
                                      <a:rPr lang="en-US" sz="9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9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4,1</m:t>
                                    </m:r>
                                  </m:e>
                                </m:d>
                                <m:r>
                                  <a:rPr lang="en-US" sz="9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en-US" sz="9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9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d>
                                  <m:dPr>
                                    <m:ctrlPr>
                                      <a:rPr lang="en-US" sz="9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9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4,2</m:t>
                                    </m:r>
                                  </m:e>
                                </m:d>
                                <m:r>
                                  <a:rPr lang="en-US" sz="9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en-US" sz="9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9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d>
                                  <m:dPr>
                                    <m:ctrlPr>
                                      <a:rPr lang="en-US" sz="9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9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4,3</m:t>
                                    </m:r>
                                  </m:e>
                                </m:d>
                                <m:r>
                                  <a:rPr lang="en-US" sz="9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en-US" sz="9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9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9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9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730783343"/>
                      </a:ext>
                    </a:extLst>
                  </a:tr>
                  <a:tr h="3429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𝑩</m:t>
                                </m:r>
                                <m:d>
                                  <m:dPr>
                                    <m:ctrlPr>
                                      <a:rPr lang="en-US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𝒕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400" b="1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400" b="0" dirty="0">
                              <a:solidFill>
                                <a:schemeClr val="tx1"/>
                              </a:solidFill>
                            </a:rPr>
                            <a:t>the </a:t>
                          </a:r>
                          <a:r>
                            <a:rPr lang="en-US" sz="1400" b="1" dirty="0">
                              <a:solidFill>
                                <a:schemeClr val="tx1"/>
                              </a:solidFill>
                            </a:rPr>
                            <a:t>set</a:t>
                          </a:r>
                          <a:r>
                            <a:rPr lang="en-US" sz="1400" b="0" dirty="0">
                              <a:solidFill>
                                <a:schemeClr val="tx1"/>
                              </a:solidFill>
                            </a:rPr>
                            <a:t> of pages </a:t>
                          </a:r>
                          <a:r>
                            <a:rPr lang="en-US" sz="1400" b="1" dirty="0">
                              <a:solidFill>
                                <a:schemeClr val="tx1"/>
                              </a:solidFill>
                            </a:rPr>
                            <a:t>requested</a:t>
                          </a:r>
                          <a:r>
                            <a:rPr lang="en-US" sz="1400" b="0" dirty="0">
                              <a:solidFill>
                                <a:schemeClr val="tx1"/>
                              </a:solidFill>
                            </a:rPr>
                            <a:t> until time </a:t>
                          </a:r>
                          <a14:m>
                            <m:oMath xmlns:m="http://schemas.openxmlformats.org/officeDocument/2006/math">
                              <m:r>
                                <a:rPr lang="en-US" sz="1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oMath>
                          </a14:m>
                          <a:r>
                            <a:rPr lang="en-US" sz="1400" b="0" dirty="0">
                              <a:solidFill>
                                <a:schemeClr val="tx1"/>
                              </a:solidFill>
                            </a:rPr>
                            <a:t> (including)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{}</m:t>
                                </m:r>
                              </m:oMath>
                            </m:oMathPara>
                          </a14:m>
                          <a:endParaRPr 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{1}</m:t>
                                </m:r>
                              </m:oMath>
                            </m:oMathPara>
                          </a14:m>
                          <a:endParaRPr 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{1,3}</m:t>
                                </m:r>
                              </m:oMath>
                            </m:oMathPara>
                          </a14:m>
                          <a:endParaRPr 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{1,3}</m:t>
                                </m:r>
                              </m:oMath>
                            </m:oMathPara>
                          </a14:m>
                          <a:endParaRPr 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2443004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2" name="Table 21">
                <a:extLst>
                  <a:ext uri="{FF2B5EF4-FFF2-40B4-BE49-F238E27FC236}">
                    <a16:creationId xmlns:a16="http://schemas.microsoft.com/office/drawing/2014/main" id="{0290C20E-8AF8-4BE2-A373-A649933DC7C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16363475"/>
                  </p:ext>
                </p:extLst>
              </p:nvPr>
            </p:nvGraphicFramePr>
            <p:xfrm>
              <a:off x="208591" y="2455210"/>
              <a:ext cx="6606183" cy="23164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35368">
                      <a:extLst>
                        <a:ext uri="{9D8B030D-6E8A-4147-A177-3AD203B41FA5}">
                          <a16:colId xmlns:a16="http://schemas.microsoft.com/office/drawing/2014/main" val="1865639223"/>
                        </a:ext>
                      </a:extLst>
                    </a:gridCol>
                    <a:gridCol w="821363">
                      <a:extLst>
                        <a:ext uri="{9D8B030D-6E8A-4147-A177-3AD203B41FA5}">
                          <a16:colId xmlns:a16="http://schemas.microsoft.com/office/drawing/2014/main" val="866338818"/>
                        </a:ext>
                      </a:extLst>
                    </a:gridCol>
                    <a:gridCol w="708242">
                      <a:extLst>
                        <a:ext uri="{9D8B030D-6E8A-4147-A177-3AD203B41FA5}">
                          <a16:colId xmlns:a16="http://schemas.microsoft.com/office/drawing/2014/main" val="2354090762"/>
                        </a:ext>
                      </a:extLst>
                    </a:gridCol>
                    <a:gridCol w="708242">
                      <a:extLst>
                        <a:ext uri="{9D8B030D-6E8A-4147-A177-3AD203B41FA5}">
                          <a16:colId xmlns:a16="http://schemas.microsoft.com/office/drawing/2014/main" val="3780720918"/>
                        </a:ext>
                      </a:extLst>
                    </a:gridCol>
                    <a:gridCol w="708242">
                      <a:extLst>
                        <a:ext uri="{9D8B030D-6E8A-4147-A177-3AD203B41FA5}">
                          <a16:colId xmlns:a16="http://schemas.microsoft.com/office/drawing/2014/main" val="2331524244"/>
                        </a:ext>
                      </a:extLst>
                    </a:gridCol>
                    <a:gridCol w="708242">
                      <a:extLst>
                        <a:ext uri="{9D8B030D-6E8A-4147-A177-3AD203B41FA5}">
                          <a16:colId xmlns:a16="http://schemas.microsoft.com/office/drawing/2014/main" val="1788499990"/>
                        </a:ext>
                      </a:extLst>
                    </a:gridCol>
                    <a:gridCol w="708242">
                      <a:extLst>
                        <a:ext uri="{9D8B030D-6E8A-4147-A177-3AD203B41FA5}">
                          <a16:colId xmlns:a16="http://schemas.microsoft.com/office/drawing/2014/main" val="701500219"/>
                        </a:ext>
                      </a:extLst>
                    </a:gridCol>
                    <a:gridCol w="708242">
                      <a:extLst>
                        <a:ext uri="{9D8B030D-6E8A-4147-A177-3AD203B41FA5}">
                          <a16:colId xmlns:a16="http://schemas.microsoft.com/office/drawing/2014/main" val="1469795243"/>
                        </a:ext>
                      </a:extLst>
                    </a:gridCol>
                  </a:tblGrid>
                  <a:tr h="342900">
                    <a:tc rowSpan="4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5"/>
                          <a:stretch>
                            <a:fillRect l="-397" t="-442" r="-330952" b="-730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5"/>
                          <a:stretch>
                            <a:fillRect l="-187407" t="-1786" r="-517778" b="-5982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5"/>
                          <a:stretch>
                            <a:fillRect l="-334483" t="-1786" r="-502586" b="-5982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5"/>
                          <a:stretch>
                            <a:fillRect l="-434483" t="-1786" r="-402586" b="-5982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5"/>
                          <a:stretch>
                            <a:fillRect l="-534483" t="-1786" r="-302586" b="-5982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sz="9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sz="9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9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85480480"/>
                      </a:ext>
                    </a:extLst>
                  </a:tr>
                  <a:tr h="342900">
                    <a:tc vMerge="1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5"/>
                          <a:stretch>
                            <a:fillRect l="-187407" t="-100000" r="-517778" b="-4877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5"/>
                          <a:stretch>
                            <a:fillRect l="-334483" t="-100000" r="-502586" b="-4877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5"/>
                          <a:stretch>
                            <a:fillRect l="-434483" t="-100000" r="-402586" b="-4877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5"/>
                          <a:stretch>
                            <a:fillRect l="-534483" t="-100000" r="-302586" b="-4877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9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900" b="0" i="1" u="none" strike="noStrike" cap="none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  <a:sym typeface="Arial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8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58326428"/>
                      </a:ext>
                    </a:extLst>
                  </a:tr>
                  <a:tr h="342900">
                    <a:tc vMerge="1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5"/>
                          <a:stretch>
                            <a:fillRect l="-187407" t="-203571" r="-517778" b="-396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5"/>
                          <a:stretch>
                            <a:fillRect l="-334483" t="-203571" r="-502586" b="-396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5"/>
                          <a:stretch>
                            <a:fillRect l="-434483" t="-203571" r="-402586" b="-396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5"/>
                          <a:stretch>
                            <a:fillRect l="-534483" t="-203571" r="-302586" b="-396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9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9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9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929212846"/>
                      </a:ext>
                    </a:extLst>
                  </a:tr>
                  <a:tr h="342900">
                    <a:tc vMerge="1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5"/>
                          <a:stretch>
                            <a:fillRect l="-187407" t="-298246" r="-517778" b="-2894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5"/>
                          <a:stretch>
                            <a:fillRect l="-334483" t="-298246" r="-502586" b="-2894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5"/>
                          <a:stretch>
                            <a:fillRect l="-434483" t="-298246" r="-402586" b="-2894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5"/>
                          <a:stretch>
                            <a:fillRect l="-534483" t="-298246" r="-302586" b="-2894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9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9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9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730783343"/>
                      </a:ext>
                    </a:extLst>
                  </a:tr>
                  <a:tr h="9448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5"/>
                          <a:stretch>
                            <a:fillRect l="-397" t="-146452" r="-330952" b="-64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5"/>
                          <a:stretch>
                            <a:fillRect l="-187407" t="-146452" r="-517778" b="-64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5"/>
                          <a:stretch>
                            <a:fillRect l="-334483" t="-146452" r="-502586" b="-64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5"/>
                          <a:stretch>
                            <a:fillRect l="-434483" t="-146452" r="-402586" b="-64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5"/>
                          <a:stretch>
                            <a:fillRect l="-534483" t="-146452" r="-302586" b="-64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2443004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51941246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7463A0-5BA6-487F-BE39-B515587EAD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endParaRPr lang="en-US" sz="1600" dirty="0"/>
          </a:p>
          <a:p>
            <a:pPr marL="114300" indent="0">
              <a:buNone/>
            </a:pPr>
            <a:endParaRPr lang="en-US" sz="1600" dirty="0"/>
          </a:p>
          <a:p>
            <a:pPr marL="114300" indent="0">
              <a:buNone/>
            </a:pPr>
            <a:endParaRPr lang="en-US" sz="1600" dirty="0"/>
          </a:p>
          <a:p>
            <a:pPr marL="114300" indent="0">
              <a:buNone/>
            </a:pPr>
            <a:endParaRPr lang="en-US" sz="1600" dirty="0"/>
          </a:p>
          <a:p>
            <a:pPr marL="114300" indent="0">
              <a:buNone/>
            </a:pPr>
            <a:endParaRPr lang="en-US" sz="1600" dirty="0"/>
          </a:p>
          <a:p>
            <a:pPr marL="114300" indent="0">
              <a:buNone/>
            </a:pPr>
            <a:endParaRPr lang="en-US" sz="1600" dirty="0"/>
          </a:p>
          <a:p>
            <a:pPr marL="114300" indent="0">
              <a:buNone/>
            </a:pPr>
            <a:endParaRPr lang="en-US" sz="1600" dirty="0"/>
          </a:p>
          <a:p>
            <a:pPr marL="114300" indent="0">
              <a:buNone/>
            </a:pPr>
            <a:endParaRPr lang="en-US" sz="1600" dirty="0"/>
          </a:p>
        </p:txBody>
      </p:sp>
      <p:sp>
        <p:nvSpPr>
          <p:cNvPr id="68" name="Google Shape;68;p14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lvl="0"/>
            <a:r>
              <a:rPr lang="en-GB" dirty="0">
                <a:latin typeface="Open Sans"/>
                <a:ea typeface="Open Sans"/>
                <a:cs typeface="Open Sans"/>
                <a:sym typeface="Open Sans"/>
              </a:rPr>
              <a:t>Balanced Cache Distribution</a:t>
            </a:r>
            <a:endParaRPr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0" name="Google Shape;70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Economica"/>
              </a:rPr>
              <a:t>70</a:t>
            </a:fld>
            <a:endParaRPr dirty="0">
              <a:solidFill>
                <a:schemeClr val="dk1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  <a:sym typeface="Economica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22F1CB4-90F3-446B-8524-6340D5B5A573}"/>
              </a:ext>
            </a:extLst>
          </p:cNvPr>
          <p:cNvSpPr/>
          <p:nvPr/>
        </p:nvSpPr>
        <p:spPr>
          <a:xfrm>
            <a:off x="2814638" y="1243466"/>
            <a:ext cx="567276" cy="6645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3912AE3-6359-45D8-872F-8690238BDD06}"/>
              </a:ext>
            </a:extLst>
          </p:cNvPr>
          <p:cNvSpPr/>
          <p:nvPr/>
        </p:nvSpPr>
        <p:spPr>
          <a:xfrm>
            <a:off x="3551500" y="1243466"/>
            <a:ext cx="567276" cy="6645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3A21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5637411-EBAE-4349-9B52-F44CC7508285}"/>
              </a:ext>
            </a:extLst>
          </p:cNvPr>
          <p:cNvSpPr/>
          <p:nvPr/>
        </p:nvSpPr>
        <p:spPr>
          <a:xfrm>
            <a:off x="4288362" y="1243466"/>
            <a:ext cx="567276" cy="6645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40EF0E2-A243-45C5-96A3-4B683504F4D7}"/>
              </a:ext>
            </a:extLst>
          </p:cNvPr>
          <p:cNvSpPr/>
          <p:nvPr/>
        </p:nvSpPr>
        <p:spPr>
          <a:xfrm>
            <a:off x="5025224" y="1243466"/>
            <a:ext cx="567276" cy="6645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E810F04-E737-4C4F-8336-77FAF29898B8}"/>
              </a:ext>
            </a:extLst>
          </p:cNvPr>
          <p:cNvSpPr/>
          <p:nvPr/>
        </p:nvSpPr>
        <p:spPr>
          <a:xfrm>
            <a:off x="5762086" y="1243466"/>
            <a:ext cx="567276" cy="6645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3A21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0A6CFA2-D60B-4C0F-A048-4D571F5535EF}"/>
                  </a:ext>
                </a:extLst>
              </p:cNvPr>
              <p:cNvSpPr txBox="1"/>
              <p:nvPr/>
            </p:nvSpPr>
            <p:spPr>
              <a:xfrm>
                <a:off x="4143956" y="2571750"/>
                <a:ext cx="3116622" cy="8088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f>
                                    <m:fPr>
                                      <m:type m:val="noBar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/>
                                    <m:den/>
                                  </m:f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     ,</m:t>
                                  </m:r>
                                  <m:f>
                                    <m:fPr>
                                      <m:type m:val="noBar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/>
                                    <m:den/>
                                  </m:f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      </m:t>
                                  </m:r>
                                </m:e>
                              </m:d>
                            </m:e>
                          </m:groupChr>
                        </m:e>
                        <m:lim>
                          <m:eqArr>
                            <m:eqArr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2≤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&lt;4</m:t>
                              </m:r>
                              <m:r>
                                <m:rPr>
                                  <m:nor/>
                                </m:rPr>
                                <a:rPr lang="en-US" dirty="0"/>
                                <m:t> </m:t>
                              </m:r>
                            </m:e>
                          </m:eqArr>
                        </m:lim>
                      </m:limLow>
                      <m:r>
                        <a:rPr lang="en-US" i="1" dirty="0">
                          <a:latin typeface="Cambria Math" panose="02040503050406030204" pitchFamily="18" charset="0"/>
                        </a:rPr>
                        <m:t>,</m:t>
                      </m:r>
                      <m:limLow>
                        <m:limLow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f>
                                    <m:fPr>
                                      <m:type m:val="noBar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/>
                                    <m:den/>
                                  </m:f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     ,</m:t>
                                  </m:r>
                                  <m:f>
                                    <m:fPr>
                                      <m:type m:val="noBar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/>
                                    <m:den/>
                                  </m:f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      </m:t>
                                  </m:r>
                                </m:e>
                              </m:d>
                            </m:e>
                          </m:groupChr>
                        </m:e>
                        <m:lim>
                          <m:eqArr>
                            <m:eqArr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4≤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&lt;8</m:t>
                              </m:r>
                              <m:r>
                                <m:rPr>
                                  <m:nor/>
                                </m:rPr>
                                <a:rPr lang="en-US" dirty="0"/>
                                <m:t> </m:t>
                              </m:r>
                            </m:e>
                          </m:eqArr>
                        </m:lim>
                      </m:limLow>
                      <m:r>
                        <a:rPr lang="en-US" i="1" dirty="0">
                          <a:latin typeface="Cambria Math" panose="02040503050406030204" pitchFamily="18" charset="0"/>
                        </a:rPr>
                        <m:t>,</m:t>
                      </m:r>
                      <m:limLow>
                        <m:limLow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type m:val="noBar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/>
                                    <m:den/>
                                  </m:f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      </m:t>
                                  </m:r>
                                </m:e>
                              </m:d>
                            </m:e>
                          </m:groupChr>
                        </m:e>
                        <m:lim>
                          <m:eqArr>
                            <m:eqArr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d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8≤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&lt;16</m:t>
                              </m:r>
                              <m:r>
                                <m:rPr>
                                  <m:nor/>
                                </m:rPr>
                                <a:rPr lang="en-US" dirty="0"/>
                                <m:t> </m:t>
                              </m:r>
                            </m:e>
                          </m:eqArr>
                        </m:lim>
                      </m:limLow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0A6CFA2-D60B-4C0F-A048-4D571F5535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3956" y="2571750"/>
                <a:ext cx="3116622" cy="808811"/>
              </a:xfrm>
              <a:prstGeom prst="rect">
                <a:avLst/>
              </a:prstGeom>
              <a:blipFill>
                <a:blip r:embed="rId8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25">
            <a:extLst>
              <a:ext uri="{FF2B5EF4-FFF2-40B4-BE49-F238E27FC236}">
                <a16:creationId xmlns:a16="http://schemas.microsoft.com/office/drawing/2014/main" id="{DD8E9793-E0C4-4AA4-A06E-F7A488963E0E}"/>
              </a:ext>
            </a:extLst>
          </p:cNvPr>
          <p:cNvSpPr/>
          <p:nvPr/>
        </p:nvSpPr>
        <p:spPr>
          <a:xfrm>
            <a:off x="6700923" y="2605001"/>
            <a:ext cx="366711" cy="42961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C199B9C4-9BB8-4CBA-8140-0C576622C84D}"/>
              </a:ext>
            </a:extLst>
          </p:cNvPr>
          <p:cNvSpPr/>
          <p:nvPr/>
        </p:nvSpPr>
        <p:spPr>
          <a:xfrm>
            <a:off x="4360783" y="2607409"/>
            <a:ext cx="366711" cy="42961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313618C5-CB0E-4D57-9F63-022D0B998E3A}"/>
              </a:ext>
            </a:extLst>
          </p:cNvPr>
          <p:cNvSpPr/>
          <p:nvPr/>
        </p:nvSpPr>
        <p:spPr>
          <a:xfrm>
            <a:off x="4859540" y="2607409"/>
            <a:ext cx="366711" cy="42961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2FF369EB-EA1B-432F-BC17-C15E15BB37A2}"/>
              </a:ext>
            </a:extLst>
          </p:cNvPr>
          <p:cNvSpPr/>
          <p:nvPr/>
        </p:nvSpPr>
        <p:spPr>
          <a:xfrm>
            <a:off x="5537755" y="2604503"/>
            <a:ext cx="366711" cy="42961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3A21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28EDCA8A-0CFC-45F1-A1FB-D0ADDFA7FF69}"/>
              </a:ext>
            </a:extLst>
          </p:cNvPr>
          <p:cNvSpPr/>
          <p:nvPr/>
        </p:nvSpPr>
        <p:spPr>
          <a:xfrm>
            <a:off x="6036512" y="2604503"/>
            <a:ext cx="366711" cy="42961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3A21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09A5B39-23F6-44BA-A721-D4186E71E256}"/>
                  </a:ext>
                </a:extLst>
              </p:cNvPr>
              <p:cNvSpPr txBox="1"/>
              <p:nvPr/>
            </p:nvSpPr>
            <p:spPr>
              <a:xfrm>
                <a:off x="2955608" y="1458745"/>
                <a:ext cx="28533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2.1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09A5B39-23F6-44BA-A721-D4186E71E2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5608" y="1458745"/>
                <a:ext cx="285335" cy="215444"/>
              </a:xfrm>
              <a:prstGeom prst="rect">
                <a:avLst/>
              </a:prstGeom>
              <a:blipFill>
                <a:blip r:embed="rId9"/>
                <a:stretch>
                  <a:fillRect l="-12766" r="-10638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B06038C8-DB4C-41F5-AC05-4ED0280DD77B}"/>
                  </a:ext>
                </a:extLst>
              </p:cNvPr>
              <p:cNvSpPr txBox="1"/>
              <p:nvPr/>
            </p:nvSpPr>
            <p:spPr>
              <a:xfrm>
                <a:off x="3692470" y="1458745"/>
                <a:ext cx="28533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4.7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B06038C8-DB4C-41F5-AC05-4ED0280DD7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2470" y="1458745"/>
                <a:ext cx="285335" cy="215444"/>
              </a:xfrm>
              <a:prstGeom prst="rect">
                <a:avLst/>
              </a:prstGeom>
              <a:blipFill>
                <a:blip r:embed="rId10"/>
                <a:stretch>
                  <a:fillRect l="-12766" r="-10638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60C2958-30A6-4DE4-99EF-FF41C14F2DFA}"/>
                  </a:ext>
                </a:extLst>
              </p:cNvPr>
              <p:cNvSpPr txBox="1"/>
              <p:nvPr/>
            </p:nvSpPr>
            <p:spPr>
              <a:xfrm>
                <a:off x="4429332" y="1458745"/>
                <a:ext cx="28533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9.7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60C2958-30A6-4DE4-99EF-FF41C14F2D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9332" y="1458745"/>
                <a:ext cx="285335" cy="215444"/>
              </a:xfrm>
              <a:prstGeom prst="rect">
                <a:avLst/>
              </a:prstGeom>
              <a:blipFill>
                <a:blip r:embed="rId11"/>
                <a:stretch>
                  <a:fillRect l="-13043" r="-13043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A90D074-8640-401E-8DA5-B17C13F04C01}"/>
                  </a:ext>
                </a:extLst>
              </p:cNvPr>
              <p:cNvSpPr txBox="1"/>
              <p:nvPr/>
            </p:nvSpPr>
            <p:spPr>
              <a:xfrm>
                <a:off x="5166194" y="1458745"/>
                <a:ext cx="28533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3.8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A90D074-8640-401E-8DA5-B17C13F04C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6194" y="1458745"/>
                <a:ext cx="285335" cy="215444"/>
              </a:xfrm>
              <a:prstGeom prst="rect">
                <a:avLst/>
              </a:prstGeom>
              <a:blipFill>
                <a:blip r:embed="rId12"/>
                <a:stretch>
                  <a:fillRect l="-12766" r="-10638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B200552-74E8-42FB-AE75-886AD950EC9A}"/>
                  </a:ext>
                </a:extLst>
              </p:cNvPr>
              <p:cNvSpPr txBox="1"/>
              <p:nvPr/>
            </p:nvSpPr>
            <p:spPr>
              <a:xfrm>
                <a:off x="5903056" y="1458745"/>
                <a:ext cx="28533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6.1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B200552-74E8-42FB-AE75-886AD950EC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3056" y="1458745"/>
                <a:ext cx="285335" cy="215444"/>
              </a:xfrm>
              <a:prstGeom prst="rect">
                <a:avLst/>
              </a:prstGeom>
              <a:blipFill>
                <a:blip r:embed="rId13"/>
                <a:stretch>
                  <a:fillRect l="-12766" r="-10638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DDD602FC-2FA4-4482-A2DA-74449782D5CF}"/>
                  </a:ext>
                </a:extLst>
              </p:cNvPr>
              <p:cNvSpPr txBox="1"/>
              <p:nvPr/>
            </p:nvSpPr>
            <p:spPr>
              <a:xfrm>
                <a:off x="6782068" y="2706841"/>
                <a:ext cx="184452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9.7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DDD602FC-2FA4-4482-A2DA-74449782D5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2068" y="2706841"/>
                <a:ext cx="184452" cy="215444"/>
              </a:xfrm>
              <a:prstGeom prst="rect">
                <a:avLst/>
              </a:prstGeom>
              <a:blipFill>
                <a:blip r:embed="rId11"/>
                <a:stretch>
                  <a:fillRect l="-33333" r="-60000"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C1865DD4-5029-4179-8A34-15DD13F16097}"/>
                  </a:ext>
                </a:extLst>
              </p:cNvPr>
              <p:cNvSpPr txBox="1"/>
              <p:nvPr/>
            </p:nvSpPr>
            <p:spPr>
              <a:xfrm>
                <a:off x="4441928" y="2709249"/>
                <a:ext cx="184452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2.1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C1865DD4-5029-4179-8A34-15DD13F160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1928" y="2709249"/>
                <a:ext cx="184452" cy="215444"/>
              </a:xfrm>
              <a:prstGeom prst="rect">
                <a:avLst/>
              </a:prstGeom>
              <a:blipFill>
                <a:blip r:embed="rId9"/>
                <a:stretch>
                  <a:fillRect l="-33333" r="-60000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F91E8E54-2764-4269-9147-D19C7C7038C6}"/>
                  </a:ext>
                </a:extLst>
              </p:cNvPr>
              <p:cNvSpPr txBox="1"/>
              <p:nvPr/>
            </p:nvSpPr>
            <p:spPr>
              <a:xfrm>
                <a:off x="4940685" y="2709249"/>
                <a:ext cx="184452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3.8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F91E8E54-2764-4269-9147-D19C7C7038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0685" y="2709249"/>
                <a:ext cx="184452" cy="215444"/>
              </a:xfrm>
              <a:prstGeom prst="rect">
                <a:avLst/>
              </a:prstGeom>
              <a:blipFill>
                <a:blip r:embed="rId12"/>
                <a:stretch>
                  <a:fillRect l="-32258" r="-54839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91D537F9-4F0A-4BB5-9BDA-EDE0E365CAE3}"/>
                  </a:ext>
                </a:extLst>
              </p:cNvPr>
              <p:cNvSpPr txBox="1"/>
              <p:nvPr/>
            </p:nvSpPr>
            <p:spPr>
              <a:xfrm>
                <a:off x="5618900" y="2706343"/>
                <a:ext cx="184452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4.7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91D537F9-4F0A-4BB5-9BDA-EDE0E365CA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8900" y="2706343"/>
                <a:ext cx="184452" cy="215444"/>
              </a:xfrm>
              <a:prstGeom prst="rect">
                <a:avLst/>
              </a:prstGeom>
              <a:blipFill>
                <a:blip r:embed="rId10"/>
                <a:stretch>
                  <a:fillRect l="-33333" r="-60000"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02802996-B525-4F10-ABBE-6D79E0042F19}"/>
                  </a:ext>
                </a:extLst>
              </p:cNvPr>
              <p:cNvSpPr txBox="1"/>
              <p:nvPr/>
            </p:nvSpPr>
            <p:spPr>
              <a:xfrm>
                <a:off x="6117657" y="2706343"/>
                <a:ext cx="184452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5.7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02802996-B525-4F10-ABBE-6D79E0042F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7657" y="2706343"/>
                <a:ext cx="184452" cy="215444"/>
              </a:xfrm>
              <a:prstGeom prst="rect">
                <a:avLst/>
              </a:prstGeom>
              <a:blipFill>
                <a:blip r:embed="rId14"/>
                <a:stretch>
                  <a:fillRect l="-36667" r="-60000"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042469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7463A0-5BA6-487F-BE39-B515587EAD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endParaRPr lang="en-US" sz="1600" dirty="0"/>
          </a:p>
          <a:p>
            <a:pPr marL="114300" indent="0">
              <a:buNone/>
            </a:pPr>
            <a:endParaRPr lang="en-US" sz="1600" dirty="0"/>
          </a:p>
          <a:p>
            <a:pPr marL="114300" indent="0">
              <a:buNone/>
            </a:pPr>
            <a:endParaRPr lang="en-US" sz="1600" dirty="0"/>
          </a:p>
          <a:p>
            <a:pPr marL="114300" indent="0">
              <a:buNone/>
            </a:pPr>
            <a:endParaRPr lang="en-US" sz="1600" dirty="0"/>
          </a:p>
          <a:p>
            <a:pPr marL="114300" indent="0">
              <a:buNone/>
            </a:pPr>
            <a:endParaRPr lang="en-US" sz="1600" dirty="0"/>
          </a:p>
          <a:p>
            <a:pPr marL="114300" indent="0">
              <a:buNone/>
            </a:pPr>
            <a:endParaRPr lang="en-US" sz="1600" dirty="0"/>
          </a:p>
          <a:p>
            <a:pPr marL="114300" indent="0">
              <a:buNone/>
            </a:pPr>
            <a:endParaRPr lang="en-US" sz="1600" dirty="0"/>
          </a:p>
          <a:p>
            <a:pPr marL="114300" indent="0">
              <a:buNone/>
            </a:pPr>
            <a:endParaRPr lang="en-US" sz="1600" dirty="0"/>
          </a:p>
        </p:txBody>
      </p:sp>
      <p:sp>
        <p:nvSpPr>
          <p:cNvPr id="68" name="Google Shape;68;p14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lvl="0"/>
            <a:r>
              <a:rPr lang="en-GB" dirty="0">
                <a:latin typeface="Open Sans"/>
                <a:ea typeface="Open Sans"/>
                <a:cs typeface="Open Sans"/>
                <a:sym typeface="Open Sans"/>
              </a:rPr>
              <a:t>Balanced Cache Distribution</a:t>
            </a:r>
            <a:endParaRPr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22F1CB4-90F3-446B-8524-6340D5B5A573}"/>
              </a:ext>
            </a:extLst>
          </p:cNvPr>
          <p:cNvSpPr/>
          <p:nvPr/>
        </p:nvSpPr>
        <p:spPr>
          <a:xfrm>
            <a:off x="2814638" y="1243466"/>
            <a:ext cx="567276" cy="66458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3912AE3-6359-45D8-872F-8690238BDD06}"/>
              </a:ext>
            </a:extLst>
          </p:cNvPr>
          <p:cNvSpPr/>
          <p:nvPr/>
        </p:nvSpPr>
        <p:spPr>
          <a:xfrm>
            <a:off x="3551500" y="1243466"/>
            <a:ext cx="567276" cy="66458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5637411-EBAE-4349-9B52-F44CC7508285}"/>
              </a:ext>
            </a:extLst>
          </p:cNvPr>
          <p:cNvSpPr/>
          <p:nvPr/>
        </p:nvSpPr>
        <p:spPr>
          <a:xfrm>
            <a:off x="4288362" y="1243466"/>
            <a:ext cx="567276" cy="66458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40EF0E2-A243-45C5-96A3-4B683504F4D7}"/>
              </a:ext>
            </a:extLst>
          </p:cNvPr>
          <p:cNvSpPr/>
          <p:nvPr/>
        </p:nvSpPr>
        <p:spPr>
          <a:xfrm>
            <a:off x="5025224" y="1243466"/>
            <a:ext cx="567276" cy="66458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E810F04-E737-4C4F-8336-77FAF29898B8}"/>
              </a:ext>
            </a:extLst>
          </p:cNvPr>
          <p:cNvSpPr/>
          <p:nvPr/>
        </p:nvSpPr>
        <p:spPr>
          <a:xfrm>
            <a:off x="5762086" y="1243466"/>
            <a:ext cx="567276" cy="66458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0A6CFA2-D60B-4C0F-A048-4D571F5535EF}"/>
                  </a:ext>
                </a:extLst>
              </p:cNvPr>
              <p:cNvSpPr txBox="1"/>
              <p:nvPr/>
            </p:nvSpPr>
            <p:spPr>
              <a:xfrm>
                <a:off x="4143956" y="2571750"/>
                <a:ext cx="3116622" cy="7240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f>
                                    <m:fPr>
                                      <m:type m:val="noBar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/>
                                    <m:den/>
                                  </m:f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     ,</m:t>
                                  </m:r>
                                  <m:f>
                                    <m:fPr>
                                      <m:type m:val="noBar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/>
                                    <m:den/>
                                  </m:f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      </m:t>
                                  </m:r>
                                </m:e>
                              </m:d>
                            </m:e>
                          </m:groupChr>
                        </m:e>
                        <m:lim>
                          <m:eqArr>
                            <m:eqArr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e>
                            <m:e>
                              <m:r>
                                <m:rPr>
                                  <m:nor/>
                                </m:rPr>
                                <a:rPr lang="en-US" dirty="0"/>
                                <m:t> </m:t>
                              </m:r>
                            </m:e>
                          </m:eqArr>
                        </m:lim>
                      </m:limLow>
                      <m:r>
                        <a:rPr lang="en-US" i="1" dirty="0">
                          <a:latin typeface="Cambria Math" panose="02040503050406030204" pitchFamily="18" charset="0"/>
                        </a:rPr>
                        <m:t>,</m:t>
                      </m:r>
                      <m:limLow>
                        <m:limLow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f>
                                    <m:fPr>
                                      <m:type m:val="noBar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/>
                                    <m:den/>
                                  </m:f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     ,</m:t>
                                  </m:r>
                                  <m:f>
                                    <m:fPr>
                                      <m:type m:val="noBar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/>
                                    <m:den/>
                                  </m:f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      </m:t>
                                  </m:r>
                                </m:e>
                              </m:d>
                            </m:e>
                          </m:groupChr>
                        </m:e>
                        <m:lim>
                          <m:eqArr>
                            <m:eqArr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</m:e>
                            <m:e>
                              <m:r>
                                <m:rPr>
                                  <m:nor/>
                                </m:rPr>
                                <a:rPr lang="en-US" dirty="0"/>
                                <m:t> </m:t>
                              </m:r>
                            </m:e>
                          </m:eqArr>
                        </m:lim>
                      </m:limLow>
                      <m:r>
                        <a:rPr lang="en-US" i="1" dirty="0">
                          <a:latin typeface="Cambria Math" panose="02040503050406030204" pitchFamily="18" charset="0"/>
                        </a:rPr>
                        <m:t>,</m:t>
                      </m:r>
                      <m:limLow>
                        <m:limLow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type m:val="noBar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/>
                                    <m:den/>
                                  </m:f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      </m:t>
                                  </m:r>
                                </m:e>
                              </m:d>
                            </m:e>
                          </m:groupChr>
                        </m:e>
                        <m:lim>
                          <m:eqArr>
                            <m:eqArr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d>
                            </m:e>
                            <m:e>
                              <m:r>
                                <m:rPr>
                                  <m:nor/>
                                </m:rPr>
                                <a:rPr lang="en-US" dirty="0"/>
                                <m:t> </m:t>
                              </m:r>
                            </m:e>
                          </m:eqArr>
                        </m:lim>
                      </m:limLow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0A6CFA2-D60B-4C0F-A048-4D571F5535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3956" y="2571750"/>
                <a:ext cx="3116622" cy="724044"/>
              </a:xfrm>
              <a:prstGeom prst="rect">
                <a:avLst/>
              </a:prstGeom>
              <a:blipFill>
                <a:blip r:embed="rId8"/>
                <a:stretch>
                  <a:fillRect b="-8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25">
            <a:extLst>
              <a:ext uri="{FF2B5EF4-FFF2-40B4-BE49-F238E27FC236}">
                <a16:creationId xmlns:a16="http://schemas.microsoft.com/office/drawing/2014/main" id="{DD8E9793-E0C4-4AA4-A06E-F7A488963E0E}"/>
              </a:ext>
            </a:extLst>
          </p:cNvPr>
          <p:cNvSpPr/>
          <p:nvPr/>
        </p:nvSpPr>
        <p:spPr>
          <a:xfrm>
            <a:off x="6700923" y="2605001"/>
            <a:ext cx="366711" cy="42961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8945F6F-361A-4F25-8D65-F25BA502ED18}"/>
                  </a:ext>
                </a:extLst>
              </p:cNvPr>
              <p:cNvSpPr txBox="1"/>
              <p:nvPr/>
            </p:nvSpPr>
            <p:spPr>
              <a:xfrm>
                <a:off x="2751866" y="2024905"/>
                <a:ext cx="69281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=0.7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8945F6F-361A-4F25-8D65-F25BA502ED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1866" y="2024905"/>
                <a:ext cx="692818" cy="215444"/>
              </a:xfrm>
              <a:prstGeom prst="rect">
                <a:avLst/>
              </a:prstGeom>
              <a:blipFill>
                <a:blip r:embed="rId10"/>
                <a:stretch>
                  <a:fillRect l="-1754" r="-4386" b="-13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48846510-65FB-4193-BC74-0ECC0644E36A}"/>
                  </a:ext>
                </a:extLst>
              </p:cNvPr>
              <p:cNvSpPr txBox="1"/>
              <p:nvPr/>
            </p:nvSpPr>
            <p:spPr>
              <a:xfrm>
                <a:off x="3488728" y="2024905"/>
                <a:ext cx="69281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48846510-65FB-4193-BC74-0ECC0644E3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8728" y="2024905"/>
                <a:ext cx="692818" cy="215444"/>
              </a:xfrm>
              <a:prstGeom prst="rect">
                <a:avLst/>
              </a:prstGeom>
              <a:blipFill>
                <a:blip r:embed="rId11"/>
                <a:stretch>
                  <a:fillRect l="-2632" r="-4386" b="-13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DD79270C-3F46-4A66-BB94-59C07D9803CF}"/>
                  </a:ext>
                </a:extLst>
              </p:cNvPr>
              <p:cNvSpPr txBox="1"/>
              <p:nvPr/>
            </p:nvSpPr>
            <p:spPr>
              <a:xfrm>
                <a:off x="4225590" y="2024905"/>
                <a:ext cx="69281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DD79270C-3F46-4A66-BB94-59C07D9803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5590" y="2024905"/>
                <a:ext cx="692818" cy="215444"/>
              </a:xfrm>
              <a:prstGeom prst="rect">
                <a:avLst/>
              </a:prstGeom>
              <a:blipFill>
                <a:blip r:embed="rId12"/>
                <a:stretch>
                  <a:fillRect l="-2632" r="-5263" b="-13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825A0B9A-80C1-4BFD-B68F-F5DD973628AA}"/>
                  </a:ext>
                </a:extLst>
              </p:cNvPr>
              <p:cNvSpPr txBox="1"/>
              <p:nvPr/>
            </p:nvSpPr>
            <p:spPr>
              <a:xfrm>
                <a:off x="4962452" y="2023671"/>
                <a:ext cx="69281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=0.8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825A0B9A-80C1-4BFD-B68F-F5DD973628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2452" y="2023671"/>
                <a:ext cx="692818" cy="215444"/>
              </a:xfrm>
              <a:prstGeom prst="rect">
                <a:avLst/>
              </a:prstGeom>
              <a:blipFill>
                <a:blip r:embed="rId13"/>
                <a:stretch>
                  <a:fillRect l="-2632" r="-4386" b="-1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51226C44-D7EB-4BA3-84E0-ACBE5098F388}"/>
                  </a:ext>
                </a:extLst>
              </p:cNvPr>
              <p:cNvSpPr txBox="1"/>
              <p:nvPr/>
            </p:nvSpPr>
            <p:spPr>
              <a:xfrm>
                <a:off x="5702267" y="2023671"/>
                <a:ext cx="69281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=0.6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51226C44-D7EB-4BA3-84E0-ACBE5098F3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2267" y="2023671"/>
                <a:ext cx="692818" cy="215444"/>
              </a:xfrm>
              <a:prstGeom prst="rect">
                <a:avLst/>
              </a:prstGeom>
              <a:blipFill>
                <a:blip r:embed="rId14"/>
                <a:stretch>
                  <a:fillRect l="-2632" r="-4386" b="-1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Rectangle 65">
            <a:extLst>
              <a:ext uri="{FF2B5EF4-FFF2-40B4-BE49-F238E27FC236}">
                <a16:creationId xmlns:a16="http://schemas.microsoft.com/office/drawing/2014/main" id="{C199B9C4-9BB8-4CBA-8140-0C576622C84D}"/>
              </a:ext>
            </a:extLst>
          </p:cNvPr>
          <p:cNvSpPr/>
          <p:nvPr/>
        </p:nvSpPr>
        <p:spPr>
          <a:xfrm>
            <a:off x="4360783" y="2607409"/>
            <a:ext cx="366711" cy="42961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313618C5-CB0E-4D57-9F63-022D0B998E3A}"/>
              </a:ext>
            </a:extLst>
          </p:cNvPr>
          <p:cNvSpPr/>
          <p:nvPr/>
        </p:nvSpPr>
        <p:spPr>
          <a:xfrm>
            <a:off x="4859540" y="2607409"/>
            <a:ext cx="366711" cy="42961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2FF369EB-EA1B-432F-BC17-C15E15BB37A2}"/>
              </a:ext>
            </a:extLst>
          </p:cNvPr>
          <p:cNvSpPr/>
          <p:nvPr/>
        </p:nvSpPr>
        <p:spPr>
          <a:xfrm>
            <a:off x="5537755" y="2604503"/>
            <a:ext cx="366711" cy="42961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28EDCA8A-0CFC-45F1-A1FB-D0ADDFA7FF69}"/>
              </a:ext>
            </a:extLst>
          </p:cNvPr>
          <p:cNvSpPr/>
          <p:nvPr/>
        </p:nvSpPr>
        <p:spPr>
          <a:xfrm>
            <a:off x="6036512" y="2604503"/>
            <a:ext cx="366711" cy="42961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083861F-818E-4B4D-86A2-5CC02EF99BBF}"/>
                  </a:ext>
                </a:extLst>
              </p:cNvPr>
              <p:cNvSpPr txBox="1"/>
              <p:nvPr/>
            </p:nvSpPr>
            <p:spPr>
              <a:xfrm>
                <a:off x="2955608" y="1458745"/>
                <a:ext cx="28533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2.1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083861F-818E-4B4D-86A2-5CC02EF99B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5608" y="1458745"/>
                <a:ext cx="285335" cy="215444"/>
              </a:xfrm>
              <a:prstGeom prst="rect">
                <a:avLst/>
              </a:prstGeom>
              <a:blipFill>
                <a:blip r:embed="rId15"/>
                <a:stretch>
                  <a:fillRect l="-12766" r="-10638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45B931BE-37BD-477B-AB57-A7C56F4CDEF8}"/>
                  </a:ext>
                </a:extLst>
              </p:cNvPr>
              <p:cNvSpPr txBox="1"/>
              <p:nvPr/>
            </p:nvSpPr>
            <p:spPr>
              <a:xfrm>
                <a:off x="3692470" y="1458745"/>
                <a:ext cx="28533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4.7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45B931BE-37BD-477B-AB57-A7C56F4CDE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2470" y="1458745"/>
                <a:ext cx="285335" cy="215444"/>
              </a:xfrm>
              <a:prstGeom prst="rect">
                <a:avLst/>
              </a:prstGeom>
              <a:blipFill>
                <a:blip r:embed="rId16"/>
                <a:stretch>
                  <a:fillRect l="-12766" r="-10638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10120015-2CD7-447A-A76A-9301A434E80E}"/>
                  </a:ext>
                </a:extLst>
              </p:cNvPr>
              <p:cNvSpPr txBox="1"/>
              <p:nvPr/>
            </p:nvSpPr>
            <p:spPr>
              <a:xfrm>
                <a:off x="4429332" y="1458745"/>
                <a:ext cx="28533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9.7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10120015-2CD7-447A-A76A-9301A434E8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9332" y="1458745"/>
                <a:ext cx="285335" cy="215444"/>
              </a:xfrm>
              <a:prstGeom prst="rect">
                <a:avLst/>
              </a:prstGeom>
              <a:blipFill>
                <a:blip r:embed="rId17"/>
                <a:stretch>
                  <a:fillRect l="-13043" r="-13043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29E732AB-F387-4388-9551-DDAEE5EC3C27}"/>
                  </a:ext>
                </a:extLst>
              </p:cNvPr>
              <p:cNvSpPr txBox="1"/>
              <p:nvPr/>
            </p:nvSpPr>
            <p:spPr>
              <a:xfrm>
                <a:off x="5166194" y="1458745"/>
                <a:ext cx="28533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3.8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29E732AB-F387-4388-9551-DDAEE5EC3C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6194" y="1458745"/>
                <a:ext cx="285335" cy="215444"/>
              </a:xfrm>
              <a:prstGeom prst="rect">
                <a:avLst/>
              </a:prstGeom>
              <a:blipFill>
                <a:blip r:embed="rId18"/>
                <a:stretch>
                  <a:fillRect l="-12766" r="-10638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4841D797-2C8A-4335-948D-4CFD3053CDDD}"/>
                  </a:ext>
                </a:extLst>
              </p:cNvPr>
              <p:cNvSpPr txBox="1"/>
              <p:nvPr/>
            </p:nvSpPr>
            <p:spPr>
              <a:xfrm>
                <a:off x="5903056" y="1458745"/>
                <a:ext cx="28533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6.1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4841D797-2C8A-4335-948D-4CFD3053CD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3056" y="1458745"/>
                <a:ext cx="285335" cy="215444"/>
              </a:xfrm>
              <a:prstGeom prst="rect">
                <a:avLst/>
              </a:prstGeom>
              <a:blipFill>
                <a:blip r:embed="rId19"/>
                <a:stretch>
                  <a:fillRect l="-12766" r="-10638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C2276C67-1464-4F9E-9476-C9954676F892}"/>
                  </a:ext>
                </a:extLst>
              </p:cNvPr>
              <p:cNvSpPr txBox="1"/>
              <p:nvPr/>
            </p:nvSpPr>
            <p:spPr>
              <a:xfrm>
                <a:off x="6782068" y="2706841"/>
                <a:ext cx="184452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9.7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C2276C67-1464-4F9E-9476-C9954676F8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2068" y="2706841"/>
                <a:ext cx="184452" cy="215444"/>
              </a:xfrm>
              <a:prstGeom prst="rect">
                <a:avLst/>
              </a:prstGeom>
              <a:blipFill>
                <a:blip r:embed="rId17"/>
                <a:stretch>
                  <a:fillRect l="-33333" r="-60000"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57BEAE57-293D-4C3E-9B1B-721FAB31B451}"/>
                  </a:ext>
                </a:extLst>
              </p:cNvPr>
              <p:cNvSpPr txBox="1"/>
              <p:nvPr/>
            </p:nvSpPr>
            <p:spPr>
              <a:xfrm>
                <a:off x="4441928" y="2709249"/>
                <a:ext cx="184452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2.1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57BEAE57-293D-4C3E-9B1B-721FAB31B4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1928" y="2709249"/>
                <a:ext cx="184452" cy="215444"/>
              </a:xfrm>
              <a:prstGeom prst="rect">
                <a:avLst/>
              </a:prstGeom>
              <a:blipFill>
                <a:blip r:embed="rId15"/>
                <a:stretch>
                  <a:fillRect l="-33333" r="-60000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F7466D7A-561B-4FFC-8E9E-DE228359E64D}"/>
                  </a:ext>
                </a:extLst>
              </p:cNvPr>
              <p:cNvSpPr txBox="1"/>
              <p:nvPr/>
            </p:nvSpPr>
            <p:spPr>
              <a:xfrm>
                <a:off x="4940685" y="2709249"/>
                <a:ext cx="184452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3.8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F7466D7A-561B-4FFC-8E9E-DE228359E6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0685" y="2709249"/>
                <a:ext cx="184452" cy="215444"/>
              </a:xfrm>
              <a:prstGeom prst="rect">
                <a:avLst/>
              </a:prstGeom>
              <a:blipFill>
                <a:blip r:embed="rId18"/>
                <a:stretch>
                  <a:fillRect l="-32258" r="-54839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6182AFFB-EEFF-4DA5-A63D-1A4FC4EDAB6F}"/>
                  </a:ext>
                </a:extLst>
              </p:cNvPr>
              <p:cNvSpPr txBox="1"/>
              <p:nvPr/>
            </p:nvSpPr>
            <p:spPr>
              <a:xfrm>
                <a:off x="5618900" y="2706343"/>
                <a:ext cx="184452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4.7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6182AFFB-EEFF-4DA5-A63D-1A4FC4EDAB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8900" y="2706343"/>
                <a:ext cx="184452" cy="215444"/>
              </a:xfrm>
              <a:prstGeom prst="rect">
                <a:avLst/>
              </a:prstGeom>
              <a:blipFill>
                <a:blip r:embed="rId16"/>
                <a:stretch>
                  <a:fillRect l="-33333" r="-60000"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5430B43E-DA56-420E-9372-775D0AA0403B}"/>
                  </a:ext>
                </a:extLst>
              </p:cNvPr>
              <p:cNvSpPr txBox="1"/>
              <p:nvPr/>
            </p:nvSpPr>
            <p:spPr>
              <a:xfrm>
                <a:off x="6117657" y="2706343"/>
                <a:ext cx="184452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5.7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5430B43E-DA56-420E-9372-775D0AA040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7657" y="2706343"/>
                <a:ext cx="184452" cy="215444"/>
              </a:xfrm>
              <a:prstGeom prst="rect">
                <a:avLst/>
              </a:prstGeom>
              <a:blipFill>
                <a:blip r:embed="rId20"/>
                <a:stretch>
                  <a:fillRect l="-36667" r="-60000"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235778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7463A0-5BA6-487F-BE39-B515587EAD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endParaRPr lang="en-US" sz="1600" dirty="0"/>
          </a:p>
          <a:p>
            <a:pPr marL="114300" indent="0">
              <a:buNone/>
            </a:pPr>
            <a:endParaRPr lang="en-US" sz="1600" dirty="0"/>
          </a:p>
          <a:p>
            <a:pPr marL="114300" indent="0">
              <a:buNone/>
            </a:pPr>
            <a:endParaRPr lang="en-US" sz="1600" dirty="0"/>
          </a:p>
          <a:p>
            <a:pPr marL="114300" indent="0">
              <a:buNone/>
            </a:pPr>
            <a:endParaRPr lang="en-US" sz="1600" dirty="0"/>
          </a:p>
          <a:p>
            <a:pPr marL="114300" indent="0">
              <a:buNone/>
            </a:pPr>
            <a:endParaRPr lang="en-US" sz="1600" dirty="0"/>
          </a:p>
          <a:p>
            <a:pPr marL="114300" indent="0">
              <a:buNone/>
            </a:pPr>
            <a:endParaRPr lang="en-US" sz="1600" dirty="0"/>
          </a:p>
          <a:p>
            <a:pPr marL="114300" indent="0">
              <a:buNone/>
            </a:pPr>
            <a:endParaRPr lang="en-US" sz="1600" dirty="0"/>
          </a:p>
          <a:p>
            <a:pPr marL="114300" indent="0">
              <a:buNone/>
            </a:pPr>
            <a:endParaRPr lang="en-US" sz="1600" dirty="0"/>
          </a:p>
        </p:txBody>
      </p:sp>
      <p:sp>
        <p:nvSpPr>
          <p:cNvPr id="68" name="Google Shape;68;p14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lvl="0"/>
            <a:r>
              <a:rPr lang="en-GB" dirty="0">
                <a:latin typeface="Open Sans"/>
                <a:ea typeface="Open Sans"/>
                <a:cs typeface="Open Sans"/>
                <a:sym typeface="Open Sans"/>
              </a:rPr>
              <a:t>Balanced Cache Distribution</a:t>
            </a:r>
            <a:endParaRPr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22F1CB4-90F3-446B-8524-6340D5B5A573}"/>
              </a:ext>
            </a:extLst>
          </p:cNvPr>
          <p:cNvSpPr/>
          <p:nvPr/>
        </p:nvSpPr>
        <p:spPr>
          <a:xfrm>
            <a:off x="2814638" y="1243466"/>
            <a:ext cx="567276" cy="66458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3912AE3-6359-45D8-872F-8690238BDD06}"/>
              </a:ext>
            </a:extLst>
          </p:cNvPr>
          <p:cNvSpPr/>
          <p:nvPr/>
        </p:nvSpPr>
        <p:spPr>
          <a:xfrm>
            <a:off x="3551500" y="1243466"/>
            <a:ext cx="567276" cy="66458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5637411-EBAE-4349-9B52-F44CC7508285}"/>
              </a:ext>
            </a:extLst>
          </p:cNvPr>
          <p:cNvSpPr/>
          <p:nvPr/>
        </p:nvSpPr>
        <p:spPr>
          <a:xfrm>
            <a:off x="4288362" y="1243466"/>
            <a:ext cx="567276" cy="66458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40EF0E2-A243-45C5-96A3-4B683504F4D7}"/>
              </a:ext>
            </a:extLst>
          </p:cNvPr>
          <p:cNvSpPr/>
          <p:nvPr/>
        </p:nvSpPr>
        <p:spPr>
          <a:xfrm>
            <a:off x="5025224" y="1243466"/>
            <a:ext cx="567276" cy="66458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E810F04-E737-4C4F-8336-77FAF29898B8}"/>
              </a:ext>
            </a:extLst>
          </p:cNvPr>
          <p:cNvSpPr/>
          <p:nvPr/>
        </p:nvSpPr>
        <p:spPr>
          <a:xfrm>
            <a:off x="5762086" y="1243466"/>
            <a:ext cx="567276" cy="66458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0A6CFA2-D60B-4C0F-A048-4D571F5535EF}"/>
                  </a:ext>
                </a:extLst>
              </p:cNvPr>
              <p:cNvSpPr txBox="1"/>
              <p:nvPr/>
            </p:nvSpPr>
            <p:spPr>
              <a:xfrm>
                <a:off x="4143956" y="2571750"/>
                <a:ext cx="3116622" cy="7240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f>
                                    <m:fPr>
                                      <m:type m:val="noBar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/>
                                    <m:den/>
                                  </m:f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     ,</m:t>
                                  </m:r>
                                  <m:f>
                                    <m:fPr>
                                      <m:type m:val="noBar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/>
                                    <m:den/>
                                  </m:f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      </m:t>
                                  </m:r>
                                </m:e>
                              </m:d>
                            </m:e>
                          </m:groupChr>
                        </m:e>
                        <m:lim>
                          <m:eqArr>
                            <m:eqArr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e>
                            <m:e>
                              <m:r>
                                <m:rPr>
                                  <m:nor/>
                                </m:rPr>
                                <a:rPr lang="en-US" dirty="0"/>
                                <m:t> </m:t>
                              </m:r>
                            </m:e>
                          </m:eqArr>
                        </m:lim>
                      </m:limLow>
                      <m:r>
                        <a:rPr lang="en-US" i="1" dirty="0">
                          <a:latin typeface="Cambria Math" panose="02040503050406030204" pitchFamily="18" charset="0"/>
                        </a:rPr>
                        <m:t>,</m:t>
                      </m:r>
                      <m:limLow>
                        <m:limLow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f>
                                    <m:fPr>
                                      <m:type m:val="noBar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/>
                                    <m:den/>
                                  </m:f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     ,</m:t>
                                  </m:r>
                                  <m:f>
                                    <m:fPr>
                                      <m:type m:val="noBar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/>
                                    <m:den/>
                                  </m:f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      </m:t>
                                  </m:r>
                                </m:e>
                              </m:d>
                            </m:e>
                          </m:groupChr>
                        </m:e>
                        <m:lim>
                          <m:eqArr>
                            <m:eqArr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</m:e>
                            <m:e>
                              <m:r>
                                <m:rPr>
                                  <m:nor/>
                                </m:rPr>
                                <a:rPr lang="en-US" dirty="0"/>
                                <m:t> </m:t>
                              </m:r>
                            </m:e>
                          </m:eqArr>
                        </m:lim>
                      </m:limLow>
                      <m:r>
                        <a:rPr lang="en-US" i="1" dirty="0">
                          <a:latin typeface="Cambria Math" panose="02040503050406030204" pitchFamily="18" charset="0"/>
                        </a:rPr>
                        <m:t>,</m:t>
                      </m:r>
                      <m:limLow>
                        <m:limLow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type m:val="noBar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/>
                                    <m:den/>
                                  </m:f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      </m:t>
                                  </m:r>
                                </m:e>
                              </m:d>
                            </m:e>
                          </m:groupChr>
                        </m:e>
                        <m:lim>
                          <m:eqArr>
                            <m:eqArr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d>
                            </m:e>
                            <m:e>
                              <m:r>
                                <m:rPr>
                                  <m:nor/>
                                </m:rPr>
                                <a:rPr lang="en-US" dirty="0"/>
                                <m:t> </m:t>
                              </m:r>
                            </m:e>
                          </m:eqArr>
                        </m:lim>
                      </m:limLow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0A6CFA2-D60B-4C0F-A048-4D571F5535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3956" y="2571750"/>
                <a:ext cx="3116622" cy="724044"/>
              </a:xfrm>
              <a:prstGeom prst="rect">
                <a:avLst/>
              </a:prstGeom>
              <a:blipFill>
                <a:blip r:embed="rId8"/>
                <a:stretch>
                  <a:fillRect b="-8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25">
            <a:extLst>
              <a:ext uri="{FF2B5EF4-FFF2-40B4-BE49-F238E27FC236}">
                <a16:creationId xmlns:a16="http://schemas.microsoft.com/office/drawing/2014/main" id="{DD8E9793-E0C4-4AA4-A06E-F7A488963E0E}"/>
              </a:ext>
            </a:extLst>
          </p:cNvPr>
          <p:cNvSpPr/>
          <p:nvPr/>
        </p:nvSpPr>
        <p:spPr>
          <a:xfrm>
            <a:off x="6700923" y="2605001"/>
            <a:ext cx="366711" cy="42961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8945F6F-361A-4F25-8D65-F25BA502ED18}"/>
                  </a:ext>
                </a:extLst>
              </p:cNvPr>
              <p:cNvSpPr txBox="1"/>
              <p:nvPr/>
            </p:nvSpPr>
            <p:spPr>
              <a:xfrm>
                <a:off x="2751866" y="2024905"/>
                <a:ext cx="69281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8945F6F-361A-4F25-8D65-F25BA502ED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1866" y="2024905"/>
                <a:ext cx="692818" cy="215444"/>
              </a:xfrm>
              <a:prstGeom prst="rect">
                <a:avLst/>
              </a:prstGeom>
              <a:blipFill>
                <a:blip r:embed="rId10"/>
                <a:stretch>
                  <a:fillRect l="-1754" r="-4386" b="-13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48846510-65FB-4193-BC74-0ECC0644E36A}"/>
                  </a:ext>
                </a:extLst>
              </p:cNvPr>
              <p:cNvSpPr txBox="1"/>
              <p:nvPr/>
            </p:nvSpPr>
            <p:spPr>
              <a:xfrm>
                <a:off x="3488728" y="2024905"/>
                <a:ext cx="69281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48846510-65FB-4193-BC74-0ECC0644E3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8728" y="2024905"/>
                <a:ext cx="692818" cy="215444"/>
              </a:xfrm>
              <a:prstGeom prst="rect">
                <a:avLst/>
              </a:prstGeom>
              <a:blipFill>
                <a:blip r:embed="rId11"/>
                <a:stretch>
                  <a:fillRect l="-2632" r="-4386" b="-13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DD79270C-3F46-4A66-BB94-59C07D9803CF}"/>
                  </a:ext>
                </a:extLst>
              </p:cNvPr>
              <p:cNvSpPr txBox="1"/>
              <p:nvPr/>
            </p:nvSpPr>
            <p:spPr>
              <a:xfrm>
                <a:off x="4225590" y="2024905"/>
                <a:ext cx="69281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DD79270C-3F46-4A66-BB94-59C07D9803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5590" y="2024905"/>
                <a:ext cx="692818" cy="215444"/>
              </a:xfrm>
              <a:prstGeom prst="rect">
                <a:avLst/>
              </a:prstGeom>
              <a:blipFill>
                <a:blip r:embed="rId12"/>
                <a:stretch>
                  <a:fillRect l="-2632" r="-5263" b="-13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825A0B9A-80C1-4BFD-B68F-F5DD973628AA}"/>
                  </a:ext>
                </a:extLst>
              </p:cNvPr>
              <p:cNvSpPr txBox="1"/>
              <p:nvPr/>
            </p:nvSpPr>
            <p:spPr>
              <a:xfrm>
                <a:off x="4962452" y="2023671"/>
                <a:ext cx="69281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825A0B9A-80C1-4BFD-B68F-F5DD973628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2452" y="2023671"/>
                <a:ext cx="692818" cy="215444"/>
              </a:xfrm>
              <a:prstGeom prst="rect">
                <a:avLst/>
              </a:prstGeom>
              <a:blipFill>
                <a:blip r:embed="rId13"/>
                <a:stretch>
                  <a:fillRect l="-2632" r="-4386" b="-1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51226C44-D7EB-4BA3-84E0-ACBE5098F388}"/>
                  </a:ext>
                </a:extLst>
              </p:cNvPr>
              <p:cNvSpPr txBox="1"/>
              <p:nvPr/>
            </p:nvSpPr>
            <p:spPr>
              <a:xfrm>
                <a:off x="5702267" y="2023671"/>
                <a:ext cx="69281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51226C44-D7EB-4BA3-84E0-ACBE5098F3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2267" y="2023671"/>
                <a:ext cx="692818" cy="215444"/>
              </a:xfrm>
              <a:prstGeom prst="rect">
                <a:avLst/>
              </a:prstGeom>
              <a:blipFill>
                <a:blip r:embed="rId14"/>
                <a:stretch>
                  <a:fillRect l="-2632" r="-4386" b="-1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Rectangle 65">
            <a:extLst>
              <a:ext uri="{FF2B5EF4-FFF2-40B4-BE49-F238E27FC236}">
                <a16:creationId xmlns:a16="http://schemas.microsoft.com/office/drawing/2014/main" id="{C199B9C4-9BB8-4CBA-8140-0C576622C84D}"/>
              </a:ext>
            </a:extLst>
          </p:cNvPr>
          <p:cNvSpPr/>
          <p:nvPr/>
        </p:nvSpPr>
        <p:spPr>
          <a:xfrm>
            <a:off x="4360783" y="2607409"/>
            <a:ext cx="366711" cy="42961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313618C5-CB0E-4D57-9F63-022D0B998E3A}"/>
              </a:ext>
            </a:extLst>
          </p:cNvPr>
          <p:cNvSpPr/>
          <p:nvPr/>
        </p:nvSpPr>
        <p:spPr>
          <a:xfrm>
            <a:off x="4859540" y="2607409"/>
            <a:ext cx="366711" cy="42961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2FF369EB-EA1B-432F-BC17-C15E15BB37A2}"/>
              </a:ext>
            </a:extLst>
          </p:cNvPr>
          <p:cNvSpPr/>
          <p:nvPr/>
        </p:nvSpPr>
        <p:spPr>
          <a:xfrm>
            <a:off x="5537755" y="2604503"/>
            <a:ext cx="366711" cy="42961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28EDCA8A-0CFC-45F1-A1FB-D0ADDFA7FF69}"/>
              </a:ext>
            </a:extLst>
          </p:cNvPr>
          <p:cNvSpPr/>
          <p:nvPr/>
        </p:nvSpPr>
        <p:spPr>
          <a:xfrm>
            <a:off x="6036512" y="2604503"/>
            <a:ext cx="366711" cy="42961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4007491B-50EF-4E4C-91E4-E54122683402}"/>
              </a:ext>
            </a:extLst>
          </p:cNvPr>
          <p:cNvCxnSpPr>
            <a:cxnSpLocks/>
          </p:cNvCxnSpPr>
          <p:nvPr/>
        </p:nvCxnSpPr>
        <p:spPr>
          <a:xfrm>
            <a:off x="6561168" y="3285241"/>
            <a:ext cx="0" cy="1620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1BA23214-B9F7-492E-9C0C-6DDD64BF9388}"/>
              </a:ext>
            </a:extLst>
          </p:cNvPr>
          <p:cNvCxnSpPr>
            <a:cxnSpLocks/>
          </p:cNvCxnSpPr>
          <p:nvPr/>
        </p:nvCxnSpPr>
        <p:spPr>
          <a:xfrm>
            <a:off x="6561168" y="3447264"/>
            <a:ext cx="1022808" cy="0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AE3CB67A-1107-4F78-AD1B-634065979F38}"/>
                  </a:ext>
                </a:extLst>
              </p:cNvPr>
              <p:cNvSpPr txBox="1"/>
              <p:nvPr/>
            </p:nvSpPr>
            <p:spPr>
              <a:xfrm>
                <a:off x="7671488" y="3246475"/>
                <a:ext cx="1157561" cy="2401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1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1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1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sz="1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/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sz="10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sz="1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1000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10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en-US" sz="10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10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sz="10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sz="1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0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e>
                    </m:nary>
                    <m:r>
                      <a:rPr lang="en-US" sz="1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000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100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1000" i="1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sz="1000" dirty="0"/>
                  <a:t> </a:t>
                </a:r>
              </a:p>
            </p:txBody>
          </p:sp>
        </mc:Choice>
        <mc:Fallback xmlns=""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AE3CB67A-1107-4F78-AD1B-634065979F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1488" y="3246475"/>
                <a:ext cx="1157561" cy="240130"/>
              </a:xfrm>
              <a:prstGeom prst="rect">
                <a:avLst/>
              </a:prstGeom>
              <a:blipFill>
                <a:blip r:embed="rId19"/>
                <a:stretch>
                  <a:fillRect l="-20000" t="-82051" r="-526" b="-16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34EFF085-DE90-4AEB-B717-A09D4A6E043B}"/>
                  </a:ext>
                </a:extLst>
              </p:cNvPr>
              <p:cNvSpPr txBox="1"/>
              <p:nvPr/>
            </p:nvSpPr>
            <p:spPr>
              <a:xfrm>
                <a:off x="4740816" y="4474556"/>
                <a:ext cx="3182153" cy="4405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i="1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sz="1100" i="1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sz="1100" i="1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begChr m:val="⌊"/>
                          <m:endChr m:val="⌋"/>
                          <m:ctrlPr>
                            <a:rPr lang="en-US" sz="11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11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11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  <m:sup/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  <m:d>
                                    <m:dPr>
                                      <m:ctrlPr>
                                        <a:rPr lang="en-US" sz="11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100" i="1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</m:d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sz="11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1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11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nary>
                        </m:e>
                      </m:d>
                      <m:r>
                        <a:rPr lang="en-US" sz="1100" i="1">
                          <a:latin typeface="Cambria Math" panose="02040503050406030204" pitchFamily="18" charset="0"/>
                        </a:rPr>
                        <m:t>≤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11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1100" i="1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≥</m:t>
                          </m:r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11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11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d>
                                <m:dPr>
                                  <m:ctrlP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d>
                            </m:sub>
                            <m:sup/>
                            <m:e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</m:nary>
                        </m:e>
                      </m:nary>
                      <m:r>
                        <a:rPr lang="en-US" sz="1100" i="1">
                          <a:latin typeface="Cambria Math" panose="02040503050406030204" pitchFamily="18" charset="0"/>
                        </a:rPr>
                        <m:t>≤</m:t>
                      </m:r>
                      <m:d>
                        <m:dPr>
                          <m:begChr m:val="⌈"/>
                          <m:endChr m:val="⌉"/>
                          <m:ctrlPr>
                            <a:rPr lang="en-US" sz="11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11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11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  <m:sup/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sz="11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1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11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nary>
                        </m:e>
                      </m:d>
                    </m:oMath>
                  </m:oMathPara>
                </a14:m>
                <a:endParaRPr lang="en-US" sz="1100" dirty="0"/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34EFF085-DE90-4AEB-B717-A09D4A6E04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0816" y="4474556"/>
                <a:ext cx="3182153" cy="440570"/>
              </a:xfrm>
              <a:prstGeom prst="rect">
                <a:avLst/>
              </a:prstGeom>
              <a:blipFill>
                <a:blip r:embed="rId20"/>
                <a:stretch>
                  <a:fillRect l="-8238" t="-140278" r="-23946" b="-18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5B795549-B04A-4640-A79E-B677D9734C92}"/>
                  </a:ext>
                </a:extLst>
              </p:cNvPr>
              <p:cNvSpPr txBox="1"/>
              <p:nvPr/>
            </p:nvSpPr>
            <p:spPr>
              <a:xfrm>
                <a:off x="2955608" y="1458745"/>
                <a:ext cx="28533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5B795549-B04A-4640-A79E-B677D9734C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5608" y="1458745"/>
                <a:ext cx="285335" cy="215444"/>
              </a:xfrm>
              <a:prstGeom prst="rect">
                <a:avLst/>
              </a:prstGeom>
              <a:blipFill>
                <a:blip r:embed="rId21"/>
                <a:stretch>
                  <a:fillRect l="-12766" r="-10638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B19D7968-9E2D-412D-B96F-330B9788C3C7}"/>
                  </a:ext>
                </a:extLst>
              </p:cNvPr>
              <p:cNvSpPr txBox="1"/>
              <p:nvPr/>
            </p:nvSpPr>
            <p:spPr>
              <a:xfrm>
                <a:off x="3692470" y="1458745"/>
                <a:ext cx="28533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B19D7968-9E2D-412D-B96F-330B9788C3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2470" y="1458745"/>
                <a:ext cx="285335" cy="215444"/>
              </a:xfrm>
              <a:prstGeom prst="rect">
                <a:avLst/>
              </a:prstGeom>
              <a:blipFill>
                <a:blip r:embed="rId22"/>
                <a:stretch>
                  <a:fillRect l="-12766" r="-10638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9A0F5548-94E6-4B32-934B-AA686FDF43C0}"/>
                  </a:ext>
                </a:extLst>
              </p:cNvPr>
              <p:cNvSpPr txBox="1"/>
              <p:nvPr/>
            </p:nvSpPr>
            <p:spPr>
              <a:xfrm>
                <a:off x="4429332" y="1458745"/>
                <a:ext cx="28533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9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9A0F5548-94E6-4B32-934B-AA686FDF43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9332" y="1458745"/>
                <a:ext cx="285335" cy="215444"/>
              </a:xfrm>
              <a:prstGeom prst="rect">
                <a:avLst/>
              </a:prstGeom>
              <a:blipFill>
                <a:blip r:embed="rId23"/>
                <a:stretch>
                  <a:fillRect l="-13043" r="-13043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A5975751-2936-4099-BDCE-07BCD743D41D}"/>
                  </a:ext>
                </a:extLst>
              </p:cNvPr>
              <p:cNvSpPr txBox="1"/>
              <p:nvPr/>
            </p:nvSpPr>
            <p:spPr>
              <a:xfrm>
                <a:off x="5166194" y="1458745"/>
                <a:ext cx="28533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A5975751-2936-4099-BDCE-07BCD743D4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6194" y="1458745"/>
                <a:ext cx="285335" cy="215444"/>
              </a:xfrm>
              <a:prstGeom prst="rect">
                <a:avLst/>
              </a:prstGeom>
              <a:blipFill>
                <a:blip r:embed="rId24"/>
                <a:stretch>
                  <a:fillRect l="-12766" r="-10638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62BF873B-17EF-4CB5-8A6D-05A87DDAEA10}"/>
                  </a:ext>
                </a:extLst>
              </p:cNvPr>
              <p:cNvSpPr txBox="1"/>
              <p:nvPr/>
            </p:nvSpPr>
            <p:spPr>
              <a:xfrm>
                <a:off x="5903056" y="1458745"/>
                <a:ext cx="28533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62BF873B-17EF-4CB5-8A6D-05A87DDAEA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3056" y="1458745"/>
                <a:ext cx="285335" cy="215444"/>
              </a:xfrm>
              <a:prstGeom prst="rect">
                <a:avLst/>
              </a:prstGeom>
              <a:blipFill>
                <a:blip r:embed="rId25"/>
                <a:stretch>
                  <a:fillRect l="-12766" r="-10638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2998424A-16F2-4107-909D-3EAEEDC6B882}"/>
                  </a:ext>
                </a:extLst>
              </p:cNvPr>
              <p:cNvSpPr txBox="1"/>
              <p:nvPr/>
            </p:nvSpPr>
            <p:spPr>
              <a:xfrm>
                <a:off x="6782068" y="2706841"/>
                <a:ext cx="184452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9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2998424A-16F2-4107-909D-3EAEEDC6B8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2068" y="2706841"/>
                <a:ext cx="184452" cy="215444"/>
              </a:xfrm>
              <a:prstGeom prst="rect">
                <a:avLst/>
              </a:prstGeom>
              <a:blipFill>
                <a:blip r:embed="rId23"/>
                <a:stretch>
                  <a:fillRect l="-33333" r="-60000"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FC4EECFA-E89B-471E-A7F7-84F87F19B2DC}"/>
                  </a:ext>
                </a:extLst>
              </p:cNvPr>
              <p:cNvSpPr txBox="1"/>
              <p:nvPr/>
            </p:nvSpPr>
            <p:spPr>
              <a:xfrm>
                <a:off x="4441928" y="2709249"/>
                <a:ext cx="184452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FC4EECFA-E89B-471E-A7F7-84F87F19B2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1928" y="2709249"/>
                <a:ext cx="184452" cy="215444"/>
              </a:xfrm>
              <a:prstGeom prst="rect">
                <a:avLst/>
              </a:prstGeom>
              <a:blipFill>
                <a:blip r:embed="rId21"/>
                <a:stretch>
                  <a:fillRect l="-33333" r="-60000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30F85D20-45B2-4622-8D68-879CF16EA9BB}"/>
                  </a:ext>
                </a:extLst>
              </p:cNvPr>
              <p:cNvSpPr txBox="1"/>
              <p:nvPr/>
            </p:nvSpPr>
            <p:spPr>
              <a:xfrm>
                <a:off x="4940685" y="2709249"/>
                <a:ext cx="184452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30F85D20-45B2-4622-8D68-879CF16EA9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0685" y="2709249"/>
                <a:ext cx="184452" cy="215444"/>
              </a:xfrm>
              <a:prstGeom prst="rect">
                <a:avLst/>
              </a:prstGeom>
              <a:blipFill>
                <a:blip r:embed="rId24"/>
                <a:stretch>
                  <a:fillRect l="-32258" r="-54839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DAEED190-86FF-489B-91EF-AEB984976294}"/>
                  </a:ext>
                </a:extLst>
              </p:cNvPr>
              <p:cNvSpPr txBox="1"/>
              <p:nvPr/>
            </p:nvSpPr>
            <p:spPr>
              <a:xfrm>
                <a:off x="5618900" y="2706343"/>
                <a:ext cx="184452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DAEED190-86FF-489B-91EF-AEB9849762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8900" y="2706343"/>
                <a:ext cx="184452" cy="215444"/>
              </a:xfrm>
              <a:prstGeom prst="rect">
                <a:avLst/>
              </a:prstGeom>
              <a:blipFill>
                <a:blip r:embed="rId22"/>
                <a:stretch>
                  <a:fillRect l="-33333" r="-60000"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C08EBB48-F449-43AF-950D-8ED3B854C9A6}"/>
                  </a:ext>
                </a:extLst>
              </p:cNvPr>
              <p:cNvSpPr txBox="1"/>
              <p:nvPr/>
            </p:nvSpPr>
            <p:spPr>
              <a:xfrm>
                <a:off x="6117657" y="2706343"/>
                <a:ext cx="184452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C08EBB48-F449-43AF-950D-8ED3B854C9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7657" y="2706343"/>
                <a:ext cx="184452" cy="215444"/>
              </a:xfrm>
              <a:prstGeom prst="rect">
                <a:avLst/>
              </a:prstGeom>
              <a:blipFill>
                <a:blip r:embed="rId26"/>
                <a:stretch>
                  <a:fillRect l="-36667" r="-60000"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139119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7463A0-5BA6-487F-BE39-B515587EAD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endParaRPr lang="en-US" sz="1600" dirty="0"/>
          </a:p>
          <a:p>
            <a:pPr marL="114300" indent="0">
              <a:buNone/>
            </a:pPr>
            <a:endParaRPr lang="en-US" sz="1600" dirty="0"/>
          </a:p>
          <a:p>
            <a:pPr marL="114300" indent="0">
              <a:buNone/>
            </a:pPr>
            <a:endParaRPr lang="en-US" sz="1600" dirty="0"/>
          </a:p>
          <a:p>
            <a:pPr marL="114300" indent="0">
              <a:buNone/>
            </a:pPr>
            <a:endParaRPr lang="en-US" sz="1600" dirty="0"/>
          </a:p>
          <a:p>
            <a:pPr marL="114300" indent="0">
              <a:buNone/>
            </a:pPr>
            <a:endParaRPr lang="en-US" sz="1600" dirty="0"/>
          </a:p>
          <a:p>
            <a:pPr marL="114300" indent="0">
              <a:buNone/>
            </a:pPr>
            <a:endParaRPr lang="en-US" sz="1600" dirty="0"/>
          </a:p>
          <a:p>
            <a:pPr marL="114300" indent="0">
              <a:buNone/>
            </a:pPr>
            <a:endParaRPr lang="en-US" sz="1600" dirty="0"/>
          </a:p>
          <a:p>
            <a:pPr marL="114300" indent="0">
              <a:buNone/>
            </a:pPr>
            <a:endParaRPr lang="en-US" sz="1600" dirty="0"/>
          </a:p>
        </p:txBody>
      </p:sp>
      <p:sp>
        <p:nvSpPr>
          <p:cNvPr id="68" name="Google Shape;68;p14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lvl="0"/>
            <a:r>
              <a:rPr lang="en-GB" dirty="0">
                <a:latin typeface="Open Sans"/>
                <a:ea typeface="Open Sans"/>
                <a:cs typeface="Open Sans"/>
                <a:sym typeface="Open Sans"/>
              </a:rPr>
              <a:t>Balanced Cache Distribution</a:t>
            </a:r>
            <a:endParaRPr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0" name="Google Shape;70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Economica"/>
              </a:rPr>
              <a:t>73</a:t>
            </a:fld>
            <a:endParaRPr dirty="0">
              <a:solidFill>
                <a:schemeClr val="dk1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  <a:sym typeface="Economica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22F1CB4-90F3-446B-8524-6340D5B5A573}"/>
              </a:ext>
            </a:extLst>
          </p:cNvPr>
          <p:cNvSpPr/>
          <p:nvPr/>
        </p:nvSpPr>
        <p:spPr>
          <a:xfrm>
            <a:off x="2814638" y="1243466"/>
            <a:ext cx="567276" cy="66458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3912AE3-6359-45D8-872F-8690238BDD06}"/>
              </a:ext>
            </a:extLst>
          </p:cNvPr>
          <p:cNvSpPr/>
          <p:nvPr/>
        </p:nvSpPr>
        <p:spPr>
          <a:xfrm>
            <a:off x="3551500" y="1243466"/>
            <a:ext cx="567276" cy="66458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5637411-EBAE-4349-9B52-F44CC7508285}"/>
              </a:ext>
            </a:extLst>
          </p:cNvPr>
          <p:cNvSpPr/>
          <p:nvPr/>
        </p:nvSpPr>
        <p:spPr>
          <a:xfrm>
            <a:off x="4288362" y="1243466"/>
            <a:ext cx="567276" cy="66458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40EF0E2-A243-45C5-96A3-4B683504F4D7}"/>
              </a:ext>
            </a:extLst>
          </p:cNvPr>
          <p:cNvSpPr/>
          <p:nvPr/>
        </p:nvSpPr>
        <p:spPr>
          <a:xfrm>
            <a:off x="5025224" y="1243466"/>
            <a:ext cx="567276" cy="66458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E810F04-E737-4C4F-8336-77FAF29898B8}"/>
              </a:ext>
            </a:extLst>
          </p:cNvPr>
          <p:cNvSpPr/>
          <p:nvPr/>
        </p:nvSpPr>
        <p:spPr>
          <a:xfrm>
            <a:off x="5762086" y="1243466"/>
            <a:ext cx="567276" cy="66458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0A6CFA2-D60B-4C0F-A048-4D571F5535EF}"/>
                  </a:ext>
                </a:extLst>
              </p:cNvPr>
              <p:cNvSpPr txBox="1"/>
              <p:nvPr/>
            </p:nvSpPr>
            <p:spPr>
              <a:xfrm>
                <a:off x="4143956" y="2571750"/>
                <a:ext cx="3116622" cy="7240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f>
                                    <m:fPr>
                                      <m:type m:val="noBar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/>
                                    <m:den/>
                                  </m:f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     ,</m:t>
                                  </m:r>
                                  <m:f>
                                    <m:fPr>
                                      <m:type m:val="noBar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/>
                                    <m:den/>
                                  </m:f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      </m:t>
                                  </m:r>
                                </m:e>
                              </m:d>
                            </m:e>
                          </m:groupChr>
                        </m:e>
                        <m:lim>
                          <m:eqArr>
                            <m:eqArr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e>
                            <m:e>
                              <m:r>
                                <m:rPr>
                                  <m:nor/>
                                </m:rPr>
                                <a:rPr lang="en-US" dirty="0"/>
                                <m:t> </m:t>
                              </m:r>
                            </m:e>
                          </m:eqArr>
                        </m:lim>
                      </m:limLow>
                      <m:r>
                        <a:rPr lang="en-US" i="1" dirty="0">
                          <a:latin typeface="Cambria Math" panose="02040503050406030204" pitchFamily="18" charset="0"/>
                        </a:rPr>
                        <m:t>,</m:t>
                      </m:r>
                      <m:limLow>
                        <m:limLow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f>
                                    <m:fPr>
                                      <m:type m:val="noBar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/>
                                    <m:den/>
                                  </m:f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     ,</m:t>
                                  </m:r>
                                  <m:f>
                                    <m:fPr>
                                      <m:type m:val="noBar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/>
                                    <m:den/>
                                  </m:f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      </m:t>
                                  </m:r>
                                </m:e>
                              </m:d>
                            </m:e>
                          </m:groupChr>
                        </m:e>
                        <m:lim>
                          <m:eqArr>
                            <m:eqArr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</m:e>
                            <m:e>
                              <m:r>
                                <m:rPr>
                                  <m:nor/>
                                </m:rPr>
                                <a:rPr lang="en-US" dirty="0"/>
                                <m:t> </m:t>
                              </m:r>
                            </m:e>
                          </m:eqArr>
                        </m:lim>
                      </m:limLow>
                      <m:r>
                        <a:rPr lang="en-US" i="1" dirty="0">
                          <a:latin typeface="Cambria Math" panose="02040503050406030204" pitchFamily="18" charset="0"/>
                        </a:rPr>
                        <m:t>,</m:t>
                      </m:r>
                      <m:limLow>
                        <m:limLow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type m:val="noBar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/>
                                    <m:den/>
                                  </m:f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      </m:t>
                                  </m:r>
                                </m:e>
                              </m:d>
                            </m:e>
                          </m:groupChr>
                        </m:e>
                        <m:lim>
                          <m:eqArr>
                            <m:eqArr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d>
                            </m:e>
                            <m:e>
                              <m:r>
                                <m:rPr>
                                  <m:nor/>
                                </m:rPr>
                                <a:rPr lang="en-US" dirty="0"/>
                                <m:t> </m:t>
                              </m:r>
                            </m:e>
                          </m:eqArr>
                        </m:lim>
                      </m:limLow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0A6CFA2-D60B-4C0F-A048-4D571F5535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3956" y="2571750"/>
                <a:ext cx="3116622" cy="724044"/>
              </a:xfrm>
              <a:prstGeom prst="rect">
                <a:avLst/>
              </a:prstGeom>
              <a:blipFill>
                <a:blip r:embed="rId8"/>
                <a:stretch>
                  <a:fillRect b="-8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25">
            <a:extLst>
              <a:ext uri="{FF2B5EF4-FFF2-40B4-BE49-F238E27FC236}">
                <a16:creationId xmlns:a16="http://schemas.microsoft.com/office/drawing/2014/main" id="{DD8E9793-E0C4-4AA4-A06E-F7A488963E0E}"/>
              </a:ext>
            </a:extLst>
          </p:cNvPr>
          <p:cNvSpPr/>
          <p:nvPr/>
        </p:nvSpPr>
        <p:spPr>
          <a:xfrm>
            <a:off x="6700923" y="2605001"/>
            <a:ext cx="366711" cy="42961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8945F6F-361A-4F25-8D65-F25BA502ED18}"/>
                  </a:ext>
                </a:extLst>
              </p:cNvPr>
              <p:cNvSpPr txBox="1"/>
              <p:nvPr/>
            </p:nvSpPr>
            <p:spPr>
              <a:xfrm>
                <a:off x="2751866" y="2024905"/>
                <a:ext cx="69281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=0.7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8945F6F-361A-4F25-8D65-F25BA502ED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1866" y="2024905"/>
                <a:ext cx="692818" cy="215444"/>
              </a:xfrm>
              <a:prstGeom prst="rect">
                <a:avLst/>
              </a:prstGeom>
              <a:blipFill>
                <a:blip r:embed="rId10"/>
                <a:stretch>
                  <a:fillRect l="-1754" r="-4386" b="-13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48846510-65FB-4193-BC74-0ECC0644E36A}"/>
                  </a:ext>
                </a:extLst>
              </p:cNvPr>
              <p:cNvSpPr txBox="1"/>
              <p:nvPr/>
            </p:nvSpPr>
            <p:spPr>
              <a:xfrm>
                <a:off x="3488728" y="2024905"/>
                <a:ext cx="69281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0.4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48846510-65FB-4193-BC74-0ECC0644E3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8728" y="2024905"/>
                <a:ext cx="692818" cy="215444"/>
              </a:xfrm>
              <a:prstGeom prst="rect">
                <a:avLst/>
              </a:prstGeom>
              <a:blipFill>
                <a:blip r:embed="rId11"/>
                <a:stretch>
                  <a:fillRect l="-2632" r="-4386" b="-13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DD79270C-3F46-4A66-BB94-59C07D9803CF}"/>
                  </a:ext>
                </a:extLst>
              </p:cNvPr>
              <p:cNvSpPr txBox="1"/>
              <p:nvPr/>
            </p:nvSpPr>
            <p:spPr>
              <a:xfrm>
                <a:off x="4225590" y="2024905"/>
                <a:ext cx="69281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0.5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DD79270C-3F46-4A66-BB94-59C07D9803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5590" y="2024905"/>
                <a:ext cx="692818" cy="215444"/>
              </a:xfrm>
              <a:prstGeom prst="rect">
                <a:avLst/>
              </a:prstGeom>
              <a:blipFill>
                <a:blip r:embed="rId12"/>
                <a:stretch>
                  <a:fillRect l="-2632" r="-5263" b="-13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825A0B9A-80C1-4BFD-B68F-F5DD973628AA}"/>
                  </a:ext>
                </a:extLst>
              </p:cNvPr>
              <p:cNvSpPr txBox="1"/>
              <p:nvPr/>
            </p:nvSpPr>
            <p:spPr>
              <a:xfrm>
                <a:off x="4962452" y="2023671"/>
                <a:ext cx="69281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=0.8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825A0B9A-80C1-4BFD-B68F-F5DD973628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2452" y="2023671"/>
                <a:ext cx="692818" cy="215444"/>
              </a:xfrm>
              <a:prstGeom prst="rect">
                <a:avLst/>
              </a:prstGeom>
              <a:blipFill>
                <a:blip r:embed="rId13"/>
                <a:stretch>
                  <a:fillRect l="-2632" r="-4386" b="-1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51226C44-D7EB-4BA3-84E0-ACBE5098F388}"/>
                  </a:ext>
                </a:extLst>
              </p:cNvPr>
              <p:cNvSpPr txBox="1"/>
              <p:nvPr/>
            </p:nvSpPr>
            <p:spPr>
              <a:xfrm>
                <a:off x="5702267" y="2023671"/>
                <a:ext cx="69281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0.6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51226C44-D7EB-4BA3-84E0-ACBE5098F3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2267" y="2023671"/>
                <a:ext cx="692818" cy="215444"/>
              </a:xfrm>
              <a:prstGeom prst="rect">
                <a:avLst/>
              </a:prstGeom>
              <a:blipFill>
                <a:blip r:embed="rId14"/>
                <a:stretch>
                  <a:fillRect l="-2632" r="-4386" b="-1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14BBA9C5-833E-4E9C-9F8C-3227A527EB0D}"/>
                  </a:ext>
                </a:extLst>
              </p:cNvPr>
              <p:cNvSpPr txBox="1"/>
              <p:nvPr/>
            </p:nvSpPr>
            <p:spPr>
              <a:xfrm>
                <a:off x="4740816" y="4474556"/>
                <a:ext cx="3182153" cy="4405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i="1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sz="1100" i="1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sz="1100" i="1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begChr m:val="⌊"/>
                          <m:endChr m:val="⌋"/>
                          <m:ctrlPr>
                            <a:rPr lang="en-US" sz="11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11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11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  <m:sup/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  <m:d>
                                    <m:dPr>
                                      <m:ctrlPr>
                                        <a:rPr lang="en-US" sz="11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100" i="1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</m:d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sz="11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1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11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nary>
                        </m:e>
                      </m:d>
                      <m:r>
                        <a:rPr lang="en-US" sz="1100" i="1">
                          <a:latin typeface="Cambria Math" panose="02040503050406030204" pitchFamily="18" charset="0"/>
                        </a:rPr>
                        <m:t>≤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11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1100" i="1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≥</m:t>
                          </m:r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11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11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d>
                                <m:dPr>
                                  <m:ctrlP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d>
                            </m:sub>
                            <m:sup/>
                            <m:e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</m:nary>
                        </m:e>
                      </m:nary>
                      <m:r>
                        <a:rPr lang="en-US" sz="1100" i="1">
                          <a:latin typeface="Cambria Math" panose="02040503050406030204" pitchFamily="18" charset="0"/>
                        </a:rPr>
                        <m:t>≤</m:t>
                      </m:r>
                      <m:d>
                        <m:dPr>
                          <m:begChr m:val="⌈"/>
                          <m:endChr m:val="⌉"/>
                          <m:ctrlPr>
                            <a:rPr lang="en-US" sz="11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11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11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  <m:sup/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sz="11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1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11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nary>
                        </m:e>
                      </m:d>
                    </m:oMath>
                  </m:oMathPara>
                </a14:m>
                <a:endParaRPr lang="en-US" sz="1100" dirty="0"/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14BBA9C5-833E-4E9C-9F8C-3227A527EB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0816" y="4474556"/>
                <a:ext cx="3182153" cy="440570"/>
              </a:xfrm>
              <a:prstGeom prst="rect">
                <a:avLst/>
              </a:prstGeom>
              <a:blipFill>
                <a:blip r:embed="rId15"/>
                <a:stretch>
                  <a:fillRect l="-8238" t="-140278" r="-23946" b="-18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Rectangle 65">
            <a:extLst>
              <a:ext uri="{FF2B5EF4-FFF2-40B4-BE49-F238E27FC236}">
                <a16:creationId xmlns:a16="http://schemas.microsoft.com/office/drawing/2014/main" id="{C199B9C4-9BB8-4CBA-8140-0C576622C84D}"/>
              </a:ext>
            </a:extLst>
          </p:cNvPr>
          <p:cNvSpPr/>
          <p:nvPr/>
        </p:nvSpPr>
        <p:spPr>
          <a:xfrm>
            <a:off x="4360783" y="2607409"/>
            <a:ext cx="366711" cy="42961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313618C5-CB0E-4D57-9F63-022D0B998E3A}"/>
              </a:ext>
            </a:extLst>
          </p:cNvPr>
          <p:cNvSpPr/>
          <p:nvPr/>
        </p:nvSpPr>
        <p:spPr>
          <a:xfrm>
            <a:off x="4859540" y="2607409"/>
            <a:ext cx="366711" cy="42961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2FF369EB-EA1B-432F-BC17-C15E15BB37A2}"/>
              </a:ext>
            </a:extLst>
          </p:cNvPr>
          <p:cNvSpPr/>
          <p:nvPr/>
        </p:nvSpPr>
        <p:spPr>
          <a:xfrm>
            <a:off x="5537755" y="2604503"/>
            <a:ext cx="366711" cy="42961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28EDCA8A-0CFC-45F1-A1FB-D0ADDFA7FF69}"/>
              </a:ext>
            </a:extLst>
          </p:cNvPr>
          <p:cNvSpPr/>
          <p:nvPr/>
        </p:nvSpPr>
        <p:spPr>
          <a:xfrm>
            <a:off x="6036512" y="2604503"/>
            <a:ext cx="366711" cy="42961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4007491B-50EF-4E4C-91E4-E54122683402}"/>
              </a:ext>
            </a:extLst>
          </p:cNvPr>
          <p:cNvCxnSpPr>
            <a:cxnSpLocks/>
          </p:cNvCxnSpPr>
          <p:nvPr/>
        </p:nvCxnSpPr>
        <p:spPr>
          <a:xfrm>
            <a:off x="6561168" y="3285241"/>
            <a:ext cx="0" cy="1620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1BA23214-B9F7-492E-9C0C-6DDD64BF9388}"/>
              </a:ext>
            </a:extLst>
          </p:cNvPr>
          <p:cNvCxnSpPr>
            <a:cxnSpLocks/>
          </p:cNvCxnSpPr>
          <p:nvPr/>
        </p:nvCxnSpPr>
        <p:spPr>
          <a:xfrm>
            <a:off x="6561168" y="3447264"/>
            <a:ext cx="1022808" cy="0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7E912A63-3CC8-4E1A-A087-5193DBFE6A4C}"/>
              </a:ext>
            </a:extLst>
          </p:cNvPr>
          <p:cNvCxnSpPr>
            <a:cxnSpLocks/>
          </p:cNvCxnSpPr>
          <p:nvPr/>
        </p:nvCxnSpPr>
        <p:spPr>
          <a:xfrm>
            <a:off x="5393062" y="3246475"/>
            <a:ext cx="0" cy="5377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CA01E5DA-5144-4B58-A60F-0BC7B03C3605}"/>
              </a:ext>
            </a:extLst>
          </p:cNvPr>
          <p:cNvCxnSpPr>
            <a:cxnSpLocks/>
          </p:cNvCxnSpPr>
          <p:nvPr/>
        </p:nvCxnSpPr>
        <p:spPr>
          <a:xfrm>
            <a:off x="5393062" y="3784185"/>
            <a:ext cx="2190914" cy="0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9922196C-92E3-411E-8E75-2FB1C783C03E}"/>
                  </a:ext>
                </a:extLst>
              </p:cNvPr>
              <p:cNvSpPr txBox="1"/>
              <p:nvPr/>
            </p:nvSpPr>
            <p:spPr>
              <a:xfrm>
                <a:off x="7674739" y="3598491"/>
                <a:ext cx="1157561" cy="2401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10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1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1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sz="1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/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sz="10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sz="1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1000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10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en-US" sz="10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10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sz="10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sz="1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0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e>
                    </m:nary>
                    <m:r>
                      <a:rPr lang="en-US" sz="1000" b="0" i="1" smtClean="0">
                        <a:latin typeface="Cambria Math" panose="02040503050406030204" pitchFamily="18" charset="0"/>
                      </a:rPr>
                      <m:t>=1.5</m:t>
                    </m:r>
                  </m:oMath>
                </a14:m>
                <a:r>
                  <a:rPr lang="en-US" sz="1000" b="0" dirty="0"/>
                  <a:t> </a:t>
                </a:r>
              </a:p>
            </p:txBody>
          </p:sp>
        </mc:Choice>
        <mc:Fallback xmlns=""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9922196C-92E3-411E-8E75-2FB1C783C0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4739" y="3598491"/>
                <a:ext cx="1157561" cy="240130"/>
              </a:xfrm>
              <a:prstGeom prst="rect">
                <a:avLst/>
              </a:prstGeom>
              <a:blipFill>
                <a:blip r:embed="rId20"/>
                <a:stretch>
                  <a:fillRect l="-20526" t="-77500" r="-526" b="-15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AE3CB67A-1107-4F78-AD1B-634065979F38}"/>
                  </a:ext>
                </a:extLst>
              </p:cNvPr>
              <p:cNvSpPr txBox="1"/>
              <p:nvPr/>
            </p:nvSpPr>
            <p:spPr>
              <a:xfrm>
                <a:off x="7671488" y="3246475"/>
                <a:ext cx="1157561" cy="2401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1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1000" i="1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1000" i="1">
                            <a:latin typeface="Cambria Math" panose="02040503050406030204" pitchFamily="18" charset="0"/>
                          </a:rPr>
                          <m:t>≥3</m:t>
                        </m:r>
                      </m:sub>
                      <m:sup/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sz="10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sz="1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1000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10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en-US" sz="10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10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sz="10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sz="1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0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e>
                    </m:nary>
                    <m:r>
                      <a:rPr lang="en-US" sz="1000" i="1">
                        <a:latin typeface="Cambria Math" panose="02040503050406030204" pitchFamily="18" charset="0"/>
                      </a:rPr>
                      <m:t>=0.5</m:t>
                    </m:r>
                  </m:oMath>
                </a14:m>
                <a:r>
                  <a:rPr lang="en-US" sz="1000" dirty="0"/>
                  <a:t> </a:t>
                </a:r>
              </a:p>
            </p:txBody>
          </p:sp>
        </mc:Choice>
        <mc:Fallback xmlns=""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AE3CB67A-1107-4F78-AD1B-634065979F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1488" y="3246475"/>
                <a:ext cx="1157561" cy="240130"/>
              </a:xfrm>
              <a:prstGeom prst="rect">
                <a:avLst/>
              </a:prstGeom>
              <a:blipFill>
                <a:blip r:embed="rId21"/>
                <a:stretch>
                  <a:fillRect l="-20000" t="-82051" r="-526" b="-16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93512F6A-CD74-4399-BC23-1DD03DBAA210}"/>
                  </a:ext>
                </a:extLst>
              </p:cNvPr>
              <p:cNvSpPr txBox="1"/>
              <p:nvPr/>
            </p:nvSpPr>
            <p:spPr>
              <a:xfrm>
                <a:off x="2955608" y="1458745"/>
                <a:ext cx="28533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2.1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93512F6A-CD74-4399-BC23-1DD03DBAA2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5608" y="1458745"/>
                <a:ext cx="285335" cy="215444"/>
              </a:xfrm>
              <a:prstGeom prst="rect">
                <a:avLst/>
              </a:prstGeom>
              <a:blipFill>
                <a:blip r:embed="rId22"/>
                <a:stretch>
                  <a:fillRect l="-12766" r="-10638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88C4E0DE-DA7D-4EEA-9228-02A3F70DD2B5}"/>
                  </a:ext>
                </a:extLst>
              </p:cNvPr>
              <p:cNvSpPr txBox="1"/>
              <p:nvPr/>
            </p:nvSpPr>
            <p:spPr>
              <a:xfrm>
                <a:off x="3692470" y="1458745"/>
                <a:ext cx="28533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4.7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88C4E0DE-DA7D-4EEA-9228-02A3F70DD2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2470" y="1458745"/>
                <a:ext cx="285335" cy="215444"/>
              </a:xfrm>
              <a:prstGeom prst="rect">
                <a:avLst/>
              </a:prstGeom>
              <a:blipFill>
                <a:blip r:embed="rId23"/>
                <a:stretch>
                  <a:fillRect l="-12766" r="-10638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620F7139-BD3F-4E73-B3F9-A3041BD8E9D0}"/>
                  </a:ext>
                </a:extLst>
              </p:cNvPr>
              <p:cNvSpPr txBox="1"/>
              <p:nvPr/>
            </p:nvSpPr>
            <p:spPr>
              <a:xfrm>
                <a:off x="4429332" y="1458745"/>
                <a:ext cx="28533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9.7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620F7139-BD3F-4E73-B3F9-A3041BD8E9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9332" y="1458745"/>
                <a:ext cx="285335" cy="215444"/>
              </a:xfrm>
              <a:prstGeom prst="rect">
                <a:avLst/>
              </a:prstGeom>
              <a:blipFill>
                <a:blip r:embed="rId24"/>
                <a:stretch>
                  <a:fillRect l="-13043" r="-13043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E093520C-3F7D-4417-8C4B-730C404D95EF}"/>
                  </a:ext>
                </a:extLst>
              </p:cNvPr>
              <p:cNvSpPr txBox="1"/>
              <p:nvPr/>
            </p:nvSpPr>
            <p:spPr>
              <a:xfrm>
                <a:off x="5166194" y="1458745"/>
                <a:ext cx="28533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3.8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E093520C-3F7D-4417-8C4B-730C404D95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6194" y="1458745"/>
                <a:ext cx="285335" cy="215444"/>
              </a:xfrm>
              <a:prstGeom prst="rect">
                <a:avLst/>
              </a:prstGeom>
              <a:blipFill>
                <a:blip r:embed="rId25"/>
                <a:stretch>
                  <a:fillRect l="-12766" r="-10638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E8645DD5-4FAF-409E-94AB-A2F3584D0107}"/>
                  </a:ext>
                </a:extLst>
              </p:cNvPr>
              <p:cNvSpPr txBox="1"/>
              <p:nvPr/>
            </p:nvSpPr>
            <p:spPr>
              <a:xfrm>
                <a:off x="5903056" y="1458745"/>
                <a:ext cx="28533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6.1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E8645DD5-4FAF-409E-94AB-A2F3584D01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3056" y="1458745"/>
                <a:ext cx="285335" cy="215444"/>
              </a:xfrm>
              <a:prstGeom prst="rect">
                <a:avLst/>
              </a:prstGeom>
              <a:blipFill>
                <a:blip r:embed="rId26"/>
                <a:stretch>
                  <a:fillRect l="-12766" r="-10638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50BAD3F8-F922-40B0-815C-34C4E71FA3D4}"/>
                  </a:ext>
                </a:extLst>
              </p:cNvPr>
              <p:cNvSpPr txBox="1"/>
              <p:nvPr/>
            </p:nvSpPr>
            <p:spPr>
              <a:xfrm>
                <a:off x="6782068" y="2706841"/>
                <a:ext cx="184452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9.7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50BAD3F8-F922-40B0-815C-34C4E71FA3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2068" y="2706841"/>
                <a:ext cx="184452" cy="215444"/>
              </a:xfrm>
              <a:prstGeom prst="rect">
                <a:avLst/>
              </a:prstGeom>
              <a:blipFill>
                <a:blip r:embed="rId24"/>
                <a:stretch>
                  <a:fillRect l="-33333" r="-60000"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4BE08800-ABFE-4EAB-B88A-E8CF5D5BFDC8}"/>
                  </a:ext>
                </a:extLst>
              </p:cNvPr>
              <p:cNvSpPr txBox="1"/>
              <p:nvPr/>
            </p:nvSpPr>
            <p:spPr>
              <a:xfrm>
                <a:off x="4441928" y="2709249"/>
                <a:ext cx="184452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2.1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4BE08800-ABFE-4EAB-B88A-E8CF5D5BFD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1928" y="2709249"/>
                <a:ext cx="184452" cy="215444"/>
              </a:xfrm>
              <a:prstGeom prst="rect">
                <a:avLst/>
              </a:prstGeom>
              <a:blipFill>
                <a:blip r:embed="rId22"/>
                <a:stretch>
                  <a:fillRect l="-33333" r="-60000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47851457-8BE9-4D02-8BEE-D015A22C204C}"/>
                  </a:ext>
                </a:extLst>
              </p:cNvPr>
              <p:cNvSpPr txBox="1"/>
              <p:nvPr/>
            </p:nvSpPr>
            <p:spPr>
              <a:xfrm>
                <a:off x="4940685" y="2709249"/>
                <a:ext cx="184452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3.8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47851457-8BE9-4D02-8BEE-D015A22C20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0685" y="2709249"/>
                <a:ext cx="184452" cy="215444"/>
              </a:xfrm>
              <a:prstGeom prst="rect">
                <a:avLst/>
              </a:prstGeom>
              <a:blipFill>
                <a:blip r:embed="rId25"/>
                <a:stretch>
                  <a:fillRect l="-32258" r="-54839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58236C16-D9C5-4FF6-B4AE-07D961B7FA52}"/>
                  </a:ext>
                </a:extLst>
              </p:cNvPr>
              <p:cNvSpPr txBox="1"/>
              <p:nvPr/>
            </p:nvSpPr>
            <p:spPr>
              <a:xfrm>
                <a:off x="5618900" y="2706343"/>
                <a:ext cx="184452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4.7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58236C16-D9C5-4FF6-B4AE-07D961B7FA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8900" y="2706343"/>
                <a:ext cx="184452" cy="215444"/>
              </a:xfrm>
              <a:prstGeom prst="rect">
                <a:avLst/>
              </a:prstGeom>
              <a:blipFill>
                <a:blip r:embed="rId23"/>
                <a:stretch>
                  <a:fillRect l="-33333" r="-60000"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59133B4D-10B1-47FF-8645-CEFC394AD26D}"/>
                  </a:ext>
                </a:extLst>
              </p:cNvPr>
              <p:cNvSpPr txBox="1"/>
              <p:nvPr/>
            </p:nvSpPr>
            <p:spPr>
              <a:xfrm>
                <a:off x="6117657" y="2706343"/>
                <a:ext cx="184452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5.7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59133B4D-10B1-47FF-8645-CEFC394AD2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7657" y="2706343"/>
                <a:ext cx="184452" cy="215444"/>
              </a:xfrm>
              <a:prstGeom prst="rect">
                <a:avLst/>
              </a:prstGeom>
              <a:blipFill>
                <a:blip r:embed="rId27"/>
                <a:stretch>
                  <a:fillRect l="-36667" r="-60000"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664295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7463A0-5BA6-487F-BE39-B515587EAD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endParaRPr lang="en-US" sz="1600" dirty="0"/>
          </a:p>
          <a:p>
            <a:pPr marL="114300" indent="0">
              <a:buNone/>
            </a:pPr>
            <a:endParaRPr lang="en-US" sz="1600" dirty="0"/>
          </a:p>
          <a:p>
            <a:pPr marL="114300" indent="0">
              <a:buNone/>
            </a:pPr>
            <a:endParaRPr lang="en-US" sz="1600" dirty="0"/>
          </a:p>
          <a:p>
            <a:pPr marL="114300" indent="0">
              <a:buNone/>
            </a:pPr>
            <a:endParaRPr lang="en-US" sz="1600" dirty="0"/>
          </a:p>
          <a:p>
            <a:pPr marL="114300" indent="0">
              <a:buNone/>
            </a:pPr>
            <a:endParaRPr lang="en-US" sz="1600" dirty="0"/>
          </a:p>
          <a:p>
            <a:pPr marL="114300" indent="0">
              <a:buNone/>
            </a:pPr>
            <a:endParaRPr lang="en-US" sz="1600" dirty="0"/>
          </a:p>
          <a:p>
            <a:pPr marL="114300" indent="0">
              <a:buNone/>
            </a:pPr>
            <a:endParaRPr lang="en-US" sz="1600" dirty="0"/>
          </a:p>
          <a:p>
            <a:pPr marL="114300" indent="0">
              <a:buNone/>
            </a:pPr>
            <a:endParaRPr lang="en-US" sz="1600" dirty="0"/>
          </a:p>
        </p:txBody>
      </p:sp>
      <p:sp>
        <p:nvSpPr>
          <p:cNvPr id="68" name="Google Shape;68;p14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lvl="0"/>
            <a:r>
              <a:rPr lang="en-GB" dirty="0">
                <a:latin typeface="Open Sans"/>
                <a:ea typeface="Open Sans"/>
                <a:cs typeface="Open Sans"/>
                <a:sym typeface="Open Sans"/>
              </a:rPr>
              <a:t>Balanced Cache Distribution</a:t>
            </a:r>
            <a:endParaRPr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0" name="Google Shape;70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Economica"/>
              </a:rPr>
              <a:t>74</a:t>
            </a:fld>
            <a:endParaRPr dirty="0">
              <a:solidFill>
                <a:schemeClr val="dk1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  <a:sym typeface="Economica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22F1CB4-90F3-446B-8524-6340D5B5A573}"/>
              </a:ext>
            </a:extLst>
          </p:cNvPr>
          <p:cNvSpPr/>
          <p:nvPr/>
        </p:nvSpPr>
        <p:spPr>
          <a:xfrm>
            <a:off x="2814638" y="1243466"/>
            <a:ext cx="567276" cy="66458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3912AE3-6359-45D8-872F-8690238BDD06}"/>
              </a:ext>
            </a:extLst>
          </p:cNvPr>
          <p:cNvSpPr/>
          <p:nvPr/>
        </p:nvSpPr>
        <p:spPr>
          <a:xfrm>
            <a:off x="3551500" y="1243466"/>
            <a:ext cx="567276" cy="66458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5637411-EBAE-4349-9B52-F44CC7508285}"/>
              </a:ext>
            </a:extLst>
          </p:cNvPr>
          <p:cNvSpPr/>
          <p:nvPr/>
        </p:nvSpPr>
        <p:spPr>
          <a:xfrm>
            <a:off x="4288362" y="1243466"/>
            <a:ext cx="567276" cy="66458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40EF0E2-A243-45C5-96A3-4B683504F4D7}"/>
              </a:ext>
            </a:extLst>
          </p:cNvPr>
          <p:cNvSpPr/>
          <p:nvPr/>
        </p:nvSpPr>
        <p:spPr>
          <a:xfrm>
            <a:off x="5025224" y="1243466"/>
            <a:ext cx="567276" cy="66458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E810F04-E737-4C4F-8336-77FAF29898B8}"/>
              </a:ext>
            </a:extLst>
          </p:cNvPr>
          <p:cNvSpPr/>
          <p:nvPr/>
        </p:nvSpPr>
        <p:spPr>
          <a:xfrm>
            <a:off x="5762086" y="1243466"/>
            <a:ext cx="567276" cy="66458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0A6CFA2-D60B-4C0F-A048-4D571F5535EF}"/>
                  </a:ext>
                </a:extLst>
              </p:cNvPr>
              <p:cNvSpPr txBox="1"/>
              <p:nvPr/>
            </p:nvSpPr>
            <p:spPr>
              <a:xfrm>
                <a:off x="4143956" y="2571750"/>
                <a:ext cx="3116622" cy="7240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f>
                                    <m:fPr>
                                      <m:type m:val="noBar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/>
                                    <m:den/>
                                  </m:f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     ,</m:t>
                                  </m:r>
                                  <m:f>
                                    <m:fPr>
                                      <m:type m:val="noBar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/>
                                    <m:den/>
                                  </m:f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      </m:t>
                                  </m:r>
                                </m:e>
                              </m:d>
                            </m:e>
                          </m:groupChr>
                        </m:e>
                        <m:lim>
                          <m:eqArr>
                            <m:eqArrPr>
                              <m:ctrlPr>
                                <a:rPr lang="en-US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e>
                            <m:e>
                              <m:r>
                                <m:rPr>
                                  <m:nor/>
                                </m:rPr>
                                <a:rPr lang="en-US" dirty="0">
                                  <a:solidFill>
                                    <a:srgbClr val="FF0000"/>
                                  </a:solidFill>
                                </a:rPr>
                                <m:t> </m:t>
                              </m:r>
                            </m:e>
                          </m:eqArr>
                        </m:lim>
                      </m:limLow>
                      <m:r>
                        <a:rPr lang="en-US" i="1" dirty="0">
                          <a:latin typeface="Cambria Math" panose="02040503050406030204" pitchFamily="18" charset="0"/>
                        </a:rPr>
                        <m:t>,</m:t>
                      </m:r>
                      <m:limLow>
                        <m:limLow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f>
                                    <m:fPr>
                                      <m:type m:val="noBar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/>
                                    <m:den/>
                                  </m:f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     ,</m:t>
                                  </m:r>
                                  <m:f>
                                    <m:fPr>
                                      <m:type m:val="noBar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/>
                                    <m:den/>
                                  </m:f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      </m:t>
                                  </m:r>
                                </m:e>
                              </m:d>
                            </m:e>
                          </m:groupChr>
                        </m:e>
                        <m:lim>
                          <m:eqArr>
                            <m:eqArrPr>
                              <m:ctrlPr>
                                <a:rPr lang="en-US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</m:e>
                            <m:e>
                              <m:r>
                                <m:rPr>
                                  <m:nor/>
                                </m:rPr>
                                <a:rPr lang="en-US" dirty="0">
                                  <a:solidFill>
                                    <a:srgbClr val="FF0000"/>
                                  </a:solidFill>
                                </a:rPr>
                                <m:t> </m:t>
                              </m:r>
                            </m:e>
                          </m:eqArr>
                        </m:lim>
                      </m:limLow>
                      <m:r>
                        <a:rPr lang="en-US" i="1" dirty="0">
                          <a:latin typeface="Cambria Math" panose="02040503050406030204" pitchFamily="18" charset="0"/>
                        </a:rPr>
                        <m:t>,</m:t>
                      </m:r>
                      <m:limLow>
                        <m:limLow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type m:val="noBar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/>
                                    <m:den/>
                                  </m:f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      </m:t>
                                  </m:r>
                                </m:e>
                              </m:d>
                            </m:e>
                          </m:groupChr>
                        </m:e>
                        <m:lim>
                          <m:eqArr>
                            <m:eqArr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d>
                            </m:e>
                            <m:e>
                              <m:r>
                                <m:rPr>
                                  <m:nor/>
                                </m:rPr>
                                <a:rPr lang="en-US" dirty="0"/>
                                <m:t> </m:t>
                              </m:r>
                            </m:e>
                          </m:eqArr>
                        </m:lim>
                      </m:limLow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0A6CFA2-D60B-4C0F-A048-4D571F5535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3956" y="2571750"/>
                <a:ext cx="3116622" cy="724044"/>
              </a:xfrm>
              <a:prstGeom prst="rect">
                <a:avLst/>
              </a:prstGeom>
              <a:blipFill>
                <a:blip r:embed="rId8"/>
                <a:stretch>
                  <a:fillRect b="-8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25">
            <a:extLst>
              <a:ext uri="{FF2B5EF4-FFF2-40B4-BE49-F238E27FC236}">
                <a16:creationId xmlns:a16="http://schemas.microsoft.com/office/drawing/2014/main" id="{DD8E9793-E0C4-4AA4-A06E-F7A488963E0E}"/>
              </a:ext>
            </a:extLst>
          </p:cNvPr>
          <p:cNvSpPr/>
          <p:nvPr/>
        </p:nvSpPr>
        <p:spPr>
          <a:xfrm>
            <a:off x="6700923" y="2605001"/>
            <a:ext cx="366711" cy="42961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8945F6F-361A-4F25-8D65-F25BA502ED18}"/>
                  </a:ext>
                </a:extLst>
              </p:cNvPr>
              <p:cNvSpPr txBox="1"/>
              <p:nvPr/>
            </p:nvSpPr>
            <p:spPr>
              <a:xfrm>
                <a:off x="2751866" y="2024905"/>
                <a:ext cx="69281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8945F6F-361A-4F25-8D65-F25BA502ED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1866" y="2024905"/>
                <a:ext cx="692818" cy="215444"/>
              </a:xfrm>
              <a:prstGeom prst="rect">
                <a:avLst/>
              </a:prstGeom>
              <a:blipFill>
                <a:blip r:embed="rId10"/>
                <a:stretch>
                  <a:fillRect l="-1754" r="-4386" b="-13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48846510-65FB-4193-BC74-0ECC0644E36A}"/>
                  </a:ext>
                </a:extLst>
              </p:cNvPr>
              <p:cNvSpPr txBox="1"/>
              <p:nvPr/>
            </p:nvSpPr>
            <p:spPr>
              <a:xfrm>
                <a:off x="3488728" y="2024905"/>
                <a:ext cx="69281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48846510-65FB-4193-BC74-0ECC0644E3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8728" y="2024905"/>
                <a:ext cx="692818" cy="215444"/>
              </a:xfrm>
              <a:prstGeom prst="rect">
                <a:avLst/>
              </a:prstGeom>
              <a:blipFill>
                <a:blip r:embed="rId11"/>
                <a:stretch>
                  <a:fillRect l="-2632" r="-4386" b="-13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DD79270C-3F46-4A66-BB94-59C07D9803CF}"/>
                  </a:ext>
                </a:extLst>
              </p:cNvPr>
              <p:cNvSpPr txBox="1"/>
              <p:nvPr/>
            </p:nvSpPr>
            <p:spPr>
              <a:xfrm>
                <a:off x="4225590" y="2024905"/>
                <a:ext cx="69281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DD79270C-3F46-4A66-BB94-59C07D9803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5590" y="2024905"/>
                <a:ext cx="692818" cy="215444"/>
              </a:xfrm>
              <a:prstGeom prst="rect">
                <a:avLst/>
              </a:prstGeom>
              <a:blipFill>
                <a:blip r:embed="rId12"/>
                <a:stretch>
                  <a:fillRect l="-2632" r="-5263" b="-13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825A0B9A-80C1-4BFD-B68F-F5DD973628AA}"/>
                  </a:ext>
                </a:extLst>
              </p:cNvPr>
              <p:cNvSpPr txBox="1"/>
              <p:nvPr/>
            </p:nvSpPr>
            <p:spPr>
              <a:xfrm>
                <a:off x="4962452" y="2023671"/>
                <a:ext cx="69281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825A0B9A-80C1-4BFD-B68F-F5DD973628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2452" y="2023671"/>
                <a:ext cx="692818" cy="215444"/>
              </a:xfrm>
              <a:prstGeom prst="rect">
                <a:avLst/>
              </a:prstGeom>
              <a:blipFill>
                <a:blip r:embed="rId13"/>
                <a:stretch>
                  <a:fillRect l="-2632" r="-4386" b="-1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51226C44-D7EB-4BA3-84E0-ACBE5098F388}"/>
                  </a:ext>
                </a:extLst>
              </p:cNvPr>
              <p:cNvSpPr txBox="1"/>
              <p:nvPr/>
            </p:nvSpPr>
            <p:spPr>
              <a:xfrm>
                <a:off x="5702267" y="2023671"/>
                <a:ext cx="69281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51226C44-D7EB-4BA3-84E0-ACBE5098F3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2267" y="2023671"/>
                <a:ext cx="692818" cy="215444"/>
              </a:xfrm>
              <a:prstGeom prst="rect">
                <a:avLst/>
              </a:prstGeom>
              <a:blipFill>
                <a:blip r:embed="rId14"/>
                <a:stretch>
                  <a:fillRect l="-2632" r="-4386" b="-1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14BBA9C5-833E-4E9C-9F8C-3227A527EB0D}"/>
                  </a:ext>
                </a:extLst>
              </p:cNvPr>
              <p:cNvSpPr txBox="1"/>
              <p:nvPr/>
            </p:nvSpPr>
            <p:spPr>
              <a:xfrm>
                <a:off x="4740816" y="4474556"/>
                <a:ext cx="3182153" cy="4405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i="1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sz="1100" i="1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sz="1100" i="1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begChr m:val="⌊"/>
                          <m:endChr m:val="⌋"/>
                          <m:ctrlPr>
                            <a:rPr lang="en-US" sz="11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11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11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  <m:sup/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  <m:d>
                                    <m:dPr>
                                      <m:ctrlPr>
                                        <a:rPr lang="en-US" sz="11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100" i="1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</m:d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sz="11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1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11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nary>
                        </m:e>
                      </m:d>
                      <m:r>
                        <a:rPr lang="en-US" sz="1100" i="1">
                          <a:latin typeface="Cambria Math" panose="02040503050406030204" pitchFamily="18" charset="0"/>
                        </a:rPr>
                        <m:t>≤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11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1100" i="1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≥</m:t>
                          </m:r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11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11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d>
                                <m:dPr>
                                  <m:ctrlP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d>
                            </m:sub>
                            <m:sup/>
                            <m:e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</m:nary>
                        </m:e>
                      </m:nary>
                      <m:r>
                        <a:rPr lang="en-US" sz="1100" i="1">
                          <a:latin typeface="Cambria Math" panose="02040503050406030204" pitchFamily="18" charset="0"/>
                        </a:rPr>
                        <m:t>≤</m:t>
                      </m:r>
                      <m:d>
                        <m:dPr>
                          <m:begChr m:val="⌈"/>
                          <m:endChr m:val="⌉"/>
                          <m:ctrlPr>
                            <a:rPr lang="en-US" sz="11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11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11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  <m:sup/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sz="11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1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11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nary>
                        </m:e>
                      </m:d>
                    </m:oMath>
                  </m:oMathPara>
                </a14:m>
                <a:endParaRPr lang="en-US" sz="1100" dirty="0"/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14BBA9C5-833E-4E9C-9F8C-3227A527EB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0816" y="4474556"/>
                <a:ext cx="3182153" cy="440570"/>
              </a:xfrm>
              <a:prstGeom prst="rect">
                <a:avLst/>
              </a:prstGeom>
              <a:blipFill>
                <a:blip r:embed="rId15"/>
                <a:stretch>
                  <a:fillRect l="-8238" t="-140278" r="-23946" b="-18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Rectangle 65">
            <a:extLst>
              <a:ext uri="{FF2B5EF4-FFF2-40B4-BE49-F238E27FC236}">
                <a16:creationId xmlns:a16="http://schemas.microsoft.com/office/drawing/2014/main" id="{C199B9C4-9BB8-4CBA-8140-0C576622C84D}"/>
              </a:ext>
            </a:extLst>
          </p:cNvPr>
          <p:cNvSpPr/>
          <p:nvPr/>
        </p:nvSpPr>
        <p:spPr>
          <a:xfrm>
            <a:off x="4360783" y="2607409"/>
            <a:ext cx="366711" cy="42961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313618C5-CB0E-4D57-9F63-022D0B998E3A}"/>
              </a:ext>
            </a:extLst>
          </p:cNvPr>
          <p:cNvSpPr/>
          <p:nvPr/>
        </p:nvSpPr>
        <p:spPr>
          <a:xfrm>
            <a:off x="4859540" y="2607409"/>
            <a:ext cx="366711" cy="42961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2FF369EB-EA1B-432F-BC17-C15E15BB37A2}"/>
              </a:ext>
            </a:extLst>
          </p:cNvPr>
          <p:cNvSpPr/>
          <p:nvPr/>
        </p:nvSpPr>
        <p:spPr>
          <a:xfrm>
            <a:off x="5537755" y="2604503"/>
            <a:ext cx="366711" cy="42961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28EDCA8A-0CFC-45F1-A1FB-D0ADDFA7FF69}"/>
              </a:ext>
            </a:extLst>
          </p:cNvPr>
          <p:cNvSpPr/>
          <p:nvPr/>
        </p:nvSpPr>
        <p:spPr>
          <a:xfrm>
            <a:off x="6036512" y="2604503"/>
            <a:ext cx="366711" cy="42961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4007491B-50EF-4E4C-91E4-E54122683402}"/>
              </a:ext>
            </a:extLst>
          </p:cNvPr>
          <p:cNvCxnSpPr>
            <a:cxnSpLocks/>
          </p:cNvCxnSpPr>
          <p:nvPr/>
        </p:nvCxnSpPr>
        <p:spPr>
          <a:xfrm>
            <a:off x="6561168" y="3285241"/>
            <a:ext cx="0" cy="1620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1BA23214-B9F7-492E-9C0C-6DDD64BF9388}"/>
              </a:ext>
            </a:extLst>
          </p:cNvPr>
          <p:cNvCxnSpPr>
            <a:cxnSpLocks/>
          </p:cNvCxnSpPr>
          <p:nvPr/>
        </p:nvCxnSpPr>
        <p:spPr>
          <a:xfrm>
            <a:off x="6561168" y="3447264"/>
            <a:ext cx="1022808" cy="0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7E912A63-3CC8-4E1A-A087-5193DBFE6A4C}"/>
              </a:ext>
            </a:extLst>
          </p:cNvPr>
          <p:cNvCxnSpPr>
            <a:cxnSpLocks/>
          </p:cNvCxnSpPr>
          <p:nvPr/>
        </p:nvCxnSpPr>
        <p:spPr>
          <a:xfrm>
            <a:off x="5393062" y="3246475"/>
            <a:ext cx="0" cy="5377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CA01E5DA-5144-4B58-A60F-0BC7B03C3605}"/>
              </a:ext>
            </a:extLst>
          </p:cNvPr>
          <p:cNvCxnSpPr>
            <a:cxnSpLocks/>
          </p:cNvCxnSpPr>
          <p:nvPr/>
        </p:nvCxnSpPr>
        <p:spPr>
          <a:xfrm>
            <a:off x="5393062" y="3784185"/>
            <a:ext cx="2190914" cy="0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D1599217-6A54-49AC-968C-CA2BEBBBF69C}"/>
              </a:ext>
            </a:extLst>
          </p:cNvPr>
          <p:cNvCxnSpPr>
            <a:cxnSpLocks/>
          </p:cNvCxnSpPr>
          <p:nvPr/>
        </p:nvCxnSpPr>
        <p:spPr>
          <a:xfrm>
            <a:off x="4221146" y="3246475"/>
            <a:ext cx="0" cy="8709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06D5938D-A0CF-42B2-A72A-CF886BF0D02B}"/>
              </a:ext>
            </a:extLst>
          </p:cNvPr>
          <p:cNvCxnSpPr>
            <a:cxnSpLocks/>
          </p:cNvCxnSpPr>
          <p:nvPr/>
        </p:nvCxnSpPr>
        <p:spPr>
          <a:xfrm>
            <a:off x="4221146" y="4117425"/>
            <a:ext cx="3362830" cy="0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9922196C-92E3-411E-8E75-2FB1C783C03E}"/>
                  </a:ext>
                </a:extLst>
              </p:cNvPr>
              <p:cNvSpPr txBox="1"/>
              <p:nvPr/>
            </p:nvSpPr>
            <p:spPr>
              <a:xfrm>
                <a:off x="7674739" y="3598491"/>
                <a:ext cx="1157561" cy="2401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10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1000" i="1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1000" i="1"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sz="1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/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sz="10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sz="1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1000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10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en-US" sz="10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10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sz="10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sz="1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0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e>
                    </m:nary>
                    <m:r>
                      <a:rPr lang="en-US" sz="1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0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10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1000" b="0" i="1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sz="1000" b="0" dirty="0"/>
                  <a:t> </a:t>
                </a:r>
              </a:p>
            </p:txBody>
          </p:sp>
        </mc:Choice>
        <mc:Fallback xmlns=""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9922196C-92E3-411E-8E75-2FB1C783C0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4739" y="3598491"/>
                <a:ext cx="1157561" cy="240130"/>
              </a:xfrm>
              <a:prstGeom prst="rect">
                <a:avLst/>
              </a:prstGeom>
              <a:blipFill>
                <a:blip r:embed="rId20"/>
                <a:stretch>
                  <a:fillRect l="-20526" t="-77500" r="-526" b="-15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A69E98AF-81D7-49F8-9E37-43E397B9BB78}"/>
                  </a:ext>
                </a:extLst>
              </p:cNvPr>
              <p:cNvSpPr txBox="1"/>
              <p:nvPr/>
            </p:nvSpPr>
            <p:spPr>
              <a:xfrm>
                <a:off x="7669072" y="3936582"/>
                <a:ext cx="1061381" cy="2401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1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1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1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sz="1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/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sz="10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sz="1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1000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10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en-US" sz="10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10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sz="10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sz="1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0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e>
                    </m:nary>
                    <m:r>
                      <a:rPr lang="en-US" sz="1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000" i="1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sz="1000" dirty="0"/>
                  <a:t> </a:t>
                </a:r>
              </a:p>
            </p:txBody>
          </p:sp>
        </mc:Choice>
        <mc:Fallback xmlns=""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A69E98AF-81D7-49F8-9E37-43E397B9BB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9072" y="3936582"/>
                <a:ext cx="1061381" cy="240130"/>
              </a:xfrm>
              <a:prstGeom prst="rect">
                <a:avLst/>
              </a:prstGeom>
              <a:blipFill>
                <a:blip r:embed="rId21"/>
                <a:stretch>
                  <a:fillRect l="-21839" t="-82051" r="-575" b="-16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AE3CB67A-1107-4F78-AD1B-634065979F38}"/>
                  </a:ext>
                </a:extLst>
              </p:cNvPr>
              <p:cNvSpPr txBox="1"/>
              <p:nvPr/>
            </p:nvSpPr>
            <p:spPr>
              <a:xfrm>
                <a:off x="7671488" y="3246475"/>
                <a:ext cx="1157561" cy="2401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1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1000" i="1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1000" i="1"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sz="10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/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sz="10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sz="1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1000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10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en-US" sz="10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10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sz="10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sz="1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0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e>
                    </m:nary>
                    <m:r>
                      <a:rPr lang="en-US" sz="1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000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100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1000" i="1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sz="1000" dirty="0"/>
                  <a:t> </a:t>
                </a:r>
              </a:p>
            </p:txBody>
          </p:sp>
        </mc:Choice>
        <mc:Fallback xmlns=""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AE3CB67A-1107-4F78-AD1B-634065979F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1488" y="3246475"/>
                <a:ext cx="1157561" cy="240130"/>
              </a:xfrm>
              <a:prstGeom prst="rect">
                <a:avLst/>
              </a:prstGeom>
              <a:blipFill>
                <a:blip r:embed="rId22"/>
                <a:stretch>
                  <a:fillRect l="-20000" t="-82051" r="-526" b="-16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B072BB86-A728-4E8B-89AF-D4972A400425}"/>
                  </a:ext>
                </a:extLst>
              </p:cNvPr>
              <p:cNvSpPr txBox="1"/>
              <p:nvPr/>
            </p:nvSpPr>
            <p:spPr>
              <a:xfrm>
                <a:off x="2955608" y="1458745"/>
                <a:ext cx="28533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B072BB86-A728-4E8B-89AF-D4972A4004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5608" y="1458745"/>
                <a:ext cx="285335" cy="215444"/>
              </a:xfrm>
              <a:prstGeom prst="rect">
                <a:avLst/>
              </a:prstGeom>
              <a:blipFill>
                <a:blip r:embed="rId23"/>
                <a:stretch>
                  <a:fillRect l="-12766" r="-10638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7681DEC5-FCA1-400A-B942-ADF12A907DB8}"/>
                  </a:ext>
                </a:extLst>
              </p:cNvPr>
              <p:cNvSpPr txBox="1"/>
              <p:nvPr/>
            </p:nvSpPr>
            <p:spPr>
              <a:xfrm>
                <a:off x="3692470" y="1458745"/>
                <a:ext cx="28533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7681DEC5-FCA1-400A-B942-ADF12A907D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2470" y="1458745"/>
                <a:ext cx="285335" cy="215444"/>
              </a:xfrm>
              <a:prstGeom prst="rect">
                <a:avLst/>
              </a:prstGeom>
              <a:blipFill>
                <a:blip r:embed="rId24"/>
                <a:stretch>
                  <a:fillRect l="-12766" r="-10638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E8C1609B-7D45-4FA2-8040-05506C730967}"/>
                  </a:ext>
                </a:extLst>
              </p:cNvPr>
              <p:cNvSpPr txBox="1"/>
              <p:nvPr/>
            </p:nvSpPr>
            <p:spPr>
              <a:xfrm>
                <a:off x="4429332" y="1458745"/>
                <a:ext cx="28533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9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E8C1609B-7D45-4FA2-8040-05506C7309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9332" y="1458745"/>
                <a:ext cx="285335" cy="215444"/>
              </a:xfrm>
              <a:prstGeom prst="rect">
                <a:avLst/>
              </a:prstGeom>
              <a:blipFill>
                <a:blip r:embed="rId25"/>
                <a:stretch>
                  <a:fillRect l="-13043" r="-13043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931181B6-5170-4253-A995-4FF534446755}"/>
                  </a:ext>
                </a:extLst>
              </p:cNvPr>
              <p:cNvSpPr txBox="1"/>
              <p:nvPr/>
            </p:nvSpPr>
            <p:spPr>
              <a:xfrm>
                <a:off x="5166194" y="1458745"/>
                <a:ext cx="28533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931181B6-5170-4253-A995-4FF5344467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6194" y="1458745"/>
                <a:ext cx="285335" cy="215444"/>
              </a:xfrm>
              <a:prstGeom prst="rect">
                <a:avLst/>
              </a:prstGeom>
              <a:blipFill>
                <a:blip r:embed="rId26"/>
                <a:stretch>
                  <a:fillRect l="-12766" r="-10638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CCC71594-F5F6-4DCB-ACC2-C29129C7ACA0}"/>
                  </a:ext>
                </a:extLst>
              </p:cNvPr>
              <p:cNvSpPr txBox="1"/>
              <p:nvPr/>
            </p:nvSpPr>
            <p:spPr>
              <a:xfrm>
                <a:off x="5903056" y="1458745"/>
                <a:ext cx="28533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CCC71594-F5F6-4DCB-ACC2-C29129C7AC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3056" y="1458745"/>
                <a:ext cx="285335" cy="215444"/>
              </a:xfrm>
              <a:prstGeom prst="rect">
                <a:avLst/>
              </a:prstGeom>
              <a:blipFill>
                <a:blip r:embed="rId27"/>
                <a:stretch>
                  <a:fillRect l="-12766" r="-10638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6AEF5B92-3888-4D18-B0BB-C201154FD361}"/>
                  </a:ext>
                </a:extLst>
              </p:cNvPr>
              <p:cNvSpPr txBox="1"/>
              <p:nvPr/>
            </p:nvSpPr>
            <p:spPr>
              <a:xfrm>
                <a:off x="6782068" y="2706841"/>
                <a:ext cx="184452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9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6AEF5B92-3888-4D18-B0BB-C201154FD3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2068" y="2706841"/>
                <a:ext cx="184452" cy="215444"/>
              </a:xfrm>
              <a:prstGeom prst="rect">
                <a:avLst/>
              </a:prstGeom>
              <a:blipFill>
                <a:blip r:embed="rId25"/>
                <a:stretch>
                  <a:fillRect l="-33333" r="-60000"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2FA2E540-6517-4154-98C7-786C108C9D2D}"/>
                  </a:ext>
                </a:extLst>
              </p:cNvPr>
              <p:cNvSpPr txBox="1"/>
              <p:nvPr/>
            </p:nvSpPr>
            <p:spPr>
              <a:xfrm>
                <a:off x="4441928" y="2709249"/>
                <a:ext cx="184452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2FA2E540-6517-4154-98C7-786C108C9D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1928" y="2709249"/>
                <a:ext cx="184452" cy="215444"/>
              </a:xfrm>
              <a:prstGeom prst="rect">
                <a:avLst/>
              </a:prstGeom>
              <a:blipFill>
                <a:blip r:embed="rId23"/>
                <a:stretch>
                  <a:fillRect l="-33333" r="-60000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4BED34A6-D898-4268-8DC5-9DF77A6E8184}"/>
                  </a:ext>
                </a:extLst>
              </p:cNvPr>
              <p:cNvSpPr txBox="1"/>
              <p:nvPr/>
            </p:nvSpPr>
            <p:spPr>
              <a:xfrm>
                <a:off x="4940685" y="2709249"/>
                <a:ext cx="184452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4BED34A6-D898-4268-8DC5-9DF77A6E81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0685" y="2709249"/>
                <a:ext cx="184452" cy="215444"/>
              </a:xfrm>
              <a:prstGeom prst="rect">
                <a:avLst/>
              </a:prstGeom>
              <a:blipFill>
                <a:blip r:embed="rId26"/>
                <a:stretch>
                  <a:fillRect l="-32258" r="-54839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15B1540D-4582-45E7-BB44-8A45B6140AA3}"/>
                  </a:ext>
                </a:extLst>
              </p:cNvPr>
              <p:cNvSpPr txBox="1"/>
              <p:nvPr/>
            </p:nvSpPr>
            <p:spPr>
              <a:xfrm>
                <a:off x="5618900" y="2706343"/>
                <a:ext cx="184452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15B1540D-4582-45E7-BB44-8A45B6140A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8900" y="2706343"/>
                <a:ext cx="184452" cy="215444"/>
              </a:xfrm>
              <a:prstGeom prst="rect">
                <a:avLst/>
              </a:prstGeom>
              <a:blipFill>
                <a:blip r:embed="rId24"/>
                <a:stretch>
                  <a:fillRect l="-33333" r="-60000"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3FC1B1F3-EABF-4EC8-9101-AB3875D4EF30}"/>
                  </a:ext>
                </a:extLst>
              </p:cNvPr>
              <p:cNvSpPr txBox="1"/>
              <p:nvPr/>
            </p:nvSpPr>
            <p:spPr>
              <a:xfrm>
                <a:off x="6117657" y="2706343"/>
                <a:ext cx="184452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3FC1B1F3-EABF-4EC8-9101-AB3875D4EF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7657" y="2706343"/>
                <a:ext cx="184452" cy="215444"/>
              </a:xfrm>
              <a:prstGeom prst="rect">
                <a:avLst/>
              </a:prstGeom>
              <a:blipFill>
                <a:blip r:embed="rId28"/>
                <a:stretch>
                  <a:fillRect l="-36667" r="-60000"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848515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7463A0-5BA6-487F-BE39-B515587EAD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endParaRPr lang="en-US" sz="1600" dirty="0"/>
          </a:p>
          <a:p>
            <a:pPr marL="114300" indent="0">
              <a:buNone/>
            </a:pPr>
            <a:endParaRPr lang="en-US" sz="1600" dirty="0"/>
          </a:p>
          <a:p>
            <a:pPr marL="114300" indent="0">
              <a:buNone/>
            </a:pPr>
            <a:endParaRPr lang="en-US" sz="1600" dirty="0"/>
          </a:p>
          <a:p>
            <a:pPr marL="114300" indent="0">
              <a:buNone/>
            </a:pPr>
            <a:endParaRPr lang="en-US" sz="1600" dirty="0"/>
          </a:p>
          <a:p>
            <a:pPr marL="114300" indent="0">
              <a:buNone/>
            </a:pPr>
            <a:endParaRPr lang="en-US" sz="1600" dirty="0"/>
          </a:p>
          <a:p>
            <a:pPr marL="114300" indent="0">
              <a:buNone/>
            </a:pPr>
            <a:endParaRPr lang="en-US" sz="1600" dirty="0"/>
          </a:p>
          <a:p>
            <a:pPr marL="114300" indent="0">
              <a:buNone/>
            </a:pPr>
            <a:endParaRPr lang="en-US" sz="1600" dirty="0"/>
          </a:p>
          <a:p>
            <a:pPr marL="114300" indent="0">
              <a:buNone/>
            </a:pPr>
            <a:endParaRPr lang="en-US" sz="1600" dirty="0"/>
          </a:p>
        </p:txBody>
      </p:sp>
      <p:sp>
        <p:nvSpPr>
          <p:cNvPr id="68" name="Google Shape;68;p14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lvl="0"/>
            <a:r>
              <a:rPr lang="en-GB" dirty="0">
                <a:latin typeface="Open Sans"/>
                <a:ea typeface="Open Sans"/>
                <a:cs typeface="Open Sans"/>
                <a:sym typeface="Open Sans"/>
              </a:rPr>
              <a:t>Balanced Cache Distribution</a:t>
            </a:r>
            <a:endParaRPr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0" name="Google Shape;70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Economica"/>
              </a:rPr>
              <a:t>75</a:t>
            </a:fld>
            <a:endParaRPr dirty="0">
              <a:solidFill>
                <a:schemeClr val="dk1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  <a:sym typeface="Economica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22F1CB4-90F3-446B-8524-6340D5B5A573}"/>
              </a:ext>
            </a:extLst>
          </p:cNvPr>
          <p:cNvSpPr/>
          <p:nvPr/>
        </p:nvSpPr>
        <p:spPr>
          <a:xfrm>
            <a:off x="2814638" y="1243466"/>
            <a:ext cx="567276" cy="66458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3912AE3-6359-45D8-872F-8690238BDD06}"/>
              </a:ext>
            </a:extLst>
          </p:cNvPr>
          <p:cNvSpPr/>
          <p:nvPr/>
        </p:nvSpPr>
        <p:spPr>
          <a:xfrm>
            <a:off x="3551500" y="1243466"/>
            <a:ext cx="567276" cy="66458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5637411-EBAE-4349-9B52-F44CC7508285}"/>
              </a:ext>
            </a:extLst>
          </p:cNvPr>
          <p:cNvSpPr/>
          <p:nvPr/>
        </p:nvSpPr>
        <p:spPr>
          <a:xfrm>
            <a:off x="4288362" y="1243466"/>
            <a:ext cx="567276" cy="66458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40EF0E2-A243-45C5-96A3-4B683504F4D7}"/>
              </a:ext>
            </a:extLst>
          </p:cNvPr>
          <p:cNvSpPr/>
          <p:nvPr/>
        </p:nvSpPr>
        <p:spPr>
          <a:xfrm>
            <a:off x="5025224" y="1243466"/>
            <a:ext cx="567276" cy="66458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E810F04-E737-4C4F-8336-77FAF29898B8}"/>
              </a:ext>
            </a:extLst>
          </p:cNvPr>
          <p:cNvSpPr/>
          <p:nvPr/>
        </p:nvSpPr>
        <p:spPr>
          <a:xfrm>
            <a:off x="5762086" y="1243466"/>
            <a:ext cx="567276" cy="66458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0A6CFA2-D60B-4C0F-A048-4D571F5535EF}"/>
                  </a:ext>
                </a:extLst>
              </p:cNvPr>
              <p:cNvSpPr txBox="1"/>
              <p:nvPr/>
            </p:nvSpPr>
            <p:spPr>
              <a:xfrm>
                <a:off x="4143956" y="2571750"/>
                <a:ext cx="3116622" cy="7240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f>
                                    <m:fPr>
                                      <m:type m:val="noBar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/>
                                    <m:den/>
                                  </m:f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     ,</m:t>
                                  </m:r>
                                  <m:f>
                                    <m:fPr>
                                      <m:type m:val="noBar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/>
                                    <m:den/>
                                  </m:f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      </m:t>
                                  </m:r>
                                </m:e>
                              </m:d>
                            </m:e>
                          </m:groupChr>
                        </m:e>
                        <m:lim>
                          <m:eqArr>
                            <m:eqArr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e>
                            <m:e>
                              <m:r>
                                <m:rPr>
                                  <m:nor/>
                                </m:rPr>
                                <a:rPr lang="en-US" dirty="0"/>
                                <m:t> </m:t>
                              </m:r>
                            </m:e>
                          </m:eqArr>
                        </m:lim>
                      </m:limLow>
                      <m:r>
                        <a:rPr lang="en-US" i="1" dirty="0">
                          <a:latin typeface="Cambria Math" panose="02040503050406030204" pitchFamily="18" charset="0"/>
                        </a:rPr>
                        <m:t>,</m:t>
                      </m:r>
                      <m:limLow>
                        <m:limLow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f>
                                    <m:fPr>
                                      <m:type m:val="noBar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/>
                                    <m:den/>
                                  </m:f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     ,</m:t>
                                  </m:r>
                                  <m:f>
                                    <m:fPr>
                                      <m:type m:val="noBar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/>
                                    <m:den/>
                                  </m:f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      </m:t>
                                  </m:r>
                                </m:e>
                              </m:d>
                            </m:e>
                          </m:groupChr>
                        </m:e>
                        <m:lim>
                          <m:eqArr>
                            <m:eqArr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</m:e>
                            <m:e>
                              <m:r>
                                <m:rPr>
                                  <m:nor/>
                                </m:rPr>
                                <a:rPr lang="en-US" dirty="0"/>
                                <m:t> </m:t>
                              </m:r>
                            </m:e>
                          </m:eqArr>
                        </m:lim>
                      </m:limLow>
                      <m:r>
                        <a:rPr lang="en-US" i="1" dirty="0">
                          <a:latin typeface="Cambria Math" panose="02040503050406030204" pitchFamily="18" charset="0"/>
                        </a:rPr>
                        <m:t>,</m:t>
                      </m:r>
                      <m:limLow>
                        <m:limLow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type m:val="noBar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/>
                                    <m:den/>
                                  </m:f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      </m:t>
                                  </m:r>
                                </m:e>
                              </m:d>
                            </m:e>
                          </m:groupChr>
                        </m:e>
                        <m:lim>
                          <m:eqArr>
                            <m:eqArr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d>
                            </m:e>
                            <m:e>
                              <m:r>
                                <m:rPr>
                                  <m:nor/>
                                </m:rPr>
                                <a:rPr lang="en-US" dirty="0"/>
                                <m:t> </m:t>
                              </m:r>
                            </m:e>
                          </m:eqArr>
                        </m:lim>
                      </m:limLow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0A6CFA2-D60B-4C0F-A048-4D571F5535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3956" y="2571750"/>
                <a:ext cx="3116622" cy="724044"/>
              </a:xfrm>
              <a:prstGeom prst="rect">
                <a:avLst/>
              </a:prstGeom>
              <a:blipFill>
                <a:blip r:embed="rId8"/>
                <a:stretch>
                  <a:fillRect b="-8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25">
            <a:extLst>
              <a:ext uri="{FF2B5EF4-FFF2-40B4-BE49-F238E27FC236}">
                <a16:creationId xmlns:a16="http://schemas.microsoft.com/office/drawing/2014/main" id="{DD8E9793-E0C4-4AA4-A06E-F7A488963E0E}"/>
              </a:ext>
            </a:extLst>
          </p:cNvPr>
          <p:cNvSpPr/>
          <p:nvPr/>
        </p:nvSpPr>
        <p:spPr>
          <a:xfrm>
            <a:off x="6700923" y="2605001"/>
            <a:ext cx="366711" cy="42961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8945F6F-361A-4F25-8D65-F25BA502ED18}"/>
                  </a:ext>
                </a:extLst>
              </p:cNvPr>
              <p:cNvSpPr txBox="1"/>
              <p:nvPr/>
            </p:nvSpPr>
            <p:spPr>
              <a:xfrm>
                <a:off x="2751866" y="2024905"/>
                <a:ext cx="69281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8945F6F-361A-4F25-8D65-F25BA502ED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1866" y="2024905"/>
                <a:ext cx="692818" cy="215444"/>
              </a:xfrm>
              <a:prstGeom prst="rect">
                <a:avLst/>
              </a:prstGeom>
              <a:blipFill>
                <a:blip r:embed="rId10"/>
                <a:stretch>
                  <a:fillRect l="-1754" r="-4386" b="-13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48846510-65FB-4193-BC74-0ECC0644E36A}"/>
                  </a:ext>
                </a:extLst>
              </p:cNvPr>
              <p:cNvSpPr txBox="1"/>
              <p:nvPr/>
            </p:nvSpPr>
            <p:spPr>
              <a:xfrm>
                <a:off x="3488728" y="2024905"/>
                <a:ext cx="69281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48846510-65FB-4193-BC74-0ECC0644E3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8728" y="2024905"/>
                <a:ext cx="692818" cy="215444"/>
              </a:xfrm>
              <a:prstGeom prst="rect">
                <a:avLst/>
              </a:prstGeom>
              <a:blipFill>
                <a:blip r:embed="rId11"/>
                <a:stretch>
                  <a:fillRect l="-2632" r="-4386" b="-13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DD79270C-3F46-4A66-BB94-59C07D9803CF}"/>
                  </a:ext>
                </a:extLst>
              </p:cNvPr>
              <p:cNvSpPr txBox="1"/>
              <p:nvPr/>
            </p:nvSpPr>
            <p:spPr>
              <a:xfrm>
                <a:off x="4225590" y="2024905"/>
                <a:ext cx="69281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DD79270C-3F46-4A66-BB94-59C07D9803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5590" y="2024905"/>
                <a:ext cx="692818" cy="215444"/>
              </a:xfrm>
              <a:prstGeom prst="rect">
                <a:avLst/>
              </a:prstGeom>
              <a:blipFill>
                <a:blip r:embed="rId12"/>
                <a:stretch>
                  <a:fillRect l="-2632" r="-5263" b="-13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825A0B9A-80C1-4BFD-B68F-F5DD973628AA}"/>
                  </a:ext>
                </a:extLst>
              </p:cNvPr>
              <p:cNvSpPr txBox="1"/>
              <p:nvPr/>
            </p:nvSpPr>
            <p:spPr>
              <a:xfrm>
                <a:off x="4962452" y="2023671"/>
                <a:ext cx="69281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825A0B9A-80C1-4BFD-B68F-F5DD973628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2452" y="2023671"/>
                <a:ext cx="692818" cy="215444"/>
              </a:xfrm>
              <a:prstGeom prst="rect">
                <a:avLst/>
              </a:prstGeom>
              <a:blipFill>
                <a:blip r:embed="rId13"/>
                <a:stretch>
                  <a:fillRect l="-2632" r="-4386" b="-1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51226C44-D7EB-4BA3-84E0-ACBE5098F388}"/>
                  </a:ext>
                </a:extLst>
              </p:cNvPr>
              <p:cNvSpPr txBox="1"/>
              <p:nvPr/>
            </p:nvSpPr>
            <p:spPr>
              <a:xfrm>
                <a:off x="5702267" y="2023671"/>
                <a:ext cx="69281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51226C44-D7EB-4BA3-84E0-ACBE5098F3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2267" y="2023671"/>
                <a:ext cx="692818" cy="215444"/>
              </a:xfrm>
              <a:prstGeom prst="rect">
                <a:avLst/>
              </a:prstGeom>
              <a:blipFill>
                <a:blip r:embed="rId14"/>
                <a:stretch>
                  <a:fillRect l="-2632" r="-4386" b="-1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EBBE7A6-DF53-4783-86D5-1B6F09677481}"/>
                  </a:ext>
                </a:extLst>
              </p:cNvPr>
              <p:cNvSpPr txBox="1"/>
              <p:nvPr/>
            </p:nvSpPr>
            <p:spPr>
              <a:xfrm>
                <a:off x="433007" y="2765894"/>
                <a:ext cx="2039083" cy="4805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f>
                            <m:fPr>
                              <m:type m:val="noBar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/>
                            <m:den/>
                          </m:f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     ,</m:t>
                          </m:r>
                          <m:f>
                            <m:fPr>
                              <m:type m:val="noBar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/>
                            <m:den/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    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type m:val="noBar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/>
                            <m:den/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     </m:t>
                          </m:r>
                        </m:e>
                      </m:d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EBBE7A6-DF53-4783-86D5-1B6F096774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007" y="2765894"/>
                <a:ext cx="2039083" cy="480581"/>
              </a:xfrm>
              <a:prstGeom prst="rect">
                <a:avLst/>
              </a:prstGeom>
              <a:blipFill>
                <a:blip r:embed="rId15"/>
                <a:stretch>
                  <a:fillRect l="-1493" b="-12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Rectangle 43">
            <a:extLst>
              <a:ext uri="{FF2B5EF4-FFF2-40B4-BE49-F238E27FC236}">
                <a16:creationId xmlns:a16="http://schemas.microsoft.com/office/drawing/2014/main" id="{FDD23E0A-6D8B-49EF-89CE-BC7E3BC35192}"/>
              </a:ext>
            </a:extLst>
          </p:cNvPr>
          <p:cNvSpPr/>
          <p:nvPr/>
        </p:nvSpPr>
        <p:spPr>
          <a:xfrm>
            <a:off x="979196" y="2790097"/>
            <a:ext cx="366711" cy="42961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F125A142-F514-48ED-BD88-FE0C565B9F9D}"/>
              </a:ext>
            </a:extLst>
          </p:cNvPr>
          <p:cNvSpPr/>
          <p:nvPr/>
        </p:nvSpPr>
        <p:spPr>
          <a:xfrm>
            <a:off x="1469554" y="2790097"/>
            <a:ext cx="366711" cy="42961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9A9D865E-E920-44A8-B5A2-820E822B528D}"/>
              </a:ext>
            </a:extLst>
          </p:cNvPr>
          <p:cNvSpPr/>
          <p:nvPr/>
        </p:nvSpPr>
        <p:spPr>
          <a:xfrm>
            <a:off x="1958815" y="2792169"/>
            <a:ext cx="366711" cy="42961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14BBA9C5-833E-4E9C-9F8C-3227A527EB0D}"/>
                  </a:ext>
                </a:extLst>
              </p:cNvPr>
              <p:cNvSpPr txBox="1"/>
              <p:nvPr/>
            </p:nvSpPr>
            <p:spPr>
              <a:xfrm>
                <a:off x="4740816" y="4474556"/>
                <a:ext cx="3182153" cy="4405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i="1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sz="1100" i="1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sz="1100" i="1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begChr m:val="⌊"/>
                          <m:endChr m:val="⌋"/>
                          <m:ctrlPr>
                            <a:rPr lang="en-US" sz="11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11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11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  <m:sup/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  <m:d>
                                    <m:dPr>
                                      <m:ctrlPr>
                                        <a:rPr lang="en-US" sz="11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100" i="1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</m:d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sz="11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1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11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nary>
                        </m:e>
                      </m:d>
                      <m:r>
                        <a:rPr lang="en-US" sz="1100" i="1">
                          <a:latin typeface="Cambria Math" panose="02040503050406030204" pitchFamily="18" charset="0"/>
                        </a:rPr>
                        <m:t>≤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11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1100" i="1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≥</m:t>
                          </m:r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11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11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d>
                                <m:dPr>
                                  <m:ctrlP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d>
                            </m:sub>
                            <m:sup/>
                            <m:e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</m:nary>
                        </m:e>
                      </m:nary>
                      <m:r>
                        <a:rPr lang="en-US" sz="1100" i="1">
                          <a:latin typeface="Cambria Math" panose="02040503050406030204" pitchFamily="18" charset="0"/>
                        </a:rPr>
                        <m:t>≤</m:t>
                      </m:r>
                      <m:d>
                        <m:dPr>
                          <m:begChr m:val="⌈"/>
                          <m:endChr m:val="⌉"/>
                          <m:ctrlPr>
                            <a:rPr lang="en-US" sz="11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11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11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  <m:sup/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sz="11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1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11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nary>
                        </m:e>
                      </m:d>
                    </m:oMath>
                  </m:oMathPara>
                </a14:m>
                <a:endParaRPr lang="en-US" sz="1100" dirty="0"/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14BBA9C5-833E-4E9C-9F8C-3227A527EB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0816" y="4474556"/>
                <a:ext cx="3182153" cy="440570"/>
              </a:xfrm>
              <a:prstGeom prst="rect">
                <a:avLst/>
              </a:prstGeom>
              <a:blipFill>
                <a:blip r:embed="rId19"/>
                <a:stretch>
                  <a:fillRect l="-8238" t="-140278" r="-23946" b="-18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Rectangle 65">
            <a:extLst>
              <a:ext uri="{FF2B5EF4-FFF2-40B4-BE49-F238E27FC236}">
                <a16:creationId xmlns:a16="http://schemas.microsoft.com/office/drawing/2014/main" id="{C199B9C4-9BB8-4CBA-8140-0C576622C84D}"/>
              </a:ext>
            </a:extLst>
          </p:cNvPr>
          <p:cNvSpPr/>
          <p:nvPr/>
        </p:nvSpPr>
        <p:spPr>
          <a:xfrm>
            <a:off x="4360783" y="2607409"/>
            <a:ext cx="366711" cy="42961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313618C5-CB0E-4D57-9F63-022D0B998E3A}"/>
              </a:ext>
            </a:extLst>
          </p:cNvPr>
          <p:cNvSpPr/>
          <p:nvPr/>
        </p:nvSpPr>
        <p:spPr>
          <a:xfrm>
            <a:off x="4859540" y="2607409"/>
            <a:ext cx="366711" cy="42961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2FF369EB-EA1B-432F-BC17-C15E15BB37A2}"/>
              </a:ext>
            </a:extLst>
          </p:cNvPr>
          <p:cNvSpPr/>
          <p:nvPr/>
        </p:nvSpPr>
        <p:spPr>
          <a:xfrm>
            <a:off x="5537755" y="2604503"/>
            <a:ext cx="366711" cy="42961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28EDCA8A-0CFC-45F1-A1FB-D0ADDFA7FF69}"/>
              </a:ext>
            </a:extLst>
          </p:cNvPr>
          <p:cNvSpPr/>
          <p:nvPr/>
        </p:nvSpPr>
        <p:spPr>
          <a:xfrm>
            <a:off x="6036512" y="2604503"/>
            <a:ext cx="366711" cy="42961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4007491B-50EF-4E4C-91E4-E54122683402}"/>
              </a:ext>
            </a:extLst>
          </p:cNvPr>
          <p:cNvCxnSpPr>
            <a:cxnSpLocks/>
          </p:cNvCxnSpPr>
          <p:nvPr/>
        </p:nvCxnSpPr>
        <p:spPr>
          <a:xfrm>
            <a:off x="6561168" y="3285241"/>
            <a:ext cx="0" cy="1620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1BA23214-B9F7-492E-9C0C-6DDD64BF9388}"/>
              </a:ext>
            </a:extLst>
          </p:cNvPr>
          <p:cNvCxnSpPr>
            <a:cxnSpLocks/>
          </p:cNvCxnSpPr>
          <p:nvPr/>
        </p:nvCxnSpPr>
        <p:spPr>
          <a:xfrm>
            <a:off x="6561168" y="3447264"/>
            <a:ext cx="1022808" cy="0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7E912A63-3CC8-4E1A-A087-5193DBFE6A4C}"/>
              </a:ext>
            </a:extLst>
          </p:cNvPr>
          <p:cNvCxnSpPr>
            <a:cxnSpLocks/>
          </p:cNvCxnSpPr>
          <p:nvPr/>
        </p:nvCxnSpPr>
        <p:spPr>
          <a:xfrm>
            <a:off x="5393062" y="3246475"/>
            <a:ext cx="0" cy="5377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CA01E5DA-5144-4B58-A60F-0BC7B03C3605}"/>
              </a:ext>
            </a:extLst>
          </p:cNvPr>
          <p:cNvCxnSpPr>
            <a:cxnSpLocks/>
          </p:cNvCxnSpPr>
          <p:nvPr/>
        </p:nvCxnSpPr>
        <p:spPr>
          <a:xfrm>
            <a:off x="5393062" y="3784185"/>
            <a:ext cx="2190914" cy="0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D1599217-6A54-49AC-968C-CA2BEBBBF69C}"/>
              </a:ext>
            </a:extLst>
          </p:cNvPr>
          <p:cNvCxnSpPr>
            <a:cxnSpLocks/>
          </p:cNvCxnSpPr>
          <p:nvPr/>
        </p:nvCxnSpPr>
        <p:spPr>
          <a:xfrm>
            <a:off x="4221146" y="3246475"/>
            <a:ext cx="0" cy="8709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06D5938D-A0CF-42B2-A72A-CF886BF0D02B}"/>
              </a:ext>
            </a:extLst>
          </p:cNvPr>
          <p:cNvCxnSpPr>
            <a:cxnSpLocks/>
          </p:cNvCxnSpPr>
          <p:nvPr/>
        </p:nvCxnSpPr>
        <p:spPr>
          <a:xfrm>
            <a:off x="4221146" y="4117425"/>
            <a:ext cx="3362830" cy="0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9922196C-92E3-411E-8E75-2FB1C783C03E}"/>
                  </a:ext>
                </a:extLst>
              </p:cNvPr>
              <p:cNvSpPr txBox="1"/>
              <p:nvPr/>
            </p:nvSpPr>
            <p:spPr>
              <a:xfrm>
                <a:off x="7674739" y="3598491"/>
                <a:ext cx="1157561" cy="2401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10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1000" i="1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1000" i="1"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sz="1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/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sz="10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sz="1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1000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10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en-US" sz="10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10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sz="10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sz="1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0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e>
                    </m:nary>
                    <m:r>
                      <a:rPr lang="en-US" sz="1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0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10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1000" b="0" i="1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sz="1000" b="0" dirty="0"/>
                  <a:t> </a:t>
                </a:r>
              </a:p>
            </p:txBody>
          </p:sp>
        </mc:Choice>
        <mc:Fallback xmlns=""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9922196C-92E3-411E-8E75-2FB1C783C0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4739" y="3598491"/>
                <a:ext cx="1157561" cy="240130"/>
              </a:xfrm>
              <a:prstGeom prst="rect">
                <a:avLst/>
              </a:prstGeom>
              <a:blipFill>
                <a:blip r:embed="rId23"/>
                <a:stretch>
                  <a:fillRect l="-20526" t="-77500" r="-526" b="-15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A69E98AF-81D7-49F8-9E37-43E397B9BB78}"/>
                  </a:ext>
                </a:extLst>
              </p:cNvPr>
              <p:cNvSpPr txBox="1"/>
              <p:nvPr/>
            </p:nvSpPr>
            <p:spPr>
              <a:xfrm>
                <a:off x="7669072" y="3936582"/>
                <a:ext cx="1061381" cy="2401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1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1000" i="1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1000" i="1"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sz="1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/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sz="10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sz="1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1000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10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en-US" sz="10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10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sz="10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sz="1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0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e>
                    </m:nary>
                    <m:r>
                      <a:rPr lang="en-US" sz="1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000" i="1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sz="1000" dirty="0"/>
                  <a:t> </a:t>
                </a:r>
              </a:p>
            </p:txBody>
          </p:sp>
        </mc:Choice>
        <mc:Fallback xmlns=""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A69E98AF-81D7-49F8-9E37-43E397B9BB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9072" y="3936582"/>
                <a:ext cx="1061381" cy="240130"/>
              </a:xfrm>
              <a:prstGeom prst="rect">
                <a:avLst/>
              </a:prstGeom>
              <a:blipFill>
                <a:blip r:embed="rId24"/>
                <a:stretch>
                  <a:fillRect l="-21839" t="-82051" r="-575" b="-16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AE3CB67A-1107-4F78-AD1B-634065979F38}"/>
                  </a:ext>
                </a:extLst>
              </p:cNvPr>
              <p:cNvSpPr txBox="1"/>
              <p:nvPr/>
            </p:nvSpPr>
            <p:spPr>
              <a:xfrm>
                <a:off x="7671488" y="3246475"/>
                <a:ext cx="1157561" cy="2401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1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1000" i="1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1000" i="1"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sz="10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/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sz="10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sz="1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1000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10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en-US" sz="10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10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sz="10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sz="1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0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e>
                    </m:nary>
                    <m:r>
                      <a:rPr lang="en-US" sz="1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000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100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1000" i="1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sz="1000" dirty="0"/>
                  <a:t> </a:t>
                </a:r>
              </a:p>
            </p:txBody>
          </p:sp>
        </mc:Choice>
        <mc:Fallback xmlns=""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AE3CB67A-1107-4F78-AD1B-634065979F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1488" y="3246475"/>
                <a:ext cx="1157561" cy="240130"/>
              </a:xfrm>
              <a:prstGeom prst="rect">
                <a:avLst/>
              </a:prstGeom>
              <a:blipFill>
                <a:blip r:embed="rId25"/>
                <a:stretch>
                  <a:fillRect l="-20000" t="-82051" r="-526" b="-16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D720EF68-48D1-4FC0-8BCC-8822984606DA}"/>
                  </a:ext>
                </a:extLst>
              </p:cNvPr>
              <p:cNvSpPr txBox="1"/>
              <p:nvPr/>
            </p:nvSpPr>
            <p:spPr>
              <a:xfrm>
                <a:off x="1060341" y="2897427"/>
                <a:ext cx="184452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D720EF68-48D1-4FC0-8BCC-8822984606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0341" y="2897427"/>
                <a:ext cx="184452" cy="215444"/>
              </a:xfrm>
              <a:prstGeom prst="rect">
                <a:avLst/>
              </a:prstGeom>
              <a:blipFill>
                <a:blip r:embed="rId26"/>
                <a:stretch>
                  <a:fillRect l="-33333" r="-60000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F7513CD4-F30B-48F7-A9EC-F28E7F7C82C4}"/>
                  </a:ext>
                </a:extLst>
              </p:cNvPr>
              <p:cNvSpPr txBox="1"/>
              <p:nvPr/>
            </p:nvSpPr>
            <p:spPr>
              <a:xfrm>
                <a:off x="1550699" y="2897427"/>
                <a:ext cx="184452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F7513CD4-F30B-48F7-A9EC-F28E7F7C82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0699" y="2897427"/>
                <a:ext cx="184452" cy="215444"/>
              </a:xfrm>
              <a:prstGeom prst="rect">
                <a:avLst/>
              </a:prstGeom>
              <a:blipFill>
                <a:blip r:embed="rId27"/>
                <a:stretch>
                  <a:fillRect l="-32258" r="-54839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E6FEFA4D-C242-47BA-ABB1-803B5A660BB5}"/>
                  </a:ext>
                </a:extLst>
              </p:cNvPr>
              <p:cNvSpPr txBox="1"/>
              <p:nvPr/>
            </p:nvSpPr>
            <p:spPr>
              <a:xfrm>
                <a:off x="2039960" y="2899499"/>
                <a:ext cx="184452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E6FEFA4D-C242-47BA-ABB1-803B5A660B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9960" y="2899499"/>
                <a:ext cx="184452" cy="215444"/>
              </a:xfrm>
              <a:prstGeom prst="rect">
                <a:avLst/>
              </a:prstGeom>
              <a:blipFill>
                <a:blip r:embed="rId28"/>
                <a:stretch>
                  <a:fillRect l="-36667" r="-60000"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898CC264-DD4C-435A-A1E6-F6CF11197207}"/>
                  </a:ext>
                </a:extLst>
              </p:cNvPr>
              <p:cNvSpPr txBox="1"/>
              <p:nvPr/>
            </p:nvSpPr>
            <p:spPr>
              <a:xfrm>
                <a:off x="2955608" y="1458745"/>
                <a:ext cx="28533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898CC264-DD4C-435A-A1E6-F6CF111972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5608" y="1458745"/>
                <a:ext cx="285335" cy="215444"/>
              </a:xfrm>
              <a:prstGeom prst="rect">
                <a:avLst/>
              </a:prstGeom>
              <a:blipFill>
                <a:blip r:embed="rId26"/>
                <a:stretch>
                  <a:fillRect l="-12766" r="-10638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E2516577-62B0-4A52-99FF-F89B2E51DF10}"/>
                  </a:ext>
                </a:extLst>
              </p:cNvPr>
              <p:cNvSpPr txBox="1"/>
              <p:nvPr/>
            </p:nvSpPr>
            <p:spPr>
              <a:xfrm>
                <a:off x="3692470" y="1458745"/>
                <a:ext cx="28533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E2516577-62B0-4A52-99FF-F89B2E51DF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2470" y="1458745"/>
                <a:ext cx="285335" cy="215444"/>
              </a:xfrm>
              <a:prstGeom prst="rect">
                <a:avLst/>
              </a:prstGeom>
              <a:blipFill>
                <a:blip r:embed="rId27"/>
                <a:stretch>
                  <a:fillRect l="-12766" r="-10638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7CE87371-F93F-47ED-BE48-19A7C8AB1247}"/>
                  </a:ext>
                </a:extLst>
              </p:cNvPr>
              <p:cNvSpPr txBox="1"/>
              <p:nvPr/>
            </p:nvSpPr>
            <p:spPr>
              <a:xfrm>
                <a:off x="4429332" y="1458745"/>
                <a:ext cx="28533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9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7CE87371-F93F-47ED-BE48-19A7C8AB12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9332" y="1458745"/>
                <a:ext cx="285335" cy="215444"/>
              </a:xfrm>
              <a:prstGeom prst="rect">
                <a:avLst/>
              </a:prstGeom>
              <a:blipFill>
                <a:blip r:embed="rId29"/>
                <a:stretch>
                  <a:fillRect l="-13043" r="-13043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47B0F147-A5E1-47C3-BE72-0CF867BEE12B}"/>
                  </a:ext>
                </a:extLst>
              </p:cNvPr>
              <p:cNvSpPr txBox="1"/>
              <p:nvPr/>
            </p:nvSpPr>
            <p:spPr>
              <a:xfrm>
                <a:off x="5166194" y="1458745"/>
                <a:ext cx="28533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47B0F147-A5E1-47C3-BE72-0CF867BEE1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6194" y="1458745"/>
                <a:ext cx="285335" cy="215444"/>
              </a:xfrm>
              <a:prstGeom prst="rect">
                <a:avLst/>
              </a:prstGeom>
              <a:blipFill>
                <a:blip r:embed="rId30"/>
                <a:stretch>
                  <a:fillRect l="-12766" r="-10638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49BA5AD6-20CA-4A03-93D9-EF90D38373CB}"/>
                  </a:ext>
                </a:extLst>
              </p:cNvPr>
              <p:cNvSpPr txBox="1"/>
              <p:nvPr/>
            </p:nvSpPr>
            <p:spPr>
              <a:xfrm>
                <a:off x="5903056" y="1458745"/>
                <a:ext cx="28533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49BA5AD6-20CA-4A03-93D9-EF90D38373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3056" y="1458745"/>
                <a:ext cx="285335" cy="215444"/>
              </a:xfrm>
              <a:prstGeom prst="rect">
                <a:avLst/>
              </a:prstGeom>
              <a:blipFill>
                <a:blip r:embed="rId31"/>
                <a:stretch>
                  <a:fillRect l="-12766" r="-10638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AB84802D-6CE9-4D77-A5F8-44B5E64491D7}"/>
                  </a:ext>
                </a:extLst>
              </p:cNvPr>
              <p:cNvSpPr txBox="1"/>
              <p:nvPr/>
            </p:nvSpPr>
            <p:spPr>
              <a:xfrm>
                <a:off x="6782068" y="2706841"/>
                <a:ext cx="184452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9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AB84802D-6CE9-4D77-A5F8-44B5E64491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2068" y="2706841"/>
                <a:ext cx="184452" cy="215444"/>
              </a:xfrm>
              <a:prstGeom prst="rect">
                <a:avLst/>
              </a:prstGeom>
              <a:blipFill>
                <a:blip r:embed="rId29"/>
                <a:stretch>
                  <a:fillRect l="-33333" r="-60000"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DFCEA6BD-7F2B-4A30-8E0A-4DF3AA3E6BF7}"/>
                  </a:ext>
                </a:extLst>
              </p:cNvPr>
              <p:cNvSpPr txBox="1"/>
              <p:nvPr/>
            </p:nvSpPr>
            <p:spPr>
              <a:xfrm>
                <a:off x="4441928" y="2709249"/>
                <a:ext cx="184452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DFCEA6BD-7F2B-4A30-8E0A-4DF3AA3E6B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1928" y="2709249"/>
                <a:ext cx="184452" cy="215444"/>
              </a:xfrm>
              <a:prstGeom prst="rect">
                <a:avLst/>
              </a:prstGeom>
              <a:blipFill>
                <a:blip r:embed="rId26"/>
                <a:stretch>
                  <a:fillRect l="-33333" r="-60000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6F3800D9-C2CD-46B7-A7DE-132ED6976E05}"/>
                  </a:ext>
                </a:extLst>
              </p:cNvPr>
              <p:cNvSpPr txBox="1"/>
              <p:nvPr/>
            </p:nvSpPr>
            <p:spPr>
              <a:xfrm>
                <a:off x="4940685" y="2709249"/>
                <a:ext cx="184452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6F3800D9-C2CD-46B7-A7DE-132ED6976E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0685" y="2709249"/>
                <a:ext cx="184452" cy="215444"/>
              </a:xfrm>
              <a:prstGeom prst="rect">
                <a:avLst/>
              </a:prstGeom>
              <a:blipFill>
                <a:blip r:embed="rId30"/>
                <a:stretch>
                  <a:fillRect l="-32258" r="-54839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925161E3-07EB-4C37-B8D5-3FA75123CDF2}"/>
                  </a:ext>
                </a:extLst>
              </p:cNvPr>
              <p:cNvSpPr txBox="1"/>
              <p:nvPr/>
            </p:nvSpPr>
            <p:spPr>
              <a:xfrm>
                <a:off x="5618900" y="2706343"/>
                <a:ext cx="184452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925161E3-07EB-4C37-B8D5-3FA75123CD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8900" y="2706343"/>
                <a:ext cx="184452" cy="215444"/>
              </a:xfrm>
              <a:prstGeom prst="rect">
                <a:avLst/>
              </a:prstGeom>
              <a:blipFill>
                <a:blip r:embed="rId27"/>
                <a:stretch>
                  <a:fillRect l="-33333" r="-60000"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6DF7CCC2-820F-4021-B6F2-2E1AE355EAE2}"/>
                  </a:ext>
                </a:extLst>
              </p:cNvPr>
              <p:cNvSpPr txBox="1"/>
              <p:nvPr/>
            </p:nvSpPr>
            <p:spPr>
              <a:xfrm>
                <a:off x="6117657" y="2706343"/>
                <a:ext cx="184452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6DF7CCC2-820F-4021-B6F2-2E1AE355EA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7657" y="2706343"/>
                <a:ext cx="184452" cy="215444"/>
              </a:xfrm>
              <a:prstGeom prst="rect">
                <a:avLst/>
              </a:prstGeom>
              <a:blipFill>
                <a:blip r:embed="rId28"/>
                <a:stretch>
                  <a:fillRect l="-36667" r="-60000"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324160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7463A0-5BA6-487F-BE39-B515587EAD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endParaRPr lang="en-US" sz="1600" dirty="0"/>
          </a:p>
          <a:p>
            <a:pPr marL="114300" indent="0">
              <a:buNone/>
            </a:pPr>
            <a:endParaRPr lang="en-US" sz="1600" dirty="0"/>
          </a:p>
          <a:p>
            <a:pPr marL="114300" indent="0">
              <a:buNone/>
            </a:pPr>
            <a:endParaRPr lang="en-US" sz="1600" dirty="0"/>
          </a:p>
          <a:p>
            <a:pPr marL="114300" indent="0">
              <a:buNone/>
            </a:pPr>
            <a:endParaRPr lang="en-US" sz="1600" dirty="0"/>
          </a:p>
          <a:p>
            <a:pPr marL="114300" indent="0">
              <a:buNone/>
            </a:pPr>
            <a:endParaRPr lang="en-US" sz="1600" dirty="0"/>
          </a:p>
          <a:p>
            <a:pPr marL="114300" indent="0">
              <a:buNone/>
            </a:pPr>
            <a:endParaRPr lang="en-US" sz="1600" dirty="0"/>
          </a:p>
          <a:p>
            <a:pPr marL="114300" indent="0">
              <a:buNone/>
            </a:pPr>
            <a:endParaRPr lang="en-US" sz="1600" dirty="0"/>
          </a:p>
          <a:p>
            <a:pPr marL="114300" indent="0">
              <a:buNone/>
            </a:pPr>
            <a:endParaRPr lang="en-US" sz="1600" dirty="0"/>
          </a:p>
        </p:txBody>
      </p:sp>
      <p:sp>
        <p:nvSpPr>
          <p:cNvPr id="68" name="Google Shape;68;p14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lvl="0"/>
            <a:r>
              <a:rPr lang="en-GB" dirty="0">
                <a:latin typeface="Open Sans"/>
                <a:ea typeface="Open Sans"/>
                <a:cs typeface="Open Sans"/>
                <a:sym typeface="Open Sans"/>
              </a:rPr>
              <a:t>Balanced Cache Distribution</a:t>
            </a:r>
            <a:endParaRPr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0" name="Google Shape;70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Economica"/>
              </a:rPr>
              <a:t>76</a:t>
            </a:fld>
            <a:endParaRPr dirty="0">
              <a:solidFill>
                <a:schemeClr val="dk1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  <a:sym typeface="Economica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22F1CB4-90F3-446B-8524-6340D5B5A573}"/>
              </a:ext>
            </a:extLst>
          </p:cNvPr>
          <p:cNvSpPr/>
          <p:nvPr/>
        </p:nvSpPr>
        <p:spPr>
          <a:xfrm>
            <a:off x="2814638" y="1243466"/>
            <a:ext cx="567276" cy="66458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3912AE3-6359-45D8-872F-8690238BDD06}"/>
              </a:ext>
            </a:extLst>
          </p:cNvPr>
          <p:cNvSpPr/>
          <p:nvPr/>
        </p:nvSpPr>
        <p:spPr>
          <a:xfrm>
            <a:off x="3551500" y="1243466"/>
            <a:ext cx="567276" cy="66458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5637411-EBAE-4349-9B52-F44CC7508285}"/>
              </a:ext>
            </a:extLst>
          </p:cNvPr>
          <p:cNvSpPr/>
          <p:nvPr/>
        </p:nvSpPr>
        <p:spPr>
          <a:xfrm>
            <a:off x="4288362" y="1243466"/>
            <a:ext cx="567276" cy="66458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40EF0E2-A243-45C5-96A3-4B683504F4D7}"/>
              </a:ext>
            </a:extLst>
          </p:cNvPr>
          <p:cNvSpPr/>
          <p:nvPr/>
        </p:nvSpPr>
        <p:spPr>
          <a:xfrm>
            <a:off x="5025224" y="1243466"/>
            <a:ext cx="567276" cy="66458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E810F04-E737-4C4F-8336-77FAF29898B8}"/>
              </a:ext>
            </a:extLst>
          </p:cNvPr>
          <p:cNvSpPr/>
          <p:nvPr/>
        </p:nvSpPr>
        <p:spPr>
          <a:xfrm>
            <a:off x="5762086" y="1243466"/>
            <a:ext cx="567276" cy="66458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0A6CFA2-D60B-4C0F-A048-4D571F5535EF}"/>
                  </a:ext>
                </a:extLst>
              </p:cNvPr>
              <p:cNvSpPr txBox="1"/>
              <p:nvPr/>
            </p:nvSpPr>
            <p:spPr>
              <a:xfrm>
                <a:off x="4143956" y="2571750"/>
                <a:ext cx="3116622" cy="7240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f>
                                    <m:fPr>
                                      <m:type m:val="noBar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/>
                                    <m:den/>
                                  </m:f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     ,</m:t>
                                  </m:r>
                                  <m:f>
                                    <m:fPr>
                                      <m:type m:val="noBar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/>
                                    <m:den/>
                                  </m:f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      </m:t>
                                  </m:r>
                                </m:e>
                              </m:d>
                            </m:e>
                          </m:groupChr>
                        </m:e>
                        <m:lim>
                          <m:eqArr>
                            <m:eqArrPr>
                              <m:ctrlPr>
                                <a:rPr lang="en-US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e>
                            <m:e>
                              <m:r>
                                <m:rPr>
                                  <m:nor/>
                                </m:rPr>
                                <a:rPr lang="en-US" dirty="0">
                                  <a:solidFill>
                                    <a:srgbClr val="FF0000"/>
                                  </a:solidFill>
                                </a:rPr>
                                <m:t> </m:t>
                              </m:r>
                            </m:e>
                          </m:eqArr>
                        </m:lim>
                      </m:limLow>
                      <m:r>
                        <a:rPr lang="en-US" i="1" dirty="0">
                          <a:latin typeface="Cambria Math" panose="02040503050406030204" pitchFamily="18" charset="0"/>
                        </a:rPr>
                        <m:t>,</m:t>
                      </m:r>
                      <m:limLow>
                        <m:limLow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f>
                                    <m:fPr>
                                      <m:type m:val="noBar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/>
                                    <m:den/>
                                  </m:f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     ,</m:t>
                                  </m:r>
                                  <m:f>
                                    <m:fPr>
                                      <m:type m:val="noBar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/>
                                    <m:den/>
                                  </m:f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      </m:t>
                                  </m:r>
                                </m:e>
                              </m:d>
                            </m:e>
                          </m:groupChr>
                        </m:e>
                        <m:lim>
                          <m:eqArr>
                            <m:eqArrPr>
                              <m:ctrlPr>
                                <a:rPr lang="en-US" i="1" smtClean="0">
                                  <a:solidFill>
                                    <a:srgbClr val="3A21C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1">
                                  <a:solidFill>
                                    <a:srgbClr val="3A21CF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3A21C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rgbClr val="3A21CF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</m:e>
                            <m:e>
                              <m:r>
                                <m:rPr>
                                  <m:nor/>
                                </m:rPr>
                                <a:rPr lang="en-US" dirty="0">
                                  <a:solidFill>
                                    <a:srgbClr val="3A21CF"/>
                                  </a:solidFill>
                                </a:rPr>
                                <m:t> </m:t>
                              </m:r>
                            </m:e>
                          </m:eqArr>
                        </m:lim>
                      </m:limLow>
                      <m:r>
                        <a:rPr lang="en-US" i="1" dirty="0">
                          <a:latin typeface="Cambria Math" panose="02040503050406030204" pitchFamily="18" charset="0"/>
                        </a:rPr>
                        <m:t>,</m:t>
                      </m:r>
                      <m:limLow>
                        <m:limLow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type m:val="noBar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/>
                                    <m:den/>
                                  </m:f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      </m:t>
                                  </m:r>
                                </m:e>
                              </m:d>
                            </m:e>
                          </m:groupChr>
                        </m:e>
                        <m:lim>
                          <m:eqArr>
                            <m:eqArr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d>
                            </m:e>
                            <m:e>
                              <m:r>
                                <m:rPr>
                                  <m:nor/>
                                </m:rPr>
                                <a:rPr lang="en-US" dirty="0"/>
                                <m:t> </m:t>
                              </m:r>
                            </m:e>
                          </m:eqArr>
                        </m:lim>
                      </m:limLow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0A6CFA2-D60B-4C0F-A048-4D571F5535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3956" y="2571750"/>
                <a:ext cx="3116622" cy="724044"/>
              </a:xfrm>
              <a:prstGeom prst="rect">
                <a:avLst/>
              </a:prstGeom>
              <a:blipFill>
                <a:blip r:embed="rId8"/>
                <a:stretch>
                  <a:fillRect b="-8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25">
            <a:extLst>
              <a:ext uri="{FF2B5EF4-FFF2-40B4-BE49-F238E27FC236}">
                <a16:creationId xmlns:a16="http://schemas.microsoft.com/office/drawing/2014/main" id="{DD8E9793-E0C4-4AA4-A06E-F7A488963E0E}"/>
              </a:ext>
            </a:extLst>
          </p:cNvPr>
          <p:cNvSpPr/>
          <p:nvPr/>
        </p:nvSpPr>
        <p:spPr>
          <a:xfrm>
            <a:off x="6700923" y="2605001"/>
            <a:ext cx="366711" cy="42961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8945F6F-361A-4F25-8D65-F25BA502ED18}"/>
                  </a:ext>
                </a:extLst>
              </p:cNvPr>
              <p:cNvSpPr txBox="1"/>
              <p:nvPr/>
            </p:nvSpPr>
            <p:spPr>
              <a:xfrm>
                <a:off x="2751866" y="2024905"/>
                <a:ext cx="69281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8945F6F-361A-4F25-8D65-F25BA502ED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1866" y="2024905"/>
                <a:ext cx="692818" cy="215444"/>
              </a:xfrm>
              <a:prstGeom prst="rect">
                <a:avLst/>
              </a:prstGeom>
              <a:blipFill>
                <a:blip r:embed="rId10"/>
                <a:stretch>
                  <a:fillRect l="-1754" r="-4386" b="-13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48846510-65FB-4193-BC74-0ECC0644E36A}"/>
                  </a:ext>
                </a:extLst>
              </p:cNvPr>
              <p:cNvSpPr txBox="1"/>
              <p:nvPr/>
            </p:nvSpPr>
            <p:spPr>
              <a:xfrm>
                <a:off x="3488728" y="2024905"/>
                <a:ext cx="69281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48846510-65FB-4193-BC74-0ECC0644E3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8728" y="2024905"/>
                <a:ext cx="692818" cy="215444"/>
              </a:xfrm>
              <a:prstGeom prst="rect">
                <a:avLst/>
              </a:prstGeom>
              <a:blipFill>
                <a:blip r:embed="rId11"/>
                <a:stretch>
                  <a:fillRect l="-2632" r="-4386" b="-13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DD79270C-3F46-4A66-BB94-59C07D9803CF}"/>
                  </a:ext>
                </a:extLst>
              </p:cNvPr>
              <p:cNvSpPr txBox="1"/>
              <p:nvPr/>
            </p:nvSpPr>
            <p:spPr>
              <a:xfrm>
                <a:off x="4225590" y="2024905"/>
                <a:ext cx="69281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DD79270C-3F46-4A66-BB94-59C07D9803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5590" y="2024905"/>
                <a:ext cx="692818" cy="215444"/>
              </a:xfrm>
              <a:prstGeom prst="rect">
                <a:avLst/>
              </a:prstGeom>
              <a:blipFill>
                <a:blip r:embed="rId12"/>
                <a:stretch>
                  <a:fillRect l="-2632" r="-5263" b="-13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825A0B9A-80C1-4BFD-B68F-F5DD973628AA}"/>
                  </a:ext>
                </a:extLst>
              </p:cNvPr>
              <p:cNvSpPr txBox="1"/>
              <p:nvPr/>
            </p:nvSpPr>
            <p:spPr>
              <a:xfrm>
                <a:off x="4962452" y="2023671"/>
                <a:ext cx="69281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825A0B9A-80C1-4BFD-B68F-F5DD973628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2452" y="2023671"/>
                <a:ext cx="692818" cy="215444"/>
              </a:xfrm>
              <a:prstGeom prst="rect">
                <a:avLst/>
              </a:prstGeom>
              <a:blipFill>
                <a:blip r:embed="rId13"/>
                <a:stretch>
                  <a:fillRect l="-2632" r="-4386" b="-1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51226C44-D7EB-4BA3-84E0-ACBE5098F388}"/>
                  </a:ext>
                </a:extLst>
              </p:cNvPr>
              <p:cNvSpPr txBox="1"/>
              <p:nvPr/>
            </p:nvSpPr>
            <p:spPr>
              <a:xfrm>
                <a:off x="5702267" y="2023671"/>
                <a:ext cx="69281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51226C44-D7EB-4BA3-84E0-ACBE5098F3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2267" y="2023671"/>
                <a:ext cx="692818" cy="215444"/>
              </a:xfrm>
              <a:prstGeom prst="rect">
                <a:avLst/>
              </a:prstGeom>
              <a:blipFill>
                <a:blip r:embed="rId14"/>
                <a:stretch>
                  <a:fillRect l="-2632" r="-4386" b="-1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EBBE7A6-DF53-4783-86D5-1B6F09677481}"/>
                  </a:ext>
                </a:extLst>
              </p:cNvPr>
              <p:cNvSpPr txBox="1"/>
              <p:nvPr/>
            </p:nvSpPr>
            <p:spPr>
              <a:xfrm>
                <a:off x="433007" y="2765894"/>
                <a:ext cx="2039083" cy="4805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f>
                            <m:fPr>
                              <m:type m:val="noBar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/>
                            <m:den/>
                          </m:f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     ,</m:t>
                          </m:r>
                          <m:f>
                            <m:fPr>
                              <m:type m:val="noBar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/>
                            <m:den/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    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type m:val="noBar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/>
                            <m:den/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     </m:t>
                          </m:r>
                        </m:e>
                      </m:d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EBBE7A6-DF53-4783-86D5-1B6F096774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007" y="2765894"/>
                <a:ext cx="2039083" cy="480581"/>
              </a:xfrm>
              <a:prstGeom prst="rect">
                <a:avLst/>
              </a:prstGeom>
              <a:blipFill>
                <a:blip r:embed="rId15"/>
                <a:stretch>
                  <a:fillRect l="-1493" b="-12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Rectangle 43">
            <a:extLst>
              <a:ext uri="{FF2B5EF4-FFF2-40B4-BE49-F238E27FC236}">
                <a16:creationId xmlns:a16="http://schemas.microsoft.com/office/drawing/2014/main" id="{FDD23E0A-6D8B-49EF-89CE-BC7E3BC35192}"/>
              </a:ext>
            </a:extLst>
          </p:cNvPr>
          <p:cNvSpPr/>
          <p:nvPr/>
        </p:nvSpPr>
        <p:spPr>
          <a:xfrm>
            <a:off x="979196" y="2790097"/>
            <a:ext cx="366711" cy="42961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F125A142-F514-48ED-BD88-FE0C565B9F9D}"/>
              </a:ext>
            </a:extLst>
          </p:cNvPr>
          <p:cNvSpPr/>
          <p:nvPr/>
        </p:nvSpPr>
        <p:spPr>
          <a:xfrm>
            <a:off x="1469554" y="2790097"/>
            <a:ext cx="366711" cy="42961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3A21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9A9D865E-E920-44A8-B5A2-820E822B528D}"/>
              </a:ext>
            </a:extLst>
          </p:cNvPr>
          <p:cNvSpPr/>
          <p:nvPr/>
        </p:nvSpPr>
        <p:spPr>
          <a:xfrm>
            <a:off x="1958815" y="2792169"/>
            <a:ext cx="366711" cy="42961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3A21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14BBA9C5-833E-4E9C-9F8C-3227A527EB0D}"/>
                  </a:ext>
                </a:extLst>
              </p:cNvPr>
              <p:cNvSpPr txBox="1"/>
              <p:nvPr/>
            </p:nvSpPr>
            <p:spPr>
              <a:xfrm>
                <a:off x="4740816" y="4474556"/>
                <a:ext cx="3182153" cy="4405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i="1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sz="1100" i="1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sz="1100" i="1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begChr m:val="⌊"/>
                          <m:endChr m:val="⌋"/>
                          <m:ctrlPr>
                            <a:rPr lang="en-US" sz="11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11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11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  <m:sup/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  <m:d>
                                    <m:dPr>
                                      <m:ctrlPr>
                                        <a:rPr lang="en-US" sz="11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100" i="1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</m:d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sz="11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1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11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nary>
                        </m:e>
                      </m:d>
                      <m:r>
                        <a:rPr lang="en-US" sz="1100" i="1">
                          <a:latin typeface="Cambria Math" panose="02040503050406030204" pitchFamily="18" charset="0"/>
                        </a:rPr>
                        <m:t>≤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11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1100" i="1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≥</m:t>
                          </m:r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11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11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d>
                                <m:dPr>
                                  <m:ctrlP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d>
                            </m:sub>
                            <m:sup/>
                            <m:e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</m:nary>
                        </m:e>
                      </m:nary>
                      <m:r>
                        <a:rPr lang="en-US" sz="1100" i="1">
                          <a:latin typeface="Cambria Math" panose="02040503050406030204" pitchFamily="18" charset="0"/>
                        </a:rPr>
                        <m:t>≤</m:t>
                      </m:r>
                      <m:d>
                        <m:dPr>
                          <m:begChr m:val="⌈"/>
                          <m:endChr m:val="⌉"/>
                          <m:ctrlPr>
                            <a:rPr lang="en-US" sz="11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11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11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  <m:sup/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sz="11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1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11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nary>
                        </m:e>
                      </m:d>
                    </m:oMath>
                  </m:oMathPara>
                </a14:m>
                <a:endParaRPr lang="en-US" sz="1100" dirty="0"/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14BBA9C5-833E-4E9C-9F8C-3227A527EB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0816" y="4474556"/>
                <a:ext cx="3182153" cy="440570"/>
              </a:xfrm>
              <a:prstGeom prst="rect">
                <a:avLst/>
              </a:prstGeom>
              <a:blipFill>
                <a:blip r:embed="rId19"/>
                <a:stretch>
                  <a:fillRect l="-8238" t="-140278" r="-23946" b="-18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Rectangle 65">
            <a:extLst>
              <a:ext uri="{FF2B5EF4-FFF2-40B4-BE49-F238E27FC236}">
                <a16:creationId xmlns:a16="http://schemas.microsoft.com/office/drawing/2014/main" id="{C199B9C4-9BB8-4CBA-8140-0C576622C84D}"/>
              </a:ext>
            </a:extLst>
          </p:cNvPr>
          <p:cNvSpPr/>
          <p:nvPr/>
        </p:nvSpPr>
        <p:spPr>
          <a:xfrm>
            <a:off x="4360783" y="2607409"/>
            <a:ext cx="366711" cy="42961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313618C5-CB0E-4D57-9F63-022D0B998E3A}"/>
              </a:ext>
            </a:extLst>
          </p:cNvPr>
          <p:cNvSpPr/>
          <p:nvPr/>
        </p:nvSpPr>
        <p:spPr>
          <a:xfrm>
            <a:off x="4859540" y="2607409"/>
            <a:ext cx="366711" cy="42961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2FF369EB-EA1B-432F-BC17-C15E15BB37A2}"/>
              </a:ext>
            </a:extLst>
          </p:cNvPr>
          <p:cNvSpPr/>
          <p:nvPr/>
        </p:nvSpPr>
        <p:spPr>
          <a:xfrm>
            <a:off x="5537755" y="2604503"/>
            <a:ext cx="366711" cy="42961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28EDCA8A-0CFC-45F1-A1FB-D0ADDFA7FF69}"/>
              </a:ext>
            </a:extLst>
          </p:cNvPr>
          <p:cNvSpPr/>
          <p:nvPr/>
        </p:nvSpPr>
        <p:spPr>
          <a:xfrm>
            <a:off x="6036512" y="2604503"/>
            <a:ext cx="366711" cy="42961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4007491B-50EF-4E4C-91E4-E54122683402}"/>
              </a:ext>
            </a:extLst>
          </p:cNvPr>
          <p:cNvCxnSpPr>
            <a:cxnSpLocks/>
          </p:cNvCxnSpPr>
          <p:nvPr/>
        </p:nvCxnSpPr>
        <p:spPr>
          <a:xfrm>
            <a:off x="6561168" y="3285241"/>
            <a:ext cx="0" cy="1620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1BA23214-B9F7-492E-9C0C-6DDD64BF9388}"/>
              </a:ext>
            </a:extLst>
          </p:cNvPr>
          <p:cNvCxnSpPr>
            <a:cxnSpLocks/>
          </p:cNvCxnSpPr>
          <p:nvPr/>
        </p:nvCxnSpPr>
        <p:spPr>
          <a:xfrm>
            <a:off x="6561168" y="3447264"/>
            <a:ext cx="1022808" cy="0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7E912A63-3CC8-4E1A-A087-5193DBFE6A4C}"/>
              </a:ext>
            </a:extLst>
          </p:cNvPr>
          <p:cNvCxnSpPr>
            <a:cxnSpLocks/>
          </p:cNvCxnSpPr>
          <p:nvPr/>
        </p:nvCxnSpPr>
        <p:spPr>
          <a:xfrm>
            <a:off x="5393062" y="3246475"/>
            <a:ext cx="0" cy="5377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CA01E5DA-5144-4B58-A60F-0BC7B03C3605}"/>
              </a:ext>
            </a:extLst>
          </p:cNvPr>
          <p:cNvCxnSpPr>
            <a:cxnSpLocks/>
          </p:cNvCxnSpPr>
          <p:nvPr/>
        </p:nvCxnSpPr>
        <p:spPr>
          <a:xfrm>
            <a:off x="5393062" y="3784185"/>
            <a:ext cx="2190914" cy="0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D1599217-6A54-49AC-968C-CA2BEBBBF69C}"/>
              </a:ext>
            </a:extLst>
          </p:cNvPr>
          <p:cNvCxnSpPr>
            <a:cxnSpLocks/>
          </p:cNvCxnSpPr>
          <p:nvPr/>
        </p:nvCxnSpPr>
        <p:spPr>
          <a:xfrm>
            <a:off x="4221146" y="3246475"/>
            <a:ext cx="0" cy="8709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06D5938D-A0CF-42B2-A72A-CF886BF0D02B}"/>
              </a:ext>
            </a:extLst>
          </p:cNvPr>
          <p:cNvCxnSpPr>
            <a:cxnSpLocks/>
          </p:cNvCxnSpPr>
          <p:nvPr/>
        </p:nvCxnSpPr>
        <p:spPr>
          <a:xfrm>
            <a:off x="4221146" y="4117425"/>
            <a:ext cx="3362830" cy="0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9922196C-92E3-411E-8E75-2FB1C783C03E}"/>
                  </a:ext>
                </a:extLst>
              </p:cNvPr>
              <p:cNvSpPr txBox="1"/>
              <p:nvPr/>
            </p:nvSpPr>
            <p:spPr>
              <a:xfrm>
                <a:off x="7674739" y="3598491"/>
                <a:ext cx="1157561" cy="2401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10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1000" i="1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1000" i="1"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sz="1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/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sz="10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sz="1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1000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10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en-US" sz="10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10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sz="10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sz="1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0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e>
                    </m:nary>
                    <m:r>
                      <a:rPr lang="en-US" sz="1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000" b="0" i="1" smtClean="0">
                        <a:solidFill>
                          <a:srgbClr val="3A21CF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1000" b="0" i="1" smtClean="0">
                        <a:solidFill>
                          <a:srgbClr val="3A21CF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1000" b="0" i="1" smtClean="0">
                        <a:solidFill>
                          <a:srgbClr val="3A21CF"/>
                        </a:solidFill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sz="1000" b="0" dirty="0">
                    <a:solidFill>
                      <a:srgbClr val="3A21CF"/>
                    </a:solidFill>
                  </a:rPr>
                  <a:t> </a:t>
                </a:r>
                <a:endParaRPr lang="en-US" sz="1000" b="0" dirty="0"/>
              </a:p>
            </p:txBody>
          </p:sp>
        </mc:Choice>
        <mc:Fallback xmlns=""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9922196C-92E3-411E-8E75-2FB1C783C0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4739" y="3598491"/>
                <a:ext cx="1157561" cy="240130"/>
              </a:xfrm>
              <a:prstGeom prst="rect">
                <a:avLst/>
              </a:prstGeom>
              <a:blipFill>
                <a:blip r:embed="rId23"/>
                <a:stretch>
                  <a:fillRect l="-20526" t="-77500" r="-526" b="-15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A69E98AF-81D7-49F8-9E37-43E397B9BB78}"/>
                  </a:ext>
                </a:extLst>
              </p:cNvPr>
              <p:cNvSpPr txBox="1"/>
              <p:nvPr/>
            </p:nvSpPr>
            <p:spPr>
              <a:xfrm>
                <a:off x="7669072" y="3936582"/>
                <a:ext cx="1061381" cy="2401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1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1000" i="1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1000" i="1"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sz="1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/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sz="10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sz="1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1000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10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en-US" sz="10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10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sz="10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sz="1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0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e>
                    </m:nary>
                    <m:r>
                      <a:rPr lang="en-US" sz="1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sz="1000" dirty="0"/>
                  <a:t> </a:t>
                </a:r>
              </a:p>
            </p:txBody>
          </p:sp>
        </mc:Choice>
        <mc:Fallback xmlns=""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A69E98AF-81D7-49F8-9E37-43E397B9BB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9072" y="3936582"/>
                <a:ext cx="1061381" cy="240130"/>
              </a:xfrm>
              <a:prstGeom prst="rect">
                <a:avLst/>
              </a:prstGeom>
              <a:blipFill>
                <a:blip r:embed="rId24"/>
                <a:stretch>
                  <a:fillRect l="-21839" t="-82051" r="-575" b="-16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AE3CB67A-1107-4F78-AD1B-634065979F38}"/>
                  </a:ext>
                </a:extLst>
              </p:cNvPr>
              <p:cNvSpPr txBox="1"/>
              <p:nvPr/>
            </p:nvSpPr>
            <p:spPr>
              <a:xfrm>
                <a:off x="7671488" y="3246475"/>
                <a:ext cx="1157561" cy="2401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1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1000" i="1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1000" i="1"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sz="10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/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sz="10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sz="1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1000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10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en-US" sz="10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10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sz="10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sz="1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0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e>
                    </m:nary>
                    <m:r>
                      <a:rPr lang="en-US" sz="1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1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1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sz="1000" dirty="0">
                    <a:solidFill>
                      <a:schemeClr val="tx1"/>
                    </a:solidFill>
                  </a:rPr>
                  <a:t> </a:t>
                </a:r>
                <a:endParaRPr lang="en-US" sz="1000" dirty="0"/>
              </a:p>
            </p:txBody>
          </p:sp>
        </mc:Choice>
        <mc:Fallback xmlns=""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AE3CB67A-1107-4F78-AD1B-634065979F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1488" y="3246475"/>
                <a:ext cx="1157561" cy="240130"/>
              </a:xfrm>
              <a:prstGeom prst="rect">
                <a:avLst/>
              </a:prstGeom>
              <a:blipFill>
                <a:blip r:embed="rId25"/>
                <a:stretch>
                  <a:fillRect l="-20000" t="-82051" r="-526" b="-16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3" name="Picture 122">
            <a:extLst>
              <a:ext uri="{FF2B5EF4-FFF2-40B4-BE49-F238E27FC236}">
                <a16:creationId xmlns:a16="http://schemas.microsoft.com/office/drawing/2014/main" id="{E43AB0EA-FC26-41B4-ACA4-33346D499F16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2704371" y="2727394"/>
            <a:ext cx="1143038" cy="5351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4DCCF6AC-82F2-4166-92A9-C3F803B9ABF2}"/>
                  </a:ext>
                </a:extLst>
              </p:cNvPr>
              <p:cNvSpPr txBox="1"/>
              <p:nvPr/>
            </p:nvSpPr>
            <p:spPr>
              <a:xfrm>
                <a:off x="1060341" y="2897427"/>
                <a:ext cx="184452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4DCCF6AC-82F2-4166-92A9-C3F803B9AB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0341" y="2897427"/>
                <a:ext cx="184452" cy="215444"/>
              </a:xfrm>
              <a:prstGeom prst="rect">
                <a:avLst/>
              </a:prstGeom>
              <a:blipFill>
                <a:blip r:embed="rId27"/>
                <a:stretch>
                  <a:fillRect l="-33333" r="-60000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1B2BBAB5-86AB-438C-8ADB-FE087B8ED3AF}"/>
                  </a:ext>
                </a:extLst>
              </p:cNvPr>
              <p:cNvSpPr txBox="1"/>
              <p:nvPr/>
            </p:nvSpPr>
            <p:spPr>
              <a:xfrm>
                <a:off x="1550699" y="2897427"/>
                <a:ext cx="184452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1B2BBAB5-86AB-438C-8ADB-FE087B8ED3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0699" y="2897427"/>
                <a:ext cx="184452" cy="215444"/>
              </a:xfrm>
              <a:prstGeom prst="rect">
                <a:avLst/>
              </a:prstGeom>
              <a:blipFill>
                <a:blip r:embed="rId28"/>
                <a:stretch>
                  <a:fillRect l="-32258" r="-54839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AD976A32-2C25-472B-A44D-180D1CFB5B27}"/>
                  </a:ext>
                </a:extLst>
              </p:cNvPr>
              <p:cNvSpPr txBox="1"/>
              <p:nvPr/>
            </p:nvSpPr>
            <p:spPr>
              <a:xfrm>
                <a:off x="2039960" y="2899499"/>
                <a:ext cx="184452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AD976A32-2C25-472B-A44D-180D1CFB5B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9960" y="2899499"/>
                <a:ext cx="184452" cy="215444"/>
              </a:xfrm>
              <a:prstGeom prst="rect">
                <a:avLst/>
              </a:prstGeom>
              <a:blipFill>
                <a:blip r:embed="rId29"/>
                <a:stretch>
                  <a:fillRect l="-36667" r="-60000"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3FF1A823-4089-4ED6-8D90-E6C06B12FECE}"/>
                  </a:ext>
                </a:extLst>
              </p:cNvPr>
              <p:cNvSpPr txBox="1"/>
              <p:nvPr/>
            </p:nvSpPr>
            <p:spPr>
              <a:xfrm>
                <a:off x="2955608" y="1458745"/>
                <a:ext cx="28533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3FF1A823-4089-4ED6-8D90-E6C06B12FE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5608" y="1458745"/>
                <a:ext cx="285335" cy="215444"/>
              </a:xfrm>
              <a:prstGeom prst="rect">
                <a:avLst/>
              </a:prstGeom>
              <a:blipFill>
                <a:blip r:embed="rId27"/>
                <a:stretch>
                  <a:fillRect l="-12766" r="-10638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632F73D9-1C68-40BD-AB7A-54AFA315F480}"/>
                  </a:ext>
                </a:extLst>
              </p:cNvPr>
              <p:cNvSpPr txBox="1"/>
              <p:nvPr/>
            </p:nvSpPr>
            <p:spPr>
              <a:xfrm>
                <a:off x="3692470" y="1458745"/>
                <a:ext cx="28533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632F73D9-1C68-40BD-AB7A-54AFA315F4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2470" y="1458745"/>
                <a:ext cx="285335" cy="215444"/>
              </a:xfrm>
              <a:prstGeom prst="rect">
                <a:avLst/>
              </a:prstGeom>
              <a:blipFill>
                <a:blip r:embed="rId28"/>
                <a:stretch>
                  <a:fillRect l="-12766" r="-10638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FCD12FEA-B1CE-4938-80F3-90CFF3B29F4E}"/>
                  </a:ext>
                </a:extLst>
              </p:cNvPr>
              <p:cNvSpPr txBox="1"/>
              <p:nvPr/>
            </p:nvSpPr>
            <p:spPr>
              <a:xfrm>
                <a:off x="4429332" y="1458745"/>
                <a:ext cx="28533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9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FCD12FEA-B1CE-4938-80F3-90CFF3B29F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9332" y="1458745"/>
                <a:ext cx="285335" cy="215444"/>
              </a:xfrm>
              <a:prstGeom prst="rect">
                <a:avLst/>
              </a:prstGeom>
              <a:blipFill>
                <a:blip r:embed="rId30"/>
                <a:stretch>
                  <a:fillRect l="-13043" r="-13043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1B264E16-56B2-4BB6-ABB5-A9CA1805FF38}"/>
                  </a:ext>
                </a:extLst>
              </p:cNvPr>
              <p:cNvSpPr txBox="1"/>
              <p:nvPr/>
            </p:nvSpPr>
            <p:spPr>
              <a:xfrm>
                <a:off x="5166194" y="1458745"/>
                <a:ext cx="28533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1B264E16-56B2-4BB6-ABB5-A9CA1805FF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6194" y="1458745"/>
                <a:ext cx="285335" cy="215444"/>
              </a:xfrm>
              <a:prstGeom prst="rect">
                <a:avLst/>
              </a:prstGeom>
              <a:blipFill>
                <a:blip r:embed="rId31"/>
                <a:stretch>
                  <a:fillRect l="-12766" r="-10638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547CB576-FFF4-4C72-A87D-E3A7D939B0B7}"/>
                  </a:ext>
                </a:extLst>
              </p:cNvPr>
              <p:cNvSpPr txBox="1"/>
              <p:nvPr/>
            </p:nvSpPr>
            <p:spPr>
              <a:xfrm>
                <a:off x="5903056" y="1458745"/>
                <a:ext cx="28533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547CB576-FFF4-4C72-A87D-E3A7D939B0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3056" y="1458745"/>
                <a:ext cx="285335" cy="215444"/>
              </a:xfrm>
              <a:prstGeom prst="rect">
                <a:avLst/>
              </a:prstGeom>
              <a:blipFill>
                <a:blip r:embed="rId32"/>
                <a:stretch>
                  <a:fillRect l="-12766" r="-10638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7BA6B81C-9A7E-4710-A016-85EC20EFB3F3}"/>
                  </a:ext>
                </a:extLst>
              </p:cNvPr>
              <p:cNvSpPr txBox="1"/>
              <p:nvPr/>
            </p:nvSpPr>
            <p:spPr>
              <a:xfrm>
                <a:off x="6782068" y="2706841"/>
                <a:ext cx="184452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9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7BA6B81C-9A7E-4710-A016-85EC20EFB3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2068" y="2706841"/>
                <a:ext cx="184452" cy="215444"/>
              </a:xfrm>
              <a:prstGeom prst="rect">
                <a:avLst/>
              </a:prstGeom>
              <a:blipFill>
                <a:blip r:embed="rId30"/>
                <a:stretch>
                  <a:fillRect l="-33333" r="-60000"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BFA964ED-8295-494F-A1BC-6989256BF1E7}"/>
                  </a:ext>
                </a:extLst>
              </p:cNvPr>
              <p:cNvSpPr txBox="1"/>
              <p:nvPr/>
            </p:nvSpPr>
            <p:spPr>
              <a:xfrm>
                <a:off x="4441928" y="2709249"/>
                <a:ext cx="184452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BFA964ED-8295-494F-A1BC-6989256BF1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1928" y="2709249"/>
                <a:ext cx="184452" cy="215444"/>
              </a:xfrm>
              <a:prstGeom prst="rect">
                <a:avLst/>
              </a:prstGeom>
              <a:blipFill>
                <a:blip r:embed="rId27"/>
                <a:stretch>
                  <a:fillRect l="-33333" r="-60000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C517640C-B4CB-4D4C-92DE-87EDC87A5BD0}"/>
                  </a:ext>
                </a:extLst>
              </p:cNvPr>
              <p:cNvSpPr txBox="1"/>
              <p:nvPr/>
            </p:nvSpPr>
            <p:spPr>
              <a:xfrm>
                <a:off x="4940685" y="2709249"/>
                <a:ext cx="184452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C517640C-B4CB-4D4C-92DE-87EDC87A5B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0685" y="2709249"/>
                <a:ext cx="184452" cy="215444"/>
              </a:xfrm>
              <a:prstGeom prst="rect">
                <a:avLst/>
              </a:prstGeom>
              <a:blipFill>
                <a:blip r:embed="rId31"/>
                <a:stretch>
                  <a:fillRect l="-32258" r="-54839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B5E79CA1-5E5B-41B1-A281-6EE66A7CB1C1}"/>
                  </a:ext>
                </a:extLst>
              </p:cNvPr>
              <p:cNvSpPr txBox="1"/>
              <p:nvPr/>
            </p:nvSpPr>
            <p:spPr>
              <a:xfrm>
                <a:off x="5618900" y="2706343"/>
                <a:ext cx="184452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B5E79CA1-5E5B-41B1-A281-6EE66A7CB1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8900" y="2706343"/>
                <a:ext cx="184452" cy="215444"/>
              </a:xfrm>
              <a:prstGeom prst="rect">
                <a:avLst/>
              </a:prstGeom>
              <a:blipFill>
                <a:blip r:embed="rId28"/>
                <a:stretch>
                  <a:fillRect l="-33333" r="-60000"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F6134185-A0B9-4B4E-94A9-46193FC86A6F}"/>
                  </a:ext>
                </a:extLst>
              </p:cNvPr>
              <p:cNvSpPr txBox="1"/>
              <p:nvPr/>
            </p:nvSpPr>
            <p:spPr>
              <a:xfrm>
                <a:off x="6117657" y="2706343"/>
                <a:ext cx="184452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F6134185-A0B9-4B4E-94A9-46193FC86A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7657" y="2706343"/>
                <a:ext cx="184452" cy="215444"/>
              </a:xfrm>
              <a:prstGeom prst="rect">
                <a:avLst/>
              </a:prstGeom>
              <a:blipFill>
                <a:blip r:embed="rId29"/>
                <a:stretch>
                  <a:fillRect l="-36667" r="-60000"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6440418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7463A0-5BA6-487F-BE39-B515587EAD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endParaRPr lang="en-US" sz="1600" dirty="0"/>
          </a:p>
          <a:p>
            <a:pPr marL="114300" indent="0">
              <a:buNone/>
            </a:pPr>
            <a:endParaRPr lang="en-US" sz="1600" dirty="0"/>
          </a:p>
          <a:p>
            <a:pPr marL="114300" indent="0">
              <a:buNone/>
            </a:pPr>
            <a:endParaRPr lang="en-US" sz="1600" dirty="0"/>
          </a:p>
          <a:p>
            <a:pPr marL="114300" indent="0">
              <a:buNone/>
            </a:pPr>
            <a:endParaRPr lang="en-US" sz="1600" dirty="0"/>
          </a:p>
          <a:p>
            <a:pPr marL="114300" indent="0">
              <a:buNone/>
            </a:pPr>
            <a:endParaRPr lang="en-US" sz="1600" dirty="0"/>
          </a:p>
          <a:p>
            <a:pPr marL="114300" indent="0">
              <a:buNone/>
            </a:pPr>
            <a:endParaRPr lang="en-US" sz="1600" dirty="0"/>
          </a:p>
          <a:p>
            <a:pPr marL="114300" indent="0">
              <a:buNone/>
            </a:pPr>
            <a:endParaRPr lang="en-US" sz="1600" dirty="0"/>
          </a:p>
          <a:p>
            <a:pPr marL="114300" indent="0">
              <a:buNone/>
            </a:pPr>
            <a:endParaRPr lang="en-US" sz="1600" dirty="0"/>
          </a:p>
        </p:txBody>
      </p:sp>
      <p:sp>
        <p:nvSpPr>
          <p:cNvPr id="68" name="Google Shape;68;p14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lvl="0"/>
            <a:r>
              <a:rPr lang="en-GB" dirty="0">
                <a:latin typeface="Open Sans"/>
                <a:ea typeface="Open Sans"/>
                <a:cs typeface="Open Sans"/>
                <a:sym typeface="Open Sans"/>
              </a:rPr>
              <a:t>Balanced Cache Distribution</a:t>
            </a:r>
            <a:endParaRPr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0" name="Google Shape;70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Economica"/>
              </a:rPr>
              <a:t>77</a:t>
            </a:fld>
            <a:endParaRPr dirty="0">
              <a:solidFill>
                <a:schemeClr val="dk1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  <a:sym typeface="Economica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22F1CB4-90F3-446B-8524-6340D5B5A573}"/>
              </a:ext>
            </a:extLst>
          </p:cNvPr>
          <p:cNvSpPr/>
          <p:nvPr/>
        </p:nvSpPr>
        <p:spPr>
          <a:xfrm>
            <a:off x="2814638" y="1243466"/>
            <a:ext cx="567276" cy="66458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3912AE3-6359-45D8-872F-8690238BDD06}"/>
              </a:ext>
            </a:extLst>
          </p:cNvPr>
          <p:cNvSpPr/>
          <p:nvPr/>
        </p:nvSpPr>
        <p:spPr>
          <a:xfrm>
            <a:off x="3551500" y="1243466"/>
            <a:ext cx="567276" cy="66458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5637411-EBAE-4349-9B52-F44CC7508285}"/>
              </a:ext>
            </a:extLst>
          </p:cNvPr>
          <p:cNvSpPr/>
          <p:nvPr/>
        </p:nvSpPr>
        <p:spPr>
          <a:xfrm>
            <a:off x="4288362" y="1243466"/>
            <a:ext cx="567276" cy="66458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40EF0E2-A243-45C5-96A3-4B683504F4D7}"/>
              </a:ext>
            </a:extLst>
          </p:cNvPr>
          <p:cNvSpPr/>
          <p:nvPr/>
        </p:nvSpPr>
        <p:spPr>
          <a:xfrm>
            <a:off x="5025224" y="1243466"/>
            <a:ext cx="567276" cy="66458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E810F04-E737-4C4F-8336-77FAF29898B8}"/>
              </a:ext>
            </a:extLst>
          </p:cNvPr>
          <p:cNvSpPr/>
          <p:nvPr/>
        </p:nvSpPr>
        <p:spPr>
          <a:xfrm>
            <a:off x="5762086" y="1243466"/>
            <a:ext cx="567276" cy="66458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0A6CFA2-D60B-4C0F-A048-4D571F5535EF}"/>
                  </a:ext>
                </a:extLst>
              </p:cNvPr>
              <p:cNvSpPr txBox="1"/>
              <p:nvPr/>
            </p:nvSpPr>
            <p:spPr>
              <a:xfrm>
                <a:off x="4143956" y="2571750"/>
                <a:ext cx="3116622" cy="7240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f>
                                    <m:fPr>
                                      <m:type m:val="noBar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/>
                                    <m:den/>
                                  </m:f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     ,</m:t>
                                  </m:r>
                                  <m:f>
                                    <m:fPr>
                                      <m:type m:val="noBar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/>
                                    <m:den/>
                                  </m:f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      </m:t>
                                  </m:r>
                                </m:e>
                              </m:d>
                            </m:e>
                          </m:groupChr>
                        </m:e>
                        <m:lim>
                          <m:eqArr>
                            <m:eqArr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e>
                            <m:e>
                              <m:r>
                                <m:rPr>
                                  <m:nor/>
                                </m:rPr>
                                <a:rPr lang="en-US" dirty="0"/>
                                <m:t> </m:t>
                              </m:r>
                            </m:e>
                          </m:eqArr>
                        </m:lim>
                      </m:limLow>
                      <m:r>
                        <a:rPr lang="en-US" i="1" dirty="0">
                          <a:latin typeface="Cambria Math" panose="02040503050406030204" pitchFamily="18" charset="0"/>
                        </a:rPr>
                        <m:t>,</m:t>
                      </m:r>
                      <m:limLow>
                        <m:limLow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f>
                                    <m:fPr>
                                      <m:type m:val="noBar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/>
                                    <m:den/>
                                  </m:f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     ,</m:t>
                                  </m:r>
                                  <m:f>
                                    <m:fPr>
                                      <m:type m:val="noBar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/>
                                    <m:den/>
                                  </m:f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      </m:t>
                                  </m:r>
                                </m:e>
                              </m:d>
                            </m:e>
                          </m:groupChr>
                        </m:e>
                        <m:lim>
                          <m:eqArr>
                            <m:eqArr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</m:e>
                            <m:e>
                              <m:r>
                                <m:rPr>
                                  <m:nor/>
                                </m:rPr>
                                <a:rPr lang="en-US" dirty="0"/>
                                <m:t> </m:t>
                              </m:r>
                            </m:e>
                          </m:eqArr>
                        </m:lim>
                      </m:limLow>
                      <m:r>
                        <a:rPr lang="en-US" i="1" dirty="0">
                          <a:latin typeface="Cambria Math" panose="02040503050406030204" pitchFamily="18" charset="0"/>
                        </a:rPr>
                        <m:t>,</m:t>
                      </m:r>
                      <m:limLow>
                        <m:limLow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type m:val="noBar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/>
                                    <m:den/>
                                  </m:f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      </m:t>
                                  </m:r>
                                </m:e>
                              </m:d>
                            </m:e>
                          </m:groupChr>
                        </m:e>
                        <m:lim>
                          <m:eqArr>
                            <m:eqArr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d>
                            </m:e>
                            <m:e>
                              <m:r>
                                <m:rPr>
                                  <m:nor/>
                                </m:rPr>
                                <a:rPr lang="en-US" dirty="0"/>
                                <m:t> </m:t>
                              </m:r>
                            </m:e>
                          </m:eqArr>
                        </m:lim>
                      </m:limLow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0A6CFA2-D60B-4C0F-A048-4D571F5535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3956" y="2571750"/>
                <a:ext cx="3116622" cy="724044"/>
              </a:xfrm>
              <a:prstGeom prst="rect">
                <a:avLst/>
              </a:prstGeom>
              <a:blipFill>
                <a:blip r:embed="rId8"/>
                <a:stretch>
                  <a:fillRect b="-8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25">
            <a:extLst>
              <a:ext uri="{FF2B5EF4-FFF2-40B4-BE49-F238E27FC236}">
                <a16:creationId xmlns:a16="http://schemas.microsoft.com/office/drawing/2014/main" id="{DD8E9793-E0C4-4AA4-A06E-F7A488963E0E}"/>
              </a:ext>
            </a:extLst>
          </p:cNvPr>
          <p:cNvSpPr/>
          <p:nvPr/>
        </p:nvSpPr>
        <p:spPr>
          <a:xfrm>
            <a:off x="6700923" y="2605001"/>
            <a:ext cx="366711" cy="42961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8945F6F-361A-4F25-8D65-F25BA502ED18}"/>
                  </a:ext>
                </a:extLst>
              </p:cNvPr>
              <p:cNvSpPr txBox="1"/>
              <p:nvPr/>
            </p:nvSpPr>
            <p:spPr>
              <a:xfrm>
                <a:off x="2751866" y="2024905"/>
                <a:ext cx="69281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=0.7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8945F6F-361A-4F25-8D65-F25BA502ED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1866" y="2024905"/>
                <a:ext cx="692818" cy="215444"/>
              </a:xfrm>
              <a:prstGeom prst="rect">
                <a:avLst/>
              </a:prstGeom>
              <a:blipFill>
                <a:blip r:embed="rId10"/>
                <a:stretch>
                  <a:fillRect l="-1754" r="-4386" b="-13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48846510-65FB-4193-BC74-0ECC0644E36A}"/>
                  </a:ext>
                </a:extLst>
              </p:cNvPr>
              <p:cNvSpPr txBox="1"/>
              <p:nvPr/>
            </p:nvSpPr>
            <p:spPr>
              <a:xfrm>
                <a:off x="3488728" y="2024905"/>
                <a:ext cx="69281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48846510-65FB-4193-BC74-0ECC0644E3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8728" y="2024905"/>
                <a:ext cx="692818" cy="215444"/>
              </a:xfrm>
              <a:prstGeom prst="rect">
                <a:avLst/>
              </a:prstGeom>
              <a:blipFill>
                <a:blip r:embed="rId11"/>
                <a:stretch>
                  <a:fillRect l="-2632" r="-4386" b="-13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DD79270C-3F46-4A66-BB94-59C07D9803CF}"/>
                  </a:ext>
                </a:extLst>
              </p:cNvPr>
              <p:cNvSpPr txBox="1"/>
              <p:nvPr/>
            </p:nvSpPr>
            <p:spPr>
              <a:xfrm>
                <a:off x="4225590" y="2024905"/>
                <a:ext cx="69281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DD79270C-3F46-4A66-BB94-59C07D9803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5590" y="2024905"/>
                <a:ext cx="692818" cy="215444"/>
              </a:xfrm>
              <a:prstGeom prst="rect">
                <a:avLst/>
              </a:prstGeom>
              <a:blipFill>
                <a:blip r:embed="rId12"/>
                <a:stretch>
                  <a:fillRect l="-2632" r="-5263" b="-13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825A0B9A-80C1-4BFD-B68F-F5DD973628AA}"/>
                  </a:ext>
                </a:extLst>
              </p:cNvPr>
              <p:cNvSpPr txBox="1"/>
              <p:nvPr/>
            </p:nvSpPr>
            <p:spPr>
              <a:xfrm>
                <a:off x="4962452" y="2023671"/>
                <a:ext cx="69281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=0.8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825A0B9A-80C1-4BFD-B68F-F5DD973628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2452" y="2023671"/>
                <a:ext cx="692818" cy="215444"/>
              </a:xfrm>
              <a:prstGeom prst="rect">
                <a:avLst/>
              </a:prstGeom>
              <a:blipFill>
                <a:blip r:embed="rId13"/>
                <a:stretch>
                  <a:fillRect l="-2632" r="-4386" b="-1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51226C44-D7EB-4BA3-84E0-ACBE5098F388}"/>
                  </a:ext>
                </a:extLst>
              </p:cNvPr>
              <p:cNvSpPr txBox="1"/>
              <p:nvPr/>
            </p:nvSpPr>
            <p:spPr>
              <a:xfrm>
                <a:off x="5702267" y="2023671"/>
                <a:ext cx="69281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=0.6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51226C44-D7EB-4BA3-84E0-ACBE5098F3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2267" y="2023671"/>
                <a:ext cx="692818" cy="215444"/>
              </a:xfrm>
              <a:prstGeom prst="rect">
                <a:avLst/>
              </a:prstGeom>
              <a:blipFill>
                <a:blip r:embed="rId14"/>
                <a:stretch>
                  <a:fillRect l="-2632" r="-4386" b="-1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EBBE7A6-DF53-4783-86D5-1B6F09677481}"/>
                  </a:ext>
                </a:extLst>
              </p:cNvPr>
              <p:cNvSpPr txBox="1"/>
              <p:nvPr/>
            </p:nvSpPr>
            <p:spPr>
              <a:xfrm>
                <a:off x="433007" y="2765894"/>
                <a:ext cx="2039083" cy="4805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f>
                            <m:fPr>
                              <m:type m:val="noBar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/>
                            <m:den/>
                          </m:f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     ,</m:t>
                          </m:r>
                          <m:f>
                            <m:fPr>
                              <m:type m:val="noBar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/>
                            <m:den/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    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type m:val="noBar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/>
                            <m:den/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     </m:t>
                          </m:r>
                        </m:e>
                      </m:d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EBBE7A6-DF53-4783-86D5-1B6F096774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007" y="2765894"/>
                <a:ext cx="2039083" cy="480581"/>
              </a:xfrm>
              <a:prstGeom prst="rect">
                <a:avLst/>
              </a:prstGeom>
              <a:blipFill>
                <a:blip r:embed="rId15"/>
                <a:stretch>
                  <a:fillRect l="-1493" b="-12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Rectangle 43">
            <a:extLst>
              <a:ext uri="{FF2B5EF4-FFF2-40B4-BE49-F238E27FC236}">
                <a16:creationId xmlns:a16="http://schemas.microsoft.com/office/drawing/2014/main" id="{FDD23E0A-6D8B-49EF-89CE-BC7E3BC35192}"/>
              </a:ext>
            </a:extLst>
          </p:cNvPr>
          <p:cNvSpPr/>
          <p:nvPr/>
        </p:nvSpPr>
        <p:spPr>
          <a:xfrm>
            <a:off x="979196" y="2790097"/>
            <a:ext cx="366711" cy="42961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F125A142-F514-48ED-BD88-FE0C565B9F9D}"/>
              </a:ext>
            </a:extLst>
          </p:cNvPr>
          <p:cNvSpPr/>
          <p:nvPr/>
        </p:nvSpPr>
        <p:spPr>
          <a:xfrm>
            <a:off x="1469554" y="2790097"/>
            <a:ext cx="366711" cy="42961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9A9D865E-E920-44A8-B5A2-820E822B528D}"/>
              </a:ext>
            </a:extLst>
          </p:cNvPr>
          <p:cNvSpPr/>
          <p:nvPr/>
        </p:nvSpPr>
        <p:spPr>
          <a:xfrm>
            <a:off x="1958815" y="2792169"/>
            <a:ext cx="366711" cy="42961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E1FF0B74-53FA-4BC9-AE49-BAB2C6A63C4D}"/>
                  </a:ext>
                </a:extLst>
              </p:cNvPr>
              <p:cNvSpPr txBox="1"/>
              <p:nvPr/>
            </p:nvSpPr>
            <p:spPr>
              <a:xfrm>
                <a:off x="433007" y="3375494"/>
                <a:ext cx="2039083" cy="4805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f>
                            <m:fPr>
                              <m:type m:val="noBar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/>
                            <m:den/>
                          </m:f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     ,</m:t>
                          </m:r>
                          <m:f>
                            <m:fPr>
                              <m:type m:val="noBar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/>
                            <m:den/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    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type m:val="noBar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/>
                            <m:den/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     </m:t>
                          </m:r>
                        </m:e>
                      </m:d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E1FF0B74-53FA-4BC9-AE49-BAB2C6A63C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007" y="3375494"/>
                <a:ext cx="2039083" cy="480581"/>
              </a:xfrm>
              <a:prstGeom prst="rect">
                <a:avLst/>
              </a:prstGeom>
              <a:blipFill>
                <a:blip r:embed="rId19"/>
                <a:stretch>
                  <a:fillRect l="-1791" b="-12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Rectangle 50">
            <a:extLst>
              <a:ext uri="{FF2B5EF4-FFF2-40B4-BE49-F238E27FC236}">
                <a16:creationId xmlns:a16="http://schemas.microsoft.com/office/drawing/2014/main" id="{8BC0191E-ACC7-4ADD-825D-4A048C09BEC5}"/>
              </a:ext>
            </a:extLst>
          </p:cNvPr>
          <p:cNvSpPr/>
          <p:nvPr/>
        </p:nvSpPr>
        <p:spPr>
          <a:xfrm>
            <a:off x="979196" y="3399697"/>
            <a:ext cx="366711" cy="42961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3EA5FBEF-55A4-4FC3-9F03-FD29871FA073}"/>
              </a:ext>
            </a:extLst>
          </p:cNvPr>
          <p:cNvSpPr/>
          <p:nvPr/>
        </p:nvSpPr>
        <p:spPr>
          <a:xfrm>
            <a:off x="1469554" y="3399697"/>
            <a:ext cx="366711" cy="42961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14AB8792-9B47-4CA4-9554-BADD4BDCD298}"/>
              </a:ext>
            </a:extLst>
          </p:cNvPr>
          <p:cNvSpPr/>
          <p:nvPr/>
        </p:nvSpPr>
        <p:spPr>
          <a:xfrm>
            <a:off x="1958815" y="3401769"/>
            <a:ext cx="366711" cy="42961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14BBA9C5-833E-4E9C-9F8C-3227A527EB0D}"/>
                  </a:ext>
                </a:extLst>
              </p:cNvPr>
              <p:cNvSpPr txBox="1"/>
              <p:nvPr/>
            </p:nvSpPr>
            <p:spPr>
              <a:xfrm>
                <a:off x="4740816" y="4474556"/>
                <a:ext cx="3182153" cy="4405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i="1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sz="1100" i="1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sz="1100" i="1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begChr m:val="⌊"/>
                          <m:endChr m:val="⌋"/>
                          <m:ctrlPr>
                            <a:rPr lang="en-US" sz="11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11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11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  <m:sup/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  <m:d>
                                    <m:dPr>
                                      <m:ctrlPr>
                                        <a:rPr lang="en-US" sz="11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100" i="1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</m:d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sz="11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1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11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nary>
                        </m:e>
                      </m:d>
                      <m:r>
                        <a:rPr lang="en-US" sz="1100" i="1">
                          <a:latin typeface="Cambria Math" panose="02040503050406030204" pitchFamily="18" charset="0"/>
                        </a:rPr>
                        <m:t>≤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11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1100" i="1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≥</m:t>
                          </m:r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11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11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d>
                                <m:dPr>
                                  <m:ctrlP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d>
                            </m:sub>
                            <m:sup/>
                            <m:e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</m:nary>
                        </m:e>
                      </m:nary>
                      <m:r>
                        <a:rPr lang="en-US" sz="1100" i="1">
                          <a:latin typeface="Cambria Math" panose="02040503050406030204" pitchFamily="18" charset="0"/>
                        </a:rPr>
                        <m:t>≤</m:t>
                      </m:r>
                      <m:d>
                        <m:dPr>
                          <m:begChr m:val="⌈"/>
                          <m:endChr m:val="⌉"/>
                          <m:ctrlPr>
                            <a:rPr lang="en-US" sz="11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11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11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  <m:sup/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sz="11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1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11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nary>
                        </m:e>
                      </m:d>
                    </m:oMath>
                  </m:oMathPara>
                </a14:m>
                <a:endParaRPr lang="en-US" sz="1100" dirty="0"/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14BBA9C5-833E-4E9C-9F8C-3227A527EB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0816" y="4474556"/>
                <a:ext cx="3182153" cy="440570"/>
              </a:xfrm>
              <a:prstGeom prst="rect">
                <a:avLst/>
              </a:prstGeom>
              <a:blipFill>
                <a:blip r:embed="rId21"/>
                <a:stretch>
                  <a:fillRect l="-8238" t="-140278" r="-23946" b="-18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Rectangle 65">
            <a:extLst>
              <a:ext uri="{FF2B5EF4-FFF2-40B4-BE49-F238E27FC236}">
                <a16:creationId xmlns:a16="http://schemas.microsoft.com/office/drawing/2014/main" id="{C199B9C4-9BB8-4CBA-8140-0C576622C84D}"/>
              </a:ext>
            </a:extLst>
          </p:cNvPr>
          <p:cNvSpPr/>
          <p:nvPr/>
        </p:nvSpPr>
        <p:spPr>
          <a:xfrm>
            <a:off x="4360783" y="2607409"/>
            <a:ext cx="366711" cy="42961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313618C5-CB0E-4D57-9F63-022D0B998E3A}"/>
              </a:ext>
            </a:extLst>
          </p:cNvPr>
          <p:cNvSpPr/>
          <p:nvPr/>
        </p:nvSpPr>
        <p:spPr>
          <a:xfrm>
            <a:off x="4859540" y="2607409"/>
            <a:ext cx="366711" cy="42961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2FF369EB-EA1B-432F-BC17-C15E15BB37A2}"/>
              </a:ext>
            </a:extLst>
          </p:cNvPr>
          <p:cNvSpPr/>
          <p:nvPr/>
        </p:nvSpPr>
        <p:spPr>
          <a:xfrm>
            <a:off x="5537755" y="2604503"/>
            <a:ext cx="366711" cy="42961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28EDCA8A-0CFC-45F1-A1FB-D0ADDFA7FF69}"/>
              </a:ext>
            </a:extLst>
          </p:cNvPr>
          <p:cNvSpPr/>
          <p:nvPr/>
        </p:nvSpPr>
        <p:spPr>
          <a:xfrm>
            <a:off x="6036512" y="2604503"/>
            <a:ext cx="366711" cy="42961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4007491B-50EF-4E4C-91E4-E54122683402}"/>
              </a:ext>
            </a:extLst>
          </p:cNvPr>
          <p:cNvCxnSpPr>
            <a:cxnSpLocks/>
          </p:cNvCxnSpPr>
          <p:nvPr/>
        </p:nvCxnSpPr>
        <p:spPr>
          <a:xfrm>
            <a:off x="6561168" y="3285241"/>
            <a:ext cx="0" cy="1620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1BA23214-B9F7-492E-9C0C-6DDD64BF9388}"/>
              </a:ext>
            </a:extLst>
          </p:cNvPr>
          <p:cNvCxnSpPr>
            <a:cxnSpLocks/>
          </p:cNvCxnSpPr>
          <p:nvPr/>
        </p:nvCxnSpPr>
        <p:spPr>
          <a:xfrm>
            <a:off x="6561168" y="3447264"/>
            <a:ext cx="1022808" cy="0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7E912A63-3CC8-4E1A-A087-5193DBFE6A4C}"/>
              </a:ext>
            </a:extLst>
          </p:cNvPr>
          <p:cNvCxnSpPr>
            <a:cxnSpLocks/>
          </p:cNvCxnSpPr>
          <p:nvPr/>
        </p:nvCxnSpPr>
        <p:spPr>
          <a:xfrm>
            <a:off x="5393062" y="3246475"/>
            <a:ext cx="0" cy="5377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CA01E5DA-5144-4B58-A60F-0BC7B03C3605}"/>
              </a:ext>
            </a:extLst>
          </p:cNvPr>
          <p:cNvCxnSpPr>
            <a:cxnSpLocks/>
          </p:cNvCxnSpPr>
          <p:nvPr/>
        </p:nvCxnSpPr>
        <p:spPr>
          <a:xfrm>
            <a:off x="5393062" y="3784185"/>
            <a:ext cx="2190914" cy="0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D1599217-6A54-49AC-968C-CA2BEBBBF69C}"/>
              </a:ext>
            </a:extLst>
          </p:cNvPr>
          <p:cNvCxnSpPr>
            <a:cxnSpLocks/>
          </p:cNvCxnSpPr>
          <p:nvPr/>
        </p:nvCxnSpPr>
        <p:spPr>
          <a:xfrm>
            <a:off x="4221146" y="3246475"/>
            <a:ext cx="0" cy="8709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06D5938D-A0CF-42B2-A72A-CF886BF0D02B}"/>
              </a:ext>
            </a:extLst>
          </p:cNvPr>
          <p:cNvCxnSpPr>
            <a:cxnSpLocks/>
          </p:cNvCxnSpPr>
          <p:nvPr/>
        </p:nvCxnSpPr>
        <p:spPr>
          <a:xfrm>
            <a:off x="4221146" y="4117425"/>
            <a:ext cx="3362830" cy="0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9922196C-92E3-411E-8E75-2FB1C783C03E}"/>
                  </a:ext>
                </a:extLst>
              </p:cNvPr>
              <p:cNvSpPr txBox="1"/>
              <p:nvPr/>
            </p:nvSpPr>
            <p:spPr>
              <a:xfrm>
                <a:off x="7674739" y="3598491"/>
                <a:ext cx="1157561" cy="2401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10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1000" i="1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1000" i="1"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sz="1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/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sz="10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sz="1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1000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10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en-US" sz="10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10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sz="10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sz="1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0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e>
                    </m:nary>
                    <m:r>
                      <a:rPr lang="en-US" sz="1000" b="0" i="1" smtClean="0">
                        <a:latin typeface="Cambria Math" panose="02040503050406030204" pitchFamily="18" charset="0"/>
                      </a:rPr>
                      <m:t>=1.5</m:t>
                    </m:r>
                  </m:oMath>
                </a14:m>
                <a:r>
                  <a:rPr lang="en-US" sz="1000" b="0" dirty="0"/>
                  <a:t> </a:t>
                </a:r>
              </a:p>
            </p:txBody>
          </p:sp>
        </mc:Choice>
        <mc:Fallback xmlns=""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9922196C-92E3-411E-8E75-2FB1C783C0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4739" y="3598491"/>
                <a:ext cx="1157561" cy="240130"/>
              </a:xfrm>
              <a:prstGeom prst="rect">
                <a:avLst/>
              </a:prstGeom>
              <a:blipFill>
                <a:blip r:embed="rId25"/>
                <a:stretch>
                  <a:fillRect l="-20526" t="-77500" r="-526" b="-15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A69E98AF-81D7-49F8-9E37-43E397B9BB78}"/>
                  </a:ext>
                </a:extLst>
              </p:cNvPr>
              <p:cNvSpPr txBox="1"/>
              <p:nvPr/>
            </p:nvSpPr>
            <p:spPr>
              <a:xfrm>
                <a:off x="7669072" y="3936582"/>
                <a:ext cx="1061381" cy="2401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1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1000" i="1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1000" i="1">
                            <a:latin typeface="Cambria Math" panose="02040503050406030204" pitchFamily="18" charset="0"/>
                          </a:rPr>
                          <m:t>≥1</m:t>
                        </m:r>
                      </m:sub>
                      <m:sup/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sz="10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sz="1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1000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10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en-US" sz="10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10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sz="10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sz="1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0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e>
                    </m:nary>
                    <m:r>
                      <a:rPr lang="en-US" sz="1000" i="1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sz="1000" dirty="0"/>
                  <a:t> </a:t>
                </a:r>
              </a:p>
            </p:txBody>
          </p:sp>
        </mc:Choice>
        <mc:Fallback xmlns=""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A69E98AF-81D7-49F8-9E37-43E397B9BB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9072" y="3936582"/>
                <a:ext cx="1061381" cy="240130"/>
              </a:xfrm>
              <a:prstGeom prst="rect">
                <a:avLst/>
              </a:prstGeom>
              <a:blipFill>
                <a:blip r:embed="rId26"/>
                <a:stretch>
                  <a:fillRect l="-21839" t="-82051" r="-575" b="-16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AE3CB67A-1107-4F78-AD1B-634065979F38}"/>
                  </a:ext>
                </a:extLst>
              </p:cNvPr>
              <p:cNvSpPr txBox="1"/>
              <p:nvPr/>
            </p:nvSpPr>
            <p:spPr>
              <a:xfrm>
                <a:off x="7671488" y="3246475"/>
                <a:ext cx="1157561" cy="2401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1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1000" i="1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1000" i="1">
                            <a:latin typeface="Cambria Math" panose="02040503050406030204" pitchFamily="18" charset="0"/>
                          </a:rPr>
                          <m:t>≥3</m:t>
                        </m:r>
                      </m:sub>
                      <m:sup/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sz="10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sz="1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1000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10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en-US" sz="10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10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sz="10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sz="1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0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e>
                    </m:nary>
                    <m:r>
                      <a:rPr lang="en-US" sz="1000" i="1">
                        <a:latin typeface="Cambria Math" panose="02040503050406030204" pitchFamily="18" charset="0"/>
                      </a:rPr>
                      <m:t>=0.5</m:t>
                    </m:r>
                  </m:oMath>
                </a14:m>
                <a:r>
                  <a:rPr lang="en-US" sz="1000" dirty="0"/>
                  <a:t> </a:t>
                </a:r>
              </a:p>
            </p:txBody>
          </p:sp>
        </mc:Choice>
        <mc:Fallback xmlns=""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AE3CB67A-1107-4F78-AD1B-634065979F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1488" y="3246475"/>
                <a:ext cx="1157561" cy="240130"/>
              </a:xfrm>
              <a:prstGeom prst="rect">
                <a:avLst/>
              </a:prstGeom>
              <a:blipFill>
                <a:blip r:embed="rId27"/>
                <a:stretch>
                  <a:fillRect l="-20000" t="-82051" r="-526" b="-16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3" name="Picture 122">
            <a:extLst>
              <a:ext uri="{FF2B5EF4-FFF2-40B4-BE49-F238E27FC236}">
                <a16:creationId xmlns:a16="http://schemas.microsoft.com/office/drawing/2014/main" id="{E43AB0EA-FC26-41B4-ACA4-33346D499F16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2704371" y="2727394"/>
            <a:ext cx="1143038" cy="5351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A2367B30-7816-4C07-BD6F-1B4453A13089}"/>
                  </a:ext>
                </a:extLst>
              </p:cNvPr>
              <p:cNvSpPr txBox="1"/>
              <p:nvPr/>
            </p:nvSpPr>
            <p:spPr>
              <a:xfrm>
                <a:off x="1060341" y="2897427"/>
                <a:ext cx="184452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2.1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A2367B30-7816-4C07-BD6F-1B4453A130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0341" y="2897427"/>
                <a:ext cx="184452" cy="215444"/>
              </a:xfrm>
              <a:prstGeom prst="rect">
                <a:avLst/>
              </a:prstGeom>
              <a:blipFill>
                <a:blip r:embed="rId29"/>
                <a:stretch>
                  <a:fillRect l="-33333" r="-60000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EBA21348-8BFF-41B7-9E8D-0A401DE1A05E}"/>
                  </a:ext>
                </a:extLst>
              </p:cNvPr>
              <p:cNvSpPr txBox="1"/>
              <p:nvPr/>
            </p:nvSpPr>
            <p:spPr>
              <a:xfrm>
                <a:off x="1550699" y="2897427"/>
                <a:ext cx="184452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4.7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EBA21348-8BFF-41B7-9E8D-0A401DE1A0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0699" y="2897427"/>
                <a:ext cx="184452" cy="215444"/>
              </a:xfrm>
              <a:prstGeom prst="rect">
                <a:avLst/>
              </a:prstGeom>
              <a:blipFill>
                <a:blip r:embed="rId30"/>
                <a:stretch>
                  <a:fillRect l="-32258" r="-54839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9AC53599-D26C-4FE5-8BB8-6661339CEB07}"/>
                  </a:ext>
                </a:extLst>
              </p:cNvPr>
              <p:cNvSpPr txBox="1"/>
              <p:nvPr/>
            </p:nvSpPr>
            <p:spPr>
              <a:xfrm>
                <a:off x="2039960" y="2899499"/>
                <a:ext cx="184452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5.7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9AC53599-D26C-4FE5-8BB8-6661339CEB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9960" y="2899499"/>
                <a:ext cx="184452" cy="215444"/>
              </a:xfrm>
              <a:prstGeom prst="rect">
                <a:avLst/>
              </a:prstGeom>
              <a:blipFill>
                <a:blip r:embed="rId31"/>
                <a:stretch>
                  <a:fillRect l="-36667" r="-60000"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B7815B65-DCA9-46E9-B763-9B24D06079CD}"/>
                  </a:ext>
                </a:extLst>
              </p:cNvPr>
              <p:cNvSpPr txBox="1"/>
              <p:nvPr/>
            </p:nvSpPr>
            <p:spPr>
              <a:xfrm>
                <a:off x="1060341" y="3507027"/>
                <a:ext cx="184452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2.1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B7815B65-DCA9-46E9-B763-9B24D06079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0341" y="3507027"/>
                <a:ext cx="184452" cy="215444"/>
              </a:xfrm>
              <a:prstGeom prst="rect">
                <a:avLst/>
              </a:prstGeom>
              <a:blipFill>
                <a:blip r:embed="rId29"/>
                <a:stretch>
                  <a:fillRect l="-33333" r="-60000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B27768C6-D1C9-4038-87D3-E6FF1C1C88F1}"/>
                  </a:ext>
                </a:extLst>
              </p:cNvPr>
              <p:cNvSpPr txBox="1"/>
              <p:nvPr/>
            </p:nvSpPr>
            <p:spPr>
              <a:xfrm>
                <a:off x="1550699" y="3507027"/>
                <a:ext cx="184452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3.8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B27768C6-D1C9-4038-87D3-E6FF1C1C88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0699" y="3507027"/>
                <a:ext cx="184452" cy="215444"/>
              </a:xfrm>
              <a:prstGeom prst="rect">
                <a:avLst/>
              </a:prstGeom>
              <a:blipFill>
                <a:blip r:embed="rId32"/>
                <a:stretch>
                  <a:fillRect l="-32258" r="-54839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D88AA9EA-6878-449E-AC02-35D2AFC0A64A}"/>
                  </a:ext>
                </a:extLst>
              </p:cNvPr>
              <p:cNvSpPr txBox="1"/>
              <p:nvPr/>
            </p:nvSpPr>
            <p:spPr>
              <a:xfrm>
                <a:off x="2039960" y="3509099"/>
                <a:ext cx="184452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9.7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D88AA9EA-6878-449E-AC02-35D2AFC0A6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9960" y="3509099"/>
                <a:ext cx="184452" cy="215444"/>
              </a:xfrm>
              <a:prstGeom prst="rect">
                <a:avLst/>
              </a:prstGeom>
              <a:blipFill>
                <a:blip r:embed="rId33"/>
                <a:stretch>
                  <a:fillRect l="-33333" r="-60000"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86BF90CB-21D9-49F4-BE6D-E93FC06635D3}"/>
                  </a:ext>
                </a:extLst>
              </p:cNvPr>
              <p:cNvSpPr txBox="1"/>
              <p:nvPr/>
            </p:nvSpPr>
            <p:spPr>
              <a:xfrm>
                <a:off x="2955608" y="1458745"/>
                <a:ext cx="28533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2.1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86BF90CB-21D9-49F4-BE6D-E93FC06635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5608" y="1458745"/>
                <a:ext cx="285335" cy="215444"/>
              </a:xfrm>
              <a:prstGeom prst="rect">
                <a:avLst/>
              </a:prstGeom>
              <a:blipFill>
                <a:blip r:embed="rId29"/>
                <a:stretch>
                  <a:fillRect l="-12766" r="-10638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62D4F229-609B-45AB-A5B8-3A7216B39351}"/>
                  </a:ext>
                </a:extLst>
              </p:cNvPr>
              <p:cNvSpPr txBox="1"/>
              <p:nvPr/>
            </p:nvSpPr>
            <p:spPr>
              <a:xfrm>
                <a:off x="3692470" y="1458745"/>
                <a:ext cx="28533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4.7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62D4F229-609B-45AB-A5B8-3A7216B393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2470" y="1458745"/>
                <a:ext cx="285335" cy="215444"/>
              </a:xfrm>
              <a:prstGeom prst="rect">
                <a:avLst/>
              </a:prstGeom>
              <a:blipFill>
                <a:blip r:embed="rId30"/>
                <a:stretch>
                  <a:fillRect l="-12766" r="-10638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A42DFE21-D9B5-4405-871D-4208EC19E8CF}"/>
                  </a:ext>
                </a:extLst>
              </p:cNvPr>
              <p:cNvSpPr txBox="1"/>
              <p:nvPr/>
            </p:nvSpPr>
            <p:spPr>
              <a:xfrm>
                <a:off x="4429332" y="1458745"/>
                <a:ext cx="28533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9.7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A42DFE21-D9B5-4405-871D-4208EC19E8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9332" y="1458745"/>
                <a:ext cx="285335" cy="215444"/>
              </a:xfrm>
              <a:prstGeom prst="rect">
                <a:avLst/>
              </a:prstGeom>
              <a:blipFill>
                <a:blip r:embed="rId33"/>
                <a:stretch>
                  <a:fillRect l="-13043" r="-13043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FA0FE130-7FA8-4142-9F66-C796E633E7BD}"/>
                  </a:ext>
                </a:extLst>
              </p:cNvPr>
              <p:cNvSpPr txBox="1"/>
              <p:nvPr/>
            </p:nvSpPr>
            <p:spPr>
              <a:xfrm>
                <a:off x="5166194" y="1458745"/>
                <a:ext cx="28533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3.8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FA0FE130-7FA8-4142-9F66-C796E633E7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6194" y="1458745"/>
                <a:ext cx="285335" cy="215444"/>
              </a:xfrm>
              <a:prstGeom prst="rect">
                <a:avLst/>
              </a:prstGeom>
              <a:blipFill>
                <a:blip r:embed="rId34"/>
                <a:stretch>
                  <a:fillRect l="-12766" r="-10638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57185DFB-6A38-4584-BFE0-7068314F0637}"/>
                  </a:ext>
                </a:extLst>
              </p:cNvPr>
              <p:cNvSpPr txBox="1"/>
              <p:nvPr/>
            </p:nvSpPr>
            <p:spPr>
              <a:xfrm>
                <a:off x="5903056" y="1458745"/>
                <a:ext cx="28533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6.1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57185DFB-6A38-4584-BFE0-7068314F06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3056" y="1458745"/>
                <a:ext cx="285335" cy="215444"/>
              </a:xfrm>
              <a:prstGeom prst="rect">
                <a:avLst/>
              </a:prstGeom>
              <a:blipFill>
                <a:blip r:embed="rId35"/>
                <a:stretch>
                  <a:fillRect l="-12766" r="-10638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86034A59-733E-4314-991E-C3E808D5C2F2}"/>
                  </a:ext>
                </a:extLst>
              </p:cNvPr>
              <p:cNvSpPr txBox="1"/>
              <p:nvPr/>
            </p:nvSpPr>
            <p:spPr>
              <a:xfrm>
                <a:off x="6782068" y="2706841"/>
                <a:ext cx="184452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9.7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86034A59-733E-4314-991E-C3E808D5C2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2068" y="2706841"/>
                <a:ext cx="184452" cy="215444"/>
              </a:xfrm>
              <a:prstGeom prst="rect">
                <a:avLst/>
              </a:prstGeom>
              <a:blipFill>
                <a:blip r:embed="rId33"/>
                <a:stretch>
                  <a:fillRect l="-33333" r="-60000"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E5203EA9-7CE1-4E8D-AEE6-38876E5DA049}"/>
                  </a:ext>
                </a:extLst>
              </p:cNvPr>
              <p:cNvSpPr txBox="1"/>
              <p:nvPr/>
            </p:nvSpPr>
            <p:spPr>
              <a:xfrm>
                <a:off x="4441928" y="2709249"/>
                <a:ext cx="184452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2.1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E5203EA9-7CE1-4E8D-AEE6-38876E5DA0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1928" y="2709249"/>
                <a:ext cx="184452" cy="215444"/>
              </a:xfrm>
              <a:prstGeom prst="rect">
                <a:avLst/>
              </a:prstGeom>
              <a:blipFill>
                <a:blip r:embed="rId29"/>
                <a:stretch>
                  <a:fillRect l="-33333" r="-60000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FD03E98E-3A84-4B95-A793-ECE5B2633932}"/>
                  </a:ext>
                </a:extLst>
              </p:cNvPr>
              <p:cNvSpPr txBox="1"/>
              <p:nvPr/>
            </p:nvSpPr>
            <p:spPr>
              <a:xfrm>
                <a:off x="4940685" y="2709249"/>
                <a:ext cx="184452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3.8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FD03E98E-3A84-4B95-A793-ECE5B26339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0685" y="2709249"/>
                <a:ext cx="184452" cy="215444"/>
              </a:xfrm>
              <a:prstGeom prst="rect">
                <a:avLst/>
              </a:prstGeom>
              <a:blipFill>
                <a:blip r:embed="rId34"/>
                <a:stretch>
                  <a:fillRect l="-32258" r="-54839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88C71660-9239-4279-B08B-E8D9918AE19A}"/>
                  </a:ext>
                </a:extLst>
              </p:cNvPr>
              <p:cNvSpPr txBox="1"/>
              <p:nvPr/>
            </p:nvSpPr>
            <p:spPr>
              <a:xfrm>
                <a:off x="5618900" y="2706343"/>
                <a:ext cx="184452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4.7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88C71660-9239-4279-B08B-E8D9918AE1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8900" y="2706343"/>
                <a:ext cx="184452" cy="215444"/>
              </a:xfrm>
              <a:prstGeom prst="rect">
                <a:avLst/>
              </a:prstGeom>
              <a:blipFill>
                <a:blip r:embed="rId30"/>
                <a:stretch>
                  <a:fillRect l="-33333" r="-60000"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BFD533EA-1FC9-4200-AAB0-E30A548E0B70}"/>
                  </a:ext>
                </a:extLst>
              </p:cNvPr>
              <p:cNvSpPr txBox="1"/>
              <p:nvPr/>
            </p:nvSpPr>
            <p:spPr>
              <a:xfrm>
                <a:off x="6117657" y="2706343"/>
                <a:ext cx="184452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5.7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BFD533EA-1FC9-4200-AAB0-E30A548E0B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7657" y="2706343"/>
                <a:ext cx="184452" cy="215444"/>
              </a:xfrm>
              <a:prstGeom prst="rect">
                <a:avLst/>
              </a:prstGeom>
              <a:blipFill>
                <a:blip r:embed="rId31"/>
                <a:stretch>
                  <a:fillRect l="-36667" r="-60000"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171241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7463A0-5BA6-487F-BE39-B515587EAD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endParaRPr lang="en-US" sz="1600" dirty="0"/>
          </a:p>
          <a:p>
            <a:pPr marL="114300" indent="0">
              <a:buNone/>
            </a:pPr>
            <a:endParaRPr lang="en-US" sz="1600" dirty="0"/>
          </a:p>
          <a:p>
            <a:pPr marL="114300" indent="0">
              <a:buNone/>
            </a:pPr>
            <a:endParaRPr lang="en-US" sz="1600" dirty="0"/>
          </a:p>
          <a:p>
            <a:pPr marL="114300" indent="0">
              <a:buNone/>
            </a:pPr>
            <a:endParaRPr lang="en-US" sz="1600" dirty="0"/>
          </a:p>
          <a:p>
            <a:pPr marL="114300" indent="0">
              <a:buNone/>
            </a:pPr>
            <a:endParaRPr lang="en-US" sz="1600" dirty="0"/>
          </a:p>
          <a:p>
            <a:pPr marL="114300" indent="0">
              <a:buNone/>
            </a:pPr>
            <a:endParaRPr lang="en-US" sz="1600" dirty="0"/>
          </a:p>
          <a:p>
            <a:pPr marL="114300" indent="0">
              <a:buNone/>
            </a:pPr>
            <a:endParaRPr lang="en-US" sz="1600" dirty="0"/>
          </a:p>
          <a:p>
            <a:pPr marL="114300" indent="0">
              <a:buNone/>
            </a:pPr>
            <a:endParaRPr lang="en-US" sz="1600" dirty="0"/>
          </a:p>
        </p:txBody>
      </p:sp>
      <p:sp>
        <p:nvSpPr>
          <p:cNvPr id="68" name="Google Shape;68;p14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lvl="0"/>
            <a:r>
              <a:rPr lang="en-GB" dirty="0">
                <a:latin typeface="Open Sans"/>
                <a:ea typeface="Open Sans"/>
                <a:cs typeface="Open Sans"/>
                <a:sym typeface="Open Sans"/>
              </a:rPr>
              <a:t>Balanced Cache Distribution</a:t>
            </a:r>
            <a:endParaRPr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0" name="Google Shape;70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Economica"/>
              </a:rPr>
              <a:t>78</a:t>
            </a:fld>
            <a:endParaRPr dirty="0">
              <a:solidFill>
                <a:schemeClr val="dk1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  <a:sym typeface="Economica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22F1CB4-90F3-446B-8524-6340D5B5A573}"/>
              </a:ext>
            </a:extLst>
          </p:cNvPr>
          <p:cNvSpPr/>
          <p:nvPr/>
        </p:nvSpPr>
        <p:spPr>
          <a:xfrm>
            <a:off x="2814638" y="1243466"/>
            <a:ext cx="567276" cy="66458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3912AE3-6359-45D8-872F-8690238BDD06}"/>
              </a:ext>
            </a:extLst>
          </p:cNvPr>
          <p:cNvSpPr/>
          <p:nvPr/>
        </p:nvSpPr>
        <p:spPr>
          <a:xfrm>
            <a:off x="3551500" y="1243466"/>
            <a:ext cx="567276" cy="66458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5637411-EBAE-4349-9B52-F44CC7508285}"/>
              </a:ext>
            </a:extLst>
          </p:cNvPr>
          <p:cNvSpPr/>
          <p:nvPr/>
        </p:nvSpPr>
        <p:spPr>
          <a:xfrm>
            <a:off x="4288362" y="1243466"/>
            <a:ext cx="567276" cy="66458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40EF0E2-A243-45C5-96A3-4B683504F4D7}"/>
              </a:ext>
            </a:extLst>
          </p:cNvPr>
          <p:cNvSpPr/>
          <p:nvPr/>
        </p:nvSpPr>
        <p:spPr>
          <a:xfrm>
            <a:off x="5025224" y="1243466"/>
            <a:ext cx="567276" cy="66458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E810F04-E737-4C4F-8336-77FAF29898B8}"/>
              </a:ext>
            </a:extLst>
          </p:cNvPr>
          <p:cNvSpPr/>
          <p:nvPr/>
        </p:nvSpPr>
        <p:spPr>
          <a:xfrm>
            <a:off x="5762086" y="1243466"/>
            <a:ext cx="567276" cy="66458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0A6CFA2-D60B-4C0F-A048-4D571F5535EF}"/>
                  </a:ext>
                </a:extLst>
              </p:cNvPr>
              <p:cNvSpPr txBox="1"/>
              <p:nvPr/>
            </p:nvSpPr>
            <p:spPr>
              <a:xfrm>
                <a:off x="4143956" y="2571750"/>
                <a:ext cx="3116622" cy="7240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f>
                                    <m:fPr>
                                      <m:type m:val="noBar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/>
                                    <m:den/>
                                  </m:f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     ,</m:t>
                                  </m:r>
                                  <m:f>
                                    <m:fPr>
                                      <m:type m:val="noBar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/>
                                    <m:den/>
                                  </m:f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      </m:t>
                                  </m:r>
                                </m:e>
                              </m:d>
                            </m:e>
                          </m:groupChr>
                        </m:e>
                        <m:lim>
                          <m:eqArr>
                            <m:eqArr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e>
                            <m:e>
                              <m:r>
                                <m:rPr>
                                  <m:nor/>
                                </m:rPr>
                                <a:rPr lang="en-US" dirty="0"/>
                                <m:t> </m:t>
                              </m:r>
                            </m:e>
                          </m:eqArr>
                        </m:lim>
                      </m:limLow>
                      <m:r>
                        <a:rPr lang="en-US" i="1" dirty="0">
                          <a:latin typeface="Cambria Math" panose="02040503050406030204" pitchFamily="18" charset="0"/>
                        </a:rPr>
                        <m:t>,</m:t>
                      </m:r>
                      <m:limLow>
                        <m:limLow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f>
                                    <m:fPr>
                                      <m:type m:val="noBar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/>
                                    <m:den/>
                                  </m:f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     ,</m:t>
                                  </m:r>
                                  <m:f>
                                    <m:fPr>
                                      <m:type m:val="noBar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/>
                                    <m:den/>
                                  </m:f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      </m:t>
                                  </m:r>
                                </m:e>
                              </m:d>
                            </m:e>
                          </m:groupChr>
                        </m:e>
                        <m:lim>
                          <m:eqArr>
                            <m:eqArr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</m:e>
                            <m:e>
                              <m:r>
                                <m:rPr>
                                  <m:nor/>
                                </m:rPr>
                                <a:rPr lang="en-US" dirty="0"/>
                                <m:t> </m:t>
                              </m:r>
                            </m:e>
                          </m:eqArr>
                        </m:lim>
                      </m:limLow>
                      <m:r>
                        <a:rPr lang="en-US" i="1" dirty="0">
                          <a:latin typeface="Cambria Math" panose="02040503050406030204" pitchFamily="18" charset="0"/>
                        </a:rPr>
                        <m:t>,</m:t>
                      </m:r>
                      <m:limLow>
                        <m:limLow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type m:val="noBar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/>
                                    <m:den/>
                                  </m:f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      </m:t>
                                  </m:r>
                                </m:e>
                              </m:d>
                            </m:e>
                          </m:groupChr>
                        </m:e>
                        <m:lim>
                          <m:eqArr>
                            <m:eqArrPr>
                              <m:ctrlPr>
                                <a:rPr lang="en-US" i="1" smtClean="0">
                                  <a:solidFill>
                                    <a:srgbClr val="3A21C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1">
                                  <a:solidFill>
                                    <a:srgbClr val="3A21CF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3A21C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rgbClr val="3A21CF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d>
                            </m:e>
                            <m:e>
                              <m:r>
                                <m:rPr>
                                  <m:nor/>
                                </m:rPr>
                                <a:rPr lang="en-US" dirty="0">
                                  <a:solidFill>
                                    <a:srgbClr val="3A21CF"/>
                                  </a:solidFill>
                                </a:rPr>
                                <m:t> </m:t>
                              </m:r>
                            </m:e>
                          </m:eqArr>
                        </m:lim>
                      </m:limLow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0A6CFA2-D60B-4C0F-A048-4D571F5535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3956" y="2571750"/>
                <a:ext cx="3116622" cy="724044"/>
              </a:xfrm>
              <a:prstGeom prst="rect">
                <a:avLst/>
              </a:prstGeom>
              <a:blipFill>
                <a:blip r:embed="rId8"/>
                <a:stretch>
                  <a:fillRect b="-8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25">
            <a:extLst>
              <a:ext uri="{FF2B5EF4-FFF2-40B4-BE49-F238E27FC236}">
                <a16:creationId xmlns:a16="http://schemas.microsoft.com/office/drawing/2014/main" id="{DD8E9793-E0C4-4AA4-A06E-F7A488963E0E}"/>
              </a:ext>
            </a:extLst>
          </p:cNvPr>
          <p:cNvSpPr/>
          <p:nvPr/>
        </p:nvSpPr>
        <p:spPr>
          <a:xfrm>
            <a:off x="6700923" y="2605001"/>
            <a:ext cx="366711" cy="42961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8945F6F-361A-4F25-8D65-F25BA502ED18}"/>
                  </a:ext>
                </a:extLst>
              </p:cNvPr>
              <p:cNvSpPr txBox="1"/>
              <p:nvPr/>
            </p:nvSpPr>
            <p:spPr>
              <a:xfrm>
                <a:off x="2751866" y="2024905"/>
                <a:ext cx="69281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8945F6F-361A-4F25-8D65-F25BA502ED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1866" y="2024905"/>
                <a:ext cx="692818" cy="215444"/>
              </a:xfrm>
              <a:prstGeom prst="rect">
                <a:avLst/>
              </a:prstGeom>
              <a:blipFill>
                <a:blip r:embed="rId10"/>
                <a:stretch>
                  <a:fillRect l="-1754" r="-4386" b="-13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48846510-65FB-4193-BC74-0ECC0644E36A}"/>
                  </a:ext>
                </a:extLst>
              </p:cNvPr>
              <p:cNvSpPr txBox="1"/>
              <p:nvPr/>
            </p:nvSpPr>
            <p:spPr>
              <a:xfrm>
                <a:off x="3488728" y="2024905"/>
                <a:ext cx="69281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48846510-65FB-4193-BC74-0ECC0644E3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8728" y="2024905"/>
                <a:ext cx="692818" cy="215444"/>
              </a:xfrm>
              <a:prstGeom prst="rect">
                <a:avLst/>
              </a:prstGeom>
              <a:blipFill>
                <a:blip r:embed="rId11"/>
                <a:stretch>
                  <a:fillRect l="-2632" r="-4386" b="-13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DD79270C-3F46-4A66-BB94-59C07D9803CF}"/>
                  </a:ext>
                </a:extLst>
              </p:cNvPr>
              <p:cNvSpPr txBox="1"/>
              <p:nvPr/>
            </p:nvSpPr>
            <p:spPr>
              <a:xfrm>
                <a:off x="4225590" y="2024905"/>
                <a:ext cx="69281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DD79270C-3F46-4A66-BB94-59C07D9803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5590" y="2024905"/>
                <a:ext cx="692818" cy="215444"/>
              </a:xfrm>
              <a:prstGeom prst="rect">
                <a:avLst/>
              </a:prstGeom>
              <a:blipFill>
                <a:blip r:embed="rId12"/>
                <a:stretch>
                  <a:fillRect l="-2632" r="-5263" b="-13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825A0B9A-80C1-4BFD-B68F-F5DD973628AA}"/>
                  </a:ext>
                </a:extLst>
              </p:cNvPr>
              <p:cNvSpPr txBox="1"/>
              <p:nvPr/>
            </p:nvSpPr>
            <p:spPr>
              <a:xfrm>
                <a:off x="4962452" y="2023671"/>
                <a:ext cx="69281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825A0B9A-80C1-4BFD-B68F-F5DD973628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2452" y="2023671"/>
                <a:ext cx="692818" cy="215444"/>
              </a:xfrm>
              <a:prstGeom prst="rect">
                <a:avLst/>
              </a:prstGeom>
              <a:blipFill>
                <a:blip r:embed="rId13"/>
                <a:stretch>
                  <a:fillRect l="-2632" r="-4386" b="-1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51226C44-D7EB-4BA3-84E0-ACBE5098F388}"/>
                  </a:ext>
                </a:extLst>
              </p:cNvPr>
              <p:cNvSpPr txBox="1"/>
              <p:nvPr/>
            </p:nvSpPr>
            <p:spPr>
              <a:xfrm>
                <a:off x="5702267" y="2023671"/>
                <a:ext cx="69281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51226C44-D7EB-4BA3-84E0-ACBE5098F3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2267" y="2023671"/>
                <a:ext cx="692818" cy="215444"/>
              </a:xfrm>
              <a:prstGeom prst="rect">
                <a:avLst/>
              </a:prstGeom>
              <a:blipFill>
                <a:blip r:embed="rId14"/>
                <a:stretch>
                  <a:fillRect l="-2632" r="-4386" b="-1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EBBE7A6-DF53-4783-86D5-1B6F09677481}"/>
                  </a:ext>
                </a:extLst>
              </p:cNvPr>
              <p:cNvSpPr txBox="1"/>
              <p:nvPr/>
            </p:nvSpPr>
            <p:spPr>
              <a:xfrm>
                <a:off x="433007" y="2765894"/>
                <a:ext cx="2039083" cy="4805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f>
                            <m:fPr>
                              <m:type m:val="noBar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/>
                            <m:den/>
                          </m:f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     ,</m:t>
                          </m:r>
                          <m:f>
                            <m:fPr>
                              <m:type m:val="noBar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/>
                            <m:den/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    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type m:val="noBar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/>
                            <m:den/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     </m:t>
                          </m:r>
                        </m:e>
                      </m:d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EBBE7A6-DF53-4783-86D5-1B6F096774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007" y="2765894"/>
                <a:ext cx="2039083" cy="480581"/>
              </a:xfrm>
              <a:prstGeom prst="rect">
                <a:avLst/>
              </a:prstGeom>
              <a:blipFill>
                <a:blip r:embed="rId15"/>
                <a:stretch>
                  <a:fillRect l="-1493" b="-12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Rectangle 43">
            <a:extLst>
              <a:ext uri="{FF2B5EF4-FFF2-40B4-BE49-F238E27FC236}">
                <a16:creationId xmlns:a16="http://schemas.microsoft.com/office/drawing/2014/main" id="{FDD23E0A-6D8B-49EF-89CE-BC7E3BC35192}"/>
              </a:ext>
            </a:extLst>
          </p:cNvPr>
          <p:cNvSpPr/>
          <p:nvPr/>
        </p:nvSpPr>
        <p:spPr>
          <a:xfrm>
            <a:off x="979196" y="2790097"/>
            <a:ext cx="366711" cy="42961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F125A142-F514-48ED-BD88-FE0C565B9F9D}"/>
              </a:ext>
            </a:extLst>
          </p:cNvPr>
          <p:cNvSpPr/>
          <p:nvPr/>
        </p:nvSpPr>
        <p:spPr>
          <a:xfrm>
            <a:off x="1469554" y="2790097"/>
            <a:ext cx="366711" cy="42961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9A9D865E-E920-44A8-B5A2-820E822B528D}"/>
              </a:ext>
            </a:extLst>
          </p:cNvPr>
          <p:cNvSpPr/>
          <p:nvPr/>
        </p:nvSpPr>
        <p:spPr>
          <a:xfrm>
            <a:off x="1958815" y="2792169"/>
            <a:ext cx="366711" cy="42961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E1FF0B74-53FA-4BC9-AE49-BAB2C6A63C4D}"/>
                  </a:ext>
                </a:extLst>
              </p:cNvPr>
              <p:cNvSpPr txBox="1"/>
              <p:nvPr/>
            </p:nvSpPr>
            <p:spPr>
              <a:xfrm>
                <a:off x="433007" y="3375494"/>
                <a:ext cx="2039083" cy="4805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f>
                            <m:fPr>
                              <m:type m:val="noBar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/>
                            <m:den/>
                          </m:f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     ,</m:t>
                          </m:r>
                          <m:f>
                            <m:fPr>
                              <m:type m:val="noBar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/>
                            <m:den/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    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type m:val="noBar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/>
                            <m:den/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     </m:t>
                          </m:r>
                        </m:e>
                      </m:d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E1FF0B74-53FA-4BC9-AE49-BAB2C6A63C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007" y="3375494"/>
                <a:ext cx="2039083" cy="480581"/>
              </a:xfrm>
              <a:prstGeom prst="rect">
                <a:avLst/>
              </a:prstGeom>
              <a:blipFill>
                <a:blip r:embed="rId19"/>
                <a:stretch>
                  <a:fillRect l="-1791" b="-12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Rectangle 50">
            <a:extLst>
              <a:ext uri="{FF2B5EF4-FFF2-40B4-BE49-F238E27FC236}">
                <a16:creationId xmlns:a16="http://schemas.microsoft.com/office/drawing/2014/main" id="{8BC0191E-ACC7-4ADD-825D-4A048C09BEC5}"/>
              </a:ext>
            </a:extLst>
          </p:cNvPr>
          <p:cNvSpPr/>
          <p:nvPr/>
        </p:nvSpPr>
        <p:spPr>
          <a:xfrm>
            <a:off x="979196" y="3399697"/>
            <a:ext cx="366711" cy="42961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3EA5FBEF-55A4-4FC3-9F03-FD29871FA073}"/>
              </a:ext>
            </a:extLst>
          </p:cNvPr>
          <p:cNvSpPr/>
          <p:nvPr/>
        </p:nvSpPr>
        <p:spPr>
          <a:xfrm>
            <a:off x="1469554" y="3399697"/>
            <a:ext cx="366711" cy="42961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14AB8792-9B47-4CA4-9554-BADD4BDCD298}"/>
              </a:ext>
            </a:extLst>
          </p:cNvPr>
          <p:cNvSpPr/>
          <p:nvPr/>
        </p:nvSpPr>
        <p:spPr>
          <a:xfrm>
            <a:off x="1958815" y="3401769"/>
            <a:ext cx="366711" cy="42961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3A21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14BBA9C5-833E-4E9C-9F8C-3227A527EB0D}"/>
                  </a:ext>
                </a:extLst>
              </p:cNvPr>
              <p:cNvSpPr txBox="1"/>
              <p:nvPr/>
            </p:nvSpPr>
            <p:spPr>
              <a:xfrm>
                <a:off x="4740816" y="4474556"/>
                <a:ext cx="3182153" cy="4405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i="1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sz="1100" i="1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sz="1100" i="1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begChr m:val="⌊"/>
                          <m:endChr m:val="⌋"/>
                          <m:ctrlPr>
                            <a:rPr lang="en-US" sz="11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11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11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  <m:sup/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  <m:d>
                                    <m:dPr>
                                      <m:ctrlPr>
                                        <a:rPr lang="en-US" sz="11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100" i="1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</m:d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sz="11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1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11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nary>
                        </m:e>
                      </m:d>
                      <m:r>
                        <a:rPr lang="en-US" sz="1100" i="1">
                          <a:latin typeface="Cambria Math" panose="02040503050406030204" pitchFamily="18" charset="0"/>
                        </a:rPr>
                        <m:t>≤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11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1100" i="1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≥</m:t>
                          </m:r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11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11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d>
                                <m:dPr>
                                  <m:ctrlP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d>
                            </m:sub>
                            <m:sup/>
                            <m:e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</m:nary>
                        </m:e>
                      </m:nary>
                      <m:r>
                        <a:rPr lang="en-US" sz="1100" i="1">
                          <a:latin typeface="Cambria Math" panose="02040503050406030204" pitchFamily="18" charset="0"/>
                        </a:rPr>
                        <m:t>≤</m:t>
                      </m:r>
                      <m:d>
                        <m:dPr>
                          <m:begChr m:val="⌈"/>
                          <m:endChr m:val="⌉"/>
                          <m:ctrlPr>
                            <a:rPr lang="en-US" sz="11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11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11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  <m:sup/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sz="11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1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11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nary>
                        </m:e>
                      </m:d>
                    </m:oMath>
                  </m:oMathPara>
                </a14:m>
                <a:endParaRPr lang="en-US" sz="1100" dirty="0"/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14BBA9C5-833E-4E9C-9F8C-3227A527EB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0816" y="4474556"/>
                <a:ext cx="3182153" cy="440570"/>
              </a:xfrm>
              <a:prstGeom prst="rect">
                <a:avLst/>
              </a:prstGeom>
              <a:blipFill>
                <a:blip r:embed="rId21"/>
                <a:stretch>
                  <a:fillRect l="-8238" t="-140278" r="-23946" b="-18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Rectangle 65">
            <a:extLst>
              <a:ext uri="{FF2B5EF4-FFF2-40B4-BE49-F238E27FC236}">
                <a16:creationId xmlns:a16="http://schemas.microsoft.com/office/drawing/2014/main" id="{C199B9C4-9BB8-4CBA-8140-0C576622C84D}"/>
              </a:ext>
            </a:extLst>
          </p:cNvPr>
          <p:cNvSpPr/>
          <p:nvPr/>
        </p:nvSpPr>
        <p:spPr>
          <a:xfrm>
            <a:off x="4360783" y="2607409"/>
            <a:ext cx="366711" cy="42961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313618C5-CB0E-4D57-9F63-022D0B998E3A}"/>
              </a:ext>
            </a:extLst>
          </p:cNvPr>
          <p:cNvSpPr/>
          <p:nvPr/>
        </p:nvSpPr>
        <p:spPr>
          <a:xfrm>
            <a:off x="4859540" y="2607409"/>
            <a:ext cx="366711" cy="42961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2FF369EB-EA1B-432F-BC17-C15E15BB37A2}"/>
              </a:ext>
            </a:extLst>
          </p:cNvPr>
          <p:cNvSpPr/>
          <p:nvPr/>
        </p:nvSpPr>
        <p:spPr>
          <a:xfrm>
            <a:off x="5537755" y="2604503"/>
            <a:ext cx="366711" cy="42961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28EDCA8A-0CFC-45F1-A1FB-D0ADDFA7FF69}"/>
              </a:ext>
            </a:extLst>
          </p:cNvPr>
          <p:cNvSpPr/>
          <p:nvPr/>
        </p:nvSpPr>
        <p:spPr>
          <a:xfrm>
            <a:off x="6036512" y="2604503"/>
            <a:ext cx="366711" cy="42961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4007491B-50EF-4E4C-91E4-E54122683402}"/>
              </a:ext>
            </a:extLst>
          </p:cNvPr>
          <p:cNvCxnSpPr>
            <a:cxnSpLocks/>
          </p:cNvCxnSpPr>
          <p:nvPr/>
        </p:nvCxnSpPr>
        <p:spPr>
          <a:xfrm>
            <a:off x="6561168" y="3285241"/>
            <a:ext cx="0" cy="1620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1BA23214-B9F7-492E-9C0C-6DDD64BF9388}"/>
              </a:ext>
            </a:extLst>
          </p:cNvPr>
          <p:cNvCxnSpPr>
            <a:cxnSpLocks/>
          </p:cNvCxnSpPr>
          <p:nvPr/>
        </p:nvCxnSpPr>
        <p:spPr>
          <a:xfrm>
            <a:off x="6561168" y="3447264"/>
            <a:ext cx="1022808" cy="0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7E912A63-3CC8-4E1A-A087-5193DBFE6A4C}"/>
              </a:ext>
            </a:extLst>
          </p:cNvPr>
          <p:cNvCxnSpPr>
            <a:cxnSpLocks/>
          </p:cNvCxnSpPr>
          <p:nvPr/>
        </p:nvCxnSpPr>
        <p:spPr>
          <a:xfrm>
            <a:off x="5393062" y="3246475"/>
            <a:ext cx="0" cy="5377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CA01E5DA-5144-4B58-A60F-0BC7B03C3605}"/>
              </a:ext>
            </a:extLst>
          </p:cNvPr>
          <p:cNvCxnSpPr>
            <a:cxnSpLocks/>
          </p:cNvCxnSpPr>
          <p:nvPr/>
        </p:nvCxnSpPr>
        <p:spPr>
          <a:xfrm>
            <a:off x="5393062" y="3784185"/>
            <a:ext cx="2190914" cy="0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D1599217-6A54-49AC-968C-CA2BEBBBF69C}"/>
              </a:ext>
            </a:extLst>
          </p:cNvPr>
          <p:cNvCxnSpPr>
            <a:cxnSpLocks/>
          </p:cNvCxnSpPr>
          <p:nvPr/>
        </p:nvCxnSpPr>
        <p:spPr>
          <a:xfrm>
            <a:off x="4221146" y="3246475"/>
            <a:ext cx="0" cy="8709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06D5938D-A0CF-42B2-A72A-CF886BF0D02B}"/>
              </a:ext>
            </a:extLst>
          </p:cNvPr>
          <p:cNvCxnSpPr>
            <a:cxnSpLocks/>
          </p:cNvCxnSpPr>
          <p:nvPr/>
        </p:nvCxnSpPr>
        <p:spPr>
          <a:xfrm>
            <a:off x="4221146" y="4117425"/>
            <a:ext cx="3362830" cy="0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9922196C-92E3-411E-8E75-2FB1C783C03E}"/>
                  </a:ext>
                </a:extLst>
              </p:cNvPr>
              <p:cNvSpPr txBox="1"/>
              <p:nvPr/>
            </p:nvSpPr>
            <p:spPr>
              <a:xfrm>
                <a:off x="7674739" y="3598491"/>
                <a:ext cx="1157561" cy="2401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10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1000" i="1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1000" i="1"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sz="1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/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sz="10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sz="1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1000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10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en-US" sz="10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10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sz="10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sz="1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0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e>
                    </m:nary>
                    <m:r>
                      <a:rPr lang="en-US" sz="1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0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10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1000" b="0" i="1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sz="1000" b="0" dirty="0"/>
                  <a:t> </a:t>
                </a:r>
              </a:p>
            </p:txBody>
          </p:sp>
        </mc:Choice>
        <mc:Fallback xmlns=""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9922196C-92E3-411E-8E75-2FB1C783C0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4739" y="3598491"/>
                <a:ext cx="1157561" cy="240130"/>
              </a:xfrm>
              <a:prstGeom prst="rect">
                <a:avLst/>
              </a:prstGeom>
              <a:blipFill>
                <a:blip r:embed="rId25"/>
                <a:stretch>
                  <a:fillRect l="-20526" t="-77500" r="-526" b="-15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A69E98AF-81D7-49F8-9E37-43E397B9BB78}"/>
                  </a:ext>
                </a:extLst>
              </p:cNvPr>
              <p:cNvSpPr txBox="1"/>
              <p:nvPr/>
            </p:nvSpPr>
            <p:spPr>
              <a:xfrm>
                <a:off x="7669072" y="3936582"/>
                <a:ext cx="1061381" cy="2401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1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1000" i="1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1000" i="1"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sz="1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/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sz="10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sz="1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1000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10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en-US" sz="10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10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sz="10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sz="1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0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e>
                    </m:nary>
                    <m:r>
                      <a:rPr lang="en-US" sz="1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sz="1000" dirty="0"/>
                  <a:t> </a:t>
                </a:r>
              </a:p>
            </p:txBody>
          </p:sp>
        </mc:Choice>
        <mc:Fallback xmlns=""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A69E98AF-81D7-49F8-9E37-43E397B9BB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9072" y="3936582"/>
                <a:ext cx="1061381" cy="240130"/>
              </a:xfrm>
              <a:prstGeom prst="rect">
                <a:avLst/>
              </a:prstGeom>
              <a:blipFill>
                <a:blip r:embed="rId26"/>
                <a:stretch>
                  <a:fillRect l="-21839" t="-82051" r="-575" b="-16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AE3CB67A-1107-4F78-AD1B-634065979F38}"/>
                  </a:ext>
                </a:extLst>
              </p:cNvPr>
              <p:cNvSpPr txBox="1"/>
              <p:nvPr/>
            </p:nvSpPr>
            <p:spPr>
              <a:xfrm>
                <a:off x="7671488" y="3246475"/>
                <a:ext cx="1157561" cy="2401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1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1000" i="1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1000" i="1"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sz="10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/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sz="10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sz="1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1000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10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en-US" sz="10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10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sz="10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sz="1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0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e>
                    </m:nary>
                    <m:r>
                      <a:rPr lang="en-US" sz="1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000" i="1" smtClean="0">
                        <a:solidFill>
                          <a:srgbClr val="3A21CF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1000" i="1" smtClean="0">
                        <a:solidFill>
                          <a:srgbClr val="3A21CF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1000" i="1" smtClean="0">
                        <a:solidFill>
                          <a:srgbClr val="3A21CF"/>
                        </a:solidFill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sz="1000" dirty="0"/>
                  <a:t> </a:t>
                </a:r>
              </a:p>
            </p:txBody>
          </p:sp>
        </mc:Choice>
        <mc:Fallback xmlns=""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AE3CB67A-1107-4F78-AD1B-634065979F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1488" y="3246475"/>
                <a:ext cx="1157561" cy="240130"/>
              </a:xfrm>
              <a:prstGeom prst="rect">
                <a:avLst/>
              </a:prstGeom>
              <a:blipFill>
                <a:blip r:embed="rId27"/>
                <a:stretch>
                  <a:fillRect l="-20000" t="-82051" r="-526" b="-16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3" name="Picture 122">
            <a:extLst>
              <a:ext uri="{FF2B5EF4-FFF2-40B4-BE49-F238E27FC236}">
                <a16:creationId xmlns:a16="http://schemas.microsoft.com/office/drawing/2014/main" id="{E43AB0EA-FC26-41B4-ACA4-33346D499F16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2704371" y="2727394"/>
            <a:ext cx="1143038" cy="535150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3ABEB363-5F54-4ABA-9309-9BFEAC214BF4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2705847" y="3320925"/>
            <a:ext cx="1143038" cy="5351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B0C6BF23-9E8B-4B39-B533-E5A395939C77}"/>
                  </a:ext>
                </a:extLst>
              </p:cNvPr>
              <p:cNvSpPr txBox="1"/>
              <p:nvPr/>
            </p:nvSpPr>
            <p:spPr>
              <a:xfrm>
                <a:off x="1060341" y="2897427"/>
                <a:ext cx="184452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B0C6BF23-9E8B-4B39-B533-E5A395939C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0341" y="2897427"/>
                <a:ext cx="184452" cy="215444"/>
              </a:xfrm>
              <a:prstGeom prst="rect">
                <a:avLst/>
              </a:prstGeom>
              <a:blipFill>
                <a:blip r:embed="rId29"/>
                <a:stretch>
                  <a:fillRect l="-33333" r="-60000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CC415170-34F0-49C3-A88F-0CF04AD15DD2}"/>
                  </a:ext>
                </a:extLst>
              </p:cNvPr>
              <p:cNvSpPr txBox="1"/>
              <p:nvPr/>
            </p:nvSpPr>
            <p:spPr>
              <a:xfrm>
                <a:off x="1550699" y="2897427"/>
                <a:ext cx="184452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CC415170-34F0-49C3-A88F-0CF04AD15D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0699" y="2897427"/>
                <a:ext cx="184452" cy="215444"/>
              </a:xfrm>
              <a:prstGeom prst="rect">
                <a:avLst/>
              </a:prstGeom>
              <a:blipFill>
                <a:blip r:embed="rId30"/>
                <a:stretch>
                  <a:fillRect l="-32258" r="-54839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0B6C4618-9EF4-4243-A110-38F1947A200A}"/>
                  </a:ext>
                </a:extLst>
              </p:cNvPr>
              <p:cNvSpPr txBox="1"/>
              <p:nvPr/>
            </p:nvSpPr>
            <p:spPr>
              <a:xfrm>
                <a:off x="2039960" y="2899499"/>
                <a:ext cx="184452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0B6C4618-9EF4-4243-A110-38F1947A20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9960" y="2899499"/>
                <a:ext cx="184452" cy="215444"/>
              </a:xfrm>
              <a:prstGeom prst="rect">
                <a:avLst/>
              </a:prstGeom>
              <a:blipFill>
                <a:blip r:embed="rId31"/>
                <a:stretch>
                  <a:fillRect l="-36667" r="-60000"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A92B82A8-32B7-4167-81AA-3227EC5B036E}"/>
                  </a:ext>
                </a:extLst>
              </p:cNvPr>
              <p:cNvSpPr txBox="1"/>
              <p:nvPr/>
            </p:nvSpPr>
            <p:spPr>
              <a:xfrm>
                <a:off x="1060341" y="3507027"/>
                <a:ext cx="184452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A92B82A8-32B7-4167-81AA-3227EC5B03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0341" y="3507027"/>
                <a:ext cx="184452" cy="215444"/>
              </a:xfrm>
              <a:prstGeom prst="rect">
                <a:avLst/>
              </a:prstGeom>
              <a:blipFill>
                <a:blip r:embed="rId29"/>
                <a:stretch>
                  <a:fillRect l="-33333" r="-60000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B27BD54D-B2B5-4EA4-BFF7-88B1E41EDA91}"/>
                  </a:ext>
                </a:extLst>
              </p:cNvPr>
              <p:cNvSpPr txBox="1"/>
              <p:nvPr/>
            </p:nvSpPr>
            <p:spPr>
              <a:xfrm>
                <a:off x="1550699" y="3507027"/>
                <a:ext cx="184452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B27BD54D-B2B5-4EA4-BFF7-88B1E41EDA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0699" y="3507027"/>
                <a:ext cx="184452" cy="215444"/>
              </a:xfrm>
              <a:prstGeom prst="rect">
                <a:avLst/>
              </a:prstGeom>
              <a:blipFill>
                <a:blip r:embed="rId32"/>
                <a:stretch>
                  <a:fillRect l="-32258" r="-54839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B57E246D-0C17-4AAC-8DD6-D5ABD545F701}"/>
                  </a:ext>
                </a:extLst>
              </p:cNvPr>
              <p:cNvSpPr txBox="1"/>
              <p:nvPr/>
            </p:nvSpPr>
            <p:spPr>
              <a:xfrm>
                <a:off x="2039960" y="3509099"/>
                <a:ext cx="184452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9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B57E246D-0C17-4AAC-8DD6-D5ABD545F7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9960" y="3509099"/>
                <a:ext cx="184452" cy="215444"/>
              </a:xfrm>
              <a:prstGeom prst="rect">
                <a:avLst/>
              </a:prstGeom>
              <a:blipFill>
                <a:blip r:embed="rId33"/>
                <a:stretch>
                  <a:fillRect l="-33333" r="-60000"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836FDCCB-58FC-46DB-A3F4-4F1504FAA831}"/>
                  </a:ext>
                </a:extLst>
              </p:cNvPr>
              <p:cNvSpPr txBox="1"/>
              <p:nvPr/>
            </p:nvSpPr>
            <p:spPr>
              <a:xfrm>
                <a:off x="2955608" y="1458745"/>
                <a:ext cx="28533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836FDCCB-58FC-46DB-A3F4-4F1504FAA8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5608" y="1458745"/>
                <a:ext cx="285335" cy="215444"/>
              </a:xfrm>
              <a:prstGeom prst="rect">
                <a:avLst/>
              </a:prstGeom>
              <a:blipFill>
                <a:blip r:embed="rId29"/>
                <a:stretch>
                  <a:fillRect l="-12766" r="-10638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98D41152-BF61-42FE-99FA-4F4BA216487B}"/>
                  </a:ext>
                </a:extLst>
              </p:cNvPr>
              <p:cNvSpPr txBox="1"/>
              <p:nvPr/>
            </p:nvSpPr>
            <p:spPr>
              <a:xfrm>
                <a:off x="3692470" y="1458745"/>
                <a:ext cx="28533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98D41152-BF61-42FE-99FA-4F4BA21648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2470" y="1458745"/>
                <a:ext cx="285335" cy="215444"/>
              </a:xfrm>
              <a:prstGeom prst="rect">
                <a:avLst/>
              </a:prstGeom>
              <a:blipFill>
                <a:blip r:embed="rId30"/>
                <a:stretch>
                  <a:fillRect l="-12766" r="-10638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4F08E9BA-E4DD-45C4-BDE4-7800721EF9DA}"/>
                  </a:ext>
                </a:extLst>
              </p:cNvPr>
              <p:cNvSpPr txBox="1"/>
              <p:nvPr/>
            </p:nvSpPr>
            <p:spPr>
              <a:xfrm>
                <a:off x="4429332" y="1458745"/>
                <a:ext cx="28533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9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4F08E9BA-E4DD-45C4-BDE4-7800721EF9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9332" y="1458745"/>
                <a:ext cx="285335" cy="215444"/>
              </a:xfrm>
              <a:prstGeom prst="rect">
                <a:avLst/>
              </a:prstGeom>
              <a:blipFill>
                <a:blip r:embed="rId33"/>
                <a:stretch>
                  <a:fillRect l="-13043" r="-13043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E0F32911-3CF7-4F41-BC73-FA0085130AB9}"/>
                  </a:ext>
                </a:extLst>
              </p:cNvPr>
              <p:cNvSpPr txBox="1"/>
              <p:nvPr/>
            </p:nvSpPr>
            <p:spPr>
              <a:xfrm>
                <a:off x="5166194" y="1458745"/>
                <a:ext cx="28533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E0F32911-3CF7-4F41-BC73-FA0085130A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6194" y="1458745"/>
                <a:ext cx="285335" cy="215444"/>
              </a:xfrm>
              <a:prstGeom prst="rect">
                <a:avLst/>
              </a:prstGeom>
              <a:blipFill>
                <a:blip r:embed="rId34"/>
                <a:stretch>
                  <a:fillRect l="-12766" r="-10638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F1786956-DFEC-4DFE-8C6C-C2C4C424790F}"/>
                  </a:ext>
                </a:extLst>
              </p:cNvPr>
              <p:cNvSpPr txBox="1"/>
              <p:nvPr/>
            </p:nvSpPr>
            <p:spPr>
              <a:xfrm>
                <a:off x="5903056" y="1458745"/>
                <a:ext cx="28533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F1786956-DFEC-4DFE-8C6C-C2C4C42479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3056" y="1458745"/>
                <a:ext cx="285335" cy="215444"/>
              </a:xfrm>
              <a:prstGeom prst="rect">
                <a:avLst/>
              </a:prstGeom>
              <a:blipFill>
                <a:blip r:embed="rId35"/>
                <a:stretch>
                  <a:fillRect l="-12766" r="-10638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E26D315E-1B36-4E69-B72C-226EDC8C9112}"/>
                  </a:ext>
                </a:extLst>
              </p:cNvPr>
              <p:cNvSpPr txBox="1"/>
              <p:nvPr/>
            </p:nvSpPr>
            <p:spPr>
              <a:xfrm>
                <a:off x="6782068" y="2706841"/>
                <a:ext cx="184452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9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E26D315E-1B36-4E69-B72C-226EDC8C91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2068" y="2706841"/>
                <a:ext cx="184452" cy="215444"/>
              </a:xfrm>
              <a:prstGeom prst="rect">
                <a:avLst/>
              </a:prstGeom>
              <a:blipFill>
                <a:blip r:embed="rId33"/>
                <a:stretch>
                  <a:fillRect l="-33333" r="-60000"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67961F5D-CB22-4F55-8779-7EC87395E6E6}"/>
                  </a:ext>
                </a:extLst>
              </p:cNvPr>
              <p:cNvSpPr txBox="1"/>
              <p:nvPr/>
            </p:nvSpPr>
            <p:spPr>
              <a:xfrm>
                <a:off x="4441928" y="2709249"/>
                <a:ext cx="184452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67961F5D-CB22-4F55-8779-7EC87395E6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1928" y="2709249"/>
                <a:ext cx="184452" cy="215444"/>
              </a:xfrm>
              <a:prstGeom prst="rect">
                <a:avLst/>
              </a:prstGeom>
              <a:blipFill>
                <a:blip r:embed="rId29"/>
                <a:stretch>
                  <a:fillRect l="-33333" r="-60000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821BD8D8-8F3B-4721-AFFB-48025E8F6A15}"/>
                  </a:ext>
                </a:extLst>
              </p:cNvPr>
              <p:cNvSpPr txBox="1"/>
              <p:nvPr/>
            </p:nvSpPr>
            <p:spPr>
              <a:xfrm>
                <a:off x="4940685" y="2709249"/>
                <a:ext cx="184452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821BD8D8-8F3B-4721-AFFB-48025E8F6A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0685" y="2709249"/>
                <a:ext cx="184452" cy="215444"/>
              </a:xfrm>
              <a:prstGeom prst="rect">
                <a:avLst/>
              </a:prstGeom>
              <a:blipFill>
                <a:blip r:embed="rId34"/>
                <a:stretch>
                  <a:fillRect l="-32258" r="-54839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505EF137-1887-4A8E-98A8-B84A687D8478}"/>
                  </a:ext>
                </a:extLst>
              </p:cNvPr>
              <p:cNvSpPr txBox="1"/>
              <p:nvPr/>
            </p:nvSpPr>
            <p:spPr>
              <a:xfrm>
                <a:off x="5618900" y="2706343"/>
                <a:ext cx="184452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505EF137-1887-4A8E-98A8-B84A687D84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8900" y="2706343"/>
                <a:ext cx="184452" cy="215444"/>
              </a:xfrm>
              <a:prstGeom prst="rect">
                <a:avLst/>
              </a:prstGeom>
              <a:blipFill>
                <a:blip r:embed="rId30"/>
                <a:stretch>
                  <a:fillRect l="-33333" r="-60000"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87504035-9886-42D8-B26F-A3EC8CBF2F1E}"/>
                  </a:ext>
                </a:extLst>
              </p:cNvPr>
              <p:cNvSpPr txBox="1"/>
              <p:nvPr/>
            </p:nvSpPr>
            <p:spPr>
              <a:xfrm>
                <a:off x="6117657" y="2706343"/>
                <a:ext cx="184452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87504035-9886-42D8-B26F-A3EC8CBF2F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7657" y="2706343"/>
                <a:ext cx="184452" cy="215444"/>
              </a:xfrm>
              <a:prstGeom prst="rect">
                <a:avLst/>
              </a:prstGeom>
              <a:blipFill>
                <a:blip r:embed="rId31"/>
                <a:stretch>
                  <a:fillRect l="-36667" r="-60000"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821708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7463A0-5BA6-487F-BE39-B515587EAD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endParaRPr lang="en-US" sz="1600" dirty="0"/>
          </a:p>
          <a:p>
            <a:pPr marL="114300" indent="0">
              <a:buNone/>
            </a:pPr>
            <a:endParaRPr lang="en-US" sz="1600" dirty="0"/>
          </a:p>
          <a:p>
            <a:pPr marL="114300" indent="0">
              <a:buNone/>
            </a:pPr>
            <a:endParaRPr lang="en-US" sz="1600" dirty="0"/>
          </a:p>
          <a:p>
            <a:pPr marL="114300" indent="0">
              <a:buNone/>
            </a:pPr>
            <a:endParaRPr lang="en-US" sz="1600" dirty="0"/>
          </a:p>
          <a:p>
            <a:pPr marL="114300" indent="0">
              <a:buNone/>
            </a:pPr>
            <a:endParaRPr lang="en-US" sz="1600" dirty="0"/>
          </a:p>
          <a:p>
            <a:pPr marL="114300" indent="0">
              <a:buNone/>
            </a:pPr>
            <a:endParaRPr lang="en-US" sz="1600" dirty="0"/>
          </a:p>
          <a:p>
            <a:pPr marL="114300" indent="0">
              <a:buNone/>
            </a:pPr>
            <a:endParaRPr lang="en-US" sz="1600" dirty="0"/>
          </a:p>
          <a:p>
            <a:pPr marL="114300" indent="0">
              <a:buNone/>
            </a:pPr>
            <a:endParaRPr lang="en-US" sz="1600" dirty="0"/>
          </a:p>
        </p:txBody>
      </p:sp>
      <p:sp>
        <p:nvSpPr>
          <p:cNvPr id="68" name="Google Shape;68;p14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lvl="0"/>
            <a:r>
              <a:rPr lang="en-GB" dirty="0">
                <a:latin typeface="Open Sans"/>
                <a:ea typeface="Open Sans"/>
                <a:cs typeface="Open Sans"/>
                <a:sym typeface="Open Sans"/>
              </a:rPr>
              <a:t>Balanced Cache Distribution</a:t>
            </a:r>
            <a:endParaRPr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0" name="Google Shape;70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Economica"/>
              </a:rPr>
              <a:t>79</a:t>
            </a:fld>
            <a:endParaRPr dirty="0">
              <a:solidFill>
                <a:schemeClr val="dk1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  <a:sym typeface="Economica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22F1CB4-90F3-446B-8524-6340D5B5A573}"/>
              </a:ext>
            </a:extLst>
          </p:cNvPr>
          <p:cNvSpPr/>
          <p:nvPr/>
        </p:nvSpPr>
        <p:spPr>
          <a:xfrm>
            <a:off x="2814638" y="1243466"/>
            <a:ext cx="567276" cy="66458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3912AE3-6359-45D8-872F-8690238BDD06}"/>
              </a:ext>
            </a:extLst>
          </p:cNvPr>
          <p:cNvSpPr/>
          <p:nvPr/>
        </p:nvSpPr>
        <p:spPr>
          <a:xfrm>
            <a:off x="3551500" y="1243466"/>
            <a:ext cx="567276" cy="66458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5637411-EBAE-4349-9B52-F44CC7508285}"/>
              </a:ext>
            </a:extLst>
          </p:cNvPr>
          <p:cNvSpPr/>
          <p:nvPr/>
        </p:nvSpPr>
        <p:spPr>
          <a:xfrm>
            <a:off x="4288362" y="1243466"/>
            <a:ext cx="567276" cy="66458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40EF0E2-A243-45C5-96A3-4B683504F4D7}"/>
              </a:ext>
            </a:extLst>
          </p:cNvPr>
          <p:cNvSpPr/>
          <p:nvPr/>
        </p:nvSpPr>
        <p:spPr>
          <a:xfrm>
            <a:off x="5025224" y="1243466"/>
            <a:ext cx="567276" cy="66458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E810F04-E737-4C4F-8336-77FAF29898B8}"/>
              </a:ext>
            </a:extLst>
          </p:cNvPr>
          <p:cNvSpPr/>
          <p:nvPr/>
        </p:nvSpPr>
        <p:spPr>
          <a:xfrm>
            <a:off x="5762086" y="1243466"/>
            <a:ext cx="567276" cy="66458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0A6CFA2-D60B-4C0F-A048-4D571F5535EF}"/>
                  </a:ext>
                </a:extLst>
              </p:cNvPr>
              <p:cNvSpPr txBox="1"/>
              <p:nvPr/>
            </p:nvSpPr>
            <p:spPr>
              <a:xfrm>
                <a:off x="4143956" y="2571750"/>
                <a:ext cx="3116622" cy="7240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f>
                                    <m:fPr>
                                      <m:type m:val="noBar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/>
                                    <m:den/>
                                  </m:f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     ,</m:t>
                                  </m:r>
                                  <m:f>
                                    <m:fPr>
                                      <m:type m:val="noBar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/>
                                    <m:den/>
                                  </m:f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      </m:t>
                                  </m:r>
                                </m:e>
                              </m:d>
                            </m:e>
                          </m:groupChr>
                        </m:e>
                        <m:lim>
                          <m:eqArr>
                            <m:eqArr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e>
                            <m:e>
                              <m:r>
                                <m:rPr>
                                  <m:nor/>
                                </m:rPr>
                                <a:rPr lang="en-US" dirty="0"/>
                                <m:t> </m:t>
                              </m:r>
                            </m:e>
                          </m:eqArr>
                        </m:lim>
                      </m:limLow>
                      <m:r>
                        <a:rPr lang="en-US" i="1" dirty="0">
                          <a:latin typeface="Cambria Math" panose="02040503050406030204" pitchFamily="18" charset="0"/>
                        </a:rPr>
                        <m:t>,</m:t>
                      </m:r>
                      <m:limLow>
                        <m:limLow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f>
                                    <m:fPr>
                                      <m:type m:val="noBar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/>
                                    <m:den/>
                                  </m:f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     ,</m:t>
                                  </m:r>
                                  <m:f>
                                    <m:fPr>
                                      <m:type m:val="noBar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/>
                                    <m:den/>
                                  </m:f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      </m:t>
                                  </m:r>
                                </m:e>
                              </m:d>
                            </m:e>
                          </m:groupChr>
                        </m:e>
                        <m:lim>
                          <m:eqArr>
                            <m:eqArr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</m:e>
                            <m:e>
                              <m:r>
                                <m:rPr>
                                  <m:nor/>
                                </m:rPr>
                                <a:rPr lang="en-US" dirty="0"/>
                                <m:t> </m:t>
                              </m:r>
                            </m:e>
                          </m:eqArr>
                        </m:lim>
                      </m:limLow>
                      <m:r>
                        <a:rPr lang="en-US" i="1" dirty="0">
                          <a:latin typeface="Cambria Math" panose="02040503050406030204" pitchFamily="18" charset="0"/>
                        </a:rPr>
                        <m:t>,</m:t>
                      </m:r>
                      <m:limLow>
                        <m:limLow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type m:val="noBar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/>
                                    <m:den/>
                                  </m:f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      </m:t>
                                  </m:r>
                                </m:e>
                              </m:d>
                            </m:e>
                          </m:groupChr>
                        </m:e>
                        <m:lim>
                          <m:eqArr>
                            <m:eqArr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d>
                            </m:e>
                            <m:e>
                              <m:r>
                                <m:rPr>
                                  <m:nor/>
                                </m:rPr>
                                <a:rPr lang="en-US" dirty="0"/>
                                <m:t> </m:t>
                              </m:r>
                            </m:e>
                          </m:eqArr>
                        </m:lim>
                      </m:limLow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0A6CFA2-D60B-4C0F-A048-4D571F5535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3956" y="2571750"/>
                <a:ext cx="3116622" cy="724044"/>
              </a:xfrm>
              <a:prstGeom prst="rect">
                <a:avLst/>
              </a:prstGeom>
              <a:blipFill>
                <a:blip r:embed="rId8"/>
                <a:stretch>
                  <a:fillRect b="-8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25">
            <a:extLst>
              <a:ext uri="{FF2B5EF4-FFF2-40B4-BE49-F238E27FC236}">
                <a16:creationId xmlns:a16="http://schemas.microsoft.com/office/drawing/2014/main" id="{DD8E9793-E0C4-4AA4-A06E-F7A488963E0E}"/>
              </a:ext>
            </a:extLst>
          </p:cNvPr>
          <p:cNvSpPr/>
          <p:nvPr/>
        </p:nvSpPr>
        <p:spPr>
          <a:xfrm>
            <a:off x="6700923" y="2605001"/>
            <a:ext cx="366711" cy="42961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8945F6F-361A-4F25-8D65-F25BA502ED18}"/>
                  </a:ext>
                </a:extLst>
              </p:cNvPr>
              <p:cNvSpPr txBox="1"/>
              <p:nvPr/>
            </p:nvSpPr>
            <p:spPr>
              <a:xfrm>
                <a:off x="2751866" y="2024905"/>
                <a:ext cx="69281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8945F6F-361A-4F25-8D65-F25BA502ED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1866" y="2024905"/>
                <a:ext cx="692818" cy="215444"/>
              </a:xfrm>
              <a:prstGeom prst="rect">
                <a:avLst/>
              </a:prstGeom>
              <a:blipFill>
                <a:blip r:embed="rId10"/>
                <a:stretch>
                  <a:fillRect l="-1754" r="-4386" b="-13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48846510-65FB-4193-BC74-0ECC0644E36A}"/>
                  </a:ext>
                </a:extLst>
              </p:cNvPr>
              <p:cNvSpPr txBox="1"/>
              <p:nvPr/>
            </p:nvSpPr>
            <p:spPr>
              <a:xfrm>
                <a:off x="3488728" y="2024905"/>
                <a:ext cx="69281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48846510-65FB-4193-BC74-0ECC0644E3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8728" y="2024905"/>
                <a:ext cx="692818" cy="215444"/>
              </a:xfrm>
              <a:prstGeom prst="rect">
                <a:avLst/>
              </a:prstGeom>
              <a:blipFill>
                <a:blip r:embed="rId11"/>
                <a:stretch>
                  <a:fillRect l="-2632" r="-4386" b="-13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DD79270C-3F46-4A66-BB94-59C07D9803CF}"/>
                  </a:ext>
                </a:extLst>
              </p:cNvPr>
              <p:cNvSpPr txBox="1"/>
              <p:nvPr/>
            </p:nvSpPr>
            <p:spPr>
              <a:xfrm>
                <a:off x="4225590" y="2024905"/>
                <a:ext cx="69281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DD79270C-3F46-4A66-BB94-59C07D9803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5590" y="2024905"/>
                <a:ext cx="692818" cy="215444"/>
              </a:xfrm>
              <a:prstGeom prst="rect">
                <a:avLst/>
              </a:prstGeom>
              <a:blipFill>
                <a:blip r:embed="rId12"/>
                <a:stretch>
                  <a:fillRect l="-2632" r="-5263" b="-13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825A0B9A-80C1-4BFD-B68F-F5DD973628AA}"/>
                  </a:ext>
                </a:extLst>
              </p:cNvPr>
              <p:cNvSpPr txBox="1"/>
              <p:nvPr/>
            </p:nvSpPr>
            <p:spPr>
              <a:xfrm>
                <a:off x="4962452" y="2023671"/>
                <a:ext cx="69281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825A0B9A-80C1-4BFD-B68F-F5DD973628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2452" y="2023671"/>
                <a:ext cx="692818" cy="215444"/>
              </a:xfrm>
              <a:prstGeom prst="rect">
                <a:avLst/>
              </a:prstGeom>
              <a:blipFill>
                <a:blip r:embed="rId13"/>
                <a:stretch>
                  <a:fillRect l="-2632" r="-4386" b="-1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51226C44-D7EB-4BA3-84E0-ACBE5098F388}"/>
                  </a:ext>
                </a:extLst>
              </p:cNvPr>
              <p:cNvSpPr txBox="1"/>
              <p:nvPr/>
            </p:nvSpPr>
            <p:spPr>
              <a:xfrm>
                <a:off x="5702267" y="2023671"/>
                <a:ext cx="69281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51226C44-D7EB-4BA3-84E0-ACBE5098F3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2267" y="2023671"/>
                <a:ext cx="692818" cy="215444"/>
              </a:xfrm>
              <a:prstGeom prst="rect">
                <a:avLst/>
              </a:prstGeom>
              <a:blipFill>
                <a:blip r:embed="rId14"/>
                <a:stretch>
                  <a:fillRect l="-2632" r="-4386" b="-1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EBBE7A6-DF53-4783-86D5-1B6F09677481}"/>
                  </a:ext>
                </a:extLst>
              </p:cNvPr>
              <p:cNvSpPr txBox="1"/>
              <p:nvPr/>
            </p:nvSpPr>
            <p:spPr>
              <a:xfrm>
                <a:off x="433007" y="2765894"/>
                <a:ext cx="2039083" cy="4805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f>
                            <m:fPr>
                              <m:type m:val="noBar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/>
                            <m:den/>
                          </m:f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     ,</m:t>
                          </m:r>
                          <m:f>
                            <m:fPr>
                              <m:type m:val="noBar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/>
                            <m:den/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    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type m:val="noBar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/>
                            <m:den/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     </m:t>
                          </m:r>
                        </m:e>
                      </m:d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EBBE7A6-DF53-4783-86D5-1B6F096774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007" y="2765894"/>
                <a:ext cx="2039083" cy="480581"/>
              </a:xfrm>
              <a:prstGeom prst="rect">
                <a:avLst/>
              </a:prstGeom>
              <a:blipFill>
                <a:blip r:embed="rId15"/>
                <a:stretch>
                  <a:fillRect l="-1493" b="-12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Rectangle 43">
            <a:extLst>
              <a:ext uri="{FF2B5EF4-FFF2-40B4-BE49-F238E27FC236}">
                <a16:creationId xmlns:a16="http://schemas.microsoft.com/office/drawing/2014/main" id="{FDD23E0A-6D8B-49EF-89CE-BC7E3BC35192}"/>
              </a:ext>
            </a:extLst>
          </p:cNvPr>
          <p:cNvSpPr/>
          <p:nvPr/>
        </p:nvSpPr>
        <p:spPr>
          <a:xfrm>
            <a:off x="979196" y="2790097"/>
            <a:ext cx="366711" cy="42961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F125A142-F514-48ED-BD88-FE0C565B9F9D}"/>
              </a:ext>
            </a:extLst>
          </p:cNvPr>
          <p:cNvSpPr/>
          <p:nvPr/>
        </p:nvSpPr>
        <p:spPr>
          <a:xfrm>
            <a:off x="1469554" y="2790097"/>
            <a:ext cx="366711" cy="42961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9A9D865E-E920-44A8-B5A2-820E822B528D}"/>
              </a:ext>
            </a:extLst>
          </p:cNvPr>
          <p:cNvSpPr/>
          <p:nvPr/>
        </p:nvSpPr>
        <p:spPr>
          <a:xfrm>
            <a:off x="1958815" y="2792169"/>
            <a:ext cx="366711" cy="42961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E1FF0B74-53FA-4BC9-AE49-BAB2C6A63C4D}"/>
                  </a:ext>
                </a:extLst>
              </p:cNvPr>
              <p:cNvSpPr txBox="1"/>
              <p:nvPr/>
            </p:nvSpPr>
            <p:spPr>
              <a:xfrm>
                <a:off x="433007" y="3375494"/>
                <a:ext cx="2039083" cy="4805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f>
                            <m:fPr>
                              <m:type m:val="noBar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/>
                            <m:den/>
                          </m:f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     ,</m:t>
                          </m:r>
                          <m:f>
                            <m:fPr>
                              <m:type m:val="noBar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/>
                            <m:den/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    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type m:val="noBar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/>
                            <m:den/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     </m:t>
                          </m:r>
                        </m:e>
                      </m:d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E1FF0B74-53FA-4BC9-AE49-BAB2C6A63C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007" y="3375494"/>
                <a:ext cx="2039083" cy="480581"/>
              </a:xfrm>
              <a:prstGeom prst="rect">
                <a:avLst/>
              </a:prstGeom>
              <a:blipFill>
                <a:blip r:embed="rId19"/>
                <a:stretch>
                  <a:fillRect l="-1791" b="-12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Rectangle 50">
            <a:extLst>
              <a:ext uri="{FF2B5EF4-FFF2-40B4-BE49-F238E27FC236}">
                <a16:creationId xmlns:a16="http://schemas.microsoft.com/office/drawing/2014/main" id="{8BC0191E-ACC7-4ADD-825D-4A048C09BEC5}"/>
              </a:ext>
            </a:extLst>
          </p:cNvPr>
          <p:cNvSpPr/>
          <p:nvPr/>
        </p:nvSpPr>
        <p:spPr>
          <a:xfrm>
            <a:off x="979196" y="3399697"/>
            <a:ext cx="366711" cy="42961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3EA5FBEF-55A4-4FC3-9F03-FD29871FA073}"/>
              </a:ext>
            </a:extLst>
          </p:cNvPr>
          <p:cNvSpPr/>
          <p:nvPr/>
        </p:nvSpPr>
        <p:spPr>
          <a:xfrm>
            <a:off x="1469554" y="3399697"/>
            <a:ext cx="366711" cy="42961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14AB8792-9B47-4CA4-9554-BADD4BDCD298}"/>
              </a:ext>
            </a:extLst>
          </p:cNvPr>
          <p:cNvSpPr/>
          <p:nvPr/>
        </p:nvSpPr>
        <p:spPr>
          <a:xfrm>
            <a:off x="1958815" y="3401769"/>
            <a:ext cx="366711" cy="42961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B83E3D3F-0DE7-4358-AFF6-1A992479997D}"/>
                  </a:ext>
                </a:extLst>
              </p:cNvPr>
              <p:cNvSpPr txBox="1"/>
              <p:nvPr/>
            </p:nvSpPr>
            <p:spPr>
              <a:xfrm>
                <a:off x="428467" y="3985094"/>
                <a:ext cx="2039083" cy="4805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f>
                            <m:fPr>
                              <m:type m:val="noBar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/>
                            <m:den/>
                          </m:f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     ,</m:t>
                          </m:r>
                          <m:f>
                            <m:fPr>
                              <m:type m:val="noBar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/>
                            <m:den/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    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type m:val="noBar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/>
                            <m:den/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     </m:t>
                          </m:r>
                        </m:e>
                      </m:d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B83E3D3F-0DE7-4358-AFF6-1A99247999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467" y="3985094"/>
                <a:ext cx="2039083" cy="480581"/>
              </a:xfrm>
              <a:prstGeom prst="rect">
                <a:avLst/>
              </a:prstGeom>
              <a:blipFill>
                <a:blip r:embed="rId21"/>
                <a:stretch>
                  <a:fillRect l="-1791" b="-12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Rectangle 57">
            <a:extLst>
              <a:ext uri="{FF2B5EF4-FFF2-40B4-BE49-F238E27FC236}">
                <a16:creationId xmlns:a16="http://schemas.microsoft.com/office/drawing/2014/main" id="{83E0239B-255B-4B4C-945B-EBAFEDF3E848}"/>
              </a:ext>
            </a:extLst>
          </p:cNvPr>
          <p:cNvSpPr/>
          <p:nvPr/>
        </p:nvSpPr>
        <p:spPr>
          <a:xfrm>
            <a:off x="974656" y="4009297"/>
            <a:ext cx="366711" cy="42961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A738AFDB-DB49-4B6A-BDCB-D9395870F6ED}"/>
              </a:ext>
            </a:extLst>
          </p:cNvPr>
          <p:cNvSpPr/>
          <p:nvPr/>
        </p:nvSpPr>
        <p:spPr>
          <a:xfrm>
            <a:off x="1465014" y="4009297"/>
            <a:ext cx="366711" cy="42961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03EB1D4A-E7FB-4E97-A247-8D12F1975604}"/>
              </a:ext>
            </a:extLst>
          </p:cNvPr>
          <p:cNvSpPr/>
          <p:nvPr/>
        </p:nvSpPr>
        <p:spPr>
          <a:xfrm>
            <a:off x="1954275" y="4011369"/>
            <a:ext cx="366711" cy="42961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14BBA9C5-833E-4E9C-9F8C-3227A527EB0D}"/>
                  </a:ext>
                </a:extLst>
              </p:cNvPr>
              <p:cNvSpPr txBox="1"/>
              <p:nvPr/>
            </p:nvSpPr>
            <p:spPr>
              <a:xfrm>
                <a:off x="4740816" y="4474556"/>
                <a:ext cx="3182153" cy="4405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i="1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sz="1100" i="1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sz="1100" i="1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begChr m:val="⌊"/>
                          <m:endChr m:val="⌋"/>
                          <m:ctrlPr>
                            <a:rPr lang="en-US" sz="11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11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11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  <m:sup/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  <m:d>
                                    <m:dPr>
                                      <m:ctrlPr>
                                        <a:rPr lang="en-US" sz="11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100" i="1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</m:d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sz="11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1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11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nary>
                        </m:e>
                      </m:d>
                      <m:r>
                        <a:rPr lang="en-US" sz="1100" i="1">
                          <a:latin typeface="Cambria Math" panose="02040503050406030204" pitchFamily="18" charset="0"/>
                        </a:rPr>
                        <m:t>≤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11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1100" i="1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≥</m:t>
                          </m:r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11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11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d>
                                <m:dPr>
                                  <m:ctrlP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d>
                            </m:sub>
                            <m:sup/>
                            <m:e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</m:nary>
                        </m:e>
                      </m:nary>
                      <m:r>
                        <a:rPr lang="en-US" sz="1100" i="1">
                          <a:latin typeface="Cambria Math" panose="02040503050406030204" pitchFamily="18" charset="0"/>
                        </a:rPr>
                        <m:t>≤</m:t>
                      </m:r>
                      <m:d>
                        <m:dPr>
                          <m:begChr m:val="⌈"/>
                          <m:endChr m:val="⌉"/>
                          <m:ctrlPr>
                            <a:rPr lang="en-US" sz="11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11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11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  <m:sup/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sz="11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1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11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nary>
                        </m:e>
                      </m:d>
                    </m:oMath>
                  </m:oMathPara>
                </a14:m>
                <a:endParaRPr lang="en-US" sz="1100" dirty="0"/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14BBA9C5-833E-4E9C-9F8C-3227A527EB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0816" y="4474556"/>
                <a:ext cx="3182153" cy="440570"/>
              </a:xfrm>
              <a:prstGeom prst="rect">
                <a:avLst/>
              </a:prstGeom>
              <a:blipFill>
                <a:blip r:embed="rId23"/>
                <a:stretch>
                  <a:fillRect l="-8238" t="-140278" r="-23946" b="-18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Rectangle 65">
            <a:extLst>
              <a:ext uri="{FF2B5EF4-FFF2-40B4-BE49-F238E27FC236}">
                <a16:creationId xmlns:a16="http://schemas.microsoft.com/office/drawing/2014/main" id="{C199B9C4-9BB8-4CBA-8140-0C576622C84D}"/>
              </a:ext>
            </a:extLst>
          </p:cNvPr>
          <p:cNvSpPr/>
          <p:nvPr/>
        </p:nvSpPr>
        <p:spPr>
          <a:xfrm>
            <a:off x="4360783" y="2607409"/>
            <a:ext cx="366711" cy="42961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313618C5-CB0E-4D57-9F63-022D0B998E3A}"/>
              </a:ext>
            </a:extLst>
          </p:cNvPr>
          <p:cNvSpPr/>
          <p:nvPr/>
        </p:nvSpPr>
        <p:spPr>
          <a:xfrm>
            <a:off x="4859540" y="2607409"/>
            <a:ext cx="366711" cy="42961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2FF369EB-EA1B-432F-BC17-C15E15BB37A2}"/>
              </a:ext>
            </a:extLst>
          </p:cNvPr>
          <p:cNvSpPr/>
          <p:nvPr/>
        </p:nvSpPr>
        <p:spPr>
          <a:xfrm>
            <a:off x="5537755" y="2604503"/>
            <a:ext cx="366711" cy="42961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28EDCA8A-0CFC-45F1-A1FB-D0ADDFA7FF69}"/>
              </a:ext>
            </a:extLst>
          </p:cNvPr>
          <p:cNvSpPr/>
          <p:nvPr/>
        </p:nvSpPr>
        <p:spPr>
          <a:xfrm>
            <a:off x="6036512" y="2604503"/>
            <a:ext cx="366711" cy="42961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4007491B-50EF-4E4C-91E4-E54122683402}"/>
              </a:ext>
            </a:extLst>
          </p:cNvPr>
          <p:cNvCxnSpPr>
            <a:cxnSpLocks/>
          </p:cNvCxnSpPr>
          <p:nvPr/>
        </p:nvCxnSpPr>
        <p:spPr>
          <a:xfrm>
            <a:off x="6561168" y="3285241"/>
            <a:ext cx="0" cy="1620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1BA23214-B9F7-492E-9C0C-6DDD64BF9388}"/>
              </a:ext>
            </a:extLst>
          </p:cNvPr>
          <p:cNvCxnSpPr>
            <a:cxnSpLocks/>
          </p:cNvCxnSpPr>
          <p:nvPr/>
        </p:nvCxnSpPr>
        <p:spPr>
          <a:xfrm>
            <a:off x="6561168" y="3447264"/>
            <a:ext cx="1022808" cy="0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7E912A63-3CC8-4E1A-A087-5193DBFE6A4C}"/>
              </a:ext>
            </a:extLst>
          </p:cNvPr>
          <p:cNvCxnSpPr>
            <a:cxnSpLocks/>
          </p:cNvCxnSpPr>
          <p:nvPr/>
        </p:nvCxnSpPr>
        <p:spPr>
          <a:xfrm>
            <a:off x="5393062" y="3246475"/>
            <a:ext cx="0" cy="5377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CA01E5DA-5144-4B58-A60F-0BC7B03C3605}"/>
              </a:ext>
            </a:extLst>
          </p:cNvPr>
          <p:cNvCxnSpPr>
            <a:cxnSpLocks/>
          </p:cNvCxnSpPr>
          <p:nvPr/>
        </p:nvCxnSpPr>
        <p:spPr>
          <a:xfrm>
            <a:off x="5393062" y="3784185"/>
            <a:ext cx="2190914" cy="0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D1599217-6A54-49AC-968C-CA2BEBBBF69C}"/>
              </a:ext>
            </a:extLst>
          </p:cNvPr>
          <p:cNvCxnSpPr>
            <a:cxnSpLocks/>
          </p:cNvCxnSpPr>
          <p:nvPr/>
        </p:nvCxnSpPr>
        <p:spPr>
          <a:xfrm>
            <a:off x="4221146" y="3246475"/>
            <a:ext cx="0" cy="8709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06D5938D-A0CF-42B2-A72A-CF886BF0D02B}"/>
              </a:ext>
            </a:extLst>
          </p:cNvPr>
          <p:cNvCxnSpPr>
            <a:cxnSpLocks/>
          </p:cNvCxnSpPr>
          <p:nvPr/>
        </p:nvCxnSpPr>
        <p:spPr>
          <a:xfrm>
            <a:off x="4221146" y="4117425"/>
            <a:ext cx="3362830" cy="0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9922196C-92E3-411E-8E75-2FB1C783C03E}"/>
                  </a:ext>
                </a:extLst>
              </p:cNvPr>
              <p:cNvSpPr txBox="1"/>
              <p:nvPr/>
            </p:nvSpPr>
            <p:spPr>
              <a:xfrm>
                <a:off x="7674739" y="3598491"/>
                <a:ext cx="1157561" cy="2401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10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1000" i="1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1000" i="1"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sz="1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/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sz="10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sz="1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1000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10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en-US" sz="10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10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sz="10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sz="1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0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e>
                    </m:nary>
                    <m:r>
                      <a:rPr lang="en-US" sz="1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0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10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1000" b="0" i="1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sz="1000" b="0" dirty="0"/>
                  <a:t> </a:t>
                </a:r>
              </a:p>
            </p:txBody>
          </p:sp>
        </mc:Choice>
        <mc:Fallback xmlns=""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9922196C-92E3-411E-8E75-2FB1C783C0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4739" y="3598491"/>
                <a:ext cx="1157561" cy="240130"/>
              </a:xfrm>
              <a:prstGeom prst="rect">
                <a:avLst/>
              </a:prstGeom>
              <a:blipFill>
                <a:blip r:embed="rId27"/>
                <a:stretch>
                  <a:fillRect l="-20526" t="-77500" r="-526" b="-15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A69E98AF-81D7-49F8-9E37-43E397B9BB78}"/>
                  </a:ext>
                </a:extLst>
              </p:cNvPr>
              <p:cNvSpPr txBox="1"/>
              <p:nvPr/>
            </p:nvSpPr>
            <p:spPr>
              <a:xfrm>
                <a:off x="7669072" y="3936582"/>
                <a:ext cx="1061381" cy="2401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1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1000" i="1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1000" i="1"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sz="1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/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sz="10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sz="1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1000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10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en-US" sz="10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10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sz="10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sz="1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0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e>
                    </m:nary>
                    <m:r>
                      <a:rPr lang="en-US" sz="1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000" i="1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sz="1000" dirty="0"/>
                  <a:t> </a:t>
                </a:r>
              </a:p>
            </p:txBody>
          </p:sp>
        </mc:Choice>
        <mc:Fallback xmlns=""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A69E98AF-81D7-49F8-9E37-43E397B9BB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9072" y="3936582"/>
                <a:ext cx="1061381" cy="240130"/>
              </a:xfrm>
              <a:prstGeom prst="rect">
                <a:avLst/>
              </a:prstGeom>
              <a:blipFill>
                <a:blip r:embed="rId28"/>
                <a:stretch>
                  <a:fillRect l="-21839" t="-82051" r="-575" b="-16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AE3CB67A-1107-4F78-AD1B-634065979F38}"/>
                  </a:ext>
                </a:extLst>
              </p:cNvPr>
              <p:cNvSpPr txBox="1"/>
              <p:nvPr/>
            </p:nvSpPr>
            <p:spPr>
              <a:xfrm>
                <a:off x="7671488" y="3246475"/>
                <a:ext cx="1157561" cy="2401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1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1000" i="1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1000" i="1"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sz="10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/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sz="10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sz="1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1000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10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en-US" sz="10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10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sz="10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sz="1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0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e>
                    </m:nary>
                    <m:r>
                      <a:rPr lang="en-US" sz="1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000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100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1000" i="1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sz="1000" dirty="0"/>
                  <a:t> </a:t>
                </a:r>
              </a:p>
            </p:txBody>
          </p:sp>
        </mc:Choice>
        <mc:Fallback xmlns=""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AE3CB67A-1107-4F78-AD1B-634065979F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1488" y="3246475"/>
                <a:ext cx="1157561" cy="240130"/>
              </a:xfrm>
              <a:prstGeom prst="rect">
                <a:avLst/>
              </a:prstGeom>
              <a:blipFill>
                <a:blip r:embed="rId29"/>
                <a:stretch>
                  <a:fillRect l="-20000" t="-82051" r="-526" b="-16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3" name="Picture 122">
            <a:extLst>
              <a:ext uri="{FF2B5EF4-FFF2-40B4-BE49-F238E27FC236}">
                <a16:creationId xmlns:a16="http://schemas.microsoft.com/office/drawing/2014/main" id="{E43AB0EA-FC26-41B4-ACA4-33346D499F16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2704371" y="2727394"/>
            <a:ext cx="1143038" cy="535150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1A2B2B72-AEDB-4DA4-930B-BF94E7BFCA56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2705847" y="3320925"/>
            <a:ext cx="1143038" cy="5351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A09AFF93-2581-4F0B-BF0A-681FDC319BB2}"/>
                  </a:ext>
                </a:extLst>
              </p:cNvPr>
              <p:cNvSpPr txBox="1"/>
              <p:nvPr/>
            </p:nvSpPr>
            <p:spPr>
              <a:xfrm>
                <a:off x="1060341" y="2897427"/>
                <a:ext cx="184452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A09AFF93-2581-4F0B-BF0A-681FDC319B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0341" y="2897427"/>
                <a:ext cx="184452" cy="215444"/>
              </a:xfrm>
              <a:prstGeom prst="rect">
                <a:avLst/>
              </a:prstGeom>
              <a:blipFill>
                <a:blip r:embed="rId31"/>
                <a:stretch>
                  <a:fillRect l="-33333" r="-60000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40FB6410-CE88-4120-A037-80B2B7035805}"/>
                  </a:ext>
                </a:extLst>
              </p:cNvPr>
              <p:cNvSpPr txBox="1"/>
              <p:nvPr/>
            </p:nvSpPr>
            <p:spPr>
              <a:xfrm>
                <a:off x="1550699" y="2897427"/>
                <a:ext cx="184452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40FB6410-CE88-4120-A037-80B2B70358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0699" y="2897427"/>
                <a:ext cx="184452" cy="215444"/>
              </a:xfrm>
              <a:prstGeom prst="rect">
                <a:avLst/>
              </a:prstGeom>
              <a:blipFill>
                <a:blip r:embed="rId32"/>
                <a:stretch>
                  <a:fillRect l="-32258" r="-54839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F1BF4294-CCF1-424C-B709-1E404D952306}"/>
                  </a:ext>
                </a:extLst>
              </p:cNvPr>
              <p:cNvSpPr txBox="1"/>
              <p:nvPr/>
            </p:nvSpPr>
            <p:spPr>
              <a:xfrm>
                <a:off x="2039960" y="2899499"/>
                <a:ext cx="184452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F1BF4294-CCF1-424C-B709-1E404D9523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9960" y="2899499"/>
                <a:ext cx="184452" cy="215444"/>
              </a:xfrm>
              <a:prstGeom prst="rect">
                <a:avLst/>
              </a:prstGeom>
              <a:blipFill>
                <a:blip r:embed="rId33"/>
                <a:stretch>
                  <a:fillRect l="-36667" r="-60000"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6F9712D7-3D2D-4AA0-8D2F-06AAF00F072D}"/>
                  </a:ext>
                </a:extLst>
              </p:cNvPr>
              <p:cNvSpPr txBox="1"/>
              <p:nvPr/>
            </p:nvSpPr>
            <p:spPr>
              <a:xfrm>
                <a:off x="1060341" y="3507027"/>
                <a:ext cx="184452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6F9712D7-3D2D-4AA0-8D2F-06AAF00F07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0341" y="3507027"/>
                <a:ext cx="184452" cy="215444"/>
              </a:xfrm>
              <a:prstGeom prst="rect">
                <a:avLst/>
              </a:prstGeom>
              <a:blipFill>
                <a:blip r:embed="rId31"/>
                <a:stretch>
                  <a:fillRect l="-33333" r="-60000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4E5C537D-0C7D-44C4-B586-CBF9FD56FCC8}"/>
                  </a:ext>
                </a:extLst>
              </p:cNvPr>
              <p:cNvSpPr txBox="1"/>
              <p:nvPr/>
            </p:nvSpPr>
            <p:spPr>
              <a:xfrm>
                <a:off x="1550699" y="3507027"/>
                <a:ext cx="184452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4E5C537D-0C7D-44C4-B586-CBF9FD56FC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0699" y="3507027"/>
                <a:ext cx="184452" cy="215444"/>
              </a:xfrm>
              <a:prstGeom prst="rect">
                <a:avLst/>
              </a:prstGeom>
              <a:blipFill>
                <a:blip r:embed="rId34"/>
                <a:stretch>
                  <a:fillRect l="-32258" r="-54839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9A934B14-97A2-4AD7-AA21-FD826D032268}"/>
                  </a:ext>
                </a:extLst>
              </p:cNvPr>
              <p:cNvSpPr txBox="1"/>
              <p:nvPr/>
            </p:nvSpPr>
            <p:spPr>
              <a:xfrm>
                <a:off x="2039960" y="3509099"/>
                <a:ext cx="184452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9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9A934B14-97A2-4AD7-AA21-FD826D0322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9960" y="3509099"/>
                <a:ext cx="184452" cy="215444"/>
              </a:xfrm>
              <a:prstGeom prst="rect">
                <a:avLst/>
              </a:prstGeom>
              <a:blipFill>
                <a:blip r:embed="rId35"/>
                <a:stretch>
                  <a:fillRect l="-33333" r="-60000"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7763DA62-01E2-4FE9-A6A8-688867822438}"/>
                  </a:ext>
                </a:extLst>
              </p:cNvPr>
              <p:cNvSpPr txBox="1"/>
              <p:nvPr/>
            </p:nvSpPr>
            <p:spPr>
              <a:xfrm>
                <a:off x="1055801" y="4116627"/>
                <a:ext cx="184452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7763DA62-01E2-4FE9-A6A8-6888678224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801" y="4116627"/>
                <a:ext cx="184452" cy="215444"/>
              </a:xfrm>
              <a:prstGeom prst="rect">
                <a:avLst/>
              </a:prstGeom>
              <a:blipFill>
                <a:blip r:embed="rId32"/>
                <a:stretch>
                  <a:fillRect l="-33333" r="-60000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7342FF3E-40BF-4702-9F11-4DCC40C3169D}"/>
                  </a:ext>
                </a:extLst>
              </p:cNvPr>
              <p:cNvSpPr txBox="1"/>
              <p:nvPr/>
            </p:nvSpPr>
            <p:spPr>
              <a:xfrm>
                <a:off x="1546159" y="4116627"/>
                <a:ext cx="184452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7342FF3E-40BF-4702-9F11-4DCC40C316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6159" y="4116627"/>
                <a:ext cx="184452" cy="215444"/>
              </a:xfrm>
              <a:prstGeom prst="rect">
                <a:avLst/>
              </a:prstGeom>
              <a:blipFill>
                <a:blip r:embed="rId36"/>
                <a:stretch>
                  <a:fillRect l="-36667" r="-60000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DC0645D0-C4DE-4CE2-83FC-83582C450346}"/>
                  </a:ext>
                </a:extLst>
              </p:cNvPr>
              <p:cNvSpPr txBox="1"/>
              <p:nvPr/>
            </p:nvSpPr>
            <p:spPr>
              <a:xfrm>
                <a:off x="2035420" y="4118699"/>
                <a:ext cx="184452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9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DC0645D0-C4DE-4CE2-83FC-83582C4503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5420" y="4118699"/>
                <a:ext cx="184452" cy="215444"/>
              </a:xfrm>
              <a:prstGeom prst="rect">
                <a:avLst/>
              </a:prstGeom>
              <a:blipFill>
                <a:blip r:embed="rId35"/>
                <a:stretch>
                  <a:fillRect l="-33333" r="-60000"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8BD27293-48E1-4D38-AA5D-125838268A47}"/>
                  </a:ext>
                </a:extLst>
              </p:cNvPr>
              <p:cNvSpPr txBox="1"/>
              <p:nvPr/>
            </p:nvSpPr>
            <p:spPr>
              <a:xfrm>
                <a:off x="2955608" y="1458745"/>
                <a:ext cx="28533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8BD27293-48E1-4D38-AA5D-125838268A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5608" y="1458745"/>
                <a:ext cx="285335" cy="215444"/>
              </a:xfrm>
              <a:prstGeom prst="rect">
                <a:avLst/>
              </a:prstGeom>
              <a:blipFill>
                <a:blip r:embed="rId31"/>
                <a:stretch>
                  <a:fillRect l="-12766" r="-10638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1CA7AA8E-682E-45BC-AA71-DBB6355B874B}"/>
                  </a:ext>
                </a:extLst>
              </p:cNvPr>
              <p:cNvSpPr txBox="1"/>
              <p:nvPr/>
            </p:nvSpPr>
            <p:spPr>
              <a:xfrm>
                <a:off x="3692470" y="1458745"/>
                <a:ext cx="28533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1CA7AA8E-682E-45BC-AA71-DBB6355B87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2470" y="1458745"/>
                <a:ext cx="285335" cy="215444"/>
              </a:xfrm>
              <a:prstGeom prst="rect">
                <a:avLst/>
              </a:prstGeom>
              <a:blipFill>
                <a:blip r:embed="rId32"/>
                <a:stretch>
                  <a:fillRect l="-12766" r="-10638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7272E61C-AC92-49D9-898A-BE592E9D70D8}"/>
                  </a:ext>
                </a:extLst>
              </p:cNvPr>
              <p:cNvSpPr txBox="1"/>
              <p:nvPr/>
            </p:nvSpPr>
            <p:spPr>
              <a:xfrm>
                <a:off x="4429332" y="1458745"/>
                <a:ext cx="28533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9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7272E61C-AC92-49D9-898A-BE592E9D70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9332" y="1458745"/>
                <a:ext cx="285335" cy="215444"/>
              </a:xfrm>
              <a:prstGeom prst="rect">
                <a:avLst/>
              </a:prstGeom>
              <a:blipFill>
                <a:blip r:embed="rId35"/>
                <a:stretch>
                  <a:fillRect l="-13043" r="-13043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7DB50304-B16B-432B-A40B-9C85482A01ED}"/>
                  </a:ext>
                </a:extLst>
              </p:cNvPr>
              <p:cNvSpPr txBox="1"/>
              <p:nvPr/>
            </p:nvSpPr>
            <p:spPr>
              <a:xfrm>
                <a:off x="5166194" y="1458745"/>
                <a:ext cx="28533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7DB50304-B16B-432B-A40B-9C85482A01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6194" y="1458745"/>
                <a:ext cx="285335" cy="215444"/>
              </a:xfrm>
              <a:prstGeom prst="rect">
                <a:avLst/>
              </a:prstGeom>
              <a:blipFill>
                <a:blip r:embed="rId37"/>
                <a:stretch>
                  <a:fillRect l="-12766" r="-10638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776F4CD6-4B6F-45B0-B960-8E6B28F2B597}"/>
                  </a:ext>
                </a:extLst>
              </p:cNvPr>
              <p:cNvSpPr txBox="1"/>
              <p:nvPr/>
            </p:nvSpPr>
            <p:spPr>
              <a:xfrm>
                <a:off x="5903056" y="1458745"/>
                <a:ext cx="28533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776F4CD6-4B6F-45B0-B960-8E6B28F2B5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3056" y="1458745"/>
                <a:ext cx="285335" cy="215444"/>
              </a:xfrm>
              <a:prstGeom prst="rect">
                <a:avLst/>
              </a:prstGeom>
              <a:blipFill>
                <a:blip r:embed="rId38"/>
                <a:stretch>
                  <a:fillRect l="-12766" r="-10638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BBADE677-45F2-47B0-A42A-BB8D1D228AC7}"/>
                  </a:ext>
                </a:extLst>
              </p:cNvPr>
              <p:cNvSpPr txBox="1"/>
              <p:nvPr/>
            </p:nvSpPr>
            <p:spPr>
              <a:xfrm>
                <a:off x="6782068" y="2706841"/>
                <a:ext cx="184452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9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BBADE677-45F2-47B0-A42A-BB8D1D228A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2068" y="2706841"/>
                <a:ext cx="184452" cy="215444"/>
              </a:xfrm>
              <a:prstGeom prst="rect">
                <a:avLst/>
              </a:prstGeom>
              <a:blipFill>
                <a:blip r:embed="rId35"/>
                <a:stretch>
                  <a:fillRect l="-33333" r="-60000"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922F6F5A-F2A3-48A1-B0AB-37A894144160}"/>
                  </a:ext>
                </a:extLst>
              </p:cNvPr>
              <p:cNvSpPr txBox="1"/>
              <p:nvPr/>
            </p:nvSpPr>
            <p:spPr>
              <a:xfrm>
                <a:off x="4441928" y="2709249"/>
                <a:ext cx="184452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922F6F5A-F2A3-48A1-B0AB-37A8941441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1928" y="2709249"/>
                <a:ext cx="184452" cy="215444"/>
              </a:xfrm>
              <a:prstGeom prst="rect">
                <a:avLst/>
              </a:prstGeom>
              <a:blipFill>
                <a:blip r:embed="rId31"/>
                <a:stretch>
                  <a:fillRect l="-33333" r="-60000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FED56EF8-93AD-4CC0-8ABA-26C5258238BD}"/>
                  </a:ext>
                </a:extLst>
              </p:cNvPr>
              <p:cNvSpPr txBox="1"/>
              <p:nvPr/>
            </p:nvSpPr>
            <p:spPr>
              <a:xfrm>
                <a:off x="4940685" y="2709249"/>
                <a:ext cx="184452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FED56EF8-93AD-4CC0-8ABA-26C5258238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0685" y="2709249"/>
                <a:ext cx="184452" cy="215444"/>
              </a:xfrm>
              <a:prstGeom prst="rect">
                <a:avLst/>
              </a:prstGeom>
              <a:blipFill>
                <a:blip r:embed="rId37"/>
                <a:stretch>
                  <a:fillRect l="-32258" r="-54839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B8022481-0A75-476D-A2B2-116FE0511F58}"/>
                  </a:ext>
                </a:extLst>
              </p:cNvPr>
              <p:cNvSpPr txBox="1"/>
              <p:nvPr/>
            </p:nvSpPr>
            <p:spPr>
              <a:xfrm>
                <a:off x="5618900" y="2706343"/>
                <a:ext cx="184452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B8022481-0A75-476D-A2B2-116FE0511F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8900" y="2706343"/>
                <a:ext cx="184452" cy="215444"/>
              </a:xfrm>
              <a:prstGeom prst="rect">
                <a:avLst/>
              </a:prstGeom>
              <a:blipFill>
                <a:blip r:embed="rId32"/>
                <a:stretch>
                  <a:fillRect l="-33333" r="-60000"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3CC56AB2-40F1-4B52-B0FC-4178F4B6691C}"/>
                  </a:ext>
                </a:extLst>
              </p:cNvPr>
              <p:cNvSpPr txBox="1"/>
              <p:nvPr/>
            </p:nvSpPr>
            <p:spPr>
              <a:xfrm>
                <a:off x="6117657" y="2706343"/>
                <a:ext cx="184452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3CC56AB2-40F1-4B52-B0FC-4178F4B669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7657" y="2706343"/>
                <a:ext cx="184452" cy="215444"/>
              </a:xfrm>
              <a:prstGeom prst="rect">
                <a:avLst/>
              </a:prstGeom>
              <a:blipFill>
                <a:blip r:embed="rId33"/>
                <a:stretch>
                  <a:fillRect l="-36667" r="-60000"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55098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Open Sans"/>
                <a:ea typeface="Open Sans"/>
                <a:cs typeface="Open Sans"/>
                <a:sym typeface="Open Sans"/>
              </a:rPr>
              <a:t>Notations</a:t>
            </a:r>
            <a:endParaRPr dirty="0">
              <a:latin typeface="Open Sans"/>
              <a:ea typeface="Open Sans"/>
              <a:cs typeface="Open Sans"/>
              <a:sym typeface="Open San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Google Shape;69;p1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311700" y="1225225"/>
                <a:ext cx="8520600" cy="335400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=4         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US" sz="1600" i="1" dirty="0">
                  <a:latin typeface="Cambria Math" panose="02040503050406030204" pitchFamily="18" charset="0"/>
                </a:endParaRPr>
              </a:p>
              <a:p>
                <a:pPr marL="0" lvl="0" indent="0">
                  <a:buNone/>
                </a:pPr>
                <a:endParaRPr lang="en-US" sz="1600" i="1" dirty="0">
                  <a:latin typeface="Cambria Math" panose="02040503050406030204" pitchFamily="18" charset="0"/>
                </a:endParaRPr>
              </a:p>
              <a:p>
                <a:pPr marL="0" lvl="0" indent="0">
                  <a:buNone/>
                </a:pPr>
                <a:endParaRPr lang="en-US" sz="1600" i="1" dirty="0">
                  <a:latin typeface="Cambria Math" panose="02040503050406030204" pitchFamily="18" charset="0"/>
                </a:endParaRPr>
              </a:p>
              <a:p>
                <a:pPr marL="0" lvl="0" indent="0">
                  <a:buNone/>
                </a:pPr>
                <a:endParaRPr lang="en-US" sz="1600" i="1" dirty="0">
                  <a:latin typeface="Cambria Math" panose="02040503050406030204" pitchFamily="18" charset="0"/>
                </a:endParaRPr>
              </a:p>
              <a:p>
                <a:pPr marL="0" lvl="0" indent="0">
                  <a:buNone/>
                </a:pPr>
                <a:endParaRPr lang="en-US" sz="1600" i="1" dirty="0">
                  <a:latin typeface="Cambria Math" panose="02040503050406030204" pitchFamily="18" charset="0"/>
                </a:endParaRPr>
              </a:p>
              <a:p>
                <a:pPr marL="0" lvl="0" indent="0">
                  <a:buNone/>
                </a:pPr>
                <a:endParaRPr lang="en-US" sz="1600" i="1" dirty="0">
                  <a:latin typeface="Cambria Math" panose="02040503050406030204" pitchFamily="18" charset="0"/>
                </a:endParaRPr>
              </a:p>
              <a:p>
                <a:pPr marL="0" lvl="0" indent="0">
                  <a:buNone/>
                </a:pPr>
                <a:endParaRPr lang="en-US" sz="1600" i="1" dirty="0">
                  <a:latin typeface="Cambria Math" panose="02040503050406030204" pitchFamily="18" charset="0"/>
                </a:endParaRPr>
              </a:p>
              <a:p>
                <a:pPr marL="0" lvl="0" indent="0">
                  <a:buNone/>
                </a:pPr>
                <a:endParaRPr lang="en-US" sz="1600" i="1" dirty="0">
                  <a:latin typeface="Cambria Math" panose="02040503050406030204" pitchFamily="18" charset="0"/>
                </a:endParaRPr>
              </a:p>
              <a:p>
                <a:pPr marL="0" lvl="0" indent="0">
                  <a:buNone/>
                </a:pPr>
                <a:endParaRPr lang="en-US" sz="1600" i="1" dirty="0">
                  <a:latin typeface="Cambria Math" panose="02040503050406030204" pitchFamily="18" charset="0"/>
                </a:endParaRPr>
              </a:p>
              <a:p>
                <a:pPr marL="0" lvl="0" indent="0">
                  <a:buNone/>
                </a:pPr>
                <a:endParaRPr lang="en-US" sz="1600" dirty="0"/>
              </a:p>
              <a:p>
                <a:pPr marL="0" lvl="0" indent="0">
                  <a:buNone/>
                </a:pPr>
                <a:endParaRPr lang="en-US" sz="1600" dirty="0"/>
              </a:p>
            </p:txBody>
          </p:sp>
        </mc:Choice>
        <mc:Fallback xmlns="">
          <p:sp>
            <p:nvSpPr>
              <p:cNvPr id="69" name="Google Shape;69;p1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11700" y="1225225"/>
                <a:ext cx="8520600" cy="33540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Google Shape;70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Economica"/>
              </a:rPr>
              <a:t>8</a:t>
            </a:fld>
            <a:endParaRPr dirty="0">
              <a:solidFill>
                <a:schemeClr val="dk1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  <a:sym typeface="Economica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2C5C5DD-6497-4AEB-8F40-B5B92AEB3A13}"/>
              </a:ext>
            </a:extLst>
          </p:cNvPr>
          <p:cNvGraphicFramePr>
            <a:graphicFrameLocks noGrp="1"/>
          </p:cNvGraphicFramePr>
          <p:nvPr/>
        </p:nvGraphicFramePr>
        <p:xfrm>
          <a:off x="561511" y="1753128"/>
          <a:ext cx="981567" cy="30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189">
                  <a:extLst>
                    <a:ext uri="{9D8B030D-6E8A-4147-A177-3AD203B41FA5}">
                      <a16:colId xmlns:a16="http://schemas.microsoft.com/office/drawing/2014/main" val="3646591774"/>
                    </a:ext>
                  </a:extLst>
                </a:gridCol>
                <a:gridCol w="327189">
                  <a:extLst>
                    <a:ext uri="{9D8B030D-6E8A-4147-A177-3AD203B41FA5}">
                      <a16:colId xmlns:a16="http://schemas.microsoft.com/office/drawing/2014/main" val="3380459466"/>
                    </a:ext>
                  </a:extLst>
                </a:gridCol>
                <a:gridCol w="327189">
                  <a:extLst>
                    <a:ext uri="{9D8B030D-6E8A-4147-A177-3AD203B41FA5}">
                      <a16:colId xmlns:a16="http://schemas.microsoft.com/office/drawing/2014/main" val="3123531767"/>
                    </a:ext>
                  </a:extLst>
                </a:gridCol>
              </a:tblGrid>
              <a:tr h="156446">
                <a:tc>
                  <a:txBody>
                    <a:bodyPr/>
                    <a:lstStyle/>
                    <a:p>
                      <a:pPr algn="just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653635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8B37187-2B17-4E3E-85FD-7D059A67EE1B}"/>
                  </a:ext>
                </a:extLst>
              </p:cNvPr>
              <p:cNvSpPr txBox="1"/>
              <p:nvPr/>
            </p:nvSpPr>
            <p:spPr>
              <a:xfrm>
                <a:off x="1357459" y="2135928"/>
                <a:ext cx="55579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8B37187-2B17-4E3E-85FD-7D059A67EE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7459" y="2135928"/>
                <a:ext cx="555793" cy="215444"/>
              </a:xfrm>
              <a:prstGeom prst="rect">
                <a:avLst/>
              </a:prstGeom>
              <a:blipFill>
                <a:blip r:embed="rId4"/>
                <a:stretch>
                  <a:fillRect l="-7692" r="-6593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9">
                <a:extLst>
                  <a:ext uri="{FF2B5EF4-FFF2-40B4-BE49-F238E27FC236}">
                    <a16:creationId xmlns:a16="http://schemas.microsoft.com/office/drawing/2014/main" id="{E05D577D-0970-471B-ABC5-45A32D1EE14A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734533" y="1753128"/>
              <a:ext cx="981567" cy="304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27189">
                      <a:extLst>
                        <a:ext uri="{9D8B030D-6E8A-4147-A177-3AD203B41FA5}">
                          <a16:colId xmlns:a16="http://schemas.microsoft.com/office/drawing/2014/main" val="3646591774"/>
                        </a:ext>
                      </a:extLst>
                    </a:gridCol>
                    <a:gridCol w="327189">
                      <a:extLst>
                        <a:ext uri="{9D8B030D-6E8A-4147-A177-3AD203B41FA5}">
                          <a16:colId xmlns:a16="http://schemas.microsoft.com/office/drawing/2014/main" val="3380459466"/>
                        </a:ext>
                      </a:extLst>
                    </a:gridCol>
                    <a:gridCol w="327189">
                      <a:extLst>
                        <a:ext uri="{9D8B030D-6E8A-4147-A177-3AD203B41FA5}">
                          <a16:colId xmlns:a16="http://schemas.microsoft.com/office/drawing/2014/main" val="3123531767"/>
                        </a:ext>
                      </a:extLst>
                    </a:gridCol>
                  </a:tblGrid>
                  <a:tr h="156446">
                    <a:tc>
                      <a:txBody>
                        <a:bodyPr/>
                        <a:lstStyle/>
                        <a:p>
                          <a:pPr marL="0" marR="0" lvl="0" indent="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just"/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just"/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965363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9">
                <a:extLst>
                  <a:ext uri="{FF2B5EF4-FFF2-40B4-BE49-F238E27FC236}">
                    <a16:creationId xmlns:a16="http://schemas.microsoft.com/office/drawing/2014/main" id="{E05D577D-0970-471B-ABC5-45A32D1EE14A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734533" y="1753128"/>
              <a:ext cx="981567" cy="304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27189">
                      <a:extLst>
                        <a:ext uri="{9D8B030D-6E8A-4147-A177-3AD203B41FA5}">
                          <a16:colId xmlns:a16="http://schemas.microsoft.com/office/drawing/2014/main" val="3646591774"/>
                        </a:ext>
                      </a:extLst>
                    </a:gridCol>
                    <a:gridCol w="327189">
                      <a:extLst>
                        <a:ext uri="{9D8B030D-6E8A-4147-A177-3AD203B41FA5}">
                          <a16:colId xmlns:a16="http://schemas.microsoft.com/office/drawing/2014/main" val="3380459466"/>
                        </a:ext>
                      </a:extLst>
                    </a:gridCol>
                    <a:gridCol w="327189">
                      <a:extLst>
                        <a:ext uri="{9D8B030D-6E8A-4147-A177-3AD203B41FA5}">
                          <a16:colId xmlns:a16="http://schemas.microsoft.com/office/drawing/2014/main" val="3123531767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852" t="-1961" r="-203704" b="-39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just"/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just"/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9653635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Table 11">
                <a:extLst>
                  <a:ext uri="{FF2B5EF4-FFF2-40B4-BE49-F238E27FC236}">
                    <a16:creationId xmlns:a16="http://schemas.microsoft.com/office/drawing/2014/main" id="{794DE139-5595-43F5-8826-DC6E2A88FD05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907214" y="1753128"/>
              <a:ext cx="981567" cy="304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27189">
                      <a:extLst>
                        <a:ext uri="{9D8B030D-6E8A-4147-A177-3AD203B41FA5}">
                          <a16:colId xmlns:a16="http://schemas.microsoft.com/office/drawing/2014/main" val="3646591774"/>
                        </a:ext>
                      </a:extLst>
                    </a:gridCol>
                    <a:gridCol w="327189">
                      <a:extLst>
                        <a:ext uri="{9D8B030D-6E8A-4147-A177-3AD203B41FA5}">
                          <a16:colId xmlns:a16="http://schemas.microsoft.com/office/drawing/2014/main" val="3380459466"/>
                        </a:ext>
                      </a:extLst>
                    </a:gridCol>
                    <a:gridCol w="327189">
                      <a:extLst>
                        <a:ext uri="{9D8B030D-6E8A-4147-A177-3AD203B41FA5}">
                          <a16:colId xmlns:a16="http://schemas.microsoft.com/office/drawing/2014/main" val="3123531767"/>
                        </a:ext>
                      </a:extLst>
                    </a:gridCol>
                  </a:tblGrid>
                  <a:tr h="156446">
                    <a:tc>
                      <a:txBody>
                        <a:bodyPr/>
                        <a:lstStyle/>
                        <a:p>
                          <a:pPr marL="0" marR="0" lvl="0" indent="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just"/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965363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Table 11">
                <a:extLst>
                  <a:ext uri="{FF2B5EF4-FFF2-40B4-BE49-F238E27FC236}">
                    <a16:creationId xmlns:a16="http://schemas.microsoft.com/office/drawing/2014/main" id="{794DE139-5595-43F5-8826-DC6E2A88FD05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907214" y="1753128"/>
              <a:ext cx="981567" cy="304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27189">
                      <a:extLst>
                        <a:ext uri="{9D8B030D-6E8A-4147-A177-3AD203B41FA5}">
                          <a16:colId xmlns:a16="http://schemas.microsoft.com/office/drawing/2014/main" val="3646591774"/>
                        </a:ext>
                      </a:extLst>
                    </a:gridCol>
                    <a:gridCol w="327189">
                      <a:extLst>
                        <a:ext uri="{9D8B030D-6E8A-4147-A177-3AD203B41FA5}">
                          <a16:colId xmlns:a16="http://schemas.microsoft.com/office/drawing/2014/main" val="3380459466"/>
                        </a:ext>
                      </a:extLst>
                    </a:gridCol>
                    <a:gridCol w="327189">
                      <a:extLst>
                        <a:ext uri="{9D8B030D-6E8A-4147-A177-3AD203B41FA5}">
                          <a16:colId xmlns:a16="http://schemas.microsoft.com/office/drawing/2014/main" val="3123531767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1852" t="-1961" r="-205556" b="-39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101852" t="-1961" r="-105556" b="-39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just"/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9653635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Table 12">
                <a:extLst>
                  <a:ext uri="{FF2B5EF4-FFF2-40B4-BE49-F238E27FC236}">
                    <a16:creationId xmlns:a16="http://schemas.microsoft.com/office/drawing/2014/main" id="{3314CD68-146D-4813-BA87-36F3AF5C5AD7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4080236" y="1753128"/>
              <a:ext cx="981567" cy="304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27189">
                      <a:extLst>
                        <a:ext uri="{9D8B030D-6E8A-4147-A177-3AD203B41FA5}">
                          <a16:colId xmlns:a16="http://schemas.microsoft.com/office/drawing/2014/main" val="3646591774"/>
                        </a:ext>
                      </a:extLst>
                    </a:gridCol>
                    <a:gridCol w="327189">
                      <a:extLst>
                        <a:ext uri="{9D8B030D-6E8A-4147-A177-3AD203B41FA5}">
                          <a16:colId xmlns:a16="http://schemas.microsoft.com/office/drawing/2014/main" val="3380459466"/>
                        </a:ext>
                      </a:extLst>
                    </a:gridCol>
                    <a:gridCol w="327189">
                      <a:extLst>
                        <a:ext uri="{9D8B030D-6E8A-4147-A177-3AD203B41FA5}">
                          <a16:colId xmlns:a16="http://schemas.microsoft.com/office/drawing/2014/main" val="3123531767"/>
                        </a:ext>
                      </a:extLst>
                    </a:gridCol>
                  </a:tblGrid>
                  <a:tr h="156446">
                    <a:tc>
                      <a:txBody>
                        <a:bodyPr/>
                        <a:lstStyle/>
                        <a:p>
                          <a:pPr marL="0" marR="0" lvl="0" indent="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just"/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965363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Table 12">
                <a:extLst>
                  <a:ext uri="{FF2B5EF4-FFF2-40B4-BE49-F238E27FC236}">
                    <a16:creationId xmlns:a16="http://schemas.microsoft.com/office/drawing/2014/main" id="{3314CD68-146D-4813-BA87-36F3AF5C5AD7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4080236" y="1753128"/>
              <a:ext cx="981567" cy="304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27189">
                      <a:extLst>
                        <a:ext uri="{9D8B030D-6E8A-4147-A177-3AD203B41FA5}">
                          <a16:colId xmlns:a16="http://schemas.microsoft.com/office/drawing/2014/main" val="3646591774"/>
                        </a:ext>
                      </a:extLst>
                    </a:gridCol>
                    <a:gridCol w="327189">
                      <a:extLst>
                        <a:ext uri="{9D8B030D-6E8A-4147-A177-3AD203B41FA5}">
                          <a16:colId xmlns:a16="http://schemas.microsoft.com/office/drawing/2014/main" val="3380459466"/>
                        </a:ext>
                      </a:extLst>
                    </a:gridCol>
                    <a:gridCol w="327189">
                      <a:extLst>
                        <a:ext uri="{9D8B030D-6E8A-4147-A177-3AD203B41FA5}">
                          <a16:colId xmlns:a16="http://schemas.microsoft.com/office/drawing/2014/main" val="3123531767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1852" t="-1961" r="-203704" b="-39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101852" t="-1961" r="-103704" b="-39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just"/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9653635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Table 13">
                <a:extLst>
                  <a:ext uri="{FF2B5EF4-FFF2-40B4-BE49-F238E27FC236}">
                    <a16:creationId xmlns:a16="http://schemas.microsoft.com/office/drawing/2014/main" id="{9BA106B0-CAA2-40A8-A06E-D945199622DF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261460" y="1753128"/>
              <a:ext cx="981567" cy="304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27189">
                      <a:extLst>
                        <a:ext uri="{9D8B030D-6E8A-4147-A177-3AD203B41FA5}">
                          <a16:colId xmlns:a16="http://schemas.microsoft.com/office/drawing/2014/main" val="3646591774"/>
                        </a:ext>
                      </a:extLst>
                    </a:gridCol>
                    <a:gridCol w="327189">
                      <a:extLst>
                        <a:ext uri="{9D8B030D-6E8A-4147-A177-3AD203B41FA5}">
                          <a16:colId xmlns:a16="http://schemas.microsoft.com/office/drawing/2014/main" val="3380459466"/>
                        </a:ext>
                      </a:extLst>
                    </a:gridCol>
                    <a:gridCol w="327189">
                      <a:extLst>
                        <a:ext uri="{9D8B030D-6E8A-4147-A177-3AD203B41FA5}">
                          <a16:colId xmlns:a16="http://schemas.microsoft.com/office/drawing/2014/main" val="3123531767"/>
                        </a:ext>
                      </a:extLst>
                    </a:gridCol>
                  </a:tblGrid>
                  <a:tr h="156446">
                    <a:tc>
                      <a:txBody>
                        <a:bodyPr/>
                        <a:lstStyle/>
                        <a:p>
                          <a:pPr marL="0" marR="0" lvl="0" indent="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965363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Table 13">
                <a:extLst>
                  <a:ext uri="{FF2B5EF4-FFF2-40B4-BE49-F238E27FC236}">
                    <a16:creationId xmlns:a16="http://schemas.microsoft.com/office/drawing/2014/main" id="{9BA106B0-CAA2-40A8-A06E-D945199622DF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261460" y="1753128"/>
              <a:ext cx="981567" cy="304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27189">
                      <a:extLst>
                        <a:ext uri="{9D8B030D-6E8A-4147-A177-3AD203B41FA5}">
                          <a16:colId xmlns:a16="http://schemas.microsoft.com/office/drawing/2014/main" val="3646591774"/>
                        </a:ext>
                      </a:extLst>
                    </a:gridCol>
                    <a:gridCol w="327189">
                      <a:extLst>
                        <a:ext uri="{9D8B030D-6E8A-4147-A177-3AD203B41FA5}">
                          <a16:colId xmlns:a16="http://schemas.microsoft.com/office/drawing/2014/main" val="3380459466"/>
                        </a:ext>
                      </a:extLst>
                    </a:gridCol>
                    <a:gridCol w="327189">
                      <a:extLst>
                        <a:ext uri="{9D8B030D-6E8A-4147-A177-3AD203B41FA5}">
                          <a16:colId xmlns:a16="http://schemas.microsoft.com/office/drawing/2014/main" val="3123531767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1852" t="-1961" r="-203704" b="-39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101852" t="-1961" r="-103704" b="-39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201852" t="-1961" r="-3704" b="-39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96536353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A1CA388-A0BD-451A-B72B-C67046850D68}"/>
              </a:ext>
            </a:extLst>
          </p:cNvPr>
          <p:cNvCxnSpPr>
            <a:cxnSpLocks/>
          </p:cNvCxnSpPr>
          <p:nvPr/>
        </p:nvCxnSpPr>
        <p:spPr>
          <a:xfrm>
            <a:off x="7930416" y="1560662"/>
            <a:ext cx="54204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510B437-DAAC-4A5D-84AB-7E334827EF5F}"/>
                  </a:ext>
                </a:extLst>
              </p:cNvPr>
              <p:cNvSpPr txBox="1"/>
              <p:nvPr/>
            </p:nvSpPr>
            <p:spPr>
              <a:xfrm>
                <a:off x="8094093" y="1299625"/>
                <a:ext cx="12458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510B437-DAAC-4A5D-84AB-7E334827EF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4093" y="1299625"/>
                <a:ext cx="124586" cy="215444"/>
              </a:xfrm>
              <a:prstGeom prst="rect">
                <a:avLst/>
              </a:prstGeom>
              <a:blipFill>
                <a:blip r:embed="rId11"/>
                <a:stretch>
                  <a:fillRect l="-30000" r="-20000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C5B2712-A735-4999-A1C0-CB8306958689}"/>
                  </a:ext>
                </a:extLst>
              </p:cNvPr>
              <p:cNvSpPr txBox="1"/>
              <p:nvPr/>
            </p:nvSpPr>
            <p:spPr>
              <a:xfrm>
                <a:off x="2523240" y="2135572"/>
                <a:ext cx="55996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C5B2712-A735-4999-A1C0-CB83069586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3240" y="2135572"/>
                <a:ext cx="559960" cy="215444"/>
              </a:xfrm>
              <a:prstGeom prst="rect">
                <a:avLst/>
              </a:prstGeom>
              <a:blipFill>
                <a:blip r:embed="rId12"/>
                <a:stretch>
                  <a:fillRect l="-7609" r="-5435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DE0AB3D-6E5C-4ECF-AFED-593379DB3E8B}"/>
                  </a:ext>
                </a:extLst>
              </p:cNvPr>
              <p:cNvSpPr txBox="1"/>
              <p:nvPr/>
            </p:nvSpPr>
            <p:spPr>
              <a:xfrm>
                <a:off x="3680774" y="2135928"/>
                <a:ext cx="55996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DE0AB3D-6E5C-4ECF-AFED-593379DB3E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0774" y="2135928"/>
                <a:ext cx="559961" cy="215444"/>
              </a:xfrm>
              <a:prstGeom prst="rect">
                <a:avLst/>
              </a:prstGeom>
              <a:blipFill>
                <a:blip r:embed="rId13"/>
                <a:stretch>
                  <a:fillRect l="-7609" r="-5435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BCECB05-45EE-46FA-8B5C-36805D4DC168}"/>
                  </a:ext>
                </a:extLst>
              </p:cNvPr>
              <p:cNvSpPr txBox="1"/>
              <p:nvPr/>
            </p:nvSpPr>
            <p:spPr>
              <a:xfrm>
                <a:off x="4846555" y="2135572"/>
                <a:ext cx="55867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BCECB05-45EE-46FA-8B5C-36805D4DC1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6555" y="2135572"/>
                <a:ext cx="558679" cy="215444"/>
              </a:xfrm>
              <a:prstGeom prst="rect">
                <a:avLst/>
              </a:prstGeom>
              <a:blipFill>
                <a:blip r:embed="rId14"/>
                <a:stretch>
                  <a:fillRect l="-6522" r="-5435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8" name="Table 27">
                <a:extLst>
                  <a:ext uri="{FF2B5EF4-FFF2-40B4-BE49-F238E27FC236}">
                    <a16:creationId xmlns:a16="http://schemas.microsoft.com/office/drawing/2014/main" id="{25871E14-E6E2-4B9D-9046-7D06BC7F3AB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56626535"/>
                  </p:ext>
                </p:extLst>
              </p:nvPr>
            </p:nvGraphicFramePr>
            <p:xfrm>
              <a:off x="6953066" y="2455210"/>
              <a:ext cx="1809064" cy="23164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44171">
                      <a:extLst>
                        <a:ext uri="{9D8B030D-6E8A-4147-A177-3AD203B41FA5}">
                          <a16:colId xmlns:a16="http://schemas.microsoft.com/office/drawing/2014/main" val="3838459504"/>
                        </a:ext>
                      </a:extLst>
                    </a:gridCol>
                    <a:gridCol w="764893">
                      <a:extLst>
                        <a:ext uri="{9D8B030D-6E8A-4147-A177-3AD203B41FA5}">
                          <a16:colId xmlns:a16="http://schemas.microsoft.com/office/drawing/2014/main" val="866338818"/>
                        </a:ext>
                      </a:extLst>
                    </a:gridCol>
                  </a:tblGrid>
                  <a:tr h="386080">
                    <a:tc rowSpan="6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𝒕</m:t>
                                </m:r>
                                <m:d>
                                  <m:dPr>
                                    <m:ctrlPr>
                                      <a:rPr lang="en-US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en-US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𝒋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400" b="0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400" b="0" dirty="0">
                              <a:solidFill>
                                <a:schemeClr val="tx1"/>
                              </a:solidFill>
                            </a:rPr>
                            <a:t>time of </a:t>
                          </a:r>
                          <a14:m>
                            <m:oMath xmlns:m="http://schemas.openxmlformats.org/officeDocument/2006/math">
                              <m:r>
                                <a:rPr lang="en-US" sz="1400" b="1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</m:oMath>
                          </a14:m>
                          <a:r>
                            <a:rPr lang="en-US" sz="1400" b="0" dirty="0">
                              <a:solidFill>
                                <a:schemeClr val="tx1"/>
                              </a:solidFill>
                            </a:rPr>
                            <a:t>-</a:t>
                          </a:r>
                          <a:r>
                            <a:rPr lang="en-US" sz="1400" b="0" dirty="0" err="1">
                              <a:solidFill>
                                <a:schemeClr val="tx1"/>
                              </a:solidFill>
                            </a:rPr>
                            <a:t>th</a:t>
                          </a:r>
                          <a:r>
                            <a:rPr lang="en-US" sz="1400" b="0" dirty="0">
                              <a:solidFill>
                                <a:schemeClr val="tx1"/>
                              </a:solidFill>
                            </a:rPr>
                            <a:t> request for page </a:t>
                          </a:r>
                          <a14:m>
                            <m:oMath xmlns:m="http://schemas.openxmlformats.org/officeDocument/2006/math">
                              <m:r>
                                <a:rPr lang="en-US" sz="1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oMath>
                          </a14:m>
                          <a:endParaRPr lang="en-US" sz="1400" b="1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endParaRPr 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d>
                                  <m:dPr>
                                    <m:ctrlPr>
                                      <a:rPr lang="en-US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1,1</m:t>
                                    </m:r>
                                  </m:e>
                                </m:d>
                                <m:r>
                                  <a:rPr lang="en-US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oMath>
                            </m:oMathPara>
                          </a14:m>
                          <a:endParaRPr lang="en-US" sz="1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85480480"/>
                      </a:ext>
                    </a:extLst>
                  </a:tr>
                  <a:tr h="386080">
                    <a:tc vMerge="1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d>
                                  <m:dPr>
                                    <m:ctrlPr>
                                      <a:rPr lang="en-US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3,1</m:t>
                                    </m:r>
                                  </m:e>
                                </m:d>
                                <m:r>
                                  <a:rPr lang="en-US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=2</m:t>
                                </m:r>
                              </m:oMath>
                            </m:oMathPara>
                          </a14:m>
                          <a:endParaRPr lang="en-US" sz="1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730783343"/>
                      </a:ext>
                    </a:extLst>
                  </a:tr>
                  <a:tr h="386080">
                    <a:tc vMerge="1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d>
                                  <m:dPr>
                                    <m:ctrlPr>
                                      <a:rPr lang="en-US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1,2</m:t>
                                    </m:r>
                                  </m:e>
                                </m:d>
                                <m:r>
                                  <a:rPr lang="en-US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=3</m:t>
                                </m:r>
                              </m:oMath>
                            </m:oMathPara>
                          </a14:m>
                          <a:endParaRPr lang="en-US" sz="1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207684802"/>
                      </a:ext>
                    </a:extLst>
                  </a:tr>
                  <a:tr h="386080">
                    <a:tc vMerge="1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0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d>
                                  <m:dPr>
                                    <m:ctrlPr>
                                      <a:rPr lang="en-US" sz="10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0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4,1</m:t>
                                    </m:r>
                                  </m:e>
                                </m:d>
                                <m:r>
                                  <a:rPr lang="en-US" sz="10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=4</m:t>
                                </m:r>
                              </m:oMath>
                            </m:oMathPara>
                          </a14:m>
                          <a:endParaRPr lang="en-US" sz="10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962649151"/>
                      </a:ext>
                    </a:extLst>
                  </a:tr>
                  <a:tr h="386080">
                    <a:tc vMerge="1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17639147"/>
                      </a:ext>
                    </a:extLst>
                  </a:tr>
                  <a:tr h="386080">
                    <a:tc vMerge="1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48708899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8" name="Table 27">
                <a:extLst>
                  <a:ext uri="{FF2B5EF4-FFF2-40B4-BE49-F238E27FC236}">
                    <a16:creationId xmlns:a16="http://schemas.microsoft.com/office/drawing/2014/main" id="{25871E14-E6E2-4B9D-9046-7D06BC7F3AB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56626535"/>
                  </p:ext>
                </p:extLst>
              </p:nvPr>
            </p:nvGraphicFramePr>
            <p:xfrm>
              <a:off x="6953066" y="2455210"/>
              <a:ext cx="1809064" cy="23164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44171">
                      <a:extLst>
                        <a:ext uri="{9D8B030D-6E8A-4147-A177-3AD203B41FA5}">
                          <a16:colId xmlns:a16="http://schemas.microsoft.com/office/drawing/2014/main" val="3838459504"/>
                        </a:ext>
                      </a:extLst>
                    </a:gridCol>
                    <a:gridCol w="764893">
                      <a:extLst>
                        <a:ext uri="{9D8B030D-6E8A-4147-A177-3AD203B41FA5}">
                          <a16:colId xmlns:a16="http://schemas.microsoft.com/office/drawing/2014/main" val="866338818"/>
                        </a:ext>
                      </a:extLst>
                    </a:gridCol>
                  </a:tblGrid>
                  <a:tr h="386080">
                    <a:tc rowSpan="6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5"/>
                          <a:stretch>
                            <a:fillRect l="-581" t="-262" r="-74419" b="-5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5"/>
                          <a:stretch>
                            <a:fillRect l="-137302" t="-1563" r="-1587" b="-49843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85480480"/>
                      </a:ext>
                    </a:extLst>
                  </a:tr>
                  <a:tr h="386080">
                    <a:tc vMerge="1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5"/>
                          <a:stretch>
                            <a:fillRect l="-137302" t="-103175" r="-1587" b="-40634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30783343"/>
                      </a:ext>
                    </a:extLst>
                  </a:tr>
                  <a:tr h="386080">
                    <a:tc vMerge="1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5"/>
                          <a:stretch>
                            <a:fillRect l="-137302" t="-200000" r="-1587" b="-3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07684802"/>
                      </a:ext>
                    </a:extLst>
                  </a:tr>
                  <a:tr h="386080">
                    <a:tc vMerge="1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5"/>
                          <a:stretch>
                            <a:fillRect l="-137302" t="-304762" r="-1587" b="-20476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62649151"/>
                      </a:ext>
                    </a:extLst>
                  </a:tr>
                  <a:tr h="386080">
                    <a:tc vMerge="1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17639147"/>
                      </a:ext>
                    </a:extLst>
                  </a:tr>
                  <a:tr h="386080">
                    <a:tc vMerge="1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48708899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2" name="Table 21">
                <a:extLst>
                  <a:ext uri="{FF2B5EF4-FFF2-40B4-BE49-F238E27FC236}">
                    <a16:creationId xmlns:a16="http://schemas.microsoft.com/office/drawing/2014/main" id="{0290C20E-8AF8-4BE2-A373-A649933DC7C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66164293"/>
                  </p:ext>
                </p:extLst>
              </p:nvPr>
            </p:nvGraphicFramePr>
            <p:xfrm>
              <a:off x="208591" y="2455210"/>
              <a:ext cx="6606183" cy="23164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35368">
                      <a:extLst>
                        <a:ext uri="{9D8B030D-6E8A-4147-A177-3AD203B41FA5}">
                          <a16:colId xmlns:a16="http://schemas.microsoft.com/office/drawing/2014/main" val="1865639223"/>
                        </a:ext>
                      </a:extLst>
                    </a:gridCol>
                    <a:gridCol w="821363">
                      <a:extLst>
                        <a:ext uri="{9D8B030D-6E8A-4147-A177-3AD203B41FA5}">
                          <a16:colId xmlns:a16="http://schemas.microsoft.com/office/drawing/2014/main" val="866338818"/>
                        </a:ext>
                      </a:extLst>
                    </a:gridCol>
                    <a:gridCol w="708242">
                      <a:extLst>
                        <a:ext uri="{9D8B030D-6E8A-4147-A177-3AD203B41FA5}">
                          <a16:colId xmlns:a16="http://schemas.microsoft.com/office/drawing/2014/main" val="2354090762"/>
                        </a:ext>
                      </a:extLst>
                    </a:gridCol>
                    <a:gridCol w="708242">
                      <a:extLst>
                        <a:ext uri="{9D8B030D-6E8A-4147-A177-3AD203B41FA5}">
                          <a16:colId xmlns:a16="http://schemas.microsoft.com/office/drawing/2014/main" val="3780720918"/>
                        </a:ext>
                      </a:extLst>
                    </a:gridCol>
                    <a:gridCol w="708242">
                      <a:extLst>
                        <a:ext uri="{9D8B030D-6E8A-4147-A177-3AD203B41FA5}">
                          <a16:colId xmlns:a16="http://schemas.microsoft.com/office/drawing/2014/main" val="2331524244"/>
                        </a:ext>
                      </a:extLst>
                    </a:gridCol>
                    <a:gridCol w="708242">
                      <a:extLst>
                        <a:ext uri="{9D8B030D-6E8A-4147-A177-3AD203B41FA5}">
                          <a16:colId xmlns:a16="http://schemas.microsoft.com/office/drawing/2014/main" val="1788499990"/>
                        </a:ext>
                      </a:extLst>
                    </a:gridCol>
                    <a:gridCol w="708242">
                      <a:extLst>
                        <a:ext uri="{9D8B030D-6E8A-4147-A177-3AD203B41FA5}">
                          <a16:colId xmlns:a16="http://schemas.microsoft.com/office/drawing/2014/main" val="701500219"/>
                        </a:ext>
                      </a:extLst>
                    </a:gridCol>
                    <a:gridCol w="708242">
                      <a:extLst>
                        <a:ext uri="{9D8B030D-6E8A-4147-A177-3AD203B41FA5}">
                          <a16:colId xmlns:a16="http://schemas.microsoft.com/office/drawing/2014/main" val="1469795243"/>
                        </a:ext>
                      </a:extLst>
                    </a:gridCol>
                  </a:tblGrid>
                  <a:tr h="342900">
                    <a:tc rowSpan="4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  <m:d>
                                  <m:dPr>
                                    <m:ctrlPr>
                                      <a:rPr lang="en-US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en-US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𝒕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400" b="1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400" b="0" dirty="0">
                              <a:solidFill>
                                <a:schemeClr val="tx1"/>
                              </a:solidFill>
                            </a:rPr>
                            <a:t>the </a:t>
                          </a:r>
                          <a:r>
                            <a:rPr lang="en-US" sz="1400" b="1" dirty="0">
                              <a:solidFill>
                                <a:schemeClr val="tx1"/>
                              </a:solidFill>
                            </a:rPr>
                            <a:t>number</a:t>
                          </a:r>
                          <a:r>
                            <a:rPr lang="en-US" sz="1400" b="0" dirty="0">
                              <a:solidFill>
                                <a:schemeClr val="tx1"/>
                              </a:solidFill>
                            </a:rPr>
                            <a:t> of </a:t>
                          </a:r>
                          <a:r>
                            <a:rPr lang="en-US" sz="1400" b="1" dirty="0">
                              <a:solidFill>
                                <a:schemeClr val="tx1"/>
                              </a:solidFill>
                            </a:rPr>
                            <a:t>requests</a:t>
                          </a:r>
                          <a:r>
                            <a:rPr lang="en-US" sz="1400" b="0" dirty="0">
                              <a:solidFill>
                                <a:schemeClr val="tx1"/>
                              </a:solidFill>
                            </a:rPr>
                            <a:t> for page </a:t>
                          </a:r>
                          <a14:m>
                            <m:oMath xmlns:m="http://schemas.openxmlformats.org/officeDocument/2006/math"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oMath>
                          </a14:m>
                          <a:r>
                            <a:rPr lang="en-US" sz="1400" b="0" dirty="0">
                              <a:solidFill>
                                <a:schemeClr val="tx1"/>
                              </a:solidFill>
                            </a:rPr>
                            <a:t> until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400" b="0" baseline="0" dirty="0">
                              <a:solidFill>
                                <a:schemeClr val="tx1"/>
                              </a:solidFill>
                            </a:rPr>
                            <a:t>time </a:t>
                          </a:r>
                          <a14:m>
                            <m:oMath xmlns:m="http://schemas.openxmlformats.org/officeDocument/2006/math">
                              <m:r>
                                <a:rPr lang="en-US" sz="14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oMath>
                          </a14:m>
                          <a:r>
                            <a:rPr lang="en-US" sz="1400" b="0" dirty="0">
                              <a:solidFill>
                                <a:schemeClr val="tx1"/>
                              </a:solidFill>
                            </a:rPr>
                            <a:t> (including)</a:t>
                          </a:r>
                        </a:p>
                        <a:p>
                          <a:pPr algn="ctr"/>
                          <a:endParaRPr 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9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d>
                                  <m:dPr>
                                    <m:ctrlPr>
                                      <a:rPr lang="en-US" sz="9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9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1,0</m:t>
                                    </m:r>
                                  </m:e>
                                </m:d>
                                <m:r>
                                  <a:rPr lang="en-US" sz="9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en-US" sz="9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9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d>
                                  <m:dPr>
                                    <m:ctrlPr>
                                      <a:rPr lang="en-US" sz="9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9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1,1</m:t>
                                    </m:r>
                                  </m:e>
                                </m:d>
                                <m:r>
                                  <a:rPr lang="en-US" sz="9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oMath>
                            </m:oMathPara>
                          </a14:m>
                          <a:endParaRPr lang="en-US" sz="9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9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d>
                                  <m:dPr>
                                    <m:ctrlPr>
                                      <a:rPr lang="en-US" sz="9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9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1,2</m:t>
                                    </m:r>
                                  </m:e>
                                </m:d>
                                <m:r>
                                  <a:rPr lang="en-US" sz="9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oMath>
                            </m:oMathPara>
                          </a14:m>
                          <a:endParaRPr lang="en-US" sz="9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9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d>
                                  <m:dPr>
                                    <m:ctrlPr>
                                      <a:rPr lang="en-US" sz="9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9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1,3</m:t>
                                    </m:r>
                                  </m:e>
                                </m:d>
                                <m:r>
                                  <a:rPr lang="en-US" sz="9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=2</m:t>
                                </m:r>
                              </m:oMath>
                            </m:oMathPara>
                          </a14:m>
                          <a:endParaRPr lang="en-US" sz="9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9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d>
                                  <m:dPr>
                                    <m:ctrlPr>
                                      <a:rPr lang="en-US" sz="9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9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1,4</m:t>
                                    </m:r>
                                  </m:e>
                                </m:d>
                                <m:r>
                                  <a:rPr lang="en-US" sz="9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=2</m:t>
                                </m:r>
                              </m:oMath>
                            </m:oMathPara>
                          </a14:m>
                          <a:endParaRPr lang="en-US" sz="9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sz="9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9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85480480"/>
                      </a:ext>
                    </a:extLst>
                  </a:tr>
                  <a:tr h="342900">
                    <a:tc vMerge="1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9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d>
                                  <m:dPr>
                                    <m:ctrlPr>
                                      <a:rPr lang="en-US" sz="9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9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2,0</m:t>
                                    </m:r>
                                  </m:e>
                                </m:d>
                                <m:r>
                                  <a:rPr lang="en-US" sz="9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en-US" sz="9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9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d>
                                  <m:dPr>
                                    <m:ctrlPr>
                                      <a:rPr lang="en-US" sz="9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9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2,1</m:t>
                                    </m:r>
                                  </m:e>
                                </m:d>
                                <m:r>
                                  <a:rPr lang="en-US" sz="9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en-US" sz="9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9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d>
                                  <m:dPr>
                                    <m:ctrlPr>
                                      <a:rPr lang="en-US" sz="9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9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2,2</m:t>
                                    </m:r>
                                  </m:e>
                                </m:d>
                                <m:r>
                                  <a:rPr lang="en-US" sz="9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en-US" sz="9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9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d>
                                  <m:dPr>
                                    <m:ctrlPr>
                                      <a:rPr lang="en-US" sz="9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9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2,3</m:t>
                                    </m:r>
                                  </m:e>
                                </m:d>
                                <m:r>
                                  <a:rPr lang="en-US" sz="9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en-US" sz="9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9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d>
                                  <m:dPr>
                                    <m:ctrlPr>
                                      <a:rPr lang="en-US" sz="9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9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2,4</m:t>
                                    </m:r>
                                  </m:e>
                                </m:d>
                                <m:r>
                                  <a:rPr lang="en-US" sz="9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en-US" sz="9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900" b="0" i="1" u="none" strike="noStrike" cap="none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  <a:sym typeface="Arial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8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58326428"/>
                      </a:ext>
                    </a:extLst>
                  </a:tr>
                  <a:tr h="342900">
                    <a:tc vMerge="1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9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d>
                                  <m:dPr>
                                    <m:ctrlPr>
                                      <a:rPr lang="en-US" sz="9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9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3,0</m:t>
                                    </m:r>
                                  </m:e>
                                </m:d>
                                <m:r>
                                  <a:rPr lang="en-US" sz="9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en-US" sz="9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9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d>
                                  <m:dPr>
                                    <m:ctrlPr>
                                      <a:rPr lang="en-US" sz="9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9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3,1</m:t>
                                    </m:r>
                                  </m:e>
                                </m:d>
                                <m:r>
                                  <a:rPr lang="en-US" sz="9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en-US" sz="9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9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d>
                                  <m:dPr>
                                    <m:ctrlPr>
                                      <a:rPr lang="en-US" sz="9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9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3,2</m:t>
                                    </m:r>
                                  </m:e>
                                </m:d>
                                <m:r>
                                  <a:rPr lang="en-US" sz="9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oMath>
                            </m:oMathPara>
                          </a14:m>
                          <a:endParaRPr lang="en-US" sz="9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9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d>
                                  <m:dPr>
                                    <m:ctrlPr>
                                      <a:rPr lang="en-US" sz="9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9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3,3</m:t>
                                    </m:r>
                                  </m:e>
                                </m:d>
                                <m:r>
                                  <a:rPr lang="en-US" sz="9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oMath>
                            </m:oMathPara>
                          </a14:m>
                          <a:endParaRPr lang="en-US" sz="9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9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d>
                                  <m:dPr>
                                    <m:ctrlPr>
                                      <a:rPr lang="en-US" sz="9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9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3,4</m:t>
                                    </m:r>
                                  </m:e>
                                </m:d>
                                <m:r>
                                  <a:rPr lang="en-US" sz="9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oMath>
                            </m:oMathPara>
                          </a14:m>
                          <a:endParaRPr lang="en-US" sz="9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9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9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929212846"/>
                      </a:ext>
                    </a:extLst>
                  </a:tr>
                  <a:tr h="342900">
                    <a:tc vMerge="1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9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d>
                                  <m:dPr>
                                    <m:ctrlPr>
                                      <a:rPr lang="en-US" sz="9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9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4,0</m:t>
                                    </m:r>
                                  </m:e>
                                </m:d>
                                <m:r>
                                  <a:rPr lang="en-US" sz="9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en-US" sz="9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9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d>
                                  <m:dPr>
                                    <m:ctrlPr>
                                      <a:rPr lang="en-US" sz="9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9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4,1</m:t>
                                    </m:r>
                                  </m:e>
                                </m:d>
                                <m:r>
                                  <a:rPr lang="en-US" sz="9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en-US" sz="9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9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d>
                                  <m:dPr>
                                    <m:ctrlPr>
                                      <a:rPr lang="en-US" sz="9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9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4,2</m:t>
                                    </m:r>
                                  </m:e>
                                </m:d>
                                <m:r>
                                  <a:rPr lang="en-US" sz="9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en-US" sz="9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900" b="0" i="1" smtClean="0">
                                    <a:solidFill>
                                      <a:srgbClr val="3A21CF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d>
                                  <m:dPr>
                                    <m:ctrlPr>
                                      <a:rPr lang="en-US" sz="900" b="0" i="1" smtClean="0">
                                        <a:solidFill>
                                          <a:srgbClr val="3A21C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900" b="0" i="1" smtClean="0">
                                        <a:solidFill>
                                          <a:srgbClr val="3A21C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4,3</m:t>
                                    </m:r>
                                  </m:e>
                                </m:d>
                                <m:r>
                                  <a:rPr lang="en-US" sz="900" b="0" i="1" smtClean="0">
                                    <a:solidFill>
                                      <a:srgbClr val="3A21CF"/>
                                    </a:solidFill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en-US" sz="900" dirty="0">
                            <a:solidFill>
                              <a:srgbClr val="3A21CF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9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d>
                                  <m:dPr>
                                    <m:ctrlPr>
                                      <a:rPr lang="en-US" sz="9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9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4,4</m:t>
                                    </m:r>
                                  </m:e>
                                </m:d>
                                <m:r>
                                  <a:rPr lang="en-US" sz="9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oMath>
                            </m:oMathPara>
                          </a14:m>
                          <a:endParaRPr lang="en-US" sz="9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9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9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730783343"/>
                      </a:ext>
                    </a:extLst>
                  </a:tr>
                  <a:tr h="3429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𝑩</m:t>
                                </m:r>
                                <m:d>
                                  <m:dPr>
                                    <m:ctrlPr>
                                      <a:rPr lang="en-US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𝒕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400" b="1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400" b="0" dirty="0">
                              <a:solidFill>
                                <a:schemeClr val="tx1"/>
                              </a:solidFill>
                            </a:rPr>
                            <a:t>the </a:t>
                          </a:r>
                          <a:r>
                            <a:rPr lang="en-US" sz="1400" b="1" dirty="0">
                              <a:solidFill>
                                <a:schemeClr val="tx1"/>
                              </a:solidFill>
                            </a:rPr>
                            <a:t>set</a:t>
                          </a:r>
                          <a:r>
                            <a:rPr lang="en-US" sz="1400" b="0" dirty="0">
                              <a:solidFill>
                                <a:schemeClr val="tx1"/>
                              </a:solidFill>
                            </a:rPr>
                            <a:t> of pages </a:t>
                          </a:r>
                          <a:r>
                            <a:rPr lang="en-US" sz="1400" b="1" dirty="0">
                              <a:solidFill>
                                <a:schemeClr val="tx1"/>
                              </a:solidFill>
                            </a:rPr>
                            <a:t>requested</a:t>
                          </a:r>
                          <a:r>
                            <a:rPr lang="en-US" sz="1400" b="0" dirty="0">
                              <a:solidFill>
                                <a:schemeClr val="tx1"/>
                              </a:solidFill>
                            </a:rPr>
                            <a:t> until time </a:t>
                          </a:r>
                          <a14:m>
                            <m:oMath xmlns:m="http://schemas.openxmlformats.org/officeDocument/2006/math">
                              <m:r>
                                <a:rPr lang="en-US" sz="1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oMath>
                          </a14:m>
                          <a:r>
                            <a:rPr lang="en-US" sz="1400" b="0" dirty="0">
                              <a:solidFill>
                                <a:schemeClr val="tx1"/>
                              </a:solidFill>
                            </a:rPr>
                            <a:t> (including)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{}</m:t>
                                </m:r>
                              </m:oMath>
                            </m:oMathPara>
                          </a14:m>
                          <a:endParaRPr 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{1}</m:t>
                                </m:r>
                              </m:oMath>
                            </m:oMathPara>
                          </a14:m>
                          <a:endParaRPr 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{1,3}</m:t>
                                </m:r>
                              </m:oMath>
                            </m:oMathPara>
                          </a14:m>
                          <a:endParaRPr 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{1,3}</m:t>
                                </m:r>
                              </m:oMath>
                            </m:oMathPara>
                          </a14:m>
                          <a:endParaRPr 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{1,3,</m:t>
                                </m:r>
                                <m:r>
                                  <a:rPr lang="en-US" sz="12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en-US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}</m:t>
                                </m:r>
                              </m:oMath>
                            </m:oMathPara>
                          </a14:m>
                          <a:endParaRPr 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2443004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2" name="Table 21">
                <a:extLst>
                  <a:ext uri="{FF2B5EF4-FFF2-40B4-BE49-F238E27FC236}">
                    <a16:creationId xmlns:a16="http://schemas.microsoft.com/office/drawing/2014/main" id="{0290C20E-8AF8-4BE2-A373-A649933DC7C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66164293"/>
                  </p:ext>
                </p:extLst>
              </p:nvPr>
            </p:nvGraphicFramePr>
            <p:xfrm>
              <a:off x="208591" y="2455210"/>
              <a:ext cx="6606183" cy="23164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35368">
                      <a:extLst>
                        <a:ext uri="{9D8B030D-6E8A-4147-A177-3AD203B41FA5}">
                          <a16:colId xmlns:a16="http://schemas.microsoft.com/office/drawing/2014/main" val="1865639223"/>
                        </a:ext>
                      </a:extLst>
                    </a:gridCol>
                    <a:gridCol w="821363">
                      <a:extLst>
                        <a:ext uri="{9D8B030D-6E8A-4147-A177-3AD203B41FA5}">
                          <a16:colId xmlns:a16="http://schemas.microsoft.com/office/drawing/2014/main" val="866338818"/>
                        </a:ext>
                      </a:extLst>
                    </a:gridCol>
                    <a:gridCol w="708242">
                      <a:extLst>
                        <a:ext uri="{9D8B030D-6E8A-4147-A177-3AD203B41FA5}">
                          <a16:colId xmlns:a16="http://schemas.microsoft.com/office/drawing/2014/main" val="2354090762"/>
                        </a:ext>
                      </a:extLst>
                    </a:gridCol>
                    <a:gridCol w="708242">
                      <a:extLst>
                        <a:ext uri="{9D8B030D-6E8A-4147-A177-3AD203B41FA5}">
                          <a16:colId xmlns:a16="http://schemas.microsoft.com/office/drawing/2014/main" val="3780720918"/>
                        </a:ext>
                      </a:extLst>
                    </a:gridCol>
                    <a:gridCol w="708242">
                      <a:extLst>
                        <a:ext uri="{9D8B030D-6E8A-4147-A177-3AD203B41FA5}">
                          <a16:colId xmlns:a16="http://schemas.microsoft.com/office/drawing/2014/main" val="2331524244"/>
                        </a:ext>
                      </a:extLst>
                    </a:gridCol>
                    <a:gridCol w="708242">
                      <a:extLst>
                        <a:ext uri="{9D8B030D-6E8A-4147-A177-3AD203B41FA5}">
                          <a16:colId xmlns:a16="http://schemas.microsoft.com/office/drawing/2014/main" val="1788499990"/>
                        </a:ext>
                      </a:extLst>
                    </a:gridCol>
                    <a:gridCol w="708242">
                      <a:extLst>
                        <a:ext uri="{9D8B030D-6E8A-4147-A177-3AD203B41FA5}">
                          <a16:colId xmlns:a16="http://schemas.microsoft.com/office/drawing/2014/main" val="701500219"/>
                        </a:ext>
                      </a:extLst>
                    </a:gridCol>
                    <a:gridCol w="708242">
                      <a:extLst>
                        <a:ext uri="{9D8B030D-6E8A-4147-A177-3AD203B41FA5}">
                          <a16:colId xmlns:a16="http://schemas.microsoft.com/office/drawing/2014/main" val="1469795243"/>
                        </a:ext>
                      </a:extLst>
                    </a:gridCol>
                  </a:tblGrid>
                  <a:tr h="342900">
                    <a:tc rowSpan="4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6"/>
                          <a:stretch>
                            <a:fillRect l="-397" t="-442" r="-330952" b="-730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6"/>
                          <a:stretch>
                            <a:fillRect l="-187407" t="-1786" r="-517778" b="-5982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6"/>
                          <a:stretch>
                            <a:fillRect l="-334483" t="-1786" r="-502586" b="-5982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6"/>
                          <a:stretch>
                            <a:fillRect l="-434483" t="-1786" r="-402586" b="-5982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6"/>
                          <a:stretch>
                            <a:fillRect l="-534483" t="-1786" r="-302586" b="-5982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6"/>
                          <a:stretch>
                            <a:fillRect l="-629060" t="-1786" r="-200000" b="-5982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sz="9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9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85480480"/>
                      </a:ext>
                    </a:extLst>
                  </a:tr>
                  <a:tr h="342900">
                    <a:tc vMerge="1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6"/>
                          <a:stretch>
                            <a:fillRect l="-187407" t="-100000" r="-517778" b="-4877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6"/>
                          <a:stretch>
                            <a:fillRect l="-334483" t="-100000" r="-502586" b="-4877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6"/>
                          <a:stretch>
                            <a:fillRect l="-434483" t="-100000" r="-402586" b="-4877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6"/>
                          <a:stretch>
                            <a:fillRect l="-534483" t="-100000" r="-302586" b="-4877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6"/>
                          <a:stretch>
                            <a:fillRect l="-629060" t="-100000" r="-200000" b="-4877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900" b="0" i="1" u="none" strike="noStrike" cap="none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  <a:sym typeface="Arial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8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58326428"/>
                      </a:ext>
                    </a:extLst>
                  </a:tr>
                  <a:tr h="342900">
                    <a:tc vMerge="1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6"/>
                          <a:stretch>
                            <a:fillRect l="-187407" t="-203571" r="-517778" b="-396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6"/>
                          <a:stretch>
                            <a:fillRect l="-334483" t="-203571" r="-502586" b="-396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6"/>
                          <a:stretch>
                            <a:fillRect l="-434483" t="-203571" r="-402586" b="-396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6"/>
                          <a:stretch>
                            <a:fillRect l="-534483" t="-203571" r="-302586" b="-396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6"/>
                          <a:stretch>
                            <a:fillRect l="-629060" t="-203571" r="-200000" b="-396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9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9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929212846"/>
                      </a:ext>
                    </a:extLst>
                  </a:tr>
                  <a:tr h="342900">
                    <a:tc vMerge="1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6"/>
                          <a:stretch>
                            <a:fillRect l="-187407" t="-298246" r="-517778" b="-2894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6"/>
                          <a:stretch>
                            <a:fillRect l="-334483" t="-298246" r="-502586" b="-2894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6"/>
                          <a:stretch>
                            <a:fillRect l="-434483" t="-298246" r="-402586" b="-2894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6"/>
                          <a:stretch>
                            <a:fillRect l="-534483" t="-298246" r="-302586" b="-2894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6"/>
                          <a:stretch>
                            <a:fillRect l="-629060" t="-298246" r="-200000" b="-2894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9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9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730783343"/>
                      </a:ext>
                    </a:extLst>
                  </a:tr>
                  <a:tr h="9448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6"/>
                          <a:stretch>
                            <a:fillRect l="-397" t="-146452" r="-330952" b="-64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6"/>
                          <a:stretch>
                            <a:fillRect l="-187407" t="-146452" r="-517778" b="-64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6"/>
                          <a:stretch>
                            <a:fillRect l="-334483" t="-146452" r="-502586" b="-64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6"/>
                          <a:stretch>
                            <a:fillRect l="-434483" t="-146452" r="-402586" b="-64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6"/>
                          <a:stretch>
                            <a:fillRect l="-534483" t="-146452" r="-302586" b="-64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6"/>
                          <a:stretch>
                            <a:fillRect l="-629060" t="-146452" r="-200000" b="-64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2443004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889217055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7463A0-5BA6-487F-BE39-B515587EAD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endParaRPr lang="en-US" sz="1600" dirty="0"/>
          </a:p>
          <a:p>
            <a:pPr marL="114300" indent="0">
              <a:buNone/>
            </a:pPr>
            <a:endParaRPr lang="en-US" sz="1600" dirty="0"/>
          </a:p>
          <a:p>
            <a:pPr marL="114300" indent="0">
              <a:buNone/>
            </a:pPr>
            <a:endParaRPr lang="en-US" sz="1600" dirty="0"/>
          </a:p>
          <a:p>
            <a:pPr marL="114300" indent="0">
              <a:buNone/>
            </a:pPr>
            <a:endParaRPr lang="en-US" sz="1600" dirty="0"/>
          </a:p>
          <a:p>
            <a:pPr marL="114300" indent="0">
              <a:buNone/>
            </a:pPr>
            <a:endParaRPr lang="en-US" sz="1600" dirty="0"/>
          </a:p>
          <a:p>
            <a:pPr marL="114300" indent="0">
              <a:buNone/>
            </a:pPr>
            <a:endParaRPr lang="en-US" sz="1600" dirty="0"/>
          </a:p>
          <a:p>
            <a:pPr marL="114300" indent="0">
              <a:buNone/>
            </a:pPr>
            <a:endParaRPr lang="en-US" sz="1600" dirty="0"/>
          </a:p>
          <a:p>
            <a:pPr marL="114300" indent="0">
              <a:buNone/>
            </a:pPr>
            <a:endParaRPr lang="en-US" sz="1600" dirty="0"/>
          </a:p>
        </p:txBody>
      </p:sp>
      <p:sp>
        <p:nvSpPr>
          <p:cNvPr id="68" name="Google Shape;68;p14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lvl="0"/>
            <a:r>
              <a:rPr lang="en-GB" dirty="0">
                <a:latin typeface="Open Sans"/>
                <a:ea typeface="Open Sans"/>
                <a:cs typeface="Open Sans"/>
                <a:sym typeface="Open Sans"/>
              </a:rPr>
              <a:t>Balanced Cache Distribution</a:t>
            </a:r>
            <a:endParaRPr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0" name="Google Shape;70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Economica"/>
              </a:rPr>
              <a:t>80</a:t>
            </a:fld>
            <a:endParaRPr dirty="0">
              <a:solidFill>
                <a:schemeClr val="dk1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  <a:sym typeface="Economica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22F1CB4-90F3-446B-8524-6340D5B5A573}"/>
              </a:ext>
            </a:extLst>
          </p:cNvPr>
          <p:cNvSpPr/>
          <p:nvPr/>
        </p:nvSpPr>
        <p:spPr>
          <a:xfrm>
            <a:off x="2814638" y="1243466"/>
            <a:ext cx="567276" cy="66458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7CA73C6-74C6-4EC0-AF32-AED4A7AB040D}"/>
                  </a:ext>
                </a:extLst>
              </p:cNvPr>
              <p:cNvSpPr txBox="1"/>
              <p:nvPr/>
            </p:nvSpPr>
            <p:spPr>
              <a:xfrm>
                <a:off x="2955608" y="1458745"/>
                <a:ext cx="28533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7CA73C6-74C6-4EC0-AF32-AED4A7AB04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5608" y="1458745"/>
                <a:ext cx="285335" cy="215444"/>
              </a:xfrm>
              <a:prstGeom prst="rect">
                <a:avLst/>
              </a:prstGeom>
              <a:blipFill>
                <a:blip r:embed="rId3"/>
                <a:stretch>
                  <a:fillRect l="-12766" r="-10638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B3912AE3-6359-45D8-872F-8690238BDD06}"/>
              </a:ext>
            </a:extLst>
          </p:cNvPr>
          <p:cNvSpPr/>
          <p:nvPr/>
        </p:nvSpPr>
        <p:spPr>
          <a:xfrm>
            <a:off x="3551500" y="1243466"/>
            <a:ext cx="567276" cy="66458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4DF9F13-F80C-44DC-A2E6-05EBA13460F2}"/>
                  </a:ext>
                </a:extLst>
              </p:cNvPr>
              <p:cNvSpPr txBox="1"/>
              <p:nvPr/>
            </p:nvSpPr>
            <p:spPr>
              <a:xfrm>
                <a:off x="3692470" y="1458745"/>
                <a:ext cx="28533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4DF9F13-F80C-44DC-A2E6-05EBA13460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2470" y="1458745"/>
                <a:ext cx="285335" cy="215444"/>
              </a:xfrm>
              <a:prstGeom prst="rect">
                <a:avLst/>
              </a:prstGeom>
              <a:blipFill>
                <a:blip r:embed="rId4"/>
                <a:stretch>
                  <a:fillRect l="-12766" r="-10638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65637411-EBAE-4349-9B52-F44CC7508285}"/>
              </a:ext>
            </a:extLst>
          </p:cNvPr>
          <p:cNvSpPr/>
          <p:nvPr/>
        </p:nvSpPr>
        <p:spPr>
          <a:xfrm>
            <a:off x="4288362" y="1243466"/>
            <a:ext cx="567276" cy="66458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683C96D-2CE7-4DA4-B501-9D5225639AA1}"/>
                  </a:ext>
                </a:extLst>
              </p:cNvPr>
              <p:cNvSpPr txBox="1"/>
              <p:nvPr/>
            </p:nvSpPr>
            <p:spPr>
              <a:xfrm>
                <a:off x="4429332" y="1458745"/>
                <a:ext cx="28533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9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683C96D-2CE7-4DA4-B501-9D5225639A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9332" y="1458745"/>
                <a:ext cx="285335" cy="215444"/>
              </a:xfrm>
              <a:prstGeom prst="rect">
                <a:avLst/>
              </a:prstGeom>
              <a:blipFill>
                <a:blip r:embed="rId5"/>
                <a:stretch>
                  <a:fillRect l="-13043" r="-13043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id="{940EF0E2-A243-45C5-96A3-4B683504F4D7}"/>
              </a:ext>
            </a:extLst>
          </p:cNvPr>
          <p:cNvSpPr/>
          <p:nvPr/>
        </p:nvSpPr>
        <p:spPr>
          <a:xfrm>
            <a:off x="5025224" y="1243466"/>
            <a:ext cx="567276" cy="66458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4A0CC48-A87B-4745-B4C4-B9CC7412AE13}"/>
                  </a:ext>
                </a:extLst>
              </p:cNvPr>
              <p:cNvSpPr txBox="1"/>
              <p:nvPr/>
            </p:nvSpPr>
            <p:spPr>
              <a:xfrm>
                <a:off x="5166194" y="1458745"/>
                <a:ext cx="28533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4A0CC48-A87B-4745-B4C4-B9CC7412AE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6194" y="1458745"/>
                <a:ext cx="285335" cy="215444"/>
              </a:xfrm>
              <a:prstGeom prst="rect">
                <a:avLst/>
              </a:prstGeom>
              <a:blipFill>
                <a:blip r:embed="rId6"/>
                <a:stretch>
                  <a:fillRect l="-12766" r="-10638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>
            <a:extLst>
              <a:ext uri="{FF2B5EF4-FFF2-40B4-BE49-F238E27FC236}">
                <a16:creationId xmlns:a16="http://schemas.microsoft.com/office/drawing/2014/main" id="{6E810F04-E737-4C4F-8336-77FAF29898B8}"/>
              </a:ext>
            </a:extLst>
          </p:cNvPr>
          <p:cNvSpPr/>
          <p:nvPr/>
        </p:nvSpPr>
        <p:spPr>
          <a:xfrm>
            <a:off x="5762086" y="1243466"/>
            <a:ext cx="567276" cy="66458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54451A2-9114-469C-9230-B35EB93E2A46}"/>
                  </a:ext>
                </a:extLst>
              </p:cNvPr>
              <p:cNvSpPr txBox="1"/>
              <p:nvPr/>
            </p:nvSpPr>
            <p:spPr>
              <a:xfrm>
                <a:off x="5903056" y="1458745"/>
                <a:ext cx="28533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54451A2-9114-469C-9230-B35EB93E2A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3056" y="1458745"/>
                <a:ext cx="285335" cy="215444"/>
              </a:xfrm>
              <a:prstGeom prst="rect">
                <a:avLst/>
              </a:prstGeom>
              <a:blipFill>
                <a:blip r:embed="rId7"/>
                <a:stretch>
                  <a:fillRect l="-12766" r="-10638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0A6CFA2-D60B-4C0F-A048-4D571F5535EF}"/>
                  </a:ext>
                </a:extLst>
              </p:cNvPr>
              <p:cNvSpPr txBox="1"/>
              <p:nvPr/>
            </p:nvSpPr>
            <p:spPr>
              <a:xfrm>
                <a:off x="4143956" y="2571750"/>
                <a:ext cx="3116622" cy="7240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f>
                                    <m:fPr>
                                      <m:type m:val="noBar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/>
                                    <m:den/>
                                  </m:f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     ,</m:t>
                                  </m:r>
                                  <m:f>
                                    <m:fPr>
                                      <m:type m:val="noBar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/>
                                    <m:den/>
                                  </m:f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      </m:t>
                                  </m:r>
                                </m:e>
                              </m:d>
                            </m:e>
                          </m:groupChr>
                        </m:e>
                        <m:lim>
                          <m:eqArr>
                            <m:eqArr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e>
                            <m:e>
                              <m:r>
                                <m:rPr>
                                  <m:nor/>
                                </m:rPr>
                                <a:rPr lang="en-US" dirty="0"/>
                                <m:t> </m:t>
                              </m:r>
                            </m:e>
                          </m:eqArr>
                        </m:lim>
                      </m:limLow>
                      <m:r>
                        <a:rPr lang="en-US" i="1" dirty="0">
                          <a:latin typeface="Cambria Math" panose="02040503050406030204" pitchFamily="18" charset="0"/>
                        </a:rPr>
                        <m:t>,</m:t>
                      </m:r>
                      <m:limLow>
                        <m:limLow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f>
                                    <m:fPr>
                                      <m:type m:val="noBar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/>
                                    <m:den/>
                                  </m:f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     ,</m:t>
                                  </m:r>
                                  <m:f>
                                    <m:fPr>
                                      <m:type m:val="noBar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/>
                                    <m:den/>
                                  </m:f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      </m:t>
                                  </m:r>
                                </m:e>
                              </m:d>
                            </m:e>
                          </m:groupChr>
                        </m:e>
                        <m:lim>
                          <m:eqArr>
                            <m:eqArrPr>
                              <m:ctrlPr>
                                <a:rPr lang="en-US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</m:e>
                            <m:e>
                              <m:r>
                                <m:rPr>
                                  <m:nor/>
                                </m:rPr>
                                <a:rPr lang="en-US" dirty="0">
                                  <a:solidFill>
                                    <a:srgbClr val="FF0000"/>
                                  </a:solidFill>
                                </a:rPr>
                                <m:t> </m:t>
                              </m:r>
                            </m:e>
                          </m:eqArr>
                        </m:lim>
                      </m:limLow>
                      <m:r>
                        <a:rPr lang="en-US" i="1" dirty="0">
                          <a:latin typeface="Cambria Math" panose="02040503050406030204" pitchFamily="18" charset="0"/>
                        </a:rPr>
                        <m:t>,</m:t>
                      </m:r>
                      <m:limLow>
                        <m:limLow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type m:val="noBar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/>
                                    <m:den/>
                                  </m:f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      </m:t>
                                  </m:r>
                                </m:e>
                              </m:d>
                            </m:e>
                          </m:groupChr>
                        </m:e>
                        <m:lim>
                          <m:eqArr>
                            <m:eqArr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1" smtClean="0">
                                  <a:solidFill>
                                    <a:srgbClr val="3A21CF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3A21C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rgbClr val="3A21CF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d>
                            </m:e>
                            <m:e>
                              <m:r>
                                <m:rPr>
                                  <m:nor/>
                                </m:rPr>
                                <a:rPr lang="en-US" dirty="0"/>
                                <m:t> </m:t>
                              </m:r>
                            </m:e>
                          </m:eqArr>
                        </m:lim>
                      </m:limLow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0A6CFA2-D60B-4C0F-A048-4D571F5535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3956" y="2571750"/>
                <a:ext cx="3116622" cy="724044"/>
              </a:xfrm>
              <a:prstGeom prst="rect">
                <a:avLst/>
              </a:prstGeom>
              <a:blipFill>
                <a:blip r:embed="rId8"/>
                <a:stretch>
                  <a:fillRect b="-8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25">
            <a:extLst>
              <a:ext uri="{FF2B5EF4-FFF2-40B4-BE49-F238E27FC236}">
                <a16:creationId xmlns:a16="http://schemas.microsoft.com/office/drawing/2014/main" id="{DD8E9793-E0C4-4AA4-A06E-F7A488963E0E}"/>
              </a:ext>
            </a:extLst>
          </p:cNvPr>
          <p:cNvSpPr/>
          <p:nvPr/>
        </p:nvSpPr>
        <p:spPr>
          <a:xfrm>
            <a:off x="6700923" y="2605001"/>
            <a:ext cx="366711" cy="42961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892C216-F43D-4F37-8506-6290AB1EBD5A}"/>
                  </a:ext>
                </a:extLst>
              </p:cNvPr>
              <p:cNvSpPr txBox="1"/>
              <p:nvPr/>
            </p:nvSpPr>
            <p:spPr>
              <a:xfrm>
                <a:off x="6782068" y="2706841"/>
                <a:ext cx="184452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9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892C216-F43D-4F37-8506-6290AB1EBD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2068" y="2706841"/>
                <a:ext cx="184452" cy="215444"/>
              </a:xfrm>
              <a:prstGeom prst="rect">
                <a:avLst/>
              </a:prstGeom>
              <a:blipFill>
                <a:blip r:embed="rId5"/>
                <a:stretch>
                  <a:fillRect l="-33333" r="-60000"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8945F6F-361A-4F25-8D65-F25BA502ED18}"/>
                  </a:ext>
                </a:extLst>
              </p:cNvPr>
              <p:cNvSpPr txBox="1"/>
              <p:nvPr/>
            </p:nvSpPr>
            <p:spPr>
              <a:xfrm>
                <a:off x="2751866" y="2024905"/>
                <a:ext cx="69281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8945F6F-361A-4F25-8D65-F25BA502ED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1866" y="2024905"/>
                <a:ext cx="692818" cy="215444"/>
              </a:xfrm>
              <a:prstGeom prst="rect">
                <a:avLst/>
              </a:prstGeom>
              <a:blipFill>
                <a:blip r:embed="rId10"/>
                <a:stretch>
                  <a:fillRect l="-1754" r="-4386" b="-13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48846510-65FB-4193-BC74-0ECC0644E36A}"/>
                  </a:ext>
                </a:extLst>
              </p:cNvPr>
              <p:cNvSpPr txBox="1"/>
              <p:nvPr/>
            </p:nvSpPr>
            <p:spPr>
              <a:xfrm>
                <a:off x="3488728" y="2024905"/>
                <a:ext cx="69281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48846510-65FB-4193-BC74-0ECC0644E3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8728" y="2024905"/>
                <a:ext cx="692818" cy="215444"/>
              </a:xfrm>
              <a:prstGeom prst="rect">
                <a:avLst/>
              </a:prstGeom>
              <a:blipFill>
                <a:blip r:embed="rId11"/>
                <a:stretch>
                  <a:fillRect l="-2632" r="-4386" b="-13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DD79270C-3F46-4A66-BB94-59C07D9803CF}"/>
                  </a:ext>
                </a:extLst>
              </p:cNvPr>
              <p:cNvSpPr txBox="1"/>
              <p:nvPr/>
            </p:nvSpPr>
            <p:spPr>
              <a:xfrm>
                <a:off x="4225590" y="2024905"/>
                <a:ext cx="69281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DD79270C-3F46-4A66-BB94-59C07D9803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5590" y="2024905"/>
                <a:ext cx="692818" cy="215444"/>
              </a:xfrm>
              <a:prstGeom prst="rect">
                <a:avLst/>
              </a:prstGeom>
              <a:blipFill>
                <a:blip r:embed="rId12"/>
                <a:stretch>
                  <a:fillRect l="-2632" r="-5263" b="-13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825A0B9A-80C1-4BFD-B68F-F5DD973628AA}"/>
                  </a:ext>
                </a:extLst>
              </p:cNvPr>
              <p:cNvSpPr txBox="1"/>
              <p:nvPr/>
            </p:nvSpPr>
            <p:spPr>
              <a:xfrm>
                <a:off x="4962452" y="2023671"/>
                <a:ext cx="69281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825A0B9A-80C1-4BFD-B68F-F5DD973628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2452" y="2023671"/>
                <a:ext cx="692818" cy="215444"/>
              </a:xfrm>
              <a:prstGeom prst="rect">
                <a:avLst/>
              </a:prstGeom>
              <a:blipFill>
                <a:blip r:embed="rId13"/>
                <a:stretch>
                  <a:fillRect l="-2632" r="-4386" b="-1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51226C44-D7EB-4BA3-84E0-ACBE5098F388}"/>
                  </a:ext>
                </a:extLst>
              </p:cNvPr>
              <p:cNvSpPr txBox="1"/>
              <p:nvPr/>
            </p:nvSpPr>
            <p:spPr>
              <a:xfrm>
                <a:off x="5702267" y="2023671"/>
                <a:ext cx="69281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51226C44-D7EB-4BA3-84E0-ACBE5098F3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2267" y="2023671"/>
                <a:ext cx="692818" cy="215444"/>
              </a:xfrm>
              <a:prstGeom prst="rect">
                <a:avLst/>
              </a:prstGeom>
              <a:blipFill>
                <a:blip r:embed="rId14"/>
                <a:stretch>
                  <a:fillRect l="-2632" r="-4386" b="-1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EBBE7A6-DF53-4783-86D5-1B6F09677481}"/>
                  </a:ext>
                </a:extLst>
              </p:cNvPr>
              <p:cNvSpPr txBox="1"/>
              <p:nvPr/>
            </p:nvSpPr>
            <p:spPr>
              <a:xfrm>
                <a:off x="433007" y="2765894"/>
                <a:ext cx="2039083" cy="4805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f>
                            <m:fPr>
                              <m:type m:val="noBar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/>
                            <m:den/>
                          </m:f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     ,</m:t>
                          </m:r>
                          <m:f>
                            <m:fPr>
                              <m:type m:val="noBar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/>
                            <m:den/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    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type m:val="noBar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/>
                            <m:den/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     </m:t>
                          </m:r>
                        </m:e>
                      </m:d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EBBE7A6-DF53-4783-86D5-1B6F096774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007" y="2765894"/>
                <a:ext cx="2039083" cy="480581"/>
              </a:xfrm>
              <a:prstGeom prst="rect">
                <a:avLst/>
              </a:prstGeom>
              <a:blipFill>
                <a:blip r:embed="rId15"/>
                <a:stretch>
                  <a:fillRect l="-1493" b="-12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Rectangle 43">
            <a:extLst>
              <a:ext uri="{FF2B5EF4-FFF2-40B4-BE49-F238E27FC236}">
                <a16:creationId xmlns:a16="http://schemas.microsoft.com/office/drawing/2014/main" id="{FDD23E0A-6D8B-49EF-89CE-BC7E3BC35192}"/>
              </a:ext>
            </a:extLst>
          </p:cNvPr>
          <p:cNvSpPr/>
          <p:nvPr/>
        </p:nvSpPr>
        <p:spPr>
          <a:xfrm>
            <a:off x="979196" y="2790097"/>
            <a:ext cx="366711" cy="42961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412AAD90-648F-4ACB-BC1D-36F3FA3AD85B}"/>
                  </a:ext>
                </a:extLst>
              </p:cNvPr>
              <p:cNvSpPr txBox="1"/>
              <p:nvPr/>
            </p:nvSpPr>
            <p:spPr>
              <a:xfrm>
                <a:off x="1060341" y="2897427"/>
                <a:ext cx="184452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412AAD90-648F-4ACB-BC1D-36F3FA3AD8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0341" y="2897427"/>
                <a:ext cx="184452" cy="215444"/>
              </a:xfrm>
              <a:prstGeom prst="rect">
                <a:avLst/>
              </a:prstGeom>
              <a:blipFill>
                <a:blip r:embed="rId3"/>
                <a:stretch>
                  <a:fillRect l="-33333" r="-60000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Rectangle 45">
            <a:extLst>
              <a:ext uri="{FF2B5EF4-FFF2-40B4-BE49-F238E27FC236}">
                <a16:creationId xmlns:a16="http://schemas.microsoft.com/office/drawing/2014/main" id="{F125A142-F514-48ED-BD88-FE0C565B9F9D}"/>
              </a:ext>
            </a:extLst>
          </p:cNvPr>
          <p:cNvSpPr/>
          <p:nvPr/>
        </p:nvSpPr>
        <p:spPr>
          <a:xfrm>
            <a:off x="1469554" y="2790097"/>
            <a:ext cx="366711" cy="42961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92F8F6EF-CD70-4885-B74F-9BF6E0C17788}"/>
                  </a:ext>
                </a:extLst>
              </p:cNvPr>
              <p:cNvSpPr txBox="1"/>
              <p:nvPr/>
            </p:nvSpPr>
            <p:spPr>
              <a:xfrm>
                <a:off x="1550699" y="2897427"/>
                <a:ext cx="184452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92F8F6EF-CD70-4885-B74F-9BF6E0C177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0699" y="2897427"/>
                <a:ext cx="184452" cy="215444"/>
              </a:xfrm>
              <a:prstGeom prst="rect">
                <a:avLst/>
              </a:prstGeom>
              <a:blipFill>
                <a:blip r:embed="rId4"/>
                <a:stretch>
                  <a:fillRect l="-32258" r="-54839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Rectangle 47">
            <a:extLst>
              <a:ext uri="{FF2B5EF4-FFF2-40B4-BE49-F238E27FC236}">
                <a16:creationId xmlns:a16="http://schemas.microsoft.com/office/drawing/2014/main" id="{9A9D865E-E920-44A8-B5A2-820E822B528D}"/>
              </a:ext>
            </a:extLst>
          </p:cNvPr>
          <p:cNvSpPr/>
          <p:nvPr/>
        </p:nvSpPr>
        <p:spPr>
          <a:xfrm>
            <a:off x="1958815" y="2792169"/>
            <a:ext cx="366711" cy="42961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7A47DC8E-5A10-4F8D-A6BB-F8A2D7445C33}"/>
                  </a:ext>
                </a:extLst>
              </p:cNvPr>
              <p:cNvSpPr txBox="1"/>
              <p:nvPr/>
            </p:nvSpPr>
            <p:spPr>
              <a:xfrm>
                <a:off x="2039960" y="2899499"/>
                <a:ext cx="184452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7A47DC8E-5A10-4F8D-A6BB-F8A2D7445C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9960" y="2899499"/>
                <a:ext cx="184452" cy="215444"/>
              </a:xfrm>
              <a:prstGeom prst="rect">
                <a:avLst/>
              </a:prstGeom>
              <a:blipFill>
                <a:blip r:embed="rId16"/>
                <a:stretch>
                  <a:fillRect l="-36667" r="-60000"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E1FF0B74-53FA-4BC9-AE49-BAB2C6A63C4D}"/>
                  </a:ext>
                </a:extLst>
              </p:cNvPr>
              <p:cNvSpPr txBox="1"/>
              <p:nvPr/>
            </p:nvSpPr>
            <p:spPr>
              <a:xfrm>
                <a:off x="433007" y="3375494"/>
                <a:ext cx="2039083" cy="4805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f>
                            <m:fPr>
                              <m:type m:val="noBar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/>
                            <m:den/>
                          </m:f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     ,</m:t>
                          </m:r>
                          <m:f>
                            <m:fPr>
                              <m:type m:val="noBar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/>
                            <m:den/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    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type m:val="noBar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/>
                            <m:den/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     </m:t>
                          </m:r>
                        </m:e>
                      </m:d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E1FF0B74-53FA-4BC9-AE49-BAB2C6A63C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007" y="3375494"/>
                <a:ext cx="2039083" cy="480581"/>
              </a:xfrm>
              <a:prstGeom prst="rect">
                <a:avLst/>
              </a:prstGeom>
              <a:blipFill>
                <a:blip r:embed="rId19"/>
                <a:stretch>
                  <a:fillRect l="-1791" b="-12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Rectangle 50">
            <a:extLst>
              <a:ext uri="{FF2B5EF4-FFF2-40B4-BE49-F238E27FC236}">
                <a16:creationId xmlns:a16="http://schemas.microsoft.com/office/drawing/2014/main" id="{8BC0191E-ACC7-4ADD-825D-4A048C09BEC5}"/>
              </a:ext>
            </a:extLst>
          </p:cNvPr>
          <p:cNvSpPr/>
          <p:nvPr/>
        </p:nvSpPr>
        <p:spPr>
          <a:xfrm>
            <a:off x="979196" y="3399697"/>
            <a:ext cx="366711" cy="42961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5B0B4F85-5816-4B6F-9CD0-3C7E5700C621}"/>
                  </a:ext>
                </a:extLst>
              </p:cNvPr>
              <p:cNvSpPr txBox="1"/>
              <p:nvPr/>
            </p:nvSpPr>
            <p:spPr>
              <a:xfrm>
                <a:off x="1060341" y="3507027"/>
                <a:ext cx="184452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5B0B4F85-5816-4B6F-9CD0-3C7E5700C6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0341" y="3507027"/>
                <a:ext cx="184452" cy="215444"/>
              </a:xfrm>
              <a:prstGeom prst="rect">
                <a:avLst/>
              </a:prstGeom>
              <a:blipFill>
                <a:blip r:embed="rId3"/>
                <a:stretch>
                  <a:fillRect l="-33333" r="-60000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Rectangle 52">
            <a:extLst>
              <a:ext uri="{FF2B5EF4-FFF2-40B4-BE49-F238E27FC236}">
                <a16:creationId xmlns:a16="http://schemas.microsoft.com/office/drawing/2014/main" id="{3EA5FBEF-55A4-4FC3-9F03-FD29871FA073}"/>
              </a:ext>
            </a:extLst>
          </p:cNvPr>
          <p:cNvSpPr/>
          <p:nvPr/>
        </p:nvSpPr>
        <p:spPr>
          <a:xfrm>
            <a:off x="1469554" y="3399697"/>
            <a:ext cx="366711" cy="42961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69A2E3B6-BBBA-4203-B248-0BBB34517F92}"/>
                  </a:ext>
                </a:extLst>
              </p:cNvPr>
              <p:cNvSpPr txBox="1"/>
              <p:nvPr/>
            </p:nvSpPr>
            <p:spPr>
              <a:xfrm>
                <a:off x="1550699" y="3507027"/>
                <a:ext cx="184452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69A2E3B6-BBBA-4203-B248-0BBB34517F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0699" y="3507027"/>
                <a:ext cx="184452" cy="215444"/>
              </a:xfrm>
              <a:prstGeom prst="rect">
                <a:avLst/>
              </a:prstGeom>
              <a:blipFill>
                <a:blip r:embed="rId20"/>
                <a:stretch>
                  <a:fillRect l="-32258" r="-54839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Rectangle 54">
            <a:extLst>
              <a:ext uri="{FF2B5EF4-FFF2-40B4-BE49-F238E27FC236}">
                <a16:creationId xmlns:a16="http://schemas.microsoft.com/office/drawing/2014/main" id="{14AB8792-9B47-4CA4-9554-BADD4BDCD298}"/>
              </a:ext>
            </a:extLst>
          </p:cNvPr>
          <p:cNvSpPr/>
          <p:nvPr/>
        </p:nvSpPr>
        <p:spPr>
          <a:xfrm>
            <a:off x="1958815" y="3401769"/>
            <a:ext cx="366711" cy="42961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5CBE8CAA-45BD-4AA7-8038-0A1C0624DC21}"/>
                  </a:ext>
                </a:extLst>
              </p:cNvPr>
              <p:cNvSpPr txBox="1"/>
              <p:nvPr/>
            </p:nvSpPr>
            <p:spPr>
              <a:xfrm>
                <a:off x="2039960" y="3509099"/>
                <a:ext cx="184452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9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5CBE8CAA-45BD-4AA7-8038-0A1C0624DC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9960" y="3509099"/>
                <a:ext cx="184452" cy="215444"/>
              </a:xfrm>
              <a:prstGeom prst="rect">
                <a:avLst/>
              </a:prstGeom>
              <a:blipFill>
                <a:blip r:embed="rId5"/>
                <a:stretch>
                  <a:fillRect l="-33333" r="-60000"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B83E3D3F-0DE7-4358-AFF6-1A992479997D}"/>
                  </a:ext>
                </a:extLst>
              </p:cNvPr>
              <p:cNvSpPr txBox="1"/>
              <p:nvPr/>
            </p:nvSpPr>
            <p:spPr>
              <a:xfrm>
                <a:off x="428467" y="3985094"/>
                <a:ext cx="2039083" cy="4805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f>
                            <m:fPr>
                              <m:type m:val="noBar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/>
                            <m:den/>
                          </m:f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     ,</m:t>
                          </m:r>
                          <m:f>
                            <m:fPr>
                              <m:type m:val="noBar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/>
                            <m:den/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    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type m:val="noBar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/>
                            <m:den/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     </m:t>
                          </m:r>
                        </m:e>
                      </m:d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B83E3D3F-0DE7-4358-AFF6-1A99247999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467" y="3985094"/>
                <a:ext cx="2039083" cy="480581"/>
              </a:xfrm>
              <a:prstGeom prst="rect">
                <a:avLst/>
              </a:prstGeom>
              <a:blipFill>
                <a:blip r:embed="rId21"/>
                <a:stretch>
                  <a:fillRect l="-1791" b="-12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Rectangle 57">
            <a:extLst>
              <a:ext uri="{FF2B5EF4-FFF2-40B4-BE49-F238E27FC236}">
                <a16:creationId xmlns:a16="http://schemas.microsoft.com/office/drawing/2014/main" id="{83E0239B-255B-4B4C-945B-EBAFEDF3E848}"/>
              </a:ext>
            </a:extLst>
          </p:cNvPr>
          <p:cNvSpPr/>
          <p:nvPr/>
        </p:nvSpPr>
        <p:spPr>
          <a:xfrm>
            <a:off x="974656" y="4009297"/>
            <a:ext cx="366711" cy="42961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9A46DF29-F74E-4E8A-BD93-F5F163A4139E}"/>
                  </a:ext>
                </a:extLst>
              </p:cNvPr>
              <p:cNvSpPr txBox="1"/>
              <p:nvPr/>
            </p:nvSpPr>
            <p:spPr>
              <a:xfrm>
                <a:off x="1055801" y="4116627"/>
                <a:ext cx="184452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9A46DF29-F74E-4E8A-BD93-F5F163A413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801" y="4116627"/>
                <a:ext cx="184452" cy="215444"/>
              </a:xfrm>
              <a:prstGeom prst="rect">
                <a:avLst/>
              </a:prstGeom>
              <a:blipFill>
                <a:blip r:embed="rId4"/>
                <a:stretch>
                  <a:fillRect l="-33333" r="-60000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Rectangle 59">
            <a:extLst>
              <a:ext uri="{FF2B5EF4-FFF2-40B4-BE49-F238E27FC236}">
                <a16:creationId xmlns:a16="http://schemas.microsoft.com/office/drawing/2014/main" id="{A738AFDB-DB49-4B6A-BDCB-D9395870F6ED}"/>
              </a:ext>
            </a:extLst>
          </p:cNvPr>
          <p:cNvSpPr/>
          <p:nvPr/>
        </p:nvSpPr>
        <p:spPr>
          <a:xfrm>
            <a:off x="1465014" y="4009297"/>
            <a:ext cx="366711" cy="42961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8E58A860-75C2-455F-B26F-91E772C6818E}"/>
                  </a:ext>
                </a:extLst>
              </p:cNvPr>
              <p:cNvSpPr txBox="1"/>
              <p:nvPr/>
            </p:nvSpPr>
            <p:spPr>
              <a:xfrm>
                <a:off x="1546159" y="4116627"/>
                <a:ext cx="184452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8E58A860-75C2-455F-B26F-91E772C681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6159" y="4116627"/>
                <a:ext cx="184452" cy="215444"/>
              </a:xfrm>
              <a:prstGeom prst="rect">
                <a:avLst/>
              </a:prstGeom>
              <a:blipFill>
                <a:blip r:embed="rId22"/>
                <a:stretch>
                  <a:fillRect l="-36667" r="-60000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Rectangle 61">
            <a:extLst>
              <a:ext uri="{FF2B5EF4-FFF2-40B4-BE49-F238E27FC236}">
                <a16:creationId xmlns:a16="http://schemas.microsoft.com/office/drawing/2014/main" id="{03EB1D4A-E7FB-4E97-A247-8D12F1975604}"/>
              </a:ext>
            </a:extLst>
          </p:cNvPr>
          <p:cNvSpPr/>
          <p:nvPr/>
        </p:nvSpPr>
        <p:spPr>
          <a:xfrm>
            <a:off x="1954275" y="4011369"/>
            <a:ext cx="366711" cy="42961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3A21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63B2D16D-D534-4579-9675-EA7338A28A73}"/>
                  </a:ext>
                </a:extLst>
              </p:cNvPr>
              <p:cNvSpPr txBox="1"/>
              <p:nvPr/>
            </p:nvSpPr>
            <p:spPr>
              <a:xfrm>
                <a:off x="2035420" y="4118699"/>
                <a:ext cx="184452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9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63B2D16D-D534-4579-9675-EA7338A28A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5420" y="4118699"/>
                <a:ext cx="184452" cy="215444"/>
              </a:xfrm>
              <a:prstGeom prst="rect">
                <a:avLst/>
              </a:prstGeom>
              <a:blipFill>
                <a:blip r:embed="rId5"/>
                <a:stretch>
                  <a:fillRect l="-33333" r="-60000"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14BBA9C5-833E-4E9C-9F8C-3227A527EB0D}"/>
                  </a:ext>
                </a:extLst>
              </p:cNvPr>
              <p:cNvSpPr txBox="1"/>
              <p:nvPr/>
            </p:nvSpPr>
            <p:spPr>
              <a:xfrm>
                <a:off x="4740816" y="4474556"/>
                <a:ext cx="3182153" cy="4405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i="1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sz="1100" i="1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sz="1100" i="1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begChr m:val="⌊"/>
                          <m:endChr m:val="⌋"/>
                          <m:ctrlPr>
                            <a:rPr lang="en-US" sz="11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11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11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  <m:sup/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  <m:d>
                                    <m:dPr>
                                      <m:ctrlPr>
                                        <a:rPr lang="en-US" sz="11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100" i="1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</m:d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sz="11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1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11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nary>
                        </m:e>
                      </m:d>
                      <m:r>
                        <a:rPr lang="en-US" sz="1100" i="1">
                          <a:latin typeface="Cambria Math" panose="02040503050406030204" pitchFamily="18" charset="0"/>
                        </a:rPr>
                        <m:t>≤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11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1100" i="1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≥</m:t>
                          </m:r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11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11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d>
                                <m:dPr>
                                  <m:ctrlP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d>
                            </m:sub>
                            <m:sup/>
                            <m:e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</m:nary>
                        </m:e>
                      </m:nary>
                      <m:r>
                        <a:rPr lang="en-US" sz="1100" i="1">
                          <a:latin typeface="Cambria Math" panose="02040503050406030204" pitchFamily="18" charset="0"/>
                        </a:rPr>
                        <m:t>≤</m:t>
                      </m:r>
                      <m:d>
                        <m:dPr>
                          <m:begChr m:val="⌈"/>
                          <m:endChr m:val="⌉"/>
                          <m:ctrlPr>
                            <a:rPr lang="en-US" sz="11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11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11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  <m:sup/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sz="11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1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11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nary>
                        </m:e>
                      </m:d>
                    </m:oMath>
                  </m:oMathPara>
                </a14:m>
                <a:endParaRPr lang="en-US" sz="1100" dirty="0"/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14BBA9C5-833E-4E9C-9F8C-3227A527EB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0816" y="4474556"/>
                <a:ext cx="3182153" cy="440570"/>
              </a:xfrm>
              <a:prstGeom prst="rect">
                <a:avLst/>
              </a:prstGeom>
              <a:blipFill>
                <a:blip r:embed="rId23"/>
                <a:stretch>
                  <a:fillRect l="-8238" t="-140278" r="-23946" b="-18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Rectangle 65">
            <a:extLst>
              <a:ext uri="{FF2B5EF4-FFF2-40B4-BE49-F238E27FC236}">
                <a16:creationId xmlns:a16="http://schemas.microsoft.com/office/drawing/2014/main" id="{C199B9C4-9BB8-4CBA-8140-0C576622C84D}"/>
              </a:ext>
            </a:extLst>
          </p:cNvPr>
          <p:cNvSpPr/>
          <p:nvPr/>
        </p:nvSpPr>
        <p:spPr>
          <a:xfrm>
            <a:off x="4360783" y="2607409"/>
            <a:ext cx="366711" cy="42961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AC4FAF09-D696-4764-9C1A-2C6D7F2324F3}"/>
                  </a:ext>
                </a:extLst>
              </p:cNvPr>
              <p:cNvSpPr txBox="1"/>
              <p:nvPr/>
            </p:nvSpPr>
            <p:spPr>
              <a:xfrm>
                <a:off x="4441928" y="2709249"/>
                <a:ext cx="184452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AC4FAF09-D696-4764-9C1A-2C6D7F2324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1928" y="2709249"/>
                <a:ext cx="184452" cy="215444"/>
              </a:xfrm>
              <a:prstGeom prst="rect">
                <a:avLst/>
              </a:prstGeom>
              <a:blipFill>
                <a:blip r:embed="rId3"/>
                <a:stretch>
                  <a:fillRect l="-33333" r="-60000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Rectangle 73">
            <a:extLst>
              <a:ext uri="{FF2B5EF4-FFF2-40B4-BE49-F238E27FC236}">
                <a16:creationId xmlns:a16="http://schemas.microsoft.com/office/drawing/2014/main" id="{313618C5-CB0E-4D57-9F63-022D0B998E3A}"/>
              </a:ext>
            </a:extLst>
          </p:cNvPr>
          <p:cNvSpPr/>
          <p:nvPr/>
        </p:nvSpPr>
        <p:spPr>
          <a:xfrm>
            <a:off x="4859540" y="2607409"/>
            <a:ext cx="366711" cy="42961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6E6DB01F-B2D0-4770-8AC3-630428A7D923}"/>
                  </a:ext>
                </a:extLst>
              </p:cNvPr>
              <p:cNvSpPr txBox="1"/>
              <p:nvPr/>
            </p:nvSpPr>
            <p:spPr>
              <a:xfrm>
                <a:off x="4940685" y="2709249"/>
                <a:ext cx="184452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6E6DB01F-B2D0-4770-8AC3-630428A7D9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0685" y="2709249"/>
                <a:ext cx="184452" cy="215444"/>
              </a:xfrm>
              <a:prstGeom prst="rect">
                <a:avLst/>
              </a:prstGeom>
              <a:blipFill>
                <a:blip r:embed="rId6"/>
                <a:stretch>
                  <a:fillRect l="-32258" r="-54839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4" name="Rectangle 83">
            <a:extLst>
              <a:ext uri="{FF2B5EF4-FFF2-40B4-BE49-F238E27FC236}">
                <a16:creationId xmlns:a16="http://schemas.microsoft.com/office/drawing/2014/main" id="{2FF369EB-EA1B-432F-BC17-C15E15BB37A2}"/>
              </a:ext>
            </a:extLst>
          </p:cNvPr>
          <p:cNvSpPr/>
          <p:nvPr/>
        </p:nvSpPr>
        <p:spPr>
          <a:xfrm>
            <a:off x="5537755" y="2604503"/>
            <a:ext cx="366711" cy="42961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3C99494D-0204-4CD5-881E-60947454B481}"/>
                  </a:ext>
                </a:extLst>
              </p:cNvPr>
              <p:cNvSpPr txBox="1"/>
              <p:nvPr/>
            </p:nvSpPr>
            <p:spPr>
              <a:xfrm>
                <a:off x="5618900" y="2706343"/>
                <a:ext cx="184452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3C99494D-0204-4CD5-881E-60947454B4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8900" y="2706343"/>
                <a:ext cx="184452" cy="215444"/>
              </a:xfrm>
              <a:prstGeom prst="rect">
                <a:avLst/>
              </a:prstGeom>
              <a:blipFill>
                <a:blip r:embed="rId4"/>
                <a:stretch>
                  <a:fillRect l="-33333" r="-60000"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Rectangle 89">
            <a:extLst>
              <a:ext uri="{FF2B5EF4-FFF2-40B4-BE49-F238E27FC236}">
                <a16:creationId xmlns:a16="http://schemas.microsoft.com/office/drawing/2014/main" id="{28EDCA8A-0CFC-45F1-A1FB-D0ADDFA7FF69}"/>
              </a:ext>
            </a:extLst>
          </p:cNvPr>
          <p:cNvSpPr/>
          <p:nvPr/>
        </p:nvSpPr>
        <p:spPr>
          <a:xfrm>
            <a:off x="6036512" y="2604503"/>
            <a:ext cx="366711" cy="42961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41533C2B-76D2-4C49-A443-80D997EEB238}"/>
                  </a:ext>
                </a:extLst>
              </p:cNvPr>
              <p:cNvSpPr txBox="1"/>
              <p:nvPr/>
            </p:nvSpPr>
            <p:spPr>
              <a:xfrm>
                <a:off x="6117657" y="2706343"/>
                <a:ext cx="184452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41533C2B-76D2-4C49-A443-80D997EEB2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7657" y="2706343"/>
                <a:ext cx="184452" cy="215444"/>
              </a:xfrm>
              <a:prstGeom prst="rect">
                <a:avLst/>
              </a:prstGeom>
              <a:blipFill>
                <a:blip r:embed="rId16"/>
                <a:stretch>
                  <a:fillRect l="-36667" r="-60000"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4007491B-50EF-4E4C-91E4-E54122683402}"/>
              </a:ext>
            </a:extLst>
          </p:cNvPr>
          <p:cNvCxnSpPr>
            <a:cxnSpLocks/>
          </p:cNvCxnSpPr>
          <p:nvPr/>
        </p:nvCxnSpPr>
        <p:spPr>
          <a:xfrm>
            <a:off x="6561168" y="3285241"/>
            <a:ext cx="0" cy="1620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1BA23214-B9F7-492E-9C0C-6DDD64BF9388}"/>
              </a:ext>
            </a:extLst>
          </p:cNvPr>
          <p:cNvCxnSpPr>
            <a:cxnSpLocks/>
          </p:cNvCxnSpPr>
          <p:nvPr/>
        </p:nvCxnSpPr>
        <p:spPr>
          <a:xfrm>
            <a:off x="6561168" y="3447264"/>
            <a:ext cx="1022808" cy="0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7E912A63-3CC8-4E1A-A087-5193DBFE6A4C}"/>
              </a:ext>
            </a:extLst>
          </p:cNvPr>
          <p:cNvCxnSpPr>
            <a:cxnSpLocks/>
          </p:cNvCxnSpPr>
          <p:nvPr/>
        </p:nvCxnSpPr>
        <p:spPr>
          <a:xfrm>
            <a:off x="5393062" y="3246475"/>
            <a:ext cx="0" cy="5377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CA01E5DA-5144-4B58-A60F-0BC7B03C3605}"/>
              </a:ext>
            </a:extLst>
          </p:cNvPr>
          <p:cNvCxnSpPr>
            <a:cxnSpLocks/>
          </p:cNvCxnSpPr>
          <p:nvPr/>
        </p:nvCxnSpPr>
        <p:spPr>
          <a:xfrm>
            <a:off x="5393062" y="3784185"/>
            <a:ext cx="2190914" cy="0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D1599217-6A54-49AC-968C-CA2BEBBBF69C}"/>
              </a:ext>
            </a:extLst>
          </p:cNvPr>
          <p:cNvCxnSpPr>
            <a:cxnSpLocks/>
          </p:cNvCxnSpPr>
          <p:nvPr/>
        </p:nvCxnSpPr>
        <p:spPr>
          <a:xfrm>
            <a:off x="4221146" y="3246475"/>
            <a:ext cx="0" cy="8709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06D5938D-A0CF-42B2-A72A-CF886BF0D02B}"/>
              </a:ext>
            </a:extLst>
          </p:cNvPr>
          <p:cNvCxnSpPr>
            <a:cxnSpLocks/>
          </p:cNvCxnSpPr>
          <p:nvPr/>
        </p:nvCxnSpPr>
        <p:spPr>
          <a:xfrm>
            <a:off x="4221146" y="4117425"/>
            <a:ext cx="3362830" cy="0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9922196C-92E3-411E-8E75-2FB1C783C03E}"/>
                  </a:ext>
                </a:extLst>
              </p:cNvPr>
              <p:cNvSpPr txBox="1"/>
              <p:nvPr/>
            </p:nvSpPr>
            <p:spPr>
              <a:xfrm>
                <a:off x="7674739" y="3598491"/>
                <a:ext cx="1157561" cy="2401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10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1000" i="1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1000" i="1"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sz="1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/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sz="10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sz="1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1000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10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en-US" sz="10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10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sz="10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sz="1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0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e>
                    </m:nary>
                    <m:r>
                      <a:rPr lang="en-US" sz="1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1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1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sz="1000" b="0" dirty="0">
                    <a:solidFill>
                      <a:srgbClr val="FF0000"/>
                    </a:solidFill>
                  </a:rPr>
                  <a:t> </a:t>
                </a:r>
                <a:endParaRPr lang="en-US" sz="1000" b="0" dirty="0"/>
              </a:p>
            </p:txBody>
          </p:sp>
        </mc:Choice>
        <mc:Fallback xmlns=""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9922196C-92E3-411E-8E75-2FB1C783C0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4739" y="3598491"/>
                <a:ext cx="1157561" cy="240130"/>
              </a:xfrm>
              <a:prstGeom prst="rect">
                <a:avLst/>
              </a:prstGeom>
              <a:blipFill>
                <a:blip r:embed="rId27"/>
                <a:stretch>
                  <a:fillRect l="-20526" t="-77500" r="-526" b="-15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A69E98AF-81D7-49F8-9E37-43E397B9BB78}"/>
                  </a:ext>
                </a:extLst>
              </p:cNvPr>
              <p:cNvSpPr txBox="1"/>
              <p:nvPr/>
            </p:nvSpPr>
            <p:spPr>
              <a:xfrm>
                <a:off x="7669072" y="3936582"/>
                <a:ext cx="1061381" cy="2401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1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1000" i="1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1000" i="1"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sz="1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/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sz="10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sz="1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1000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10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en-US" sz="10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10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sz="10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sz="1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0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e>
                    </m:nary>
                    <m:r>
                      <a:rPr lang="en-US" sz="1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000" i="1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sz="1000" dirty="0"/>
                  <a:t> </a:t>
                </a:r>
              </a:p>
            </p:txBody>
          </p:sp>
        </mc:Choice>
        <mc:Fallback xmlns=""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A69E98AF-81D7-49F8-9E37-43E397B9BB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9072" y="3936582"/>
                <a:ext cx="1061381" cy="240130"/>
              </a:xfrm>
              <a:prstGeom prst="rect">
                <a:avLst/>
              </a:prstGeom>
              <a:blipFill>
                <a:blip r:embed="rId28"/>
                <a:stretch>
                  <a:fillRect l="-21839" t="-82051" r="-575" b="-16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AE3CB67A-1107-4F78-AD1B-634065979F38}"/>
                  </a:ext>
                </a:extLst>
              </p:cNvPr>
              <p:cNvSpPr txBox="1"/>
              <p:nvPr/>
            </p:nvSpPr>
            <p:spPr>
              <a:xfrm>
                <a:off x="7671488" y="3246475"/>
                <a:ext cx="1157561" cy="2401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1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1000" i="1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1000" i="1"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sz="10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/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sz="10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sz="1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1000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10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en-US" sz="10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10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sz="10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sz="1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0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e>
                    </m:nary>
                    <m:r>
                      <a:rPr lang="en-US" sz="1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000" i="1" smtClean="0">
                        <a:solidFill>
                          <a:srgbClr val="3A21CF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1000" i="1" smtClean="0">
                        <a:solidFill>
                          <a:srgbClr val="3A21CF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1000" i="1" smtClean="0">
                        <a:solidFill>
                          <a:srgbClr val="3A21CF"/>
                        </a:solidFill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sz="1000" dirty="0"/>
                  <a:t> </a:t>
                </a:r>
              </a:p>
            </p:txBody>
          </p:sp>
        </mc:Choice>
        <mc:Fallback xmlns=""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AE3CB67A-1107-4F78-AD1B-634065979F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1488" y="3246475"/>
                <a:ext cx="1157561" cy="240130"/>
              </a:xfrm>
              <a:prstGeom prst="rect">
                <a:avLst/>
              </a:prstGeom>
              <a:blipFill>
                <a:blip r:embed="rId29"/>
                <a:stretch>
                  <a:fillRect l="-20000" t="-82051" r="-526" b="-16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3" name="Picture 122">
            <a:extLst>
              <a:ext uri="{FF2B5EF4-FFF2-40B4-BE49-F238E27FC236}">
                <a16:creationId xmlns:a16="http://schemas.microsoft.com/office/drawing/2014/main" id="{E43AB0EA-FC26-41B4-ACA4-33346D499F16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2704371" y="2727394"/>
            <a:ext cx="1143038" cy="535150"/>
          </a:xfrm>
          <a:prstGeom prst="rect">
            <a:avLst/>
          </a:prstGeom>
        </p:spPr>
      </p:pic>
      <p:pic>
        <p:nvPicPr>
          <p:cNvPr id="125" name="Picture 124">
            <a:extLst>
              <a:ext uri="{FF2B5EF4-FFF2-40B4-BE49-F238E27FC236}">
                <a16:creationId xmlns:a16="http://schemas.microsoft.com/office/drawing/2014/main" id="{3DBE38BF-DFE5-4E11-A0EA-66F92185C6AA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 rot="234780">
            <a:off x="2754677" y="3917013"/>
            <a:ext cx="1100649" cy="548662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E79C43A8-34DC-44F6-957A-6568AD66A953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2705847" y="3320925"/>
            <a:ext cx="1143038" cy="53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362840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lvl="0"/>
            <a:r>
              <a:rPr lang="en-GB" dirty="0">
                <a:latin typeface="Open Sans"/>
                <a:ea typeface="Open Sans"/>
                <a:cs typeface="Open Sans"/>
                <a:sym typeface="Open Sans"/>
              </a:rPr>
              <a:t>Balanced Cache Distribution</a:t>
            </a:r>
            <a:endParaRPr dirty="0">
              <a:latin typeface="Open Sans"/>
              <a:ea typeface="Open Sans"/>
              <a:cs typeface="Open Sans"/>
              <a:sym typeface="Open San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 Placeholder 6">
                <a:extLst>
                  <a:ext uri="{FF2B5EF4-FFF2-40B4-BE49-F238E27FC236}">
                    <a16:creationId xmlns:a16="http://schemas.microsoft.com/office/drawing/2014/main" id="{6036D002-A2E1-4AC2-B89F-C4D2EB9562F1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Autofit/>
              </a:bodyPr>
              <a:lstStyle/>
              <a:p>
                <a:pPr marL="114300" indent="0">
                  <a:lnSpc>
                    <a:spcPct val="150000"/>
                  </a:lnSpc>
                  <a:buNone/>
                </a:pPr>
                <a:r>
                  <a:rPr lang="en-US" sz="1600" dirty="0"/>
                  <a:t>Any </a:t>
                </a:r>
                <a:r>
                  <a:rPr lang="en-US" sz="1600" b="1" dirty="0"/>
                  <a:t>cache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en-US" sz="1600" dirty="0"/>
                  <a:t> from a </a:t>
                </a:r>
                <a:r>
                  <a:rPr lang="en-US" sz="1600" i="1" dirty="0"/>
                  <a:t>consistent balanced</a:t>
                </a:r>
                <a:r>
                  <a:rPr lang="en-US" sz="1600" dirty="0"/>
                  <a:t> distribution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1600" dirty="0"/>
                  <a:t> with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600" dirty="0"/>
                  <a:t> is a </a:t>
                </a:r>
                <a:r>
                  <a:rPr lang="en-US" sz="1600" b="1" dirty="0"/>
                  <a:t>valid</a:t>
                </a:r>
                <a:r>
                  <a:rPr lang="en-US" sz="1600" dirty="0"/>
                  <a:t> cache state. Set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1600" dirty="0"/>
                  <a:t>:</a:t>
                </a:r>
              </a:p>
              <a:p>
                <a:pPr marL="11430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begChr m:val="⌊"/>
                          <m:endChr m:val="⌋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16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  <m:sup/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  <m:d>
                                    <m:d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</m:d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nary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</a:rPr>
                        <m:t>≤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1600" i="1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≥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d>
                                <m:d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d>
                            </m:sub>
                            <m:sup/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</m:nary>
                        </m:e>
                      </m:nary>
                      <m:r>
                        <a:rPr lang="en-US" sz="1600" i="1">
                          <a:latin typeface="Cambria Math" panose="02040503050406030204" pitchFamily="18" charset="0"/>
                        </a:rPr>
                        <m:t>≤</m:t>
                      </m:r>
                      <m:d>
                        <m:dPr>
                          <m:begChr m:val="⌈"/>
                          <m:endChr m:val="⌉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16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  <m:sup/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nary>
                        </m:e>
                      </m:d>
                    </m:oMath>
                  </m:oMathPara>
                </a14:m>
                <a:endParaRPr lang="en-US" sz="1600" dirty="0"/>
              </a:p>
              <a:p>
                <a:pPr marL="11430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⌊"/>
                          <m:endChr m:val="⌋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≤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16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nary>
                      <m:r>
                        <a:rPr lang="en-US" sz="1600" i="1">
                          <a:latin typeface="Cambria Math" panose="02040503050406030204" pitchFamily="18" charset="0"/>
                        </a:rPr>
                        <m:t>≤</m:t>
                      </m:r>
                      <m:d>
                        <m:dPr>
                          <m:begChr m:val="⌈"/>
                          <m:endChr m:val="⌉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e>
                      </m:d>
                    </m:oMath>
                  </m:oMathPara>
                </a14:m>
                <a:endParaRPr lang="en-US" sz="1600" dirty="0"/>
              </a:p>
              <a:p>
                <a:pPr marL="11430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≤|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|≤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7" name="Text Placeholder 6">
                <a:extLst>
                  <a:ext uri="{FF2B5EF4-FFF2-40B4-BE49-F238E27FC236}">
                    <a16:creationId xmlns:a16="http://schemas.microsoft.com/office/drawing/2014/main" id="{6036D002-A2E1-4AC2-B89F-C4D2EB9562F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3"/>
                <a:stretch>
                  <a:fillRect t="-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6980121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lvl="0"/>
            <a:r>
              <a:rPr lang="en-GB" dirty="0">
                <a:latin typeface="Open Sans"/>
                <a:ea typeface="Open Sans"/>
                <a:cs typeface="Open Sans"/>
                <a:sym typeface="Open Sans"/>
              </a:rPr>
              <a:t>Balanced Cache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Google Shape;69;p1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311700" y="1225225"/>
                <a:ext cx="8520600" cy="231206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rmAutofit/>
              </a:bodyPr>
              <a:lstStyle/>
              <a:p>
                <a:pPr marL="0" indent="0">
                  <a:lnSpc>
                    <a:spcPct val="110000"/>
                  </a:lnSpc>
                  <a:buNone/>
                </a:pPr>
                <a:r>
                  <a:rPr lang="en-US" sz="1600" dirty="0"/>
                  <a:t>A </a:t>
                </a:r>
                <a:r>
                  <a:rPr lang="en-US" sz="1600" b="1" dirty="0"/>
                  <a:t>cache </a:t>
                </a:r>
                <a:r>
                  <a:rPr lang="en-US" sz="1600" dirty="0"/>
                  <a:t>distribution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𝑫</m:t>
                    </m:r>
                  </m:oMath>
                </a14:m>
                <a:r>
                  <a:rPr lang="en-US" sz="1600" dirty="0"/>
                  <a:t> will consist of cache states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/>
                  <a:t>,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∈[0,1)</m:t>
                    </m:r>
                  </m:oMath>
                </a14:m>
                <a:r>
                  <a:rPr lang="en-US" sz="1600" dirty="0"/>
                  <a:t>.</a:t>
                </a:r>
              </a:p>
              <a:p>
                <a:pPr marL="0" indent="0">
                  <a:lnSpc>
                    <a:spcPct val="110000"/>
                  </a:lnSpc>
                  <a:buNone/>
                </a:pPr>
                <a:endParaRPr lang="en-US" sz="1600" dirty="0"/>
              </a:p>
              <a:p>
                <a:pPr marL="0" indent="0">
                  <a:lnSpc>
                    <a:spcPct val="110000"/>
                  </a:lnSpc>
                  <a:buNone/>
                </a:pPr>
                <a:endParaRPr lang="en-US" sz="1600" dirty="0"/>
              </a:p>
              <a:p>
                <a:pPr marL="0" indent="0">
                  <a:lnSpc>
                    <a:spcPct val="110000"/>
                  </a:lnSpc>
                  <a:buNone/>
                </a:pPr>
                <a:endParaRPr lang="en-US" sz="1600" dirty="0"/>
              </a:p>
              <a:p>
                <a:pPr marL="0" indent="0">
                  <a:lnSpc>
                    <a:spcPct val="110000"/>
                  </a:lnSpc>
                  <a:buNone/>
                </a:pPr>
                <a:endParaRPr lang="en-US" sz="1600" dirty="0"/>
              </a:p>
              <a:p>
                <a:pPr marL="0" indent="0">
                  <a:lnSpc>
                    <a:spcPct val="110000"/>
                  </a:lnSpc>
                  <a:buNone/>
                </a:pPr>
                <a:endParaRPr lang="en-US" sz="1600" dirty="0"/>
              </a:p>
              <a:p>
                <a:pPr marL="0" indent="0">
                  <a:lnSpc>
                    <a:spcPct val="110000"/>
                  </a:lnSpc>
                  <a:buNone/>
                </a:pPr>
                <a:endParaRPr lang="en-US" sz="1600" dirty="0"/>
              </a:p>
              <a:p>
                <a:pPr marL="0" indent="0">
                  <a:lnSpc>
                    <a:spcPct val="110000"/>
                  </a:lnSpc>
                  <a:buNone/>
                </a:pPr>
                <a:endParaRPr lang="en-US" sz="1600" dirty="0"/>
              </a:p>
            </p:txBody>
          </p:sp>
        </mc:Choice>
        <mc:Fallback xmlns="">
          <p:sp>
            <p:nvSpPr>
              <p:cNvPr id="69" name="Google Shape;69;p1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11700" y="1225225"/>
                <a:ext cx="8520600" cy="2312060"/>
              </a:xfrm>
              <a:prstGeom prst="rect">
                <a:avLst/>
              </a:prstGeom>
              <a:blipFill>
                <a:blip r:embed="rId3"/>
                <a:stretch>
                  <a:fillRect l="-3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Google Shape;70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Economica"/>
              </a:rPr>
              <a:t>82</a:t>
            </a:fld>
            <a:endParaRPr dirty="0">
              <a:solidFill>
                <a:schemeClr val="dk1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  <a:sym typeface="Economic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E9DE267-A77B-4745-B759-DE21CD536AD4}"/>
                  </a:ext>
                </a:extLst>
              </p:cNvPr>
              <p:cNvSpPr txBox="1"/>
              <p:nvPr/>
            </p:nvSpPr>
            <p:spPr>
              <a:xfrm>
                <a:off x="4468799" y="1909901"/>
                <a:ext cx="20640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E9DE267-A77B-4745-B759-DE21CD536A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8799" y="1909901"/>
                <a:ext cx="206402" cy="246221"/>
              </a:xfrm>
              <a:prstGeom prst="rect">
                <a:avLst/>
              </a:prstGeom>
              <a:blipFill>
                <a:blip r:embed="rId4"/>
                <a:stretch>
                  <a:fillRect l="-17647" r="-17647"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6" name="Table 35">
                <a:extLst>
                  <a:ext uri="{FF2B5EF4-FFF2-40B4-BE49-F238E27FC236}">
                    <a16:creationId xmlns:a16="http://schemas.microsoft.com/office/drawing/2014/main" id="{881A2FE9-2405-4732-9040-35F28F46ACC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17991628"/>
                  </p:ext>
                </p:extLst>
              </p:nvPr>
            </p:nvGraphicFramePr>
            <p:xfrm>
              <a:off x="1122407" y="3087021"/>
              <a:ext cx="981567" cy="304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27189">
                      <a:extLst>
                        <a:ext uri="{9D8B030D-6E8A-4147-A177-3AD203B41FA5}">
                          <a16:colId xmlns:a16="http://schemas.microsoft.com/office/drawing/2014/main" val="3646591774"/>
                        </a:ext>
                      </a:extLst>
                    </a:gridCol>
                    <a:gridCol w="327189">
                      <a:extLst>
                        <a:ext uri="{9D8B030D-6E8A-4147-A177-3AD203B41FA5}">
                          <a16:colId xmlns:a16="http://schemas.microsoft.com/office/drawing/2014/main" val="3380459466"/>
                        </a:ext>
                      </a:extLst>
                    </a:gridCol>
                    <a:gridCol w="327189">
                      <a:extLst>
                        <a:ext uri="{9D8B030D-6E8A-4147-A177-3AD203B41FA5}">
                          <a16:colId xmlns:a16="http://schemas.microsoft.com/office/drawing/2014/main" val="3123531767"/>
                        </a:ext>
                      </a:extLst>
                    </a:gridCol>
                  </a:tblGrid>
                  <a:tr h="156446">
                    <a:tc>
                      <a:txBody>
                        <a:bodyPr/>
                        <a:lstStyle/>
                        <a:p>
                          <a:pPr algn="just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just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just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965363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6" name="Table 35">
                <a:extLst>
                  <a:ext uri="{FF2B5EF4-FFF2-40B4-BE49-F238E27FC236}">
                    <a16:creationId xmlns:a16="http://schemas.microsoft.com/office/drawing/2014/main" id="{881A2FE9-2405-4732-9040-35F28F46ACC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17991628"/>
                  </p:ext>
                </p:extLst>
              </p:nvPr>
            </p:nvGraphicFramePr>
            <p:xfrm>
              <a:off x="1122407" y="3087021"/>
              <a:ext cx="981567" cy="304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27189">
                      <a:extLst>
                        <a:ext uri="{9D8B030D-6E8A-4147-A177-3AD203B41FA5}">
                          <a16:colId xmlns:a16="http://schemas.microsoft.com/office/drawing/2014/main" val="3646591774"/>
                        </a:ext>
                      </a:extLst>
                    </a:gridCol>
                    <a:gridCol w="327189">
                      <a:extLst>
                        <a:ext uri="{9D8B030D-6E8A-4147-A177-3AD203B41FA5}">
                          <a16:colId xmlns:a16="http://schemas.microsoft.com/office/drawing/2014/main" val="3380459466"/>
                        </a:ext>
                      </a:extLst>
                    </a:gridCol>
                    <a:gridCol w="327189">
                      <a:extLst>
                        <a:ext uri="{9D8B030D-6E8A-4147-A177-3AD203B41FA5}">
                          <a16:colId xmlns:a16="http://schemas.microsoft.com/office/drawing/2014/main" val="3123531767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852" t="-1961" r="-203704" b="-39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01852" t="-1961" r="-103704" b="-39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01852" t="-1961" r="-3704" b="-39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9653635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7" name="Table 36">
                <a:extLst>
                  <a:ext uri="{FF2B5EF4-FFF2-40B4-BE49-F238E27FC236}">
                    <a16:creationId xmlns:a16="http://schemas.microsoft.com/office/drawing/2014/main" id="{7BEFFEDE-AC1D-44DD-9FFC-74733E4A402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74621148"/>
                  </p:ext>
                </p:extLst>
              </p:nvPr>
            </p:nvGraphicFramePr>
            <p:xfrm>
              <a:off x="2475211" y="3087021"/>
              <a:ext cx="981567" cy="304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27189">
                      <a:extLst>
                        <a:ext uri="{9D8B030D-6E8A-4147-A177-3AD203B41FA5}">
                          <a16:colId xmlns:a16="http://schemas.microsoft.com/office/drawing/2014/main" val="3646591774"/>
                        </a:ext>
                      </a:extLst>
                    </a:gridCol>
                    <a:gridCol w="327189">
                      <a:extLst>
                        <a:ext uri="{9D8B030D-6E8A-4147-A177-3AD203B41FA5}">
                          <a16:colId xmlns:a16="http://schemas.microsoft.com/office/drawing/2014/main" val="3380459466"/>
                        </a:ext>
                      </a:extLst>
                    </a:gridCol>
                    <a:gridCol w="327189">
                      <a:extLst>
                        <a:ext uri="{9D8B030D-6E8A-4147-A177-3AD203B41FA5}">
                          <a16:colId xmlns:a16="http://schemas.microsoft.com/office/drawing/2014/main" val="3123531767"/>
                        </a:ext>
                      </a:extLst>
                    </a:gridCol>
                  </a:tblGrid>
                  <a:tr h="156446">
                    <a:tc>
                      <a:txBody>
                        <a:bodyPr/>
                        <a:lstStyle/>
                        <a:p>
                          <a:pPr algn="just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just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𝟗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just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965363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7" name="Table 36">
                <a:extLst>
                  <a:ext uri="{FF2B5EF4-FFF2-40B4-BE49-F238E27FC236}">
                    <a16:creationId xmlns:a16="http://schemas.microsoft.com/office/drawing/2014/main" id="{7BEFFEDE-AC1D-44DD-9FFC-74733E4A402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74621148"/>
                  </p:ext>
                </p:extLst>
              </p:nvPr>
            </p:nvGraphicFramePr>
            <p:xfrm>
              <a:off x="2475211" y="3087021"/>
              <a:ext cx="981567" cy="304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27189">
                      <a:extLst>
                        <a:ext uri="{9D8B030D-6E8A-4147-A177-3AD203B41FA5}">
                          <a16:colId xmlns:a16="http://schemas.microsoft.com/office/drawing/2014/main" val="3646591774"/>
                        </a:ext>
                      </a:extLst>
                    </a:gridCol>
                    <a:gridCol w="327189">
                      <a:extLst>
                        <a:ext uri="{9D8B030D-6E8A-4147-A177-3AD203B41FA5}">
                          <a16:colId xmlns:a16="http://schemas.microsoft.com/office/drawing/2014/main" val="3380459466"/>
                        </a:ext>
                      </a:extLst>
                    </a:gridCol>
                    <a:gridCol w="327189">
                      <a:extLst>
                        <a:ext uri="{9D8B030D-6E8A-4147-A177-3AD203B41FA5}">
                          <a16:colId xmlns:a16="http://schemas.microsoft.com/office/drawing/2014/main" val="3123531767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3704" t="-1961" r="-203704" b="-39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103704" t="-1961" r="-103704" b="-39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203704" t="-1961" r="-3704" b="-39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9653635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1" name="Table 40">
                <a:extLst>
                  <a:ext uri="{FF2B5EF4-FFF2-40B4-BE49-F238E27FC236}">
                    <a16:creationId xmlns:a16="http://schemas.microsoft.com/office/drawing/2014/main" id="{4C0D611B-794B-4E59-94FE-7FAF7D45B35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25265480"/>
                  </p:ext>
                </p:extLst>
              </p:nvPr>
            </p:nvGraphicFramePr>
            <p:xfrm>
              <a:off x="6949742" y="3087021"/>
              <a:ext cx="981567" cy="304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27189">
                      <a:extLst>
                        <a:ext uri="{9D8B030D-6E8A-4147-A177-3AD203B41FA5}">
                          <a16:colId xmlns:a16="http://schemas.microsoft.com/office/drawing/2014/main" val="3646591774"/>
                        </a:ext>
                      </a:extLst>
                    </a:gridCol>
                    <a:gridCol w="327189">
                      <a:extLst>
                        <a:ext uri="{9D8B030D-6E8A-4147-A177-3AD203B41FA5}">
                          <a16:colId xmlns:a16="http://schemas.microsoft.com/office/drawing/2014/main" val="3380459466"/>
                        </a:ext>
                      </a:extLst>
                    </a:gridCol>
                    <a:gridCol w="327189">
                      <a:extLst>
                        <a:ext uri="{9D8B030D-6E8A-4147-A177-3AD203B41FA5}">
                          <a16:colId xmlns:a16="http://schemas.microsoft.com/office/drawing/2014/main" val="3123531767"/>
                        </a:ext>
                      </a:extLst>
                    </a:gridCol>
                  </a:tblGrid>
                  <a:tr h="156446">
                    <a:tc>
                      <a:txBody>
                        <a:bodyPr/>
                        <a:lstStyle/>
                        <a:p>
                          <a:pPr algn="just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just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𝟗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just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965363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1" name="Table 40">
                <a:extLst>
                  <a:ext uri="{FF2B5EF4-FFF2-40B4-BE49-F238E27FC236}">
                    <a16:creationId xmlns:a16="http://schemas.microsoft.com/office/drawing/2014/main" id="{4C0D611B-794B-4E59-94FE-7FAF7D45B35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25265480"/>
                  </p:ext>
                </p:extLst>
              </p:nvPr>
            </p:nvGraphicFramePr>
            <p:xfrm>
              <a:off x="6949742" y="3087021"/>
              <a:ext cx="981567" cy="304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27189">
                      <a:extLst>
                        <a:ext uri="{9D8B030D-6E8A-4147-A177-3AD203B41FA5}">
                          <a16:colId xmlns:a16="http://schemas.microsoft.com/office/drawing/2014/main" val="3646591774"/>
                        </a:ext>
                      </a:extLst>
                    </a:gridCol>
                    <a:gridCol w="327189">
                      <a:extLst>
                        <a:ext uri="{9D8B030D-6E8A-4147-A177-3AD203B41FA5}">
                          <a16:colId xmlns:a16="http://schemas.microsoft.com/office/drawing/2014/main" val="3380459466"/>
                        </a:ext>
                      </a:extLst>
                    </a:gridCol>
                    <a:gridCol w="327189">
                      <a:extLst>
                        <a:ext uri="{9D8B030D-6E8A-4147-A177-3AD203B41FA5}">
                          <a16:colId xmlns:a16="http://schemas.microsoft.com/office/drawing/2014/main" val="3123531767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1852" t="-1961" r="-203704" b="-39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101852" t="-1961" r="-103704" b="-39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201852" t="-1961" r="-3704" b="-39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9653635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BE9F7369-AAD0-4FCC-81E3-9B57537E48AD}"/>
                  </a:ext>
                </a:extLst>
              </p:cNvPr>
              <p:cNvSpPr txBox="1"/>
              <p:nvPr/>
            </p:nvSpPr>
            <p:spPr>
              <a:xfrm>
                <a:off x="1299289" y="2786027"/>
                <a:ext cx="62780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(0.1)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BE9F7369-AAD0-4FCC-81E3-9B57537E48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9289" y="2786027"/>
                <a:ext cx="627801" cy="246221"/>
              </a:xfrm>
              <a:prstGeom prst="rect">
                <a:avLst/>
              </a:prstGeom>
              <a:blipFill>
                <a:blip r:embed="rId8"/>
                <a:stretch>
                  <a:fillRect l="-5825" r="-10680" b="-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42E9A8B8-D512-40B9-BA50-62609E2A26DC}"/>
                  </a:ext>
                </a:extLst>
              </p:cNvPr>
              <p:cNvSpPr txBox="1"/>
              <p:nvPr/>
            </p:nvSpPr>
            <p:spPr>
              <a:xfrm>
                <a:off x="2180555" y="3116310"/>
                <a:ext cx="21159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42E9A8B8-D512-40B9-BA50-62609E2A26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0555" y="3116310"/>
                <a:ext cx="211596" cy="24622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6" name="Table 45">
                <a:extLst>
                  <a:ext uri="{FF2B5EF4-FFF2-40B4-BE49-F238E27FC236}">
                    <a16:creationId xmlns:a16="http://schemas.microsoft.com/office/drawing/2014/main" id="{FEB3CD61-7E11-410F-A684-0CC0E54A47F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1849967"/>
                  </p:ext>
                </p:extLst>
              </p:nvPr>
            </p:nvGraphicFramePr>
            <p:xfrm>
              <a:off x="3828015" y="3087021"/>
              <a:ext cx="981567" cy="304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27189">
                      <a:extLst>
                        <a:ext uri="{9D8B030D-6E8A-4147-A177-3AD203B41FA5}">
                          <a16:colId xmlns:a16="http://schemas.microsoft.com/office/drawing/2014/main" val="3646591774"/>
                        </a:ext>
                      </a:extLst>
                    </a:gridCol>
                    <a:gridCol w="327189">
                      <a:extLst>
                        <a:ext uri="{9D8B030D-6E8A-4147-A177-3AD203B41FA5}">
                          <a16:colId xmlns:a16="http://schemas.microsoft.com/office/drawing/2014/main" val="3380459466"/>
                        </a:ext>
                      </a:extLst>
                    </a:gridCol>
                    <a:gridCol w="327189">
                      <a:extLst>
                        <a:ext uri="{9D8B030D-6E8A-4147-A177-3AD203B41FA5}">
                          <a16:colId xmlns:a16="http://schemas.microsoft.com/office/drawing/2014/main" val="3123531767"/>
                        </a:ext>
                      </a:extLst>
                    </a:gridCol>
                  </a:tblGrid>
                  <a:tr h="156446">
                    <a:tc>
                      <a:txBody>
                        <a:bodyPr/>
                        <a:lstStyle/>
                        <a:p>
                          <a:pPr algn="just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𝟔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just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just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965363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6" name="Table 45">
                <a:extLst>
                  <a:ext uri="{FF2B5EF4-FFF2-40B4-BE49-F238E27FC236}">
                    <a16:creationId xmlns:a16="http://schemas.microsoft.com/office/drawing/2014/main" id="{FEB3CD61-7E11-410F-A684-0CC0E54A47F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1849967"/>
                  </p:ext>
                </p:extLst>
              </p:nvPr>
            </p:nvGraphicFramePr>
            <p:xfrm>
              <a:off x="3828015" y="3087021"/>
              <a:ext cx="981567" cy="304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27189">
                      <a:extLst>
                        <a:ext uri="{9D8B030D-6E8A-4147-A177-3AD203B41FA5}">
                          <a16:colId xmlns:a16="http://schemas.microsoft.com/office/drawing/2014/main" val="3646591774"/>
                        </a:ext>
                      </a:extLst>
                    </a:gridCol>
                    <a:gridCol w="327189">
                      <a:extLst>
                        <a:ext uri="{9D8B030D-6E8A-4147-A177-3AD203B41FA5}">
                          <a16:colId xmlns:a16="http://schemas.microsoft.com/office/drawing/2014/main" val="3380459466"/>
                        </a:ext>
                      </a:extLst>
                    </a:gridCol>
                    <a:gridCol w="327189">
                      <a:extLst>
                        <a:ext uri="{9D8B030D-6E8A-4147-A177-3AD203B41FA5}">
                          <a16:colId xmlns:a16="http://schemas.microsoft.com/office/drawing/2014/main" val="3123531767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0"/>
                          <a:stretch>
                            <a:fillRect l="-1852" t="-1961" r="-205556" b="-39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0"/>
                          <a:stretch>
                            <a:fillRect l="-101852" t="-1961" r="-105556" b="-39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0"/>
                          <a:stretch>
                            <a:fillRect l="-201852" t="-1961" r="-5556" b="-39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9653635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68331095-6558-48D5-B527-7A5E457B6A08}"/>
                  </a:ext>
                </a:extLst>
              </p:cNvPr>
              <p:cNvSpPr txBox="1"/>
              <p:nvPr/>
            </p:nvSpPr>
            <p:spPr>
              <a:xfrm>
                <a:off x="3533359" y="3116310"/>
                <a:ext cx="21159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68331095-6558-48D5-B527-7A5E457B6A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3359" y="3116310"/>
                <a:ext cx="211596" cy="24622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2" name="Table 51">
                <a:extLst>
                  <a:ext uri="{FF2B5EF4-FFF2-40B4-BE49-F238E27FC236}">
                    <a16:creationId xmlns:a16="http://schemas.microsoft.com/office/drawing/2014/main" id="{04904F4B-9792-42F8-802F-76E56930497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29460296"/>
                  </p:ext>
                </p:extLst>
              </p:nvPr>
            </p:nvGraphicFramePr>
            <p:xfrm>
              <a:off x="5180819" y="3089343"/>
              <a:ext cx="981567" cy="304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27189">
                      <a:extLst>
                        <a:ext uri="{9D8B030D-6E8A-4147-A177-3AD203B41FA5}">
                          <a16:colId xmlns:a16="http://schemas.microsoft.com/office/drawing/2014/main" val="3646591774"/>
                        </a:ext>
                      </a:extLst>
                    </a:gridCol>
                    <a:gridCol w="327189">
                      <a:extLst>
                        <a:ext uri="{9D8B030D-6E8A-4147-A177-3AD203B41FA5}">
                          <a16:colId xmlns:a16="http://schemas.microsoft.com/office/drawing/2014/main" val="3380459466"/>
                        </a:ext>
                      </a:extLst>
                    </a:gridCol>
                    <a:gridCol w="327189">
                      <a:extLst>
                        <a:ext uri="{9D8B030D-6E8A-4147-A177-3AD203B41FA5}">
                          <a16:colId xmlns:a16="http://schemas.microsoft.com/office/drawing/2014/main" val="3123531767"/>
                        </a:ext>
                      </a:extLst>
                    </a:gridCol>
                  </a:tblGrid>
                  <a:tr h="156446">
                    <a:tc>
                      <a:txBody>
                        <a:bodyPr/>
                        <a:lstStyle/>
                        <a:p>
                          <a:pPr algn="just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𝟖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just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just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965363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2" name="Table 51">
                <a:extLst>
                  <a:ext uri="{FF2B5EF4-FFF2-40B4-BE49-F238E27FC236}">
                    <a16:creationId xmlns:a16="http://schemas.microsoft.com/office/drawing/2014/main" id="{04904F4B-9792-42F8-802F-76E56930497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29460296"/>
                  </p:ext>
                </p:extLst>
              </p:nvPr>
            </p:nvGraphicFramePr>
            <p:xfrm>
              <a:off x="5180819" y="3089343"/>
              <a:ext cx="981567" cy="304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27189">
                      <a:extLst>
                        <a:ext uri="{9D8B030D-6E8A-4147-A177-3AD203B41FA5}">
                          <a16:colId xmlns:a16="http://schemas.microsoft.com/office/drawing/2014/main" val="3646591774"/>
                        </a:ext>
                      </a:extLst>
                    </a:gridCol>
                    <a:gridCol w="327189">
                      <a:extLst>
                        <a:ext uri="{9D8B030D-6E8A-4147-A177-3AD203B41FA5}">
                          <a16:colId xmlns:a16="http://schemas.microsoft.com/office/drawing/2014/main" val="3380459466"/>
                        </a:ext>
                      </a:extLst>
                    </a:gridCol>
                    <a:gridCol w="327189">
                      <a:extLst>
                        <a:ext uri="{9D8B030D-6E8A-4147-A177-3AD203B41FA5}">
                          <a16:colId xmlns:a16="http://schemas.microsoft.com/office/drawing/2014/main" val="3123531767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2"/>
                          <a:stretch>
                            <a:fillRect l="-1852" t="-1961" r="-203704" b="-39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2"/>
                          <a:stretch>
                            <a:fillRect l="-101852" t="-1961" r="-103704" b="-39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2"/>
                          <a:stretch>
                            <a:fillRect l="-201852" t="-1961" r="-3704" b="-39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9653635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4010F39B-E154-487E-A526-1679033DE61E}"/>
                  </a:ext>
                </a:extLst>
              </p:cNvPr>
              <p:cNvSpPr txBox="1"/>
              <p:nvPr/>
            </p:nvSpPr>
            <p:spPr>
              <a:xfrm>
                <a:off x="4886163" y="3118632"/>
                <a:ext cx="21159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4010F39B-E154-487E-A526-1679033DE6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6163" y="3118632"/>
                <a:ext cx="211596" cy="24622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3EB0AB4D-D9FA-4442-A2A5-FD51AC21CC69}"/>
                  </a:ext>
                </a:extLst>
              </p:cNvPr>
              <p:cNvSpPr txBox="1"/>
              <p:nvPr/>
            </p:nvSpPr>
            <p:spPr>
              <a:xfrm>
                <a:off x="872430" y="3116309"/>
                <a:ext cx="21159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3EB0AB4D-D9FA-4442-A2A5-FD51AC21CC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430" y="3116309"/>
                <a:ext cx="211596" cy="24622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DEA57A07-AEDB-4092-B4A9-E6CEAC7E9E0D}"/>
                  </a:ext>
                </a:extLst>
              </p:cNvPr>
              <p:cNvSpPr txBox="1"/>
              <p:nvPr/>
            </p:nvSpPr>
            <p:spPr>
              <a:xfrm>
                <a:off x="6427825" y="3121022"/>
                <a:ext cx="21159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DEA57A07-AEDB-4092-B4A9-E6CEAC7E9E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7825" y="3121022"/>
                <a:ext cx="211596" cy="24622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5F66B1EB-EC6B-44D4-A4F6-CB79798F45B3}"/>
                  </a:ext>
                </a:extLst>
              </p:cNvPr>
              <p:cNvSpPr txBox="1"/>
              <p:nvPr/>
            </p:nvSpPr>
            <p:spPr>
              <a:xfrm>
                <a:off x="7965959" y="3121021"/>
                <a:ext cx="21159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5F66B1EB-EC6B-44D4-A4F6-CB79798F45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5959" y="3121021"/>
                <a:ext cx="211596" cy="246221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E41FD662-C5B8-40C2-8BBC-A907611B9075}"/>
                  </a:ext>
                </a:extLst>
              </p:cNvPr>
              <p:cNvSpPr txBox="1"/>
              <p:nvPr/>
            </p:nvSpPr>
            <p:spPr>
              <a:xfrm>
                <a:off x="2652093" y="2786027"/>
                <a:ext cx="62780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(0.2)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E41FD662-C5B8-40C2-8BBC-A907611B90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2093" y="2786027"/>
                <a:ext cx="627801" cy="246221"/>
              </a:xfrm>
              <a:prstGeom prst="rect">
                <a:avLst/>
              </a:prstGeom>
              <a:blipFill>
                <a:blip r:embed="rId17"/>
                <a:stretch>
                  <a:fillRect l="-5825" r="-10680" b="-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03FEEC91-E2F3-4D88-8255-A5761BCABB14}"/>
                  </a:ext>
                </a:extLst>
              </p:cNvPr>
              <p:cNvSpPr txBox="1"/>
              <p:nvPr/>
            </p:nvSpPr>
            <p:spPr>
              <a:xfrm>
                <a:off x="3834178" y="2782061"/>
                <a:ext cx="96924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(0.2124)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03FEEC91-E2F3-4D88-8255-A5761BCABB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4178" y="2782061"/>
                <a:ext cx="969240" cy="246221"/>
              </a:xfrm>
              <a:prstGeom prst="rect">
                <a:avLst/>
              </a:prstGeom>
              <a:blipFill>
                <a:blip r:embed="rId18"/>
                <a:stretch>
                  <a:fillRect l="-4403" r="-6289" b="-341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2C5D3F86-31C4-4C3F-9725-51C660C4440F}"/>
                  </a:ext>
                </a:extLst>
              </p:cNvPr>
              <p:cNvSpPr txBox="1"/>
              <p:nvPr/>
            </p:nvSpPr>
            <p:spPr>
              <a:xfrm>
                <a:off x="7090750" y="2782060"/>
                <a:ext cx="69955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/4)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2C5D3F86-31C4-4C3F-9725-51C660C444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0750" y="2782060"/>
                <a:ext cx="699550" cy="246221"/>
              </a:xfrm>
              <a:prstGeom prst="rect">
                <a:avLst/>
              </a:prstGeom>
              <a:blipFill>
                <a:blip r:embed="rId19"/>
                <a:stretch>
                  <a:fillRect l="-5217" r="-9565" b="-341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F5DA11B8-FF92-45AD-9824-BD2DA3DBCEAF}"/>
                  </a:ext>
                </a:extLst>
              </p:cNvPr>
              <p:cNvSpPr txBox="1"/>
              <p:nvPr/>
            </p:nvSpPr>
            <p:spPr>
              <a:xfrm>
                <a:off x="5265459" y="2782060"/>
                <a:ext cx="78329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(0.4.5)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F5DA11B8-FF92-45AD-9824-BD2DA3DBCE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5459" y="2782060"/>
                <a:ext cx="783291" cy="246221"/>
              </a:xfrm>
              <a:prstGeom prst="rect">
                <a:avLst/>
              </a:prstGeom>
              <a:blipFill>
                <a:blip r:embed="rId20"/>
                <a:stretch>
                  <a:fillRect l="-5469" r="-7813" b="-341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EC39E94-170B-4A2A-A41D-CB743D340423}"/>
              </a:ext>
            </a:extLst>
          </p:cNvPr>
          <p:cNvCxnSpPr>
            <a:cxnSpLocks/>
            <a:stCxn id="5" idx="2"/>
            <a:endCxn id="43" idx="0"/>
          </p:cNvCxnSpPr>
          <p:nvPr/>
        </p:nvCxnSpPr>
        <p:spPr>
          <a:xfrm flipH="1">
            <a:off x="1613190" y="2156122"/>
            <a:ext cx="2958810" cy="6299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60DB920-2A98-4134-8003-3068EF9EACCD}"/>
              </a:ext>
            </a:extLst>
          </p:cNvPr>
          <p:cNvCxnSpPr>
            <a:stCxn id="5" idx="2"/>
            <a:endCxn id="57" idx="0"/>
          </p:cNvCxnSpPr>
          <p:nvPr/>
        </p:nvCxnSpPr>
        <p:spPr>
          <a:xfrm flipH="1">
            <a:off x="2965994" y="2156122"/>
            <a:ext cx="1606006" cy="6299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3A35CB2-9DD5-40B4-97AD-0D995DBD4607}"/>
              </a:ext>
            </a:extLst>
          </p:cNvPr>
          <p:cNvCxnSpPr>
            <a:stCxn id="5" idx="2"/>
            <a:endCxn id="58" idx="0"/>
          </p:cNvCxnSpPr>
          <p:nvPr/>
        </p:nvCxnSpPr>
        <p:spPr>
          <a:xfrm flipH="1">
            <a:off x="4318798" y="2156122"/>
            <a:ext cx="253202" cy="6259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639293D-1182-4445-8902-CF838CA4AB89}"/>
              </a:ext>
            </a:extLst>
          </p:cNvPr>
          <p:cNvCxnSpPr>
            <a:stCxn id="5" idx="2"/>
            <a:endCxn id="60" idx="0"/>
          </p:cNvCxnSpPr>
          <p:nvPr/>
        </p:nvCxnSpPr>
        <p:spPr>
          <a:xfrm>
            <a:off x="4572000" y="2156122"/>
            <a:ext cx="1085105" cy="6259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BB0ADA2A-56EA-4454-86CA-420B7013A814}"/>
              </a:ext>
            </a:extLst>
          </p:cNvPr>
          <p:cNvCxnSpPr>
            <a:stCxn id="5" idx="2"/>
            <a:endCxn id="59" idx="0"/>
          </p:cNvCxnSpPr>
          <p:nvPr/>
        </p:nvCxnSpPr>
        <p:spPr>
          <a:xfrm>
            <a:off x="4572000" y="2156122"/>
            <a:ext cx="2868525" cy="6259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B1F27E2-370B-4F78-AC03-5AEA55D53F03}"/>
                  </a:ext>
                </a:extLst>
              </p:cNvPr>
              <p:cNvSpPr txBox="1"/>
              <p:nvPr/>
            </p:nvSpPr>
            <p:spPr>
              <a:xfrm rot="20897395">
                <a:off x="2333384" y="2312364"/>
                <a:ext cx="63260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B1F27E2-370B-4F78-AC03-5AEA55D53F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897395">
                <a:off x="2333384" y="2312364"/>
                <a:ext cx="632609" cy="215444"/>
              </a:xfrm>
              <a:prstGeom prst="rect">
                <a:avLst/>
              </a:prstGeom>
              <a:blipFill>
                <a:blip r:embed="rId21"/>
                <a:stretch>
                  <a:fillRect l="-909" r="-4545" b="-17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A0C57D9C-3EC4-4B07-BE7B-1573E6C725F2}"/>
                  </a:ext>
                </a:extLst>
              </p:cNvPr>
              <p:cNvSpPr txBox="1"/>
              <p:nvPr/>
            </p:nvSpPr>
            <p:spPr>
              <a:xfrm rot="20380965">
                <a:off x="3056004" y="2407110"/>
                <a:ext cx="63260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A0C57D9C-3EC4-4B07-BE7B-1573E6C725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380965">
                <a:off x="3056004" y="2407110"/>
                <a:ext cx="632609" cy="215444"/>
              </a:xfrm>
              <a:prstGeom prst="rect">
                <a:avLst/>
              </a:prstGeom>
              <a:blipFill>
                <a:blip r:embed="rId22"/>
                <a:stretch>
                  <a:fillRect r="-5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38465FC3-AB95-424A-BE37-DE320DFFE986}"/>
                  </a:ext>
                </a:extLst>
              </p:cNvPr>
              <p:cNvSpPr txBox="1"/>
              <p:nvPr/>
            </p:nvSpPr>
            <p:spPr>
              <a:xfrm>
                <a:off x="4044661" y="2489516"/>
                <a:ext cx="93076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=0.2124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38465FC3-AB95-424A-BE37-DE320DFFE9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4661" y="2489516"/>
                <a:ext cx="930768" cy="215444"/>
              </a:xfrm>
              <a:prstGeom prst="rect">
                <a:avLst/>
              </a:prstGeom>
              <a:blipFill>
                <a:blip r:embed="rId23"/>
                <a:stretch>
                  <a:fillRect l="-1307" r="-2614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AAC5B989-9C46-4924-94B3-8F40DC8F1318}"/>
                  </a:ext>
                </a:extLst>
              </p:cNvPr>
              <p:cNvSpPr txBox="1"/>
              <p:nvPr/>
            </p:nvSpPr>
            <p:spPr>
              <a:xfrm rot="1782966">
                <a:off x="4979973" y="2399357"/>
                <a:ext cx="73199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=0.45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AAC5B989-9C46-4924-94B3-8F40DC8F13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782966">
                <a:off x="4979973" y="2399357"/>
                <a:ext cx="731995" cy="215444"/>
              </a:xfrm>
              <a:prstGeom prst="rect">
                <a:avLst/>
              </a:prstGeom>
              <a:blipFill>
                <a:blip r:embed="rId24"/>
                <a:stretch>
                  <a:fillRect l="-1639" r="-2459" b="-54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FE9646EE-295B-402B-A4C0-41DDD1AE91F4}"/>
                  </a:ext>
                </a:extLst>
              </p:cNvPr>
              <p:cNvSpPr txBox="1"/>
              <p:nvPr/>
            </p:nvSpPr>
            <p:spPr>
              <a:xfrm rot="746751">
                <a:off x="5965870" y="2299228"/>
                <a:ext cx="69416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/4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FE9646EE-295B-402B-A4C0-41DDD1AE91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746751">
                <a:off x="5965870" y="2299228"/>
                <a:ext cx="694164" cy="215444"/>
              </a:xfrm>
              <a:prstGeom prst="rect">
                <a:avLst/>
              </a:prstGeom>
              <a:blipFill>
                <a:blip r:embed="rId25"/>
                <a:stretch>
                  <a:fillRect l="-1681" r="-3361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Google Shape;69;p14">
                <a:extLst>
                  <a:ext uri="{FF2B5EF4-FFF2-40B4-BE49-F238E27FC236}">
                    <a16:creationId xmlns:a16="http://schemas.microsoft.com/office/drawing/2014/main" id="{C5F3BDE3-A570-468C-8395-E8DAFA769EB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1700" y="3851611"/>
                <a:ext cx="8520600" cy="8537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rm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429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Open Sans"/>
                  <a:buChar char="●"/>
                  <a:defRPr sz="1800" b="0" i="0" u="none" strike="noStrike" cap="non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  <a:lvl2pPr marL="914400" marR="0" lvl="1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Open Sans"/>
                  <a:buChar char="○"/>
                  <a:defRPr sz="1400" b="0" i="0" u="none" strike="noStrike" cap="non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2pPr>
                <a:lvl3pPr marL="1371600" marR="0" lvl="2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Open Sans"/>
                  <a:buChar char="■"/>
                  <a:defRPr sz="1400" b="0" i="0" u="none" strike="noStrike" cap="non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3pPr>
                <a:lvl4pPr marL="1828800" marR="0" lvl="3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Open Sans"/>
                  <a:buChar char="●"/>
                  <a:defRPr sz="1400" b="0" i="0" u="none" strike="noStrike" cap="non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4pPr>
                <a:lvl5pPr marL="2286000" marR="0" lvl="4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Open Sans"/>
                  <a:buChar char="○"/>
                  <a:defRPr sz="1400" b="0" i="0" u="none" strike="noStrike" cap="non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5pPr>
                <a:lvl6pPr marL="2743200" marR="0" lvl="5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Open Sans"/>
                  <a:buChar char="■"/>
                  <a:defRPr sz="1400" b="0" i="0" u="none" strike="noStrike" cap="non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6pPr>
                <a:lvl7pPr marL="3200400" marR="0" lvl="6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Open Sans"/>
                  <a:buChar char="●"/>
                  <a:defRPr sz="1400" b="0" i="0" u="none" strike="noStrike" cap="non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7pPr>
                <a:lvl8pPr marL="3657600" marR="0" lvl="7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Open Sans"/>
                  <a:buChar char="○"/>
                  <a:defRPr sz="1400" b="0" i="0" u="none" strike="noStrike" cap="non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8pPr>
                <a:lvl9pPr marL="4114800" marR="0" lvl="8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Open Sans"/>
                  <a:buChar char="■"/>
                  <a:defRPr sz="1400" b="0" i="0" u="none" strike="noStrike" cap="non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9pPr>
              </a:lstStyle>
              <a:p>
                <a:pPr marL="0" indent="0">
                  <a:lnSpc>
                    <a:spcPct val="110000"/>
                  </a:lnSpc>
                  <a:buFont typeface="Open Sans"/>
                  <a:buNone/>
                </a:pPr>
                <a:r>
                  <a:rPr lang="en-US" sz="1600" dirty="0"/>
                  <a:t>Using a </a:t>
                </a:r>
                <a:r>
                  <a:rPr lang="en-US" sz="1600" b="1" dirty="0"/>
                  <a:t>uniformly random </a:t>
                </a:r>
                <a14:m>
                  <m:oMath xmlns:m="http://schemas.openxmlformats.org/officeDocument/2006/math">
                    <m:r>
                      <a:rPr lang="en-US" sz="1600" b="1" i="1"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sz="1600" dirty="0"/>
                  <a:t>,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160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</m:oMath>
                </a14:m>
                <a:r>
                  <a:rPr lang="en-US" sz="1600" dirty="0"/>
                  <a:t> should be </a:t>
                </a:r>
                <a:r>
                  <a:rPr lang="en-US" sz="1600" b="1" dirty="0"/>
                  <a:t>consistent </a:t>
                </a:r>
                <a:r>
                  <a:rPr lang="en-US" sz="1600" dirty="0"/>
                  <a:t>and every cache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160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160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/>
                  <a:t> should be balanced.</a:t>
                </a:r>
              </a:p>
            </p:txBody>
          </p:sp>
        </mc:Choice>
        <mc:Fallback xmlns="">
          <p:sp>
            <p:nvSpPr>
              <p:cNvPr id="33" name="Google Shape;69;p14">
                <a:extLst>
                  <a:ext uri="{FF2B5EF4-FFF2-40B4-BE49-F238E27FC236}">
                    <a16:creationId xmlns:a16="http://schemas.microsoft.com/office/drawing/2014/main" id="{C5F3BDE3-A570-468C-8395-E8DAFA769E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700" y="3851611"/>
                <a:ext cx="8520600" cy="853797"/>
              </a:xfrm>
              <a:prstGeom prst="rect">
                <a:avLst/>
              </a:prstGeom>
              <a:blipFill>
                <a:blip r:embed="rId26"/>
                <a:stretch>
                  <a:fillRect l="-35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7053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lvl="0"/>
            <a:r>
              <a:rPr lang="en-GB" dirty="0">
                <a:latin typeface="Open Sans"/>
                <a:ea typeface="Open Sans"/>
                <a:cs typeface="Open Sans"/>
                <a:sym typeface="Open Sans"/>
              </a:rPr>
              <a:t>Distribution Move Steps</a:t>
            </a:r>
            <a:endParaRPr dirty="0">
              <a:latin typeface="Open Sans"/>
              <a:ea typeface="Open Sans"/>
              <a:cs typeface="Open Sans"/>
              <a:sym typeface="Open San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Google Shape;69;p1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311700" y="1225225"/>
                <a:ext cx="8520600" cy="1560168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rmAutofit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1600" dirty="0"/>
                  <a:t>Start with distribution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1600" dirty="0"/>
                  <a:t> of </a:t>
                </a:r>
                <a:r>
                  <a:rPr lang="en-US" sz="1600" b="1" dirty="0"/>
                  <a:t>empty</a:t>
                </a:r>
                <a:r>
                  <a:rPr lang="en-US" sz="1600" dirty="0"/>
                  <a:t> caches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600" dirty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1600" dirty="0"/>
                  <a:t>The </a:t>
                </a:r>
                <a:r>
                  <a:rPr lang="en-US" sz="1600" b="1" dirty="0"/>
                  <a:t>fractional</a:t>
                </a:r>
                <a:r>
                  <a:rPr lang="en-US" sz="1600" dirty="0"/>
                  <a:t> solution moved from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600" dirty="0"/>
                  <a:t> to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sz="1600" dirty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</a:rPr>
                        <m:t>→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,…,</m:t>
                          </m:r>
                          <m:sSubSup>
                            <m:sSub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69" name="Google Shape;69;p1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11700" y="1225225"/>
                <a:ext cx="8520600" cy="1560168"/>
              </a:xfrm>
              <a:prstGeom prst="rect">
                <a:avLst/>
              </a:prstGeom>
              <a:blipFill>
                <a:blip r:embed="rId3"/>
                <a:stretch>
                  <a:fillRect l="-3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Google Shape;70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Economica"/>
              </a:rPr>
              <a:t>83</a:t>
            </a:fld>
            <a:endParaRPr dirty="0">
              <a:solidFill>
                <a:schemeClr val="dk1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  <a:sym typeface="Economic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Google Shape;69;p14">
                <a:extLst>
                  <a:ext uri="{FF2B5EF4-FFF2-40B4-BE49-F238E27FC236}">
                    <a16:creationId xmlns:a16="http://schemas.microsoft.com/office/drawing/2014/main" id="{A752D370-BAAC-443E-9701-2B5D8C221F7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1700" y="2553793"/>
                <a:ext cx="8520600" cy="143616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rm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429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Open Sans"/>
                  <a:buChar char="●"/>
                  <a:defRPr sz="1800" b="0" i="0" u="none" strike="noStrike" cap="non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  <a:lvl2pPr marL="914400" marR="0" lvl="1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Open Sans"/>
                  <a:buChar char="○"/>
                  <a:defRPr sz="1400" b="0" i="0" u="none" strike="noStrike" cap="non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2pPr>
                <a:lvl3pPr marL="1371600" marR="0" lvl="2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Open Sans"/>
                  <a:buChar char="■"/>
                  <a:defRPr sz="1400" b="0" i="0" u="none" strike="noStrike" cap="non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3pPr>
                <a:lvl4pPr marL="1828800" marR="0" lvl="3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Open Sans"/>
                  <a:buChar char="●"/>
                  <a:defRPr sz="1400" b="0" i="0" u="none" strike="noStrike" cap="non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4pPr>
                <a:lvl5pPr marL="2286000" marR="0" lvl="4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Open Sans"/>
                  <a:buChar char="○"/>
                  <a:defRPr sz="1400" b="0" i="0" u="none" strike="noStrike" cap="non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5pPr>
                <a:lvl6pPr marL="2743200" marR="0" lvl="5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Open Sans"/>
                  <a:buChar char="■"/>
                  <a:defRPr sz="1400" b="0" i="0" u="none" strike="noStrike" cap="non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6pPr>
                <a:lvl7pPr marL="3200400" marR="0" lvl="6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Open Sans"/>
                  <a:buChar char="●"/>
                  <a:defRPr sz="1400" b="0" i="0" u="none" strike="noStrike" cap="non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7pPr>
                <a:lvl8pPr marL="3657600" marR="0" lvl="7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Open Sans"/>
                  <a:buChar char="○"/>
                  <a:defRPr sz="1400" b="0" i="0" u="none" strike="noStrike" cap="non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8pPr>
                <a:lvl9pPr marL="4114800" marR="0" lvl="8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Open Sans"/>
                  <a:buChar char="■"/>
                  <a:defRPr sz="1400" b="0" i="0" u="none" strike="noStrike" cap="non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Font typeface="Open Sans"/>
                  <a:buNone/>
                </a:pPr>
                <a:r>
                  <a:rPr lang="en-US" sz="1600" b="1" dirty="0"/>
                  <a:t>Decompose</a:t>
                </a:r>
                <a:r>
                  <a:rPr lang="en-US" sz="1600" dirty="0"/>
                  <a:t> the move into smaller moves</a:t>
                </a:r>
              </a:p>
              <a:p>
                <a:pPr marL="0" indent="0">
                  <a:lnSpc>
                    <a:spcPct val="150000"/>
                  </a:lnSpc>
                  <a:buFont typeface="Open Sans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→…→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1600" dirty="0"/>
              </a:p>
              <a:p>
                <a:pPr marL="0" indent="0">
                  <a:lnSpc>
                    <a:spcPct val="150000"/>
                  </a:lnSpc>
                  <a:buFont typeface="Open Sans"/>
                  <a:buNone/>
                </a:pPr>
                <a:r>
                  <a:rPr lang="en-US" sz="1600" dirty="0"/>
                  <a:t>Each </a:t>
                </a:r>
                <a:r>
                  <a:rPr lang="en-US" sz="1600" b="1" dirty="0"/>
                  <a:t>move</a:t>
                </a:r>
                <a:r>
                  <a:rPr lang="en-US" sz="1600" dirty="0"/>
                  <a:t> is changing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60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600" i="1" smtClean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60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600" i="1" smtClean="0">
                        <a:latin typeface="Cambria Math" panose="02040503050406030204" pitchFamily="18" charset="0"/>
                      </a:rPr>
                      <m:t>±</m:t>
                    </m:r>
                    <m:r>
                      <a:rPr lang="en-US" sz="160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7" name="Google Shape;69;p14">
                <a:extLst>
                  <a:ext uri="{FF2B5EF4-FFF2-40B4-BE49-F238E27FC236}">
                    <a16:creationId xmlns:a16="http://schemas.microsoft.com/office/drawing/2014/main" id="{A752D370-BAAC-443E-9701-2B5D8C221F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700" y="2553793"/>
                <a:ext cx="8520600" cy="1436161"/>
              </a:xfrm>
              <a:prstGeom prst="rect">
                <a:avLst/>
              </a:prstGeom>
              <a:blipFill>
                <a:blip r:embed="rId4"/>
                <a:stretch>
                  <a:fillRect l="-35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Google Shape;69;p14">
                <a:extLst>
                  <a:ext uri="{FF2B5EF4-FFF2-40B4-BE49-F238E27FC236}">
                    <a16:creationId xmlns:a16="http://schemas.microsoft.com/office/drawing/2014/main" id="{35323495-DA1F-4ABD-B657-BFE03855F47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1700" y="3918275"/>
                <a:ext cx="8520600" cy="134652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rm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429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Open Sans"/>
                  <a:buChar char="●"/>
                  <a:defRPr sz="1800" b="0" i="0" u="none" strike="noStrike" cap="non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  <a:lvl2pPr marL="914400" marR="0" lvl="1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Open Sans"/>
                  <a:buChar char="○"/>
                  <a:defRPr sz="1400" b="0" i="0" u="none" strike="noStrike" cap="non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2pPr>
                <a:lvl3pPr marL="1371600" marR="0" lvl="2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Open Sans"/>
                  <a:buChar char="■"/>
                  <a:defRPr sz="1400" b="0" i="0" u="none" strike="noStrike" cap="non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3pPr>
                <a:lvl4pPr marL="1828800" marR="0" lvl="3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Open Sans"/>
                  <a:buChar char="●"/>
                  <a:defRPr sz="1400" b="0" i="0" u="none" strike="noStrike" cap="non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4pPr>
                <a:lvl5pPr marL="2286000" marR="0" lvl="4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Open Sans"/>
                  <a:buChar char="○"/>
                  <a:defRPr sz="1400" b="0" i="0" u="none" strike="noStrike" cap="non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5pPr>
                <a:lvl6pPr marL="2743200" marR="0" lvl="5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Open Sans"/>
                  <a:buChar char="■"/>
                  <a:defRPr sz="1400" b="0" i="0" u="none" strike="noStrike" cap="non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6pPr>
                <a:lvl7pPr marL="3200400" marR="0" lvl="6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Open Sans"/>
                  <a:buChar char="●"/>
                  <a:defRPr sz="1400" b="0" i="0" u="none" strike="noStrike" cap="non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7pPr>
                <a:lvl8pPr marL="3657600" marR="0" lvl="7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Open Sans"/>
                  <a:buChar char="○"/>
                  <a:defRPr sz="1400" b="0" i="0" u="none" strike="noStrike" cap="non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8pPr>
                <a:lvl9pPr marL="4114800" marR="0" lvl="8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Open Sans"/>
                  <a:buChar char="■"/>
                  <a:defRPr sz="1400" b="0" i="0" u="none" strike="noStrike" cap="non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Font typeface="Open Sans"/>
                  <a:buNone/>
                </a:pPr>
                <a:r>
                  <a:rPr lang="en-US" sz="1600" dirty="0"/>
                  <a:t>At any time, we maintain a </a:t>
                </a:r>
                <a:r>
                  <a:rPr lang="en-US" sz="1600" b="1" dirty="0"/>
                  <a:t>balanced</a:t>
                </a:r>
                <a:r>
                  <a:rPr lang="en-US" sz="1600" dirty="0"/>
                  <a:t> distribution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1600" dirty="0"/>
                  <a:t> </a:t>
                </a:r>
                <a:r>
                  <a:rPr lang="en-US" sz="1600" b="1" dirty="0"/>
                  <a:t>consistent</a:t>
                </a:r>
                <a:r>
                  <a:rPr lang="en-US" sz="1600" dirty="0"/>
                  <a:t> with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60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60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60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600" i="1" smtClean="0">
                        <a:latin typeface="Cambria Math" panose="02040503050406030204" pitchFamily="18" charset="0"/>
                      </a:rPr>
                      <m:t>,…)</m:t>
                    </m:r>
                  </m:oMath>
                </a14:m>
                <a:endParaRPr lang="en-US" sz="1600" dirty="0"/>
              </a:p>
              <a:p>
                <a:pPr marL="0" indent="0">
                  <a:lnSpc>
                    <a:spcPct val="150000"/>
                  </a:lnSpc>
                  <a:buFont typeface="Open Sans"/>
                  <a:buNone/>
                </a:pPr>
                <a:r>
                  <a:rPr lang="en-US" sz="1600" dirty="0"/>
                  <a:t>When some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600" dirty="0"/>
                  <a:t> changes, we change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9" name="Google Shape;69;p14">
                <a:extLst>
                  <a:ext uri="{FF2B5EF4-FFF2-40B4-BE49-F238E27FC236}">
                    <a16:creationId xmlns:a16="http://schemas.microsoft.com/office/drawing/2014/main" id="{35323495-DA1F-4ABD-B657-BFE03855F4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700" y="3918275"/>
                <a:ext cx="8520600" cy="1346526"/>
              </a:xfrm>
              <a:prstGeom prst="rect">
                <a:avLst/>
              </a:prstGeom>
              <a:blipFill>
                <a:blip r:embed="rId5"/>
                <a:stretch>
                  <a:fillRect l="-35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2814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lvl="0"/>
            <a:r>
              <a:rPr lang="en-GB" dirty="0">
                <a:latin typeface="Open Sans"/>
                <a:ea typeface="Open Sans"/>
                <a:cs typeface="Open Sans"/>
                <a:sym typeface="Open Sans"/>
              </a:rPr>
              <a:t>Distribution Move Steps</a:t>
            </a:r>
            <a:endParaRPr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0" name="Google Shape;70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Economica"/>
              </a:rPr>
              <a:t>84</a:t>
            </a:fld>
            <a:endParaRPr dirty="0">
              <a:solidFill>
                <a:schemeClr val="dk1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  <a:sym typeface="Economica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FADD106-C75A-4B7C-9A27-5E2D37A04F05}"/>
              </a:ext>
            </a:extLst>
          </p:cNvPr>
          <p:cNvSpPr/>
          <p:nvPr/>
        </p:nvSpPr>
        <p:spPr>
          <a:xfrm>
            <a:off x="3300283" y="1412253"/>
            <a:ext cx="344079" cy="115949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6FB0AFA-40A3-4E8D-B80E-2E7DB6919CC9}"/>
              </a:ext>
            </a:extLst>
          </p:cNvPr>
          <p:cNvSpPr/>
          <p:nvPr/>
        </p:nvSpPr>
        <p:spPr>
          <a:xfrm>
            <a:off x="3641220" y="1412253"/>
            <a:ext cx="344079" cy="115949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E60E335-C42C-48C6-AD6D-C78C3FA74849}"/>
              </a:ext>
            </a:extLst>
          </p:cNvPr>
          <p:cNvSpPr/>
          <p:nvPr/>
        </p:nvSpPr>
        <p:spPr>
          <a:xfrm>
            <a:off x="3982157" y="1412253"/>
            <a:ext cx="344079" cy="115949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BB88BF4-DC32-418D-8E9E-EF20852927B7}"/>
              </a:ext>
            </a:extLst>
          </p:cNvPr>
          <p:cNvSpPr/>
          <p:nvPr/>
        </p:nvSpPr>
        <p:spPr>
          <a:xfrm>
            <a:off x="4818953" y="1412253"/>
            <a:ext cx="344079" cy="115949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E50D834-3C58-4E48-B5CC-B11AB88ACF08}"/>
              </a:ext>
            </a:extLst>
          </p:cNvPr>
          <p:cNvSpPr/>
          <p:nvPr/>
        </p:nvSpPr>
        <p:spPr>
          <a:xfrm>
            <a:off x="5159890" y="1412253"/>
            <a:ext cx="344079" cy="115949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4D80BC4-79B7-4770-8F7C-25B6B060D5C4}"/>
              </a:ext>
            </a:extLst>
          </p:cNvPr>
          <p:cNvSpPr/>
          <p:nvPr/>
        </p:nvSpPr>
        <p:spPr>
          <a:xfrm>
            <a:off x="5500827" y="1412253"/>
            <a:ext cx="344079" cy="115949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892BDDA-4DB2-4846-A003-5B25D2FC083B}"/>
                  </a:ext>
                </a:extLst>
              </p:cNvPr>
              <p:cNvSpPr txBox="1"/>
              <p:nvPr/>
            </p:nvSpPr>
            <p:spPr>
              <a:xfrm>
                <a:off x="4472407" y="1884279"/>
                <a:ext cx="20037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892BDDA-4DB2-4846-A003-5B25D2FC08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2407" y="1884279"/>
                <a:ext cx="200375" cy="215444"/>
              </a:xfrm>
              <a:prstGeom prst="rect">
                <a:avLst/>
              </a:prstGeom>
              <a:blipFill>
                <a:blip r:embed="rId3"/>
                <a:stretch>
                  <a:fillRect l="-12121" r="-6061" b="-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AA1D7C8B-75B5-4882-A2EF-BAEB8E7768D3}"/>
              </a:ext>
            </a:extLst>
          </p:cNvPr>
          <p:cNvSpPr/>
          <p:nvPr/>
        </p:nvSpPr>
        <p:spPr>
          <a:xfrm>
            <a:off x="3300283" y="1963721"/>
            <a:ext cx="340937" cy="608029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1E3F2DF-F668-4A1C-BE9A-0749A071643F}"/>
              </a:ext>
            </a:extLst>
          </p:cNvPr>
          <p:cNvSpPr/>
          <p:nvPr/>
        </p:nvSpPr>
        <p:spPr>
          <a:xfrm>
            <a:off x="3644362" y="2255952"/>
            <a:ext cx="340937" cy="31579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C9FB572-BF93-40C4-BC29-82F6A80EF42E}"/>
              </a:ext>
            </a:extLst>
          </p:cNvPr>
          <p:cNvSpPr/>
          <p:nvPr/>
        </p:nvSpPr>
        <p:spPr>
          <a:xfrm>
            <a:off x="3986870" y="2255952"/>
            <a:ext cx="340937" cy="31579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6596097-7FE0-4BE9-96F0-7604F34B67E7}"/>
              </a:ext>
            </a:extLst>
          </p:cNvPr>
          <p:cNvSpPr/>
          <p:nvPr/>
        </p:nvSpPr>
        <p:spPr>
          <a:xfrm>
            <a:off x="4820524" y="2263022"/>
            <a:ext cx="340937" cy="31579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5568A0E-1954-4DC7-9027-A0F9583CAD7C}"/>
              </a:ext>
            </a:extLst>
          </p:cNvPr>
          <p:cNvSpPr/>
          <p:nvPr/>
        </p:nvSpPr>
        <p:spPr>
          <a:xfrm>
            <a:off x="5159890" y="2402068"/>
            <a:ext cx="340937" cy="176751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C8D846F-72C7-4F3E-9D97-0D0A21D530F9}"/>
              </a:ext>
            </a:extLst>
          </p:cNvPr>
          <p:cNvSpPr/>
          <p:nvPr/>
        </p:nvSpPr>
        <p:spPr>
          <a:xfrm>
            <a:off x="5502398" y="1850600"/>
            <a:ext cx="340937" cy="728219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584431A-5C86-43A7-95FF-3858148A9E15}"/>
              </a:ext>
            </a:extLst>
          </p:cNvPr>
          <p:cNvSpPr/>
          <p:nvPr/>
        </p:nvSpPr>
        <p:spPr>
          <a:xfrm>
            <a:off x="2953062" y="1412253"/>
            <a:ext cx="344079" cy="115949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AA15FF1-A8E5-4296-859F-89F10A3D6549}"/>
              </a:ext>
            </a:extLst>
          </p:cNvPr>
          <p:cNvSpPr/>
          <p:nvPr/>
        </p:nvSpPr>
        <p:spPr>
          <a:xfrm>
            <a:off x="5843335" y="1414609"/>
            <a:ext cx="344079" cy="116421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6CC285D-3CFC-48BD-BFEC-87476122B6B2}"/>
                  </a:ext>
                </a:extLst>
              </p:cNvPr>
              <p:cNvSpPr txBox="1"/>
              <p:nvPr/>
            </p:nvSpPr>
            <p:spPr>
              <a:xfrm>
                <a:off x="3542619" y="1143027"/>
                <a:ext cx="18934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6CC285D-3CFC-48BD-BFEC-87476122B6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2619" y="1143027"/>
                <a:ext cx="189346" cy="246221"/>
              </a:xfrm>
              <a:prstGeom prst="rect">
                <a:avLst/>
              </a:prstGeom>
              <a:blipFill>
                <a:blip r:embed="rId6"/>
                <a:stretch>
                  <a:fillRect l="-19355" r="-19355" b="-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B2BC941D-5317-4141-8E4A-897F3905EA66}"/>
                  </a:ext>
                </a:extLst>
              </p:cNvPr>
              <p:cNvSpPr txBox="1"/>
              <p:nvPr/>
            </p:nvSpPr>
            <p:spPr>
              <a:xfrm>
                <a:off x="5414892" y="1150325"/>
                <a:ext cx="23724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B2BC941D-5317-4141-8E4A-897F3905EA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4892" y="1150325"/>
                <a:ext cx="237244" cy="246221"/>
              </a:xfrm>
              <a:prstGeom prst="rect">
                <a:avLst/>
              </a:prstGeom>
              <a:blipFill>
                <a:blip r:embed="rId7"/>
                <a:stretch>
                  <a:fillRect l="-20513" r="-20513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625755F-9E2B-4612-8A46-0BA28D2FBA21}"/>
                  </a:ext>
                </a:extLst>
              </p:cNvPr>
              <p:cNvSpPr txBox="1"/>
              <p:nvPr/>
            </p:nvSpPr>
            <p:spPr>
              <a:xfrm>
                <a:off x="3037858" y="2306128"/>
                <a:ext cx="22275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625755F-9E2B-4612-8A46-0BA28D2FBA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7858" y="2306128"/>
                <a:ext cx="222753" cy="215444"/>
              </a:xfrm>
              <a:prstGeom prst="rect">
                <a:avLst/>
              </a:prstGeom>
              <a:blipFill>
                <a:blip r:embed="rId16"/>
                <a:stretch>
                  <a:fillRect l="-8108" b="-13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A00B6E5D-1495-4A42-93D9-370C8345ECD6}"/>
                  </a:ext>
                </a:extLst>
              </p:cNvPr>
              <p:cNvSpPr txBox="1"/>
              <p:nvPr/>
            </p:nvSpPr>
            <p:spPr>
              <a:xfrm>
                <a:off x="3384347" y="2301716"/>
                <a:ext cx="22692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A00B6E5D-1495-4A42-93D9-370C8345EC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4347" y="2301716"/>
                <a:ext cx="226922" cy="215444"/>
              </a:xfrm>
              <a:prstGeom prst="rect">
                <a:avLst/>
              </a:prstGeom>
              <a:blipFill>
                <a:blip r:embed="rId17"/>
                <a:stretch>
                  <a:fillRect l="-8108" r="-2703" b="-1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A0838386-C0C9-4A71-BC25-8889E0C9B195}"/>
                  </a:ext>
                </a:extLst>
              </p:cNvPr>
              <p:cNvSpPr txBox="1"/>
              <p:nvPr/>
            </p:nvSpPr>
            <p:spPr>
              <a:xfrm>
                <a:off x="3718136" y="2296773"/>
                <a:ext cx="22692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A0838386-C0C9-4A71-BC25-8889E0C9B1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8136" y="2296773"/>
                <a:ext cx="226922" cy="215444"/>
              </a:xfrm>
              <a:prstGeom prst="rect">
                <a:avLst/>
              </a:prstGeom>
              <a:blipFill>
                <a:blip r:embed="rId18"/>
                <a:stretch>
                  <a:fillRect l="-10811" r="-2703" b="-1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C9FCC3C1-53D4-4988-8A2E-7BF33C6ADB6F}"/>
                  </a:ext>
                </a:extLst>
              </p:cNvPr>
              <p:cNvSpPr txBox="1"/>
              <p:nvPr/>
            </p:nvSpPr>
            <p:spPr>
              <a:xfrm>
                <a:off x="4064625" y="2292361"/>
                <a:ext cx="22692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C9FCC3C1-53D4-4988-8A2E-7BF33C6ADB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4625" y="2292361"/>
                <a:ext cx="226922" cy="215444"/>
              </a:xfrm>
              <a:prstGeom prst="rect">
                <a:avLst/>
              </a:prstGeom>
              <a:blipFill>
                <a:blip r:embed="rId19"/>
                <a:stretch>
                  <a:fillRect l="-10811" r="-2703" b="-1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id="{18F68F99-3EDE-4974-AB36-85269EDE9FF5}"/>
                  </a:ext>
                </a:extLst>
              </p:cNvPr>
              <p:cNvSpPr txBox="1"/>
              <p:nvPr/>
            </p:nvSpPr>
            <p:spPr>
              <a:xfrm>
                <a:off x="4899635" y="2298166"/>
                <a:ext cx="22275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id="{18F68F99-3EDE-4974-AB36-85269EDE9F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9635" y="2298166"/>
                <a:ext cx="222753" cy="215444"/>
              </a:xfrm>
              <a:prstGeom prst="rect">
                <a:avLst/>
              </a:prstGeom>
              <a:blipFill>
                <a:blip r:embed="rId20"/>
                <a:stretch>
                  <a:fillRect l="-11111" r="-2778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134413D3-2B0A-4079-A508-A99C949BE34A}"/>
                  </a:ext>
                </a:extLst>
              </p:cNvPr>
              <p:cNvSpPr txBox="1"/>
              <p:nvPr/>
            </p:nvSpPr>
            <p:spPr>
              <a:xfrm>
                <a:off x="5232811" y="2336731"/>
                <a:ext cx="22692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134413D3-2B0A-4079-A508-A99C949BE3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2811" y="2336731"/>
                <a:ext cx="226921" cy="215444"/>
              </a:xfrm>
              <a:prstGeom prst="rect">
                <a:avLst/>
              </a:prstGeom>
              <a:blipFill>
                <a:blip r:embed="rId21"/>
                <a:stretch>
                  <a:fillRect l="-7895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7" name="TextBox 136">
                <a:extLst>
                  <a:ext uri="{FF2B5EF4-FFF2-40B4-BE49-F238E27FC236}">
                    <a16:creationId xmlns:a16="http://schemas.microsoft.com/office/drawing/2014/main" id="{247744B6-5585-46FD-B212-AA68417958E7}"/>
                  </a:ext>
                </a:extLst>
              </p:cNvPr>
              <p:cNvSpPr txBox="1"/>
              <p:nvPr/>
            </p:nvSpPr>
            <p:spPr>
              <a:xfrm>
                <a:off x="5579913" y="2288811"/>
                <a:ext cx="22692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7" name="TextBox 136">
                <a:extLst>
                  <a:ext uri="{FF2B5EF4-FFF2-40B4-BE49-F238E27FC236}">
                    <a16:creationId xmlns:a16="http://schemas.microsoft.com/office/drawing/2014/main" id="{247744B6-5585-46FD-B212-AA68417958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9913" y="2288811"/>
                <a:ext cx="226922" cy="215444"/>
              </a:xfrm>
              <a:prstGeom prst="rect">
                <a:avLst/>
              </a:prstGeom>
              <a:blipFill>
                <a:blip r:embed="rId22"/>
                <a:stretch>
                  <a:fillRect l="-7895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3EE993EC-EB41-424D-B79C-8A9A0B06048E}"/>
                  </a:ext>
                </a:extLst>
              </p:cNvPr>
              <p:cNvSpPr txBox="1"/>
              <p:nvPr/>
            </p:nvSpPr>
            <p:spPr>
              <a:xfrm>
                <a:off x="5926402" y="2284399"/>
                <a:ext cx="22692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3EE993EC-EB41-424D-B79C-8A9A0B0604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6402" y="2284399"/>
                <a:ext cx="226922" cy="215444"/>
              </a:xfrm>
              <a:prstGeom prst="rect">
                <a:avLst/>
              </a:prstGeom>
              <a:blipFill>
                <a:blip r:embed="rId23"/>
                <a:stretch>
                  <a:fillRect l="-8108" r="-2703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0764726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lvl="0"/>
            <a:r>
              <a:rPr lang="en-GB" dirty="0">
                <a:latin typeface="Open Sans"/>
                <a:ea typeface="Open Sans"/>
                <a:cs typeface="Open Sans"/>
                <a:sym typeface="Open Sans"/>
              </a:rPr>
              <a:t>Distribution Move Steps</a:t>
            </a:r>
            <a:endParaRPr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0" name="Google Shape;70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Economica"/>
              </a:rPr>
              <a:t>85</a:t>
            </a:fld>
            <a:endParaRPr dirty="0">
              <a:solidFill>
                <a:schemeClr val="dk1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  <a:sym typeface="Economica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FADD106-C75A-4B7C-9A27-5E2D37A04F05}"/>
              </a:ext>
            </a:extLst>
          </p:cNvPr>
          <p:cNvSpPr/>
          <p:nvPr/>
        </p:nvSpPr>
        <p:spPr>
          <a:xfrm>
            <a:off x="3300283" y="1412253"/>
            <a:ext cx="344079" cy="115949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6FB0AFA-40A3-4E8D-B80E-2E7DB6919CC9}"/>
              </a:ext>
            </a:extLst>
          </p:cNvPr>
          <p:cNvSpPr/>
          <p:nvPr/>
        </p:nvSpPr>
        <p:spPr>
          <a:xfrm>
            <a:off x="3641220" y="1412253"/>
            <a:ext cx="344079" cy="115949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E60E335-C42C-48C6-AD6D-C78C3FA74849}"/>
              </a:ext>
            </a:extLst>
          </p:cNvPr>
          <p:cNvSpPr/>
          <p:nvPr/>
        </p:nvSpPr>
        <p:spPr>
          <a:xfrm>
            <a:off x="3982157" y="1412253"/>
            <a:ext cx="344079" cy="115949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BB88BF4-DC32-418D-8E9E-EF20852927B7}"/>
              </a:ext>
            </a:extLst>
          </p:cNvPr>
          <p:cNvSpPr/>
          <p:nvPr/>
        </p:nvSpPr>
        <p:spPr>
          <a:xfrm>
            <a:off x="4818953" y="1412253"/>
            <a:ext cx="344079" cy="115949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E50D834-3C58-4E48-B5CC-B11AB88ACF08}"/>
              </a:ext>
            </a:extLst>
          </p:cNvPr>
          <p:cNvSpPr/>
          <p:nvPr/>
        </p:nvSpPr>
        <p:spPr>
          <a:xfrm>
            <a:off x="5159890" y="1412253"/>
            <a:ext cx="344079" cy="115949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4D80BC4-79B7-4770-8F7C-25B6B060D5C4}"/>
              </a:ext>
            </a:extLst>
          </p:cNvPr>
          <p:cNvSpPr/>
          <p:nvPr/>
        </p:nvSpPr>
        <p:spPr>
          <a:xfrm>
            <a:off x="5500827" y="1412253"/>
            <a:ext cx="344079" cy="115949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892BDDA-4DB2-4846-A003-5B25D2FC083B}"/>
                  </a:ext>
                </a:extLst>
              </p:cNvPr>
              <p:cNvSpPr txBox="1"/>
              <p:nvPr/>
            </p:nvSpPr>
            <p:spPr>
              <a:xfrm>
                <a:off x="4472407" y="1884279"/>
                <a:ext cx="20037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892BDDA-4DB2-4846-A003-5B25D2FC08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2407" y="1884279"/>
                <a:ext cx="200375" cy="215444"/>
              </a:xfrm>
              <a:prstGeom prst="rect">
                <a:avLst/>
              </a:prstGeom>
              <a:blipFill>
                <a:blip r:embed="rId3"/>
                <a:stretch>
                  <a:fillRect l="-12121" r="-6061" b="-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AA1D7C8B-75B5-4882-A2EF-BAEB8E7768D3}"/>
              </a:ext>
            </a:extLst>
          </p:cNvPr>
          <p:cNvSpPr/>
          <p:nvPr/>
        </p:nvSpPr>
        <p:spPr>
          <a:xfrm>
            <a:off x="3300283" y="1963721"/>
            <a:ext cx="340937" cy="608029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1E3F2DF-F668-4A1C-BE9A-0749A071643F}"/>
              </a:ext>
            </a:extLst>
          </p:cNvPr>
          <p:cNvSpPr/>
          <p:nvPr/>
        </p:nvSpPr>
        <p:spPr>
          <a:xfrm>
            <a:off x="3644362" y="2255952"/>
            <a:ext cx="340937" cy="31579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C9FB572-BF93-40C4-BC29-82F6A80EF42E}"/>
              </a:ext>
            </a:extLst>
          </p:cNvPr>
          <p:cNvSpPr/>
          <p:nvPr/>
        </p:nvSpPr>
        <p:spPr>
          <a:xfrm>
            <a:off x="3986870" y="2255952"/>
            <a:ext cx="340937" cy="31579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6596097-7FE0-4BE9-96F0-7604F34B67E7}"/>
              </a:ext>
            </a:extLst>
          </p:cNvPr>
          <p:cNvSpPr/>
          <p:nvPr/>
        </p:nvSpPr>
        <p:spPr>
          <a:xfrm>
            <a:off x="4820524" y="2263022"/>
            <a:ext cx="340937" cy="31579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5568A0E-1954-4DC7-9027-A0F9583CAD7C}"/>
              </a:ext>
            </a:extLst>
          </p:cNvPr>
          <p:cNvSpPr/>
          <p:nvPr/>
        </p:nvSpPr>
        <p:spPr>
          <a:xfrm>
            <a:off x="5159890" y="2402068"/>
            <a:ext cx="340937" cy="176751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C8D846F-72C7-4F3E-9D97-0D0A21D530F9}"/>
              </a:ext>
            </a:extLst>
          </p:cNvPr>
          <p:cNvSpPr/>
          <p:nvPr/>
        </p:nvSpPr>
        <p:spPr>
          <a:xfrm>
            <a:off x="5502398" y="1850600"/>
            <a:ext cx="340937" cy="728219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584431A-5C86-43A7-95FF-3858148A9E15}"/>
              </a:ext>
            </a:extLst>
          </p:cNvPr>
          <p:cNvSpPr/>
          <p:nvPr/>
        </p:nvSpPr>
        <p:spPr>
          <a:xfrm>
            <a:off x="2953062" y="1412253"/>
            <a:ext cx="344079" cy="115949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AA15FF1-A8E5-4296-859F-89F10A3D6549}"/>
              </a:ext>
            </a:extLst>
          </p:cNvPr>
          <p:cNvSpPr/>
          <p:nvPr/>
        </p:nvSpPr>
        <p:spPr>
          <a:xfrm>
            <a:off x="5843335" y="1414609"/>
            <a:ext cx="344079" cy="116421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CE45B75-196D-4FEB-B02F-72D3009EF25B}"/>
              </a:ext>
            </a:extLst>
          </p:cNvPr>
          <p:cNvSpPr/>
          <p:nvPr/>
        </p:nvSpPr>
        <p:spPr>
          <a:xfrm>
            <a:off x="810652" y="3046135"/>
            <a:ext cx="344079" cy="115949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76DC6B31-A8B3-4C5C-9171-D4F86851E49D}"/>
              </a:ext>
            </a:extLst>
          </p:cNvPr>
          <p:cNvSpPr/>
          <p:nvPr/>
        </p:nvSpPr>
        <p:spPr>
          <a:xfrm>
            <a:off x="1151589" y="3046135"/>
            <a:ext cx="344079" cy="115949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C8AB2A1D-8403-42AA-981A-07E3F5F17B4D}"/>
              </a:ext>
            </a:extLst>
          </p:cNvPr>
          <p:cNvSpPr/>
          <p:nvPr/>
        </p:nvSpPr>
        <p:spPr>
          <a:xfrm>
            <a:off x="1492526" y="3046135"/>
            <a:ext cx="344079" cy="115949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C5783410-EF40-49D2-9691-6F294D2BA4DC}"/>
                  </a:ext>
                </a:extLst>
              </p:cNvPr>
              <p:cNvSpPr txBox="1"/>
              <p:nvPr/>
            </p:nvSpPr>
            <p:spPr>
              <a:xfrm>
                <a:off x="1900899" y="3518161"/>
                <a:ext cx="20037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C5783410-EF40-49D2-9691-6F294D2BA4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0899" y="3518161"/>
                <a:ext cx="200375" cy="215444"/>
              </a:xfrm>
              <a:prstGeom prst="rect">
                <a:avLst/>
              </a:prstGeom>
              <a:blipFill>
                <a:blip r:embed="rId4"/>
                <a:stretch>
                  <a:fillRect l="-12121" r="-6061" b="-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Rectangle 48">
            <a:extLst>
              <a:ext uri="{FF2B5EF4-FFF2-40B4-BE49-F238E27FC236}">
                <a16:creationId xmlns:a16="http://schemas.microsoft.com/office/drawing/2014/main" id="{71A03CFD-DAB5-4B47-B0D1-5A6161273F28}"/>
              </a:ext>
            </a:extLst>
          </p:cNvPr>
          <p:cNvSpPr/>
          <p:nvPr/>
        </p:nvSpPr>
        <p:spPr>
          <a:xfrm>
            <a:off x="466574" y="3043778"/>
            <a:ext cx="344079" cy="115949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B44D28FA-FD75-4905-8621-8560A4F411EB}"/>
              </a:ext>
            </a:extLst>
          </p:cNvPr>
          <p:cNvSpPr/>
          <p:nvPr/>
        </p:nvSpPr>
        <p:spPr>
          <a:xfrm>
            <a:off x="812334" y="3595248"/>
            <a:ext cx="340937" cy="608029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5C23322A-A1BF-40AE-A26C-929D9CEA7D41}"/>
              </a:ext>
            </a:extLst>
          </p:cNvPr>
          <p:cNvSpPr/>
          <p:nvPr/>
        </p:nvSpPr>
        <p:spPr>
          <a:xfrm>
            <a:off x="1151700" y="3887479"/>
            <a:ext cx="340937" cy="31579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1B7C41CB-9544-4176-A7B9-248BCC77B9A8}"/>
              </a:ext>
            </a:extLst>
          </p:cNvPr>
          <p:cNvSpPr/>
          <p:nvPr/>
        </p:nvSpPr>
        <p:spPr>
          <a:xfrm>
            <a:off x="1494208" y="3887479"/>
            <a:ext cx="340937" cy="31579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6CC285D-3CFC-48BD-BFEC-87476122B6B2}"/>
                  </a:ext>
                </a:extLst>
              </p:cNvPr>
              <p:cNvSpPr txBox="1"/>
              <p:nvPr/>
            </p:nvSpPr>
            <p:spPr>
              <a:xfrm>
                <a:off x="3542619" y="1143027"/>
                <a:ext cx="18934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6CC285D-3CFC-48BD-BFEC-87476122B6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2619" y="1143027"/>
                <a:ext cx="189346" cy="246221"/>
              </a:xfrm>
              <a:prstGeom prst="rect">
                <a:avLst/>
              </a:prstGeom>
              <a:blipFill>
                <a:blip r:embed="rId6"/>
                <a:stretch>
                  <a:fillRect l="-19355" r="-19355" b="-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B2BC941D-5317-4141-8E4A-897F3905EA66}"/>
                  </a:ext>
                </a:extLst>
              </p:cNvPr>
              <p:cNvSpPr txBox="1"/>
              <p:nvPr/>
            </p:nvSpPr>
            <p:spPr>
              <a:xfrm>
                <a:off x="5414892" y="1150325"/>
                <a:ext cx="23724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B2BC941D-5317-4141-8E4A-897F3905EA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4892" y="1150325"/>
                <a:ext cx="237244" cy="246221"/>
              </a:xfrm>
              <a:prstGeom prst="rect">
                <a:avLst/>
              </a:prstGeom>
              <a:blipFill>
                <a:blip r:embed="rId7"/>
                <a:stretch>
                  <a:fillRect l="-20513" r="-20513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EF5B937A-34BA-477B-B2F9-38E7E2EEC7D8}"/>
                  </a:ext>
                </a:extLst>
              </p:cNvPr>
              <p:cNvSpPr txBox="1"/>
              <p:nvPr/>
            </p:nvSpPr>
            <p:spPr>
              <a:xfrm>
                <a:off x="1054952" y="2737929"/>
                <a:ext cx="18934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EF5B937A-34BA-477B-B2F9-38E7E2EEC7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4952" y="2737929"/>
                <a:ext cx="189346" cy="246221"/>
              </a:xfrm>
              <a:prstGeom prst="rect">
                <a:avLst/>
              </a:prstGeom>
              <a:blipFill>
                <a:blip r:embed="rId8"/>
                <a:stretch>
                  <a:fillRect l="-19355" r="-19355"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Rectangle 76">
            <a:extLst>
              <a:ext uri="{FF2B5EF4-FFF2-40B4-BE49-F238E27FC236}">
                <a16:creationId xmlns:a16="http://schemas.microsoft.com/office/drawing/2014/main" id="{64C787D0-01EB-483C-86E9-B6329E89CF8C}"/>
              </a:ext>
            </a:extLst>
          </p:cNvPr>
          <p:cNvSpPr/>
          <p:nvPr/>
        </p:nvSpPr>
        <p:spPr>
          <a:xfrm>
            <a:off x="2167596" y="3046135"/>
            <a:ext cx="344079" cy="115949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A2294556-59B5-455C-9159-207D38A67486}"/>
              </a:ext>
            </a:extLst>
          </p:cNvPr>
          <p:cNvSpPr/>
          <p:nvPr/>
        </p:nvSpPr>
        <p:spPr>
          <a:xfrm>
            <a:off x="2508533" y="3046135"/>
            <a:ext cx="344079" cy="115949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465900B5-7CC0-4A89-BDDA-5D3A1888838E}"/>
              </a:ext>
            </a:extLst>
          </p:cNvPr>
          <p:cNvSpPr/>
          <p:nvPr/>
        </p:nvSpPr>
        <p:spPr>
          <a:xfrm>
            <a:off x="2849470" y="3046135"/>
            <a:ext cx="344079" cy="115949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E094E759-5FB8-4135-B4A0-57BA951682B5}"/>
              </a:ext>
            </a:extLst>
          </p:cNvPr>
          <p:cNvSpPr/>
          <p:nvPr/>
        </p:nvSpPr>
        <p:spPr>
          <a:xfrm>
            <a:off x="3191977" y="3046134"/>
            <a:ext cx="344079" cy="115949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8CB86C9A-5D57-46A7-900C-A49007FDCCAE}"/>
                  </a:ext>
                </a:extLst>
              </p:cNvPr>
              <p:cNvSpPr txBox="1"/>
              <p:nvPr/>
            </p:nvSpPr>
            <p:spPr>
              <a:xfrm>
                <a:off x="2730848" y="2761135"/>
                <a:ext cx="252633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8CB86C9A-5D57-46A7-900C-A49007FDCC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0848" y="2761135"/>
                <a:ext cx="252633" cy="246221"/>
              </a:xfrm>
              <a:prstGeom prst="rect">
                <a:avLst/>
              </a:prstGeom>
              <a:blipFill>
                <a:blip r:embed="rId9"/>
                <a:stretch>
                  <a:fillRect l="-17073" r="-2439" b="-1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4" name="Rectangle 113">
            <a:extLst>
              <a:ext uri="{FF2B5EF4-FFF2-40B4-BE49-F238E27FC236}">
                <a16:creationId xmlns:a16="http://schemas.microsoft.com/office/drawing/2014/main" id="{00BD64B1-79B9-4B4D-BC12-E9AAB2DA5DC8}"/>
              </a:ext>
            </a:extLst>
          </p:cNvPr>
          <p:cNvSpPr/>
          <p:nvPr/>
        </p:nvSpPr>
        <p:spPr>
          <a:xfrm>
            <a:off x="2506696" y="3598037"/>
            <a:ext cx="340937" cy="608029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CB1D219A-95BB-4EF7-B446-B423C119D3C7}"/>
              </a:ext>
            </a:extLst>
          </p:cNvPr>
          <p:cNvSpPr/>
          <p:nvPr/>
        </p:nvSpPr>
        <p:spPr>
          <a:xfrm>
            <a:off x="2846062" y="3890268"/>
            <a:ext cx="340937" cy="31579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83FC43DF-B27C-4825-A359-D5624618027E}"/>
              </a:ext>
            </a:extLst>
          </p:cNvPr>
          <p:cNvSpPr/>
          <p:nvPr/>
        </p:nvSpPr>
        <p:spPr>
          <a:xfrm>
            <a:off x="3188570" y="3890268"/>
            <a:ext cx="340937" cy="31579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A204F893-D729-4D59-AD68-141CB3334F1D}"/>
              </a:ext>
            </a:extLst>
          </p:cNvPr>
          <p:cNvSpPr/>
          <p:nvPr/>
        </p:nvSpPr>
        <p:spPr>
          <a:xfrm>
            <a:off x="2168232" y="3888916"/>
            <a:ext cx="340937" cy="31579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625755F-9E2B-4612-8A46-0BA28D2FBA21}"/>
                  </a:ext>
                </a:extLst>
              </p:cNvPr>
              <p:cNvSpPr txBox="1"/>
              <p:nvPr/>
            </p:nvSpPr>
            <p:spPr>
              <a:xfrm>
                <a:off x="3037858" y="2306128"/>
                <a:ext cx="22275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625755F-9E2B-4612-8A46-0BA28D2FBA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7858" y="2306128"/>
                <a:ext cx="222753" cy="215444"/>
              </a:xfrm>
              <a:prstGeom prst="rect">
                <a:avLst/>
              </a:prstGeom>
              <a:blipFill>
                <a:blip r:embed="rId16"/>
                <a:stretch>
                  <a:fillRect l="-8108" b="-13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A00B6E5D-1495-4A42-93D9-370C8345ECD6}"/>
                  </a:ext>
                </a:extLst>
              </p:cNvPr>
              <p:cNvSpPr txBox="1"/>
              <p:nvPr/>
            </p:nvSpPr>
            <p:spPr>
              <a:xfrm>
                <a:off x="3384347" y="2301716"/>
                <a:ext cx="22692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A00B6E5D-1495-4A42-93D9-370C8345EC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4347" y="2301716"/>
                <a:ext cx="226922" cy="215444"/>
              </a:xfrm>
              <a:prstGeom prst="rect">
                <a:avLst/>
              </a:prstGeom>
              <a:blipFill>
                <a:blip r:embed="rId17"/>
                <a:stretch>
                  <a:fillRect l="-8108" r="-2703" b="-1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A0838386-C0C9-4A71-BC25-8889E0C9B195}"/>
                  </a:ext>
                </a:extLst>
              </p:cNvPr>
              <p:cNvSpPr txBox="1"/>
              <p:nvPr/>
            </p:nvSpPr>
            <p:spPr>
              <a:xfrm>
                <a:off x="3718136" y="2296773"/>
                <a:ext cx="22692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A0838386-C0C9-4A71-BC25-8889E0C9B1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8136" y="2296773"/>
                <a:ext cx="226922" cy="215444"/>
              </a:xfrm>
              <a:prstGeom prst="rect">
                <a:avLst/>
              </a:prstGeom>
              <a:blipFill>
                <a:blip r:embed="rId18"/>
                <a:stretch>
                  <a:fillRect l="-10811" r="-2703" b="-1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C9FCC3C1-53D4-4988-8A2E-7BF33C6ADB6F}"/>
                  </a:ext>
                </a:extLst>
              </p:cNvPr>
              <p:cNvSpPr txBox="1"/>
              <p:nvPr/>
            </p:nvSpPr>
            <p:spPr>
              <a:xfrm>
                <a:off x="4064625" y="2292361"/>
                <a:ext cx="22692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C9FCC3C1-53D4-4988-8A2E-7BF33C6ADB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4625" y="2292361"/>
                <a:ext cx="226922" cy="215444"/>
              </a:xfrm>
              <a:prstGeom prst="rect">
                <a:avLst/>
              </a:prstGeom>
              <a:blipFill>
                <a:blip r:embed="rId19"/>
                <a:stretch>
                  <a:fillRect l="-10811" r="-2703" b="-1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id="{18F68F99-3EDE-4974-AB36-85269EDE9FF5}"/>
                  </a:ext>
                </a:extLst>
              </p:cNvPr>
              <p:cNvSpPr txBox="1"/>
              <p:nvPr/>
            </p:nvSpPr>
            <p:spPr>
              <a:xfrm>
                <a:off x="4899635" y="2298166"/>
                <a:ext cx="22275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id="{18F68F99-3EDE-4974-AB36-85269EDE9F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9635" y="2298166"/>
                <a:ext cx="222753" cy="215444"/>
              </a:xfrm>
              <a:prstGeom prst="rect">
                <a:avLst/>
              </a:prstGeom>
              <a:blipFill>
                <a:blip r:embed="rId20"/>
                <a:stretch>
                  <a:fillRect l="-11111" r="-2778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134413D3-2B0A-4079-A508-A99C949BE34A}"/>
                  </a:ext>
                </a:extLst>
              </p:cNvPr>
              <p:cNvSpPr txBox="1"/>
              <p:nvPr/>
            </p:nvSpPr>
            <p:spPr>
              <a:xfrm>
                <a:off x="5232811" y="2336731"/>
                <a:ext cx="22692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134413D3-2B0A-4079-A508-A99C949BE3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2811" y="2336731"/>
                <a:ext cx="226921" cy="215444"/>
              </a:xfrm>
              <a:prstGeom prst="rect">
                <a:avLst/>
              </a:prstGeom>
              <a:blipFill>
                <a:blip r:embed="rId21"/>
                <a:stretch>
                  <a:fillRect l="-7895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7" name="TextBox 136">
                <a:extLst>
                  <a:ext uri="{FF2B5EF4-FFF2-40B4-BE49-F238E27FC236}">
                    <a16:creationId xmlns:a16="http://schemas.microsoft.com/office/drawing/2014/main" id="{247744B6-5585-46FD-B212-AA68417958E7}"/>
                  </a:ext>
                </a:extLst>
              </p:cNvPr>
              <p:cNvSpPr txBox="1"/>
              <p:nvPr/>
            </p:nvSpPr>
            <p:spPr>
              <a:xfrm>
                <a:off x="5579913" y="2288811"/>
                <a:ext cx="22692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7" name="TextBox 136">
                <a:extLst>
                  <a:ext uri="{FF2B5EF4-FFF2-40B4-BE49-F238E27FC236}">
                    <a16:creationId xmlns:a16="http://schemas.microsoft.com/office/drawing/2014/main" id="{247744B6-5585-46FD-B212-AA68417958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9913" y="2288811"/>
                <a:ext cx="226922" cy="215444"/>
              </a:xfrm>
              <a:prstGeom prst="rect">
                <a:avLst/>
              </a:prstGeom>
              <a:blipFill>
                <a:blip r:embed="rId22"/>
                <a:stretch>
                  <a:fillRect l="-7895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3EE993EC-EB41-424D-B79C-8A9A0B06048E}"/>
                  </a:ext>
                </a:extLst>
              </p:cNvPr>
              <p:cNvSpPr txBox="1"/>
              <p:nvPr/>
            </p:nvSpPr>
            <p:spPr>
              <a:xfrm>
                <a:off x="5926402" y="2284399"/>
                <a:ext cx="22692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3EE993EC-EB41-424D-B79C-8A9A0B0604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6402" y="2284399"/>
                <a:ext cx="226922" cy="215444"/>
              </a:xfrm>
              <a:prstGeom prst="rect">
                <a:avLst/>
              </a:prstGeom>
              <a:blipFill>
                <a:blip r:embed="rId23"/>
                <a:stretch>
                  <a:fillRect l="-8108" r="-2703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0848047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lvl="0"/>
            <a:r>
              <a:rPr lang="en-GB" dirty="0">
                <a:latin typeface="Open Sans"/>
                <a:ea typeface="Open Sans"/>
                <a:cs typeface="Open Sans"/>
                <a:sym typeface="Open Sans"/>
              </a:rPr>
              <a:t>Distribution Move Steps</a:t>
            </a:r>
            <a:endParaRPr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0" name="Google Shape;70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Economica"/>
              </a:rPr>
              <a:t>86</a:t>
            </a:fld>
            <a:endParaRPr dirty="0">
              <a:solidFill>
                <a:schemeClr val="dk1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  <a:sym typeface="Economica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FADD106-C75A-4B7C-9A27-5E2D37A04F05}"/>
              </a:ext>
            </a:extLst>
          </p:cNvPr>
          <p:cNvSpPr/>
          <p:nvPr/>
        </p:nvSpPr>
        <p:spPr>
          <a:xfrm>
            <a:off x="3300283" y="1412253"/>
            <a:ext cx="344079" cy="115949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6FB0AFA-40A3-4E8D-B80E-2E7DB6919CC9}"/>
              </a:ext>
            </a:extLst>
          </p:cNvPr>
          <p:cNvSpPr/>
          <p:nvPr/>
        </p:nvSpPr>
        <p:spPr>
          <a:xfrm>
            <a:off x="3641220" y="1412253"/>
            <a:ext cx="344079" cy="115949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E60E335-C42C-48C6-AD6D-C78C3FA74849}"/>
              </a:ext>
            </a:extLst>
          </p:cNvPr>
          <p:cNvSpPr/>
          <p:nvPr/>
        </p:nvSpPr>
        <p:spPr>
          <a:xfrm>
            <a:off x="3982157" y="1412253"/>
            <a:ext cx="344079" cy="115949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BB88BF4-DC32-418D-8E9E-EF20852927B7}"/>
              </a:ext>
            </a:extLst>
          </p:cNvPr>
          <p:cNvSpPr/>
          <p:nvPr/>
        </p:nvSpPr>
        <p:spPr>
          <a:xfrm>
            <a:off x="4818953" y="1412253"/>
            <a:ext cx="344079" cy="115949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E50D834-3C58-4E48-B5CC-B11AB88ACF08}"/>
              </a:ext>
            </a:extLst>
          </p:cNvPr>
          <p:cNvSpPr/>
          <p:nvPr/>
        </p:nvSpPr>
        <p:spPr>
          <a:xfrm>
            <a:off x="5159890" y="1412253"/>
            <a:ext cx="344079" cy="115949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4D80BC4-79B7-4770-8F7C-25B6B060D5C4}"/>
              </a:ext>
            </a:extLst>
          </p:cNvPr>
          <p:cNvSpPr/>
          <p:nvPr/>
        </p:nvSpPr>
        <p:spPr>
          <a:xfrm>
            <a:off x="5500827" y="1412253"/>
            <a:ext cx="344079" cy="115949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892BDDA-4DB2-4846-A003-5B25D2FC083B}"/>
                  </a:ext>
                </a:extLst>
              </p:cNvPr>
              <p:cNvSpPr txBox="1"/>
              <p:nvPr/>
            </p:nvSpPr>
            <p:spPr>
              <a:xfrm>
                <a:off x="4472407" y="1884279"/>
                <a:ext cx="20037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892BDDA-4DB2-4846-A003-5B25D2FC08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2407" y="1884279"/>
                <a:ext cx="200375" cy="215444"/>
              </a:xfrm>
              <a:prstGeom prst="rect">
                <a:avLst/>
              </a:prstGeom>
              <a:blipFill>
                <a:blip r:embed="rId3"/>
                <a:stretch>
                  <a:fillRect l="-12121" r="-6061" b="-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AA1D7C8B-75B5-4882-A2EF-BAEB8E7768D3}"/>
              </a:ext>
            </a:extLst>
          </p:cNvPr>
          <p:cNvSpPr/>
          <p:nvPr/>
        </p:nvSpPr>
        <p:spPr>
          <a:xfrm>
            <a:off x="3300283" y="1963721"/>
            <a:ext cx="340937" cy="608029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1E3F2DF-F668-4A1C-BE9A-0749A071643F}"/>
              </a:ext>
            </a:extLst>
          </p:cNvPr>
          <p:cNvSpPr/>
          <p:nvPr/>
        </p:nvSpPr>
        <p:spPr>
          <a:xfrm>
            <a:off x="3644362" y="2255952"/>
            <a:ext cx="340937" cy="31579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C9FB572-BF93-40C4-BC29-82F6A80EF42E}"/>
              </a:ext>
            </a:extLst>
          </p:cNvPr>
          <p:cNvSpPr/>
          <p:nvPr/>
        </p:nvSpPr>
        <p:spPr>
          <a:xfrm>
            <a:off x="3986870" y="2255952"/>
            <a:ext cx="340937" cy="31579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6596097-7FE0-4BE9-96F0-7604F34B67E7}"/>
              </a:ext>
            </a:extLst>
          </p:cNvPr>
          <p:cNvSpPr/>
          <p:nvPr/>
        </p:nvSpPr>
        <p:spPr>
          <a:xfrm>
            <a:off x="4820524" y="2263022"/>
            <a:ext cx="340937" cy="31579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5568A0E-1954-4DC7-9027-A0F9583CAD7C}"/>
              </a:ext>
            </a:extLst>
          </p:cNvPr>
          <p:cNvSpPr/>
          <p:nvPr/>
        </p:nvSpPr>
        <p:spPr>
          <a:xfrm>
            <a:off x="5159890" y="2402068"/>
            <a:ext cx="340937" cy="176751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C8D846F-72C7-4F3E-9D97-0D0A21D530F9}"/>
              </a:ext>
            </a:extLst>
          </p:cNvPr>
          <p:cNvSpPr/>
          <p:nvPr/>
        </p:nvSpPr>
        <p:spPr>
          <a:xfrm>
            <a:off x="5502398" y="1850600"/>
            <a:ext cx="340937" cy="728219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584431A-5C86-43A7-95FF-3858148A9E15}"/>
              </a:ext>
            </a:extLst>
          </p:cNvPr>
          <p:cNvSpPr/>
          <p:nvPr/>
        </p:nvSpPr>
        <p:spPr>
          <a:xfrm>
            <a:off x="2953062" y="1412253"/>
            <a:ext cx="344079" cy="115949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AA15FF1-A8E5-4296-859F-89F10A3D6549}"/>
              </a:ext>
            </a:extLst>
          </p:cNvPr>
          <p:cNvSpPr/>
          <p:nvPr/>
        </p:nvSpPr>
        <p:spPr>
          <a:xfrm>
            <a:off x="5843335" y="1414609"/>
            <a:ext cx="344079" cy="116421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CE45B75-196D-4FEB-B02F-72D3009EF25B}"/>
              </a:ext>
            </a:extLst>
          </p:cNvPr>
          <p:cNvSpPr/>
          <p:nvPr/>
        </p:nvSpPr>
        <p:spPr>
          <a:xfrm>
            <a:off x="810652" y="3046135"/>
            <a:ext cx="344079" cy="115949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76DC6B31-A8B3-4C5C-9171-D4F86851E49D}"/>
              </a:ext>
            </a:extLst>
          </p:cNvPr>
          <p:cNvSpPr/>
          <p:nvPr/>
        </p:nvSpPr>
        <p:spPr>
          <a:xfrm>
            <a:off x="1151589" y="3046135"/>
            <a:ext cx="344079" cy="115949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C8AB2A1D-8403-42AA-981A-07E3F5F17B4D}"/>
              </a:ext>
            </a:extLst>
          </p:cNvPr>
          <p:cNvSpPr/>
          <p:nvPr/>
        </p:nvSpPr>
        <p:spPr>
          <a:xfrm>
            <a:off x="1492526" y="3046135"/>
            <a:ext cx="344079" cy="115949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C5783410-EF40-49D2-9691-6F294D2BA4DC}"/>
                  </a:ext>
                </a:extLst>
              </p:cNvPr>
              <p:cNvSpPr txBox="1"/>
              <p:nvPr/>
            </p:nvSpPr>
            <p:spPr>
              <a:xfrm>
                <a:off x="1900899" y="3518161"/>
                <a:ext cx="20037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C5783410-EF40-49D2-9691-6F294D2BA4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0899" y="3518161"/>
                <a:ext cx="200375" cy="215444"/>
              </a:xfrm>
              <a:prstGeom prst="rect">
                <a:avLst/>
              </a:prstGeom>
              <a:blipFill>
                <a:blip r:embed="rId4"/>
                <a:stretch>
                  <a:fillRect l="-12121" r="-6061" b="-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Rectangle 48">
            <a:extLst>
              <a:ext uri="{FF2B5EF4-FFF2-40B4-BE49-F238E27FC236}">
                <a16:creationId xmlns:a16="http://schemas.microsoft.com/office/drawing/2014/main" id="{71A03CFD-DAB5-4B47-B0D1-5A6161273F28}"/>
              </a:ext>
            </a:extLst>
          </p:cNvPr>
          <p:cNvSpPr/>
          <p:nvPr/>
        </p:nvSpPr>
        <p:spPr>
          <a:xfrm>
            <a:off x="466574" y="3043778"/>
            <a:ext cx="344079" cy="115949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B44D28FA-FD75-4905-8621-8560A4F411EB}"/>
              </a:ext>
            </a:extLst>
          </p:cNvPr>
          <p:cNvSpPr/>
          <p:nvPr/>
        </p:nvSpPr>
        <p:spPr>
          <a:xfrm>
            <a:off x="812334" y="3595248"/>
            <a:ext cx="340937" cy="608029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5C23322A-A1BF-40AE-A26C-929D9CEA7D41}"/>
              </a:ext>
            </a:extLst>
          </p:cNvPr>
          <p:cNvSpPr/>
          <p:nvPr/>
        </p:nvSpPr>
        <p:spPr>
          <a:xfrm>
            <a:off x="1151700" y="3887479"/>
            <a:ext cx="340937" cy="31579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1B7C41CB-9544-4176-A7B9-248BCC77B9A8}"/>
              </a:ext>
            </a:extLst>
          </p:cNvPr>
          <p:cNvSpPr/>
          <p:nvPr/>
        </p:nvSpPr>
        <p:spPr>
          <a:xfrm>
            <a:off x="1494208" y="3887479"/>
            <a:ext cx="340937" cy="31579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6CC285D-3CFC-48BD-BFEC-87476122B6B2}"/>
                  </a:ext>
                </a:extLst>
              </p:cNvPr>
              <p:cNvSpPr txBox="1"/>
              <p:nvPr/>
            </p:nvSpPr>
            <p:spPr>
              <a:xfrm>
                <a:off x="3542619" y="1143027"/>
                <a:ext cx="18934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6CC285D-3CFC-48BD-BFEC-87476122B6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2619" y="1143027"/>
                <a:ext cx="189346" cy="246221"/>
              </a:xfrm>
              <a:prstGeom prst="rect">
                <a:avLst/>
              </a:prstGeom>
              <a:blipFill>
                <a:blip r:embed="rId6"/>
                <a:stretch>
                  <a:fillRect l="-19355" r="-19355" b="-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B2BC941D-5317-4141-8E4A-897F3905EA66}"/>
                  </a:ext>
                </a:extLst>
              </p:cNvPr>
              <p:cNvSpPr txBox="1"/>
              <p:nvPr/>
            </p:nvSpPr>
            <p:spPr>
              <a:xfrm>
                <a:off x="5414892" y="1150325"/>
                <a:ext cx="23724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B2BC941D-5317-4141-8E4A-897F3905EA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4892" y="1150325"/>
                <a:ext cx="237244" cy="246221"/>
              </a:xfrm>
              <a:prstGeom prst="rect">
                <a:avLst/>
              </a:prstGeom>
              <a:blipFill>
                <a:blip r:embed="rId7"/>
                <a:stretch>
                  <a:fillRect l="-20513" r="-20513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EF5B937A-34BA-477B-B2F9-38E7E2EEC7D8}"/>
                  </a:ext>
                </a:extLst>
              </p:cNvPr>
              <p:cNvSpPr txBox="1"/>
              <p:nvPr/>
            </p:nvSpPr>
            <p:spPr>
              <a:xfrm>
                <a:off x="1054952" y="2737929"/>
                <a:ext cx="18934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EF5B937A-34BA-477B-B2F9-38E7E2EEC7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4952" y="2737929"/>
                <a:ext cx="189346" cy="246221"/>
              </a:xfrm>
              <a:prstGeom prst="rect">
                <a:avLst/>
              </a:prstGeom>
              <a:blipFill>
                <a:blip r:embed="rId8"/>
                <a:stretch>
                  <a:fillRect l="-19355" r="-19355"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Rectangle 76">
            <a:extLst>
              <a:ext uri="{FF2B5EF4-FFF2-40B4-BE49-F238E27FC236}">
                <a16:creationId xmlns:a16="http://schemas.microsoft.com/office/drawing/2014/main" id="{64C787D0-01EB-483C-86E9-B6329E89CF8C}"/>
              </a:ext>
            </a:extLst>
          </p:cNvPr>
          <p:cNvSpPr/>
          <p:nvPr/>
        </p:nvSpPr>
        <p:spPr>
          <a:xfrm>
            <a:off x="2167596" y="3046135"/>
            <a:ext cx="344079" cy="115949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A2294556-59B5-455C-9159-207D38A67486}"/>
              </a:ext>
            </a:extLst>
          </p:cNvPr>
          <p:cNvSpPr/>
          <p:nvPr/>
        </p:nvSpPr>
        <p:spPr>
          <a:xfrm>
            <a:off x="2508533" y="3046135"/>
            <a:ext cx="344079" cy="115949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465900B5-7CC0-4A89-BDDA-5D3A1888838E}"/>
              </a:ext>
            </a:extLst>
          </p:cNvPr>
          <p:cNvSpPr/>
          <p:nvPr/>
        </p:nvSpPr>
        <p:spPr>
          <a:xfrm>
            <a:off x="2849470" y="3046135"/>
            <a:ext cx="344079" cy="115949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E094E759-5FB8-4135-B4A0-57BA951682B5}"/>
              </a:ext>
            </a:extLst>
          </p:cNvPr>
          <p:cNvSpPr/>
          <p:nvPr/>
        </p:nvSpPr>
        <p:spPr>
          <a:xfrm>
            <a:off x="3191977" y="3046134"/>
            <a:ext cx="344079" cy="115949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8CB86C9A-5D57-46A7-900C-A49007FDCCAE}"/>
                  </a:ext>
                </a:extLst>
              </p:cNvPr>
              <p:cNvSpPr txBox="1"/>
              <p:nvPr/>
            </p:nvSpPr>
            <p:spPr>
              <a:xfrm>
                <a:off x="2730848" y="2761135"/>
                <a:ext cx="252633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8CB86C9A-5D57-46A7-900C-A49007FDCC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0848" y="2761135"/>
                <a:ext cx="252633" cy="246221"/>
              </a:xfrm>
              <a:prstGeom prst="rect">
                <a:avLst/>
              </a:prstGeom>
              <a:blipFill>
                <a:blip r:embed="rId9"/>
                <a:stretch>
                  <a:fillRect l="-17073" r="-2439" b="-1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4D091181-333A-45C3-A10F-C3FB1D7C7C0B}"/>
                  </a:ext>
                </a:extLst>
              </p:cNvPr>
              <p:cNvSpPr txBox="1"/>
              <p:nvPr/>
            </p:nvSpPr>
            <p:spPr>
              <a:xfrm>
                <a:off x="3606419" y="3515805"/>
                <a:ext cx="20037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4D091181-333A-45C3-A10F-C3FB1D7C7C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6419" y="3515805"/>
                <a:ext cx="200375" cy="215444"/>
              </a:xfrm>
              <a:prstGeom prst="rect">
                <a:avLst/>
              </a:prstGeom>
              <a:blipFill>
                <a:blip r:embed="rId10"/>
                <a:stretch>
                  <a:fillRect l="-12500" r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8" name="Rectangle 87">
            <a:extLst>
              <a:ext uri="{FF2B5EF4-FFF2-40B4-BE49-F238E27FC236}">
                <a16:creationId xmlns:a16="http://schemas.microsoft.com/office/drawing/2014/main" id="{F36D3489-CB64-42D4-B4EF-7A26730F7B81}"/>
              </a:ext>
            </a:extLst>
          </p:cNvPr>
          <p:cNvSpPr/>
          <p:nvPr/>
        </p:nvSpPr>
        <p:spPr>
          <a:xfrm>
            <a:off x="3873116" y="3043779"/>
            <a:ext cx="344079" cy="115949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02C7BE62-B06D-4707-840E-6D29EDD7F50B}"/>
              </a:ext>
            </a:extLst>
          </p:cNvPr>
          <p:cNvSpPr/>
          <p:nvPr/>
        </p:nvSpPr>
        <p:spPr>
          <a:xfrm>
            <a:off x="4214053" y="3043779"/>
            <a:ext cx="344079" cy="115949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EC56CCCF-04AC-431D-9046-61858D21EE95}"/>
              </a:ext>
            </a:extLst>
          </p:cNvPr>
          <p:cNvSpPr/>
          <p:nvPr/>
        </p:nvSpPr>
        <p:spPr>
          <a:xfrm>
            <a:off x="4554990" y="3043779"/>
            <a:ext cx="344079" cy="115949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969A6FA6-8B60-4F8B-9528-A72F170C4188}"/>
              </a:ext>
            </a:extLst>
          </p:cNvPr>
          <p:cNvSpPr/>
          <p:nvPr/>
        </p:nvSpPr>
        <p:spPr>
          <a:xfrm>
            <a:off x="4897497" y="3043778"/>
            <a:ext cx="344079" cy="115949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F1F4EDE0-4EAF-4A35-9967-571534696327}"/>
                  </a:ext>
                </a:extLst>
              </p:cNvPr>
              <p:cNvSpPr txBox="1"/>
              <p:nvPr/>
            </p:nvSpPr>
            <p:spPr>
              <a:xfrm>
                <a:off x="4436368" y="2758779"/>
                <a:ext cx="25737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F1F4EDE0-4EAF-4A35-9967-5715346963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6368" y="2758779"/>
                <a:ext cx="257378" cy="246221"/>
              </a:xfrm>
              <a:prstGeom prst="rect">
                <a:avLst/>
              </a:prstGeom>
              <a:blipFill>
                <a:blip r:embed="rId11"/>
                <a:stretch>
                  <a:fillRect l="-16667" r="-2381" b="-1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4" name="Rectangle 113">
            <a:extLst>
              <a:ext uri="{FF2B5EF4-FFF2-40B4-BE49-F238E27FC236}">
                <a16:creationId xmlns:a16="http://schemas.microsoft.com/office/drawing/2014/main" id="{00BD64B1-79B9-4B4D-BC12-E9AAB2DA5DC8}"/>
              </a:ext>
            </a:extLst>
          </p:cNvPr>
          <p:cNvSpPr/>
          <p:nvPr/>
        </p:nvSpPr>
        <p:spPr>
          <a:xfrm>
            <a:off x="2506696" y="3598037"/>
            <a:ext cx="340937" cy="608029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CB1D219A-95BB-4EF7-B446-B423C119D3C7}"/>
              </a:ext>
            </a:extLst>
          </p:cNvPr>
          <p:cNvSpPr/>
          <p:nvPr/>
        </p:nvSpPr>
        <p:spPr>
          <a:xfrm>
            <a:off x="2846062" y="3890268"/>
            <a:ext cx="340937" cy="31579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83FC43DF-B27C-4825-A359-D5624618027E}"/>
              </a:ext>
            </a:extLst>
          </p:cNvPr>
          <p:cNvSpPr/>
          <p:nvPr/>
        </p:nvSpPr>
        <p:spPr>
          <a:xfrm>
            <a:off x="3188570" y="3890268"/>
            <a:ext cx="340937" cy="31579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A204F893-D729-4D59-AD68-141CB3334F1D}"/>
              </a:ext>
            </a:extLst>
          </p:cNvPr>
          <p:cNvSpPr/>
          <p:nvPr/>
        </p:nvSpPr>
        <p:spPr>
          <a:xfrm>
            <a:off x="2168232" y="3888916"/>
            <a:ext cx="340937" cy="31579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72047D12-AF5E-44CB-B0B5-0F0C0F36B01E}"/>
              </a:ext>
            </a:extLst>
          </p:cNvPr>
          <p:cNvSpPr/>
          <p:nvPr/>
        </p:nvSpPr>
        <p:spPr>
          <a:xfrm>
            <a:off x="4554404" y="3892191"/>
            <a:ext cx="340937" cy="31579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10718A31-3695-4D39-B3AE-DF2D47FD85CF}"/>
              </a:ext>
            </a:extLst>
          </p:cNvPr>
          <p:cNvSpPr/>
          <p:nvPr/>
        </p:nvSpPr>
        <p:spPr>
          <a:xfrm>
            <a:off x="4896912" y="3892191"/>
            <a:ext cx="340937" cy="31579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2FCF73C3-EC3D-4C98-A3A6-411B0A485A4D}"/>
              </a:ext>
            </a:extLst>
          </p:cNvPr>
          <p:cNvSpPr/>
          <p:nvPr/>
        </p:nvSpPr>
        <p:spPr>
          <a:xfrm>
            <a:off x="3876574" y="3890839"/>
            <a:ext cx="340937" cy="31579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5A18F73A-CFDC-4521-9ED9-AAD28D3AB02F}"/>
              </a:ext>
            </a:extLst>
          </p:cNvPr>
          <p:cNvSpPr/>
          <p:nvPr/>
        </p:nvSpPr>
        <p:spPr>
          <a:xfrm>
            <a:off x="4213361" y="4021060"/>
            <a:ext cx="340937" cy="176751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625755F-9E2B-4612-8A46-0BA28D2FBA21}"/>
                  </a:ext>
                </a:extLst>
              </p:cNvPr>
              <p:cNvSpPr txBox="1"/>
              <p:nvPr/>
            </p:nvSpPr>
            <p:spPr>
              <a:xfrm>
                <a:off x="3037858" y="2306128"/>
                <a:ext cx="22275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625755F-9E2B-4612-8A46-0BA28D2FBA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7858" y="2306128"/>
                <a:ext cx="222753" cy="215444"/>
              </a:xfrm>
              <a:prstGeom prst="rect">
                <a:avLst/>
              </a:prstGeom>
              <a:blipFill>
                <a:blip r:embed="rId16"/>
                <a:stretch>
                  <a:fillRect l="-8108" b="-13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A00B6E5D-1495-4A42-93D9-370C8345ECD6}"/>
                  </a:ext>
                </a:extLst>
              </p:cNvPr>
              <p:cNvSpPr txBox="1"/>
              <p:nvPr/>
            </p:nvSpPr>
            <p:spPr>
              <a:xfrm>
                <a:off x="3384347" y="2301716"/>
                <a:ext cx="22692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A00B6E5D-1495-4A42-93D9-370C8345EC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4347" y="2301716"/>
                <a:ext cx="226922" cy="215444"/>
              </a:xfrm>
              <a:prstGeom prst="rect">
                <a:avLst/>
              </a:prstGeom>
              <a:blipFill>
                <a:blip r:embed="rId17"/>
                <a:stretch>
                  <a:fillRect l="-8108" r="-2703" b="-1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A0838386-C0C9-4A71-BC25-8889E0C9B195}"/>
                  </a:ext>
                </a:extLst>
              </p:cNvPr>
              <p:cNvSpPr txBox="1"/>
              <p:nvPr/>
            </p:nvSpPr>
            <p:spPr>
              <a:xfrm>
                <a:off x="3718136" y="2296773"/>
                <a:ext cx="22692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A0838386-C0C9-4A71-BC25-8889E0C9B1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8136" y="2296773"/>
                <a:ext cx="226922" cy="215444"/>
              </a:xfrm>
              <a:prstGeom prst="rect">
                <a:avLst/>
              </a:prstGeom>
              <a:blipFill>
                <a:blip r:embed="rId18"/>
                <a:stretch>
                  <a:fillRect l="-10811" r="-2703" b="-1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C9FCC3C1-53D4-4988-8A2E-7BF33C6ADB6F}"/>
                  </a:ext>
                </a:extLst>
              </p:cNvPr>
              <p:cNvSpPr txBox="1"/>
              <p:nvPr/>
            </p:nvSpPr>
            <p:spPr>
              <a:xfrm>
                <a:off x="4064625" y="2292361"/>
                <a:ext cx="22692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C9FCC3C1-53D4-4988-8A2E-7BF33C6ADB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4625" y="2292361"/>
                <a:ext cx="226922" cy="215444"/>
              </a:xfrm>
              <a:prstGeom prst="rect">
                <a:avLst/>
              </a:prstGeom>
              <a:blipFill>
                <a:blip r:embed="rId19"/>
                <a:stretch>
                  <a:fillRect l="-10811" r="-2703" b="-1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id="{18F68F99-3EDE-4974-AB36-85269EDE9FF5}"/>
                  </a:ext>
                </a:extLst>
              </p:cNvPr>
              <p:cNvSpPr txBox="1"/>
              <p:nvPr/>
            </p:nvSpPr>
            <p:spPr>
              <a:xfrm>
                <a:off x="4899635" y="2298166"/>
                <a:ext cx="22275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id="{18F68F99-3EDE-4974-AB36-85269EDE9F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9635" y="2298166"/>
                <a:ext cx="222753" cy="215444"/>
              </a:xfrm>
              <a:prstGeom prst="rect">
                <a:avLst/>
              </a:prstGeom>
              <a:blipFill>
                <a:blip r:embed="rId20"/>
                <a:stretch>
                  <a:fillRect l="-11111" r="-2778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134413D3-2B0A-4079-A508-A99C949BE34A}"/>
                  </a:ext>
                </a:extLst>
              </p:cNvPr>
              <p:cNvSpPr txBox="1"/>
              <p:nvPr/>
            </p:nvSpPr>
            <p:spPr>
              <a:xfrm>
                <a:off x="5232811" y="2336731"/>
                <a:ext cx="22692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134413D3-2B0A-4079-A508-A99C949BE3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2811" y="2336731"/>
                <a:ext cx="226921" cy="215444"/>
              </a:xfrm>
              <a:prstGeom prst="rect">
                <a:avLst/>
              </a:prstGeom>
              <a:blipFill>
                <a:blip r:embed="rId21"/>
                <a:stretch>
                  <a:fillRect l="-7895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7" name="TextBox 136">
                <a:extLst>
                  <a:ext uri="{FF2B5EF4-FFF2-40B4-BE49-F238E27FC236}">
                    <a16:creationId xmlns:a16="http://schemas.microsoft.com/office/drawing/2014/main" id="{247744B6-5585-46FD-B212-AA68417958E7}"/>
                  </a:ext>
                </a:extLst>
              </p:cNvPr>
              <p:cNvSpPr txBox="1"/>
              <p:nvPr/>
            </p:nvSpPr>
            <p:spPr>
              <a:xfrm>
                <a:off x="5579913" y="2288811"/>
                <a:ext cx="22692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7" name="TextBox 136">
                <a:extLst>
                  <a:ext uri="{FF2B5EF4-FFF2-40B4-BE49-F238E27FC236}">
                    <a16:creationId xmlns:a16="http://schemas.microsoft.com/office/drawing/2014/main" id="{247744B6-5585-46FD-B212-AA68417958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9913" y="2288811"/>
                <a:ext cx="226922" cy="215444"/>
              </a:xfrm>
              <a:prstGeom prst="rect">
                <a:avLst/>
              </a:prstGeom>
              <a:blipFill>
                <a:blip r:embed="rId22"/>
                <a:stretch>
                  <a:fillRect l="-7895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3EE993EC-EB41-424D-B79C-8A9A0B06048E}"/>
                  </a:ext>
                </a:extLst>
              </p:cNvPr>
              <p:cNvSpPr txBox="1"/>
              <p:nvPr/>
            </p:nvSpPr>
            <p:spPr>
              <a:xfrm>
                <a:off x="5926402" y="2284399"/>
                <a:ext cx="22692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3EE993EC-EB41-424D-B79C-8A9A0B0604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6402" y="2284399"/>
                <a:ext cx="226922" cy="215444"/>
              </a:xfrm>
              <a:prstGeom prst="rect">
                <a:avLst/>
              </a:prstGeom>
              <a:blipFill>
                <a:blip r:embed="rId23"/>
                <a:stretch>
                  <a:fillRect l="-8108" r="-2703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5282200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lvl="0"/>
            <a:r>
              <a:rPr lang="en-GB" dirty="0">
                <a:latin typeface="Open Sans"/>
                <a:ea typeface="Open Sans"/>
                <a:cs typeface="Open Sans"/>
                <a:sym typeface="Open Sans"/>
              </a:rPr>
              <a:t>Distribution Move Steps</a:t>
            </a:r>
            <a:endParaRPr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0" name="Google Shape;70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Economica"/>
              </a:rPr>
              <a:t>87</a:t>
            </a:fld>
            <a:endParaRPr dirty="0">
              <a:solidFill>
                <a:schemeClr val="dk1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  <a:sym typeface="Economica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FADD106-C75A-4B7C-9A27-5E2D37A04F05}"/>
              </a:ext>
            </a:extLst>
          </p:cNvPr>
          <p:cNvSpPr/>
          <p:nvPr/>
        </p:nvSpPr>
        <p:spPr>
          <a:xfrm>
            <a:off x="3300283" y="1412253"/>
            <a:ext cx="344079" cy="115949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6FB0AFA-40A3-4E8D-B80E-2E7DB6919CC9}"/>
              </a:ext>
            </a:extLst>
          </p:cNvPr>
          <p:cNvSpPr/>
          <p:nvPr/>
        </p:nvSpPr>
        <p:spPr>
          <a:xfrm>
            <a:off x="3641220" y="1412253"/>
            <a:ext cx="344079" cy="115949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E60E335-C42C-48C6-AD6D-C78C3FA74849}"/>
              </a:ext>
            </a:extLst>
          </p:cNvPr>
          <p:cNvSpPr/>
          <p:nvPr/>
        </p:nvSpPr>
        <p:spPr>
          <a:xfrm>
            <a:off x="3982157" y="1412253"/>
            <a:ext cx="344079" cy="115949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BB88BF4-DC32-418D-8E9E-EF20852927B7}"/>
              </a:ext>
            </a:extLst>
          </p:cNvPr>
          <p:cNvSpPr/>
          <p:nvPr/>
        </p:nvSpPr>
        <p:spPr>
          <a:xfrm>
            <a:off x="4818953" y="1412253"/>
            <a:ext cx="344079" cy="115949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E50D834-3C58-4E48-B5CC-B11AB88ACF08}"/>
              </a:ext>
            </a:extLst>
          </p:cNvPr>
          <p:cNvSpPr/>
          <p:nvPr/>
        </p:nvSpPr>
        <p:spPr>
          <a:xfrm>
            <a:off x="5159890" y="1412253"/>
            <a:ext cx="344079" cy="115949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4D80BC4-79B7-4770-8F7C-25B6B060D5C4}"/>
              </a:ext>
            </a:extLst>
          </p:cNvPr>
          <p:cNvSpPr/>
          <p:nvPr/>
        </p:nvSpPr>
        <p:spPr>
          <a:xfrm>
            <a:off x="5500827" y="1412253"/>
            <a:ext cx="344079" cy="115949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892BDDA-4DB2-4846-A003-5B25D2FC083B}"/>
                  </a:ext>
                </a:extLst>
              </p:cNvPr>
              <p:cNvSpPr txBox="1"/>
              <p:nvPr/>
            </p:nvSpPr>
            <p:spPr>
              <a:xfrm>
                <a:off x="4472407" y="1884279"/>
                <a:ext cx="20037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892BDDA-4DB2-4846-A003-5B25D2FC08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2407" y="1884279"/>
                <a:ext cx="200375" cy="215444"/>
              </a:xfrm>
              <a:prstGeom prst="rect">
                <a:avLst/>
              </a:prstGeom>
              <a:blipFill>
                <a:blip r:embed="rId3"/>
                <a:stretch>
                  <a:fillRect l="-12121" r="-6061" b="-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AA1D7C8B-75B5-4882-A2EF-BAEB8E7768D3}"/>
              </a:ext>
            </a:extLst>
          </p:cNvPr>
          <p:cNvSpPr/>
          <p:nvPr/>
        </p:nvSpPr>
        <p:spPr>
          <a:xfrm>
            <a:off x="3300283" y="1963721"/>
            <a:ext cx="340937" cy="608029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1E3F2DF-F668-4A1C-BE9A-0749A071643F}"/>
              </a:ext>
            </a:extLst>
          </p:cNvPr>
          <p:cNvSpPr/>
          <p:nvPr/>
        </p:nvSpPr>
        <p:spPr>
          <a:xfrm>
            <a:off x="3644362" y="2255952"/>
            <a:ext cx="340937" cy="31579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C9FB572-BF93-40C4-BC29-82F6A80EF42E}"/>
              </a:ext>
            </a:extLst>
          </p:cNvPr>
          <p:cNvSpPr/>
          <p:nvPr/>
        </p:nvSpPr>
        <p:spPr>
          <a:xfrm>
            <a:off x="3986870" y="2255952"/>
            <a:ext cx="340937" cy="31579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6596097-7FE0-4BE9-96F0-7604F34B67E7}"/>
              </a:ext>
            </a:extLst>
          </p:cNvPr>
          <p:cNvSpPr/>
          <p:nvPr/>
        </p:nvSpPr>
        <p:spPr>
          <a:xfrm>
            <a:off x="4820524" y="2263022"/>
            <a:ext cx="340937" cy="31579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5568A0E-1954-4DC7-9027-A0F9583CAD7C}"/>
              </a:ext>
            </a:extLst>
          </p:cNvPr>
          <p:cNvSpPr/>
          <p:nvPr/>
        </p:nvSpPr>
        <p:spPr>
          <a:xfrm>
            <a:off x="5159890" y="2402068"/>
            <a:ext cx="340937" cy="176751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C8D846F-72C7-4F3E-9D97-0D0A21D530F9}"/>
              </a:ext>
            </a:extLst>
          </p:cNvPr>
          <p:cNvSpPr/>
          <p:nvPr/>
        </p:nvSpPr>
        <p:spPr>
          <a:xfrm>
            <a:off x="5502398" y="1850600"/>
            <a:ext cx="340937" cy="728219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584431A-5C86-43A7-95FF-3858148A9E15}"/>
              </a:ext>
            </a:extLst>
          </p:cNvPr>
          <p:cNvSpPr/>
          <p:nvPr/>
        </p:nvSpPr>
        <p:spPr>
          <a:xfrm>
            <a:off x="2953062" y="1412253"/>
            <a:ext cx="344079" cy="115949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AA15FF1-A8E5-4296-859F-89F10A3D6549}"/>
              </a:ext>
            </a:extLst>
          </p:cNvPr>
          <p:cNvSpPr/>
          <p:nvPr/>
        </p:nvSpPr>
        <p:spPr>
          <a:xfrm>
            <a:off x="5843335" y="1414609"/>
            <a:ext cx="344079" cy="116421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CE45B75-196D-4FEB-B02F-72D3009EF25B}"/>
              </a:ext>
            </a:extLst>
          </p:cNvPr>
          <p:cNvSpPr/>
          <p:nvPr/>
        </p:nvSpPr>
        <p:spPr>
          <a:xfrm>
            <a:off x="810652" y="3046135"/>
            <a:ext cx="344079" cy="115949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76DC6B31-A8B3-4C5C-9171-D4F86851E49D}"/>
              </a:ext>
            </a:extLst>
          </p:cNvPr>
          <p:cNvSpPr/>
          <p:nvPr/>
        </p:nvSpPr>
        <p:spPr>
          <a:xfrm>
            <a:off x="1151589" y="3046135"/>
            <a:ext cx="344079" cy="115949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C8AB2A1D-8403-42AA-981A-07E3F5F17B4D}"/>
              </a:ext>
            </a:extLst>
          </p:cNvPr>
          <p:cNvSpPr/>
          <p:nvPr/>
        </p:nvSpPr>
        <p:spPr>
          <a:xfrm>
            <a:off x="1492526" y="3046135"/>
            <a:ext cx="344079" cy="115949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C5783410-EF40-49D2-9691-6F294D2BA4DC}"/>
                  </a:ext>
                </a:extLst>
              </p:cNvPr>
              <p:cNvSpPr txBox="1"/>
              <p:nvPr/>
            </p:nvSpPr>
            <p:spPr>
              <a:xfrm>
                <a:off x="1900899" y="3518161"/>
                <a:ext cx="20037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C5783410-EF40-49D2-9691-6F294D2BA4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0899" y="3518161"/>
                <a:ext cx="200375" cy="215444"/>
              </a:xfrm>
              <a:prstGeom prst="rect">
                <a:avLst/>
              </a:prstGeom>
              <a:blipFill>
                <a:blip r:embed="rId4"/>
                <a:stretch>
                  <a:fillRect l="-12121" r="-6061" b="-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Rectangle 48">
            <a:extLst>
              <a:ext uri="{FF2B5EF4-FFF2-40B4-BE49-F238E27FC236}">
                <a16:creationId xmlns:a16="http://schemas.microsoft.com/office/drawing/2014/main" id="{71A03CFD-DAB5-4B47-B0D1-5A6161273F28}"/>
              </a:ext>
            </a:extLst>
          </p:cNvPr>
          <p:cNvSpPr/>
          <p:nvPr/>
        </p:nvSpPr>
        <p:spPr>
          <a:xfrm>
            <a:off x="466574" y="3043778"/>
            <a:ext cx="344079" cy="115949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B44D28FA-FD75-4905-8621-8560A4F411EB}"/>
              </a:ext>
            </a:extLst>
          </p:cNvPr>
          <p:cNvSpPr/>
          <p:nvPr/>
        </p:nvSpPr>
        <p:spPr>
          <a:xfrm>
            <a:off x="812334" y="3595248"/>
            <a:ext cx="340937" cy="608029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5C23322A-A1BF-40AE-A26C-929D9CEA7D41}"/>
              </a:ext>
            </a:extLst>
          </p:cNvPr>
          <p:cNvSpPr/>
          <p:nvPr/>
        </p:nvSpPr>
        <p:spPr>
          <a:xfrm>
            <a:off x="1151700" y="3887479"/>
            <a:ext cx="340937" cy="31579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1B7C41CB-9544-4176-A7B9-248BCC77B9A8}"/>
              </a:ext>
            </a:extLst>
          </p:cNvPr>
          <p:cNvSpPr/>
          <p:nvPr/>
        </p:nvSpPr>
        <p:spPr>
          <a:xfrm>
            <a:off x="1494208" y="3887479"/>
            <a:ext cx="340937" cy="31579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6CC285D-3CFC-48BD-BFEC-87476122B6B2}"/>
                  </a:ext>
                </a:extLst>
              </p:cNvPr>
              <p:cNvSpPr txBox="1"/>
              <p:nvPr/>
            </p:nvSpPr>
            <p:spPr>
              <a:xfrm>
                <a:off x="3542619" y="1143027"/>
                <a:ext cx="18934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6CC285D-3CFC-48BD-BFEC-87476122B6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2619" y="1143027"/>
                <a:ext cx="189346" cy="246221"/>
              </a:xfrm>
              <a:prstGeom prst="rect">
                <a:avLst/>
              </a:prstGeom>
              <a:blipFill>
                <a:blip r:embed="rId6"/>
                <a:stretch>
                  <a:fillRect l="-19355" r="-19355" b="-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B2BC941D-5317-4141-8E4A-897F3905EA66}"/>
                  </a:ext>
                </a:extLst>
              </p:cNvPr>
              <p:cNvSpPr txBox="1"/>
              <p:nvPr/>
            </p:nvSpPr>
            <p:spPr>
              <a:xfrm>
                <a:off x="5414892" y="1150325"/>
                <a:ext cx="23724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B2BC941D-5317-4141-8E4A-897F3905EA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4892" y="1150325"/>
                <a:ext cx="237244" cy="246221"/>
              </a:xfrm>
              <a:prstGeom prst="rect">
                <a:avLst/>
              </a:prstGeom>
              <a:blipFill>
                <a:blip r:embed="rId7"/>
                <a:stretch>
                  <a:fillRect l="-20513" r="-20513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EF5B937A-34BA-477B-B2F9-38E7E2EEC7D8}"/>
                  </a:ext>
                </a:extLst>
              </p:cNvPr>
              <p:cNvSpPr txBox="1"/>
              <p:nvPr/>
            </p:nvSpPr>
            <p:spPr>
              <a:xfrm>
                <a:off x="1054952" y="2737929"/>
                <a:ext cx="18934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EF5B937A-34BA-477B-B2F9-38E7E2EEC7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4952" y="2737929"/>
                <a:ext cx="189346" cy="246221"/>
              </a:xfrm>
              <a:prstGeom prst="rect">
                <a:avLst/>
              </a:prstGeom>
              <a:blipFill>
                <a:blip r:embed="rId8"/>
                <a:stretch>
                  <a:fillRect l="-19355" r="-19355"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Rectangle 76">
            <a:extLst>
              <a:ext uri="{FF2B5EF4-FFF2-40B4-BE49-F238E27FC236}">
                <a16:creationId xmlns:a16="http://schemas.microsoft.com/office/drawing/2014/main" id="{64C787D0-01EB-483C-86E9-B6329E89CF8C}"/>
              </a:ext>
            </a:extLst>
          </p:cNvPr>
          <p:cNvSpPr/>
          <p:nvPr/>
        </p:nvSpPr>
        <p:spPr>
          <a:xfrm>
            <a:off x="2167596" y="3046135"/>
            <a:ext cx="344079" cy="115949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A2294556-59B5-455C-9159-207D38A67486}"/>
              </a:ext>
            </a:extLst>
          </p:cNvPr>
          <p:cNvSpPr/>
          <p:nvPr/>
        </p:nvSpPr>
        <p:spPr>
          <a:xfrm>
            <a:off x="2508533" y="3046135"/>
            <a:ext cx="344079" cy="115949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465900B5-7CC0-4A89-BDDA-5D3A1888838E}"/>
              </a:ext>
            </a:extLst>
          </p:cNvPr>
          <p:cNvSpPr/>
          <p:nvPr/>
        </p:nvSpPr>
        <p:spPr>
          <a:xfrm>
            <a:off x="2849470" y="3046135"/>
            <a:ext cx="344079" cy="115949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E094E759-5FB8-4135-B4A0-57BA951682B5}"/>
              </a:ext>
            </a:extLst>
          </p:cNvPr>
          <p:cNvSpPr/>
          <p:nvPr/>
        </p:nvSpPr>
        <p:spPr>
          <a:xfrm>
            <a:off x="3191977" y="3046134"/>
            <a:ext cx="344079" cy="115949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8CB86C9A-5D57-46A7-900C-A49007FDCCAE}"/>
                  </a:ext>
                </a:extLst>
              </p:cNvPr>
              <p:cNvSpPr txBox="1"/>
              <p:nvPr/>
            </p:nvSpPr>
            <p:spPr>
              <a:xfrm>
                <a:off x="2730848" y="2761135"/>
                <a:ext cx="252633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8CB86C9A-5D57-46A7-900C-A49007FDCC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0848" y="2761135"/>
                <a:ext cx="252633" cy="246221"/>
              </a:xfrm>
              <a:prstGeom prst="rect">
                <a:avLst/>
              </a:prstGeom>
              <a:blipFill>
                <a:blip r:embed="rId9"/>
                <a:stretch>
                  <a:fillRect l="-17073" r="-2439" b="-1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4D091181-333A-45C3-A10F-C3FB1D7C7C0B}"/>
                  </a:ext>
                </a:extLst>
              </p:cNvPr>
              <p:cNvSpPr txBox="1"/>
              <p:nvPr/>
            </p:nvSpPr>
            <p:spPr>
              <a:xfrm>
                <a:off x="3606419" y="3515805"/>
                <a:ext cx="20037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4D091181-333A-45C3-A10F-C3FB1D7C7C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6419" y="3515805"/>
                <a:ext cx="200375" cy="215444"/>
              </a:xfrm>
              <a:prstGeom prst="rect">
                <a:avLst/>
              </a:prstGeom>
              <a:blipFill>
                <a:blip r:embed="rId10"/>
                <a:stretch>
                  <a:fillRect l="-12500" r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8" name="Rectangle 87">
            <a:extLst>
              <a:ext uri="{FF2B5EF4-FFF2-40B4-BE49-F238E27FC236}">
                <a16:creationId xmlns:a16="http://schemas.microsoft.com/office/drawing/2014/main" id="{F36D3489-CB64-42D4-B4EF-7A26730F7B81}"/>
              </a:ext>
            </a:extLst>
          </p:cNvPr>
          <p:cNvSpPr/>
          <p:nvPr/>
        </p:nvSpPr>
        <p:spPr>
          <a:xfrm>
            <a:off x="3873116" y="3043779"/>
            <a:ext cx="344079" cy="115949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02C7BE62-B06D-4707-840E-6D29EDD7F50B}"/>
              </a:ext>
            </a:extLst>
          </p:cNvPr>
          <p:cNvSpPr/>
          <p:nvPr/>
        </p:nvSpPr>
        <p:spPr>
          <a:xfrm>
            <a:off x="4214053" y="3043779"/>
            <a:ext cx="344079" cy="115949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EC56CCCF-04AC-431D-9046-61858D21EE95}"/>
              </a:ext>
            </a:extLst>
          </p:cNvPr>
          <p:cNvSpPr/>
          <p:nvPr/>
        </p:nvSpPr>
        <p:spPr>
          <a:xfrm>
            <a:off x="4554990" y="3043779"/>
            <a:ext cx="344079" cy="115949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969A6FA6-8B60-4F8B-9528-A72F170C4188}"/>
              </a:ext>
            </a:extLst>
          </p:cNvPr>
          <p:cNvSpPr/>
          <p:nvPr/>
        </p:nvSpPr>
        <p:spPr>
          <a:xfrm>
            <a:off x="4897497" y="3043778"/>
            <a:ext cx="344079" cy="115949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F1F4EDE0-4EAF-4A35-9967-571534696327}"/>
                  </a:ext>
                </a:extLst>
              </p:cNvPr>
              <p:cNvSpPr txBox="1"/>
              <p:nvPr/>
            </p:nvSpPr>
            <p:spPr>
              <a:xfrm>
                <a:off x="4436368" y="2758779"/>
                <a:ext cx="25737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F1F4EDE0-4EAF-4A35-9967-5715346963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6368" y="2758779"/>
                <a:ext cx="257378" cy="246221"/>
              </a:xfrm>
              <a:prstGeom prst="rect">
                <a:avLst/>
              </a:prstGeom>
              <a:blipFill>
                <a:blip r:embed="rId11"/>
                <a:stretch>
                  <a:fillRect l="-16667" r="-2381" b="-1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987B2487-8021-4752-83C2-CDE91893D26F}"/>
                  </a:ext>
                </a:extLst>
              </p:cNvPr>
              <p:cNvSpPr txBox="1"/>
              <p:nvPr/>
            </p:nvSpPr>
            <p:spPr>
              <a:xfrm>
                <a:off x="5312199" y="3519004"/>
                <a:ext cx="20037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987B2487-8021-4752-83C2-CDE91893D2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2199" y="3519004"/>
                <a:ext cx="200375" cy="215444"/>
              </a:xfrm>
              <a:prstGeom prst="rect">
                <a:avLst/>
              </a:prstGeom>
              <a:blipFill>
                <a:blip r:embed="rId12"/>
                <a:stretch>
                  <a:fillRect l="-9091" r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7" name="Rectangle 96">
            <a:extLst>
              <a:ext uri="{FF2B5EF4-FFF2-40B4-BE49-F238E27FC236}">
                <a16:creationId xmlns:a16="http://schemas.microsoft.com/office/drawing/2014/main" id="{8AD3A7C8-7D53-475D-9CCA-AA7E675C9B6A}"/>
              </a:ext>
            </a:extLst>
          </p:cNvPr>
          <p:cNvSpPr/>
          <p:nvPr/>
        </p:nvSpPr>
        <p:spPr>
          <a:xfrm>
            <a:off x="5578896" y="3046978"/>
            <a:ext cx="344079" cy="115949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A1009E74-A9F8-4AF6-885E-5A9AD15C866B}"/>
              </a:ext>
            </a:extLst>
          </p:cNvPr>
          <p:cNvSpPr/>
          <p:nvPr/>
        </p:nvSpPr>
        <p:spPr>
          <a:xfrm>
            <a:off x="5919833" y="3046978"/>
            <a:ext cx="344079" cy="115949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75A9D474-251A-417F-8D20-308B17C065D7}"/>
              </a:ext>
            </a:extLst>
          </p:cNvPr>
          <p:cNvSpPr/>
          <p:nvPr/>
        </p:nvSpPr>
        <p:spPr>
          <a:xfrm>
            <a:off x="6260770" y="3046978"/>
            <a:ext cx="344079" cy="115949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DB3F5D2A-C7AB-42C9-B444-6B5C76723B75}"/>
              </a:ext>
            </a:extLst>
          </p:cNvPr>
          <p:cNvSpPr/>
          <p:nvPr/>
        </p:nvSpPr>
        <p:spPr>
          <a:xfrm>
            <a:off x="6603277" y="3046977"/>
            <a:ext cx="344079" cy="115949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6201D90C-1AE0-43E5-ACCE-AD6BAE8A57FD}"/>
                  </a:ext>
                </a:extLst>
              </p:cNvPr>
              <p:cNvSpPr txBox="1"/>
              <p:nvPr/>
            </p:nvSpPr>
            <p:spPr>
              <a:xfrm>
                <a:off x="6142148" y="2761978"/>
                <a:ext cx="25737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6201D90C-1AE0-43E5-ACCE-AD6BAE8A57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2148" y="2761978"/>
                <a:ext cx="257378" cy="246221"/>
              </a:xfrm>
              <a:prstGeom prst="rect">
                <a:avLst/>
              </a:prstGeom>
              <a:blipFill>
                <a:blip r:embed="rId13"/>
                <a:stretch>
                  <a:fillRect l="-16667" r="-2381" b="-1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4" name="Rectangle 113">
            <a:extLst>
              <a:ext uri="{FF2B5EF4-FFF2-40B4-BE49-F238E27FC236}">
                <a16:creationId xmlns:a16="http://schemas.microsoft.com/office/drawing/2014/main" id="{00BD64B1-79B9-4B4D-BC12-E9AAB2DA5DC8}"/>
              </a:ext>
            </a:extLst>
          </p:cNvPr>
          <p:cNvSpPr/>
          <p:nvPr/>
        </p:nvSpPr>
        <p:spPr>
          <a:xfrm>
            <a:off x="2506696" y="3598037"/>
            <a:ext cx="340937" cy="608029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CB1D219A-95BB-4EF7-B446-B423C119D3C7}"/>
              </a:ext>
            </a:extLst>
          </p:cNvPr>
          <p:cNvSpPr/>
          <p:nvPr/>
        </p:nvSpPr>
        <p:spPr>
          <a:xfrm>
            <a:off x="2846062" y="3890268"/>
            <a:ext cx="340937" cy="31579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83FC43DF-B27C-4825-A359-D5624618027E}"/>
              </a:ext>
            </a:extLst>
          </p:cNvPr>
          <p:cNvSpPr/>
          <p:nvPr/>
        </p:nvSpPr>
        <p:spPr>
          <a:xfrm>
            <a:off x="3188570" y="3890268"/>
            <a:ext cx="340937" cy="31579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A204F893-D729-4D59-AD68-141CB3334F1D}"/>
              </a:ext>
            </a:extLst>
          </p:cNvPr>
          <p:cNvSpPr/>
          <p:nvPr/>
        </p:nvSpPr>
        <p:spPr>
          <a:xfrm>
            <a:off x="2168232" y="3888916"/>
            <a:ext cx="340937" cy="31579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72047D12-AF5E-44CB-B0B5-0F0C0F36B01E}"/>
              </a:ext>
            </a:extLst>
          </p:cNvPr>
          <p:cNvSpPr/>
          <p:nvPr/>
        </p:nvSpPr>
        <p:spPr>
          <a:xfrm>
            <a:off x="4554404" y="3892191"/>
            <a:ext cx="340937" cy="31579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10718A31-3695-4D39-B3AE-DF2D47FD85CF}"/>
              </a:ext>
            </a:extLst>
          </p:cNvPr>
          <p:cNvSpPr/>
          <p:nvPr/>
        </p:nvSpPr>
        <p:spPr>
          <a:xfrm>
            <a:off x="4896912" y="3892191"/>
            <a:ext cx="340937" cy="31579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2FCF73C3-EC3D-4C98-A3A6-411B0A485A4D}"/>
              </a:ext>
            </a:extLst>
          </p:cNvPr>
          <p:cNvSpPr/>
          <p:nvPr/>
        </p:nvSpPr>
        <p:spPr>
          <a:xfrm>
            <a:off x="3876574" y="3890839"/>
            <a:ext cx="340937" cy="31579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5A18F73A-CFDC-4521-9ED9-AAD28D3AB02F}"/>
              </a:ext>
            </a:extLst>
          </p:cNvPr>
          <p:cNvSpPr/>
          <p:nvPr/>
        </p:nvSpPr>
        <p:spPr>
          <a:xfrm>
            <a:off x="4213361" y="4021060"/>
            <a:ext cx="340937" cy="176751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2CDD95A2-87FE-41A4-9481-DDB55F02526D}"/>
              </a:ext>
            </a:extLst>
          </p:cNvPr>
          <p:cNvSpPr/>
          <p:nvPr/>
        </p:nvSpPr>
        <p:spPr>
          <a:xfrm>
            <a:off x="6605969" y="3890001"/>
            <a:ext cx="340937" cy="31579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F65C4CC0-166A-4756-AD2A-320876F7CAAA}"/>
              </a:ext>
            </a:extLst>
          </p:cNvPr>
          <p:cNvSpPr/>
          <p:nvPr/>
        </p:nvSpPr>
        <p:spPr>
          <a:xfrm>
            <a:off x="5590344" y="3888649"/>
            <a:ext cx="340937" cy="31579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68F598C8-742B-436D-AC54-19149E180AB0}"/>
              </a:ext>
            </a:extLst>
          </p:cNvPr>
          <p:cNvSpPr/>
          <p:nvPr/>
        </p:nvSpPr>
        <p:spPr>
          <a:xfrm>
            <a:off x="5927131" y="4018870"/>
            <a:ext cx="340937" cy="176751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E03773B1-C2B6-4C43-93C8-6D0B5C62C104}"/>
              </a:ext>
            </a:extLst>
          </p:cNvPr>
          <p:cNvSpPr/>
          <p:nvPr/>
        </p:nvSpPr>
        <p:spPr>
          <a:xfrm>
            <a:off x="6262986" y="3478255"/>
            <a:ext cx="340937" cy="728219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625755F-9E2B-4612-8A46-0BA28D2FBA21}"/>
                  </a:ext>
                </a:extLst>
              </p:cNvPr>
              <p:cNvSpPr txBox="1"/>
              <p:nvPr/>
            </p:nvSpPr>
            <p:spPr>
              <a:xfrm>
                <a:off x="3037858" y="2306128"/>
                <a:ext cx="22275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625755F-9E2B-4612-8A46-0BA28D2FBA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7858" y="2306128"/>
                <a:ext cx="222753" cy="215444"/>
              </a:xfrm>
              <a:prstGeom prst="rect">
                <a:avLst/>
              </a:prstGeom>
              <a:blipFill>
                <a:blip r:embed="rId16"/>
                <a:stretch>
                  <a:fillRect l="-8108" b="-13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A00B6E5D-1495-4A42-93D9-370C8345ECD6}"/>
                  </a:ext>
                </a:extLst>
              </p:cNvPr>
              <p:cNvSpPr txBox="1"/>
              <p:nvPr/>
            </p:nvSpPr>
            <p:spPr>
              <a:xfrm>
                <a:off x="3384347" y="2301716"/>
                <a:ext cx="22692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A00B6E5D-1495-4A42-93D9-370C8345EC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4347" y="2301716"/>
                <a:ext cx="226922" cy="215444"/>
              </a:xfrm>
              <a:prstGeom prst="rect">
                <a:avLst/>
              </a:prstGeom>
              <a:blipFill>
                <a:blip r:embed="rId17"/>
                <a:stretch>
                  <a:fillRect l="-8108" r="-2703" b="-1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A0838386-C0C9-4A71-BC25-8889E0C9B195}"/>
                  </a:ext>
                </a:extLst>
              </p:cNvPr>
              <p:cNvSpPr txBox="1"/>
              <p:nvPr/>
            </p:nvSpPr>
            <p:spPr>
              <a:xfrm>
                <a:off x="3718136" y="2296773"/>
                <a:ext cx="22692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A0838386-C0C9-4A71-BC25-8889E0C9B1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8136" y="2296773"/>
                <a:ext cx="226922" cy="215444"/>
              </a:xfrm>
              <a:prstGeom prst="rect">
                <a:avLst/>
              </a:prstGeom>
              <a:blipFill>
                <a:blip r:embed="rId18"/>
                <a:stretch>
                  <a:fillRect l="-10811" r="-2703" b="-1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C9FCC3C1-53D4-4988-8A2E-7BF33C6ADB6F}"/>
                  </a:ext>
                </a:extLst>
              </p:cNvPr>
              <p:cNvSpPr txBox="1"/>
              <p:nvPr/>
            </p:nvSpPr>
            <p:spPr>
              <a:xfrm>
                <a:off x="4064625" y="2292361"/>
                <a:ext cx="22692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C9FCC3C1-53D4-4988-8A2E-7BF33C6ADB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4625" y="2292361"/>
                <a:ext cx="226922" cy="215444"/>
              </a:xfrm>
              <a:prstGeom prst="rect">
                <a:avLst/>
              </a:prstGeom>
              <a:blipFill>
                <a:blip r:embed="rId19"/>
                <a:stretch>
                  <a:fillRect l="-10811" r="-2703" b="-1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id="{18F68F99-3EDE-4974-AB36-85269EDE9FF5}"/>
                  </a:ext>
                </a:extLst>
              </p:cNvPr>
              <p:cNvSpPr txBox="1"/>
              <p:nvPr/>
            </p:nvSpPr>
            <p:spPr>
              <a:xfrm>
                <a:off x="4899635" y="2298166"/>
                <a:ext cx="22275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id="{18F68F99-3EDE-4974-AB36-85269EDE9F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9635" y="2298166"/>
                <a:ext cx="222753" cy="215444"/>
              </a:xfrm>
              <a:prstGeom prst="rect">
                <a:avLst/>
              </a:prstGeom>
              <a:blipFill>
                <a:blip r:embed="rId20"/>
                <a:stretch>
                  <a:fillRect l="-11111" r="-2778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134413D3-2B0A-4079-A508-A99C949BE34A}"/>
                  </a:ext>
                </a:extLst>
              </p:cNvPr>
              <p:cNvSpPr txBox="1"/>
              <p:nvPr/>
            </p:nvSpPr>
            <p:spPr>
              <a:xfrm>
                <a:off x="5232811" y="2336731"/>
                <a:ext cx="22692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134413D3-2B0A-4079-A508-A99C949BE3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2811" y="2336731"/>
                <a:ext cx="226921" cy="215444"/>
              </a:xfrm>
              <a:prstGeom prst="rect">
                <a:avLst/>
              </a:prstGeom>
              <a:blipFill>
                <a:blip r:embed="rId21"/>
                <a:stretch>
                  <a:fillRect l="-7895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7" name="TextBox 136">
                <a:extLst>
                  <a:ext uri="{FF2B5EF4-FFF2-40B4-BE49-F238E27FC236}">
                    <a16:creationId xmlns:a16="http://schemas.microsoft.com/office/drawing/2014/main" id="{247744B6-5585-46FD-B212-AA68417958E7}"/>
                  </a:ext>
                </a:extLst>
              </p:cNvPr>
              <p:cNvSpPr txBox="1"/>
              <p:nvPr/>
            </p:nvSpPr>
            <p:spPr>
              <a:xfrm>
                <a:off x="5579913" y="2288811"/>
                <a:ext cx="22692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7" name="TextBox 136">
                <a:extLst>
                  <a:ext uri="{FF2B5EF4-FFF2-40B4-BE49-F238E27FC236}">
                    <a16:creationId xmlns:a16="http://schemas.microsoft.com/office/drawing/2014/main" id="{247744B6-5585-46FD-B212-AA68417958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9913" y="2288811"/>
                <a:ext cx="226922" cy="215444"/>
              </a:xfrm>
              <a:prstGeom prst="rect">
                <a:avLst/>
              </a:prstGeom>
              <a:blipFill>
                <a:blip r:embed="rId22"/>
                <a:stretch>
                  <a:fillRect l="-7895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3EE993EC-EB41-424D-B79C-8A9A0B06048E}"/>
                  </a:ext>
                </a:extLst>
              </p:cNvPr>
              <p:cNvSpPr txBox="1"/>
              <p:nvPr/>
            </p:nvSpPr>
            <p:spPr>
              <a:xfrm>
                <a:off x="5926402" y="2284399"/>
                <a:ext cx="22692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3EE993EC-EB41-424D-B79C-8A9A0B0604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6402" y="2284399"/>
                <a:ext cx="226922" cy="215444"/>
              </a:xfrm>
              <a:prstGeom prst="rect">
                <a:avLst/>
              </a:prstGeom>
              <a:blipFill>
                <a:blip r:embed="rId23"/>
                <a:stretch>
                  <a:fillRect l="-8108" r="-2703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9783424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lvl="0"/>
            <a:r>
              <a:rPr lang="en-GB" dirty="0">
                <a:latin typeface="Open Sans"/>
                <a:ea typeface="Open Sans"/>
                <a:cs typeface="Open Sans"/>
                <a:sym typeface="Open Sans"/>
              </a:rPr>
              <a:t>Distribution Move Steps</a:t>
            </a:r>
            <a:endParaRPr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0" name="Google Shape;70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Economica"/>
              </a:rPr>
              <a:t>88</a:t>
            </a:fld>
            <a:endParaRPr dirty="0">
              <a:solidFill>
                <a:schemeClr val="dk1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  <a:sym typeface="Economica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FADD106-C75A-4B7C-9A27-5E2D37A04F05}"/>
              </a:ext>
            </a:extLst>
          </p:cNvPr>
          <p:cNvSpPr/>
          <p:nvPr/>
        </p:nvSpPr>
        <p:spPr>
          <a:xfrm>
            <a:off x="3300283" y="1412253"/>
            <a:ext cx="344079" cy="115949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6FB0AFA-40A3-4E8D-B80E-2E7DB6919CC9}"/>
              </a:ext>
            </a:extLst>
          </p:cNvPr>
          <p:cNvSpPr/>
          <p:nvPr/>
        </p:nvSpPr>
        <p:spPr>
          <a:xfrm>
            <a:off x="3641220" y="1412253"/>
            <a:ext cx="344079" cy="115949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E60E335-C42C-48C6-AD6D-C78C3FA74849}"/>
              </a:ext>
            </a:extLst>
          </p:cNvPr>
          <p:cNvSpPr/>
          <p:nvPr/>
        </p:nvSpPr>
        <p:spPr>
          <a:xfrm>
            <a:off x="3982157" y="1412253"/>
            <a:ext cx="344079" cy="115949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BB88BF4-DC32-418D-8E9E-EF20852927B7}"/>
              </a:ext>
            </a:extLst>
          </p:cNvPr>
          <p:cNvSpPr/>
          <p:nvPr/>
        </p:nvSpPr>
        <p:spPr>
          <a:xfrm>
            <a:off x="4818953" y="1412253"/>
            <a:ext cx="344079" cy="115949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E50D834-3C58-4E48-B5CC-B11AB88ACF08}"/>
              </a:ext>
            </a:extLst>
          </p:cNvPr>
          <p:cNvSpPr/>
          <p:nvPr/>
        </p:nvSpPr>
        <p:spPr>
          <a:xfrm>
            <a:off x="5159890" y="1412253"/>
            <a:ext cx="344079" cy="115949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4D80BC4-79B7-4770-8F7C-25B6B060D5C4}"/>
              </a:ext>
            </a:extLst>
          </p:cNvPr>
          <p:cNvSpPr/>
          <p:nvPr/>
        </p:nvSpPr>
        <p:spPr>
          <a:xfrm>
            <a:off x="5500827" y="1412253"/>
            <a:ext cx="344079" cy="115949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892BDDA-4DB2-4846-A003-5B25D2FC083B}"/>
                  </a:ext>
                </a:extLst>
              </p:cNvPr>
              <p:cNvSpPr txBox="1"/>
              <p:nvPr/>
            </p:nvSpPr>
            <p:spPr>
              <a:xfrm>
                <a:off x="4472407" y="1884279"/>
                <a:ext cx="20037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892BDDA-4DB2-4846-A003-5B25D2FC08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2407" y="1884279"/>
                <a:ext cx="200375" cy="215444"/>
              </a:xfrm>
              <a:prstGeom prst="rect">
                <a:avLst/>
              </a:prstGeom>
              <a:blipFill>
                <a:blip r:embed="rId3"/>
                <a:stretch>
                  <a:fillRect l="-12121" r="-6061" b="-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AA1D7C8B-75B5-4882-A2EF-BAEB8E7768D3}"/>
              </a:ext>
            </a:extLst>
          </p:cNvPr>
          <p:cNvSpPr/>
          <p:nvPr/>
        </p:nvSpPr>
        <p:spPr>
          <a:xfrm>
            <a:off x="3300283" y="1963721"/>
            <a:ext cx="340937" cy="608029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1E3F2DF-F668-4A1C-BE9A-0749A071643F}"/>
              </a:ext>
            </a:extLst>
          </p:cNvPr>
          <p:cNvSpPr/>
          <p:nvPr/>
        </p:nvSpPr>
        <p:spPr>
          <a:xfrm>
            <a:off x="3644362" y="2255952"/>
            <a:ext cx="340937" cy="31579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C9FB572-BF93-40C4-BC29-82F6A80EF42E}"/>
              </a:ext>
            </a:extLst>
          </p:cNvPr>
          <p:cNvSpPr/>
          <p:nvPr/>
        </p:nvSpPr>
        <p:spPr>
          <a:xfrm>
            <a:off x="3986870" y="2255952"/>
            <a:ext cx="340937" cy="31579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6596097-7FE0-4BE9-96F0-7604F34B67E7}"/>
              </a:ext>
            </a:extLst>
          </p:cNvPr>
          <p:cNvSpPr/>
          <p:nvPr/>
        </p:nvSpPr>
        <p:spPr>
          <a:xfrm>
            <a:off x="4820524" y="2263022"/>
            <a:ext cx="340937" cy="31579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5568A0E-1954-4DC7-9027-A0F9583CAD7C}"/>
              </a:ext>
            </a:extLst>
          </p:cNvPr>
          <p:cNvSpPr/>
          <p:nvPr/>
        </p:nvSpPr>
        <p:spPr>
          <a:xfrm>
            <a:off x="5159890" y="2402068"/>
            <a:ext cx="340937" cy="176751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C8D846F-72C7-4F3E-9D97-0D0A21D530F9}"/>
              </a:ext>
            </a:extLst>
          </p:cNvPr>
          <p:cNvSpPr/>
          <p:nvPr/>
        </p:nvSpPr>
        <p:spPr>
          <a:xfrm>
            <a:off x="5502398" y="1850600"/>
            <a:ext cx="340937" cy="728219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584431A-5C86-43A7-95FF-3858148A9E15}"/>
              </a:ext>
            </a:extLst>
          </p:cNvPr>
          <p:cNvSpPr/>
          <p:nvPr/>
        </p:nvSpPr>
        <p:spPr>
          <a:xfrm>
            <a:off x="2953062" y="1412253"/>
            <a:ext cx="344079" cy="115949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AA15FF1-A8E5-4296-859F-89F10A3D6549}"/>
              </a:ext>
            </a:extLst>
          </p:cNvPr>
          <p:cNvSpPr/>
          <p:nvPr/>
        </p:nvSpPr>
        <p:spPr>
          <a:xfrm>
            <a:off x="5843335" y="1414609"/>
            <a:ext cx="344079" cy="116421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CE45B75-196D-4FEB-B02F-72D3009EF25B}"/>
              </a:ext>
            </a:extLst>
          </p:cNvPr>
          <p:cNvSpPr/>
          <p:nvPr/>
        </p:nvSpPr>
        <p:spPr>
          <a:xfrm>
            <a:off x="810652" y="3046135"/>
            <a:ext cx="344079" cy="115949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76DC6B31-A8B3-4C5C-9171-D4F86851E49D}"/>
              </a:ext>
            </a:extLst>
          </p:cNvPr>
          <p:cNvSpPr/>
          <p:nvPr/>
        </p:nvSpPr>
        <p:spPr>
          <a:xfrm>
            <a:off x="1151589" y="3046135"/>
            <a:ext cx="344079" cy="115949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C8AB2A1D-8403-42AA-981A-07E3F5F17B4D}"/>
              </a:ext>
            </a:extLst>
          </p:cNvPr>
          <p:cNvSpPr/>
          <p:nvPr/>
        </p:nvSpPr>
        <p:spPr>
          <a:xfrm>
            <a:off x="1492526" y="3046135"/>
            <a:ext cx="344079" cy="115949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C5783410-EF40-49D2-9691-6F294D2BA4DC}"/>
                  </a:ext>
                </a:extLst>
              </p:cNvPr>
              <p:cNvSpPr txBox="1"/>
              <p:nvPr/>
            </p:nvSpPr>
            <p:spPr>
              <a:xfrm>
                <a:off x="1900899" y="3518161"/>
                <a:ext cx="20037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C5783410-EF40-49D2-9691-6F294D2BA4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0899" y="3518161"/>
                <a:ext cx="200375" cy="215444"/>
              </a:xfrm>
              <a:prstGeom prst="rect">
                <a:avLst/>
              </a:prstGeom>
              <a:blipFill>
                <a:blip r:embed="rId4"/>
                <a:stretch>
                  <a:fillRect l="-12121" r="-6061" b="-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Rectangle 48">
            <a:extLst>
              <a:ext uri="{FF2B5EF4-FFF2-40B4-BE49-F238E27FC236}">
                <a16:creationId xmlns:a16="http://schemas.microsoft.com/office/drawing/2014/main" id="{71A03CFD-DAB5-4B47-B0D1-5A6161273F28}"/>
              </a:ext>
            </a:extLst>
          </p:cNvPr>
          <p:cNvSpPr/>
          <p:nvPr/>
        </p:nvSpPr>
        <p:spPr>
          <a:xfrm>
            <a:off x="466574" y="3043778"/>
            <a:ext cx="344079" cy="115949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B44D28FA-FD75-4905-8621-8560A4F411EB}"/>
              </a:ext>
            </a:extLst>
          </p:cNvPr>
          <p:cNvSpPr/>
          <p:nvPr/>
        </p:nvSpPr>
        <p:spPr>
          <a:xfrm>
            <a:off x="812334" y="3595248"/>
            <a:ext cx="340937" cy="608029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5C23322A-A1BF-40AE-A26C-929D9CEA7D41}"/>
              </a:ext>
            </a:extLst>
          </p:cNvPr>
          <p:cNvSpPr/>
          <p:nvPr/>
        </p:nvSpPr>
        <p:spPr>
          <a:xfrm>
            <a:off x="1151700" y="3887479"/>
            <a:ext cx="340937" cy="31579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1B7C41CB-9544-4176-A7B9-248BCC77B9A8}"/>
              </a:ext>
            </a:extLst>
          </p:cNvPr>
          <p:cNvSpPr/>
          <p:nvPr/>
        </p:nvSpPr>
        <p:spPr>
          <a:xfrm>
            <a:off x="1494208" y="3887479"/>
            <a:ext cx="340937" cy="31579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6CC285D-3CFC-48BD-BFEC-87476122B6B2}"/>
                  </a:ext>
                </a:extLst>
              </p:cNvPr>
              <p:cNvSpPr txBox="1"/>
              <p:nvPr/>
            </p:nvSpPr>
            <p:spPr>
              <a:xfrm>
                <a:off x="3542619" y="1143027"/>
                <a:ext cx="18934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6CC285D-3CFC-48BD-BFEC-87476122B6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2619" y="1143027"/>
                <a:ext cx="189346" cy="246221"/>
              </a:xfrm>
              <a:prstGeom prst="rect">
                <a:avLst/>
              </a:prstGeom>
              <a:blipFill>
                <a:blip r:embed="rId6"/>
                <a:stretch>
                  <a:fillRect l="-19355" r="-19355" b="-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B2BC941D-5317-4141-8E4A-897F3905EA66}"/>
                  </a:ext>
                </a:extLst>
              </p:cNvPr>
              <p:cNvSpPr txBox="1"/>
              <p:nvPr/>
            </p:nvSpPr>
            <p:spPr>
              <a:xfrm>
                <a:off x="5414892" y="1150325"/>
                <a:ext cx="23724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B2BC941D-5317-4141-8E4A-897F3905EA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4892" y="1150325"/>
                <a:ext cx="237244" cy="246221"/>
              </a:xfrm>
              <a:prstGeom prst="rect">
                <a:avLst/>
              </a:prstGeom>
              <a:blipFill>
                <a:blip r:embed="rId7"/>
                <a:stretch>
                  <a:fillRect l="-20513" r="-20513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EF5B937A-34BA-477B-B2F9-38E7E2EEC7D8}"/>
                  </a:ext>
                </a:extLst>
              </p:cNvPr>
              <p:cNvSpPr txBox="1"/>
              <p:nvPr/>
            </p:nvSpPr>
            <p:spPr>
              <a:xfrm>
                <a:off x="1054952" y="2737929"/>
                <a:ext cx="18934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EF5B937A-34BA-477B-B2F9-38E7E2EEC7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4952" y="2737929"/>
                <a:ext cx="189346" cy="246221"/>
              </a:xfrm>
              <a:prstGeom prst="rect">
                <a:avLst/>
              </a:prstGeom>
              <a:blipFill>
                <a:blip r:embed="rId8"/>
                <a:stretch>
                  <a:fillRect l="-19355" r="-19355"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Rectangle 76">
            <a:extLst>
              <a:ext uri="{FF2B5EF4-FFF2-40B4-BE49-F238E27FC236}">
                <a16:creationId xmlns:a16="http://schemas.microsoft.com/office/drawing/2014/main" id="{64C787D0-01EB-483C-86E9-B6329E89CF8C}"/>
              </a:ext>
            </a:extLst>
          </p:cNvPr>
          <p:cNvSpPr/>
          <p:nvPr/>
        </p:nvSpPr>
        <p:spPr>
          <a:xfrm>
            <a:off x="2167596" y="3046135"/>
            <a:ext cx="344079" cy="115949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A2294556-59B5-455C-9159-207D38A67486}"/>
              </a:ext>
            </a:extLst>
          </p:cNvPr>
          <p:cNvSpPr/>
          <p:nvPr/>
        </p:nvSpPr>
        <p:spPr>
          <a:xfrm>
            <a:off x="2508533" y="3046135"/>
            <a:ext cx="344079" cy="115949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465900B5-7CC0-4A89-BDDA-5D3A1888838E}"/>
              </a:ext>
            </a:extLst>
          </p:cNvPr>
          <p:cNvSpPr/>
          <p:nvPr/>
        </p:nvSpPr>
        <p:spPr>
          <a:xfrm>
            <a:off x="2849470" y="3046135"/>
            <a:ext cx="344079" cy="115949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E094E759-5FB8-4135-B4A0-57BA951682B5}"/>
              </a:ext>
            </a:extLst>
          </p:cNvPr>
          <p:cNvSpPr/>
          <p:nvPr/>
        </p:nvSpPr>
        <p:spPr>
          <a:xfrm>
            <a:off x="3191977" y="3046134"/>
            <a:ext cx="344079" cy="115949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8CB86C9A-5D57-46A7-900C-A49007FDCCAE}"/>
                  </a:ext>
                </a:extLst>
              </p:cNvPr>
              <p:cNvSpPr txBox="1"/>
              <p:nvPr/>
            </p:nvSpPr>
            <p:spPr>
              <a:xfrm>
                <a:off x="2730848" y="2761135"/>
                <a:ext cx="252633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8CB86C9A-5D57-46A7-900C-A49007FDCC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0848" y="2761135"/>
                <a:ext cx="252633" cy="246221"/>
              </a:xfrm>
              <a:prstGeom prst="rect">
                <a:avLst/>
              </a:prstGeom>
              <a:blipFill>
                <a:blip r:embed="rId9"/>
                <a:stretch>
                  <a:fillRect l="-17073" r="-2439" b="-1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4D091181-333A-45C3-A10F-C3FB1D7C7C0B}"/>
                  </a:ext>
                </a:extLst>
              </p:cNvPr>
              <p:cNvSpPr txBox="1"/>
              <p:nvPr/>
            </p:nvSpPr>
            <p:spPr>
              <a:xfrm>
                <a:off x="3606419" y="3515805"/>
                <a:ext cx="20037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4D091181-333A-45C3-A10F-C3FB1D7C7C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6419" y="3515805"/>
                <a:ext cx="200375" cy="215444"/>
              </a:xfrm>
              <a:prstGeom prst="rect">
                <a:avLst/>
              </a:prstGeom>
              <a:blipFill>
                <a:blip r:embed="rId10"/>
                <a:stretch>
                  <a:fillRect l="-12500" r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8" name="Rectangle 87">
            <a:extLst>
              <a:ext uri="{FF2B5EF4-FFF2-40B4-BE49-F238E27FC236}">
                <a16:creationId xmlns:a16="http://schemas.microsoft.com/office/drawing/2014/main" id="{F36D3489-CB64-42D4-B4EF-7A26730F7B81}"/>
              </a:ext>
            </a:extLst>
          </p:cNvPr>
          <p:cNvSpPr/>
          <p:nvPr/>
        </p:nvSpPr>
        <p:spPr>
          <a:xfrm>
            <a:off x="3873116" y="3043779"/>
            <a:ext cx="344079" cy="115949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02C7BE62-B06D-4707-840E-6D29EDD7F50B}"/>
              </a:ext>
            </a:extLst>
          </p:cNvPr>
          <p:cNvSpPr/>
          <p:nvPr/>
        </p:nvSpPr>
        <p:spPr>
          <a:xfrm>
            <a:off x="4214053" y="3043779"/>
            <a:ext cx="344079" cy="115949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EC56CCCF-04AC-431D-9046-61858D21EE95}"/>
              </a:ext>
            </a:extLst>
          </p:cNvPr>
          <p:cNvSpPr/>
          <p:nvPr/>
        </p:nvSpPr>
        <p:spPr>
          <a:xfrm>
            <a:off x="4554990" y="3043779"/>
            <a:ext cx="344079" cy="115949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969A6FA6-8B60-4F8B-9528-A72F170C4188}"/>
              </a:ext>
            </a:extLst>
          </p:cNvPr>
          <p:cNvSpPr/>
          <p:nvPr/>
        </p:nvSpPr>
        <p:spPr>
          <a:xfrm>
            <a:off x="4897497" y="3043778"/>
            <a:ext cx="344079" cy="115949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F1F4EDE0-4EAF-4A35-9967-571534696327}"/>
                  </a:ext>
                </a:extLst>
              </p:cNvPr>
              <p:cNvSpPr txBox="1"/>
              <p:nvPr/>
            </p:nvSpPr>
            <p:spPr>
              <a:xfrm>
                <a:off x="4436368" y="2758779"/>
                <a:ext cx="25737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F1F4EDE0-4EAF-4A35-9967-5715346963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6368" y="2758779"/>
                <a:ext cx="257378" cy="246221"/>
              </a:xfrm>
              <a:prstGeom prst="rect">
                <a:avLst/>
              </a:prstGeom>
              <a:blipFill>
                <a:blip r:embed="rId11"/>
                <a:stretch>
                  <a:fillRect l="-16667" r="-2381" b="-1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987B2487-8021-4752-83C2-CDE91893D26F}"/>
                  </a:ext>
                </a:extLst>
              </p:cNvPr>
              <p:cNvSpPr txBox="1"/>
              <p:nvPr/>
            </p:nvSpPr>
            <p:spPr>
              <a:xfrm>
                <a:off x="5312199" y="3519004"/>
                <a:ext cx="20037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987B2487-8021-4752-83C2-CDE91893D2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2199" y="3519004"/>
                <a:ext cx="200375" cy="215444"/>
              </a:xfrm>
              <a:prstGeom prst="rect">
                <a:avLst/>
              </a:prstGeom>
              <a:blipFill>
                <a:blip r:embed="rId12"/>
                <a:stretch>
                  <a:fillRect l="-9091" r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7" name="Rectangle 96">
            <a:extLst>
              <a:ext uri="{FF2B5EF4-FFF2-40B4-BE49-F238E27FC236}">
                <a16:creationId xmlns:a16="http://schemas.microsoft.com/office/drawing/2014/main" id="{8AD3A7C8-7D53-475D-9CCA-AA7E675C9B6A}"/>
              </a:ext>
            </a:extLst>
          </p:cNvPr>
          <p:cNvSpPr/>
          <p:nvPr/>
        </p:nvSpPr>
        <p:spPr>
          <a:xfrm>
            <a:off x="5578896" y="3046978"/>
            <a:ext cx="344079" cy="115949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A1009E74-A9F8-4AF6-885E-5A9AD15C866B}"/>
              </a:ext>
            </a:extLst>
          </p:cNvPr>
          <p:cNvSpPr/>
          <p:nvPr/>
        </p:nvSpPr>
        <p:spPr>
          <a:xfrm>
            <a:off x="5919833" y="3046978"/>
            <a:ext cx="344079" cy="115949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75A9D474-251A-417F-8D20-308B17C065D7}"/>
              </a:ext>
            </a:extLst>
          </p:cNvPr>
          <p:cNvSpPr/>
          <p:nvPr/>
        </p:nvSpPr>
        <p:spPr>
          <a:xfrm>
            <a:off x="6260770" y="3046978"/>
            <a:ext cx="344079" cy="115949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DB3F5D2A-C7AB-42C9-B444-6B5C76723B75}"/>
              </a:ext>
            </a:extLst>
          </p:cNvPr>
          <p:cNvSpPr/>
          <p:nvPr/>
        </p:nvSpPr>
        <p:spPr>
          <a:xfrm>
            <a:off x="6603277" y="3046977"/>
            <a:ext cx="344079" cy="115949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6201D90C-1AE0-43E5-ACCE-AD6BAE8A57FD}"/>
                  </a:ext>
                </a:extLst>
              </p:cNvPr>
              <p:cNvSpPr txBox="1"/>
              <p:nvPr/>
            </p:nvSpPr>
            <p:spPr>
              <a:xfrm>
                <a:off x="6142148" y="2761978"/>
                <a:ext cx="25737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6201D90C-1AE0-43E5-ACCE-AD6BAE8A57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2148" y="2761978"/>
                <a:ext cx="257378" cy="246221"/>
              </a:xfrm>
              <a:prstGeom prst="rect">
                <a:avLst/>
              </a:prstGeom>
              <a:blipFill>
                <a:blip r:embed="rId13"/>
                <a:stretch>
                  <a:fillRect l="-16667" r="-2381" b="-1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C96C1DDA-4911-4528-8FF3-4BE179A8F2BD}"/>
                  </a:ext>
                </a:extLst>
              </p:cNvPr>
              <p:cNvSpPr txBox="1"/>
              <p:nvPr/>
            </p:nvSpPr>
            <p:spPr>
              <a:xfrm>
                <a:off x="7017719" y="3516648"/>
                <a:ext cx="20037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C96C1DDA-4911-4528-8FF3-4BE179A8F2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7719" y="3516648"/>
                <a:ext cx="200375" cy="215444"/>
              </a:xfrm>
              <a:prstGeom prst="rect">
                <a:avLst/>
              </a:prstGeom>
              <a:blipFill>
                <a:blip r:embed="rId14"/>
                <a:stretch>
                  <a:fillRect l="-9091" r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6" name="Rectangle 105">
            <a:extLst>
              <a:ext uri="{FF2B5EF4-FFF2-40B4-BE49-F238E27FC236}">
                <a16:creationId xmlns:a16="http://schemas.microsoft.com/office/drawing/2014/main" id="{FC74D301-CB76-4CDB-A0BB-49485416756F}"/>
              </a:ext>
            </a:extLst>
          </p:cNvPr>
          <p:cNvSpPr/>
          <p:nvPr/>
        </p:nvSpPr>
        <p:spPr>
          <a:xfrm>
            <a:off x="7284416" y="3044622"/>
            <a:ext cx="344079" cy="115949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A77D7A14-FAC1-4E5B-B2FF-31F050EF4FD4}"/>
              </a:ext>
            </a:extLst>
          </p:cNvPr>
          <p:cNvSpPr/>
          <p:nvPr/>
        </p:nvSpPr>
        <p:spPr>
          <a:xfrm>
            <a:off x="7625353" y="3044622"/>
            <a:ext cx="344079" cy="115949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E122D89F-B719-43DA-B214-700028DB50B2}"/>
              </a:ext>
            </a:extLst>
          </p:cNvPr>
          <p:cNvSpPr/>
          <p:nvPr/>
        </p:nvSpPr>
        <p:spPr>
          <a:xfrm>
            <a:off x="7966290" y="3044622"/>
            <a:ext cx="344079" cy="115949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82B10C23-5D91-4364-805C-BB571C707514}"/>
              </a:ext>
            </a:extLst>
          </p:cNvPr>
          <p:cNvSpPr/>
          <p:nvPr/>
        </p:nvSpPr>
        <p:spPr>
          <a:xfrm>
            <a:off x="8308797" y="3044621"/>
            <a:ext cx="344079" cy="115949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CC7696F8-8A44-456A-89A1-681B79E77D07}"/>
              </a:ext>
            </a:extLst>
          </p:cNvPr>
          <p:cNvSpPr/>
          <p:nvPr/>
        </p:nvSpPr>
        <p:spPr>
          <a:xfrm>
            <a:off x="7285986" y="3890677"/>
            <a:ext cx="340937" cy="31579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A48281E7-C532-40D9-AA8D-95DF5E0CF403}"/>
              </a:ext>
            </a:extLst>
          </p:cNvPr>
          <p:cNvSpPr/>
          <p:nvPr/>
        </p:nvSpPr>
        <p:spPr>
          <a:xfrm>
            <a:off x="7625352" y="4029723"/>
            <a:ext cx="340937" cy="176751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B1BEF697-C36E-468A-92BD-803631FE7729}"/>
              </a:ext>
            </a:extLst>
          </p:cNvPr>
          <p:cNvSpPr/>
          <p:nvPr/>
        </p:nvSpPr>
        <p:spPr>
          <a:xfrm>
            <a:off x="7967860" y="3478255"/>
            <a:ext cx="340937" cy="728219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0CC3F60B-B5BB-4128-A8ED-596B60866B42}"/>
                  </a:ext>
                </a:extLst>
              </p:cNvPr>
              <p:cNvSpPr txBox="1"/>
              <p:nvPr/>
            </p:nvSpPr>
            <p:spPr>
              <a:xfrm>
                <a:off x="7847668" y="2759622"/>
                <a:ext cx="23724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0CC3F60B-B5BB-4128-A8ED-596B60866B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7668" y="2759622"/>
                <a:ext cx="237244" cy="246221"/>
              </a:xfrm>
              <a:prstGeom prst="rect">
                <a:avLst/>
              </a:prstGeom>
              <a:blipFill>
                <a:blip r:embed="rId15"/>
                <a:stretch>
                  <a:fillRect l="-20513" r="-20513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4" name="Rectangle 113">
            <a:extLst>
              <a:ext uri="{FF2B5EF4-FFF2-40B4-BE49-F238E27FC236}">
                <a16:creationId xmlns:a16="http://schemas.microsoft.com/office/drawing/2014/main" id="{00BD64B1-79B9-4B4D-BC12-E9AAB2DA5DC8}"/>
              </a:ext>
            </a:extLst>
          </p:cNvPr>
          <p:cNvSpPr/>
          <p:nvPr/>
        </p:nvSpPr>
        <p:spPr>
          <a:xfrm>
            <a:off x="2506696" y="3598037"/>
            <a:ext cx="340937" cy="608029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CB1D219A-95BB-4EF7-B446-B423C119D3C7}"/>
              </a:ext>
            </a:extLst>
          </p:cNvPr>
          <p:cNvSpPr/>
          <p:nvPr/>
        </p:nvSpPr>
        <p:spPr>
          <a:xfrm>
            <a:off x="2846062" y="3890268"/>
            <a:ext cx="340937" cy="31579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83FC43DF-B27C-4825-A359-D5624618027E}"/>
              </a:ext>
            </a:extLst>
          </p:cNvPr>
          <p:cNvSpPr/>
          <p:nvPr/>
        </p:nvSpPr>
        <p:spPr>
          <a:xfrm>
            <a:off x="3188570" y="3890268"/>
            <a:ext cx="340937" cy="31579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A204F893-D729-4D59-AD68-141CB3334F1D}"/>
              </a:ext>
            </a:extLst>
          </p:cNvPr>
          <p:cNvSpPr/>
          <p:nvPr/>
        </p:nvSpPr>
        <p:spPr>
          <a:xfrm>
            <a:off x="2168232" y="3888916"/>
            <a:ext cx="340937" cy="31579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72047D12-AF5E-44CB-B0B5-0F0C0F36B01E}"/>
              </a:ext>
            </a:extLst>
          </p:cNvPr>
          <p:cNvSpPr/>
          <p:nvPr/>
        </p:nvSpPr>
        <p:spPr>
          <a:xfrm>
            <a:off x="4554404" y="3892191"/>
            <a:ext cx="340937" cy="31579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10718A31-3695-4D39-B3AE-DF2D47FD85CF}"/>
              </a:ext>
            </a:extLst>
          </p:cNvPr>
          <p:cNvSpPr/>
          <p:nvPr/>
        </p:nvSpPr>
        <p:spPr>
          <a:xfrm>
            <a:off x="4896912" y="3892191"/>
            <a:ext cx="340937" cy="31579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2FCF73C3-EC3D-4C98-A3A6-411B0A485A4D}"/>
              </a:ext>
            </a:extLst>
          </p:cNvPr>
          <p:cNvSpPr/>
          <p:nvPr/>
        </p:nvSpPr>
        <p:spPr>
          <a:xfrm>
            <a:off x="3876574" y="3890839"/>
            <a:ext cx="340937" cy="31579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5A18F73A-CFDC-4521-9ED9-AAD28D3AB02F}"/>
              </a:ext>
            </a:extLst>
          </p:cNvPr>
          <p:cNvSpPr/>
          <p:nvPr/>
        </p:nvSpPr>
        <p:spPr>
          <a:xfrm>
            <a:off x="4213361" y="4021060"/>
            <a:ext cx="340937" cy="176751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2CDD95A2-87FE-41A4-9481-DDB55F02526D}"/>
              </a:ext>
            </a:extLst>
          </p:cNvPr>
          <p:cNvSpPr/>
          <p:nvPr/>
        </p:nvSpPr>
        <p:spPr>
          <a:xfrm>
            <a:off x="6605969" y="3890001"/>
            <a:ext cx="340937" cy="31579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F65C4CC0-166A-4756-AD2A-320876F7CAAA}"/>
              </a:ext>
            </a:extLst>
          </p:cNvPr>
          <p:cNvSpPr/>
          <p:nvPr/>
        </p:nvSpPr>
        <p:spPr>
          <a:xfrm>
            <a:off x="5590344" y="3888649"/>
            <a:ext cx="340937" cy="31579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68F598C8-742B-436D-AC54-19149E180AB0}"/>
              </a:ext>
            </a:extLst>
          </p:cNvPr>
          <p:cNvSpPr/>
          <p:nvPr/>
        </p:nvSpPr>
        <p:spPr>
          <a:xfrm>
            <a:off x="5927131" y="4018870"/>
            <a:ext cx="340937" cy="176751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E03773B1-C2B6-4C43-93C8-6D0B5C62C104}"/>
              </a:ext>
            </a:extLst>
          </p:cNvPr>
          <p:cNvSpPr/>
          <p:nvPr/>
        </p:nvSpPr>
        <p:spPr>
          <a:xfrm>
            <a:off x="6262986" y="3478255"/>
            <a:ext cx="340937" cy="728219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625755F-9E2B-4612-8A46-0BA28D2FBA21}"/>
                  </a:ext>
                </a:extLst>
              </p:cNvPr>
              <p:cNvSpPr txBox="1"/>
              <p:nvPr/>
            </p:nvSpPr>
            <p:spPr>
              <a:xfrm>
                <a:off x="3037858" y="2306128"/>
                <a:ext cx="22275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625755F-9E2B-4612-8A46-0BA28D2FBA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7858" y="2306128"/>
                <a:ext cx="222753" cy="215444"/>
              </a:xfrm>
              <a:prstGeom prst="rect">
                <a:avLst/>
              </a:prstGeom>
              <a:blipFill>
                <a:blip r:embed="rId16"/>
                <a:stretch>
                  <a:fillRect l="-8108" b="-13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A00B6E5D-1495-4A42-93D9-370C8345ECD6}"/>
                  </a:ext>
                </a:extLst>
              </p:cNvPr>
              <p:cNvSpPr txBox="1"/>
              <p:nvPr/>
            </p:nvSpPr>
            <p:spPr>
              <a:xfrm>
                <a:off x="3384347" y="2301716"/>
                <a:ext cx="22692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A00B6E5D-1495-4A42-93D9-370C8345EC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4347" y="2301716"/>
                <a:ext cx="226922" cy="215444"/>
              </a:xfrm>
              <a:prstGeom prst="rect">
                <a:avLst/>
              </a:prstGeom>
              <a:blipFill>
                <a:blip r:embed="rId17"/>
                <a:stretch>
                  <a:fillRect l="-8108" r="-2703" b="-1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A0838386-C0C9-4A71-BC25-8889E0C9B195}"/>
                  </a:ext>
                </a:extLst>
              </p:cNvPr>
              <p:cNvSpPr txBox="1"/>
              <p:nvPr/>
            </p:nvSpPr>
            <p:spPr>
              <a:xfrm>
                <a:off x="3718136" y="2296773"/>
                <a:ext cx="22692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A0838386-C0C9-4A71-BC25-8889E0C9B1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8136" y="2296773"/>
                <a:ext cx="226922" cy="215444"/>
              </a:xfrm>
              <a:prstGeom prst="rect">
                <a:avLst/>
              </a:prstGeom>
              <a:blipFill>
                <a:blip r:embed="rId18"/>
                <a:stretch>
                  <a:fillRect l="-10811" r="-2703" b="-1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C9FCC3C1-53D4-4988-8A2E-7BF33C6ADB6F}"/>
                  </a:ext>
                </a:extLst>
              </p:cNvPr>
              <p:cNvSpPr txBox="1"/>
              <p:nvPr/>
            </p:nvSpPr>
            <p:spPr>
              <a:xfrm>
                <a:off x="4064625" y="2292361"/>
                <a:ext cx="22692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C9FCC3C1-53D4-4988-8A2E-7BF33C6ADB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4625" y="2292361"/>
                <a:ext cx="226922" cy="215444"/>
              </a:xfrm>
              <a:prstGeom prst="rect">
                <a:avLst/>
              </a:prstGeom>
              <a:blipFill>
                <a:blip r:embed="rId19"/>
                <a:stretch>
                  <a:fillRect l="-10811" r="-2703" b="-1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id="{18F68F99-3EDE-4974-AB36-85269EDE9FF5}"/>
                  </a:ext>
                </a:extLst>
              </p:cNvPr>
              <p:cNvSpPr txBox="1"/>
              <p:nvPr/>
            </p:nvSpPr>
            <p:spPr>
              <a:xfrm>
                <a:off x="4899635" y="2298166"/>
                <a:ext cx="22275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id="{18F68F99-3EDE-4974-AB36-85269EDE9F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9635" y="2298166"/>
                <a:ext cx="222753" cy="215444"/>
              </a:xfrm>
              <a:prstGeom prst="rect">
                <a:avLst/>
              </a:prstGeom>
              <a:blipFill>
                <a:blip r:embed="rId20"/>
                <a:stretch>
                  <a:fillRect l="-11111" r="-2778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134413D3-2B0A-4079-A508-A99C949BE34A}"/>
                  </a:ext>
                </a:extLst>
              </p:cNvPr>
              <p:cNvSpPr txBox="1"/>
              <p:nvPr/>
            </p:nvSpPr>
            <p:spPr>
              <a:xfrm>
                <a:off x="5232811" y="2336731"/>
                <a:ext cx="22692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134413D3-2B0A-4079-A508-A99C949BE3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2811" y="2336731"/>
                <a:ext cx="226921" cy="215444"/>
              </a:xfrm>
              <a:prstGeom prst="rect">
                <a:avLst/>
              </a:prstGeom>
              <a:blipFill>
                <a:blip r:embed="rId21"/>
                <a:stretch>
                  <a:fillRect l="-7895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7" name="TextBox 136">
                <a:extLst>
                  <a:ext uri="{FF2B5EF4-FFF2-40B4-BE49-F238E27FC236}">
                    <a16:creationId xmlns:a16="http://schemas.microsoft.com/office/drawing/2014/main" id="{247744B6-5585-46FD-B212-AA68417958E7}"/>
                  </a:ext>
                </a:extLst>
              </p:cNvPr>
              <p:cNvSpPr txBox="1"/>
              <p:nvPr/>
            </p:nvSpPr>
            <p:spPr>
              <a:xfrm>
                <a:off x="5579913" y="2288811"/>
                <a:ext cx="22692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7" name="TextBox 136">
                <a:extLst>
                  <a:ext uri="{FF2B5EF4-FFF2-40B4-BE49-F238E27FC236}">
                    <a16:creationId xmlns:a16="http://schemas.microsoft.com/office/drawing/2014/main" id="{247744B6-5585-46FD-B212-AA68417958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9913" y="2288811"/>
                <a:ext cx="226922" cy="215444"/>
              </a:xfrm>
              <a:prstGeom prst="rect">
                <a:avLst/>
              </a:prstGeom>
              <a:blipFill>
                <a:blip r:embed="rId22"/>
                <a:stretch>
                  <a:fillRect l="-7895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3EE993EC-EB41-424D-B79C-8A9A0B06048E}"/>
                  </a:ext>
                </a:extLst>
              </p:cNvPr>
              <p:cNvSpPr txBox="1"/>
              <p:nvPr/>
            </p:nvSpPr>
            <p:spPr>
              <a:xfrm>
                <a:off x="5926402" y="2284399"/>
                <a:ext cx="22692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3EE993EC-EB41-424D-B79C-8A9A0B0604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6402" y="2284399"/>
                <a:ext cx="226922" cy="215444"/>
              </a:xfrm>
              <a:prstGeom prst="rect">
                <a:avLst/>
              </a:prstGeom>
              <a:blipFill>
                <a:blip r:embed="rId23"/>
                <a:stretch>
                  <a:fillRect l="-8108" r="-2703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5202457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lvl="0"/>
            <a:r>
              <a:rPr lang="en-US" dirty="0">
                <a:latin typeface="Open Sans"/>
                <a:ea typeface="Open Sans"/>
                <a:cs typeface="Open Sans"/>
                <a:sym typeface="Open Sans"/>
              </a:rPr>
              <a:t>Distribution Change</a:t>
            </a:r>
            <a:endParaRPr dirty="0">
              <a:latin typeface="Open Sans"/>
              <a:ea typeface="Open Sans"/>
              <a:cs typeface="Open Sans"/>
              <a:sym typeface="Open San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Google Shape;69;p1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311700" y="1225224"/>
                <a:ext cx="8520600" cy="1942987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rmAutofit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1600" dirty="0"/>
                  <a:t>Assume page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sz="1600" dirty="0"/>
                  <a:t> is changing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endParaRPr lang="en-US" sz="1600" dirty="0"/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sz="1600" dirty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𝑫</m:t>
                    </m:r>
                  </m:oMath>
                </a14:m>
                <a:r>
                  <a:rPr lang="en-US" sz="1600" dirty="0"/>
                  <a:t> satisfy: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1600" i="1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  <m:sup/>
                        <m:e>
                          <m:func>
                            <m:func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600">
                                      <a:latin typeface="Cambria Math" panose="02040503050406030204" pitchFamily="18" charset="0"/>
                                    </a:rPr>
                                    <m:t>Pr</m:t>
                                  </m:r>
                                </m:e>
                                <m:lim>
                                  <m:r>
                                    <a:rPr lang="en-US" sz="1600" b="1" i="1">
                                      <a:latin typeface="Cambria Math" panose="02040503050406030204" pitchFamily="18" charset="0"/>
                                    </a:rPr>
                                    <m:t>𝑫</m:t>
                                  </m:r>
                                </m:lim>
                              </m:limLow>
                            </m:fName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</m:func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𝐼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d>
                        </m:e>
                      </m:nary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</m:oMath>
                  </m:oMathPara>
                </a14:m>
                <a:endParaRPr lang="en-US" sz="1600" b="1" dirty="0"/>
              </a:p>
            </p:txBody>
          </p:sp>
        </mc:Choice>
        <mc:Fallback xmlns="">
          <p:sp>
            <p:nvSpPr>
              <p:cNvPr id="69" name="Google Shape;69;p1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11700" y="1225224"/>
                <a:ext cx="8520600" cy="1942987"/>
              </a:xfrm>
              <a:prstGeom prst="rect">
                <a:avLst/>
              </a:prstGeom>
              <a:blipFill>
                <a:blip r:embed="rId3"/>
                <a:stretch>
                  <a:fillRect l="-3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Google Shape;70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Economica"/>
              </a:rPr>
              <a:t>89</a:t>
            </a:fld>
            <a:endParaRPr dirty="0">
              <a:solidFill>
                <a:schemeClr val="dk1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  <a:sym typeface="Economic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Google Shape;69;p14">
                <a:extLst>
                  <a:ext uri="{FF2B5EF4-FFF2-40B4-BE49-F238E27FC236}">
                    <a16:creationId xmlns:a16="http://schemas.microsoft.com/office/drawing/2014/main" id="{FD284B3C-E195-4F6F-ADC7-F910FD2F573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1700" y="3229775"/>
                <a:ext cx="8520600" cy="149391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rm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429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Open Sans"/>
                  <a:buChar char="●"/>
                  <a:defRPr sz="1800" b="0" i="0" u="none" strike="noStrike" cap="non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  <a:lvl2pPr marL="914400" marR="0" lvl="1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Open Sans"/>
                  <a:buChar char="○"/>
                  <a:defRPr sz="1400" b="0" i="0" u="none" strike="noStrike" cap="non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2pPr>
                <a:lvl3pPr marL="1371600" marR="0" lvl="2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Open Sans"/>
                  <a:buChar char="■"/>
                  <a:defRPr sz="1400" b="0" i="0" u="none" strike="noStrike" cap="non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3pPr>
                <a:lvl4pPr marL="1828800" marR="0" lvl="3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Open Sans"/>
                  <a:buChar char="●"/>
                  <a:defRPr sz="1400" b="0" i="0" u="none" strike="noStrike" cap="non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4pPr>
                <a:lvl5pPr marL="2286000" marR="0" lvl="4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Open Sans"/>
                  <a:buChar char="○"/>
                  <a:defRPr sz="1400" b="0" i="0" u="none" strike="noStrike" cap="non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5pPr>
                <a:lvl6pPr marL="2743200" marR="0" lvl="5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Open Sans"/>
                  <a:buChar char="■"/>
                  <a:defRPr sz="1400" b="0" i="0" u="none" strike="noStrike" cap="non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6pPr>
                <a:lvl7pPr marL="3200400" marR="0" lvl="6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Open Sans"/>
                  <a:buChar char="●"/>
                  <a:defRPr sz="1400" b="0" i="0" u="none" strike="noStrike" cap="non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7pPr>
                <a:lvl8pPr marL="3657600" marR="0" lvl="7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Open Sans"/>
                  <a:buChar char="○"/>
                  <a:defRPr sz="1400" b="0" i="0" u="none" strike="noStrike" cap="non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8pPr>
                <a:lvl9pPr marL="4114800" marR="0" lvl="8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Open Sans"/>
                  <a:buChar char="■"/>
                  <a:defRPr sz="1400" b="0" i="0" u="none" strike="noStrike" cap="non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Font typeface="Open Sans"/>
                  <a:buNone/>
                </a:pPr>
                <a:r>
                  <a:rPr lang="en-US" sz="1600" dirty="0"/>
                  <a:t>We want to </a:t>
                </a:r>
                <a:r>
                  <a:rPr lang="en-US" sz="1600" b="1" dirty="0"/>
                  <a:t>construct</a:t>
                </a:r>
                <a:r>
                  <a:rPr lang="en-US" sz="1600" dirty="0"/>
                  <a:t>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𝑫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1600" b="1" dirty="0"/>
                  <a:t> </a:t>
                </a:r>
                <a:r>
                  <a:rPr lang="en-US" sz="1600" dirty="0"/>
                  <a:t>that will satisfy</a:t>
                </a:r>
              </a:p>
              <a:p>
                <a:pPr marL="0" indent="0">
                  <a:lnSpc>
                    <a:spcPct val="150000"/>
                  </a:lnSpc>
                  <a:buFont typeface="Open Sans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1600" i="1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  <m:sup/>
                        <m:e>
                          <m:func>
                            <m:func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600">
                                      <a:latin typeface="Cambria Math" panose="02040503050406030204" pitchFamily="18" charset="0"/>
                                    </a:rPr>
                                    <m:t>Pr</m:t>
                                  </m:r>
                                </m:e>
                                <m:lim>
                                  <m:sSup>
                                    <m:sSupPr>
                                      <m:ctrlPr>
                                        <a:rPr lang="en-US" sz="1600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600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𝑫</m:t>
                                      </m:r>
                                    </m:e>
                                    <m:sup>
                                      <m:r>
                                        <a:rPr lang="en-US" sz="1600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lim>
                              </m:limLow>
                            </m:fName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</m:func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𝐼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d>
                        </m:e>
                      </m:nary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1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  <m:sup>
                          <m:r>
                            <a:rPr lang="en-US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𝜖</m:t>
                      </m:r>
                    </m:oMath>
                  </m:oMathPara>
                </a14:m>
                <a:endParaRPr lang="en-US" sz="1600" dirty="0"/>
              </a:p>
              <a:p>
                <a:pPr marL="0" indent="0">
                  <a:lnSpc>
                    <a:spcPct val="150000"/>
                  </a:lnSpc>
                  <a:buFont typeface="Open Sans"/>
                  <a:buNone/>
                </a:pPr>
                <a:endParaRPr lang="en-US" sz="1600" dirty="0"/>
              </a:p>
            </p:txBody>
          </p:sp>
        </mc:Choice>
        <mc:Fallback xmlns="">
          <p:sp>
            <p:nvSpPr>
              <p:cNvPr id="6" name="Google Shape;69;p14">
                <a:extLst>
                  <a:ext uri="{FF2B5EF4-FFF2-40B4-BE49-F238E27FC236}">
                    <a16:creationId xmlns:a16="http://schemas.microsoft.com/office/drawing/2014/main" id="{FD284B3C-E195-4F6F-ADC7-F910FD2F57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700" y="3229775"/>
                <a:ext cx="8520600" cy="1493913"/>
              </a:xfrm>
              <a:prstGeom prst="rect">
                <a:avLst/>
              </a:prstGeom>
              <a:blipFill>
                <a:blip r:embed="rId4"/>
                <a:stretch>
                  <a:fillRect l="-35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2867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Open Sans"/>
                <a:ea typeface="Open Sans"/>
                <a:cs typeface="Open Sans"/>
                <a:sym typeface="Open Sans"/>
              </a:rPr>
              <a:t>Notations</a:t>
            </a:r>
            <a:endParaRPr dirty="0">
              <a:latin typeface="Open Sans"/>
              <a:ea typeface="Open Sans"/>
              <a:cs typeface="Open Sans"/>
              <a:sym typeface="Open San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Google Shape;69;p1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311700" y="1225225"/>
                <a:ext cx="8520600" cy="335400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=4         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US" sz="1600" i="1" dirty="0">
                  <a:latin typeface="Cambria Math" panose="02040503050406030204" pitchFamily="18" charset="0"/>
                </a:endParaRPr>
              </a:p>
              <a:p>
                <a:pPr marL="0" lvl="0" indent="0">
                  <a:buNone/>
                </a:pPr>
                <a:endParaRPr lang="en-US" sz="1600" i="1" dirty="0">
                  <a:latin typeface="Cambria Math" panose="02040503050406030204" pitchFamily="18" charset="0"/>
                </a:endParaRPr>
              </a:p>
              <a:p>
                <a:pPr marL="0" lvl="0" indent="0">
                  <a:buNone/>
                </a:pPr>
                <a:endParaRPr lang="en-US" sz="1600" i="1" dirty="0">
                  <a:latin typeface="Cambria Math" panose="02040503050406030204" pitchFamily="18" charset="0"/>
                </a:endParaRPr>
              </a:p>
              <a:p>
                <a:pPr marL="0" lvl="0" indent="0">
                  <a:buNone/>
                </a:pPr>
                <a:endParaRPr lang="en-US" sz="1600" i="1" dirty="0">
                  <a:latin typeface="Cambria Math" panose="02040503050406030204" pitchFamily="18" charset="0"/>
                </a:endParaRPr>
              </a:p>
              <a:p>
                <a:pPr marL="0" lvl="0" indent="0">
                  <a:buNone/>
                </a:pPr>
                <a:endParaRPr lang="en-US" sz="1600" i="1" dirty="0">
                  <a:latin typeface="Cambria Math" panose="02040503050406030204" pitchFamily="18" charset="0"/>
                </a:endParaRPr>
              </a:p>
              <a:p>
                <a:pPr marL="0" lvl="0" indent="0">
                  <a:buNone/>
                </a:pPr>
                <a:endParaRPr lang="en-US" sz="1600" i="1" dirty="0">
                  <a:latin typeface="Cambria Math" panose="02040503050406030204" pitchFamily="18" charset="0"/>
                </a:endParaRPr>
              </a:p>
              <a:p>
                <a:pPr marL="0" lvl="0" indent="0">
                  <a:buNone/>
                </a:pPr>
                <a:endParaRPr lang="en-US" sz="1600" i="1" dirty="0">
                  <a:latin typeface="Cambria Math" panose="02040503050406030204" pitchFamily="18" charset="0"/>
                </a:endParaRPr>
              </a:p>
              <a:p>
                <a:pPr marL="0" lvl="0" indent="0">
                  <a:buNone/>
                </a:pPr>
                <a:endParaRPr lang="en-US" sz="1600" i="1" dirty="0">
                  <a:latin typeface="Cambria Math" panose="02040503050406030204" pitchFamily="18" charset="0"/>
                </a:endParaRPr>
              </a:p>
              <a:p>
                <a:pPr marL="0" lvl="0" indent="0">
                  <a:buNone/>
                </a:pPr>
                <a:endParaRPr lang="en-US" sz="1600" i="1" dirty="0">
                  <a:latin typeface="Cambria Math" panose="02040503050406030204" pitchFamily="18" charset="0"/>
                </a:endParaRPr>
              </a:p>
              <a:p>
                <a:pPr marL="0" lvl="0" indent="0">
                  <a:buNone/>
                </a:pPr>
                <a:endParaRPr lang="en-US" sz="1600" dirty="0"/>
              </a:p>
              <a:p>
                <a:pPr marL="0" lvl="0" indent="0">
                  <a:buNone/>
                </a:pPr>
                <a:endParaRPr lang="en-US" sz="1600" dirty="0"/>
              </a:p>
            </p:txBody>
          </p:sp>
        </mc:Choice>
        <mc:Fallback xmlns="">
          <p:sp>
            <p:nvSpPr>
              <p:cNvPr id="69" name="Google Shape;69;p1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11700" y="1225225"/>
                <a:ext cx="8520600" cy="33540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Google Shape;70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Economica"/>
              </a:rPr>
              <a:t>9</a:t>
            </a:fld>
            <a:endParaRPr dirty="0">
              <a:solidFill>
                <a:schemeClr val="dk1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  <a:sym typeface="Economica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2C5C5DD-6497-4AEB-8F40-B5B92AEB3A13}"/>
              </a:ext>
            </a:extLst>
          </p:cNvPr>
          <p:cNvGraphicFramePr>
            <a:graphicFrameLocks noGrp="1"/>
          </p:cNvGraphicFramePr>
          <p:nvPr/>
        </p:nvGraphicFramePr>
        <p:xfrm>
          <a:off x="561511" y="1753128"/>
          <a:ext cx="981567" cy="30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189">
                  <a:extLst>
                    <a:ext uri="{9D8B030D-6E8A-4147-A177-3AD203B41FA5}">
                      <a16:colId xmlns:a16="http://schemas.microsoft.com/office/drawing/2014/main" val="3646591774"/>
                    </a:ext>
                  </a:extLst>
                </a:gridCol>
                <a:gridCol w="327189">
                  <a:extLst>
                    <a:ext uri="{9D8B030D-6E8A-4147-A177-3AD203B41FA5}">
                      <a16:colId xmlns:a16="http://schemas.microsoft.com/office/drawing/2014/main" val="3380459466"/>
                    </a:ext>
                  </a:extLst>
                </a:gridCol>
                <a:gridCol w="327189">
                  <a:extLst>
                    <a:ext uri="{9D8B030D-6E8A-4147-A177-3AD203B41FA5}">
                      <a16:colId xmlns:a16="http://schemas.microsoft.com/office/drawing/2014/main" val="3123531767"/>
                    </a:ext>
                  </a:extLst>
                </a:gridCol>
              </a:tblGrid>
              <a:tr h="156446">
                <a:tc>
                  <a:txBody>
                    <a:bodyPr/>
                    <a:lstStyle/>
                    <a:p>
                      <a:pPr algn="just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653635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8B37187-2B17-4E3E-85FD-7D059A67EE1B}"/>
                  </a:ext>
                </a:extLst>
              </p:cNvPr>
              <p:cNvSpPr txBox="1"/>
              <p:nvPr/>
            </p:nvSpPr>
            <p:spPr>
              <a:xfrm>
                <a:off x="1357459" y="2135928"/>
                <a:ext cx="55579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8B37187-2B17-4E3E-85FD-7D059A67EE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7459" y="2135928"/>
                <a:ext cx="555793" cy="215444"/>
              </a:xfrm>
              <a:prstGeom prst="rect">
                <a:avLst/>
              </a:prstGeom>
              <a:blipFill>
                <a:blip r:embed="rId4"/>
                <a:stretch>
                  <a:fillRect l="-7692" r="-6593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9">
                <a:extLst>
                  <a:ext uri="{FF2B5EF4-FFF2-40B4-BE49-F238E27FC236}">
                    <a16:creationId xmlns:a16="http://schemas.microsoft.com/office/drawing/2014/main" id="{E05D577D-0970-471B-ABC5-45A32D1EE14A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734533" y="1753128"/>
              <a:ext cx="981567" cy="304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27189">
                      <a:extLst>
                        <a:ext uri="{9D8B030D-6E8A-4147-A177-3AD203B41FA5}">
                          <a16:colId xmlns:a16="http://schemas.microsoft.com/office/drawing/2014/main" val="3646591774"/>
                        </a:ext>
                      </a:extLst>
                    </a:gridCol>
                    <a:gridCol w="327189">
                      <a:extLst>
                        <a:ext uri="{9D8B030D-6E8A-4147-A177-3AD203B41FA5}">
                          <a16:colId xmlns:a16="http://schemas.microsoft.com/office/drawing/2014/main" val="3380459466"/>
                        </a:ext>
                      </a:extLst>
                    </a:gridCol>
                    <a:gridCol w="327189">
                      <a:extLst>
                        <a:ext uri="{9D8B030D-6E8A-4147-A177-3AD203B41FA5}">
                          <a16:colId xmlns:a16="http://schemas.microsoft.com/office/drawing/2014/main" val="3123531767"/>
                        </a:ext>
                      </a:extLst>
                    </a:gridCol>
                  </a:tblGrid>
                  <a:tr h="156446">
                    <a:tc>
                      <a:txBody>
                        <a:bodyPr/>
                        <a:lstStyle/>
                        <a:p>
                          <a:pPr marL="0" marR="0" lvl="0" indent="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just"/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just"/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965363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9">
                <a:extLst>
                  <a:ext uri="{FF2B5EF4-FFF2-40B4-BE49-F238E27FC236}">
                    <a16:creationId xmlns:a16="http://schemas.microsoft.com/office/drawing/2014/main" id="{E05D577D-0970-471B-ABC5-45A32D1EE14A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734533" y="1753128"/>
              <a:ext cx="981567" cy="304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27189">
                      <a:extLst>
                        <a:ext uri="{9D8B030D-6E8A-4147-A177-3AD203B41FA5}">
                          <a16:colId xmlns:a16="http://schemas.microsoft.com/office/drawing/2014/main" val="3646591774"/>
                        </a:ext>
                      </a:extLst>
                    </a:gridCol>
                    <a:gridCol w="327189">
                      <a:extLst>
                        <a:ext uri="{9D8B030D-6E8A-4147-A177-3AD203B41FA5}">
                          <a16:colId xmlns:a16="http://schemas.microsoft.com/office/drawing/2014/main" val="3380459466"/>
                        </a:ext>
                      </a:extLst>
                    </a:gridCol>
                    <a:gridCol w="327189">
                      <a:extLst>
                        <a:ext uri="{9D8B030D-6E8A-4147-A177-3AD203B41FA5}">
                          <a16:colId xmlns:a16="http://schemas.microsoft.com/office/drawing/2014/main" val="3123531767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852" t="-1961" r="-203704" b="-39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just"/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just"/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9653635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Table 11">
                <a:extLst>
                  <a:ext uri="{FF2B5EF4-FFF2-40B4-BE49-F238E27FC236}">
                    <a16:creationId xmlns:a16="http://schemas.microsoft.com/office/drawing/2014/main" id="{794DE139-5595-43F5-8826-DC6E2A88FD05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907214" y="1753128"/>
              <a:ext cx="981567" cy="304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27189">
                      <a:extLst>
                        <a:ext uri="{9D8B030D-6E8A-4147-A177-3AD203B41FA5}">
                          <a16:colId xmlns:a16="http://schemas.microsoft.com/office/drawing/2014/main" val="3646591774"/>
                        </a:ext>
                      </a:extLst>
                    </a:gridCol>
                    <a:gridCol w="327189">
                      <a:extLst>
                        <a:ext uri="{9D8B030D-6E8A-4147-A177-3AD203B41FA5}">
                          <a16:colId xmlns:a16="http://schemas.microsoft.com/office/drawing/2014/main" val="3380459466"/>
                        </a:ext>
                      </a:extLst>
                    </a:gridCol>
                    <a:gridCol w="327189">
                      <a:extLst>
                        <a:ext uri="{9D8B030D-6E8A-4147-A177-3AD203B41FA5}">
                          <a16:colId xmlns:a16="http://schemas.microsoft.com/office/drawing/2014/main" val="3123531767"/>
                        </a:ext>
                      </a:extLst>
                    </a:gridCol>
                  </a:tblGrid>
                  <a:tr h="156446">
                    <a:tc>
                      <a:txBody>
                        <a:bodyPr/>
                        <a:lstStyle/>
                        <a:p>
                          <a:pPr marL="0" marR="0" lvl="0" indent="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just"/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965363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Table 11">
                <a:extLst>
                  <a:ext uri="{FF2B5EF4-FFF2-40B4-BE49-F238E27FC236}">
                    <a16:creationId xmlns:a16="http://schemas.microsoft.com/office/drawing/2014/main" id="{794DE139-5595-43F5-8826-DC6E2A88FD05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907214" y="1753128"/>
              <a:ext cx="981567" cy="304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27189">
                      <a:extLst>
                        <a:ext uri="{9D8B030D-6E8A-4147-A177-3AD203B41FA5}">
                          <a16:colId xmlns:a16="http://schemas.microsoft.com/office/drawing/2014/main" val="3646591774"/>
                        </a:ext>
                      </a:extLst>
                    </a:gridCol>
                    <a:gridCol w="327189">
                      <a:extLst>
                        <a:ext uri="{9D8B030D-6E8A-4147-A177-3AD203B41FA5}">
                          <a16:colId xmlns:a16="http://schemas.microsoft.com/office/drawing/2014/main" val="3380459466"/>
                        </a:ext>
                      </a:extLst>
                    </a:gridCol>
                    <a:gridCol w="327189">
                      <a:extLst>
                        <a:ext uri="{9D8B030D-6E8A-4147-A177-3AD203B41FA5}">
                          <a16:colId xmlns:a16="http://schemas.microsoft.com/office/drawing/2014/main" val="3123531767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1852" t="-1961" r="-205556" b="-39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101852" t="-1961" r="-105556" b="-39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just"/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9653635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Table 12">
                <a:extLst>
                  <a:ext uri="{FF2B5EF4-FFF2-40B4-BE49-F238E27FC236}">
                    <a16:creationId xmlns:a16="http://schemas.microsoft.com/office/drawing/2014/main" id="{3314CD68-146D-4813-BA87-36F3AF5C5AD7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4080236" y="1753128"/>
              <a:ext cx="981567" cy="304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27189">
                      <a:extLst>
                        <a:ext uri="{9D8B030D-6E8A-4147-A177-3AD203B41FA5}">
                          <a16:colId xmlns:a16="http://schemas.microsoft.com/office/drawing/2014/main" val="3646591774"/>
                        </a:ext>
                      </a:extLst>
                    </a:gridCol>
                    <a:gridCol w="327189">
                      <a:extLst>
                        <a:ext uri="{9D8B030D-6E8A-4147-A177-3AD203B41FA5}">
                          <a16:colId xmlns:a16="http://schemas.microsoft.com/office/drawing/2014/main" val="3380459466"/>
                        </a:ext>
                      </a:extLst>
                    </a:gridCol>
                    <a:gridCol w="327189">
                      <a:extLst>
                        <a:ext uri="{9D8B030D-6E8A-4147-A177-3AD203B41FA5}">
                          <a16:colId xmlns:a16="http://schemas.microsoft.com/office/drawing/2014/main" val="3123531767"/>
                        </a:ext>
                      </a:extLst>
                    </a:gridCol>
                  </a:tblGrid>
                  <a:tr h="156446">
                    <a:tc>
                      <a:txBody>
                        <a:bodyPr/>
                        <a:lstStyle/>
                        <a:p>
                          <a:pPr marL="0" marR="0" lvl="0" indent="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just"/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965363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Table 12">
                <a:extLst>
                  <a:ext uri="{FF2B5EF4-FFF2-40B4-BE49-F238E27FC236}">
                    <a16:creationId xmlns:a16="http://schemas.microsoft.com/office/drawing/2014/main" id="{3314CD68-146D-4813-BA87-36F3AF5C5AD7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4080236" y="1753128"/>
              <a:ext cx="981567" cy="304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27189">
                      <a:extLst>
                        <a:ext uri="{9D8B030D-6E8A-4147-A177-3AD203B41FA5}">
                          <a16:colId xmlns:a16="http://schemas.microsoft.com/office/drawing/2014/main" val="3646591774"/>
                        </a:ext>
                      </a:extLst>
                    </a:gridCol>
                    <a:gridCol w="327189">
                      <a:extLst>
                        <a:ext uri="{9D8B030D-6E8A-4147-A177-3AD203B41FA5}">
                          <a16:colId xmlns:a16="http://schemas.microsoft.com/office/drawing/2014/main" val="3380459466"/>
                        </a:ext>
                      </a:extLst>
                    </a:gridCol>
                    <a:gridCol w="327189">
                      <a:extLst>
                        <a:ext uri="{9D8B030D-6E8A-4147-A177-3AD203B41FA5}">
                          <a16:colId xmlns:a16="http://schemas.microsoft.com/office/drawing/2014/main" val="3123531767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1852" t="-1961" r="-203704" b="-39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101852" t="-1961" r="-103704" b="-39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just"/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9653635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Table 13">
                <a:extLst>
                  <a:ext uri="{FF2B5EF4-FFF2-40B4-BE49-F238E27FC236}">
                    <a16:creationId xmlns:a16="http://schemas.microsoft.com/office/drawing/2014/main" id="{9BA106B0-CAA2-40A8-A06E-D945199622DF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261460" y="1753128"/>
              <a:ext cx="981567" cy="304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27189">
                      <a:extLst>
                        <a:ext uri="{9D8B030D-6E8A-4147-A177-3AD203B41FA5}">
                          <a16:colId xmlns:a16="http://schemas.microsoft.com/office/drawing/2014/main" val="3646591774"/>
                        </a:ext>
                      </a:extLst>
                    </a:gridCol>
                    <a:gridCol w="327189">
                      <a:extLst>
                        <a:ext uri="{9D8B030D-6E8A-4147-A177-3AD203B41FA5}">
                          <a16:colId xmlns:a16="http://schemas.microsoft.com/office/drawing/2014/main" val="3380459466"/>
                        </a:ext>
                      </a:extLst>
                    </a:gridCol>
                    <a:gridCol w="327189">
                      <a:extLst>
                        <a:ext uri="{9D8B030D-6E8A-4147-A177-3AD203B41FA5}">
                          <a16:colId xmlns:a16="http://schemas.microsoft.com/office/drawing/2014/main" val="3123531767"/>
                        </a:ext>
                      </a:extLst>
                    </a:gridCol>
                  </a:tblGrid>
                  <a:tr h="156446">
                    <a:tc>
                      <a:txBody>
                        <a:bodyPr/>
                        <a:lstStyle/>
                        <a:p>
                          <a:pPr marL="0" marR="0" lvl="0" indent="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965363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Table 13">
                <a:extLst>
                  <a:ext uri="{FF2B5EF4-FFF2-40B4-BE49-F238E27FC236}">
                    <a16:creationId xmlns:a16="http://schemas.microsoft.com/office/drawing/2014/main" id="{9BA106B0-CAA2-40A8-A06E-D945199622DF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261460" y="1753128"/>
              <a:ext cx="981567" cy="304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27189">
                      <a:extLst>
                        <a:ext uri="{9D8B030D-6E8A-4147-A177-3AD203B41FA5}">
                          <a16:colId xmlns:a16="http://schemas.microsoft.com/office/drawing/2014/main" val="3646591774"/>
                        </a:ext>
                      </a:extLst>
                    </a:gridCol>
                    <a:gridCol w="327189">
                      <a:extLst>
                        <a:ext uri="{9D8B030D-6E8A-4147-A177-3AD203B41FA5}">
                          <a16:colId xmlns:a16="http://schemas.microsoft.com/office/drawing/2014/main" val="3380459466"/>
                        </a:ext>
                      </a:extLst>
                    </a:gridCol>
                    <a:gridCol w="327189">
                      <a:extLst>
                        <a:ext uri="{9D8B030D-6E8A-4147-A177-3AD203B41FA5}">
                          <a16:colId xmlns:a16="http://schemas.microsoft.com/office/drawing/2014/main" val="3123531767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1852" t="-1961" r="-203704" b="-39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101852" t="-1961" r="-103704" b="-39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201852" t="-1961" r="-3704" b="-39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9653635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Table 14">
                <a:extLst>
                  <a:ext uri="{FF2B5EF4-FFF2-40B4-BE49-F238E27FC236}">
                    <a16:creationId xmlns:a16="http://schemas.microsoft.com/office/drawing/2014/main" id="{02EA2E45-F85B-4F31-9C6B-4E0ABA38CC28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6434482" y="1753128"/>
              <a:ext cx="981567" cy="304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27189">
                      <a:extLst>
                        <a:ext uri="{9D8B030D-6E8A-4147-A177-3AD203B41FA5}">
                          <a16:colId xmlns:a16="http://schemas.microsoft.com/office/drawing/2014/main" val="3646591774"/>
                        </a:ext>
                      </a:extLst>
                    </a:gridCol>
                    <a:gridCol w="327189">
                      <a:extLst>
                        <a:ext uri="{9D8B030D-6E8A-4147-A177-3AD203B41FA5}">
                          <a16:colId xmlns:a16="http://schemas.microsoft.com/office/drawing/2014/main" val="3380459466"/>
                        </a:ext>
                      </a:extLst>
                    </a:gridCol>
                    <a:gridCol w="327189">
                      <a:extLst>
                        <a:ext uri="{9D8B030D-6E8A-4147-A177-3AD203B41FA5}">
                          <a16:colId xmlns:a16="http://schemas.microsoft.com/office/drawing/2014/main" val="3123531767"/>
                        </a:ext>
                      </a:extLst>
                    </a:gridCol>
                  </a:tblGrid>
                  <a:tr h="156446">
                    <a:tc>
                      <a:txBody>
                        <a:bodyPr/>
                        <a:lstStyle/>
                        <a:p>
                          <a:pPr marL="0" marR="0" lvl="0" indent="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965363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Table 14">
                <a:extLst>
                  <a:ext uri="{FF2B5EF4-FFF2-40B4-BE49-F238E27FC236}">
                    <a16:creationId xmlns:a16="http://schemas.microsoft.com/office/drawing/2014/main" id="{02EA2E45-F85B-4F31-9C6B-4E0ABA38CC28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6434482" y="1753128"/>
              <a:ext cx="981567" cy="304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27189">
                      <a:extLst>
                        <a:ext uri="{9D8B030D-6E8A-4147-A177-3AD203B41FA5}">
                          <a16:colId xmlns:a16="http://schemas.microsoft.com/office/drawing/2014/main" val="3646591774"/>
                        </a:ext>
                      </a:extLst>
                    </a:gridCol>
                    <a:gridCol w="327189">
                      <a:extLst>
                        <a:ext uri="{9D8B030D-6E8A-4147-A177-3AD203B41FA5}">
                          <a16:colId xmlns:a16="http://schemas.microsoft.com/office/drawing/2014/main" val="3380459466"/>
                        </a:ext>
                      </a:extLst>
                    </a:gridCol>
                    <a:gridCol w="327189">
                      <a:extLst>
                        <a:ext uri="{9D8B030D-6E8A-4147-A177-3AD203B41FA5}">
                          <a16:colId xmlns:a16="http://schemas.microsoft.com/office/drawing/2014/main" val="3123531767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9"/>
                          <a:stretch>
                            <a:fillRect l="-1852" t="-1961" r="-203704" b="-39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9"/>
                          <a:stretch>
                            <a:fillRect l="-101852" t="-1961" r="-103704" b="-39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9"/>
                          <a:stretch>
                            <a:fillRect l="-201852" t="-1961" r="-3704" b="-39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96536353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A1CA388-A0BD-451A-B72B-C67046850D68}"/>
              </a:ext>
            </a:extLst>
          </p:cNvPr>
          <p:cNvCxnSpPr>
            <a:cxnSpLocks/>
          </p:cNvCxnSpPr>
          <p:nvPr/>
        </p:nvCxnSpPr>
        <p:spPr>
          <a:xfrm>
            <a:off x="7930416" y="1560662"/>
            <a:ext cx="54204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510B437-DAAC-4A5D-84AB-7E334827EF5F}"/>
                  </a:ext>
                </a:extLst>
              </p:cNvPr>
              <p:cNvSpPr txBox="1"/>
              <p:nvPr/>
            </p:nvSpPr>
            <p:spPr>
              <a:xfrm>
                <a:off x="8094093" y="1299625"/>
                <a:ext cx="12458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510B437-DAAC-4A5D-84AB-7E334827EF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4093" y="1299625"/>
                <a:ext cx="124586" cy="215444"/>
              </a:xfrm>
              <a:prstGeom prst="rect">
                <a:avLst/>
              </a:prstGeom>
              <a:blipFill>
                <a:blip r:embed="rId11"/>
                <a:stretch>
                  <a:fillRect l="-30000" r="-20000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C5B2712-A735-4999-A1C0-CB8306958689}"/>
                  </a:ext>
                </a:extLst>
              </p:cNvPr>
              <p:cNvSpPr txBox="1"/>
              <p:nvPr/>
            </p:nvSpPr>
            <p:spPr>
              <a:xfrm>
                <a:off x="2523240" y="2135572"/>
                <a:ext cx="55996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C5B2712-A735-4999-A1C0-CB83069586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3240" y="2135572"/>
                <a:ext cx="559960" cy="215444"/>
              </a:xfrm>
              <a:prstGeom prst="rect">
                <a:avLst/>
              </a:prstGeom>
              <a:blipFill>
                <a:blip r:embed="rId12"/>
                <a:stretch>
                  <a:fillRect l="-7609" r="-5435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DE0AB3D-6E5C-4ECF-AFED-593379DB3E8B}"/>
                  </a:ext>
                </a:extLst>
              </p:cNvPr>
              <p:cNvSpPr txBox="1"/>
              <p:nvPr/>
            </p:nvSpPr>
            <p:spPr>
              <a:xfrm>
                <a:off x="3680774" y="2135928"/>
                <a:ext cx="55996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DE0AB3D-6E5C-4ECF-AFED-593379DB3E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0774" y="2135928"/>
                <a:ext cx="559961" cy="215444"/>
              </a:xfrm>
              <a:prstGeom prst="rect">
                <a:avLst/>
              </a:prstGeom>
              <a:blipFill>
                <a:blip r:embed="rId13"/>
                <a:stretch>
                  <a:fillRect l="-7609" r="-5435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BCECB05-45EE-46FA-8B5C-36805D4DC168}"/>
                  </a:ext>
                </a:extLst>
              </p:cNvPr>
              <p:cNvSpPr txBox="1"/>
              <p:nvPr/>
            </p:nvSpPr>
            <p:spPr>
              <a:xfrm>
                <a:off x="4846555" y="2135572"/>
                <a:ext cx="55867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BCECB05-45EE-46FA-8B5C-36805D4DC1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6555" y="2135572"/>
                <a:ext cx="558679" cy="215444"/>
              </a:xfrm>
              <a:prstGeom prst="rect">
                <a:avLst/>
              </a:prstGeom>
              <a:blipFill>
                <a:blip r:embed="rId14"/>
                <a:stretch>
                  <a:fillRect l="-6522" r="-5435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7EB99B8-F9A4-4F03-8051-B0E3074D0650}"/>
                  </a:ext>
                </a:extLst>
              </p:cNvPr>
              <p:cNvSpPr txBox="1"/>
              <p:nvPr/>
            </p:nvSpPr>
            <p:spPr>
              <a:xfrm>
                <a:off x="6026475" y="2135928"/>
                <a:ext cx="55996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7EB99B8-F9A4-4F03-8051-B0E3074D06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6475" y="2135928"/>
                <a:ext cx="559960" cy="215444"/>
              </a:xfrm>
              <a:prstGeom prst="rect">
                <a:avLst/>
              </a:prstGeom>
              <a:blipFill>
                <a:blip r:embed="rId15"/>
                <a:stretch>
                  <a:fillRect l="-7692" r="-6593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8" name="Table 27">
                <a:extLst>
                  <a:ext uri="{FF2B5EF4-FFF2-40B4-BE49-F238E27FC236}">
                    <a16:creationId xmlns:a16="http://schemas.microsoft.com/office/drawing/2014/main" id="{25871E14-E6E2-4B9D-9046-7D06BC7F3AB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26951465"/>
                  </p:ext>
                </p:extLst>
              </p:nvPr>
            </p:nvGraphicFramePr>
            <p:xfrm>
              <a:off x="6953066" y="2455210"/>
              <a:ext cx="1809064" cy="23164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44171">
                      <a:extLst>
                        <a:ext uri="{9D8B030D-6E8A-4147-A177-3AD203B41FA5}">
                          <a16:colId xmlns:a16="http://schemas.microsoft.com/office/drawing/2014/main" val="3838459504"/>
                        </a:ext>
                      </a:extLst>
                    </a:gridCol>
                    <a:gridCol w="764893">
                      <a:extLst>
                        <a:ext uri="{9D8B030D-6E8A-4147-A177-3AD203B41FA5}">
                          <a16:colId xmlns:a16="http://schemas.microsoft.com/office/drawing/2014/main" val="866338818"/>
                        </a:ext>
                      </a:extLst>
                    </a:gridCol>
                  </a:tblGrid>
                  <a:tr h="386080">
                    <a:tc rowSpan="6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𝒕</m:t>
                                </m:r>
                                <m:d>
                                  <m:dPr>
                                    <m:ctrlPr>
                                      <a:rPr lang="en-US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en-US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𝒋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400" b="0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400" b="0" dirty="0">
                              <a:solidFill>
                                <a:schemeClr val="tx1"/>
                              </a:solidFill>
                            </a:rPr>
                            <a:t>time of </a:t>
                          </a:r>
                          <a14:m>
                            <m:oMath xmlns:m="http://schemas.openxmlformats.org/officeDocument/2006/math">
                              <m:r>
                                <a:rPr lang="en-US" sz="1400" b="1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</m:oMath>
                          </a14:m>
                          <a:r>
                            <a:rPr lang="en-US" sz="1400" b="0" dirty="0">
                              <a:solidFill>
                                <a:schemeClr val="tx1"/>
                              </a:solidFill>
                            </a:rPr>
                            <a:t>-</a:t>
                          </a:r>
                          <a:r>
                            <a:rPr lang="en-US" sz="1400" b="0" dirty="0" err="1">
                              <a:solidFill>
                                <a:schemeClr val="tx1"/>
                              </a:solidFill>
                            </a:rPr>
                            <a:t>th</a:t>
                          </a:r>
                          <a:r>
                            <a:rPr lang="en-US" sz="1400" b="0" dirty="0">
                              <a:solidFill>
                                <a:schemeClr val="tx1"/>
                              </a:solidFill>
                            </a:rPr>
                            <a:t> request for page </a:t>
                          </a:r>
                          <a14:m>
                            <m:oMath xmlns:m="http://schemas.openxmlformats.org/officeDocument/2006/math">
                              <m:r>
                                <a:rPr lang="en-US" sz="1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oMath>
                          </a14:m>
                          <a:endParaRPr lang="en-US" sz="1400" b="1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endParaRPr 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d>
                                  <m:dPr>
                                    <m:ctrlPr>
                                      <a:rPr lang="en-US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1,1</m:t>
                                    </m:r>
                                  </m:e>
                                </m:d>
                                <m:r>
                                  <a:rPr lang="en-US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oMath>
                            </m:oMathPara>
                          </a14:m>
                          <a:endParaRPr lang="en-US" sz="1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85480480"/>
                      </a:ext>
                    </a:extLst>
                  </a:tr>
                  <a:tr h="386080">
                    <a:tc vMerge="1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d>
                                  <m:dPr>
                                    <m:ctrlPr>
                                      <a:rPr lang="en-US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3,1</m:t>
                                    </m:r>
                                  </m:e>
                                </m:d>
                                <m:r>
                                  <a:rPr lang="en-US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=2</m:t>
                                </m:r>
                              </m:oMath>
                            </m:oMathPara>
                          </a14:m>
                          <a:endParaRPr lang="en-US" sz="1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730783343"/>
                      </a:ext>
                    </a:extLst>
                  </a:tr>
                  <a:tr h="386080">
                    <a:tc vMerge="1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d>
                                  <m:dPr>
                                    <m:ctrlPr>
                                      <a:rPr lang="en-US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1,2</m:t>
                                    </m:r>
                                  </m:e>
                                </m:d>
                                <m:r>
                                  <a:rPr lang="en-US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=3</m:t>
                                </m:r>
                              </m:oMath>
                            </m:oMathPara>
                          </a14:m>
                          <a:endParaRPr lang="en-US" sz="1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207684802"/>
                      </a:ext>
                    </a:extLst>
                  </a:tr>
                  <a:tr h="386080">
                    <a:tc vMerge="1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d>
                                  <m:dPr>
                                    <m:ctrlPr>
                                      <a:rPr lang="en-US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4,1</m:t>
                                    </m:r>
                                  </m:e>
                                </m:d>
                                <m:r>
                                  <a:rPr lang="en-US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=4</m:t>
                                </m:r>
                              </m:oMath>
                            </m:oMathPara>
                          </a14:m>
                          <a:endParaRPr lang="en-US" sz="1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962649151"/>
                      </a:ext>
                    </a:extLst>
                  </a:tr>
                  <a:tr h="386080">
                    <a:tc vMerge="1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0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d>
                                  <m:dPr>
                                    <m:ctrlPr>
                                      <a:rPr lang="en-US" sz="10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0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2,1</m:t>
                                    </m:r>
                                  </m:e>
                                </m:d>
                                <m:r>
                                  <a:rPr lang="en-US" sz="10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=5</m:t>
                                </m:r>
                              </m:oMath>
                            </m:oMathPara>
                          </a14:m>
                          <a:endParaRPr lang="en-US" sz="10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17639147"/>
                      </a:ext>
                    </a:extLst>
                  </a:tr>
                  <a:tr h="386080">
                    <a:tc vMerge="1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48708899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8" name="Table 27">
                <a:extLst>
                  <a:ext uri="{FF2B5EF4-FFF2-40B4-BE49-F238E27FC236}">
                    <a16:creationId xmlns:a16="http://schemas.microsoft.com/office/drawing/2014/main" id="{25871E14-E6E2-4B9D-9046-7D06BC7F3AB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26951465"/>
                  </p:ext>
                </p:extLst>
              </p:nvPr>
            </p:nvGraphicFramePr>
            <p:xfrm>
              <a:off x="6953066" y="2455210"/>
              <a:ext cx="1809064" cy="23164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44171">
                      <a:extLst>
                        <a:ext uri="{9D8B030D-6E8A-4147-A177-3AD203B41FA5}">
                          <a16:colId xmlns:a16="http://schemas.microsoft.com/office/drawing/2014/main" val="3838459504"/>
                        </a:ext>
                      </a:extLst>
                    </a:gridCol>
                    <a:gridCol w="764893">
                      <a:extLst>
                        <a:ext uri="{9D8B030D-6E8A-4147-A177-3AD203B41FA5}">
                          <a16:colId xmlns:a16="http://schemas.microsoft.com/office/drawing/2014/main" val="866338818"/>
                        </a:ext>
                      </a:extLst>
                    </a:gridCol>
                  </a:tblGrid>
                  <a:tr h="386080">
                    <a:tc rowSpan="6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6"/>
                          <a:stretch>
                            <a:fillRect l="-581" t="-262" r="-74419" b="-5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6"/>
                          <a:stretch>
                            <a:fillRect l="-137302" t="-1563" r="-1587" b="-49843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85480480"/>
                      </a:ext>
                    </a:extLst>
                  </a:tr>
                  <a:tr h="386080">
                    <a:tc vMerge="1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6"/>
                          <a:stretch>
                            <a:fillRect l="-137302" t="-103175" r="-1587" b="-40634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30783343"/>
                      </a:ext>
                    </a:extLst>
                  </a:tr>
                  <a:tr h="386080">
                    <a:tc vMerge="1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6"/>
                          <a:stretch>
                            <a:fillRect l="-137302" t="-200000" r="-1587" b="-3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07684802"/>
                      </a:ext>
                    </a:extLst>
                  </a:tr>
                  <a:tr h="386080">
                    <a:tc vMerge="1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6"/>
                          <a:stretch>
                            <a:fillRect l="-137302" t="-304762" r="-1587" b="-20476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62649151"/>
                      </a:ext>
                    </a:extLst>
                  </a:tr>
                  <a:tr h="386080">
                    <a:tc vMerge="1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6"/>
                          <a:stretch>
                            <a:fillRect l="-137302" t="-398438" r="-1587" b="-10156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17639147"/>
                      </a:ext>
                    </a:extLst>
                  </a:tr>
                  <a:tr h="386080">
                    <a:tc vMerge="1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48708899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2" name="Table 21">
                <a:extLst>
                  <a:ext uri="{FF2B5EF4-FFF2-40B4-BE49-F238E27FC236}">
                    <a16:creationId xmlns:a16="http://schemas.microsoft.com/office/drawing/2014/main" id="{0290C20E-8AF8-4BE2-A373-A649933DC7C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83597137"/>
                  </p:ext>
                </p:extLst>
              </p:nvPr>
            </p:nvGraphicFramePr>
            <p:xfrm>
              <a:off x="208591" y="2455210"/>
              <a:ext cx="6606183" cy="23164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35368">
                      <a:extLst>
                        <a:ext uri="{9D8B030D-6E8A-4147-A177-3AD203B41FA5}">
                          <a16:colId xmlns:a16="http://schemas.microsoft.com/office/drawing/2014/main" val="1865639223"/>
                        </a:ext>
                      </a:extLst>
                    </a:gridCol>
                    <a:gridCol w="821363">
                      <a:extLst>
                        <a:ext uri="{9D8B030D-6E8A-4147-A177-3AD203B41FA5}">
                          <a16:colId xmlns:a16="http://schemas.microsoft.com/office/drawing/2014/main" val="866338818"/>
                        </a:ext>
                      </a:extLst>
                    </a:gridCol>
                    <a:gridCol w="708242">
                      <a:extLst>
                        <a:ext uri="{9D8B030D-6E8A-4147-A177-3AD203B41FA5}">
                          <a16:colId xmlns:a16="http://schemas.microsoft.com/office/drawing/2014/main" val="2354090762"/>
                        </a:ext>
                      </a:extLst>
                    </a:gridCol>
                    <a:gridCol w="708242">
                      <a:extLst>
                        <a:ext uri="{9D8B030D-6E8A-4147-A177-3AD203B41FA5}">
                          <a16:colId xmlns:a16="http://schemas.microsoft.com/office/drawing/2014/main" val="3780720918"/>
                        </a:ext>
                      </a:extLst>
                    </a:gridCol>
                    <a:gridCol w="708242">
                      <a:extLst>
                        <a:ext uri="{9D8B030D-6E8A-4147-A177-3AD203B41FA5}">
                          <a16:colId xmlns:a16="http://schemas.microsoft.com/office/drawing/2014/main" val="2331524244"/>
                        </a:ext>
                      </a:extLst>
                    </a:gridCol>
                    <a:gridCol w="708242">
                      <a:extLst>
                        <a:ext uri="{9D8B030D-6E8A-4147-A177-3AD203B41FA5}">
                          <a16:colId xmlns:a16="http://schemas.microsoft.com/office/drawing/2014/main" val="1788499990"/>
                        </a:ext>
                      </a:extLst>
                    </a:gridCol>
                    <a:gridCol w="708242">
                      <a:extLst>
                        <a:ext uri="{9D8B030D-6E8A-4147-A177-3AD203B41FA5}">
                          <a16:colId xmlns:a16="http://schemas.microsoft.com/office/drawing/2014/main" val="701500219"/>
                        </a:ext>
                      </a:extLst>
                    </a:gridCol>
                    <a:gridCol w="708242">
                      <a:extLst>
                        <a:ext uri="{9D8B030D-6E8A-4147-A177-3AD203B41FA5}">
                          <a16:colId xmlns:a16="http://schemas.microsoft.com/office/drawing/2014/main" val="1469795243"/>
                        </a:ext>
                      </a:extLst>
                    </a:gridCol>
                  </a:tblGrid>
                  <a:tr h="342900">
                    <a:tc rowSpan="4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  <m:d>
                                  <m:dPr>
                                    <m:ctrlPr>
                                      <a:rPr lang="en-US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en-US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𝒕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400" b="1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400" b="0" dirty="0">
                              <a:solidFill>
                                <a:schemeClr val="tx1"/>
                              </a:solidFill>
                            </a:rPr>
                            <a:t>the </a:t>
                          </a:r>
                          <a:r>
                            <a:rPr lang="en-US" sz="1400" b="1" dirty="0">
                              <a:solidFill>
                                <a:schemeClr val="tx1"/>
                              </a:solidFill>
                            </a:rPr>
                            <a:t>number</a:t>
                          </a:r>
                          <a:r>
                            <a:rPr lang="en-US" sz="1400" b="0" dirty="0">
                              <a:solidFill>
                                <a:schemeClr val="tx1"/>
                              </a:solidFill>
                            </a:rPr>
                            <a:t> of </a:t>
                          </a:r>
                          <a:r>
                            <a:rPr lang="en-US" sz="1400" b="1" dirty="0">
                              <a:solidFill>
                                <a:schemeClr val="tx1"/>
                              </a:solidFill>
                            </a:rPr>
                            <a:t>requests</a:t>
                          </a:r>
                          <a:r>
                            <a:rPr lang="en-US" sz="1400" b="0" dirty="0">
                              <a:solidFill>
                                <a:schemeClr val="tx1"/>
                              </a:solidFill>
                            </a:rPr>
                            <a:t> for page </a:t>
                          </a:r>
                          <a14:m>
                            <m:oMath xmlns:m="http://schemas.openxmlformats.org/officeDocument/2006/math"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oMath>
                          </a14:m>
                          <a:r>
                            <a:rPr lang="en-US" sz="1400" b="0" dirty="0">
                              <a:solidFill>
                                <a:schemeClr val="tx1"/>
                              </a:solidFill>
                            </a:rPr>
                            <a:t> until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400" b="0" baseline="0" dirty="0">
                              <a:solidFill>
                                <a:schemeClr val="tx1"/>
                              </a:solidFill>
                            </a:rPr>
                            <a:t>time </a:t>
                          </a:r>
                          <a14:m>
                            <m:oMath xmlns:m="http://schemas.openxmlformats.org/officeDocument/2006/math">
                              <m:r>
                                <a:rPr lang="en-US" sz="14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oMath>
                          </a14:m>
                          <a:r>
                            <a:rPr lang="en-US" sz="1400" b="0" dirty="0">
                              <a:solidFill>
                                <a:schemeClr val="tx1"/>
                              </a:solidFill>
                            </a:rPr>
                            <a:t> (including)</a:t>
                          </a:r>
                        </a:p>
                        <a:p>
                          <a:pPr algn="ctr"/>
                          <a:endParaRPr 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9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d>
                                  <m:dPr>
                                    <m:ctrlPr>
                                      <a:rPr lang="en-US" sz="9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9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1,0</m:t>
                                    </m:r>
                                  </m:e>
                                </m:d>
                                <m:r>
                                  <a:rPr lang="en-US" sz="9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en-US" sz="9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9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d>
                                  <m:dPr>
                                    <m:ctrlPr>
                                      <a:rPr lang="en-US" sz="9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9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1,1</m:t>
                                    </m:r>
                                  </m:e>
                                </m:d>
                                <m:r>
                                  <a:rPr lang="en-US" sz="9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oMath>
                            </m:oMathPara>
                          </a14:m>
                          <a:endParaRPr lang="en-US" sz="9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9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d>
                                  <m:dPr>
                                    <m:ctrlPr>
                                      <a:rPr lang="en-US" sz="9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9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1,2</m:t>
                                    </m:r>
                                  </m:e>
                                </m:d>
                                <m:r>
                                  <a:rPr lang="en-US" sz="9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oMath>
                            </m:oMathPara>
                          </a14:m>
                          <a:endParaRPr lang="en-US" sz="9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9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d>
                                  <m:dPr>
                                    <m:ctrlPr>
                                      <a:rPr lang="en-US" sz="9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9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1,3</m:t>
                                    </m:r>
                                  </m:e>
                                </m:d>
                                <m:r>
                                  <a:rPr lang="en-US" sz="9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=2</m:t>
                                </m:r>
                              </m:oMath>
                            </m:oMathPara>
                          </a14:m>
                          <a:endParaRPr lang="en-US" sz="9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9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d>
                                  <m:dPr>
                                    <m:ctrlPr>
                                      <a:rPr lang="en-US" sz="9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9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1,4</m:t>
                                    </m:r>
                                  </m:e>
                                </m:d>
                                <m:r>
                                  <a:rPr lang="en-US" sz="9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=2</m:t>
                                </m:r>
                              </m:oMath>
                            </m:oMathPara>
                          </a14:m>
                          <a:endParaRPr lang="en-US" sz="9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9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d>
                                  <m:dPr>
                                    <m:ctrlPr>
                                      <a:rPr lang="en-US" sz="9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9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1,5</m:t>
                                    </m:r>
                                  </m:e>
                                </m:d>
                                <m:r>
                                  <a:rPr lang="en-US" sz="9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=2</m:t>
                                </m:r>
                              </m:oMath>
                            </m:oMathPara>
                          </a14:m>
                          <a:endParaRPr lang="en-US" sz="9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9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85480480"/>
                      </a:ext>
                    </a:extLst>
                  </a:tr>
                  <a:tr h="342900">
                    <a:tc vMerge="1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9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d>
                                  <m:dPr>
                                    <m:ctrlPr>
                                      <a:rPr lang="en-US" sz="9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9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2,0</m:t>
                                    </m:r>
                                  </m:e>
                                </m:d>
                                <m:r>
                                  <a:rPr lang="en-US" sz="9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en-US" sz="9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9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d>
                                  <m:dPr>
                                    <m:ctrlPr>
                                      <a:rPr lang="en-US" sz="9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9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2,1</m:t>
                                    </m:r>
                                  </m:e>
                                </m:d>
                                <m:r>
                                  <a:rPr lang="en-US" sz="9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en-US" sz="9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9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d>
                                  <m:dPr>
                                    <m:ctrlPr>
                                      <a:rPr lang="en-US" sz="9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9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2,2</m:t>
                                    </m:r>
                                  </m:e>
                                </m:d>
                                <m:r>
                                  <a:rPr lang="en-US" sz="9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en-US" sz="9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9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d>
                                  <m:dPr>
                                    <m:ctrlPr>
                                      <a:rPr lang="en-US" sz="9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9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2,3</m:t>
                                    </m:r>
                                  </m:e>
                                </m:d>
                                <m:r>
                                  <a:rPr lang="en-US" sz="9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en-US" sz="9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900" b="0" i="1" smtClean="0">
                                    <a:solidFill>
                                      <a:srgbClr val="3A21CF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d>
                                  <m:dPr>
                                    <m:ctrlPr>
                                      <a:rPr lang="en-US" sz="900" b="0" i="1" smtClean="0">
                                        <a:solidFill>
                                          <a:srgbClr val="3A21C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900" b="0" i="1" smtClean="0">
                                        <a:solidFill>
                                          <a:srgbClr val="3A21C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2,4</m:t>
                                    </m:r>
                                  </m:e>
                                </m:d>
                                <m:r>
                                  <a:rPr lang="en-US" sz="900" b="0" i="1" smtClean="0">
                                    <a:solidFill>
                                      <a:srgbClr val="3A21CF"/>
                                    </a:solidFill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en-US" sz="900" dirty="0">
                            <a:solidFill>
                              <a:srgbClr val="3A21CF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900" b="0" i="1" u="none" strike="noStrike" cap="none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  <a:sym typeface="Arial"/>
                                  </a:rPr>
                                  <m:t>𝑟</m:t>
                                </m:r>
                                <m:d>
                                  <m:dPr>
                                    <m:ctrlPr>
                                      <a:rPr lang="en-US" sz="900" b="0" i="1" u="none" strike="noStrike" cap="none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Arial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900" b="0" i="1" u="none" strike="noStrike" cap="none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Arial"/>
                                      </a:rPr>
                                      <m:t>2,5</m:t>
                                    </m:r>
                                  </m:e>
                                </m:d>
                                <m:r>
                                  <a:rPr lang="en-US" sz="900" b="0" i="1" u="none" strike="noStrike" cap="none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  <a:sym typeface="Arial"/>
                                  </a:rPr>
                                  <m:t>=1</m:t>
                                </m:r>
                              </m:oMath>
                            </m:oMathPara>
                          </a14:m>
                          <a:endParaRPr lang="en-US" sz="900" b="0" i="1" u="none" strike="noStrike" cap="none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  <a:sym typeface="Arial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8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58326428"/>
                      </a:ext>
                    </a:extLst>
                  </a:tr>
                  <a:tr h="342900">
                    <a:tc vMerge="1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9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d>
                                  <m:dPr>
                                    <m:ctrlPr>
                                      <a:rPr lang="en-US" sz="9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9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3,0</m:t>
                                    </m:r>
                                  </m:e>
                                </m:d>
                                <m:r>
                                  <a:rPr lang="en-US" sz="9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en-US" sz="9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9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d>
                                  <m:dPr>
                                    <m:ctrlPr>
                                      <a:rPr lang="en-US" sz="9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9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3,1</m:t>
                                    </m:r>
                                  </m:e>
                                </m:d>
                                <m:r>
                                  <a:rPr lang="en-US" sz="9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en-US" sz="9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9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d>
                                  <m:dPr>
                                    <m:ctrlPr>
                                      <a:rPr lang="en-US" sz="9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9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3,2</m:t>
                                    </m:r>
                                  </m:e>
                                </m:d>
                                <m:r>
                                  <a:rPr lang="en-US" sz="9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oMath>
                            </m:oMathPara>
                          </a14:m>
                          <a:endParaRPr lang="en-US" sz="9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9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d>
                                  <m:dPr>
                                    <m:ctrlPr>
                                      <a:rPr lang="en-US" sz="9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9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3,3</m:t>
                                    </m:r>
                                  </m:e>
                                </m:d>
                                <m:r>
                                  <a:rPr lang="en-US" sz="9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oMath>
                            </m:oMathPara>
                          </a14:m>
                          <a:endParaRPr lang="en-US" sz="9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9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d>
                                  <m:dPr>
                                    <m:ctrlPr>
                                      <a:rPr lang="en-US" sz="9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9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3,4</m:t>
                                    </m:r>
                                  </m:e>
                                </m:d>
                                <m:r>
                                  <a:rPr lang="en-US" sz="9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oMath>
                            </m:oMathPara>
                          </a14:m>
                          <a:endParaRPr lang="en-US" sz="9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9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d>
                                  <m:dPr>
                                    <m:ctrlPr>
                                      <a:rPr lang="en-US" sz="9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9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3,5</m:t>
                                    </m:r>
                                  </m:e>
                                </m:d>
                                <m:r>
                                  <a:rPr lang="en-US" sz="9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oMath>
                            </m:oMathPara>
                          </a14:m>
                          <a:endParaRPr lang="en-US" sz="9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9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929212846"/>
                      </a:ext>
                    </a:extLst>
                  </a:tr>
                  <a:tr h="342900">
                    <a:tc vMerge="1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9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d>
                                  <m:dPr>
                                    <m:ctrlPr>
                                      <a:rPr lang="en-US" sz="9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9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4,0</m:t>
                                    </m:r>
                                  </m:e>
                                </m:d>
                                <m:r>
                                  <a:rPr lang="en-US" sz="9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en-US" sz="9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9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d>
                                  <m:dPr>
                                    <m:ctrlPr>
                                      <a:rPr lang="en-US" sz="9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9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4,1</m:t>
                                    </m:r>
                                  </m:e>
                                </m:d>
                                <m:r>
                                  <a:rPr lang="en-US" sz="9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en-US" sz="9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9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d>
                                  <m:dPr>
                                    <m:ctrlPr>
                                      <a:rPr lang="en-US" sz="9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9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4,2</m:t>
                                    </m:r>
                                  </m:e>
                                </m:d>
                                <m:r>
                                  <a:rPr lang="en-US" sz="9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en-US" sz="9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9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d>
                                  <m:dPr>
                                    <m:ctrlPr>
                                      <a:rPr lang="en-US" sz="9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9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4,3</m:t>
                                    </m:r>
                                  </m:e>
                                </m:d>
                                <m:r>
                                  <a:rPr lang="en-US" sz="9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en-US" sz="9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9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d>
                                  <m:dPr>
                                    <m:ctrlPr>
                                      <a:rPr lang="en-US" sz="9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9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4,4</m:t>
                                    </m:r>
                                  </m:e>
                                </m:d>
                                <m:r>
                                  <a:rPr lang="en-US" sz="9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oMath>
                            </m:oMathPara>
                          </a14:m>
                          <a:endParaRPr lang="en-US" sz="9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9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d>
                                  <m:dPr>
                                    <m:ctrlPr>
                                      <a:rPr lang="en-US" sz="9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9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4,5</m:t>
                                    </m:r>
                                  </m:e>
                                </m:d>
                                <m:r>
                                  <a:rPr lang="en-US" sz="9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oMath>
                            </m:oMathPara>
                          </a14:m>
                          <a:endParaRPr lang="en-US" sz="9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9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730783343"/>
                      </a:ext>
                    </a:extLst>
                  </a:tr>
                  <a:tr h="3429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𝑩</m:t>
                                </m:r>
                                <m:d>
                                  <m:dPr>
                                    <m:ctrlPr>
                                      <a:rPr lang="en-US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𝒕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400" b="1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400" b="0" dirty="0">
                              <a:solidFill>
                                <a:schemeClr val="tx1"/>
                              </a:solidFill>
                            </a:rPr>
                            <a:t>the </a:t>
                          </a:r>
                          <a:r>
                            <a:rPr lang="en-US" sz="1400" b="1" dirty="0">
                              <a:solidFill>
                                <a:schemeClr val="tx1"/>
                              </a:solidFill>
                            </a:rPr>
                            <a:t>set</a:t>
                          </a:r>
                          <a:r>
                            <a:rPr lang="en-US" sz="1400" b="0" dirty="0">
                              <a:solidFill>
                                <a:schemeClr val="tx1"/>
                              </a:solidFill>
                            </a:rPr>
                            <a:t> of pages </a:t>
                          </a:r>
                          <a:r>
                            <a:rPr lang="en-US" sz="1400" b="1" dirty="0">
                              <a:solidFill>
                                <a:schemeClr val="tx1"/>
                              </a:solidFill>
                            </a:rPr>
                            <a:t>requested</a:t>
                          </a:r>
                          <a:r>
                            <a:rPr lang="en-US" sz="1400" b="0" dirty="0">
                              <a:solidFill>
                                <a:schemeClr val="tx1"/>
                              </a:solidFill>
                            </a:rPr>
                            <a:t> until time </a:t>
                          </a:r>
                          <a14:m>
                            <m:oMath xmlns:m="http://schemas.openxmlformats.org/officeDocument/2006/math">
                              <m:r>
                                <a:rPr lang="en-US" sz="1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oMath>
                          </a14:m>
                          <a:r>
                            <a:rPr lang="en-US" sz="1400" b="0" dirty="0">
                              <a:solidFill>
                                <a:schemeClr val="tx1"/>
                              </a:solidFill>
                            </a:rPr>
                            <a:t> (including)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{}</m:t>
                                </m:r>
                              </m:oMath>
                            </m:oMathPara>
                          </a14:m>
                          <a:endParaRPr 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{1}</m:t>
                                </m:r>
                              </m:oMath>
                            </m:oMathPara>
                          </a14:m>
                          <a:endParaRPr 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{1,3}</m:t>
                                </m:r>
                              </m:oMath>
                            </m:oMathPara>
                          </a14:m>
                          <a:endParaRPr 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{1,3}</m:t>
                                </m:r>
                              </m:oMath>
                            </m:oMathPara>
                          </a14:m>
                          <a:endParaRPr 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{1,3,4}</m:t>
                                </m:r>
                              </m:oMath>
                            </m:oMathPara>
                          </a14:m>
                          <a:endParaRPr 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{1,</m:t>
                                </m:r>
                                <m:r>
                                  <a:rPr lang="en-US" sz="12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,3,4}</m:t>
                                </m:r>
                              </m:oMath>
                            </m:oMathPara>
                          </a14:m>
                          <a:endParaRPr 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2443004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2" name="Table 21">
                <a:extLst>
                  <a:ext uri="{FF2B5EF4-FFF2-40B4-BE49-F238E27FC236}">
                    <a16:creationId xmlns:a16="http://schemas.microsoft.com/office/drawing/2014/main" id="{0290C20E-8AF8-4BE2-A373-A649933DC7C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83597137"/>
                  </p:ext>
                </p:extLst>
              </p:nvPr>
            </p:nvGraphicFramePr>
            <p:xfrm>
              <a:off x="208591" y="2455210"/>
              <a:ext cx="6606183" cy="23164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35368">
                      <a:extLst>
                        <a:ext uri="{9D8B030D-6E8A-4147-A177-3AD203B41FA5}">
                          <a16:colId xmlns:a16="http://schemas.microsoft.com/office/drawing/2014/main" val="1865639223"/>
                        </a:ext>
                      </a:extLst>
                    </a:gridCol>
                    <a:gridCol w="821363">
                      <a:extLst>
                        <a:ext uri="{9D8B030D-6E8A-4147-A177-3AD203B41FA5}">
                          <a16:colId xmlns:a16="http://schemas.microsoft.com/office/drawing/2014/main" val="866338818"/>
                        </a:ext>
                      </a:extLst>
                    </a:gridCol>
                    <a:gridCol w="708242">
                      <a:extLst>
                        <a:ext uri="{9D8B030D-6E8A-4147-A177-3AD203B41FA5}">
                          <a16:colId xmlns:a16="http://schemas.microsoft.com/office/drawing/2014/main" val="2354090762"/>
                        </a:ext>
                      </a:extLst>
                    </a:gridCol>
                    <a:gridCol w="708242">
                      <a:extLst>
                        <a:ext uri="{9D8B030D-6E8A-4147-A177-3AD203B41FA5}">
                          <a16:colId xmlns:a16="http://schemas.microsoft.com/office/drawing/2014/main" val="3780720918"/>
                        </a:ext>
                      </a:extLst>
                    </a:gridCol>
                    <a:gridCol w="708242">
                      <a:extLst>
                        <a:ext uri="{9D8B030D-6E8A-4147-A177-3AD203B41FA5}">
                          <a16:colId xmlns:a16="http://schemas.microsoft.com/office/drawing/2014/main" val="2331524244"/>
                        </a:ext>
                      </a:extLst>
                    </a:gridCol>
                    <a:gridCol w="708242">
                      <a:extLst>
                        <a:ext uri="{9D8B030D-6E8A-4147-A177-3AD203B41FA5}">
                          <a16:colId xmlns:a16="http://schemas.microsoft.com/office/drawing/2014/main" val="1788499990"/>
                        </a:ext>
                      </a:extLst>
                    </a:gridCol>
                    <a:gridCol w="708242">
                      <a:extLst>
                        <a:ext uri="{9D8B030D-6E8A-4147-A177-3AD203B41FA5}">
                          <a16:colId xmlns:a16="http://schemas.microsoft.com/office/drawing/2014/main" val="701500219"/>
                        </a:ext>
                      </a:extLst>
                    </a:gridCol>
                    <a:gridCol w="708242">
                      <a:extLst>
                        <a:ext uri="{9D8B030D-6E8A-4147-A177-3AD203B41FA5}">
                          <a16:colId xmlns:a16="http://schemas.microsoft.com/office/drawing/2014/main" val="1469795243"/>
                        </a:ext>
                      </a:extLst>
                    </a:gridCol>
                  </a:tblGrid>
                  <a:tr h="342900">
                    <a:tc rowSpan="4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7"/>
                          <a:stretch>
                            <a:fillRect l="-397" t="-442" r="-330952" b="-730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7"/>
                          <a:stretch>
                            <a:fillRect l="-187407" t="-1786" r="-517778" b="-5982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7"/>
                          <a:stretch>
                            <a:fillRect l="-334483" t="-1786" r="-502586" b="-5982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7"/>
                          <a:stretch>
                            <a:fillRect l="-434483" t="-1786" r="-402586" b="-5982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7"/>
                          <a:stretch>
                            <a:fillRect l="-534483" t="-1786" r="-302586" b="-5982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7"/>
                          <a:stretch>
                            <a:fillRect l="-629060" t="-1786" r="-200000" b="-5982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7"/>
                          <a:stretch>
                            <a:fillRect l="-735345" t="-1786" r="-101724" b="-5982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9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85480480"/>
                      </a:ext>
                    </a:extLst>
                  </a:tr>
                  <a:tr h="342900">
                    <a:tc vMerge="1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7"/>
                          <a:stretch>
                            <a:fillRect l="-187407" t="-100000" r="-517778" b="-4877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7"/>
                          <a:stretch>
                            <a:fillRect l="-334483" t="-100000" r="-502586" b="-4877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7"/>
                          <a:stretch>
                            <a:fillRect l="-434483" t="-100000" r="-402586" b="-4877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7"/>
                          <a:stretch>
                            <a:fillRect l="-534483" t="-100000" r="-302586" b="-4877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7"/>
                          <a:stretch>
                            <a:fillRect l="-629060" t="-100000" r="-200000" b="-4877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7"/>
                          <a:stretch>
                            <a:fillRect l="-735345" t="-100000" r="-101724" b="-4877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8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58326428"/>
                      </a:ext>
                    </a:extLst>
                  </a:tr>
                  <a:tr h="342900">
                    <a:tc vMerge="1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7"/>
                          <a:stretch>
                            <a:fillRect l="-187407" t="-203571" r="-517778" b="-396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7"/>
                          <a:stretch>
                            <a:fillRect l="-334483" t="-203571" r="-502586" b="-396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7"/>
                          <a:stretch>
                            <a:fillRect l="-434483" t="-203571" r="-402586" b="-396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7"/>
                          <a:stretch>
                            <a:fillRect l="-534483" t="-203571" r="-302586" b="-396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7"/>
                          <a:stretch>
                            <a:fillRect l="-629060" t="-203571" r="-200000" b="-396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7"/>
                          <a:stretch>
                            <a:fillRect l="-735345" t="-203571" r="-101724" b="-396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9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929212846"/>
                      </a:ext>
                    </a:extLst>
                  </a:tr>
                  <a:tr h="342900">
                    <a:tc vMerge="1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7"/>
                          <a:stretch>
                            <a:fillRect l="-187407" t="-298246" r="-517778" b="-2894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7"/>
                          <a:stretch>
                            <a:fillRect l="-334483" t="-298246" r="-502586" b="-2894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7"/>
                          <a:stretch>
                            <a:fillRect l="-434483" t="-298246" r="-402586" b="-2894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7"/>
                          <a:stretch>
                            <a:fillRect l="-534483" t="-298246" r="-302586" b="-2894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7"/>
                          <a:stretch>
                            <a:fillRect l="-629060" t="-298246" r="-200000" b="-2894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7"/>
                          <a:stretch>
                            <a:fillRect l="-735345" t="-298246" r="-101724" b="-2894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9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730783343"/>
                      </a:ext>
                    </a:extLst>
                  </a:tr>
                  <a:tr h="9448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7"/>
                          <a:stretch>
                            <a:fillRect l="-397" t="-146452" r="-330952" b="-64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7"/>
                          <a:stretch>
                            <a:fillRect l="-187407" t="-146452" r="-517778" b="-64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7"/>
                          <a:stretch>
                            <a:fillRect l="-334483" t="-146452" r="-502586" b="-64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7"/>
                          <a:stretch>
                            <a:fillRect l="-434483" t="-146452" r="-402586" b="-64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7"/>
                          <a:stretch>
                            <a:fillRect l="-534483" t="-146452" r="-302586" b="-64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7"/>
                          <a:stretch>
                            <a:fillRect l="-629060" t="-146452" r="-200000" b="-64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7"/>
                          <a:stretch>
                            <a:fillRect l="-735345" t="-146452" r="-101724" b="-64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2443004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046887293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lvl="0"/>
            <a:r>
              <a:rPr lang="en-US" dirty="0">
                <a:latin typeface="Open Sans"/>
                <a:ea typeface="Open Sans"/>
                <a:cs typeface="Open Sans"/>
                <a:sym typeface="Open Sans"/>
              </a:rPr>
              <a:t>Distribution Change</a:t>
            </a:r>
            <a:endParaRPr dirty="0">
              <a:latin typeface="Open Sans"/>
              <a:ea typeface="Open Sans"/>
              <a:cs typeface="Open Sans"/>
              <a:sym typeface="Open San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Google Shape;69;p1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311700" y="1225224"/>
                <a:ext cx="8520600" cy="3478751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rmAutofit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1600" dirty="0"/>
                  <a:t>Choose </a:t>
                </a:r>
                <a14:m>
                  <m:oMath xmlns:m="http://schemas.openxmlformats.org/officeDocument/2006/math">
                    <m:r>
                      <a:rPr lang="en-US" sz="1600" b="1" i="1">
                        <a:latin typeface="Cambria Math" panose="02040503050406030204" pitchFamily="18" charset="0"/>
                      </a:rPr>
                      <m:t>𝝐</m:t>
                    </m:r>
                  </m:oMath>
                </a14:m>
                <a:r>
                  <a:rPr lang="en-US" sz="1600" b="1" dirty="0"/>
                  <a:t> caches</a:t>
                </a:r>
                <a:r>
                  <a:rPr lang="en-US" sz="1600" dirty="0"/>
                  <a:t> from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1600" dirty="0"/>
                  <a:t> that </a:t>
                </a:r>
                <a:r>
                  <a:rPr lang="en-US" sz="1600" b="1" dirty="0"/>
                  <a:t>do not contain</a:t>
                </a:r>
                <a:r>
                  <a:rPr lang="en-US" sz="1600" dirty="0"/>
                  <a:t>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sz="1600" dirty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1600" dirty="0"/>
                  <a:t>Add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1600" dirty="0"/>
                  <a:t> to them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∪{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69" name="Google Shape;69;p1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11700" y="1225224"/>
                <a:ext cx="8520600" cy="3478751"/>
              </a:xfrm>
              <a:prstGeom prst="rect">
                <a:avLst/>
              </a:prstGeom>
              <a:blipFill>
                <a:blip r:embed="rId3"/>
                <a:stretch>
                  <a:fillRect l="-3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Google Shape;70;p14"/>
          <p:cNvSpPr txBox="1">
            <a:spLocks noGrp="1"/>
          </p:cNvSpPr>
          <p:nvPr>
            <p:ph type="sldNum" idx="12"/>
          </p:nvPr>
        </p:nvSpPr>
        <p:spPr>
          <a:xfrm>
            <a:off x="8472458" y="535875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Economica"/>
              </a:rPr>
              <a:t>90</a:t>
            </a:fld>
            <a:endParaRPr dirty="0">
              <a:solidFill>
                <a:schemeClr val="dk1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  <a:sym typeface="Economic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E2A510C1-889D-492E-95D1-EAC5ABB0E3B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787481"/>
                  </p:ext>
                </p:extLst>
              </p:nvPr>
            </p:nvGraphicFramePr>
            <p:xfrm>
              <a:off x="1797377" y="2592967"/>
              <a:ext cx="1879076" cy="24384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79076">
                      <a:extLst>
                        <a:ext uri="{9D8B030D-6E8A-4147-A177-3AD203B41FA5}">
                          <a16:colId xmlns:a16="http://schemas.microsoft.com/office/drawing/2014/main" val="772528169"/>
                        </a:ext>
                      </a:extLst>
                    </a:gridCol>
                  </a:tblGrid>
                  <a:tr h="27432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Open Sans" panose="020B0604020202020204" charset="0"/>
                                    <a:cs typeface="Open Sans" panose="020B0604020202020204" charset="0"/>
                                  </a:rPr>
                                  <m:t>𝑪</m:t>
                                </m:r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Open Sans" panose="020B0604020202020204" charset="0"/>
                                    <a:cs typeface="Open Sans" panose="020B0604020202020204" charset="0"/>
                                  </a:rPr>
                                  <m:t>(</m:t>
                                </m:r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Open Sans" panose="020B0604020202020204" charset="0"/>
                                    <a:cs typeface="Open Sans" panose="020B0604020202020204" charset="0"/>
                                  </a:rPr>
                                  <m:t>𝜶</m:t>
                                </m:r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Open Sans" panose="020B0604020202020204" charset="0"/>
                                    <a:cs typeface="Open Sans" panose="020B060402020202020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  <a:latin typeface="Open Sans" panose="020B0604020202020204" charset="0"/>
                            <a:ea typeface="Open Sans" panose="020B0604020202020204" charset="0"/>
                            <a:cs typeface="Open Sans" panose="020B060402020202020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903120404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Open Sans" panose="020B0604020202020204" charset="0"/>
                                    <a:cs typeface="Open Sans" panose="020B0604020202020204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  <a:latin typeface="Open Sans" panose="020B0604020202020204" charset="0"/>
                            <a:ea typeface="Open Sans" panose="020B0604020202020204" charset="0"/>
                            <a:cs typeface="Open Sans" panose="020B060402020202020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860485282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Open Sans" panose="020B0604020202020204" charset="0"/>
                                    <a:cs typeface="Open Sans" panose="020B0604020202020204" charset="0"/>
                                  </a:rPr>
                                  <m:t>𝐶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Open Sans" panose="020B0604020202020204" charset="0"/>
                                        <a:cs typeface="Open Sans" panose="020B060402020202020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Open Sans" panose="020B0604020202020204" charset="0"/>
                                        <a:cs typeface="Open Sans" panose="020B0604020202020204" charset="0"/>
                                      </a:rPr>
                                      <m:t>0.1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Open Sans" panose="020B0604020202020204" charset="0"/>
                                    <a:cs typeface="Open Sans" panose="020B0604020202020204" charset="0"/>
                                  </a:rPr>
                                  <m:t>={5,12,4}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  <a:latin typeface="Open Sans" panose="020B0604020202020204" charset="0"/>
                            <a:ea typeface="Open Sans" panose="020B0604020202020204" charset="0"/>
                            <a:cs typeface="Open Sans" panose="020B060402020202020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99611044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Open Sans" panose="020B0604020202020204" charset="0"/>
                                    <a:cs typeface="Open Sans" panose="020B0604020202020204" charset="0"/>
                                  </a:rPr>
                                  <m:t>𝐶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Open Sans" panose="020B0604020202020204" charset="0"/>
                                        <a:cs typeface="Open Sans" panose="020B060402020202020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Open Sans" panose="020B0604020202020204" charset="0"/>
                                        <a:cs typeface="Open Sans" panose="020B0604020202020204" charset="0"/>
                                      </a:rPr>
                                      <m:t>0.2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Open Sans" panose="020B0604020202020204" charset="0"/>
                                    <a:cs typeface="Open Sans" panose="020B0604020202020204" charset="0"/>
                                  </a:rPr>
                                  <m:t>={5,9,8}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  <a:latin typeface="Open Sans" panose="020B0604020202020204" charset="0"/>
                            <a:ea typeface="Open Sans" panose="020B0604020202020204" charset="0"/>
                            <a:cs typeface="Open Sans" panose="020B060402020202020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08272830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Open Sans" panose="020B0604020202020204" charset="0"/>
                                    <a:cs typeface="Open Sans" panose="020B0604020202020204" charset="0"/>
                                  </a:rPr>
                                  <m:t>𝐶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Open Sans" panose="020B0604020202020204" charset="0"/>
                                        <a:cs typeface="Open Sans" panose="020B060402020202020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Open Sans" panose="020B0604020202020204" charset="0"/>
                                        <a:cs typeface="Open Sans" panose="020B0604020202020204" charset="0"/>
                                      </a:rPr>
                                      <m:t>0.3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Open Sans" panose="020B0604020202020204" charset="0"/>
                                    <a:cs typeface="Open Sans" panose="020B0604020202020204" charset="0"/>
                                  </a:rPr>
                                  <m:t>={7,1,13}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  <a:latin typeface="Open Sans" panose="020B0604020202020204" charset="0"/>
                            <a:ea typeface="Open Sans" panose="020B0604020202020204" charset="0"/>
                            <a:cs typeface="Open Sans" panose="020B060402020202020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11511212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Open Sans" panose="020B0604020202020204" charset="0"/>
                                    <a:cs typeface="Open Sans" panose="020B0604020202020204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  <a:latin typeface="Open Sans" panose="020B0604020202020204" charset="0"/>
                            <a:ea typeface="Open Sans" panose="020B0604020202020204" charset="0"/>
                            <a:cs typeface="Open Sans" panose="020B060402020202020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3910461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Open Sans" panose="020B0604020202020204" charset="0"/>
                                    <a:cs typeface="Open Sans" panose="020B0604020202020204" charset="0"/>
                                  </a:rPr>
                                  <m:t>𝐶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Open Sans" panose="020B0604020202020204" charset="0"/>
                                        <a:cs typeface="Open Sans" panose="020B060402020202020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Open Sans" panose="020B0604020202020204" charset="0"/>
                                        <a:cs typeface="Open Sans" panose="020B0604020202020204" charset="0"/>
                                      </a:rPr>
                                      <m:t>0.9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Open Sans" panose="020B0604020202020204" charset="0"/>
                                    <a:cs typeface="Open Sans" panose="020B0604020202020204" charset="0"/>
                                  </a:rPr>
                                  <m:t>={5,8,2}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  <a:latin typeface="Open Sans" panose="020B0604020202020204" charset="0"/>
                            <a:ea typeface="Open Sans" panose="020B0604020202020204" charset="0"/>
                            <a:cs typeface="Open Sans" panose="020B060402020202020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50164001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Open Sans" panose="020B0604020202020204" charset="0"/>
                                    <a:cs typeface="Open Sans" panose="020B0604020202020204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  <a:latin typeface="Open Sans" panose="020B0604020202020204" charset="0"/>
                            <a:ea typeface="Open Sans" panose="020B0604020202020204" charset="0"/>
                            <a:cs typeface="Open Sans" panose="020B060402020202020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1471438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E2A510C1-889D-492E-95D1-EAC5ABB0E3B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787481"/>
                  </p:ext>
                </p:extLst>
              </p:nvPr>
            </p:nvGraphicFramePr>
            <p:xfrm>
              <a:off x="1797377" y="2592967"/>
              <a:ext cx="1879076" cy="24384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79076">
                      <a:extLst>
                        <a:ext uri="{9D8B030D-6E8A-4147-A177-3AD203B41FA5}">
                          <a16:colId xmlns:a16="http://schemas.microsoft.com/office/drawing/2014/main" val="772528169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323" r="-645" b="-70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03120404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323" t="-100000" r="-645" b="-60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60485282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323" t="-200000" r="-645" b="-50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99611044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323" t="-294118" r="-645" b="-39215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08272830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323" t="-402000" r="-645" b="-3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11511212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323" t="-502000" r="-645" b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910461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323" t="-602000" r="-645" b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50164001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323" t="-702000" r="-64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14714387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798CED45-B6ED-4598-865F-B72696EB9E4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59523615"/>
                  </p:ext>
                </p:extLst>
              </p:nvPr>
            </p:nvGraphicFramePr>
            <p:xfrm>
              <a:off x="5467547" y="2592967"/>
              <a:ext cx="1879076" cy="24384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79076">
                      <a:extLst>
                        <a:ext uri="{9D8B030D-6E8A-4147-A177-3AD203B41FA5}">
                          <a16:colId xmlns:a16="http://schemas.microsoft.com/office/drawing/2014/main" val="772528169"/>
                        </a:ext>
                      </a:extLst>
                    </a:gridCol>
                  </a:tblGrid>
                  <a:tr h="27432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Open Sans" panose="020B0604020202020204" charset="0"/>
                                        <a:cs typeface="Open Sans" panose="020B060402020202020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Open Sans" panose="020B0604020202020204" charset="0"/>
                                        <a:cs typeface="Open Sans" panose="020B0604020202020204" charset="0"/>
                                      </a:rPr>
                                      <m:t>𝑪</m:t>
                                    </m:r>
                                  </m:e>
                                  <m:sup>
                                    <m: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Open Sans" panose="020B0604020202020204" charset="0"/>
                                        <a:cs typeface="Open Sans" panose="020B0604020202020204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Open Sans" panose="020B0604020202020204" charset="0"/>
                                    <a:cs typeface="Open Sans" panose="020B0604020202020204" charset="0"/>
                                  </a:rPr>
                                  <m:t>(</m:t>
                                </m:r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Open Sans" panose="020B0604020202020204" charset="0"/>
                                    <a:cs typeface="Open Sans" panose="020B0604020202020204" charset="0"/>
                                  </a:rPr>
                                  <m:t>𝜶</m:t>
                                </m:r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Open Sans" panose="020B0604020202020204" charset="0"/>
                                    <a:cs typeface="Open Sans" panose="020B060402020202020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  <a:latin typeface="Open Sans" panose="020B0604020202020204" charset="0"/>
                            <a:ea typeface="Open Sans" panose="020B0604020202020204" charset="0"/>
                            <a:cs typeface="Open Sans" panose="020B060402020202020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903120404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Open Sans" panose="020B0604020202020204" charset="0"/>
                                    <a:cs typeface="Open Sans" panose="020B0604020202020204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  <a:latin typeface="Open Sans" panose="020B0604020202020204" charset="0"/>
                            <a:ea typeface="Open Sans" panose="020B0604020202020204" charset="0"/>
                            <a:cs typeface="Open Sans" panose="020B060402020202020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860485282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Open Sans" panose="020B0604020202020204" charset="0"/>
                                        <a:cs typeface="Open Sans" panose="020B060402020202020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Open Sans" panose="020B0604020202020204" charset="0"/>
                                        <a:cs typeface="Open Sans" panose="020B0604020202020204" charset="0"/>
                                      </a:rPr>
                                      <m:t>𝐶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Open Sans" panose="020B0604020202020204" charset="0"/>
                                        <a:cs typeface="Open Sans" panose="020B0604020202020204" charset="0"/>
                                      </a:rPr>
                                      <m:t>′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Open Sans" panose="020B0604020202020204" charset="0"/>
                                        <a:cs typeface="Open Sans" panose="020B060402020202020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Open Sans" panose="020B0604020202020204" charset="0"/>
                                        <a:cs typeface="Open Sans" panose="020B0604020202020204" charset="0"/>
                                      </a:rPr>
                                      <m:t>0.1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Open Sans" panose="020B0604020202020204" charset="0"/>
                                    <a:cs typeface="Open Sans" panose="020B0604020202020204" charset="0"/>
                                  </a:rPr>
                                  <m:t>={5,12,3}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  <a:latin typeface="Open Sans" panose="020B0604020202020204" charset="0"/>
                            <a:ea typeface="Open Sans" panose="020B0604020202020204" charset="0"/>
                            <a:cs typeface="Open Sans" panose="020B060402020202020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99611044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Open Sans" panose="020B0604020202020204" charset="0"/>
                                        <a:cs typeface="Open Sans" panose="020B060402020202020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Open Sans" panose="020B0604020202020204" charset="0"/>
                                        <a:cs typeface="Open Sans" panose="020B0604020202020204" charset="0"/>
                                      </a:rPr>
                                      <m:t>𝐶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Open Sans" panose="020B0604020202020204" charset="0"/>
                                        <a:cs typeface="Open Sans" panose="020B0604020202020204" charset="0"/>
                                      </a:rPr>
                                      <m:t>′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Open Sans" panose="020B0604020202020204" charset="0"/>
                                        <a:cs typeface="Open Sans" panose="020B060402020202020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Open Sans" panose="020B0604020202020204" charset="0"/>
                                        <a:cs typeface="Open Sans" panose="020B0604020202020204" charset="0"/>
                                      </a:rPr>
                                      <m:t>0.2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Open Sans" panose="020B0604020202020204" charset="0"/>
                                    <a:cs typeface="Open Sans" panose="020B0604020202020204" charset="0"/>
                                  </a:rPr>
                                  <m:t>={5,9,8,</m:t>
                                </m:r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Open Sans" panose="020B0604020202020204" charset="0"/>
                                    <a:cs typeface="Open Sans" panose="020B0604020202020204" charset="0"/>
                                  </a:rPr>
                                  <m:t>4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Open Sans" panose="020B0604020202020204" charset="0"/>
                                    <a:cs typeface="Open Sans" panose="020B0604020202020204" charset="0"/>
                                  </a:rPr>
                                  <m:t>}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  <a:latin typeface="Open Sans" panose="020B0604020202020204" charset="0"/>
                            <a:ea typeface="Open Sans" panose="020B0604020202020204" charset="0"/>
                            <a:cs typeface="Open Sans" panose="020B060402020202020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08272830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Open Sans" panose="020B0604020202020204" charset="0"/>
                                        <a:cs typeface="Open Sans" panose="020B060402020202020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Open Sans" panose="020B0604020202020204" charset="0"/>
                                        <a:cs typeface="Open Sans" panose="020B0604020202020204" charset="0"/>
                                      </a:rPr>
                                      <m:t>𝐶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Open Sans" panose="020B0604020202020204" charset="0"/>
                                        <a:cs typeface="Open Sans" panose="020B0604020202020204" charset="0"/>
                                      </a:rPr>
                                      <m:t>′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Open Sans" panose="020B0604020202020204" charset="0"/>
                                        <a:cs typeface="Open Sans" panose="020B060402020202020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Open Sans" panose="020B0604020202020204" charset="0"/>
                                        <a:cs typeface="Open Sans" panose="020B0604020202020204" charset="0"/>
                                      </a:rPr>
                                      <m:t>0.3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Open Sans" panose="020B0604020202020204" charset="0"/>
                                    <a:cs typeface="Open Sans" panose="020B0604020202020204" charset="0"/>
                                  </a:rPr>
                                  <m:t>={7,1,13,</m:t>
                                </m:r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Open Sans" panose="020B0604020202020204" charset="0"/>
                                    <a:cs typeface="Open Sans" panose="020B0604020202020204" charset="0"/>
                                  </a:rPr>
                                  <m:t>4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Open Sans" panose="020B0604020202020204" charset="0"/>
                                    <a:cs typeface="Open Sans" panose="020B0604020202020204" charset="0"/>
                                  </a:rPr>
                                  <m:t>}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  <a:latin typeface="Open Sans" panose="020B0604020202020204" charset="0"/>
                            <a:ea typeface="Open Sans" panose="020B0604020202020204" charset="0"/>
                            <a:cs typeface="Open Sans" panose="020B060402020202020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11511212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Open Sans" panose="020B0604020202020204" charset="0"/>
                                    <a:cs typeface="Open Sans" panose="020B0604020202020204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  <a:latin typeface="Open Sans" panose="020B0604020202020204" charset="0"/>
                            <a:ea typeface="Open Sans" panose="020B0604020202020204" charset="0"/>
                            <a:cs typeface="Open Sans" panose="020B060402020202020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3910461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Open Sans" panose="020B0604020202020204" charset="0"/>
                                        <a:cs typeface="Open Sans" panose="020B060402020202020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Open Sans" panose="020B0604020202020204" charset="0"/>
                                        <a:cs typeface="Open Sans" panose="020B0604020202020204" charset="0"/>
                                      </a:rPr>
                                      <m:t>𝐶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Open Sans" panose="020B0604020202020204" charset="0"/>
                                        <a:cs typeface="Open Sans" panose="020B0604020202020204" charset="0"/>
                                      </a:rPr>
                                      <m:t>′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Open Sans" panose="020B0604020202020204" charset="0"/>
                                        <a:cs typeface="Open Sans" panose="020B060402020202020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Open Sans" panose="020B0604020202020204" charset="0"/>
                                        <a:cs typeface="Open Sans" panose="020B0604020202020204" charset="0"/>
                                      </a:rPr>
                                      <m:t>0.9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Open Sans" panose="020B0604020202020204" charset="0"/>
                                    <a:cs typeface="Open Sans" panose="020B0604020202020204" charset="0"/>
                                  </a:rPr>
                                  <m:t>={5,8,2}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  <a:latin typeface="Open Sans" panose="020B0604020202020204" charset="0"/>
                            <a:ea typeface="Open Sans" panose="020B0604020202020204" charset="0"/>
                            <a:cs typeface="Open Sans" panose="020B060402020202020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50164001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Open Sans" panose="020B0604020202020204" charset="0"/>
                                    <a:cs typeface="Open Sans" panose="020B0604020202020204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  <a:latin typeface="Open Sans" panose="020B0604020202020204" charset="0"/>
                            <a:ea typeface="Open Sans" panose="020B0604020202020204" charset="0"/>
                            <a:cs typeface="Open Sans" panose="020B060402020202020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1471438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798CED45-B6ED-4598-865F-B72696EB9E4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59523615"/>
                  </p:ext>
                </p:extLst>
              </p:nvPr>
            </p:nvGraphicFramePr>
            <p:xfrm>
              <a:off x="5467547" y="2592967"/>
              <a:ext cx="1879076" cy="24384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79076">
                      <a:extLst>
                        <a:ext uri="{9D8B030D-6E8A-4147-A177-3AD203B41FA5}">
                          <a16:colId xmlns:a16="http://schemas.microsoft.com/office/drawing/2014/main" val="772528169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323" r="-645" b="-70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03120404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323" t="-100000" r="-645" b="-60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60485282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323" t="-200000" r="-645" b="-50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99611044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323" t="-294118" r="-645" b="-39215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08272830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323" t="-402000" r="-645" b="-3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11511212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323" t="-502000" r="-645" b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910461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323" t="-602000" r="-645" b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50164001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323" t="-702000" r="-64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1471438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Left Brace 2">
            <a:extLst>
              <a:ext uri="{FF2B5EF4-FFF2-40B4-BE49-F238E27FC236}">
                <a16:creationId xmlns:a16="http://schemas.microsoft.com/office/drawing/2014/main" id="{90752B70-D55A-4082-8EB3-86F418276784}"/>
              </a:ext>
            </a:extLst>
          </p:cNvPr>
          <p:cNvSpPr/>
          <p:nvPr/>
        </p:nvSpPr>
        <p:spPr>
          <a:xfrm rot="10800000">
            <a:off x="3766008" y="3533597"/>
            <a:ext cx="215862" cy="59062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BE0C6FE-6B02-418D-BE76-DCB935A820B6}"/>
                  </a:ext>
                </a:extLst>
              </p:cNvPr>
              <p:cNvSpPr txBox="1"/>
              <p:nvPr/>
            </p:nvSpPr>
            <p:spPr>
              <a:xfrm>
                <a:off x="4001090" y="3704445"/>
                <a:ext cx="13875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3A21CF"/>
                          </a:solidFill>
                          <a:latin typeface="Cambria Math" panose="02040503050406030204" pitchFamily="18" charset="0"/>
                        </a:rPr>
                        <m:t>𝜖</m:t>
                      </m:r>
                    </m:oMath>
                  </m:oMathPara>
                </a14:m>
                <a:endParaRPr lang="en-US" dirty="0">
                  <a:solidFill>
                    <a:srgbClr val="3A21CF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BE0C6FE-6B02-418D-BE76-DCB935A820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1090" y="3704445"/>
                <a:ext cx="138756" cy="215444"/>
              </a:xfrm>
              <a:prstGeom prst="rect">
                <a:avLst/>
              </a:prstGeom>
              <a:blipFill>
                <a:blip r:embed="rId6"/>
                <a:stretch>
                  <a:fillRect l="-13043" r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C3886B2-7B99-4F7D-8244-681F172C0784}"/>
                  </a:ext>
                </a:extLst>
              </p:cNvPr>
              <p:cNvSpPr txBox="1"/>
              <p:nvPr/>
            </p:nvSpPr>
            <p:spPr>
              <a:xfrm>
                <a:off x="4139846" y="3049662"/>
                <a:ext cx="94205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rgbClr val="3A21CF"/>
                          </a:solidFill>
                          <a:latin typeface="Cambria Math" panose="02040503050406030204" pitchFamily="18" charset="0"/>
                        </a:rPr>
                        <m:t>𝜖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C3886B2-7B99-4F7D-8244-681F172C07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846" y="3049662"/>
                <a:ext cx="942053" cy="215444"/>
              </a:xfrm>
              <a:prstGeom prst="rect">
                <a:avLst/>
              </a:prstGeom>
              <a:blipFill>
                <a:blip r:embed="rId7"/>
                <a:stretch>
                  <a:fillRect l="-1290" r="-1290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A5864B0-EA28-4568-8A56-42A8E2655327}"/>
                  </a:ext>
                </a:extLst>
              </p:cNvPr>
              <p:cNvSpPr txBox="1"/>
              <p:nvPr/>
            </p:nvSpPr>
            <p:spPr>
              <a:xfrm>
                <a:off x="4471812" y="3704445"/>
                <a:ext cx="20037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A5864B0-EA28-4568-8A56-42A8E26553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1812" y="3704445"/>
                <a:ext cx="200375" cy="215444"/>
              </a:xfrm>
              <a:prstGeom prst="rect">
                <a:avLst/>
              </a:prstGeom>
              <a:blipFill>
                <a:blip r:embed="rId8"/>
                <a:stretch>
                  <a:fillRect l="-12500" r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6061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12" grpId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lvl="0"/>
            <a:r>
              <a:rPr lang="en-US" dirty="0">
                <a:latin typeface="Open Sans"/>
                <a:ea typeface="Open Sans"/>
                <a:cs typeface="Open Sans"/>
                <a:sym typeface="Open Sans"/>
              </a:rPr>
              <a:t>Distribution Change</a:t>
            </a:r>
            <a:endParaRPr dirty="0">
              <a:latin typeface="Open Sans"/>
              <a:ea typeface="Open Sans"/>
              <a:cs typeface="Open Sans"/>
              <a:sym typeface="Open San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Google Shape;69;p1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311700" y="1225224"/>
                <a:ext cx="8520600" cy="1479475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rmAutofit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1600" dirty="0"/>
                  <a:t>The new distribution is </a:t>
                </a:r>
                <a:r>
                  <a:rPr lang="en-US" sz="1600" b="1" dirty="0"/>
                  <a:t>consistent</a:t>
                </a:r>
                <a:r>
                  <a:rPr lang="en-US" sz="1600" dirty="0"/>
                  <a:t>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endParaRPr lang="en-US" sz="1600" dirty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1600" i="1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  <m:sup/>
                        <m:e>
                          <m:func>
                            <m:func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600">
                                      <a:latin typeface="Cambria Math" panose="02040503050406030204" pitchFamily="18" charset="0"/>
                                    </a:rPr>
                                    <m:t>Pr</m:t>
                                  </m:r>
                                </m:e>
                                <m:lim>
                                  <m:sSup>
                                    <m:sSupPr>
                                      <m:ctrlPr>
                                        <a:rPr lang="en-US" sz="16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600" b="1" i="1">
                                          <a:latin typeface="Cambria Math" panose="02040503050406030204" pitchFamily="18" charset="0"/>
                                        </a:rPr>
                                        <m:t>𝑫</m:t>
                                      </m:r>
                                    </m:e>
                                    <m:sup>
                                      <m:r>
                                        <a:rPr lang="en-US" sz="1600" b="1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lim>
                              </m:limLow>
                            </m:fName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</m:func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𝐼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d>
                        </m:e>
                      </m:nary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16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  <m:sup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𝜖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69" name="Google Shape;69;p1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11700" y="1225224"/>
                <a:ext cx="8520600" cy="1479475"/>
              </a:xfrm>
              <a:prstGeom prst="rect">
                <a:avLst/>
              </a:prstGeom>
              <a:blipFill>
                <a:blip r:embed="rId3"/>
                <a:stretch>
                  <a:fillRect l="-3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Google Shape;70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Economica"/>
              </a:rPr>
              <a:t>91</a:t>
            </a:fld>
            <a:endParaRPr dirty="0">
              <a:solidFill>
                <a:schemeClr val="dk1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  <a:sym typeface="Economic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Google Shape;69;p14">
                <a:extLst>
                  <a:ext uri="{FF2B5EF4-FFF2-40B4-BE49-F238E27FC236}">
                    <a16:creationId xmlns:a16="http://schemas.microsoft.com/office/drawing/2014/main" id="{0C93B8C2-C78E-43EE-89AC-79793ADBEB9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1700" y="2814688"/>
                <a:ext cx="8520600" cy="177304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rm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429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Open Sans"/>
                  <a:buChar char="●"/>
                  <a:defRPr sz="1800" b="0" i="0" u="none" strike="noStrike" cap="non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  <a:lvl2pPr marL="914400" marR="0" lvl="1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Open Sans"/>
                  <a:buChar char="○"/>
                  <a:defRPr sz="1400" b="0" i="0" u="none" strike="noStrike" cap="non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2pPr>
                <a:lvl3pPr marL="1371600" marR="0" lvl="2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Open Sans"/>
                  <a:buChar char="■"/>
                  <a:defRPr sz="1400" b="0" i="0" u="none" strike="noStrike" cap="non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3pPr>
                <a:lvl4pPr marL="1828800" marR="0" lvl="3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Open Sans"/>
                  <a:buChar char="●"/>
                  <a:defRPr sz="1400" b="0" i="0" u="none" strike="noStrike" cap="non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4pPr>
                <a:lvl5pPr marL="2286000" marR="0" lvl="4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Open Sans"/>
                  <a:buChar char="○"/>
                  <a:defRPr sz="1400" b="0" i="0" u="none" strike="noStrike" cap="non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5pPr>
                <a:lvl6pPr marL="2743200" marR="0" lvl="5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Open Sans"/>
                  <a:buChar char="■"/>
                  <a:defRPr sz="1400" b="0" i="0" u="none" strike="noStrike" cap="non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6pPr>
                <a:lvl7pPr marL="3200400" marR="0" lvl="6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Open Sans"/>
                  <a:buChar char="●"/>
                  <a:defRPr sz="1400" b="0" i="0" u="none" strike="noStrike" cap="non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7pPr>
                <a:lvl8pPr marL="3657600" marR="0" lvl="7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Open Sans"/>
                  <a:buChar char="○"/>
                  <a:defRPr sz="1400" b="0" i="0" u="none" strike="noStrike" cap="non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8pPr>
                <a:lvl9pPr marL="4114800" marR="0" lvl="8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Open Sans"/>
                  <a:buChar char="■"/>
                  <a:defRPr sz="1400" b="0" i="0" u="none" strike="noStrike" cap="non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Font typeface="Open Sans"/>
                  <a:buNone/>
                </a:pPr>
                <a:r>
                  <a:rPr lang="en-US" sz="1600" dirty="0"/>
                  <a:t>But we may have broke the </a:t>
                </a:r>
                <a:r>
                  <a:rPr lang="en-US" sz="1600" b="1" dirty="0"/>
                  <a:t>balance</a:t>
                </a:r>
              </a:p>
              <a:p>
                <a:pPr marL="114300" indent="0">
                  <a:lnSpc>
                    <a:spcPct val="150000"/>
                  </a:lnSpc>
                  <a:buFont typeface="Open Sans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,∀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begChr m:val="⌊"/>
                          <m:endChr m:val="⌋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16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  <m:sup/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  <m:d>
                                    <m:d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</m:d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nary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</a:rPr>
                        <m:t>≤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1600" i="1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≥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d>
                                <m:d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d>
                            </m:sub>
                            <m:sup/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</m:nary>
                        </m:e>
                      </m:nary>
                      <m:r>
                        <a:rPr lang="en-US" sz="1600" i="1">
                          <a:latin typeface="Cambria Math" panose="02040503050406030204" pitchFamily="18" charset="0"/>
                        </a:rPr>
                        <m:t>≤</m:t>
                      </m:r>
                      <m:d>
                        <m:dPr>
                          <m:begChr m:val="⌈"/>
                          <m:endChr m:val="⌉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16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  <m:sup/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nary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6" name="Google Shape;69;p14">
                <a:extLst>
                  <a:ext uri="{FF2B5EF4-FFF2-40B4-BE49-F238E27FC236}">
                    <a16:creationId xmlns:a16="http://schemas.microsoft.com/office/drawing/2014/main" id="{0C93B8C2-C78E-43EE-89AC-79793ADBEB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700" y="2814688"/>
                <a:ext cx="8520600" cy="1773045"/>
              </a:xfrm>
              <a:prstGeom prst="rect">
                <a:avLst/>
              </a:prstGeom>
              <a:blipFill>
                <a:blip r:embed="rId4"/>
                <a:stretch>
                  <a:fillRect l="-35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3993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lvl="0"/>
            <a:r>
              <a:rPr lang="en-US" dirty="0">
                <a:latin typeface="Open Sans"/>
                <a:ea typeface="Open Sans"/>
                <a:cs typeface="Open Sans"/>
                <a:sym typeface="Open Sans"/>
              </a:rPr>
              <a:t>Broken Balance</a:t>
            </a:r>
            <a:endParaRPr dirty="0">
              <a:latin typeface="Open Sans"/>
              <a:ea typeface="Open Sans"/>
              <a:cs typeface="Open Sans"/>
              <a:sym typeface="Open San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Google Shape;69;p1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311700" y="1225224"/>
                <a:ext cx="8520600" cy="3478751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1600" dirty="0"/>
                  <a:t>We split into two cases:</a:t>
                </a:r>
                <a:endParaRPr lang="en-US" sz="1600" b="1" dirty="0"/>
              </a:p>
              <a:p>
                <a:pPr marL="11430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,∀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begChr m:val="⌊"/>
                          <m:endChr m:val="⌋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16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  <m:sup/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  <m:d>
                                    <m:d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</m:d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nary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</a:rPr>
                        <m:t>≤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1600" i="1" smtClean="0">
                              <a:solidFill>
                                <a:srgbClr val="3A21CF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1600" i="1">
                              <a:solidFill>
                                <a:srgbClr val="3A21CF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sz="1600" i="1">
                              <a:solidFill>
                                <a:srgbClr val="3A21CF"/>
                              </a:solidFill>
                              <a:latin typeface="Cambria Math" panose="02040503050406030204" pitchFamily="18" charset="0"/>
                            </a:rPr>
                            <m:t>≥</m:t>
                          </m:r>
                          <m:r>
                            <a:rPr lang="en-US" sz="1600" i="1">
                              <a:solidFill>
                                <a:srgbClr val="3A21CF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1600" i="1">
                                  <a:solidFill>
                                    <a:srgbClr val="3A21C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1600" i="1">
                                  <a:solidFill>
                                    <a:srgbClr val="3A21CF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600" i="1">
                                  <a:solidFill>
                                    <a:srgbClr val="3A21CF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1600" i="1">
                                  <a:solidFill>
                                    <a:srgbClr val="3A21CF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d>
                                <m:dPr>
                                  <m:ctrlPr>
                                    <a:rPr lang="en-US" sz="1600" i="1">
                                      <a:solidFill>
                                        <a:srgbClr val="3A21C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i="1">
                                      <a:solidFill>
                                        <a:srgbClr val="3A21CF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d>
                            </m:sub>
                            <m:sup/>
                            <m:e>
                              <m:r>
                                <a:rPr lang="en-US" sz="1600" i="1">
                                  <a:solidFill>
                                    <a:srgbClr val="3A21CF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  <m:r>
                                <a:rPr lang="en-US" sz="1600" i="1">
                                  <a:solidFill>
                                    <a:srgbClr val="3A21CF"/>
                                  </a:solidFill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sz="1600" i="1">
                                  <a:solidFill>
                                    <a:srgbClr val="3A21CF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600" i="1">
                                  <a:solidFill>
                                    <a:srgbClr val="3A21CF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1600" i="1">
                                  <a:solidFill>
                                    <a:srgbClr val="3A21CF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US" sz="1600" i="1">
                                  <a:solidFill>
                                    <a:srgbClr val="3A21CF"/>
                                  </a:solidFill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</m:nary>
                        </m:e>
                      </m:nary>
                      <m:r>
                        <a:rPr lang="en-US" sz="1600" i="1">
                          <a:latin typeface="Cambria Math" panose="02040503050406030204" pitchFamily="18" charset="0"/>
                        </a:rPr>
                        <m:t>≤</m:t>
                      </m:r>
                      <m:d>
                        <m:dPr>
                          <m:begChr m:val="⌈"/>
                          <m:endChr m:val="⌉"/>
                          <m:ctrlPr>
                            <a:rPr lang="en-US" sz="1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  <m:sup/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US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  <m:r>
                                    <a:rPr lang="en-US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  <m:r>
                                    <a:rPr lang="en-US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sz="16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16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nary>
                        </m:e>
                      </m:d>
                    </m:oMath>
                  </m:oMathPara>
                </a14:m>
                <a:endParaRPr lang="en-US" sz="1600" dirty="0"/>
              </a:p>
              <a:p>
                <a:pPr marL="114300" indent="0">
                  <a:lnSpc>
                    <a:spcPct val="150000"/>
                  </a:lnSpc>
                  <a:buNone/>
                </a:pPr>
                <a:r>
                  <a:rPr lang="en-US" sz="1600" dirty="0"/>
                  <a:t>Case 1: the </a:t>
                </a:r>
                <a:r>
                  <a:rPr lang="en-US" sz="1600" dirty="0">
                    <a:solidFill>
                      <a:srgbClr val="3A21CF"/>
                    </a:solidFill>
                  </a:rPr>
                  <a:t>middle</a:t>
                </a:r>
                <a:r>
                  <a:rPr lang="en-US" sz="1600" dirty="0"/>
                  <a:t> term </a:t>
                </a:r>
                <a:r>
                  <a:rPr lang="en-US" sz="1600" b="1" dirty="0"/>
                  <a:t>grow</a:t>
                </a:r>
                <a:r>
                  <a:rPr lang="en-US" sz="1600" dirty="0"/>
                  <a:t> by one, the </a:t>
                </a:r>
                <a:r>
                  <a:rPr lang="en-US" sz="1600" dirty="0">
                    <a:solidFill>
                      <a:srgbClr val="FF0000"/>
                    </a:solidFill>
                  </a:rPr>
                  <a:t>right</a:t>
                </a:r>
                <a:r>
                  <a:rPr lang="en-US" sz="1600" dirty="0"/>
                  <a:t> term </a:t>
                </a:r>
                <a:r>
                  <a:rPr lang="en-US" sz="1600" b="1" dirty="0"/>
                  <a:t>remains</a:t>
                </a:r>
                <a:r>
                  <a:rPr lang="en-US" sz="1600" dirty="0"/>
                  <a:t> the same</a:t>
                </a:r>
                <a:endParaRPr lang="en-US" sz="1600" b="1" dirty="0"/>
              </a:p>
              <a:p>
                <a:pPr marL="114300" indent="0">
                  <a:lnSpc>
                    <a:spcPct val="150000"/>
                  </a:lnSpc>
                  <a:buNone/>
                </a:pPr>
                <a:r>
                  <a:rPr lang="en-US" sz="1600" dirty="0"/>
                  <a:t>Case 2: the </a:t>
                </a:r>
                <a:r>
                  <a:rPr lang="en-US" sz="1600" dirty="0">
                    <a:solidFill>
                      <a:srgbClr val="FF0000"/>
                    </a:solidFill>
                  </a:rPr>
                  <a:t>right</a:t>
                </a:r>
                <a:r>
                  <a:rPr lang="en-US" sz="1600" dirty="0"/>
                  <a:t> term </a:t>
                </a:r>
                <a:r>
                  <a:rPr lang="en-US" sz="1600" b="1" dirty="0"/>
                  <a:t>grow</a:t>
                </a:r>
                <a:r>
                  <a:rPr lang="en-US" sz="1600" dirty="0"/>
                  <a:t> by one, the </a:t>
                </a:r>
                <a:r>
                  <a:rPr lang="en-US" sz="1600" dirty="0">
                    <a:solidFill>
                      <a:srgbClr val="3A21CF"/>
                    </a:solidFill>
                  </a:rPr>
                  <a:t>middle</a:t>
                </a:r>
                <a:r>
                  <a:rPr lang="en-US" sz="1600" dirty="0"/>
                  <a:t> term </a:t>
                </a:r>
                <a:r>
                  <a:rPr lang="en-US" sz="1600" b="1" dirty="0"/>
                  <a:t>remains</a:t>
                </a:r>
                <a:r>
                  <a:rPr lang="en-US" sz="1600" dirty="0"/>
                  <a:t> the same</a:t>
                </a:r>
                <a:endParaRPr lang="en-US" sz="1600" b="1" dirty="0"/>
              </a:p>
              <a:p>
                <a:pPr marL="114300" indent="0">
                  <a:lnSpc>
                    <a:spcPct val="150000"/>
                  </a:lnSpc>
                  <a:buNone/>
                </a:pPr>
                <a:endParaRPr lang="en-US" sz="1600" dirty="0"/>
              </a:p>
              <a:p>
                <a:pPr marL="114300" indent="0">
                  <a:lnSpc>
                    <a:spcPct val="150000"/>
                  </a:lnSpc>
                  <a:buNone/>
                </a:pPr>
                <a:r>
                  <a:rPr lang="en-US" sz="1600" dirty="0"/>
                  <a:t>All other cases doesn’t require a fix</a:t>
                </a:r>
              </a:p>
            </p:txBody>
          </p:sp>
        </mc:Choice>
        <mc:Fallback xmlns="">
          <p:sp>
            <p:nvSpPr>
              <p:cNvPr id="69" name="Google Shape;69;p1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11700" y="1225224"/>
                <a:ext cx="8520600" cy="3478751"/>
              </a:xfrm>
              <a:prstGeom prst="rect">
                <a:avLst/>
              </a:prstGeom>
              <a:blipFill>
                <a:blip r:embed="rId3"/>
                <a:stretch>
                  <a:fillRect l="-3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Google Shape;70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Economica"/>
              </a:rPr>
              <a:t>92</a:t>
            </a:fld>
            <a:endParaRPr dirty="0">
              <a:solidFill>
                <a:schemeClr val="dk1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  <a:sym typeface="Economica"/>
            </a:endParaRPr>
          </a:p>
        </p:txBody>
      </p:sp>
    </p:spTree>
    <p:extLst>
      <p:ext uri="{BB962C8B-B14F-4D97-AF65-F5344CB8AC3E}">
        <p14:creationId xmlns:p14="http://schemas.microsoft.com/office/powerpoint/2010/main" val="577207138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lvl="0"/>
            <a:r>
              <a:rPr lang="en-GB" dirty="0">
                <a:latin typeface="Open Sans"/>
                <a:ea typeface="Open Sans"/>
                <a:cs typeface="Open Sans"/>
                <a:sym typeface="Open Sans"/>
              </a:rPr>
              <a:t>Fixing Balance</a:t>
            </a:r>
            <a:endParaRPr dirty="0">
              <a:latin typeface="Open Sans"/>
              <a:ea typeface="Open Sans"/>
              <a:cs typeface="Open Sans"/>
              <a:sym typeface="Open San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Google Shape;69;p1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311700" y="1225224"/>
                <a:ext cx="8520600" cy="1970363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rmAutofit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1600" dirty="0"/>
                  <a:t>To fix the first case, we look at class </a:t>
                </a:r>
                <a14:m>
                  <m:oMath xmlns:m="http://schemas.openxmlformats.org/officeDocument/2006/math">
                    <m:r>
                      <a:rPr lang="en-US" sz="1600" b="1" i="1">
                        <a:latin typeface="Cambria Math" panose="02040503050406030204" pitchFamily="18" charset="0"/>
                      </a:rPr>
                      <m:t>𝒍</m:t>
                    </m:r>
                  </m:oMath>
                </a14:m>
                <a:r>
                  <a:rPr lang="en-US" sz="1600" dirty="0"/>
                  <a:t> , the class of page </a:t>
                </a:r>
                <a14:m>
                  <m:oMath xmlns:m="http://schemas.openxmlformats.org/officeDocument/2006/math">
                    <m:r>
                      <a:rPr lang="en-US" sz="1600" b="1" i="1"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sz="1600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𝑙</m:t>
                        </m:r>
                      </m:sup>
                    </m:sSup>
                    <m:r>
                      <a:rPr lang="en-US" sz="1600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sz="1600" i="1">
                        <a:latin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</m:oMath>
                </a14:m>
                <a:r>
                  <a:rPr lang="en-US" sz="1600" dirty="0"/>
                  <a:t>. Denote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⌈"/>
                          <m:endChr m:val="⌉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  <m:sup/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nary>
                        </m:e>
                      </m:d>
                    </m:oMath>
                  </m:oMathPara>
                </a14:m>
                <a:endParaRPr lang="en-US" sz="1600" dirty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1600" dirty="0"/>
                  <a:t> doesn’t change in this case</a:t>
                </a:r>
              </a:p>
            </p:txBody>
          </p:sp>
        </mc:Choice>
        <mc:Fallback xmlns="">
          <p:sp>
            <p:nvSpPr>
              <p:cNvPr id="69" name="Google Shape;69;p1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11700" y="1225224"/>
                <a:ext cx="8520600" cy="1970363"/>
              </a:xfrm>
              <a:prstGeom prst="rect">
                <a:avLst/>
              </a:prstGeom>
              <a:blipFill>
                <a:blip r:embed="rId3"/>
                <a:stretch>
                  <a:fillRect l="-3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Google Shape;70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Economica"/>
              </a:rPr>
              <a:t>93</a:t>
            </a:fld>
            <a:endParaRPr dirty="0">
              <a:solidFill>
                <a:schemeClr val="dk1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  <a:sym typeface="Economic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F5F5465-A842-4483-B6A4-995160FA5006}"/>
                  </a:ext>
                </a:extLst>
              </p:cNvPr>
              <p:cNvSpPr txBox="1"/>
              <p:nvPr/>
            </p:nvSpPr>
            <p:spPr>
              <a:xfrm>
                <a:off x="4572000" y="195218"/>
                <a:ext cx="4450257" cy="840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11430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,∀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begChr m:val="⌊"/>
                          <m:endChr m:val="⌋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  <m:sup/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</m:d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nary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≤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≥</m:t>
                          </m:r>
                          <m:r>
                            <a:rPr lang="en-US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d>
                            </m:sub>
                            <m:sup/>
                            <m:e>
                              <m:r>
                                <a:rPr lang="en-US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  <m:r>
                                <a:rPr lang="en-US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US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</m:nary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</a:rPr>
                        <m:t>≤</m:t>
                      </m:r>
                      <m:d>
                        <m:dPr>
                          <m:begChr m:val="⌈"/>
                          <m:endChr m:val="⌉"/>
                          <m:ctrlPr>
                            <a:rPr lang="en-US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i="1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i="1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lang="en-US" i="1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  <m:sup/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i="1">
                                      <a:solidFill>
                                        <a:schemeClr val="accent3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solidFill>
                                        <a:schemeClr val="accent3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i="1">
                                      <a:solidFill>
                                        <a:schemeClr val="accent3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US" i="1">
                                      <a:solidFill>
                                        <a:schemeClr val="accent3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  <m:r>
                                    <a:rPr lang="en-US" i="1">
                                      <a:solidFill>
                                        <a:schemeClr val="accent3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i="1">
                                      <a:solidFill>
                                        <a:schemeClr val="accent3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  <m:r>
                                    <a:rPr lang="en-US" i="1">
                                      <a:solidFill>
                                        <a:schemeClr val="accent3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chemeClr val="accent3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chemeClr val="accent3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chemeClr val="accent3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nary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F5F5465-A842-4483-B6A4-995160FA50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95218"/>
                <a:ext cx="4450257" cy="8409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ED86B58-B54F-4AEB-90DA-B41AE7961ACA}"/>
                  </a:ext>
                </a:extLst>
              </p:cNvPr>
              <p:cNvSpPr txBox="1"/>
              <p:nvPr/>
            </p:nvSpPr>
            <p:spPr>
              <a:xfrm>
                <a:off x="6966014" y="240032"/>
                <a:ext cx="13304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↑</m:t>
                      </m:r>
                    </m:oMath>
                  </m:oMathPara>
                </a14:m>
                <a:endParaRPr lang="en-US" dirty="0">
                  <a:solidFill>
                    <a:srgbClr val="3A21CF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ED86B58-B54F-4AEB-90DA-B41AE7961A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6014" y="240032"/>
                <a:ext cx="133049" cy="215444"/>
              </a:xfrm>
              <a:prstGeom prst="rect">
                <a:avLst/>
              </a:prstGeom>
              <a:blipFill>
                <a:blip r:embed="rId5"/>
                <a:stretch>
                  <a:fillRect l="-31818" r="-31818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4D9A356-F21B-49B0-B6E7-15B6B888E533}"/>
                  </a:ext>
                </a:extLst>
              </p:cNvPr>
              <p:cNvSpPr txBox="1"/>
              <p:nvPr/>
            </p:nvSpPr>
            <p:spPr>
              <a:xfrm>
                <a:off x="8284190" y="240032"/>
                <a:ext cx="18434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>
                  <a:solidFill>
                    <a:schemeClr val="accent3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4D9A356-F21B-49B0-B6E7-15B6B888E5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4190" y="240032"/>
                <a:ext cx="184346" cy="215444"/>
              </a:xfrm>
              <a:prstGeom prst="rect">
                <a:avLst/>
              </a:prstGeom>
              <a:blipFill>
                <a:blip r:embed="rId6"/>
                <a:stretch>
                  <a:fillRect l="-10000" r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Google Shape;69;p14">
                <a:extLst>
                  <a:ext uri="{FF2B5EF4-FFF2-40B4-BE49-F238E27FC236}">
                    <a16:creationId xmlns:a16="http://schemas.microsoft.com/office/drawing/2014/main" id="{342465EC-AA1E-4E82-84EA-3E4B8F3A1CB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1700" y="3378209"/>
                <a:ext cx="8520600" cy="11023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rm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429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Open Sans"/>
                  <a:buChar char="●"/>
                  <a:defRPr sz="1800" b="0" i="0" u="none" strike="noStrike" cap="non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  <a:lvl2pPr marL="914400" marR="0" lvl="1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Open Sans"/>
                  <a:buChar char="○"/>
                  <a:defRPr sz="1400" b="0" i="0" u="none" strike="noStrike" cap="non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2pPr>
                <a:lvl3pPr marL="1371600" marR="0" lvl="2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Open Sans"/>
                  <a:buChar char="■"/>
                  <a:defRPr sz="1400" b="0" i="0" u="none" strike="noStrike" cap="non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3pPr>
                <a:lvl4pPr marL="1828800" marR="0" lvl="3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Open Sans"/>
                  <a:buChar char="●"/>
                  <a:defRPr sz="1400" b="0" i="0" u="none" strike="noStrike" cap="non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4pPr>
                <a:lvl5pPr marL="2286000" marR="0" lvl="4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Open Sans"/>
                  <a:buChar char="○"/>
                  <a:defRPr sz="1400" b="0" i="0" u="none" strike="noStrike" cap="non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5pPr>
                <a:lvl6pPr marL="2743200" marR="0" lvl="5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Open Sans"/>
                  <a:buChar char="■"/>
                  <a:defRPr sz="1400" b="0" i="0" u="none" strike="noStrike" cap="non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6pPr>
                <a:lvl7pPr marL="3200400" marR="0" lvl="6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Open Sans"/>
                  <a:buChar char="●"/>
                  <a:defRPr sz="1400" b="0" i="0" u="none" strike="noStrike" cap="non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7pPr>
                <a:lvl8pPr marL="3657600" marR="0" lvl="7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Open Sans"/>
                  <a:buChar char="○"/>
                  <a:defRPr sz="1400" b="0" i="0" u="none" strike="noStrike" cap="non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8pPr>
                <a:lvl9pPr marL="4114800" marR="0" lvl="8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Open Sans"/>
                  <a:buChar char="■"/>
                  <a:defRPr sz="1400" b="0" i="0" u="none" strike="noStrike" cap="non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Font typeface="Open Sans"/>
                  <a:buNone/>
                </a:pPr>
                <a:r>
                  <a:rPr lang="en-US" sz="1600" dirty="0"/>
                  <a:t>In </a:t>
                </a:r>
                <a14:m>
                  <m:oMath xmlns:m="http://schemas.openxmlformats.org/officeDocument/2006/math">
                    <m:r>
                      <a:rPr lang="en-US" sz="1600" b="1" i="1">
                        <a:latin typeface="Cambria Math" panose="02040503050406030204" pitchFamily="18" charset="0"/>
                      </a:rPr>
                      <m:t>𝑫</m:t>
                    </m:r>
                  </m:oMath>
                </a14:m>
                <a:r>
                  <a:rPr lang="en-US" sz="1600" dirty="0"/>
                  <a:t>, all caches contains </a:t>
                </a:r>
                <a14:m>
                  <m:oMath xmlns:m="http://schemas.openxmlformats.org/officeDocument/2006/math">
                    <m:r>
                      <a:rPr lang="en-US" sz="1600" b="1" i="1"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en-US" sz="1600" dirty="0"/>
                  <a:t> or </a:t>
                </a:r>
                <a14:m>
                  <m:oMath xmlns:m="http://schemas.openxmlformats.org/officeDocument/2006/math">
                    <m:r>
                      <a:rPr lang="en-US" sz="1600" b="1" i="1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sz="16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6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1600" b="1" dirty="0"/>
                  <a:t> </a:t>
                </a:r>
                <a:r>
                  <a:rPr lang="en-US" sz="1600" dirty="0"/>
                  <a:t>pages of class </a:t>
                </a:r>
                <a14:m>
                  <m:oMath xmlns:m="http://schemas.openxmlformats.org/officeDocument/2006/math">
                    <m:r>
                      <a:rPr lang="en-US" sz="1600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endParaRPr lang="en-US" sz="1600" dirty="0"/>
              </a:p>
              <a:p>
                <a:pPr marL="0" indent="0">
                  <a:lnSpc>
                    <a:spcPct val="150000"/>
                  </a:lnSpc>
                  <a:buFont typeface="Open Sans"/>
                  <a:buNone/>
                </a:pPr>
                <a:r>
                  <a:rPr lang="en-US" sz="1600" dirty="0"/>
                  <a:t>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1" i="1"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p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1600" dirty="0"/>
                  <a:t>, all caches contains </a:t>
                </a:r>
                <a14:m>
                  <m:oMath xmlns:m="http://schemas.openxmlformats.org/officeDocument/2006/math">
                    <m:r>
                      <a:rPr lang="en-US" sz="1600" b="1" smtClean="0">
                        <a:latin typeface="Cambria Math" panose="02040503050406030204" pitchFamily="18" charset="0"/>
                      </a:rPr>
                      <m:t>𝐫</m:t>
                    </m:r>
                    <m:r>
                      <a:rPr lang="en-US" sz="1600" b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600" b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160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600" b="1" i="1"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en-US" sz="1600" dirty="0"/>
                  <a:t> or </a:t>
                </a:r>
                <a14:m>
                  <m:oMath xmlns:m="http://schemas.openxmlformats.org/officeDocument/2006/math">
                    <m:r>
                      <a:rPr lang="en-US" sz="1600" b="1" i="1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1600" dirty="0"/>
                  <a:t> pages of class </a:t>
                </a:r>
                <a14:m>
                  <m:oMath xmlns:m="http://schemas.openxmlformats.org/officeDocument/2006/math">
                    <m:r>
                      <a:rPr lang="en-US" sz="1600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10" name="Google Shape;69;p14">
                <a:extLst>
                  <a:ext uri="{FF2B5EF4-FFF2-40B4-BE49-F238E27FC236}">
                    <a16:creationId xmlns:a16="http://schemas.microsoft.com/office/drawing/2014/main" id="{342465EC-AA1E-4E82-84EA-3E4B8F3A1C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700" y="3378209"/>
                <a:ext cx="8520600" cy="1102386"/>
              </a:xfrm>
              <a:prstGeom prst="rect">
                <a:avLst/>
              </a:prstGeom>
              <a:blipFill>
                <a:blip r:embed="rId7"/>
                <a:stretch>
                  <a:fillRect l="-35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7062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lvl="0"/>
            <a:r>
              <a:rPr lang="en-GB" dirty="0">
                <a:latin typeface="Open Sans"/>
                <a:ea typeface="Open Sans"/>
                <a:cs typeface="Open Sans"/>
                <a:sym typeface="Open Sans"/>
              </a:rPr>
              <a:t>Fixing Balance</a:t>
            </a:r>
            <a:endParaRPr dirty="0">
              <a:latin typeface="Open Sans"/>
              <a:ea typeface="Open Sans"/>
              <a:cs typeface="Open Sans"/>
              <a:sym typeface="Open San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Google Shape;69;p1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311700" y="1225224"/>
                <a:ext cx="8520600" cy="3478751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rmAutofit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1600" dirty="0"/>
                  <a:t>There are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𝝐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1600" dirty="0"/>
                  <a:t> caches that contains </a:t>
                </a:r>
                <a:r>
                  <a:rPr lang="en-US" sz="1600" b="1" dirty="0">
                    <a:solidFill>
                      <a:srgbClr val="FF0000"/>
                    </a:solidFill>
                  </a:rPr>
                  <a:t>exactly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sz="1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1600" dirty="0"/>
                  <a:t> pages of class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endParaRPr lang="en-US" sz="1600" b="0" dirty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1600" dirty="0"/>
                  <a:t>There at least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𝝐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1600" dirty="0"/>
                  <a:t> caches that contains </a:t>
                </a:r>
                <a:r>
                  <a:rPr lang="en-US" sz="1600" b="1" dirty="0">
                    <a:solidFill>
                      <a:srgbClr val="3A21CF"/>
                    </a:solidFill>
                  </a:rPr>
                  <a:t>exactly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solidFill>
                          <a:srgbClr val="3A21CF"/>
                        </a:solidFill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sz="1600" b="1" i="1" smtClean="0">
                        <a:solidFill>
                          <a:srgbClr val="3A21CF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600" b="1" i="1" smtClean="0">
                        <a:solidFill>
                          <a:srgbClr val="3A21CF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1600" dirty="0"/>
                  <a:t> pages of class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endParaRPr lang="en-US" sz="1600" dirty="0"/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sz="1600" dirty="0"/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sz="1600" dirty="0"/>
              </a:p>
            </p:txBody>
          </p:sp>
        </mc:Choice>
        <mc:Fallback xmlns="">
          <p:sp>
            <p:nvSpPr>
              <p:cNvPr id="69" name="Google Shape;69;p1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11700" y="1225224"/>
                <a:ext cx="8520600" cy="3478751"/>
              </a:xfrm>
              <a:prstGeom prst="rect">
                <a:avLst/>
              </a:prstGeom>
              <a:blipFill>
                <a:blip r:embed="rId3"/>
                <a:stretch>
                  <a:fillRect l="-3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Google Shape;70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Economica"/>
              </a:rPr>
              <a:t>94</a:t>
            </a:fld>
            <a:endParaRPr dirty="0">
              <a:solidFill>
                <a:schemeClr val="dk1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  <a:sym typeface="Economic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7C0D8BB-68D0-4CEA-87E3-966CDEF1D8C3}"/>
                  </a:ext>
                </a:extLst>
              </p:cNvPr>
              <p:cNvSpPr txBox="1"/>
              <p:nvPr/>
            </p:nvSpPr>
            <p:spPr>
              <a:xfrm>
                <a:off x="4572000" y="195218"/>
                <a:ext cx="4450257" cy="840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11430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,∀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begChr m:val="⌊"/>
                          <m:endChr m:val="⌋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  <m:sup/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</m:d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nary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≤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≥</m:t>
                          </m:r>
                          <m:r>
                            <a:rPr lang="en-US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d>
                            </m:sub>
                            <m:sup/>
                            <m:e>
                              <m:r>
                                <a:rPr lang="en-US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  <m:r>
                                <a:rPr lang="en-US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US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</m:nary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</a:rPr>
                        <m:t>≤</m:t>
                      </m:r>
                      <m:d>
                        <m:dPr>
                          <m:begChr m:val="⌈"/>
                          <m:endChr m:val="⌉"/>
                          <m:ctrlPr>
                            <a:rPr lang="en-US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i="1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i="1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lang="en-US" i="1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  <m:sup/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i="1">
                                      <a:solidFill>
                                        <a:schemeClr val="accent3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solidFill>
                                        <a:schemeClr val="accent3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i="1">
                                      <a:solidFill>
                                        <a:schemeClr val="accent3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US" i="1">
                                      <a:solidFill>
                                        <a:schemeClr val="accent3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  <m:r>
                                    <a:rPr lang="en-US" i="1">
                                      <a:solidFill>
                                        <a:schemeClr val="accent3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i="1">
                                      <a:solidFill>
                                        <a:schemeClr val="accent3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  <m:r>
                                    <a:rPr lang="en-US" i="1">
                                      <a:solidFill>
                                        <a:schemeClr val="accent3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chemeClr val="accent3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chemeClr val="accent3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chemeClr val="accent3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nary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7C0D8BB-68D0-4CEA-87E3-966CDEF1D8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95218"/>
                <a:ext cx="4450257" cy="8409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E277BC5-FD4F-4C09-9078-3F0CB2772672}"/>
                  </a:ext>
                </a:extLst>
              </p:cNvPr>
              <p:cNvSpPr txBox="1"/>
              <p:nvPr/>
            </p:nvSpPr>
            <p:spPr>
              <a:xfrm>
                <a:off x="6966014" y="240032"/>
                <a:ext cx="13304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↑</m:t>
                      </m:r>
                    </m:oMath>
                  </m:oMathPara>
                </a14:m>
                <a:endParaRPr lang="en-US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E277BC5-FD4F-4C09-9078-3F0CB27726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6014" y="240032"/>
                <a:ext cx="133049" cy="215444"/>
              </a:xfrm>
              <a:prstGeom prst="rect">
                <a:avLst/>
              </a:prstGeom>
              <a:blipFill>
                <a:blip r:embed="rId5"/>
                <a:stretch>
                  <a:fillRect l="-31818" r="-31818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A464AEC-BD19-40B9-BBA0-FA7EF688090F}"/>
                  </a:ext>
                </a:extLst>
              </p:cNvPr>
              <p:cNvSpPr txBox="1"/>
              <p:nvPr/>
            </p:nvSpPr>
            <p:spPr>
              <a:xfrm>
                <a:off x="8284190" y="240032"/>
                <a:ext cx="18434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>
                  <a:solidFill>
                    <a:schemeClr val="accent3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A464AEC-BD19-40B9-BBA0-FA7EF68809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4190" y="240032"/>
                <a:ext cx="184346" cy="215444"/>
              </a:xfrm>
              <a:prstGeom prst="rect">
                <a:avLst/>
              </a:prstGeom>
              <a:blipFill>
                <a:blip r:embed="rId6"/>
                <a:stretch>
                  <a:fillRect l="-10000" r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Table 12">
                <a:extLst>
                  <a:ext uri="{FF2B5EF4-FFF2-40B4-BE49-F238E27FC236}">
                    <a16:creationId xmlns:a16="http://schemas.microsoft.com/office/drawing/2014/main" id="{5030F2D2-5BD0-43FF-A89A-0371CA44E3E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52551033"/>
                  </p:ext>
                </p:extLst>
              </p:nvPr>
            </p:nvGraphicFramePr>
            <p:xfrm>
              <a:off x="1038396" y="2335825"/>
              <a:ext cx="1879076" cy="24384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79076">
                      <a:extLst>
                        <a:ext uri="{9D8B030D-6E8A-4147-A177-3AD203B41FA5}">
                          <a16:colId xmlns:a16="http://schemas.microsoft.com/office/drawing/2014/main" val="772528169"/>
                        </a:ext>
                      </a:extLst>
                    </a:gridCol>
                  </a:tblGrid>
                  <a:tr h="27432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Open Sans" panose="020B0604020202020204" charset="0"/>
                                        <a:cs typeface="Open Sans" panose="020B060402020202020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Open Sans" panose="020B0604020202020204" charset="0"/>
                                        <a:cs typeface="Open Sans" panose="020B0604020202020204" charset="0"/>
                                      </a:rPr>
                                      <m:t>𝑪</m:t>
                                    </m:r>
                                  </m:e>
                                  <m:sup>
                                    <m: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Open Sans" panose="020B0604020202020204" charset="0"/>
                                        <a:cs typeface="Open Sans" panose="020B0604020202020204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Open Sans" panose="020B0604020202020204" charset="0"/>
                                    <a:cs typeface="Open Sans" panose="020B0604020202020204" charset="0"/>
                                  </a:rPr>
                                  <m:t>(</m:t>
                                </m:r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Open Sans" panose="020B0604020202020204" charset="0"/>
                                    <a:cs typeface="Open Sans" panose="020B0604020202020204" charset="0"/>
                                  </a:rPr>
                                  <m:t>𝜶</m:t>
                                </m:r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Open Sans" panose="020B0604020202020204" charset="0"/>
                                    <a:cs typeface="Open Sans" panose="020B060402020202020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  <a:latin typeface="Open Sans" panose="020B0604020202020204" charset="0"/>
                            <a:ea typeface="Open Sans" panose="020B0604020202020204" charset="0"/>
                            <a:cs typeface="Open Sans" panose="020B060402020202020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903120404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Open Sans" panose="020B0604020202020204" charset="0"/>
                                    <a:cs typeface="Open Sans" panose="020B0604020202020204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  <a:latin typeface="Open Sans" panose="020B0604020202020204" charset="0"/>
                            <a:ea typeface="Open Sans" panose="020B0604020202020204" charset="0"/>
                            <a:cs typeface="Open Sans" panose="020B060402020202020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860485282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Open Sans" panose="020B0604020202020204" charset="0"/>
                                        <a:cs typeface="Open Sans" panose="020B060402020202020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Open Sans" panose="020B0604020202020204" charset="0"/>
                                        <a:cs typeface="Open Sans" panose="020B0604020202020204" charset="0"/>
                                      </a:rPr>
                                      <m:t>𝐶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Open Sans" panose="020B0604020202020204" charset="0"/>
                                        <a:cs typeface="Open Sans" panose="020B0604020202020204" charset="0"/>
                                      </a:rPr>
                                      <m:t>′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Open Sans" panose="020B0604020202020204" charset="0"/>
                                        <a:cs typeface="Open Sans" panose="020B060402020202020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Open Sans" panose="020B0604020202020204" charset="0"/>
                                        <a:cs typeface="Open Sans" panose="020B0604020202020204" charset="0"/>
                                      </a:rPr>
                                      <m:t>0.1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Open Sans" panose="020B0604020202020204" charset="0"/>
                                    <a:cs typeface="Open Sans" panose="020B0604020202020204" charset="0"/>
                                  </a:rPr>
                                  <m:t>={5,12,3}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  <a:latin typeface="Open Sans" panose="020B0604020202020204" charset="0"/>
                            <a:ea typeface="Open Sans" panose="020B0604020202020204" charset="0"/>
                            <a:cs typeface="Open Sans" panose="020B060402020202020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99611044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Open Sans" panose="020B0604020202020204" charset="0"/>
                                        <a:cs typeface="Open Sans" panose="020B060402020202020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Open Sans" panose="020B0604020202020204" charset="0"/>
                                        <a:cs typeface="Open Sans" panose="020B0604020202020204" charset="0"/>
                                      </a:rPr>
                                      <m:t>𝐶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Open Sans" panose="020B0604020202020204" charset="0"/>
                                        <a:cs typeface="Open Sans" panose="020B0604020202020204" charset="0"/>
                                      </a:rPr>
                                      <m:t>′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Open Sans" panose="020B0604020202020204" charset="0"/>
                                        <a:cs typeface="Open Sans" panose="020B060402020202020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Open Sans" panose="020B0604020202020204" charset="0"/>
                                        <a:cs typeface="Open Sans" panose="020B0604020202020204" charset="0"/>
                                      </a:rPr>
                                      <m:t>0.2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Open Sans" panose="020B0604020202020204" charset="0"/>
                                    <a:cs typeface="Open Sans" panose="020B0604020202020204" charset="0"/>
                                  </a:rPr>
                                  <m:t>={5,9,8,</m:t>
                                </m:r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Open Sans" panose="020B0604020202020204" charset="0"/>
                                    <a:cs typeface="Open Sans" panose="020B0604020202020204" charset="0"/>
                                  </a:rPr>
                                  <m:t>4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Open Sans" panose="020B0604020202020204" charset="0"/>
                                    <a:cs typeface="Open Sans" panose="020B0604020202020204" charset="0"/>
                                  </a:rPr>
                                  <m:t>}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  <a:latin typeface="Open Sans" panose="020B0604020202020204" charset="0"/>
                            <a:ea typeface="Open Sans" panose="020B0604020202020204" charset="0"/>
                            <a:cs typeface="Open Sans" panose="020B060402020202020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08272830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Open Sans" panose="020B0604020202020204" charset="0"/>
                                        <a:cs typeface="Open Sans" panose="020B060402020202020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Open Sans" panose="020B0604020202020204" charset="0"/>
                                        <a:cs typeface="Open Sans" panose="020B0604020202020204" charset="0"/>
                                      </a:rPr>
                                      <m:t>𝐶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Open Sans" panose="020B0604020202020204" charset="0"/>
                                        <a:cs typeface="Open Sans" panose="020B0604020202020204" charset="0"/>
                                      </a:rPr>
                                      <m:t>′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Open Sans" panose="020B0604020202020204" charset="0"/>
                                        <a:cs typeface="Open Sans" panose="020B060402020202020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Open Sans" panose="020B0604020202020204" charset="0"/>
                                        <a:cs typeface="Open Sans" panose="020B0604020202020204" charset="0"/>
                                      </a:rPr>
                                      <m:t>0.3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Open Sans" panose="020B0604020202020204" charset="0"/>
                                    <a:cs typeface="Open Sans" panose="020B0604020202020204" charset="0"/>
                                  </a:rPr>
                                  <m:t>={7,1,13,</m:t>
                                </m:r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Open Sans" panose="020B0604020202020204" charset="0"/>
                                    <a:cs typeface="Open Sans" panose="020B0604020202020204" charset="0"/>
                                  </a:rPr>
                                  <m:t>4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Open Sans" panose="020B0604020202020204" charset="0"/>
                                    <a:cs typeface="Open Sans" panose="020B0604020202020204" charset="0"/>
                                  </a:rPr>
                                  <m:t>}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  <a:latin typeface="Open Sans" panose="020B0604020202020204" charset="0"/>
                            <a:ea typeface="Open Sans" panose="020B0604020202020204" charset="0"/>
                            <a:cs typeface="Open Sans" panose="020B060402020202020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11511212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Open Sans" panose="020B0604020202020204" charset="0"/>
                                    <a:cs typeface="Open Sans" panose="020B0604020202020204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  <a:latin typeface="Open Sans" panose="020B0604020202020204" charset="0"/>
                            <a:ea typeface="Open Sans" panose="020B0604020202020204" charset="0"/>
                            <a:cs typeface="Open Sans" panose="020B060402020202020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3910461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Open Sans" panose="020B0604020202020204" charset="0"/>
                                        <a:cs typeface="Open Sans" panose="020B060402020202020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Open Sans" panose="020B0604020202020204" charset="0"/>
                                        <a:cs typeface="Open Sans" panose="020B0604020202020204" charset="0"/>
                                      </a:rPr>
                                      <m:t>𝐶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Open Sans" panose="020B0604020202020204" charset="0"/>
                                        <a:cs typeface="Open Sans" panose="020B0604020202020204" charset="0"/>
                                      </a:rPr>
                                      <m:t>′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Open Sans" panose="020B0604020202020204" charset="0"/>
                                        <a:cs typeface="Open Sans" panose="020B060402020202020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Open Sans" panose="020B0604020202020204" charset="0"/>
                                        <a:cs typeface="Open Sans" panose="020B0604020202020204" charset="0"/>
                                      </a:rPr>
                                      <m:t>0.9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Open Sans" panose="020B0604020202020204" charset="0"/>
                                    <a:cs typeface="Open Sans" panose="020B0604020202020204" charset="0"/>
                                  </a:rPr>
                                  <m:t>={5,8,2}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  <a:latin typeface="Open Sans" panose="020B0604020202020204" charset="0"/>
                            <a:ea typeface="Open Sans" panose="020B0604020202020204" charset="0"/>
                            <a:cs typeface="Open Sans" panose="020B060402020202020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50164001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Open Sans" panose="020B0604020202020204" charset="0"/>
                                    <a:cs typeface="Open Sans" panose="020B0604020202020204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  <a:latin typeface="Open Sans" panose="020B0604020202020204" charset="0"/>
                            <a:ea typeface="Open Sans" panose="020B0604020202020204" charset="0"/>
                            <a:cs typeface="Open Sans" panose="020B060402020202020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1471438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Table 12">
                <a:extLst>
                  <a:ext uri="{FF2B5EF4-FFF2-40B4-BE49-F238E27FC236}">
                    <a16:creationId xmlns:a16="http://schemas.microsoft.com/office/drawing/2014/main" id="{5030F2D2-5BD0-43FF-A89A-0371CA44E3E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52551033"/>
                  </p:ext>
                </p:extLst>
              </p:nvPr>
            </p:nvGraphicFramePr>
            <p:xfrm>
              <a:off x="1038396" y="2335825"/>
              <a:ext cx="1879076" cy="24384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79076">
                      <a:extLst>
                        <a:ext uri="{9D8B030D-6E8A-4147-A177-3AD203B41FA5}">
                          <a16:colId xmlns:a16="http://schemas.microsoft.com/office/drawing/2014/main" val="772528169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l="-324" r="-647" b="-70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03120404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l="-324" t="-100000" r="-647" b="-60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60485282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l="-324" t="-200000" r="-647" b="-50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99611044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l="-324" t="-294118" r="-647" b="-39215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08272830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l="-324" t="-402000" r="-647" b="-3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11511212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l="-324" t="-502000" r="-647" b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910461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l="-324" t="-602000" r="-647" b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50164001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l="-324" t="-702000" r="-64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14714387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Table 13">
                <a:extLst>
                  <a:ext uri="{FF2B5EF4-FFF2-40B4-BE49-F238E27FC236}">
                    <a16:creationId xmlns:a16="http://schemas.microsoft.com/office/drawing/2014/main" id="{19033D84-BE8E-484B-A3F6-846529300C6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29623437"/>
                  </p:ext>
                </p:extLst>
              </p:nvPr>
            </p:nvGraphicFramePr>
            <p:xfrm>
              <a:off x="3408153" y="2945425"/>
              <a:ext cx="2286811" cy="609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286811">
                      <a:extLst>
                        <a:ext uri="{9D8B030D-6E8A-4147-A177-3AD203B41FA5}">
                          <a16:colId xmlns:a16="http://schemas.microsoft.com/office/drawing/2014/main" val="772528169"/>
                        </a:ext>
                      </a:extLst>
                    </a:gridCol>
                  </a:tblGrid>
                  <a:tr h="27432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Open Sans" panose="020B0604020202020204" charset="0"/>
                                  <a:cs typeface="Open Sans" panose="020B0604020202020204" charset="0"/>
                                </a:rPr>
                                <m:t>𝑆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Open Sans" panose="020B0604020202020204" charset="0"/>
                                      <a:cs typeface="Open Sans" panose="020B060402020202020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Open Sans" panose="020B0604020202020204" charset="0"/>
                                      <a:cs typeface="Open Sans" panose="020B0604020202020204" charset="0"/>
                                    </a:rPr>
                                    <m:t>2</m:t>
                                  </m:r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Open Sans" panose="020B0604020202020204" charset="0"/>
                                  <a:cs typeface="Open Sans" panose="020B0604020202020204" charset="0"/>
                                </a:rPr>
                                <m:t>∩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Open Sans" panose="020B0604020202020204" charset="0"/>
                                      <a:cs typeface="Open Sans" panose="020B060402020202020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Open Sans" panose="020B0604020202020204" charset="0"/>
                                      <a:cs typeface="Open Sans" panose="020B0604020202020204" charset="0"/>
                                    </a:rPr>
                                    <m:t>𝐶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Open Sans" panose="020B0604020202020204" charset="0"/>
                                      <a:cs typeface="Open Sans" panose="020B0604020202020204" charset="0"/>
                                    </a:rPr>
                                    <m:t>′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Open Sans" panose="020B0604020202020204" charset="0"/>
                                      <a:cs typeface="Open Sans" panose="020B060402020202020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Open Sans" panose="020B0604020202020204" charset="0"/>
                                      <a:cs typeface="Open Sans" panose="020B0604020202020204" charset="0"/>
                                    </a:rPr>
                                    <m:t>0.1</m:t>
                                  </m:r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Open Sans" panose="020B0604020202020204" charset="0"/>
                                  <a:cs typeface="Open Sans" panose="020B0604020202020204" charset="0"/>
                                </a:rPr>
                                <m:t>={</m:t>
                              </m:r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Open Sans" panose="020B0604020202020204" charset="0"/>
                                  <a:cs typeface="Open Sans" panose="020B0604020202020204" charset="0"/>
                                </a:rPr>
                                <m:t>5,12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Open Sans" panose="020B0604020202020204" charset="0"/>
                                  <a:cs typeface="Open Sans" panose="020B0604020202020204" charset="0"/>
                                </a:rPr>
                                <m:t>}</m:t>
                              </m:r>
                            </m:oMath>
                          </a14:m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Open Sans" panose="020B0604020202020204" charset="0"/>
                              <a:ea typeface="Open Sans" panose="020B0604020202020204" charset="0"/>
                              <a:cs typeface="Open Sans" panose="020B0604020202020204" charset="0"/>
                            </a:rPr>
                            <a:t> 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50164001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Open Sans" panose="020B0604020202020204" charset="0"/>
                                  <a:cs typeface="Open Sans" panose="020B0604020202020204" charset="0"/>
                                </a:rPr>
                                <m:t>𝑆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Open Sans" panose="020B0604020202020204" charset="0"/>
                                      <a:cs typeface="Open Sans" panose="020B060402020202020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Open Sans" panose="020B0604020202020204" charset="0"/>
                                      <a:cs typeface="Open Sans" panose="020B0604020202020204" charset="0"/>
                                    </a:rPr>
                                    <m:t>2</m:t>
                                  </m:r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Open Sans" panose="020B0604020202020204" charset="0"/>
                                  <a:cs typeface="Open Sans" panose="020B0604020202020204" charset="0"/>
                                </a:rPr>
                                <m:t>∩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Open Sans" panose="020B0604020202020204" charset="0"/>
                                      <a:cs typeface="Open Sans" panose="020B060402020202020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Open Sans" panose="020B0604020202020204" charset="0"/>
                                      <a:cs typeface="Open Sans" panose="020B0604020202020204" charset="0"/>
                                    </a:rPr>
                                    <m:t>𝐶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Open Sans" panose="020B0604020202020204" charset="0"/>
                                      <a:cs typeface="Open Sans" panose="020B0604020202020204" charset="0"/>
                                    </a:rPr>
                                    <m:t>′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Open Sans" panose="020B0604020202020204" charset="0"/>
                                      <a:cs typeface="Open Sans" panose="020B060402020202020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Open Sans" panose="020B0604020202020204" charset="0"/>
                                      <a:cs typeface="Open Sans" panose="020B0604020202020204" charset="0"/>
                                    </a:rPr>
                                    <m:t>0.2</m:t>
                                  </m:r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Open Sans" panose="020B0604020202020204" charset="0"/>
                                  <a:cs typeface="Open Sans" panose="020B0604020202020204" charset="0"/>
                                </a:rPr>
                                <m:t>={</m:t>
                              </m:r>
                              <m:r>
                                <a:rPr lang="en-US" b="0" i="1" smtClean="0">
                                  <a:solidFill>
                                    <a:srgbClr val="3A21CF"/>
                                  </a:solidFill>
                                  <a:latin typeface="Cambria Math" panose="02040503050406030204" pitchFamily="18" charset="0"/>
                                  <a:ea typeface="Open Sans" panose="020B0604020202020204" charset="0"/>
                                  <a:cs typeface="Open Sans" panose="020B0604020202020204" charset="0"/>
                                </a:rPr>
                                <m:t>5,9,8,4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Open Sans" panose="020B0604020202020204" charset="0"/>
                                  <a:cs typeface="Open Sans" panose="020B0604020202020204" charset="0"/>
                                </a:rPr>
                                <m:t>}</m:t>
                              </m:r>
                            </m:oMath>
                          </a14:m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Open Sans" panose="020B0604020202020204" charset="0"/>
                              <a:ea typeface="Open Sans" panose="020B0604020202020204" charset="0"/>
                              <a:cs typeface="Open Sans" panose="020B0604020202020204" charset="0"/>
                            </a:rPr>
                            <a:t> 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1471438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Table 13">
                <a:extLst>
                  <a:ext uri="{FF2B5EF4-FFF2-40B4-BE49-F238E27FC236}">
                    <a16:creationId xmlns:a16="http://schemas.microsoft.com/office/drawing/2014/main" id="{19033D84-BE8E-484B-A3F6-846529300C6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29623437"/>
                  </p:ext>
                </p:extLst>
              </p:nvPr>
            </p:nvGraphicFramePr>
            <p:xfrm>
              <a:off x="3408153" y="2945425"/>
              <a:ext cx="2286811" cy="609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286811">
                      <a:extLst>
                        <a:ext uri="{9D8B030D-6E8A-4147-A177-3AD203B41FA5}">
                          <a16:colId xmlns:a16="http://schemas.microsoft.com/office/drawing/2014/main" val="772528169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8"/>
                          <a:stretch>
                            <a:fillRect b="-1078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50164001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8"/>
                          <a:stretch>
                            <a:fillRect t="-102000" b="-1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14714387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802E0B5-9D88-4769-9138-6CB827CF4F32}"/>
                  </a:ext>
                </a:extLst>
              </p:cNvPr>
              <p:cNvSpPr txBox="1"/>
              <p:nvPr/>
            </p:nvSpPr>
            <p:spPr>
              <a:xfrm>
                <a:off x="5694964" y="2205490"/>
                <a:ext cx="3497432" cy="7741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dirty="0">
                    <a:latin typeface="Open Sans" panose="020B0604020202020204" charset="0"/>
                    <a:ea typeface="Open Sans" panose="020B0604020202020204" charset="0"/>
                    <a:cs typeface="Open Sans" panose="020B0604020202020204" charset="0"/>
                  </a:rPr>
                  <a:t>The expected number of pages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dirty="0">
                    <a:latin typeface="Open Sans" panose="020B0604020202020204" charset="0"/>
                    <a:ea typeface="Open Sans" panose="020B0604020202020204" charset="0"/>
                    <a:cs typeface="Open Sans" panose="020B0604020202020204" charset="0"/>
                  </a:rPr>
                  <a:t> r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∣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  <m:sup/>
                            <m:e>
                              <m:func>
                                <m:func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limLow>
                                    <m:limLow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limLow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Pr</m:t>
                                      </m:r>
                                    </m:e>
                                    <m:lim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𝐷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lim>
                                  </m:limLow>
                                </m:fName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[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]</m:t>
                                  </m:r>
                                </m:e>
                              </m:func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</m:d>
                            </m:e>
                          </m:nary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d>
                        <m:dPr>
                          <m:begChr m:val="⌈"/>
                          <m:endChr m:val="⌉"/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  <m:sup/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nary>
                        </m:e>
                      </m:d>
                    </m:oMath>
                  </m:oMathPara>
                </a14:m>
                <a:endParaRPr lang="en-US" dirty="0">
                  <a:latin typeface="Open Sans" panose="020B0604020202020204" charset="0"/>
                  <a:ea typeface="Open Sans" panose="020B0604020202020204" charset="0"/>
                  <a:cs typeface="Open Sans" panose="020B060402020202020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802E0B5-9D88-4769-9138-6CB827CF4F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4964" y="2205490"/>
                <a:ext cx="3497432" cy="774186"/>
              </a:xfrm>
              <a:prstGeom prst="rect">
                <a:avLst/>
              </a:prstGeom>
              <a:blipFill>
                <a:blip r:embed="rId9"/>
                <a:stretch>
                  <a:fillRect l="-8885" t="-70866" r="-23693" b="-1330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1199503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lvl="0"/>
            <a:r>
              <a:rPr lang="en-GB" dirty="0">
                <a:latin typeface="Open Sans"/>
                <a:ea typeface="Open Sans"/>
                <a:cs typeface="Open Sans"/>
                <a:sym typeface="Open Sans"/>
              </a:rPr>
              <a:t>Fixing Balance</a:t>
            </a:r>
            <a:endParaRPr dirty="0">
              <a:latin typeface="Open Sans"/>
              <a:ea typeface="Open Sans"/>
              <a:cs typeface="Open Sans"/>
              <a:sym typeface="Open San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Google Shape;69;p1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311700" y="1225224"/>
                <a:ext cx="8520600" cy="3478751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rmAutofit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1600" dirty="0"/>
                  <a:t>We </a:t>
                </a:r>
                <a:r>
                  <a:rPr lang="en-US" sz="1600" b="1" dirty="0"/>
                  <a:t>match</a:t>
                </a:r>
                <a:r>
                  <a:rPr lang="en-US" sz="1600" dirty="0"/>
                  <a:t> the caches that contains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1600" dirty="0"/>
                  <a:t> to the caches that contains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rgbClr val="3A21CF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1600" i="1">
                        <a:solidFill>
                          <a:srgbClr val="3A21CF"/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sz="1600" dirty="0"/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sz="1600" dirty="0"/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sz="1600" dirty="0"/>
              </a:p>
            </p:txBody>
          </p:sp>
        </mc:Choice>
        <mc:Fallback xmlns="">
          <p:sp>
            <p:nvSpPr>
              <p:cNvPr id="69" name="Google Shape;69;p1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11700" y="1225224"/>
                <a:ext cx="8520600" cy="3478751"/>
              </a:xfrm>
              <a:prstGeom prst="rect">
                <a:avLst/>
              </a:prstGeom>
              <a:blipFill>
                <a:blip r:embed="rId3"/>
                <a:stretch>
                  <a:fillRect l="-3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Google Shape;70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Economica"/>
              </a:rPr>
              <a:t>95</a:t>
            </a:fld>
            <a:endParaRPr dirty="0">
              <a:solidFill>
                <a:schemeClr val="dk1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  <a:sym typeface="Economic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7C0D8BB-68D0-4CEA-87E3-966CDEF1D8C3}"/>
                  </a:ext>
                </a:extLst>
              </p:cNvPr>
              <p:cNvSpPr txBox="1"/>
              <p:nvPr/>
            </p:nvSpPr>
            <p:spPr>
              <a:xfrm>
                <a:off x="4572000" y="195218"/>
                <a:ext cx="4450257" cy="840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11430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,∀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begChr m:val="⌊"/>
                          <m:endChr m:val="⌋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  <m:sup/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</m:d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nary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≤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≥</m:t>
                          </m:r>
                          <m:r>
                            <a:rPr lang="en-US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d>
                            </m:sub>
                            <m:sup/>
                            <m:e>
                              <m:r>
                                <a:rPr lang="en-US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  <m:r>
                                <a:rPr lang="en-US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US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</m:nary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</a:rPr>
                        <m:t>≤</m:t>
                      </m:r>
                      <m:d>
                        <m:dPr>
                          <m:begChr m:val="⌈"/>
                          <m:endChr m:val="⌉"/>
                          <m:ctrlPr>
                            <a:rPr lang="en-US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i="1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i="1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lang="en-US" i="1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  <m:sup/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i="1">
                                      <a:solidFill>
                                        <a:schemeClr val="accent3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solidFill>
                                        <a:schemeClr val="accent3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i="1">
                                      <a:solidFill>
                                        <a:schemeClr val="accent3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US" i="1">
                                      <a:solidFill>
                                        <a:schemeClr val="accent3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  <m:r>
                                    <a:rPr lang="en-US" i="1">
                                      <a:solidFill>
                                        <a:schemeClr val="accent3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i="1">
                                      <a:solidFill>
                                        <a:schemeClr val="accent3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  <m:r>
                                    <a:rPr lang="en-US" i="1">
                                      <a:solidFill>
                                        <a:schemeClr val="accent3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chemeClr val="accent3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chemeClr val="accent3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chemeClr val="accent3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nary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7C0D8BB-68D0-4CEA-87E3-966CDEF1D8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95218"/>
                <a:ext cx="4450257" cy="8409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E277BC5-FD4F-4C09-9078-3F0CB2772672}"/>
                  </a:ext>
                </a:extLst>
              </p:cNvPr>
              <p:cNvSpPr txBox="1"/>
              <p:nvPr/>
            </p:nvSpPr>
            <p:spPr>
              <a:xfrm>
                <a:off x="6966014" y="240032"/>
                <a:ext cx="13304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↑</m:t>
                      </m:r>
                    </m:oMath>
                  </m:oMathPara>
                </a14:m>
                <a:endParaRPr lang="en-US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E277BC5-FD4F-4C09-9078-3F0CB27726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6014" y="240032"/>
                <a:ext cx="133049" cy="215444"/>
              </a:xfrm>
              <a:prstGeom prst="rect">
                <a:avLst/>
              </a:prstGeom>
              <a:blipFill>
                <a:blip r:embed="rId5"/>
                <a:stretch>
                  <a:fillRect l="-31818" r="-31818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A464AEC-BD19-40B9-BBA0-FA7EF688090F}"/>
                  </a:ext>
                </a:extLst>
              </p:cNvPr>
              <p:cNvSpPr txBox="1"/>
              <p:nvPr/>
            </p:nvSpPr>
            <p:spPr>
              <a:xfrm>
                <a:off x="8284190" y="240032"/>
                <a:ext cx="18434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>
                  <a:solidFill>
                    <a:schemeClr val="accent3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A464AEC-BD19-40B9-BBA0-FA7EF68809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4190" y="240032"/>
                <a:ext cx="184346" cy="215444"/>
              </a:xfrm>
              <a:prstGeom prst="rect">
                <a:avLst/>
              </a:prstGeom>
              <a:blipFill>
                <a:blip r:embed="rId6"/>
                <a:stretch>
                  <a:fillRect l="-10000" r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e 10">
                <a:extLst>
                  <a:ext uri="{FF2B5EF4-FFF2-40B4-BE49-F238E27FC236}">
                    <a16:creationId xmlns:a16="http://schemas.microsoft.com/office/drawing/2014/main" id="{D445DC4B-1FEC-464B-8074-E2008786103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88653561"/>
                  </p:ext>
                </p:extLst>
              </p:nvPr>
            </p:nvGraphicFramePr>
            <p:xfrm>
              <a:off x="1038396" y="2335825"/>
              <a:ext cx="1879076" cy="24384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79076">
                      <a:extLst>
                        <a:ext uri="{9D8B030D-6E8A-4147-A177-3AD203B41FA5}">
                          <a16:colId xmlns:a16="http://schemas.microsoft.com/office/drawing/2014/main" val="772528169"/>
                        </a:ext>
                      </a:extLst>
                    </a:gridCol>
                  </a:tblGrid>
                  <a:tr h="27432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Open Sans" panose="020B0604020202020204" charset="0"/>
                                        <a:cs typeface="Open Sans" panose="020B060402020202020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Open Sans" panose="020B0604020202020204" charset="0"/>
                                        <a:cs typeface="Open Sans" panose="020B0604020202020204" charset="0"/>
                                      </a:rPr>
                                      <m:t>𝑪</m:t>
                                    </m:r>
                                  </m:e>
                                  <m:sup>
                                    <m: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Open Sans" panose="020B0604020202020204" charset="0"/>
                                        <a:cs typeface="Open Sans" panose="020B0604020202020204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Open Sans" panose="020B0604020202020204" charset="0"/>
                                    <a:cs typeface="Open Sans" panose="020B0604020202020204" charset="0"/>
                                  </a:rPr>
                                  <m:t>(</m:t>
                                </m:r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Open Sans" panose="020B0604020202020204" charset="0"/>
                                    <a:cs typeface="Open Sans" panose="020B0604020202020204" charset="0"/>
                                  </a:rPr>
                                  <m:t>𝜶</m:t>
                                </m:r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Open Sans" panose="020B0604020202020204" charset="0"/>
                                    <a:cs typeface="Open Sans" panose="020B060402020202020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  <a:latin typeface="Open Sans" panose="020B0604020202020204" charset="0"/>
                            <a:ea typeface="Open Sans" panose="020B0604020202020204" charset="0"/>
                            <a:cs typeface="Open Sans" panose="020B060402020202020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903120404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Open Sans" panose="020B0604020202020204" charset="0"/>
                                    <a:cs typeface="Open Sans" panose="020B0604020202020204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  <a:latin typeface="Open Sans" panose="020B0604020202020204" charset="0"/>
                            <a:ea typeface="Open Sans" panose="020B0604020202020204" charset="0"/>
                            <a:cs typeface="Open Sans" panose="020B060402020202020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860485282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rgbClr val="3A21CF"/>
                                        </a:solidFill>
                                        <a:latin typeface="Cambria Math" panose="02040503050406030204" pitchFamily="18" charset="0"/>
                                        <a:ea typeface="Open Sans" panose="020B0604020202020204" charset="0"/>
                                        <a:cs typeface="Open Sans" panose="020B060402020202020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3A21CF"/>
                                        </a:solidFill>
                                        <a:latin typeface="Cambria Math" panose="02040503050406030204" pitchFamily="18" charset="0"/>
                                        <a:ea typeface="Open Sans" panose="020B0604020202020204" charset="0"/>
                                        <a:cs typeface="Open Sans" panose="020B0604020202020204" charset="0"/>
                                      </a:rPr>
                                      <m:t>𝐶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rgbClr val="3A21CF"/>
                                        </a:solidFill>
                                        <a:latin typeface="Cambria Math" panose="02040503050406030204" pitchFamily="18" charset="0"/>
                                        <a:ea typeface="Open Sans" panose="020B0604020202020204" charset="0"/>
                                        <a:cs typeface="Open Sans" panose="020B0604020202020204" charset="0"/>
                                      </a:rPr>
                                      <m:t>′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en-US" b="0" i="1" smtClean="0">
                                        <a:solidFill>
                                          <a:srgbClr val="3A21CF"/>
                                        </a:solidFill>
                                        <a:latin typeface="Cambria Math" panose="02040503050406030204" pitchFamily="18" charset="0"/>
                                        <a:ea typeface="Open Sans" panose="020B0604020202020204" charset="0"/>
                                        <a:cs typeface="Open Sans" panose="020B060402020202020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3A21CF"/>
                                        </a:solidFill>
                                        <a:latin typeface="Cambria Math" panose="02040503050406030204" pitchFamily="18" charset="0"/>
                                        <a:ea typeface="Open Sans" panose="020B0604020202020204" charset="0"/>
                                        <a:cs typeface="Open Sans" panose="020B0604020202020204" charset="0"/>
                                      </a:rPr>
                                      <m:t>0.1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solidFill>
                                      <a:srgbClr val="3A21CF"/>
                                    </a:solidFill>
                                    <a:latin typeface="Cambria Math" panose="02040503050406030204" pitchFamily="18" charset="0"/>
                                    <a:ea typeface="Open Sans" panose="020B0604020202020204" charset="0"/>
                                    <a:cs typeface="Open Sans" panose="020B0604020202020204" charset="0"/>
                                  </a:rPr>
                                  <m:t>={5,12,3}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rgbClr val="3A21CF"/>
                            </a:solidFill>
                            <a:latin typeface="Open Sans" panose="020B0604020202020204" charset="0"/>
                            <a:ea typeface="Open Sans" panose="020B0604020202020204" charset="0"/>
                            <a:cs typeface="Open Sans" panose="020B060402020202020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99611044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Open Sans" panose="020B0604020202020204" charset="0"/>
                                        <a:cs typeface="Open Sans" panose="020B060402020202020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Open Sans" panose="020B0604020202020204" charset="0"/>
                                        <a:cs typeface="Open Sans" panose="020B0604020202020204" charset="0"/>
                                      </a:rPr>
                                      <m:t>𝐶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Open Sans" panose="020B0604020202020204" charset="0"/>
                                        <a:cs typeface="Open Sans" panose="020B0604020202020204" charset="0"/>
                                      </a:rPr>
                                      <m:t>′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Open Sans" panose="020B0604020202020204" charset="0"/>
                                        <a:cs typeface="Open Sans" panose="020B060402020202020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Open Sans" panose="020B0604020202020204" charset="0"/>
                                        <a:cs typeface="Open Sans" panose="020B0604020202020204" charset="0"/>
                                      </a:rPr>
                                      <m:t>0.2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Open Sans" panose="020B0604020202020204" charset="0"/>
                                    <a:cs typeface="Open Sans" panose="020B0604020202020204" charset="0"/>
                                  </a:rPr>
                                  <m:t>={5,9,8,4}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  <a:latin typeface="Open Sans" panose="020B0604020202020204" charset="0"/>
                            <a:ea typeface="Open Sans" panose="020B0604020202020204" charset="0"/>
                            <a:cs typeface="Open Sans" panose="020B060402020202020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08272830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Open Sans" panose="020B0604020202020204" charset="0"/>
                                        <a:cs typeface="Open Sans" panose="020B060402020202020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Open Sans" panose="020B0604020202020204" charset="0"/>
                                        <a:cs typeface="Open Sans" panose="020B0604020202020204" charset="0"/>
                                      </a:rPr>
                                      <m:t>𝐶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Open Sans" panose="020B0604020202020204" charset="0"/>
                                        <a:cs typeface="Open Sans" panose="020B0604020202020204" charset="0"/>
                                      </a:rPr>
                                      <m:t>′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Open Sans" panose="020B0604020202020204" charset="0"/>
                                        <a:cs typeface="Open Sans" panose="020B060402020202020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Open Sans" panose="020B0604020202020204" charset="0"/>
                                        <a:cs typeface="Open Sans" panose="020B0604020202020204" charset="0"/>
                                      </a:rPr>
                                      <m:t>0.3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Open Sans" panose="020B0604020202020204" charset="0"/>
                                    <a:cs typeface="Open Sans" panose="020B0604020202020204" charset="0"/>
                                  </a:rPr>
                                  <m:t>={7,1,13,4}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  <a:latin typeface="Open Sans" panose="020B0604020202020204" charset="0"/>
                            <a:ea typeface="Open Sans" panose="020B0604020202020204" charset="0"/>
                            <a:cs typeface="Open Sans" panose="020B060402020202020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11511212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Open Sans" panose="020B0604020202020204" charset="0"/>
                                    <a:cs typeface="Open Sans" panose="020B0604020202020204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  <a:latin typeface="Open Sans" panose="020B0604020202020204" charset="0"/>
                            <a:ea typeface="Open Sans" panose="020B0604020202020204" charset="0"/>
                            <a:cs typeface="Open Sans" panose="020B060402020202020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3910461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Open Sans" panose="020B0604020202020204" charset="0"/>
                                        <a:cs typeface="Open Sans" panose="020B060402020202020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Open Sans" panose="020B0604020202020204" charset="0"/>
                                        <a:cs typeface="Open Sans" panose="020B0604020202020204" charset="0"/>
                                      </a:rPr>
                                      <m:t>𝐶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Open Sans" panose="020B0604020202020204" charset="0"/>
                                        <a:cs typeface="Open Sans" panose="020B0604020202020204" charset="0"/>
                                      </a:rPr>
                                      <m:t>′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Open Sans" panose="020B0604020202020204" charset="0"/>
                                        <a:cs typeface="Open Sans" panose="020B060402020202020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Open Sans" panose="020B0604020202020204" charset="0"/>
                                        <a:cs typeface="Open Sans" panose="020B0604020202020204" charset="0"/>
                                      </a:rPr>
                                      <m:t>0.9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Open Sans" panose="020B0604020202020204" charset="0"/>
                                    <a:cs typeface="Open Sans" panose="020B0604020202020204" charset="0"/>
                                  </a:rPr>
                                  <m:t>={5,8,2}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  <a:latin typeface="Open Sans" panose="020B0604020202020204" charset="0"/>
                            <a:ea typeface="Open Sans" panose="020B0604020202020204" charset="0"/>
                            <a:cs typeface="Open Sans" panose="020B060402020202020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50164001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Open Sans" panose="020B0604020202020204" charset="0"/>
                                    <a:cs typeface="Open Sans" panose="020B0604020202020204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  <a:latin typeface="Open Sans" panose="020B0604020202020204" charset="0"/>
                            <a:ea typeface="Open Sans" panose="020B0604020202020204" charset="0"/>
                            <a:cs typeface="Open Sans" panose="020B060402020202020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1471438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e 10">
                <a:extLst>
                  <a:ext uri="{FF2B5EF4-FFF2-40B4-BE49-F238E27FC236}">
                    <a16:creationId xmlns:a16="http://schemas.microsoft.com/office/drawing/2014/main" id="{D445DC4B-1FEC-464B-8074-E2008786103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88653561"/>
                  </p:ext>
                </p:extLst>
              </p:nvPr>
            </p:nvGraphicFramePr>
            <p:xfrm>
              <a:off x="1038396" y="2335825"/>
              <a:ext cx="1879076" cy="24384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79076">
                      <a:extLst>
                        <a:ext uri="{9D8B030D-6E8A-4147-A177-3AD203B41FA5}">
                          <a16:colId xmlns:a16="http://schemas.microsoft.com/office/drawing/2014/main" val="772528169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l="-324" r="-647" b="-70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03120404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l="-324" t="-100000" r="-647" b="-60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60485282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l="-324" t="-200000" r="-647" b="-50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99611044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l="-324" t="-294118" r="-647" b="-39215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08272830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l="-324" t="-402000" r="-647" b="-3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11511212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l="-324" t="-502000" r="-647" b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910461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l="-324" t="-602000" r="-647" b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50164001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l="-324" t="-702000" r="-64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1471438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Arc 1">
            <a:extLst>
              <a:ext uri="{FF2B5EF4-FFF2-40B4-BE49-F238E27FC236}">
                <a16:creationId xmlns:a16="http://schemas.microsoft.com/office/drawing/2014/main" id="{E8006191-295B-4C36-AA5C-C9E1DE6E5B81}"/>
              </a:ext>
            </a:extLst>
          </p:cNvPr>
          <p:cNvSpPr/>
          <p:nvPr/>
        </p:nvSpPr>
        <p:spPr>
          <a:xfrm>
            <a:off x="2403879" y="3139126"/>
            <a:ext cx="1036949" cy="240384"/>
          </a:xfrm>
          <a:prstGeom prst="arc">
            <a:avLst>
              <a:gd name="adj1" fmla="val 16200000"/>
              <a:gd name="adj2" fmla="val 546310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87E624E6-E02C-4521-864E-D54980758560}"/>
              </a:ext>
            </a:extLst>
          </p:cNvPr>
          <p:cNvSpPr/>
          <p:nvPr/>
        </p:nvSpPr>
        <p:spPr>
          <a:xfrm>
            <a:off x="852488" y="3962400"/>
            <a:ext cx="2253595" cy="101628"/>
          </a:xfrm>
          <a:prstGeom prst="arc">
            <a:avLst>
              <a:gd name="adj1" fmla="val 16200000"/>
              <a:gd name="adj2" fmla="val 546310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91D58905-6934-4443-AC7F-635224490BC1}"/>
              </a:ext>
            </a:extLst>
          </p:cNvPr>
          <p:cNvSpPr/>
          <p:nvPr/>
        </p:nvSpPr>
        <p:spPr>
          <a:xfrm>
            <a:off x="876617" y="4015867"/>
            <a:ext cx="2214246" cy="652112"/>
          </a:xfrm>
          <a:prstGeom prst="arc">
            <a:avLst>
              <a:gd name="adj1" fmla="val 16200000"/>
              <a:gd name="adj2" fmla="val 546310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287604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lvl="0"/>
            <a:r>
              <a:rPr lang="en-GB" dirty="0">
                <a:latin typeface="Open Sans"/>
                <a:ea typeface="Open Sans"/>
                <a:cs typeface="Open Sans"/>
                <a:sym typeface="Open Sans"/>
              </a:rPr>
              <a:t>Fixing Balance</a:t>
            </a:r>
            <a:endParaRPr dirty="0">
              <a:latin typeface="Open Sans"/>
              <a:ea typeface="Open Sans"/>
              <a:cs typeface="Open Sans"/>
              <a:sym typeface="Open San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Google Shape;69;p1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311700" y="1225224"/>
                <a:ext cx="8520600" cy="3478751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rmAutofit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1600" dirty="0"/>
                  <a:t>We </a:t>
                </a:r>
                <a:r>
                  <a:rPr lang="en-US" sz="1600" b="1" dirty="0"/>
                  <a:t>match</a:t>
                </a:r>
                <a:r>
                  <a:rPr lang="en-US" sz="1600" dirty="0"/>
                  <a:t> the caches that contains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1600" dirty="0"/>
                  <a:t> to the caches that contains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rgbClr val="3A21CF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1600" i="1">
                        <a:solidFill>
                          <a:srgbClr val="3A21CF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600" i="1">
                        <a:solidFill>
                          <a:srgbClr val="3A21CF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1600" dirty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1600" dirty="0"/>
                  <a:t>There is at least one page of class 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sz="1600" dirty="0"/>
                  <a:t> that can be </a:t>
                </a:r>
                <a:r>
                  <a:rPr lang="en-US" sz="1600" b="1" dirty="0"/>
                  <a:t>transferred</a:t>
                </a:r>
                <a:r>
                  <a:rPr lang="en-US" sz="1600" dirty="0"/>
                  <a:t> to the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1600" dirty="0"/>
                  <a:t> cache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sz="1600" dirty="0"/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sz="1600" dirty="0"/>
              </a:p>
            </p:txBody>
          </p:sp>
        </mc:Choice>
        <mc:Fallback xmlns="">
          <p:sp>
            <p:nvSpPr>
              <p:cNvPr id="69" name="Google Shape;69;p1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11700" y="1225224"/>
                <a:ext cx="8520600" cy="3478751"/>
              </a:xfrm>
              <a:prstGeom prst="rect">
                <a:avLst/>
              </a:prstGeom>
              <a:blipFill>
                <a:blip r:embed="rId3"/>
                <a:stretch>
                  <a:fillRect l="-3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Google Shape;70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Economica"/>
              </a:rPr>
              <a:t>96</a:t>
            </a:fld>
            <a:endParaRPr dirty="0">
              <a:solidFill>
                <a:schemeClr val="dk1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  <a:sym typeface="Economic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7C0D8BB-68D0-4CEA-87E3-966CDEF1D8C3}"/>
                  </a:ext>
                </a:extLst>
              </p:cNvPr>
              <p:cNvSpPr txBox="1"/>
              <p:nvPr/>
            </p:nvSpPr>
            <p:spPr>
              <a:xfrm>
                <a:off x="4572000" y="195218"/>
                <a:ext cx="4450257" cy="840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11430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,∀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begChr m:val="⌊"/>
                          <m:endChr m:val="⌋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  <m:sup/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</m:d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nary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≤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≥</m:t>
                          </m:r>
                          <m:r>
                            <a:rPr lang="en-US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d>
                            </m:sub>
                            <m:sup/>
                            <m:e>
                              <m:r>
                                <a:rPr lang="en-US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  <m:r>
                                <a:rPr lang="en-US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US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</m:nary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</a:rPr>
                        <m:t>≤</m:t>
                      </m:r>
                      <m:d>
                        <m:dPr>
                          <m:begChr m:val="⌈"/>
                          <m:endChr m:val="⌉"/>
                          <m:ctrlPr>
                            <a:rPr lang="en-US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i="1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i="1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lang="en-US" i="1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  <m:sup/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i="1">
                                      <a:solidFill>
                                        <a:schemeClr val="accent3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solidFill>
                                        <a:schemeClr val="accent3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i="1">
                                      <a:solidFill>
                                        <a:schemeClr val="accent3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US" i="1">
                                      <a:solidFill>
                                        <a:schemeClr val="accent3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  <m:r>
                                    <a:rPr lang="en-US" i="1">
                                      <a:solidFill>
                                        <a:schemeClr val="accent3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i="1">
                                      <a:solidFill>
                                        <a:schemeClr val="accent3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  <m:r>
                                    <a:rPr lang="en-US" i="1">
                                      <a:solidFill>
                                        <a:schemeClr val="accent3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chemeClr val="accent3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chemeClr val="accent3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chemeClr val="accent3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nary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7C0D8BB-68D0-4CEA-87E3-966CDEF1D8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95218"/>
                <a:ext cx="4450257" cy="8409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E277BC5-FD4F-4C09-9078-3F0CB2772672}"/>
                  </a:ext>
                </a:extLst>
              </p:cNvPr>
              <p:cNvSpPr txBox="1"/>
              <p:nvPr/>
            </p:nvSpPr>
            <p:spPr>
              <a:xfrm>
                <a:off x="6966014" y="240032"/>
                <a:ext cx="13304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↑</m:t>
                      </m:r>
                    </m:oMath>
                  </m:oMathPara>
                </a14:m>
                <a:endParaRPr lang="en-US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E277BC5-FD4F-4C09-9078-3F0CB27726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6014" y="240032"/>
                <a:ext cx="133049" cy="215444"/>
              </a:xfrm>
              <a:prstGeom prst="rect">
                <a:avLst/>
              </a:prstGeom>
              <a:blipFill>
                <a:blip r:embed="rId5"/>
                <a:stretch>
                  <a:fillRect l="-31818" r="-31818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A464AEC-BD19-40B9-BBA0-FA7EF688090F}"/>
                  </a:ext>
                </a:extLst>
              </p:cNvPr>
              <p:cNvSpPr txBox="1"/>
              <p:nvPr/>
            </p:nvSpPr>
            <p:spPr>
              <a:xfrm>
                <a:off x="8284190" y="240032"/>
                <a:ext cx="18434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>
                  <a:solidFill>
                    <a:schemeClr val="accent3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A464AEC-BD19-40B9-BBA0-FA7EF68809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4190" y="240032"/>
                <a:ext cx="184346" cy="215444"/>
              </a:xfrm>
              <a:prstGeom prst="rect">
                <a:avLst/>
              </a:prstGeom>
              <a:blipFill>
                <a:blip r:embed="rId6"/>
                <a:stretch>
                  <a:fillRect l="-10000" r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e 10">
                <a:extLst>
                  <a:ext uri="{FF2B5EF4-FFF2-40B4-BE49-F238E27FC236}">
                    <a16:creationId xmlns:a16="http://schemas.microsoft.com/office/drawing/2014/main" id="{D445DC4B-1FEC-464B-8074-E2008786103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37369341"/>
                  </p:ext>
                </p:extLst>
              </p:nvPr>
            </p:nvGraphicFramePr>
            <p:xfrm>
              <a:off x="1038396" y="2335825"/>
              <a:ext cx="1879076" cy="24384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79076">
                      <a:extLst>
                        <a:ext uri="{9D8B030D-6E8A-4147-A177-3AD203B41FA5}">
                          <a16:colId xmlns:a16="http://schemas.microsoft.com/office/drawing/2014/main" val="772528169"/>
                        </a:ext>
                      </a:extLst>
                    </a:gridCol>
                  </a:tblGrid>
                  <a:tr h="27432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Open Sans" panose="020B0604020202020204" charset="0"/>
                                        <a:cs typeface="Open Sans" panose="020B060402020202020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Open Sans" panose="020B0604020202020204" charset="0"/>
                                        <a:cs typeface="Open Sans" panose="020B0604020202020204" charset="0"/>
                                      </a:rPr>
                                      <m:t>𝑪</m:t>
                                    </m:r>
                                  </m:e>
                                  <m:sup>
                                    <m: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Open Sans" panose="020B0604020202020204" charset="0"/>
                                        <a:cs typeface="Open Sans" panose="020B0604020202020204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Open Sans" panose="020B0604020202020204" charset="0"/>
                                    <a:cs typeface="Open Sans" panose="020B0604020202020204" charset="0"/>
                                  </a:rPr>
                                  <m:t>(</m:t>
                                </m:r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Open Sans" panose="020B0604020202020204" charset="0"/>
                                    <a:cs typeface="Open Sans" panose="020B0604020202020204" charset="0"/>
                                  </a:rPr>
                                  <m:t>𝜶</m:t>
                                </m:r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Open Sans" panose="020B0604020202020204" charset="0"/>
                                    <a:cs typeface="Open Sans" panose="020B060402020202020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  <a:latin typeface="Open Sans" panose="020B0604020202020204" charset="0"/>
                            <a:ea typeface="Open Sans" panose="020B0604020202020204" charset="0"/>
                            <a:cs typeface="Open Sans" panose="020B060402020202020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903120404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Open Sans" panose="020B0604020202020204" charset="0"/>
                                    <a:cs typeface="Open Sans" panose="020B0604020202020204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  <a:latin typeface="Open Sans" panose="020B0604020202020204" charset="0"/>
                            <a:ea typeface="Open Sans" panose="020B0604020202020204" charset="0"/>
                            <a:cs typeface="Open Sans" panose="020B060402020202020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860485282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rgbClr val="3A21CF"/>
                                        </a:solidFill>
                                        <a:latin typeface="Cambria Math" panose="02040503050406030204" pitchFamily="18" charset="0"/>
                                        <a:ea typeface="Open Sans" panose="020B0604020202020204" charset="0"/>
                                        <a:cs typeface="Open Sans" panose="020B060402020202020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3A21CF"/>
                                        </a:solidFill>
                                        <a:latin typeface="Cambria Math" panose="02040503050406030204" pitchFamily="18" charset="0"/>
                                        <a:ea typeface="Open Sans" panose="020B0604020202020204" charset="0"/>
                                        <a:cs typeface="Open Sans" panose="020B0604020202020204" charset="0"/>
                                      </a:rPr>
                                      <m:t>𝐶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rgbClr val="3A21CF"/>
                                        </a:solidFill>
                                        <a:latin typeface="Cambria Math" panose="02040503050406030204" pitchFamily="18" charset="0"/>
                                        <a:ea typeface="Open Sans" panose="020B0604020202020204" charset="0"/>
                                        <a:cs typeface="Open Sans" panose="020B0604020202020204" charset="0"/>
                                      </a:rPr>
                                      <m:t>′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en-US" b="0" i="1" smtClean="0">
                                        <a:solidFill>
                                          <a:srgbClr val="3A21CF"/>
                                        </a:solidFill>
                                        <a:latin typeface="Cambria Math" panose="02040503050406030204" pitchFamily="18" charset="0"/>
                                        <a:ea typeface="Open Sans" panose="020B0604020202020204" charset="0"/>
                                        <a:cs typeface="Open Sans" panose="020B060402020202020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3A21CF"/>
                                        </a:solidFill>
                                        <a:latin typeface="Cambria Math" panose="02040503050406030204" pitchFamily="18" charset="0"/>
                                        <a:ea typeface="Open Sans" panose="020B0604020202020204" charset="0"/>
                                        <a:cs typeface="Open Sans" panose="020B0604020202020204" charset="0"/>
                                      </a:rPr>
                                      <m:t>0</m:t>
                                    </m:r>
                                    <m:r>
                                      <a:rPr lang="en-US" b="0" i="1" smtClean="0">
                                        <a:solidFill>
                                          <a:srgbClr val="3A21CF"/>
                                        </a:solidFill>
                                        <a:latin typeface="Cambria Math" panose="02040503050406030204" pitchFamily="18" charset="0"/>
                                        <a:ea typeface="Open Sans" panose="020B0604020202020204" charset="0"/>
                                        <a:cs typeface="Open Sans" panose="020B0604020202020204" charset="0"/>
                                      </a:rPr>
                                      <m:t>.</m:t>
                                    </m:r>
                                    <m:r>
                                      <a:rPr lang="en-US" b="0" i="1" smtClean="0">
                                        <a:solidFill>
                                          <a:srgbClr val="3A21CF"/>
                                        </a:solidFill>
                                        <a:latin typeface="Cambria Math" panose="02040503050406030204" pitchFamily="18" charset="0"/>
                                        <a:ea typeface="Open Sans" panose="020B0604020202020204" charset="0"/>
                                        <a:cs typeface="Open Sans" panose="020B0604020202020204" charset="0"/>
                                      </a:rPr>
                                      <m:t>1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solidFill>
                                      <a:srgbClr val="3A21CF"/>
                                    </a:solidFill>
                                    <a:latin typeface="Cambria Math" panose="02040503050406030204" pitchFamily="18" charset="0"/>
                                    <a:ea typeface="Open Sans" panose="020B0604020202020204" charset="0"/>
                                    <a:cs typeface="Open Sans" panose="020B0604020202020204" charset="0"/>
                                  </a:rPr>
                                  <m:t>={</m:t>
                                </m:r>
                                <m:r>
                                  <a:rPr lang="en-US" b="0" i="1" smtClean="0">
                                    <a:solidFill>
                                      <a:srgbClr val="3A21CF"/>
                                    </a:solidFill>
                                    <a:latin typeface="Cambria Math" panose="02040503050406030204" pitchFamily="18" charset="0"/>
                                    <a:ea typeface="Open Sans" panose="020B0604020202020204" charset="0"/>
                                    <a:cs typeface="Open Sans" panose="020B0604020202020204" charset="0"/>
                                  </a:rPr>
                                  <m:t>5</m:t>
                                </m:r>
                                <m:r>
                                  <a:rPr lang="en-US" b="0" i="1" smtClean="0">
                                    <a:solidFill>
                                      <a:srgbClr val="3A21CF"/>
                                    </a:solidFill>
                                    <a:latin typeface="Cambria Math" panose="02040503050406030204" pitchFamily="18" charset="0"/>
                                    <a:ea typeface="Open Sans" panose="020B0604020202020204" charset="0"/>
                                    <a:cs typeface="Open Sans" panose="020B0604020202020204" charset="0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solidFill>
                                      <a:srgbClr val="3A21CF"/>
                                    </a:solidFill>
                                    <a:latin typeface="Cambria Math" panose="02040503050406030204" pitchFamily="18" charset="0"/>
                                    <a:ea typeface="Open Sans" panose="020B0604020202020204" charset="0"/>
                                    <a:cs typeface="Open Sans" panose="020B0604020202020204" charset="0"/>
                                  </a:rPr>
                                  <m:t>12</m:t>
                                </m:r>
                                <m:r>
                                  <a:rPr lang="en-US" b="0" i="1" smtClean="0">
                                    <a:solidFill>
                                      <a:srgbClr val="3A21CF"/>
                                    </a:solidFill>
                                    <a:latin typeface="Cambria Math" panose="02040503050406030204" pitchFamily="18" charset="0"/>
                                    <a:ea typeface="Open Sans" panose="020B0604020202020204" charset="0"/>
                                    <a:cs typeface="Open Sans" panose="020B0604020202020204" charset="0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solidFill>
                                      <a:srgbClr val="3A21CF"/>
                                    </a:solidFill>
                                    <a:latin typeface="Cambria Math" panose="02040503050406030204" pitchFamily="18" charset="0"/>
                                    <a:ea typeface="Open Sans" panose="020B0604020202020204" charset="0"/>
                                    <a:cs typeface="Open Sans" panose="020B0604020202020204" charset="0"/>
                                  </a:rPr>
                                  <m:t>3</m:t>
                                </m:r>
                                <m:r>
                                  <a:rPr lang="en-US" b="0" i="1" smtClean="0">
                                    <a:solidFill>
                                      <a:srgbClr val="3A21CF"/>
                                    </a:solidFill>
                                    <a:latin typeface="Cambria Math" panose="02040503050406030204" pitchFamily="18" charset="0"/>
                                    <a:ea typeface="Open Sans" panose="020B0604020202020204" charset="0"/>
                                    <a:cs typeface="Open Sans" panose="020B0604020202020204" charset="0"/>
                                  </a:rPr>
                                  <m:t>}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  <a:latin typeface="Open Sans" panose="020B0604020202020204" charset="0"/>
                            <a:ea typeface="Open Sans" panose="020B0604020202020204" charset="0"/>
                            <a:cs typeface="Open Sans" panose="020B060402020202020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99611044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Open Sans" panose="020B0604020202020204" charset="0"/>
                                        <a:cs typeface="Open Sans" panose="020B060402020202020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Open Sans" panose="020B0604020202020204" charset="0"/>
                                        <a:cs typeface="Open Sans" panose="020B0604020202020204" charset="0"/>
                                      </a:rPr>
                                      <m:t>𝐶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Open Sans" panose="020B0604020202020204" charset="0"/>
                                        <a:cs typeface="Open Sans" panose="020B0604020202020204" charset="0"/>
                                      </a:rPr>
                                      <m:t>′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Open Sans" panose="020B0604020202020204" charset="0"/>
                                        <a:cs typeface="Open Sans" panose="020B060402020202020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Open Sans" panose="020B0604020202020204" charset="0"/>
                                        <a:cs typeface="Open Sans" panose="020B0604020202020204" charset="0"/>
                                      </a:rPr>
                                      <m:t>0</m:t>
                                    </m:r>
                                    <m: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Open Sans" panose="020B0604020202020204" charset="0"/>
                                        <a:cs typeface="Open Sans" panose="020B0604020202020204" charset="0"/>
                                      </a:rPr>
                                      <m:t>.</m:t>
                                    </m:r>
                                    <m: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Open Sans" panose="020B0604020202020204" charset="0"/>
                                        <a:cs typeface="Open Sans" panose="020B0604020202020204" charset="0"/>
                                      </a:rPr>
                                      <m:t>2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Open Sans" panose="020B0604020202020204" charset="0"/>
                                    <a:cs typeface="Open Sans" panose="020B0604020202020204" charset="0"/>
                                  </a:rPr>
                                  <m:t>={</m:t>
                                </m:r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Open Sans" panose="020B0604020202020204" charset="0"/>
                                    <a:cs typeface="Open Sans" panose="020B0604020202020204" charset="0"/>
                                  </a:rPr>
                                  <m:t>5</m:t>
                                </m:r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Open Sans" panose="020B0604020202020204" charset="0"/>
                                    <a:cs typeface="Open Sans" panose="020B0604020202020204" charset="0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Open Sans" panose="020B0604020202020204" charset="0"/>
                                    <a:cs typeface="Open Sans" panose="020B0604020202020204" charset="0"/>
                                  </a:rPr>
                                  <m:t>9</m:t>
                                </m:r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Open Sans" panose="020B0604020202020204" charset="0"/>
                                    <a:cs typeface="Open Sans" panose="020B0604020202020204" charset="0"/>
                                  </a:rPr>
                                  <m:t>,</m:t>
                                </m:r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Open Sans" panose="020B0604020202020204" charset="0"/>
                                    <a:cs typeface="Open Sans" panose="020B0604020202020204" charset="0"/>
                                  </a:rPr>
                                  <m:t>𝟖</m:t>
                                </m:r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Open Sans" panose="020B0604020202020204" charset="0"/>
                                    <a:cs typeface="Open Sans" panose="020B0604020202020204" charset="0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Open Sans" panose="020B0604020202020204" charset="0"/>
                                    <a:cs typeface="Open Sans" panose="020B0604020202020204" charset="0"/>
                                  </a:rPr>
                                  <m:t>4</m:t>
                                </m:r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Open Sans" panose="020B0604020202020204" charset="0"/>
                                    <a:cs typeface="Open Sans" panose="020B0604020202020204" charset="0"/>
                                  </a:rPr>
                                  <m:t>}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  <a:latin typeface="Open Sans" panose="020B0604020202020204" charset="0"/>
                            <a:ea typeface="Open Sans" panose="020B0604020202020204" charset="0"/>
                            <a:cs typeface="Open Sans" panose="020B060402020202020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08272830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Open Sans" panose="020B0604020202020204" charset="0"/>
                                        <a:cs typeface="Open Sans" panose="020B060402020202020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Open Sans" panose="020B0604020202020204" charset="0"/>
                                        <a:cs typeface="Open Sans" panose="020B0604020202020204" charset="0"/>
                                      </a:rPr>
                                      <m:t>𝐶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Open Sans" panose="020B0604020202020204" charset="0"/>
                                        <a:cs typeface="Open Sans" panose="020B0604020202020204" charset="0"/>
                                      </a:rPr>
                                      <m:t>′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Open Sans" panose="020B0604020202020204" charset="0"/>
                                        <a:cs typeface="Open Sans" panose="020B060402020202020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Open Sans" panose="020B0604020202020204" charset="0"/>
                                        <a:cs typeface="Open Sans" panose="020B0604020202020204" charset="0"/>
                                      </a:rPr>
                                      <m:t>0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Open Sans" panose="020B0604020202020204" charset="0"/>
                                        <a:cs typeface="Open Sans" panose="020B0604020202020204" charset="0"/>
                                      </a:rPr>
                                      <m:t>.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Open Sans" panose="020B0604020202020204" charset="0"/>
                                        <a:cs typeface="Open Sans" panose="020B0604020202020204" charset="0"/>
                                      </a:rPr>
                                      <m:t>3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Open Sans" panose="020B0604020202020204" charset="0"/>
                                    <a:cs typeface="Open Sans" panose="020B0604020202020204" charset="0"/>
                                  </a:rPr>
                                  <m:t>={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Open Sans" panose="020B0604020202020204" charset="0"/>
                                    <a:cs typeface="Open Sans" panose="020B0604020202020204" charset="0"/>
                                  </a:rPr>
                                  <m:t>7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Open Sans" panose="020B0604020202020204" charset="0"/>
                                    <a:cs typeface="Open Sans" panose="020B0604020202020204" charset="0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Open Sans" panose="020B0604020202020204" charset="0"/>
                                    <a:cs typeface="Open Sans" panose="020B0604020202020204" charset="0"/>
                                  </a:rPr>
                                  <m:t>1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Open Sans" panose="020B0604020202020204" charset="0"/>
                                    <a:cs typeface="Open Sans" panose="020B0604020202020204" charset="0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Open Sans" panose="020B0604020202020204" charset="0"/>
                                    <a:cs typeface="Open Sans" panose="020B0604020202020204" charset="0"/>
                                  </a:rPr>
                                  <m:t>13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Open Sans" panose="020B0604020202020204" charset="0"/>
                                    <a:cs typeface="Open Sans" panose="020B0604020202020204" charset="0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Open Sans" panose="020B0604020202020204" charset="0"/>
                                    <a:cs typeface="Open Sans" panose="020B0604020202020204" charset="0"/>
                                  </a:rPr>
                                  <m:t>4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Open Sans" panose="020B0604020202020204" charset="0"/>
                                    <a:cs typeface="Open Sans" panose="020B0604020202020204" charset="0"/>
                                  </a:rPr>
                                  <m:t>}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  <a:latin typeface="Open Sans" panose="020B0604020202020204" charset="0"/>
                            <a:ea typeface="Open Sans" panose="020B0604020202020204" charset="0"/>
                            <a:cs typeface="Open Sans" panose="020B060402020202020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11511212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Open Sans" panose="020B0604020202020204" charset="0"/>
                                    <a:cs typeface="Open Sans" panose="020B0604020202020204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  <a:latin typeface="Open Sans" panose="020B0604020202020204" charset="0"/>
                            <a:ea typeface="Open Sans" panose="020B0604020202020204" charset="0"/>
                            <a:cs typeface="Open Sans" panose="020B060402020202020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3910461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Open Sans" panose="020B0604020202020204" charset="0"/>
                                        <a:cs typeface="Open Sans" panose="020B060402020202020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Open Sans" panose="020B0604020202020204" charset="0"/>
                                        <a:cs typeface="Open Sans" panose="020B0604020202020204" charset="0"/>
                                      </a:rPr>
                                      <m:t>𝐶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Open Sans" panose="020B0604020202020204" charset="0"/>
                                        <a:cs typeface="Open Sans" panose="020B0604020202020204" charset="0"/>
                                      </a:rPr>
                                      <m:t>′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Open Sans" panose="020B0604020202020204" charset="0"/>
                                        <a:cs typeface="Open Sans" panose="020B060402020202020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Open Sans" panose="020B0604020202020204" charset="0"/>
                                        <a:cs typeface="Open Sans" panose="020B0604020202020204" charset="0"/>
                                      </a:rPr>
                                      <m:t>0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Open Sans" panose="020B0604020202020204" charset="0"/>
                                        <a:cs typeface="Open Sans" panose="020B0604020202020204" charset="0"/>
                                      </a:rPr>
                                      <m:t>.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Open Sans" panose="020B0604020202020204" charset="0"/>
                                        <a:cs typeface="Open Sans" panose="020B0604020202020204" charset="0"/>
                                      </a:rPr>
                                      <m:t>9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Open Sans" panose="020B0604020202020204" charset="0"/>
                                    <a:cs typeface="Open Sans" panose="020B0604020202020204" charset="0"/>
                                  </a:rPr>
                                  <m:t>={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Open Sans" panose="020B0604020202020204" charset="0"/>
                                    <a:cs typeface="Open Sans" panose="020B0604020202020204" charset="0"/>
                                  </a:rPr>
                                  <m:t>5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Open Sans" panose="020B0604020202020204" charset="0"/>
                                    <a:cs typeface="Open Sans" panose="020B0604020202020204" charset="0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Open Sans" panose="020B0604020202020204" charset="0"/>
                                    <a:cs typeface="Open Sans" panose="020B0604020202020204" charset="0"/>
                                  </a:rPr>
                                  <m:t>8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Open Sans" panose="020B0604020202020204" charset="0"/>
                                    <a:cs typeface="Open Sans" panose="020B0604020202020204" charset="0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Open Sans" panose="020B0604020202020204" charset="0"/>
                                    <a:cs typeface="Open Sans" panose="020B0604020202020204" charset="0"/>
                                  </a:rPr>
                                  <m:t>2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Open Sans" panose="020B0604020202020204" charset="0"/>
                                    <a:cs typeface="Open Sans" panose="020B0604020202020204" charset="0"/>
                                  </a:rPr>
                                  <m:t>}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  <a:latin typeface="Open Sans" panose="020B0604020202020204" charset="0"/>
                            <a:ea typeface="Open Sans" panose="020B0604020202020204" charset="0"/>
                            <a:cs typeface="Open Sans" panose="020B060402020202020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50164001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Open Sans" panose="020B0604020202020204" charset="0"/>
                                    <a:cs typeface="Open Sans" panose="020B0604020202020204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  <a:latin typeface="Open Sans" panose="020B0604020202020204" charset="0"/>
                            <a:ea typeface="Open Sans" panose="020B0604020202020204" charset="0"/>
                            <a:cs typeface="Open Sans" panose="020B060402020202020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1471438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e 10">
                <a:extLst>
                  <a:ext uri="{FF2B5EF4-FFF2-40B4-BE49-F238E27FC236}">
                    <a16:creationId xmlns:a16="http://schemas.microsoft.com/office/drawing/2014/main" id="{D445DC4B-1FEC-464B-8074-E2008786103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37369341"/>
                  </p:ext>
                </p:extLst>
              </p:nvPr>
            </p:nvGraphicFramePr>
            <p:xfrm>
              <a:off x="1038396" y="2335825"/>
              <a:ext cx="1879076" cy="24384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79076">
                      <a:extLst>
                        <a:ext uri="{9D8B030D-6E8A-4147-A177-3AD203B41FA5}">
                          <a16:colId xmlns:a16="http://schemas.microsoft.com/office/drawing/2014/main" val="772528169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l="-324" r="-647" b="-70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03120404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l="-324" t="-100000" r="-647" b="-60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60485282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l="-324" t="-200000" r="-647" b="-50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99611044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l="-324" t="-294118" r="-647" b="-39215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08272830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l="-324" t="-402000" r="-647" b="-3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11511212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l="-324" t="-502000" r="-647" b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910461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l="-324" t="-602000" r="-647" b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50164001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l="-324" t="-702000" r="-64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1471438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Arc 1">
            <a:extLst>
              <a:ext uri="{FF2B5EF4-FFF2-40B4-BE49-F238E27FC236}">
                <a16:creationId xmlns:a16="http://schemas.microsoft.com/office/drawing/2014/main" id="{E8006191-295B-4C36-AA5C-C9E1DE6E5B81}"/>
              </a:ext>
            </a:extLst>
          </p:cNvPr>
          <p:cNvSpPr/>
          <p:nvPr/>
        </p:nvSpPr>
        <p:spPr>
          <a:xfrm>
            <a:off x="2403879" y="3139126"/>
            <a:ext cx="1036949" cy="240384"/>
          </a:xfrm>
          <a:prstGeom prst="arc">
            <a:avLst>
              <a:gd name="adj1" fmla="val 16200000"/>
              <a:gd name="adj2" fmla="val 546310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87E624E6-E02C-4521-864E-D54980758560}"/>
              </a:ext>
            </a:extLst>
          </p:cNvPr>
          <p:cNvSpPr/>
          <p:nvPr/>
        </p:nvSpPr>
        <p:spPr>
          <a:xfrm>
            <a:off x="852488" y="3962400"/>
            <a:ext cx="2253595" cy="101628"/>
          </a:xfrm>
          <a:prstGeom prst="arc">
            <a:avLst>
              <a:gd name="adj1" fmla="val 16200000"/>
              <a:gd name="adj2" fmla="val 546310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91D58905-6934-4443-AC7F-635224490BC1}"/>
              </a:ext>
            </a:extLst>
          </p:cNvPr>
          <p:cNvSpPr/>
          <p:nvPr/>
        </p:nvSpPr>
        <p:spPr>
          <a:xfrm>
            <a:off x="876617" y="4015867"/>
            <a:ext cx="2214246" cy="652112"/>
          </a:xfrm>
          <a:prstGeom prst="arc">
            <a:avLst>
              <a:gd name="adj1" fmla="val 16200000"/>
              <a:gd name="adj2" fmla="val 546310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6" name="Table 15">
                <a:extLst>
                  <a:ext uri="{FF2B5EF4-FFF2-40B4-BE49-F238E27FC236}">
                    <a16:creationId xmlns:a16="http://schemas.microsoft.com/office/drawing/2014/main" id="{B4131CC0-5DA7-4210-BBAE-033B5D15893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89349834"/>
                  </p:ext>
                </p:extLst>
              </p:nvPr>
            </p:nvGraphicFramePr>
            <p:xfrm>
              <a:off x="5219987" y="2335825"/>
              <a:ext cx="1879076" cy="24384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79076">
                      <a:extLst>
                        <a:ext uri="{9D8B030D-6E8A-4147-A177-3AD203B41FA5}">
                          <a16:colId xmlns:a16="http://schemas.microsoft.com/office/drawing/2014/main" val="772528169"/>
                        </a:ext>
                      </a:extLst>
                    </a:gridCol>
                  </a:tblGrid>
                  <a:tr h="27432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Open Sans" panose="020B0604020202020204" charset="0"/>
                                        <a:cs typeface="Open Sans" panose="020B060402020202020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Open Sans" panose="020B0604020202020204" charset="0"/>
                                        <a:cs typeface="Open Sans" panose="020B0604020202020204" charset="0"/>
                                      </a:rPr>
                                      <m:t>𝑪</m:t>
                                    </m:r>
                                  </m:e>
                                  <m:sup>
                                    <m: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Open Sans" panose="020B0604020202020204" charset="0"/>
                                        <a:cs typeface="Open Sans" panose="020B0604020202020204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Open Sans" panose="020B0604020202020204" charset="0"/>
                                    <a:cs typeface="Open Sans" panose="020B0604020202020204" charset="0"/>
                                  </a:rPr>
                                  <m:t>′</m:t>
                                </m:r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Open Sans" panose="020B0604020202020204" charset="0"/>
                                    <a:cs typeface="Open Sans" panose="020B0604020202020204" charset="0"/>
                                  </a:rPr>
                                  <m:t>(</m:t>
                                </m:r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Open Sans" panose="020B0604020202020204" charset="0"/>
                                    <a:cs typeface="Open Sans" panose="020B0604020202020204" charset="0"/>
                                  </a:rPr>
                                  <m:t>𝜶</m:t>
                                </m:r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Open Sans" panose="020B0604020202020204" charset="0"/>
                                    <a:cs typeface="Open Sans" panose="020B060402020202020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  <a:latin typeface="Open Sans" panose="020B0604020202020204" charset="0"/>
                            <a:ea typeface="Open Sans" panose="020B0604020202020204" charset="0"/>
                            <a:cs typeface="Open Sans" panose="020B060402020202020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903120404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Open Sans" panose="020B0604020202020204" charset="0"/>
                                    <a:cs typeface="Open Sans" panose="020B0604020202020204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  <a:latin typeface="Open Sans" panose="020B0604020202020204" charset="0"/>
                            <a:ea typeface="Open Sans" panose="020B0604020202020204" charset="0"/>
                            <a:cs typeface="Open Sans" panose="020B060402020202020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860485282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rgbClr val="3A21CF"/>
                                        </a:solidFill>
                                        <a:latin typeface="Cambria Math" panose="02040503050406030204" pitchFamily="18" charset="0"/>
                                        <a:ea typeface="Open Sans" panose="020B0604020202020204" charset="0"/>
                                        <a:cs typeface="Open Sans" panose="020B060402020202020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3A21CF"/>
                                        </a:solidFill>
                                        <a:latin typeface="Cambria Math" panose="02040503050406030204" pitchFamily="18" charset="0"/>
                                        <a:ea typeface="Open Sans" panose="020B0604020202020204" charset="0"/>
                                        <a:cs typeface="Open Sans" panose="020B0604020202020204" charset="0"/>
                                      </a:rPr>
                                      <m:t>𝐶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rgbClr val="3A21CF"/>
                                        </a:solidFill>
                                        <a:latin typeface="Cambria Math" panose="02040503050406030204" pitchFamily="18" charset="0"/>
                                        <a:ea typeface="Open Sans" panose="020B0604020202020204" charset="0"/>
                                        <a:cs typeface="Open Sans" panose="020B0604020202020204" charset="0"/>
                                      </a:rPr>
                                      <m:t>′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en-US" b="0" i="1" smtClean="0">
                                        <a:solidFill>
                                          <a:srgbClr val="3A21CF"/>
                                        </a:solidFill>
                                        <a:latin typeface="Cambria Math" panose="02040503050406030204" pitchFamily="18" charset="0"/>
                                        <a:ea typeface="Open Sans" panose="020B0604020202020204" charset="0"/>
                                        <a:cs typeface="Open Sans" panose="020B060402020202020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3A21CF"/>
                                        </a:solidFill>
                                        <a:latin typeface="Cambria Math" panose="02040503050406030204" pitchFamily="18" charset="0"/>
                                        <a:ea typeface="Open Sans" panose="020B0604020202020204" charset="0"/>
                                        <a:cs typeface="Open Sans" panose="020B0604020202020204" charset="0"/>
                                      </a:rPr>
                                      <m:t>0</m:t>
                                    </m:r>
                                    <m:r>
                                      <a:rPr lang="en-US" b="0" i="1" smtClean="0">
                                        <a:solidFill>
                                          <a:srgbClr val="3A21CF"/>
                                        </a:solidFill>
                                        <a:latin typeface="Cambria Math" panose="02040503050406030204" pitchFamily="18" charset="0"/>
                                        <a:ea typeface="Open Sans" panose="020B0604020202020204" charset="0"/>
                                        <a:cs typeface="Open Sans" panose="020B0604020202020204" charset="0"/>
                                      </a:rPr>
                                      <m:t>.</m:t>
                                    </m:r>
                                    <m:r>
                                      <a:rPr lang="en-US" b="0" i="1" smtClean="0">
                                        <a:solidFill>
                                          <a:srgbClr val="3A21CF"/>
                                        </a:solidFill>
                                        <a:latin typeface="Cambria Math" panose="02040503050406030204" pitchFamily="18" charset="0"/>
                                        <a:ea typeface="Open Sans" panose="020B0604020202020204" charset="0"/>
                                        <a:cs typeface="Open Sans" panose="020B0604020202020204" charset="0"/>
                                      </a:rPr>
                                      <m:t>1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solidFill>
                                      <a:srgbClr val="3A21CF"/>
                                    </a:solidFill>
                                    <a:latin typeface="Cambria Math" panose="02040503050406030204" pitchFamily="18" charset="0"/>
                                    <a:ea typeface="Open Sans" panose="020B0604020202020204" charset="0"/>
                                    <a:cs typeface="Open Sans" panose="020B0604020202020204" charset="0"/>
                                  </a:rPr>
                                  <m:t>={</m:t>
                                </m:r>
                                <m:r>
                                  <a:rPr lang="en-US" b="0" i="1" smtClean="0">
                                    <a:solidFill>
                                      <a:srgbClr val="3A21CF"/>
                                    </a:solidFill>
                                    <a:latin typeface="Cambria Math" panose="02040503050406030204" pitchFamily="18" charset="0"/>
                                    <a:ea typeface="Open Sans" panose="020B0604020202020204" charset="0"/>
                                    <a:cs typeface="Open Sans" panose="020B0604020202020204" charset="0"/>
                                  </a:rPr>
                                  <m:t>5</m:t>
                                </m:r>
                                <m:r>
                                  <a:rPr lang="en-US" b="0" i="1" smtClean="0">
                                    <a:solidFill>
                                      <a:srgbClr val="3A21CF"/>
                                    </a:solidFill>
                                    <a:latin typeface="Cambria Math" panose="02040503050406030204" pitchFamily="18" charset="0"/>
                                    <a:ea typeface="Open Sans" panose="020B0604020202020204" charset="0"/>
                                    <a:cs typeface="Open Sans" panose="020B0604020202020204" charset="0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solidFill>
                                      <a:srgbClr val="3A21CF"/>
                                    </a:solidFill>
                                    <a:latin typeface="Cambria Math" panose="02040503050406030204" pitchFamily="18" charset="0"/>
                                    <a:ea typeface="Open Sans" panose="020B0604020202020204" charset="0"/>
                                    <a:cs typeface="Open Sans" panose="020B0604020202020204" charset="0"/>
                                  </a:rPr>
                                  <m:t>12</m:t>
                                </m:r>
                                <m:r>
                                  <a:rPr lang="en-US" b="0" i="1" smtClean="0">
                                    <a:solidFill>
                                      <a:srgbClr val="3A21CF"/>
                                    </a:solidFill>
                                    <a:latin typeface="Cambria Math" panose="02040503050406030204" pitchFamily="18" charset="0"/>
                                    <a:ea typeface="Open Sans" panose="020B0604020202020204" charset="0"/>
                                    <a:cs typeface="Open Sans" panose="020B0604020202020204" charset="0"/>
                                  </a:rPr>
                                  <m:t>,</m:t>
                                </m:r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Open Sans" panose="020B0604020202020204" charset="0"/>
                                    <a:cs typeface="Open Sans" panose="020B0604020202020204" charset="0"/>
                                  </a:rPr>
                                  <m:t>𝟖</m:t>
                                </m:r>
                                <m:r>
                                  <a:rPr lang="en-US" b="0" i="1" smtClean="0">
                                    <a:solidFill>
                                      <a:srgbClr val="3A21CF"/>
                                    </a:solidFill>
                                    <a:latin typeface="Cambria Math" panose="02040503050406030204" pitchFamily="18" charset="0"/>
                                    <a:ea typeface="Open Sans" panose="020B0604020202020204" charset="0"/>
                                    <a:cs typeface="Open Sans" panose="020B0604020202020204" charset="0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solidFill>
                                      <a:srgbClr val="3A21CF"/>
                                    </a:solidFill>
                                    <a:latin typeface="Cambria Math" panose="02040503050406030204" pitchFamily="18" charset="0"/>
                                    <a:ea typeface="Open Sans" panose="020B0604020202020204" charset="0"/>
                                    <a:cs typeface="Open Sans" panose="020B0604020202020204" charset="0"/>
                                  </a:rPr>
                                  <m:t>3</m:t>
                                </m:r>
                                <m:r>
                                  <a:rPr lang="en-US" b="0" i="1" smtClean="0">
                                    <a:solidFill>
                                      <a:srgbClr val="3A21CF"/>
                                    </a:solidFill>
                                    <a:latin typeface="Cambria Math" panose="02040503050406030204" pitchFamily="18" charset="0"/>
                                    <a:ea typeface="Open Sans" panose="020B0604020202020204" charset="0"/>
                                    <a:cs typeface="Open Sans" panose="020B0604020202020204" charset="0"/>
                                  </a:rPr>
                                  <m:t>}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  <a:latin typeface="Open Sans" panose="020B0604020202020204" charset="0"/>
                            <a:ea typeface="Open Sans" panose="020B0604020202020204" charset="0"/>
                            <a:cs typeface="Open Sans" panose="020B060402020202020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99611044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Open Sans" panose="020B0604020202020204" charset="0"/>
                                        <a:cs typeface="Open Sans" panose="020B060402020202020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Open Sans" panose="020B0604020202020204" charset="0"/>
                                        <a:cs typeface="Open Sans" panose="020B0604020202020204" charset="0"/>
                                      </a:rPr>
                                      <m:t>𝐶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Open Sans" panose="020B0604020202020204" charset="0"/>
                                        <a:cs typeface="Open Sans" panose="020B0604020202020204" charset="0"/>
                                      </a:rPr>
                                      <m:t>′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Open Sans" panose="020B0604020202020204" charset="0"/>
                                        <a:cs typeface="Open Sans" panose="020B060402020202020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Open Sans" panose="020B0604020202020204" charset="0"/>
                                        <a:cs typeface="Open Sans" panose="020B0604020202020204" charset="0"/>
                                      </a:rPr>
                                      <m:t>0</m:t>
                                    </m:r>
                                    <m: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Open Sans" panose="020B0604020202020204" charset="0"/>
                                        <a:cs typeface="Open Sans" panose="020B0604020202020204" charset="0"/>
                                      </a:rPr>
                                      <m:t>.</m:t>
                                    </m:r>
                                    <m: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Open Sans" panose="020B0604020202020204" charset="0"/>
                                        <a:cs typeface="Open Sans" panose="020B0604020202020204" charset="0"/>
                                      </a:rPr>
                                      <m:t>2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Open Sans" panose="020B0604020202020204" charset="0"/>
                                    <a:cs typeface="Open Sans" panose="020B0604020202020204" charset="0"/>
                                  </a:rPr>
                                  <m:t>={</m:t>
                                </m:r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Open Sans" panose="020B0604020202020204" charset="0"/>
                                    <a:cs typeface="Open Sans" panose="020B0604020202020204" charset="0"/>
                                  </a:rPr>
                                  <m:t>5</m:t>
                                </m:r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Open Sans" panose="020B0604020202020204" charset="0"/>
                                    <a:cs typeface="Open Sans" panose="020B0604020202020204" charset="0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Open Sans" panose="020B0604020202020204" charset="0"/>
                                    <a:cs typeface="Open Sans" panose="020B0604020202020204" charset="0"/>
                                  </a:rPr>
                                  <m:t>9</m:t>
                                </m:r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Open Sans" panose="020B0604020202020204" charset="0"/>
                                    <a:cs typeface="Open Sans" panose="020B0604020202020204" charset="0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Open Sans" panose="020B0604020202020204" charset="0"/>
                                    <a:cs typeface="Open Sans" panose="020B0604020202020204" charset="0"/>
                                  </a:rPr>
                                  <m:t>4</m:t>
                                </m:r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Open Sans" panose="020B0604020202020204" charset="0"/>
                                    <a:cs typeface="Open Sans" panose="020B0604020202020204" charset="0"/>
                                  </a:rPr>
                                  <m:t>}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  <a:latin typeface="Open Sans" panose="020B0604020202020204" charset="0"/>
                            <a:ea typeface="Open Sans" panose="020B0604020202020204" charset="0"/>
                            <a:cs typeface="Open Sans" panose="020B060402020202020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08272830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Open Sans" panose="020B0604020202020204" charset="0"/>
                                        <a:cs typeface="Open Sans" panose="020B060402020202020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Open Sans" panose="020B0604020202020204" charset="0"/>
                                        <a:cs typeface="Open Sans" panose="020B0604020202020204" charset="0"/>
                                      </a:rPr>
                                      <m:t>𝐶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Open Sans" panose="020B0604020202020204" charset="0"/>
                                        <a:cs typeface="Open Sans" panose="020B0604020202020204" charset="0"/>
                                      </a:rPr>
                                      <m:t>′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Open Sans" panose="020B0604020202020204" charset="0"/>
                                        <a:cs typeface="Open Sans" panose="020B060402020202020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Open Sans" panose="020B0604020202020204" charset="0"/>
                                        <a:cs typeface="Open Sans" panose="020B0604020202020204" charset="0"/>
                                      </a:rPr>
                                      <m:t>0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Open Sans" panose="020B0604020202020204" charset="0"/>
                                        <a:cs typeface="Open Sans" panose="020B0604020202020204" charset="0"/>
                                      </a:rPr>
                                      <m:t>.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Open Sans" panose="020B0604020202020204" charset="0"/>
                                        <a:cs typeface="Open Sans" panose="020B0604020202020204" charset="0"/>
                                      </a:rPr>
                                      <m:t>3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Open Sans" panose="020B0604020202020204" charset="0"/>
                                    <a:cs typeface="Open Sans" panose="020B0604020202020204" charset="0"/>
                                  </a:rPr>
                                  <m:t>={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Open Sans" panose="020B0604020202020204" charset="0"/>
                                    <a:cs typeface="Open Sans" panose="020B0604020202020204" charset="0"/>
                                  </a:rPr>
                                  <m:t>7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Open Sans" panose="020B0604020202020204" charset="0"/>
                                    <a:cs typeface="Open Sans" panose="020B0604020202020204" charset="0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Open Sans" panose="020B0604020202020204" charset="0"/>
                                    <a:cs typeface="Open Sans" panose="020B0604020202020204" charset="0"/>
                                  </a:rPr>
                                  <m:t>1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Open Sans" panose="020B0604020202020204" charset="0"/>
                                    <a:cs typeface="Open Sans" panose="020B0604020202020204" charset="0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Open Sans" panose="020B0604020202020204" charset="0"/>
                                    <a:cs typeface="Open Sans" panose="020B0604020202020204" charset="0"/>
                                  </a:rPr>
                                  <m:t>13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Open Sans" panose="020B0604020202020204" charset="0"/>
                                    <a:cs typeface="Open Sans" panose="020B0604020202020204" charset="0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Open Sans" panose="020B0604020202020204" charset="0"/>
                                    <a:cs typeface="Open Sans" panose="020B0604020202020204" charset="0"/>
                                  </a:rPr>
                                  <m:t>4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Open Sans" panose="020B0604020202020204" charset="0"/>
                                    <a:cs typeface="Open Sans" panose="020B0604020202020204" charset="0"/>
                                  </a:rPr>
                                  <m:t>}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  <a:latin typeface="Open Sans" panose="020B0604020202020204" charset="0"/>
                            <a:ea typeface="Open Sans" panose="020B0604020202020204" charset="0"/>
                            <a:cs typeface="Open Sans" panose="020B060402020202020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11511212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Open Sans" panose="020B0604020202020204" charset="0"/>
                                    <a:cs typeface="Open Sans" panose="020B0604020202020204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  <a:latin typeface="Open Sans" panose="020B0604020202020204" charset="0"/>
                            <a:ea typeface="Open Sans" panose="020B0604020202020204" charset="0"/>
                            <a:cs typeface="Open Sans" panose="020B060402020202020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3910461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Open Sans" panose="020B0604020202020204" charset="0"/>
                                        <a:cs typeface="Open Sans" panose="020B060402020202020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Open Sans" panose="020B0604020202020204" charset="0"/>
                                        <a:cs typeface="Open Sans" panose="020B0604020202020204" charset="0"/>
                                      </a:rPr>
                                      <m:t>𝐶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Open Sans" panose="020B0604020202020204" charset="0"/>
                                        <a:cs typeface="Open Sans" panose="020B0604020202020204" charset="0"/>
                                      </a:rPr>
                                      <m:t>′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Open Sans" panose="020B0604020202020204" charset="0"/>
                                        <a:cs typeface="Open Sans" panose="020B060402020202020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Open Sans" panose="020B0604020202020204" charset="0"/>
                                        <a:cs typeface="Open Sans" panose="020B0604020202020204" charset="0"/>
                                      </a:rPr>
                                      <m:t>0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Open Sans" panose="020B0604020202020204" charset="0"/>
                                        <a:cs typeface="Open Sans" panose="020B0604020202020204" charset="0"/>
                                      </a:rPr>
                                      <m:t>.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Open Sans" panose="020B0604020202020204" charset="0"/>
                                        <a:cs typeface="Open Sans" panose="020B0604020202020204" charset="0"/>
                                      </a:rPr>
                                      <m:t>9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Open Sans" panose="020B0604020202020204" charset="0"/>
                                    <a:cs typeface="Open Sans" panose="020B0604020202020204" charset="0"/>
                                  </a:rPr>
                                  <m:t>={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Open Sans" panose="020B0604020202020204" charset="0"/>
                                    <a:cs typeface="Open Sans" panose="020B0604020202020204" charset="0"/>
                                  </a:rPr>
                                  <m:t>5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Open Sans" panose="020B0604020202020204" charset="0"/>
                                    <a:cs typeface="Open Sans" panose="020B0604020202020204" charset="0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Open Sans" panose="020B0604020202020204" charset="0"/>
                                    <a:cs typeface="Open Sans" panose="020B0604020202020204" charset="0"/>
                                  </a:rPr>
                                  <m:t>8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Open Sans" panose="020B0604020202020204" charset="0"/>
                                    <a:cs typeface="Open Sans" panose="020B0604020202020204" charset="0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Open Sans" panose="020B0604020202020204" charset="0"/>
                                    <a:cs typeface="Open Sans" panose="020B0604020202020204" charset="0"/>
                                  </a:rPr>
                                  <m:t>2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Open Sans" panose="020B0604020202020204" charset="0"/>
                                    <a:cs typeface="Open Sans" panose="020B0604020202020204" charset="0"/>
                                  </a:rPr>
                                  <m:t>}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  <a:latin typeface="Open Sans" panose="020B0604020202020204" charset="0"/>
                            <a:ea typeface="Open Sans" panose="020B0604020202020204" charset="0"/>
                            <a:cs typeface="Open Sans" panose="020B060402020202020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50164001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Open Sans" panose="020B0604020202020204" charset="0"/>
                                    <a:cs typeface="Open Sans" panose="020B0604020202020204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  <a:latin typeface="Open Sans" panose="020B0604020202020204" charset="0"/>
                            <a:ea typeface="Open Sans" panose="020B0604020202020204" charset="0"/>
                            <a:cs typeface="Open Sans" panose="020B060402020202020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1471438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6" name="Table 15">
                <a:extLst>
                  <a:ext uri="{FF2B5EF4-FFF2-40B4-BE49-F238E27FC236}">
                    <a16:creationId xmlns:a16="http://schemas.microsoft.com/office/drawing/2014/main" id="{B4131CC0-5DA7-4210-BBAE-033B5D15893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89349834"/>
                  </p:ext>
                </p:extLst>
              </p:nvPr>
            </p:nvGraphicFramePr>
            <p:xfrm>
              <a:off x="5219987" y="2335825"/>
              <a:ext cx="1879076" cy="24384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79076">
                      <a:extLst>
                        <a:ext uri="{9D8B030D-6E8A-4147-A177-3AD203B41FA5}">
                          <a16:colId xmlns:a16="http://schemas.microsoft.com/office/drawing/2014/main" val="772528169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8"/>
                          <a:stretch>
                            <a:fillRect l="-324" r="-647" b="-70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03120404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8"/>
                          <a:stretch>
                            <a:fillRect l="-324" t="-100000" r="-647" b="-60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60485282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8"/>
                          <a:stretch>
                            <a:fillRect l="-324" t="-200000" r="-647" b="-50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99611044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8"/>
                          <a:stretch>
                            <a:fillRect l="-324" t="-294118" r="-647" b="-39215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08272830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8"/>
                          <a:stretch>
                            <a:fillRect l="-324" t="-402000" r="-647" b="-3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11511212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8"/>
                          <a:stretch>
                            <a:fillRect l="-324" t="-502000" r="-647" b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910461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8"/>
                          <a:stretch>
                            <a:fillRect l="-324" t="-602000" r="-647" b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50164001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8"/>
                          <a:stretch>
                            <a:fillRect l="-324" t="-702000" r="-64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14714387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FB5255C-7D3C-4CC2-B755-F80A710B5BC8}"/>
                  </a:ext>
                </a:extLst>
              </p:cNvPr>
              <p:cNvSpPr txBox="1"/>
              <p:nvPr/>
            </p:nvSpPr>
            <p:spPr>
              <a:xfrm>
                <a:off x="3968542" y="3447303"/>
                <a:ext cx="20037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FB5255C-7D3C-4CC2-B755-F80A710B5B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8542" y="3447303"/>
                <a:ext cx="200375" cy="215444"/>
              </a:xfrm>
              <a:prstGeom prst="rect">
                <a:avLst/>
              </a:prstGeom>
              <a:blipFill>
                <a:blip r:embed="rId9"/>
                <a:stretch>
                  <a:fillRect l="-9091" r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9241849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lvl="0"/>
            <a:r>
              <a:rPr lang="en-GB" dirty="0">
                <a:latin typeface="Open Sans"/>
                <a:ea typeface="Open Sans"/>
                <a:cs typeface="Open Sans"/>
                <a:sym typeface="Open Sans"/>
              </a:rPr>
              <a:t>Fixing Balance</a:t>
            </a:r>
            <a:endParaRPr dirty="0">
              <a:latin typeface="Open Sans"/>
              <a:ea typeface="Open Sans"/>
              <a:cs typeface="Open Sans"/>
              <a:sym typeface="Open San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Google Shape;69;p1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311700" y="1225224"/>
                <a:ext cx="8520600" cy="3478751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rmAutofit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1600" dirty="0"/>
                  <a:t>Why there is </a:t>
                </a:r>
                <a:r>
                  <a:rPr lang="en-US" sz="1600" b="1" dirty="0"/>
                  <a:t>always</a:t>
                </a:r>
                <a:r>
                  <a:rPr lang="en-US" sz="1600" dirty="0"/>
                  <a:t> at least one page that we can </a:t>
                </a:r>
                <a:r>
                  <a:rPr lang="en-US" sz="1600" b="1" dirty="0"/>
                  <a:t>transfer</a:t>
                </a:r>
                <a:r>
                  <a:rPr lang="en-US" sz="1600" dirty="0"/>
                  <a:t>?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1600" dirty="0"/>
                  <a:t>For any two caches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600" dirty="0"/>
                  <a:t> the number of pages over class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𝒍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1600" b="1" dirty="0"/>
                  <a:t> </a:t>
                </a:r>
                <a:r>
                  <a:rPr lang="en-US" sz="1600" dirty="0"/>
                  <a:t>can differ by </a:t>
                </a:r>
                <a:r>
                  <a:rPr lang="en-US" sz="1600" b="1" dirty="0">
                    <a:solidFill>
                      <a:srgbClr val="FF0000"/>
                    </a:solidFill>
                  </a:rPr>
                  <a:t>1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1600" dirty="0"/>
                  <a:t>We know the number of pages over class </a:t>
                </a:r>
                <a14:m>
                  <m:oMath xmlns:m="http://schemas.openxmlformats.org/officeDocument/2006/math">
                    <m:r>
                      <a:rPr lang="en-US" sz="1600" b="1" i="0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𝒍</m:t>
                    </m:r>
                  </m:oMath>
                </a14:m>
                <a:r>
                  <a:rPr lang="en-US" sz="1600" dirty="0"/>
                  <a:t> differ by </a:t>
                </a:r>
                <a:r>
                  <a:rPr lang="en-US" sz="1600" b="1" dirty="0">
                    <a:solidFill>
                      <a:srgbClr val="3A21CF"/>
                    </a:solidFill>
                  </a:rPr>
                  <a:t>2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↓</m:t>
                      </m:r>
                    </m:oMath>
                  </m:oMathPara>
                </a14:m>
                <a:endParaRPr lang="en-US" sz="1600" b="0" dirty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1600" dirty="0"/>
                  <a:t>There is a page of class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sz="1600" dirty="0"/>
                  <a:t> that </a:t>
                </a:r>
                <a:r>
                  <a:rPr lang="en-US" sz="1600" b="1" dirty="0"/>
                  <a:t>doesn’t exists</a:t>
                </a:r>
                <a:r>
                  <a:rPr lang="en-US" sz="1600" dirty="0"/>
                  <a:t> in the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1600" dirty="0"/>
                  <a:t> cache.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sz="1600" dirty="0"/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sz="1600" dirty="0"/>
              </a:p>
            </p:txBody>
          </p:sp>
        </mc:Choice>
        <mc:Fallback xmlns="">
          <p:sp>
            <p:nvSpPr>
              <p:cNvPr id="69" name="Google Shape;69;p1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11700" y="1225224"/>
                <a:ext cx="8520600" cy="3478751"/>
              </a:xfrm>
              <a:prstGeom prst="rect">
                <a:avLst/>
              </a:prstGeom>
              <a:blipFill>
                <a:blip r:embed="rId3"/>
                <a:stretch>
                  <a:fillRect l="-3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Google Shape;70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Economica"/>
              </a:rPr>
              <a:t>97</a:t>
            </a:fld>
            <a:endParaRPr dirty="0">
              <a:solidFill>
                <a:schemeClr val="dk1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  <a:sym typeface="Economic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7C0D8BB-68D0-4CEA-87E3-966CDEF1D8C3}"/>
                  </a:ext>
                </a:extLst>
              </p:cNvPr>
              <p:cNvSpPr txBox="1"/>
              <p:nvPr/>
            </p:nvSpPr>
            <p:spPr>
              <a:xfrm>
                <a:off x="4572000" y="195218"/>
                <a:ext cx="4450257" cy="840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11430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,∀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begChr m:val="⌊"/>
                          <m:endChr m:val="⌋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  <m:sup/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</m:d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nary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≤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≥</m:t>
                          </m:r>
                          <m:r>
                            <a:rPr lang="en-US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d>
                            </m:sub>
                            <m:sup/>
                            <m:e>
                              <m:r>
                                <a:rPr lang="en-US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  <m:r>
                                <a:rPr lang="en-US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US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</m:nary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</a:rPr>
                        <m:t>≤</m:t>
                      </m:r>
                      <m:d>
                        <m:dPr>
                          <m:begChr m:val="⌈"/>
                          <m:endChr m:val="⌉"/>
                          <m:ctrlPr>
                            <a:rPr lang="en-US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i="1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i="1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lang="en-US" i="1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  <m:sup/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i="1">
                                      <a:solidFill>
                                        <a:schemeClr val="accent3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solidFill>
                                        <a:schemeClr val="accent3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i="1">
                                      <a:solidFill>
                                        <a:schemeClr val="accent3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US" i="1">
                                      <a:solidFill>
                                        <a:schemeClr val="accent3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  <m:r>
                                    <a:rPr lang="en-US" i="1">
                                      <a:solidFill>
                                        <a:schemeClr val="accent3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i="1">
                                      <a:solidFill>
                                        <a:schemeClr val="accent3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  <m:r>
                                    <a:rPr lang="en-US" i="1">
                                      <a:solidFill>
                                        <a:schemeClr val="accent3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chemeClr val="accent3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chemeClr val="accent3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chemeClr val="accent3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nary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7C0D8BB-68D0-4CEA-87E3-966CDEF1D8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95218"/>
                <a:ext cx="4450257" cy="8409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E277BC5-FD4F-4C09-9078-3F0CB2772672}"/>
                  </a:ext>
                </a:extLst>
              </p:cNvPr>
              <p:cNvSpPr txBox="1"/>
              <p:nvPr/>
            </p:nvSpPr>
            <p:spPr>
              <a:xfrm>
                <a:off x="6966014" y="240032"/>
                <a:ext cx="13304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↑</m:t>
                      </m:r>
                    </m:oMath>
                  </m:oMathPara>
                </a14:m>
                <a:endParaRPr lang="en-US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E277BC5-FD4F-4C09-9078-3F0CB27726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6014" y="240032"/>
                <a:ext cx="133049" cy="215444"/>
              </a:xfrm>
              <a:prstGeom prst="rect">
                <a:avLst/>
              </a:prstGeom>
              <a:blipFill>
                <a:blip r:embed="rId5"/>
                <a:stretch>
                  <a:fillRect l="-31818" r="-31818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A464AEC-BD19-40B9-BBA0-FA7EF688090F}"/>
                  </a:ext>
                </a:extLst>
              </p:cNvPr>
              <p:cNvSpPr txBox="1"/>
              <p:nvPr/>
            </p:nvSpPr>
            <p:spPr>
              <a:xfrm>
                <a:off x="8284190" y="240032"/>
                <a:ext cx="18434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>
                  <a:solidFill>
                    <a:schemeClr val="accent3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A464AEC-BD19-40B9-BBA0-FA7EF68809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4190" y="240032"/>
                <a:ext cx="184346" cy="215444"/>
              </a:xfrm>
              <a:prstGeom prst="rect">
                <a:avLst/>
              </a:prstGeom>
              <a:blipFill>
                <a:blip r:embed="rId6"/>
                <a:stretch>
                  <a:fillRect l="-10000" r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0890219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lvl="0"/>
            <a:r>
              <a:rPr lang="en-GB" dirty="0">
                <a:latin typeface="Open Sans"/>
                <a:ea typeface="Open Sans"/>
                <a:cs typeface="Open Sans"/>
                <a:sym typeface="Open Sans"/>
              </a:rPr>
              <a:t>Fixing Balance</a:t>
            </a:r>
            <a:endParaRPr dirty="0">
              <a:latin typeface="Open Sans"/>
              <a:ea typeface="Open Sans"/>
              <a:cs typeface="Open Sans"/>
              <a:sym typeface="Open San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Google Shape;69;p1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311700" y="1225224"/>
                <a:ext cx="8520600" cy="1065589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rmAutofit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1600" dirty="0"/>
                  <a:t>The cost of the move is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𝜖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69" name="Google Shape;69;p1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11700" y="1225224"/>
                <a:ext cx="8520600" cy="1065589"/>
              </a:xfrm>
              <a:prstGeom prst="rect">
                <a:avLst/>
              </a:prstGeom>
              <a:blipFill>
                <a:blip r:embed="rId3"/>
                <a:stretch>
                  <a:fillRect l="-3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Google Shape;70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Economica"/>
              </a:rPr>
              <a:t>98</a:t>
            </a:fld>
            <a:endParaRPr dirty="0">
              <a:solidFill>
                <a:schemeClr val="dk1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  <a:sym typeface="Economic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7C0D8BB-68D0-4CEA-87E3-966CDEF1D8C3}"/>
                  </a:ext>
                </a:extLst>
              </p:cNvPr>
              <p:cNvSpPr txBox="1"/>
              <p:nvPr/>
            </p:nvSpPr>
            <p:spPr>
              <a:xfrm>
                <a:off x="4572000" y="195218"/>
                <a:ext cx="4450257" cy="840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11430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,∀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begChr m:val="⌊"/>
                          <m:endChr m:val="⌋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  <m:sup/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</m:d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nary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≤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≥</m:t>
                          </m:r>
                          <m:r>
                            <a:rPr lang="en-US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d>
                            </m:sub>
                            <m:sup/>
                            <m:e>
                              <m:r>
                                <a:rPr lang="en-US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  <m:r>
                                <a:rPr lang="en-US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US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</m:nary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</a:rPr>
                        <m:t>≤</m:t>
                      </m:r>
                      <m:d>
                        <m:dPr>
                          <m:begChr m:val="⌈"/>
                          <m:endChr m:val="⌉"/>
                          <m:ctrlPr>
                            <a:rPr lang="en-US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i="1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i="1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lang="en-US" i="1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  <m:sup/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i="1">
                                      <a:solidFill>
                                        <a:schemeClr val="accent3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solidFill>
                                        <a:schemeClr val="accent3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i="1">
                                      <a:solidFill>
                                        <a:schemeClr val="accent3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US" i="1">
                                      <a:solidFill>
                                        <a:schemeClr val="accent3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  <m:r>
                                    <a:rPr lang="en-US" i="1">
                                      <a:solidFill>
                                        <a:schemeClr val="accent3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i="1">
                                      <a:solidFill>
                                        <a:schemeClr val="accent3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  <m:r>
                                    <a:rPr lang="en-US" i="1">
                                      <a:solidFill>
                                        <a:schemeClr val="accent3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chemeClr val="accent3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chemeClr val="accent3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chemeClr val="accent3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nary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7C0D8BB-68D0-4CEA-87E3-966CDEF1D8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95218"/>
                <a:ext cx="4450257" cy="8409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E277BC5-FD4F-4C09-9078-3F0CB2772672}"/>
                  </a:ext>
                </a:extLst>
              </p:cNvPr>
              <p:cNvSpPr txBox="1"/>
              <p:nvPr/>
            </p:nvSpPr>
            <p:spPr>
              <a:xfrm>
                <a:off x="6966014" y="240032"/>
                <a:ext cx="13304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↑</m:t>
                      </m:r>
                    </m:oMath>
                  </m:oMathPara>
                </a14:m>
                <a:endParaRPr lang="en-US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E277BC5-FD4F-4C09-9078-3F0CB27726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6014" y="240032"/>
                <a:ext cx="133049" cy="215444"/>
              </a:xfrm>
              <a:prstGeom prst="rect">
                <a:avLst/>
              </a:prstGeom>
              <a:blipFill>
                <a:blip r:embed="rId5"/>
                <a:stretch>
                  <a:fillRect l="-31818" r="-31818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A464AEC-BD19-40B9-BBA0-FA7EF688090F}"/>
                  </a:ext>
                </a:extLst>
              </p:cNvPr>
              <p:cNvSpPr txBox="1"/>
              <p:nvPr/>
            </p:nvSpPr>
            <p:spPr>
              <a:xfrm>
                <a:off x="8284190" y="240032"/>
                <a:ext cx="18434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>
                  <a:solidFill>
                    <a:schemeClr val="accent3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A464AEC-BD19-40B9-BBA0-FA7EF68809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4190" y="240032"/>
                <a:ext cx="184346" cy="215444"/>
              </a:xfrm>
              <a:prstGeom prst="rect">
                <a:avLst/>
              </a:prstGeom>
              <a:blipFill>
                <a:blip r:embed="rId6"/>
                <a:stretch>
                  <a:fillRect l="-10000" r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Google Shape;69;p14">
                <a:extLst>
                  <a:ext uri="{FF2B5EF4-FFF2-40B4-BE49-F238E27FC236}">
                    <a16:creationId xmlns:a16="http://schemas.microsoft.com/office/drawing/2014/main" id="{C3BA8D48-4AA7-4635-B8D7-4D759460484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1700" y="2221835"/>
                <a:ext cx="8520600" cy="69982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rm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429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Open Sans"/>
                  <a:buChar char="●"/>
                  <a:defRPr sz="1800" b="0" i="0" u="none" strike="noStrike" cap="non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  <a:lvl2pPr marL="914400" marR="0" lvl="1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Open Sans"/>
                  <a:buChar char="○"/>
                  <a:defRPr sz="1400" b="0" i="0" u="none" strike="noStrike" cap="non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2pPr>
                <a:lvl3pPr marL="1371600" marR="0" lvl="2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Open Sans"/>
                  <a:buChar char="■"/>
                  <a:defRPr sz="1400" b="0" i="0" u="none" strike="noStrike" cap="non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3pPr>
                <a:lvl4pPr marL="1828800" marR="0" lvl="3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Open Sans"/>
                  <a:buChar char="●"/>
                  <a:defRPr sz="1400" b="0" i="0" u="none" strike="noStrike" cap="non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4pPr>
                <a:lvl5pPr marL="2286000" marR="0" lvl="4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Open Sans"/>
                  <a:buChar char="○"/>
                  <a:defRPr sz="1400" b="0" i="0" u="none" strike="noStrike" cap="non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5pPr>
                <a:lvl6pPr marL="2743200" marR="0" lvl="5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Open Sans"/>
                  <a:buChar char="■"/>
                  <a:defRPr sz="1400" b="0" i="0" u="none" strike="noStrike" cap="non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6pPr>
                <a:lvl7pPr marL="3200400" marR="0" lvl="6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Open Sans"/>
                  <a:buChar char="●"/>
                  <a:defRPr sz="1400" b="0" i="0" u="none" strike="noStrike" cap="non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7pPr>
                <a:lvl8pPr marL="3657600" marR="0" lvl="7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Open Sans"/>
                  <a:buChar char="○"/>
                  <a:defRPr sz="1400" b="0" i="0" u="none" strike="noStrike" cap="non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8pPr>
                <a:lvl9pPr marL="4114800" marR="0" lvl="8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Open Sans"/>
                  <a:buChar char="■"/>
                  <a:defRPr sz="1400" b="0" i="0" u="none" strike="noStrike" cap="non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Font typeface="Open Sans"/>
                  <a:buNone/>
                </a:pPr>
                <a:r>
                  <a:rPr lang="en-US" sz="1600" dirty="0"/>
                  <a:t>This fixes class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𝒍</m:t>
                    </m:r>
                  </m:oMath>
                </a14:m>
                <a:r>
                  <a:rPr lang="en-US" sz="1600" dirty="0"/>
                  <a:t> only</a:t>
                </a:r>
              </a:p>
            </p:txBody>
          </p:sp>
        </mc:Choice>
        <mc:Fallback xmlns="">
          <p:sp>
            <p:nvSpPr>
              <p:cNvPr id="11" name="Google Shape;69;p14">
                <a:extLst>
                  <a:ext uri="{FF2B5EF4-FFF2-40B4-BE49-F238E27FC236}">
                    <a16:creationId xmlns:a16="http://schemas.microsoft.com/office/drawing/2014/main" id="{C3BA8D48-4AA7-4635-B8D7-4D75946048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700" y="2221835"/>
                <a:ext cx="8520600" cy="699829"/>
              </a:xfrm>
              <a:prstGeom prst="rect">
                <a:avLst/>
              </a:prstGeom>
              <a:blipFill>
                <a:blip r:embed="rId7"/>
                <a:stretch>
                  <a:fillRect l="-35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Google Shape;69;p14">
            <a:extLst>
              <a:ext uri="{FF2B5EF4-FFF2-40B4-BE49-F238E27FC236}">
                <a16:creationId xmlns:a16="http://schemas.microsoft.com/office/drawing/2014/main" id="{CE285C93-4408-4A30-8276-AABD87A54143}"/>
              </a:ext>
            </a:extLst>
          </p:cNvPr>
          <p:cNvSpPr txBox="1">
            <a:spLocks/>
          </p:cNvSpPr>
          <p:nvPr/>
        </p:nvSpPr>
        <p:spPr>
          <a:xfrm>
            <a:off x="311700" y="2921664"/>
            <a:ext cx="8520600" cy="642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indent="0">
              <a:lnSpc>
                <a:spcPct val="150000"/>
              </a:lnSpc>
              <a:buFont typeface="Open Sans"/>
              <a:buNone/>
            </a:pPr>
            <a:r>
              <a:rPr lang="en-US" sz="1600" dirty="0"/>
              <a:t>What about the other case?</a:t>
            </a:r>
          </a:p>
        </p:txBody>
      </p:sp>
    </p:spTree>
    <p:extLst>
      <p:ext uri="{BB962C8B-B14F-4D97-AF65-F5344CB8AC3E}">
        <p14:creationId xmlns:p14="http://schemas.microsoft.com/office/powerpoint/2010/main" val="4367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lvl="0"/>
            <a:r>
              <a:rPr lang="en-GB" dirty="0">
                <a:latin typeface="Open Sans"/>
                <a:ea typeface="Open Sans"/>
                <a:cs typeface="Open Sans"/>
                <a:sym typeface="Open Sans"/>
              </a:rPr>
              <a:t>Fixing Balance</a:t>
            </a:r>
            <a:endParaRPr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9" name="Google Shape;69;p14"/>
          <p:cNvSpPr txBox="1">
            <a:spLocks noGrp="1"/>
          </p:cNvSpPr>
          <p:nvPr>
            <p:ph type="body" idx="1"/>
          </p:nvPr>
        </p:nvSpPr>
        <p:spPr>
          <a:xfrm>
            <a:off x="311700" y="1225224"/>
            <a:ext cx="8520600" cy="34787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1600" dirty="0"/>
              <a:t>In the other case the 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right term</a:t>
            </a:r>
            <a:r>
              <a:rPr lang="en-US" sz="1600" dirty="0"/>
              <a:t> increases by 1 but the </a:t>
            </a:r>
            <a:r>
              <a:rPr lang="en-US" sz="1600" dirty="0">
                <a:solidFill>
                  <a:schemeClr val="accent3">
                    <a:lumMod val="50000"/>
                  </a:schemeClr>
                </a:solidFill>
              </a:rPr>
              <a:t>middle term</a:t>
            </a:r>
            <a:r>
              <a:rPr lang="en-US" sz="1600" dirty="0"/>
              <a:t> stays the same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70" name="Google Shape;70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Economica"/>
              </a:rPr>
              <a:t>99</a:t>
            </a:fld>
            <a:endParaRPr dirty="0">
              <a:solidFill>
                <a:schemeClr val="dk1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  <a:sym typeface="Economic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7C0D8BB-68D0-4CEA-87E3-966CDEF1D8C3}"/>
                  </a:ext>
                </a:extLst>
              </p:cNvPr>
              <p:cNvSpPr txBox="1"/>
              <p:nvPr/>
            </p:nvSpPr>
            <p:spPr>
              <a:xfrm>
                <a:off x="4572000" y="195218"/>
                <a:ext cx="4450257" cy="840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11430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,∀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begChr m:val="⌊"/>
                          <m:endChr m:val="⌋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  <m:sup/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</m:d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nary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≤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i="1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≥</m:t>
                          </m:r>
                          <m:r>
                            <a:rPr lang="en-US" i="1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i="1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i="1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accent3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chemeClr val="accent3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d>
                            </m:sub>
                            <m:sup/>
                            <m:e>
                              <m:r>
                                <a:rPr lang="en-US" i="1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  <m:r>
                                <a:rPr lang="en-US" i="1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i="1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i="1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US" i="1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</m:nary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</a:rPr>
                        <m:t>≤</m:t>
                      </m:r>
                      <m:d>
                        <m:dPr>
                          <m:begChr m:val="⌈"/>
                          <m:endChr m:val="⌉"/>
                          <m:ctrlPr>
                            <a:rPr lang="en-US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lang="en-US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  <m:sup/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i="1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i="1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US" i="1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  <m:r>
                                    <a:rPr lang="en-US" i="1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i="1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  <m:r>
                                    <a:rPr lang="en-US" i="1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chemeClr val="tx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chemeClr val="tx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chemeClr val="tx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nary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7C0D8BB-68D0-4CEA-87E3-966CDEF1D8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95218"/>
                <a:ext cx="4450257" cy="8409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E277BC5-FD4F-4C09-9078-3F0CB2772672}"/>
                  </a:ext>
                </a:extLst>
              </p:cNvPr>
              <p:cNvSpPr txBox="1"/>
              <p:nvPr/>
            </p:nvSpPr>
            <p:spPr>
              <a:xfrm>
                <a:off x="6966014" y="240032"/>
                <a:ext cx="18434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E277BC5-FD4F-4C09-9078-3F0CB27726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6014" y="240032"/>
                <a:ext cx="184346" cy="215444"/>
              </a:xfrm>
              <a:prstGeom prst="rect">
                <a:avLst/>
              </a:prstGeom>
              <a:blipFill>
                <a:blip r:embed="rId5"/>
                <a:stretch>
                  <a:fillRect l="-10000" r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A464AEC-BD19-40B9-BBA0-FA7EF688090F}"/>
                  </a:ext>
                </a:extLst>
              </p:cNvPr>
              <p:cNvSpPr txBox="1"/>
              <p:nvPr/>
            </p:nvSpPr>
            <p:spPr>
              <a:xfrm>
                <a:off x="8284190" y="240032"/>
                <a:ext cx="13305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↑</m:t>
                      </m:r>
                    </m:oMath>
                  </m:oMathPara>
                </a14:m>
                <a:endParaRPr lang="en-US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A464AEC-BD19-40B9-BBA0-FA7EF68809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4190" y="240032"/>
                <a:ext cx="133050" cy="215444"/>
              </a:xfrm>
              <a:prstGeom prst="rect">
                <a:avLst/>
              </a:prstGeom>
              <a:blipFill>
                <a:blip r:embed="rId6"/>
                <a:stretch>
                  <a:fillRect l="-31818" r="-31818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Google Shape;69;p14">
                <a:extLst>
                  <a:ext uri="{FF2B5EF4-FFF2-40B4-BE49-F238E27FC236}">
                    <a16:creationId xmlns:a16="http://schemas.microsoft.com/office/drawing/2014/main" id="{D116F587-1ABF-49AC-9CC4-77ED0C58856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1700" y="1739184"/>
                <a:ext cx="8520600" cy="14553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429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Open Sans"/>
                  <a:buChar char="●"/>
                  <a:defRPr sz="1800" b="0" i="0" u="none" strike="noStrike" cap="non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  <a:lvl2pPr marL="914400" marR="0" lvl="1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Open Sans"/>
                  <a:buChar char="○"/>
                  <a:defRPr sz="1400" b="0" i="0" u="none" strike="noStrike" cap="non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2pPr>
                <a:lvl3pPr marL="1371600" marR="0" lvl="2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Open Sans"/>
                  <a:buChar char="■"/>
                  <a:defRPr sz="1400" b="0" i="0" u="none" strike="noStrike" cap="non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3pPr>
                <a:lvl4pPr marL="1828800" marR="0" lvl="3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Open Sans"/>
                  <a:buChar char="●"/>
                  <a:defRPr sz="1400" b="0" i="0" u="none" strike="noStrike" cap="non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4pPr>
                <a:lvl5pPr marL="2286000" marR="0" lvl="4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Open Sans"/>
                  <a:buChar char="○"/>
                  <a:defRPr sz="1400" b="0" i="0" u="none" strike="noStrike" cap="non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5pPr>
                <a:lvl6pPr marL="2743200" marR="0" lvl="5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Open Sans"/>
                  <a:buChar char="■"/>
                  <a:defRPr sz="1400" b="0" i="0" u="none" strike="noStrike" cap="non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6pPr>
                <a:lvl7pPr marL="3200400" marR="0" lvl="6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Open Sans"/>
                  <a:buChar char="●"/>
                  <a:defRPr sz="1400" b="0" i="0" u="none" strike="noStrike" cap="non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7pPr>
                <a:lvl8pPr marL="3657600" marR="0" lvl="7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Open Sans"/>
                  <a:buChar char="○"/>
                  <a:defRPr sz="1400" b="0" i="0" u="none" strike="noStrike" cap="non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8pPr>
                <a:lvl9pPr marL="4114800" marR="0" lvl="8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Open Sans"/>
                  <a:buChar char="■"/>
                  <a:defRPr sz="1400" b="0" i="0" u="none" strike="noStrike" cap="non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Font typeface="Open Sans"/>
                  <a:buNone/>
                </a:pPr>
                <a:r>
                  <a:rPr lang="en-US" sz="1600" dirty="0"/>
                  <a:t>The </a:t>
                </a:r>
                <a:r>
                  <a:rPr lang="en-US" sz="1600" dirty="0">
                    <a:solidFill>
                      <a:schemeClr val="tx2">
                        <a:lumMod val="75000"/>
                      </a:schemeClr>
                    </a:solidFill>
                  </a:rPr>
                  <a:t>right term </a:t>
                </a:r>
                <a:r>
                  <a:rPr lang="en-US" sz="1600" dirty="0"/>
                  <a:t>increases to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160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1600" dirty="0"/>
                  <a:t>. Split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sz="1600" dirty="0"/>
                  <a:t> into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p>
                        <m:r>
                          <a:rPr lang="en-US" sz="1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160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600" i="1" smtClean="0">
                        <a:solidFill>
                          <a:srgbClr val="3A21CF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sz="1600" i="1" smtClean="0">
                        <a:solidFill>
                          <a:srgbClr val="3A21CF"/>
                        </a:solidFill>
                        <a:latin typeface="Cambria Math" panose="02040503050406030204" pitchFamily="18" charset="0"/>
                      </a:rPr>
                      <m:t>′′</m:t>
                    </m:r>
                  </m:oMath>
                </a14:m>
                <a:endParaRPr lang="en-US" sz="1600" dirty="0"/>
              </a:p>
              <a:p>
                <a:pPr marL="0" indent="0">
                  <a:lnSpc>
                    <a:spcPct val="100000"/>
                  </a:lnSpc>
                  <a:buFont typeface="Open Sans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1600" i="1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≥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e>
                      </m:nary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p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,  </m:t>
                      </m:r>
                      <m:sSup>
                        <m:sSupPr>
                          <m:ctrlPr>
                            <a:rPr lang="en-US" sz="1600" i="1" smtClean="0">
                              <a:solidFill>
                                <a:srgbClr val="3A21C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 smtClean="0">
                              <a:solidFill>
                                <a:srgbClr val="3A21CF"/>
                              </a:solidFill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p>
                          <m:r>
                            <a:rPr lang="en-US" sz="1600" i="1" smtClean="0">
                              <a:solidFill>
                                <a:srgbClr val="3A21CF"/>
                              </a:solidFill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𝜖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6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𝜖</m:t>
                      </m:r>
                      <m:r>
                        <a:rPr lang="en-US" sz="16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1600" dirty="0"/>
              </a:p>
              <a:p>
                <a:pPr marL="0" indent="0">
                  <a:lnSpc>
                    <a:spcPct val="100000"/>
                  </a:lnSpc>
                  <a:buFont typeface="Open Sans"/>
                  <a:buNone/>
                </a:pPr>
                <a:endParaRPr lang="en-US" sz="1600" dirty="0"/>
              </a:p>
            </p:txBody>
          </p:sp>
        </mc:Choice>
        <mc:Fallback xmlns="">
          <p:sp>
            <p:nvSpPr>
              <p:cNvPr id="33" name="Google Shape;69;p14">
                <a:extLst>
                  <a:ext uri="{FF2B5EF4-FFF2-40B4-BE49-F238E27FC236}">
                    <a16:creationId xmlns:a16="http://schemas.microsoft.com/office/drawing/2014/main" id="{D116F587-1ABF-49AC-9CC4-77ED0C5885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700" y="1739184"/>
                <a:ext cx="8520600" cy="1455348"/>
              </a:xfrm>
              <a:prstGeom prst="rect">
                <a:avLst/>
              </a:prstGeom>
              <a:blipFill>
                <a:blip r:embed="rId7"/>
                <a:stretch>
                  <a:fillRect l="-35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EF044EA3-F10B-484C-967B-CBBFE9CB7D1E}"/>
                  </a:ext>
                </a:extLst>
              </p:cNvPr>
              <p:cNvSpPr txBox="1"/>
              <p:nvPr/>
            </p:nvSpPr>
            <p:spPr>
              <a:xfrm>
                <a:off x="7028014" y="2045512"/>
                <a:ext cx="1368580" cy="5587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⌈"/>
                          <m:endChr m:val="⌉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  <m:sup/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nary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EF044EA3-F10B-484C-967B-CBBFE9CB7D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8014" y="2045512"/>
                <a:ext cx="1368580" cy="558743"/>
              </a:xfrm>
              <a:prstGeom prst="rect">
                <a:avLst/>
              </a:prstGeom>
              <a:blipFill>
                <a:blip r:embed="rId8"/>
                <a:stretch>
                  <a:fillRect l="-18304" t="-137363" r="-69643" b="-186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6FA2C059-64BE-488B-BF18-A7623E037759}"/>
              </a:ext>
            </a:extLst>
          </p:cNvPr>
          <p:cNvCxnSpPr/>
          <p:nvPr/>
        </p:nvCxnSpPr>
        <p:spPr>
          <a:xfrm>
            <a:off x="2172878" y="3881139"/>
            <a:ext cx="540627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26DDBC21-B84C-4D44-AD35-D9A3033CA380}"/>
              </a:ext>
            </a:extLst>
          </p:cNvPr>
          <p:cNvCxnSpPr/>
          <p:nvPr/>
        </p:nvCxnSpPr>
        <p:spPr>
          <a:xfrm>
            <a:off x="2908168" y="3797594"/>
            <a:ext cx="0" cy="17439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5F0719C9-1FA0-44D9-9021-5221A5CAA09D}"/>
              </a:ext>
            </a:extLst>
          </p:cNvPr>
          <p:cNvCxnSpPr/>
          <p:nvPr/>
        </p:nvCxnSpPr>
        <p:spPr>
          <a:xfrm>
            <a:off x="4892510" y="3793941"/>
            <a:ext cx="0" cy="17439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9A983B97-23CE-42F6-81C5-1FB50BE55355}"/>
              </a:ext>
            </a:extLst>
          </p:cNvPr>
          <p:cNvCxnSpPr/>
          <p:nvPr/>
        </p:nvCxnSpPr>
        <p:spPr>
          <a:xfrm>
            <a:off x="6909699" y="3793941"/>
            <a:ext cx="0" cy="17439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C82C0678-9A5C-495B-8310-814187E3C4AF}"/>
                  </a:ext>
                </a:extLst>
              </p:cNvPr>
              <p:cNvSpPr txBox="1"/>
              <p:nvPr/>
            </p:nvSpPr>
            <p:spPr>
              <a:xfrm>
                <a:off x="4835157" y="3574846"/>
                <a:ext cx="13862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C82C0678-9A5C-495B-8310-814187E3C4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5157" y="3574846"/>
                <a:ext cx="138628" cy="215444"/>
              </a:xfrm>
              <a:prstGeom prst="rect">
                <a:avLst/>
              </a:prstGeom>
              <a:blipFill>
                <a:blip r:embed="rId9"/>
                <a:stretch>
                  <a:fillRect l="-13043" r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3E078B20-083E-40CC-ACA2-B1E2F815325F}"/>
                  </a:ext>
                </a:extLst>
              </p:cNvPr>
              <p:cNvSpPr txBox="1"/>
              <p:nvPr/>
            </p:nvSpPr>
            <p:spPr>
              <a:xfrm>
                <a:off x="6683456" y="3574846"/>
                <a:ext cx="45243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3E078B20-083E-40CC-ACA2-B1E2F81532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3456" y="3574846"/>
                <a:ext cx="452432" cy="215444"/>
              </a:xfrm>
              <a:prstGeom prst="rect">
                <a:avLst/>
              </a:prstGeom>
              <a:blipFill>
                <a:blip r:embed="rId10"/>
                <a:stretch>
                  <a:fillRect l="-4000" r="-6667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B65BCAFE-84C3-45F7-AB58-02140763E559}"/>
                  </a:ext>
                </a:extLst>
              </p:cNvPr>
              <p:cNvSpPr txBox="1"/>
              <p:nvPr/>
            </p:nvSpPr>
            <p:spPr>
              <a:xfrm>
                <a:off x="2681952" y="3574846"/>
                <a:ext cx="45243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B65BCAFE-84C3-45F7-AB58-02140763E5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1952" y="3574846"/>
                <a:ext cx="452432" cy="215444"/>
              </a:xfrm>
              <a:prstGeom prst="rect">
                <a:avLst/>
              </a:prstGeom>
              <a:blipFill>
                <a:blip r:embed="rId11"/>
                <a:stretch>
                  <a:fillRect l="-5405" r="-8108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F780BC19-8184-4E76-A80E-3EAF7F82412D}"/>
              </a:ext>
            </a:extLst>
          </p:cNvPr>
          <p:cNvCxnSpPr>
            <a:cxnSpLocks/>
          </p:cNvCxnSpPr>
          <p:nvPr/>
        </p:nvCxnSpPr>
        <p:spPr>
          <a:xfrm>
            <a:off x="3822569" y="3797594"/>
            <a:ext cx="0" cy="170742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38412A40-EB01-41B4-A55E-D7A2CFA3D77C}"/>
                  </a:ext>
                </a:extLst>
              </p:cNvPr>
              <p:cNvSpPr txBox="1"/>
              <p:nvPr/>
            </p:nvSpPr>
            <p:spPr>
              <a:xfrm>
                <a:off x="3518162" y="3339962"/>
                <a:ext cx="710323" cy="4326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11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1100" i="1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≥</m:t>
                          </m:r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11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e>
                      </m:nary>
                    </m:oMath>
                  </m:oMathPara>
                </a14:m>
                <a:endParaRPr lang="en-US" sz="1100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38412A40-EB01-41B4-A55E-D7A2CFA3D7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8162" y="3339962"/>
                <a:ext cx="710323" cy="432619"/>
              </a:xfrm>
              <a:prstGeom prst="rect">
                <a:avLst/>
              </a:prstGeom>
              <a:blipFill>
                <a:blip r:embed="rId12"/>
                <a:stretch>
                  <a:fillRect l="-71795" t="-145070" r="-117094" b="-1901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7F136E83-C4C7-4B88-B50B-0AEE3061195B}"/>
              </a:ext>
            </a:extLst>
          </p:cNvPr>
          <p:cNvCxnSpPr/>
          <p:nvPr/>
        </p:nvCxnSpPr>
        <p:spPr>
          <a:xfrm>
            <a:off x="3837891" y="4172461"/>
            <a:ext cx="169693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6FFAD6FD-A9FF-4D1E-866C-FE08CE8C3A6C}"/>
              </a:ext>
            </a:extLst>
          </p:cNvPr>
          <p:cNvCxnSpPr/>
          <p:nvPr/>
        </p:nvCxnSpPr>
        <p:spPr>
          <a:xfrm>
            <a:off x="5532446" y="4115189"/>
            <a:ext cx="0" cy="11668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D2AD2527-5844-4D64-9737-01BE98D7E9D4}"/>
              </a:ext>
            </a:extLst>
          </p:cNvPr>
          <p:cNvCxnSpPr/>
          <p:nvPr/>
        </p:nvCxnSpPr>
        <p:spPr>
          <a:xfrm>
            <a:off x="3832196" y="4114120"/>
            <a:ext cx="0" cy="11668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F6CF59A9-CFFF-419D-93F0-EB81324215BB}"/>
              </a:ext>
            </a:extLst>
          </p:cNvPr>
          <p:cNvCxnSpPr>
            <a:cxnSpLocks/>
          </p:cNvCxnSpPr>
          <p:nvPr/>
        </p:nvCxnSpPr>
        <p:spPr>
          <a:xfrm>
            <a:off x="3837891" y="4446304"/>
            <a:ext cx="101349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EA6C8DB0-0F09-42A4-8892-4C711E3B7558}"/>
              </a:ext>
            </a:extLst>
          </p:cNvPr>
          <p:cNvCxnSpPr/>
          <p:nvPr/>
        </p:nvCxnSpPr>
        <p:spPr>
          <a:xfrm>
            <a:off x="5532446" y="4389032"/>
            <a:ext cx="0" cy="11668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756D8576-C069-4EE7-8C82-F1876877FEE7}"/>
              </a:ext>
            </a:extLst>
          </p:cNvPr>
          <p:cNvCxnSpPr/>
          <p:nvPr/>
        </p:nvCxnSpPr>
        <p:spPr>
          <a:xfrm>
            <a:off x="3832196" y="4387963"/>
            <a:ext cx="0" cy="11668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0EFC2F71-4ADD-4427-B414-2D8590C7A915}"/>
              </a:ext>
            </a:extLst>
          </p:cNvPr>
          <p:cNvCxnSpPr/>
          <p:nvPr/>
        </p:nvCxnSpPr>
        <p:spPr>
          <a:xfrm>
            <a:off x="4851382" y="4387963"/>
            <a:ext cx="0" cy="11668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2AAA604E-E219-4338-9EE7-87202DA68C4B}"/>
              </a:ext>
            </a:extLst>
          </p:cNvPr>
          <p:cNvCxnSpPr>
            <a:cxnSpLocks/>
          </p:cNvCxnSpPr>
          <p:nvPr/>
        </p:nvCxnSpPr>
        <p:spPr>
          <a:xfrm>
            <a:off x="4851382" y="4446425"/>
            <a:ext cx="681064" cy="0"/>
          </a:xfrm>
          <a:prstGeom prst="line">
            <a:avLst/>
          </a:prstGeom>
          <a:ln>
            <a:solidFill>
              <a:srgbClr val="3A21C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5B903B95-EBED-4CFB-B38B-EBBD5F7FF9F5}"/>
                  </a:ext>
                </a:extLst>
              </p:cNvPr>
              <p:cNvSpPr txBox="1"/>
              <p:nvPr/>
            </p:nvSpPr>
            <p:spPr>
              <a:xfrm>
                <a:off x="4655273" y="3943625"/>
                <a:ext cx="13875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𝜖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5B903B95-EBED-4CFB-B38B-EBBD5F7FF9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5273" y="3943625"/>
                <a:ext cx="138756" cy="215444"/>
              </a:xfrm>
              <a:prstGeom prst="rect">
                <a:avLst/>
              </a:prstGeom>
              <a:blipFill>
                <a:blip r:embed="rId13"/>
                <a:stretch>
                  <a:fillRect l="-18182" r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1C6E3A0B-4377-469E-A3B9-DAAC84623D33}"/>
                  </a:ext>
                </a:extLst>
              </p:cNvPr>
              <p:cNvSpPr txBox="1"/>
              <p:nvPr/>
            </p:nvSpPr>
            <p:spPr>
              <a:xfrm>
                <a:off x="5124502" y="4191982"/>
                <a:ext cx="22602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3A21CF"/>
                          </a:solidFill>
                          <a:latin typeface="Cambria Math" panose="02040503050406030204" pitchFamily="18" charset="0"/>
                        </a:rPr>
                        <m:t>𝜖</m:t>
                      </m:r>
                      <m:r>
                        <a:rPr lang="en-US" b="0" i="1" smtClean="0">
                          <a:solidFill>
                            <a:srgbClr val="3A21CF"/>
                          </a:solidFill>
                          <a:latin typeface="Cambria Math" panose="02040503050406030204" pitchFamily="18" charset="0"/>
                        </a:rPr>
                        <m:t>′′</m:t>
                      </m:r>
                    </m:oMath>
                  </m:oMathPara>
                </a14:m>
                <a:endParaRPr lang="en-US" dirty="0">
                  <a:solidFill>
                    <a:srgbClr val="3A21CF"/>
                  </a:solidFill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1C6E3A0B-4377-469E-A3B9-DAAC84623D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4502" y="4191982"/>
                <a:ext cx="226023" cy="215444"/>
              </a:xfrm>
              <a:prstGeom prst="rect">
                <a:avLst/>
              </a:prstGeom>
              <a:blipFill>
                <a:blip r:embed="rId14"/>
                <a:stretch>
                  <a:fillRect l="-21622" r="-16216" b="-1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28143171-28AB-4EC2-B6B0-83D367028B19}"/>
                  </a:ext>
                </a:extLst>
              </p:cNvPr>
              <p:cNvSpPr txBox="1"/>
              <p:nvPr/>
            </p:nvSpPr>
            <p:spPr>
              <a:xfrm>
                <a:off x="4205880" y="4185854"/>
                <a:ext cx="17953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𝜖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28143171-28AB-4EC2-B6B0-83D367028B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5880" y="4185854"/>
                <a:ext cx="179536" cy="215444"/>
              </a:xfrm>
              <a:prstGeom prst="rect">
                <a:avLst/>
              </a:prstGeom>
              <a:blipFill>
                <a:blip r:embed="rId15"/>
                <a:stretch>
                  <a:fillRect l="-27586" r="-24138" b="-1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4199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5" grpId="0"/>
      <p:bldP spid="42" grpId="0"/>
      <p:bldP spid="43" grpId="0"/>
      <p:bldP spid="44" grpId="0"/>
      <p:bldP spid="46" grpId="0"/>
      <p:bldP spid="55" grpId="0"/>
      <p:bldP spid="56" grpId="0"/>
      <p:bldP spid="57" grpId="0"/>
    </p:bldLst>
  </p:timing>
</p:sld>
</file>

<file path=ppt/theme/theme1.xml><?xml version="1.0" encoding="utf-8"?>
<a:theme xmlns:a="http://schemas.openxmlformats.org/drawingml/2006/main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57BB8A"/>
      </a:accent3>
      <a:accent4>
        <a:srgbClr val="78909C"/>
      </a:accent4>
      <a:accent5>
        <a:srgbClr val="607D8B"/>
      </a:accent5>
      <a:accent6>
        <a:srgbClr val="DCE755"/>
      </a:accent6>
      <a:hlink>
        <a:srgbClr val="607D8B"/>
      </a:hlink>
      <a:folHlink>
        <a:srgbClr val="607D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6013</TotalTime>
  <Words>6985</Words>
  <Application>Microsoft Office PowerPoint</Application>
  <PresentationFormat>On-screen Show (16:9)</PresentationFormat>
  <Paragraphs>2082</Paragraphs>
  <Slides>105</Slides>
  <Notes>105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105</vt:i4>
      </vt:variant>
    </vt:vector>
  </HeadingPairs>
  <TitlesOfParts>
    <vt:vector size="110" baseType="lpstr">
      <vt:lpstr>Economica</vt:lpstr>
      <vt:lpstr>Cambria Math</vt:lpstr>
      <vt:lpstr>Arial</vt:lpstr>
      <vt:lpstr>Open Sans</vt:lpstr>
      <vt:lpstr>Luxe</vt:lpstr>
      <vt:lpstr>Primal-Dual Randomized Algorithm for Weighted Paging</vt:lpstr>
      <vt:lpstr>Weighted Paging Problem</vt:lpstr>
      <vt:lpstr>Linear Programming Solution</vt:lpstr>
      <vt:lpstr>Notations</vt:lpstr>
      <vt:lpstr>Notations</vt:lpstr>
      <vt:lpstr>Notations</vt:lpstr>
      <vt:lpstr>Notations</vt:lpstr>
      <vt:lpstr>Notations</vt:lpstr>
      <vt:lpstr>Notations</vt:lpstr>
      <vt:lpstr>Notations</vt:lpstr>
      <vt:lpstr>Integer Programming Formulation</vt:lpstr>
      <vt:lpstr>Integer Programming Formulation</vt:lpstr>
      <vt:lpstr>Integer Programming Formulation</vt:lpstr>
      <vt:lpstr>Integer Programming Formulation</vt:lpstr>
      <vt:lpstr>Integer Programming Formulation</vt:lpstr>
      <vt:lpstr>Integer Programming Formulation</vt:lpstr>
      <vt:lpstr>Integer Programming Formulation</vt:lpstr>
      <vt:lpstr>Integer Programming Formulation</vt:lpstr>
      <vt:lpstr>Integer Programming Formulation</vt:lpstr>
      <vt:lpstr>Integer Programming Formulation</vt:lpstr>
      <vt:lpstr>Integer Programming Formulation</vt:lpstr>
      <vt:lpstr>Integer Programming Formulation</vt:lpstr>
      <vt:lpstr>Integer Programming Formulation</vt:lpstr>
      <vt:lpstr>Integer Programming Formulation</vt:lpstr>
      <vt:lpstr>Integer Programming Formulation</vt:lpstr>
      <vt:lpstr>Integer Programming Formulation</vt:lpstr>
      <vt:lpstr>Integer Programming Formulation</vt:lpstr>
      <vt:lpstr>Linear Programming Formulation</vt:lpstr>
      <vt:lpstr>Linear Programming Formulation</vt:lpstr>
      <vt:lpstr>Online Fractional Algorithm</vt:lpstr>
      <vt:lpstr>Online Fractional Algorithm</vt:lpstr>
      <vt:lpstr>Online Fractional Algorithm</vt:lpstr>
      <vt:lpstr>Online Fractional Algorithm</vt:lpstr>
      <vt:lpstr>Online Fractional Algorithm</vt:lpstr>
      <vt:lpstr>Online Fractional Algorithm</vt:lpstr>
      <vt:lpstr>Online Fractional Algorithm</vt:lpstr>
      <vt:lpstr>Online Fractional Algorithm</vt:lpstr>
      <vt:lpstr>Online Fractional Algorithm</vt:lpstr>
      <vt:lpstr>Online Fractional Algorithm</vt:lpstr>
      <vt:lpstr>Online Fractional Algorithm</vt:lpstr>
      <vt:lpstr>Online Fractional Algorithm</vt:lpstr>
      <vt:lpstr>Online Fractional Algorithm</vt:lpstr>
      <vt:lpstr>Online Fractional Algorithm</vt:lpstr>
      <vt:lpstr>Online Fractional Algorithm</vt:lpstr>
      <vt:lpstr>Primal Solution Feasibility</vt:lpstr>
      <vt:lpstr>Dual Solution Feasibility</vt:lpstr>
      <vt:lpstr>Dual Solution Feasibility</vt:lpstr>
      <vt:lpstr>Dual Solution Feasibility</vt:lpstr>
      <vt:lpstr>Dual Solution Feasibility</vt:lpstr>
      <vt:lpstr>Dual Solution Feasibility</vt:lpstr>
      <vt:lpstr>Fractional Algorithm Competitive ratio</vt:lpstr>
      <vt:lpstr>Fractional Algorithm Competitive ratio</vt:lpstr>
      <vt:lpstr>Fractional Algorithm Competitive ratio</vt:lpstr>
      <vt:lpstr>Fractional Algorithm Competitive ratio</vt:lpstr>
      <vt:lpstr>Fractional Algorithm Competitive ratio</vt:lpstr>
      <vt:lpstr>Fractional Algorithm Competitive ratio</vt:lpstr>
      <vt:lpstr>Fractional Algorithm Competitive ratio</vt:lpstr>
      <vt:lpstr>Fractional Algorithm Competitive ratio</vt:lpstr>
      <vt:lpstr>Fractional Algorithm Competitive ratio</vt:lpstr>
      <vt:lpstr>Fractional Algorithm Competitive ratio</vt:lpstr>
      <vt:lpstr>Fractional Algorithm Competitive ratio</vt:lpstr>
      <vt:lpstr>Fractional Algorithm Competitive ratio</vt:lpstr>
      <vt:lpstr>Fractional Algorithm Competitive ratio</vt:lpstr>
      <vt:lpstr>Pages vs Caches Distributions</vt:lpstr>
      <vt:lpstr>Pages vs Caches Distributions</vt:lpstr>
      <vt:lpstr>Pages vs Caches Distributions</vt:lpstr>
      <vt:lpstr>Page Distribution Move Cost</vt:lpstr>
      <vt:lpstr>Balanced Cache Distribution</vt:lpstr>
      <vt:lpstr>Balanced Cache Distribution</vt:lpstr>
      <vt:lpstr>Balanced Cache Distribution</vt:lpstr>
      <vt:lpstr>Balanced Cache Distribution</vt:lpstr>
      <vt:lpstr>Balanced Cache Distribution</vt:lpstr>
      <vt:lpstr>Balanced Cache Distribution</vt:lpstr>
      <vt:lpstr>Balanced Cache Distribution</vt:lpstr>
      <vt:lpstr>Balanced Cache Distribution</vt:lpstr>
      <vt:lpstr>Balanced Cache Distribution</vt:lpstr>
      <vt:lpstr>Balanced Cache Distribution</vt:lpstr>
      <vt:lpstr>Balanced Cache Distribution</vt:lpstr>
      <vt:lpstr>Balanced Cache Distribution</vt:lpstr>
      <vt:lpstr>Balanced Cache Distribution</vt:lpstr>
      <vt:lpstr>Balanced Cache Distribution</vt:lpstr>
      <vt:lpstr>Balanced Cache Distribution</vt:lpstr>
      <vt:lpstr>Distribution Move Steps</vt:lpstr>
      <vt:lpstr>Distribution Move Steps</vt:lpstr>
      <vt:lpstr>Distribution Move Steps</vt:lpstr>
      <vt:lpstr>Distribution Move Steps</vt:lpstr>
      <vt:lpstr>Distribution Move Steps</vt:lpstr>
      <vt:lpstr>Distribution Move Steps</vt:lpstr>
      <vt:lpstr>Distribution Change</vt:lpstr>
      <vt:lpstr>Distribution Change</vt:lpstr>
      <vt:lpstr>Distribution Change</vt:lpstr>
      <vt:lpstr>Broken Balance</vt:lpstr>
      <vt:lpstr>Fixing Balance</vt:lpstr>
      <vt:lpstr>Fixing Balance</vt:lpstr>
      <vt:lpstr>Fixing Balance</vt:lpstr>
      <vt:lpstr>Fixing Balance</vt:lpstr>
      <vt:lpstr>Fixing Balance</vt:lpstr>
      <vt:lpstr>Fixing Balance</vt:lpstr>
      <vt:lpstr>Fixing Balance</vt:lpstr>
      <vt:lpstr>Fixing Balance</vt:lpstr>
      <vt:lpstr>Fixing Balance</vt:lpstr>
      <vt:lpstr>Fixing Balance</vt:lpstr>
      <vt:lpstr>Overall Integer Algorithm</vt:lpstr>
      <vt:lpstr>Summery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Localization with Few Distance Measurements</dc:title>
  <dc:creator>Ugav, Barak</dc:creator>
  <cp:lastModifiedBy>Ugav, Barak</cp:lastModifiedBy>
  <cp:revision>341</cp:revision>
  <dcterms:modified xsi:type="dcterms:W3CDTF">2022-04-10T17:28:37Z</dcterms:modified>
</cp:coreProperties>
</file>