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76" r:id="rId3"/>
    <p:sldId id="258" r:id="rId4"/>
    <p:sldId id="259" r:id="rId5"/>
    <p:sldId id="269" r:id="rId6"/>
    <p:sldId id="257" r:id="rId7"/>
    <p:sldId id="268" r:id="rId8"/>
    <p:sldId id="272" r:id="rId9"/>
    <p:sldId id="283" r:id="rId10"/>
    <p:sldId id="319" r:id="rId11"/>
    <p:sldId id="277" r:id="rId12"/>
    <p:sldId id="331" r:id="rId13"/>
    <p:sldId id="339" r:id="rId14"/>
    <p:sldId id="330" r:id="rId15"/>
    <p:sldId id="274" r:id="rId16"/>
    <p:sldId id="340" r:id="rId17"/>
    <p:sldId id="273" r:id="rId18"/>
    <p:sldId id="281" r:id="rId19"/>
    <p:sldId id="321" r:id="rId20"/>
    <p:sldId id="323" r:id="rId21"/>
    <p:sldId id="325" r:id="rId22"/>
    <p:sldId id="326" r:id="rId23"/>
    <p:sldId id="327" r:id="rId24"/>
    <p:sldId id="333" r:id="rId25"/>
    <p:sldId id="328" r:id="rId26"/>
    <p:sldId id="278" r:id="rId27"/>
    <p:sldId id="288" r:id="rId28"/>
    <p:sldId id="284" r:id="rId29"/>
    <p:sldId id="286" r:id="rId30"/>
    <p:sldId id="285" r:id="rId31"/>
    <p:sldId id="287" r:id="rId32"/>
    <p:sldId id="289" r:id="rId33"/>
    <p:sldId id="291" r:id="rId34"/>
    <p:sldId id="293" r:id="rId35"/>
    <p:sldId id="294" r:id="rId36"/>
    <p:sldId id="292" r:id="rId37"/>
    <p:sldId id="295" r:id="rId38"/>
    <p:sldId id="337" r:id="rId39"/>
    <p:sldId id="296" r:id="rId40"/>
    <p:sldId id="298" r:id="rId41"/>
    <p:sldId id="299" r:id="rId42"/>
    <p:sldId id="300" r:id="rId43"/>
    <p:sldId id="302" r:id="rId44"/>
    <p:sldId id="290" r:id="rId45"/>
    <p:sldId id="303" r:id="rId46"/>
    <p:sldId id="318" r:id="rId47"/>
    <p:sldId id="306" r:id="rId48"/>
    <p:sldId id="305" r:id="rId49"/>
    <p:sldId id="307" r:id="rId50"/>
    <p:sldId id="338" r:id="rId51"/>
    <p:sldId id="309" r:id="rId52"/>
    <p:sldId id="310" r:id="rId53"/>
    <p:sldId id="335" r:id="rId54"/>
    <p:sldId id="280" r:id="rId55"/>
    <p:sldId id="282" r:id="rId56"/>
    <p:sldId id="314" r:id="rId57"/>
    <p:sldId id="316" r:id="rId58"/>
    <p:sldId id="311" r:id="rId59"/>
    <p:sldId id="313" r:id="rId60"/>
    <p:sldId id="315" r:id="rId61"/>
    <p:sldId id="312" r:id="rId62"/>
    <p:sldId id="317" r:id="rId63"/>
    <p:sldId id="308" r:id="rId64"/>
    <p:sldId id="263" r:id="rId65"/>
    <p:sldId id="270" r:id="rId66"/>
    <p:sldId id="271" r:id="rId67"/>
    <p:sldId id="262" r:id="rId68"/>
    <p:sldId id="266" r:id="rId69"/>
    <p:sldId id="341" r:id="rId70"/>
    <p:sldId id="267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F113-913A-45A4-A9B6-C16F1C881B71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3DDCD-00DC-42F1-A4E5-CE8FE8FC22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5838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𝑑=max_𝑗⁡〖|𝑆(𝑗)|〗</a:t>
                </a:r>
                <a:r>
                  <a:rPr lang="en-US" dirty="0"/>
                  <a:t>. Note that </a:t>
                </a:r>
                <a:r>
                  <a:rPr lang="en-US" b="0" i="0">
                    <a:latin typeface="Cambria Math" panose="02040503050406030204" pitchFamily="18" charset="0"/>
                  </a:rPr>
                  <a:t>𝑑≤𝑚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8337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7352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64616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67959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1993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15397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42562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3096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5544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73364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1118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𝑑=max┬𝑗⁡〖|𝑆(𝑗)|〗</a:t>
                </a:r>
                <a:r>
                  <a:rPr lang="en-US" dirty="0"/>
                  <a:t>. Note that </a:t>
                </a:r>
                <a:r>
                  <a:rPr lang="en-US" b="0" i="0">
                    <a:latin typeface="Cambria Math" panose="02040503050406030204" pitchFamily="18" charset="0"/>
                  </a:rPr>
                  <a:t>𝑑≤𝑚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74144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99227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5981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6965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1917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53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0721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6741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20008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39950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4496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5837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3427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12949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3592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38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99482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38264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49437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41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62537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42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158823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43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85047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44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3868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528195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45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023953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46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6231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47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29249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48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776573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1"/>
            <a:endParaRPr lang="en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49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77040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1"/>
            <a:endParaRPr lang="en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50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503694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1"/>
            <a:endParaRPr lang="en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51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55987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1"/>
            <a:endParaRPr lang="en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52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590293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1"/>
            <a:endParaRPr lang="en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53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519048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54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6044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201461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55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478198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56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630955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57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677844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58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559306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59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284913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60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343046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61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287049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62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848897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63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91075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𝑑=max_𝑗⁡〖|𝑆(𝑗)|〗</a:t>
                </a:r>
                <a:r>
                  <a:rPr lang="en-US" dirty="0"/>
                  <a:t>. Note that </a:t>
                </a:r>
                <a:r>
                  <a:rPr lang="en-US" b="0" i="0">
                    <a:latin typeface="Cambria Math" panose="02040503050406030204" pitchFamily="18" charset="0"/>
                  </a:rPr>
                  <a:t>𝑑≤𝑚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65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3105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540013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𝑑=max┬𝑗⁡〖|𝑆(𝑗)|〗</a:t>
                </a:r>
                <a:r>
                  <a:rPr lang="en-US" dirty="0"/>
                  <a:t>. Note that </a:t>
                </a:r>
                <a:r>
                  <a:rPr lang="en-US" b="0" i="0">
                    <a:latin typeface="Cambria Math" panose="02040503050406030204" pitchFamily="18" charset="0"/>
                  </a:rPr>
                  <a:t>𝑑≤𝑚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66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4614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9404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2990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Otherwise any deterministic algorithm is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Ω(𝑛)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DDCD-00DC-42F1-A4E5-CE8FE8FC226C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78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300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384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07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6525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481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251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1518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2084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045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2418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79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2078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69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9355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1611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778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2238-0BC7-48F5-934B-B9ECFAD48799}" type="datetimeFigureOut">
              <a:rPr lang="en-IL" smtClean="0"/>
              <a:t>07/04/2022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9B1832-3707-423C-9FE7-A14358F171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6443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7.png"/><Relationship Id="rId5" Type="http://schemas.openxmlformats.org/officeDocument/2006/relationships/image" Target="../media/image22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3.png"/><Relationship Id="rId5" Type="http://schemas.openxmlformats.org/officeDocument/2006/relationships/image" Target="../media/image22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40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3.png"/><Relationship Id="rId5" Type="http://schemas.openxmlformats.org/officeDocument/2006/relationships/image" Target="../media/image22.png"/><Relationship Id="rId15" Type="http://schemas.openxmlformats.org/officeDocument/2006/relationships/image" Target="../media/image46.png"/><Relationship Id="rId10" Type="http://schemas.openxmlformats.org/officeDocument/2006/relationships/image" Target="../media/image36.png"/><Relationship Id="rId19" Type="http://schemas.openxmlformats.org/officeDocument/2006/relationships/image" Target="../media/image47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7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3.png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1.png"/><Relationship Id="rId18" Type="http://schemas.openxmlformats.org/officeDocument/2006/relationships/image" Target="../media/image5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8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3.png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10" Type="http://schemas.openxmlformats.org/officeDocument/2006/relationships/image" Target="../media/image36.png"/><Relationship Id="rId19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5.png"/><Relationship Id="rId18" Type="http://schemas.openxmlformats.org/officeDocument/2006/relationships/image" Target="../media/image5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53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52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0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72.jpe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1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530" y="418572"/>
            <a:ext cx="7527498" cy="1188720"/>
          </a:xfrm>
        </p:spPr>
        <p:txBody>
          <a:bodyPr/>
          <a:lstStyle/>
          <a:p>
            <a:r>
              <a:rPr lang="en-US" sz="6000" dirty="0"/>
              <a:t>“De</a:t>
            </a:r>
            <a:r>
              <a:rPr lang="he-IL" sz="6000" dirty="0"/>
              <a:t>-</a:t>
            </a:r>
            <a:r>
              <a:rPr lang="en-US" sz="6000" dirty="0"/>
              <a:t>randomization“</a:t>
            </a:r>
            <a:endParaRPr lang="en-IL" sz="6000" dirty="0"/>
          </a:p>
        </p:txBody>
      </p:sp>
      <p:pic>
        <p:nvPicPr>
          <p:cNvPr id="3" name="Picture 2" descr="SPLOT No /random – CogDogBlog">
            <a:extLst>
              <a:ext uri="{FF2B5EF4-FFF2-40B4-BE49-F238E27FC236}">
                <a16:creationId xmlns:a16="http://schemas.microsoft.com/office/drawing/2014/main" id="{6CB15F49-FA45-4DCA-A732-047C87A9E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79" y="2657964"/>
            <a:ext cx="4475057" cy="298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F1D60C-EBA3-462A-9EEF-5B4F25254239}"/>
                  </a:ext>
                </a:extLst>
              </p:cNvPr>
              <p:cNvSpPr txBox="1"/>
              <p:nvPr/>
            </p:nvSpPr>
            <p:spPr>
              <a:xfrm>
                <a:off x="376130" y="2657964"/>
                <a:ext cx="5094514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deterministic online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𝑙𝑜𝑔𝑚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algorithm for the integral covering problem.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F1D60C-EBA3-462A-9EEF-5B4F25254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30" y="2657964"/>
                <a:ext cx="5094514" cy="2862322"/>
              </a:xfrm>
              <a:prstGeom prst="rect">
                <a:avLst/>
              </a:prstGeom>
              <a:blipFill>
                <a:blip r:embed="rId3"/>
                <a:stretch>
                  <a:fillRect l="-3713" t="-3191" b="-70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79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291" y="813816"/>
            <a:ext cx="7766936" cy="823004"/>
          </a:xfrm>
        </p:spPr>
        <p:txBody>
          <a:bodyPr/>
          <a:lstStyle/>
          <a:p>
            <a:pPr algn="l"/>
            <a:r>
              <a:rPr lang="en-US" dirty="0"/>
              <a:t>Reminder: Fractional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8A2F560A-82AD-4745-8488-6E714833911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37989" y="4690248"/>
                <a:ext cx="6455664" cy="823004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400" dirty="0">
                    <a:solidFill>
                      <a:schemeClr val="tx1"/>
                    </a:solidFill>
                  </a:rPr>
                  <a:t>Fractional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solution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8A2F560A-82AD-4745-8488-6E7148339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37989" y="4690248"/>
                <a:ext cx="6455664" cy="823004"/>
              </a:xfrm>
              <a:blipFill>
                <a:blip r:embed="rId3"/>
                <a:stretch>
                  <a:fillRect l="-1605" t="-10370" b="-7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DF36B7B-FCFA-4EB3-B750-F0CD8B35E5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2214" y="2086301"/>
                <a:ext cx="6342289" cy="21544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/>
                <a:r>
                  <a:rPr lang="en-US" dirty="0">
                    <a:solidFill>
                      <a:schemeClr val="tx1"/>
                    </a:solidFill>
                  </a:rPr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the corresponding dual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l"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𝑖𝑙𝑒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DF36B7B-FCFA-4EB3-B750-F0CD8B35E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214" y="2086301"/>
                <a:ext cx="6342289" cy="2154465"/>
              </a:xfrm>
              <a:prstGeom prst="rect">
                <a:avLst/>
              </a:prstGeom>
              <a:blipFill>
                <a:blip r:embed="rId4"/>
                <a:stretch>
                  <a:fillRect l="-768" t="-19944" r="-8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4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568" y="0"/>
            <a:ext cx="8000999" cy="981651"/>
          </a:xfrm>
        </p:spPr>
        <p:txBody>
          <a:bodyPr/>
          <a:lstStyle/>
          <a:p>
            <a:pPr algn="l"/>
            <a:r>
              <a:rPr lang="en-US" dirty="0"/>
              <a:t>New notations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C058FA-3BD6-43FF-8116-8A5860895A4F}"/>
                  </a:ext>
                </a:extLst>
              </p:cNvPr>
              <p:cNvSpPr txBox="1"/>
              <p:nvPr/>
            </p:nvSpPr>
            <p:spPr>
              <a:xfrm>
                <a:off x="992124" y="981651"/>
                <a:ext cx="6944868" cy="5764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The problem</a:t>
                </a:r>
              </a:p>
              <a:p>
                <a:pPr algn="ctr"/>
                <a:r>
                  <a:rPr lang="en-US" sz="2200" b="0" dirty="0">
                    <a:solidFill>
                      <a:schemeClr val="tx1"/>
                    </a:solidFill>
                  </a:rPr>
                  <a:t>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  <a:p>
                <a:pPr algn="ctr"/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b="0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endParaRPr lang="en-IL" sz="2200" dirty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- </a:t>
                </a:r>
                <a:r>
                  <a:rPr lang="en-US" sz="2200" dirty="0"/>
                  <a:t>The cover, the solution to the integral problem.</a:t>
                </a:r>
              </a:p>
              <a:p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L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L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sSub>
                          <m:sSubPr>
                            <m:ctrlPr>
                              <a:rPr lang="en-IL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IL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meaning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</a:rPr>
                  <a:t>is the set of all elements covered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endParaRPr lang="en-US" sz="2200" dirty="0">
                  <a:solidFill>
                    <a:schemeClr val="tx1"/>
                  </a:solidFill>
                </a:endParaRP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sz="22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</a:rPr>
                  <a:t>is called the characteristic function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𝑜𝑡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𝑒𝑟𝑤𝑖𝑠𝑒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C058FA-3BD6-43FF-8116-8A5860895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24" y="981651"/>
                <a:ext cx="6944868" cy="5764078"/>
              </a:xfrm>
              <a:prstGeom prst="rect">
                <a:avLst/>
              </a:prstGeom>
              <a:blipFill>
                <a:blip r:embed="rId2"/>
                <a:stretch>
                  <a:fillRect l="-1054" t="-3594" b="-4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39BFC50F-6252-45C8-BE97-0E99AE9EC5E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192611" y="1828475"/>
                <a:ext cx="1792061" cy="616730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39BFC50F-6252-45C8-BE97-0E99AE9EC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192611" y="1828475"/>
                <a:ext cx="1792061" cy="61673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5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59" y="246888"/>
            <a:ext cx="7766936" cy="823004"/>
          </a:xfrm>
        </p:spPr>
        <p:txBody>
          <a:bodyPr/>
          <a:lstStyle/>
          <a:p>
            <a:pPr algn="l"/>
            <a:r>
              <a:rPr lang="en-US" dirty="0"/>
              <a:t>Potential function</a:t>
            </a:r>
            <a:endParaRPr lang="en-IL" dirty="0"/>
          </a:p>
        </p:txBody>
      </p:sp>
      <p:pic>
        <p:nvPicPr>
          <p:cNvPr id="10242" name="Picture 2" descr="You Have Potential Geico GIF - You Have Potential Geico Pinocchio -  Discover &amp; Share GIFs">
            <a:extLst>
              <a:ext uri="{FF2B5EF4-FFF2-40B4-BE49-F238E27FC236}">
                <a16:creationId xmlns:a16="http://schemas.microsoft.com/office/drawing/2014/main" id="{F8CF61B7-EADE-4FCA-8EFE-BAE61DC8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28" y="1613807"/>
            <a:ext cx="7323307" cy="41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222" y="658602"/>
            <a:ext cx="8008851" cy="1069847"/>
          </a:xfrm>
        </p:spPr>
        <p:txBody>
          <a:bodyPr/>
          <a:lstStyle/>
          <a:p>
            <a:pPr algn="l"/>
            <a:r>
              <a:rPr lang="en-US" dirty="0"/>
              <a:t>Potential function - Intuition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2798" y="1997870"/>
                <a:ext cx="8686800" cy="5226677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i="1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IL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4400" i="1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4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4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4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4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4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US" sz="4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3200" dirty="0">
                  <a:solidFill>
                    <a:schemeClr val="tx1"/>
                  </a:solidFill>
                </a:endParaRP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algn="l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2798" y="1997870"/>
                <a:ext cx="8686800" cy="522667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19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222" y="658602"/>
            <a:ext cx="8008851" cy="1069847"/>
          </a:xfrm>
        </p:spPr>
        <p:txBody>
          <a:bodyPr/>
          <a:lstStyle/>
          <a:p>
            <a:pPr algn="l"/>
            <a:r>
              <a:rPr lang="en-US" dirty="0"/>
              <a:t>Potential function - Intuition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2798" y="1997870"/>
                <a:ext cx="8686800" cy="5226677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𝑡𝑒𝑟𝑚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IL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IL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first term </a:t>
                </a:r>
                <a:r>
                  <a:rPr lang="en-US" sz="3200" dirty="0">
                    <a:solidFill>
                      <a:schemeClr val="tx1"/>
                    </a:solidFill>
                  </a:rPr>
                  <a:t>depends on the elements that are NOT covered by the integral cover C.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Each uncovered element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adds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algn="l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2798" y="1997870"/>
                <a:ext cx="8686800" cy="5226677"/>
              </a:xfrm>
              <a:blipFill>
                <a:blip r:embed="rId3"/>
                <a:stretch>
                  <a:fillRect l="-1053" r="-11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403978E-A83F-42BC-9DFE-2A6F9217EFFE}"/>
              </a:ext>
            </a:extLst>
          </p:cNvPr>
          <p:cNvGrpSpPr/>
          <p:nvPr/>
        </p:nvGrpSpPr>
        <p:grpSpPr>
          <a:xfrm>
            <a:off x="7811420" y="2021790"/>
            <a:ext cx="1957588" cy="1285129"/>
            <a:chOff x="7811420" y="2021790"/>
            <a:chExt cx="1957588" cy="12851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606270B-7AC2-40DA-9A73-C824903A44EF}"/>
                </a:ext>
              </a:extLst>
            </p:cNvPr>
            <p:cNvSpPr/>
            <p:nvPr/>
          </p:nvSpPr>
          <p:spPr>
            <a:xfrm>
              <a:off x="7811420" y="2383589"/>
              <a:ext cx="19575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Cover</a:t>
              </a: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5B298F25-22AF-45AF-BE24-1BA3FAD90B3D}"/>
                </a:ext>
              </a:extLst>
            </p:cNvPr>
            <p:cNvSpPr/>
            <p:nvPr/>
          </p:nvSpPr>
          <p:spPr>
            <a:xfrm rot="13626746">
              <a:off x="8631201" y="1729797"/>
              <a:ext cx="318026" cy="90201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40485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080" y="1631323"/>
                <a:ext cx="8850902" cy="5226677"/>
              </a:xfrm>
            </p:spPr>
            <p:txBody>
              <a:bodyPr>
                <a:normAutofit fontScale="70000" lnSpcReduction="200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𝑒𝑐𝑜𝑛𝑑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𝑡𝑒𝑟𝑚</m:t>
                    </m:r>
                  </m:oMath>
                </a14:m>
                <a:r>
                  <a:rPr lang="en-US" sz="4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4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4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4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4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US" sz="4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</a:rPr>
                  <a:t>The </a:t>
                </a:r>
                <a:r>
                  <a:rPr lang="en-US" sz="3000" dirty="0">
                    <a:solidFill>
                      <a:srgbClr val="0070C0"/>
                    </a:solidFill>
                  </a:rPr>
                  <a:t>second term </a:t>
                </a:r>
                <a:r>
                  <a:rPr lang="en-US" sz="3000" dirty="0">
                    <a:solidFill>
                      <a:schemeClr val="tx1"/>
                    </a:solidFill>
                  </a:rPr>
                  <a:t>depends on the </a:t>
                </a:r>
                <a:r>
                  <a:rPr lang="en-US" sz="3000" dirty="0">
                    <a:solidFill>
                      <a:srgbClr val="00B050"/>
                    </a:solidFill>
                  </a:rPr>
                  <a:t>integral cover cost</a:t>
                </a:r>
                <a:r>
                  <a:rPr lang="en-US" sz="3000" dirty="0">
                    <a:solidFill>
                      <a:schemeClr val="tx1"/>
                    </a:solidFill>
                  </a:rPr>
                  <a:t>,</a:t>
                </a:r>
                <a:r>
                  <a:rPr lang="en-US" sz="3000" dirty="0">
                    <a:solidFill>
                      <a:srgbClr val="00B050"/>
                    </a:solidFill>
                  </a:rPr>
                  <a:t> </a:t>
                </a:r>
                <a:r>
                  <a:rPr lang="en-US" sz="3000" dirty="0">
                    <a:solidFill>
                      <a:schemeClr val="tx1"/>
                    </a:solidFill>
                  </a:rPr>
                  <a:t>the </a:t>
                </a:r>
                <a:r>
                  <a:rPr lang="en-US" sz="3000" dirty="0">
                    <a:solidFill>
                      <a:srgbClr val="00B0F0"/>
                    </a:solidFill>
                  </a:rPr>
                  <a:t>fractional cover cost </a:t>
                </a:r>
                <a:r>
                  <a:rPr lang="en-US" sz="3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b="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</a:rPr>
                  <a:t>Note that the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L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IL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n-IL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the cost of the integral cover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L" sz="3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IL" sz="3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the cost of the fractional.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endParaRPr lang="en-US" sz="3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</a:rPr>
                  <a:t>The 2nd term “enforces” a small gap between the integral cost and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(the fractional cost).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</m:d>
                    <m: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IL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IL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we get from the 2</a:t>
                </a:r>
                <a:r>
                  <a:rPr lang="en-US" sz="3000" baseline="30000" dirty="0">
                    <a:solidFill>
                      <a:schemeClr val="tx1"/>
                    </a:solidFill>
                  </a:rPr>
                  <a:t>nd</a:t>
                </a:r>
                <a:r>
                  <a:rPr lang="en-US" sz="3000" dirty="0">
                    <a:solidFill>
                      <a:schemeClr val="tx1"/>
                    </a:solidFill>
                  </a:rPr>
                  <a:t> term: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3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𝑙𝑜𝑔𝑚</m:t>
                        </m:r>
                      </m:sup>
                    </m:sSup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𝑙𝑜𝑔𝑚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914400" lvl="1" indent="-457200" algn="l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we get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algn="l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080" y="1631323"/>
                <a:ext cx="8850902" cy="5226677"/>
              </a:xfrm>
              <a:blipFill>
                <a:blip r:embed="rId3"/>
                <a:stretch>
                  <a:fillRect l="-344" t="-817" r="-8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56ABAC2-4389-4624-B85C-70CDF2534EA9}"/>
              </a:ext>
            </a:extLst>
          </p:cNvPr>
          <p:cNvGrpSpPr/>
          <p:nvPr/>
        </p:nvGrpSpPr>
        <p:grpSpPr>
          <a:xfrm>
            <a:off x="8307835" y="1319662"/>
            <a:ext cx="1957588" cy="1244307"/>
            <a:chOff x="7533394" y="1711548"/>
            <a:chExt cx="1957588" cy="12443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05FAF5-05E8-4F39-B7BC-368AB8E8B9B7}"/>
                </a:ext>
              </a:extLst>
            </p:cNvPr>
            <p:cNvSpPr/>
            <p:nvPr/>
          </p:nvSpPr>
          <p:spPr>
            <a:xfrm>
              <a:off x="7533394" y="2032525"/>
              <a:ext cx="19575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Cover</a:t>
              </a: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6EC4FF54-A934-46ED-9B51-5DD846556047}"/>
                </a:ext>
              </a:extLst>
            </p:cNvPr>
            <p:cNvSpPr/>
            <p:nvPr/>
          </p:nvSpPr>
          <p:spPr>
            <a:xfrm rot="18077556">
              <a:off x="8410325" y="1419555"/>
              <a:ext cx="318026" cy="902011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9338B5E-93D0-4DC2-9149-0E267361DAC3}"/>
              </a:ext>
            </a:extLst>
          </p:cNvPr>
          <p:cNvSpPr txBox="1">
            <a:spLocks/>
          </p:cNvSpPr>
          <p:nvPr/>
        </p:nvSpPr>
        <p:spPr>
          <a:xfrm>
            <a:off x="883222" y="-13509"/>
            <a:ext cx="8008851" cy="15975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Potential function - Intuition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414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222" y="658602"/>
            <a:ext cx="8008851" cy="1069847"/>
          </a:xfrm>
        </p:spPr>
        <p:txBody>
          <a:bodyPr/>
          <a:lstStyle/>
          <a:p>
            <a:pPr algn="l"/>
            <a:r>
              <a:rPr lang="en-US" dirty="0"/>
              <a:t>Potential function - Intuition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44247" y="1633259"/>
                <a:ext cx="8686800" cy="2765913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i="1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I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3200" i="1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32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3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3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3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3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3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000" dirty="0">
                  <a:solidFill>
                    <a:schemeClr val="tx1"/>
                  </a:solidFill>
                </a:endParaRP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44247" y="1633259"/>
                <a:ext cx="8686800" cy="276591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5732313-C90A-4DF7-84D7-E29B65FA019E}"/>
              </a:ext>
            </a:extLst>
          </p:cNvPr>
          <p:cNvSpPr/>
          <p:nvPr/>
        </p:nvSpPr>
        <p:spPr>
          <a:xfrm>
            <a:off x="813459" y="5552228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Cover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6AAE5D1-9EC5-4476-A743-AFA54FB904DA}"/>
              </a:ext>
            </a:extLst>
          </p:cNvPr>
          <p:cNvSpPr/>
          <p:nvPr/>
        </p:nvSpPr>
        <p:spPr>
          <a:xfrm rot="13626746">
            <a:off x="1633240" y="4820150"/>
            <a:ext cx="318026" cy="9020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9ECFE-D576-4631-9BBE-6AB1885C68A0}"/>
              </a:ext>
            </a:extLst>
          </p:cNvPr>
          <p:cNvSpPr/>
          <p:nvPr/>
        </p:nvSpPr>
        <p:spPr>
          <a:xfrm>
            <a:off x="6826118" y="5512493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Cover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06B4DE9-D681-4723-91F7-F4E0360893EE}"/>
              </a:ext>
            </a:extLst>
          </p:cNvPr>
          <p:cNvSpPr/>
          <p:nvPr/>
        </p:nvSpPr>
        <p:spPr>
          <a:xfrm rot="18077556">
            <a:off x="7645899" y="4848280"/>
            <a:ext cx="318026" cy="902011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700C2F-1724-4278-A188-783FFA54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58" y="40579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90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85859" y="246888"/>
                <a:ext cx="7766936" cy="823004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85859" y="246888"/>
                <a:ext cx="7766936" cy="823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080" y="1316736"/>
                <a:ext cx="8176723" cy="3931920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Run an algorithm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we’ve seen for the online fractional problem.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*Note that we ignore all sets with cost bigger than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increases: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continue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before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after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without choosing s to the cover C.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after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choosing s to the cover C.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Choose s to C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𝑒𝑛𝑑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𝑒𝑛𝑑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𝑐𝑜𝑠𝑡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𝑙𝑜𝑔𝑛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return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𝐹𝐴𝐼𝐿</m:t>
                    </m:r>
                  </m:oMath>
                </a14:m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 algn="l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080" y="1316736"/>
                <a:ext cx="8176723" cy="3931920"/>
              </a:xfrm>
              <a:blipFill>
                <a:blip r:embed="rId4"/>
                <a:stretch>
                  <a:fillRect l="-298" t="-9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87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85859" y="246888"/>
                <a:ext cx="7766936" cy="823004"/>
              </a:xfrm>
            </p:spPr>
            <p:txBody>
              <a:bodyPr/>
              <a:lstStyle/>
              <a:p>
                <a:pPr algn="l"/>
                <a:r>
                  <a:rPr lang="en-US" dirty="0"/>
                  <a:t>Where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being used?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85859" y="246888"/>
                <a:ext cx="7766936" cy="823004"/>
              </a:xfrm>
              <a:blipFill>
                <a:blip r:embed="rId3"/>
                <a:stretch>
                  <a:fillRect l="-4239" t="-31852" b="-451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080" y="1316736"/>
                <a:ext cx="9038681" cy="3931920"/>
              </a:xfrm>
            </p:spPr>
            <p:txBody>
              <a:bodyPr>
                <a:normAutofit/>
              </a:bodyPr>
              <a:lstStyle/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We only pick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also contains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the 2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nd</a:t>
                </a:r>
                <a:r>
                  <a:rPr lang="en-US" sz="2400" dirty="0">
                    <a:solidFill>
                      <a:schemeClr val="tx1"/>
                    </a:solidFill>
                  </a:rPr>
                  <a:t> term.</a:t>
                </a:r>
              </a:p>
              <a:p>
                <a:pPr lvl="1" algn="l"/>
                <a:r>
                  <a:rPr lang="en-US" sz="280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L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IL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lvl="1"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080" y="1316736"/>
                <a:ext cx="9038681" cy="3931920"/>
              </a:xfrm>
              <a:blipFill>
                <a:blip r:embed="rId4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9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𝐸𝑥𝑎𝑚𝑝𝑙𝑒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/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/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/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/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7FCEEEC-1D05-4C34-B6A5-69F1F4F07797}"/>
              </a:ext>
            </a:extLst>
          </p:cNvPr>
          <p:cNvSpPr/>
          <p:nvPr/>
        </p:nvSpPr>
        <p:spPr>
          <a:xfrm>
            <a:off x="3972685" y="2756653"/>
            <a:ext cx="1684069" cy="1579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143925-641A-4D37-8A1A-D90DC76FE373}"/>
              </a:ext>
            </a:extLst>
          </p:cNvPr>
          <p:cNvSpPr/>
          <p:nvPr/>
        </p:nvSpPr>
        <p:spPr>
          <a:xfrm>
            <a:off x="5124140" y="1729967"/>
            <a:ext cx="1542094" cy="13921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7AE166-7E8C-4B90-B792-F0788017D9D3}"/>
              </a:ext>
            </a:extLst>
          </p:cNvPr>
          <p:cNvSpPr/>
          <p:nvPr/>
        </p:nvSpPr>
        <p:spPr>
          <a:xfrm>
            <a:off x="4979121" y="2472402"/>
            <a:ext cx="2088720" cy="195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0BAC7D-75D1-4CEE-A13D-68841B418EA6}"/>
              </a:ext>
            </a:extLst>
          </p:cNvPr>
          <p:cNvSpPr/>
          <p:nvPr/>
        </p:nvSpPr>
        <p:spPr>
          <a:xfrm>
            <a:off x="6148625" y="5814208"/>
            <a:ext cx="1114425" cy="457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E7945-1635-4CE5-B3CA-899F46917C8E}"/>
              </a:ext>
            </a:extLst>
          </p:cNvPr>
          <p:cNvSpPr/>
          <p:nvPr/>
        </p:nvSpPr>
        <p:spPr>
          <a:xfrm>
            <a:off x="7377350" y="5814209"/>
            <a:ext cx="11144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4422186-5967-4F04-8013-22DED6B61082}"/>
              </a:ext>
            </a:extLst>
          </p:cNvPr>
          <p:cNvSpPr/>
          <p:nvPr/>
        </p:nvSpPr>
        <p:spPr>
          <a:xfrm>
            <a:off x="8852958" y="5014713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D32E909-F3E5-4322-9E3B-4D92045557B5}"/>
              </a:ext>
            </a:extLst>
          </p:cNvPr>
          <p:cNvSpPr/>
          <p:nvPr/>
        </p:nvSpPr>
        <p:spPr>
          <a:xfrm>
            <a:off x="7671858" y="5034647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195135C8-D9DF-4875-BC87-96F2A25CB7B8}"/>
              </a:ext>
            </a:extLst>
          </p:cNvPr>
          <p:cNvSpPr/>
          <p:nvPr/>
        </p:nvSpPr>
        <p:spPr>
          <a:xfrm>
            <a:off x="6447184" y="5039667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E83680-9F57-44D8-9575-BCDDF28E33BF}"/>
              </a:ext>
            </a:extLst>
          </p:cNvPr>
          <p:cNvSpPr/>
          <p:nvPr/>
        </p:nvSpPr>
        <p:spPr>
          <a:xfrm>
            <a:off x="8606073" y="5810623"/>
            <a:ext cx="11144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/>
              <p:nvPr/>
            </p:nvSpPr>
            <p:spPr>
              <a:xfrm>
                <a:off x="6447184" y="5902642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84" y="5902642"/>
                <a:ext cx="5173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/>
              <p:nvPr/>
            </p:nvSpPr>
            <p:spPr>
              <a:xfrm>
                <a:off x="7636187" y="590556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187" y="5905569"/>
                <a:ext cx="517305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/>
              <p:nvPr/>
            </p:nvSpPr>
            <p:spPr>
              <a:xfrm>
                <a:off x="8852958" y="5902642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58" y="5902642"/>
                <a:ext cx="5173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/>
              <p:nvPr/>
            </p:nvSpPr>
            <p:spPr>
              <a:xfrm>
                <a:off x="6983064" y="374901"/>
                <a:ext cx="2544983" cy="2462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elements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4" y="374901"/>
                <a:ext cx="2544983" cy="2462213"/>
              </a:xfrm>
              <a:prstGeom prst="rect">
                <a:avLst/>
              </a:prstGeom>
              <a:blipFill>
                <a:blip r:embed="rId11"/>
                <a:stretch>
                  <a:fillRect l="-2878" t="-17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Down 23">
            <a:extLst>
              <a:ext uri="{FF2B5EF4-FFF2-40B4-BE49-F238E27FC236}">
                <a16:creationId xmlns:a16="http://schemas.microsoft.com/office/drawing/2014/main" id="{C44489E1-1EC8-49C6-ABD8-582959F871FC}"/>
              </a:ext>
            </a:extLst>
          </p:cNvPr>
          <p:cNvSpPr/>
          <p:nvPr/>
        </p:nvSpPr>
        <p:spPr>
          <a:xfrm>
            <a:off x="4862989" y="6271974"/>
            <a:ext cx="522302" cy="489559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/>
              <p:nvPr/>
            </p:nvSpPr>
            <p:spPr>
              <a:xfrm>
                <a:off x="377662" y="3060778"/>
                <a:ext cx="2646502" cy="2412507"/>
              </a:xfrm>
              <a:prstGeom prst="verticalScroll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Start by initializing all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2" y="3060778"/>
                <a:ext cx="2646502" cy="2412507"/>
              </a:xfrm>
              <a:prstGeom prst="verticalScroll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6EB81D37-3EEF-4C98-85AB-F4BA47F718BB}"/>
                  </a:ext>
                </a:extLst>
              </p:cNvPr>
              <p:cNvSpPr/>
              <p:nvPr/>
            </p:nvSpPr>
            <p:spPr>
              <a:xfrm>
                <a:off x="4744200" y="4492418"/>
                <a:ext cx="933984" cy="162354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6EB81D37-3EEF-4C98-85AB-F4BA47F71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200" y="4492418"/>
                <a:ext cx="933984" cy="162354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CBC9F94-7DAA-4070-B0D1-1519EC4271AB}"/>
                  </a:ext>
                </a:extLst>
              </p:cNvPr>
              <p:cNvSpPr/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CBC9F94-7DAA-4070-B0D1-1519EC427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blipFill>
                <a:blip r:embed="rId14"/>
                <a:stretch>
                  <a:fillRect l="-48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A94B65-67FE-479B-A5CB-0EE880F29DCF}"/>
                  </a:ext>
                </a:extLst>
              </p:cNvPr>
              <p:cNvSpPr/>
              <p:nvPr/>
            </p:nvSpPr>
            <p:spPr>
              <a:xfrm>
                <a:off x="6335031" y="3139613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A94B65-67FE-479B-A5CB-0EE880F29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31" y="3139613"/>
                <a:ext cx="753214" cy="923330"/>
              </a:xfrm>
              <a:prstGeom prst="rect">
                <a:avLst/>
              </a:prstGeom>
              <a:blipFill>
                <a:blip r:embed="rId15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BF279C5-5A60-4C28-90A2-DDF149E4A793}"/>
                  </a:ext>
                </a:extLst>
              </p:cNvPr>
              <p:cNvSpPr/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BF279C5-5A60-4C28-90A2-DDF149E4A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blipFill>
                <a:blip r:embed="rId16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152" y="292608"/>
            <a:ext cx="8000999" cy="981651"/>
          </a:xfrm>
        </p:spPr>
        <p:txBody>
          <a:bodyPr/>
          <a:lstStyle/>
          <a:p>
            <a:pPr algn="l"/>
            <a:r>
              <a:rPr lang="en-US" dirty="0"/>
              <a:t>Alert - Notation change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6DFE209C-6D73-4FBE-9C7F-2A39C336E27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738392" y="2369996"/>
                <a:ext cx="3981679" cy="161848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</a:rPr>
                  <a:t>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6DFE209C-6D73-4FBE-9C7F-2A39C336E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738392" y="2369996"/>
                <a:ext cx="3981679" cy="1618488"/>
              </a:xfrm>
              <a:blipFill>
                <a:blip r:embed="rId2"/>
                <a:stretch>
                  <a:fillRect t="-3774" b="-4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DAC10137-4E29-4262-93E2-0815A69BF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74" y="2231667"/>
                <a:ext cx="5227637" cy="16184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DAC10137-4E29-4262-93E2-0815A69BF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4" y="2231667"/>
                <a:ext cx="5227637" cy="1618488"/>
              </a:xfrm>
              <a:prstGeom prst="rect">
                <a:avLst/>
              </a:prstGeom>
              <a:blipFill>
                <a:blip r:embed="rId3"/>
                <a:stretch>
                  <a:fillRect t="-3759" b="-439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DD5140A-AEA9-4DF6-8E24-484D5A9D0748}"/>
              </a:ext>
            </a:extLst>
          </p:cNvPr>
          <p:cNvSpPr/>
          <p:nvPr/>
        </p:nvSpPr>
        <p:spPr>
          <a:xfrm>
            <a:off x="1425895" y="1234255"/>
            <a:ext cx="2374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Before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7353C6-34A1-4BD4-B9E1-2989E29A4603}"/>
              </a:ext>
            </a:extLst>
          </p:cNvPr>
          <p:cNvSpPr/>
          <p:nvPr/>
        </p:nvSpPr>
        <p:spPr>
          <a:xfrm>
            <a:off x="6546172" y="1274259"/>
            <a:ext cx="1880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After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0D6AE0-9B79-4677-9FBD-E7F3AA5D74FF}"/>
              </a:ext>
            </a:extLst>
          </p:cNvPr>
          <p:cNvCxnSpPr/>
          <p:nvPr/>
        </p:nvCxnSpPr>
        <p:spPr>
          <a:xfrm flipH="1">
            <a:off x="5129784" y="1673352"/>
            <a:ext cx="86867" cy="4242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Down 2">
            <a:extLst>
              <a:ext uri="{FF2B5EF4-FFF2-40B4-BE49-F238E27FC236}">
                <a16:creationId xmlns:a16="http://schemas.microsoft.com/office/drawing/2014/main" id="{6E6CC9FF-C14B-49C4-8F90-592A76CE9917}"/>
              </a:ext>
            </a:extLst>
          </p:cNvPr>
          <p:cNvSpPr/>
          <p:nvPr/>
        </p:nvSpPr>
        <p:spPr>
          <a:xfrm rot="16200000">
            <a:off x="5066104" y="1264246"/>
            <a:ext cx="408475" cy="1222142"/>
          </a:xfrm>
          <a:prstGeom prst="downArrow">
            <a:avLst>
              <a:gd name="adj1" fmla="val 31211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10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𝐸𝑥𝑎𝑚𝑝𝑙𝑒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/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/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/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/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7FCEEEC-1D05-4C34-B6A5-69F1F4F07797}"/>
              </a:ext>
            </a:extLst>
          </p:cNvPr>
          <p:cNvSpPr/>
          <p:nvPr/>
        </p:nvSpPr>
        <p:spPr>
          <a:xfrm>
            <a:off x="3972685" y="2756653"/>
            <a:ext cx="1684069" cy="1579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143925-641A-4D37-8A1A-D90DC76FE373}"/>
              </a:ext>
            </a:extLst>
          </p:cNvPr>
          <p:cNvSpPr/>
          <p:nvPr/>
        </p:nvSpPr>
        <p:spPr>
          <a:xfrm>
            <a:off x="5124140" y="1729967"/>
            <a:ext cx="1542094" cy="13921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0BAC7D-75D1-4CEE-A13D-68841B418EA6}"/>
              </a:ext>
            </a:extLst>
          </p:cNvPr>
          <p:cNvSpPr/>
          <p:nvPr/>
        </p:nvSpPr>
        <p:spPr>
          <a:xfrm>
            <a:off x="6096000" y="6097245"/>
            <a:ext cx="1114425" cy="457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E7945-1635-4CE5-B3CA-899F46917C8E}"/>
              </a:ext>
            </a:extLst>
          </p:cNvPr>
          <p:cNvSpPr/>
          <p:nvPr/>
        </p:nvSpPr>
        <p:spPr>
          <a:xfrm>
            <a:off x="7324725" y="5667634"/>
            <a:ext cx="1114425" cy="475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4422186-5967-4F04-8013-22DED6B61082}"/>
              </a:ext>
            </a:extLst>
          </p:cNvPr>
          <p:cNvSpPr/>
          <p:nvPr/>
        </p:nvSpPr>
        <p:spPr>
          <a:xfrm>
            <a:off x="8800333" y="5297750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D32E909-F3E5-4322-9E3B-4D92045557B5}"/>
              </a:ext>
            </a:extLst>
          </p:cNvPr>
          <p:cNvSpPr/>
          <p:nvPr/>
        </p:nvSpPr>
        <p:spPr>
          <a:xfrm>
            <a:off x="7619233" y="4842196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195135C8-D9DF-4875-BC87-96F2A25CB7B8}"/>
              </a:ext>
            </a:extLst>
          </p:cNvPr>
          <p:cNvSpPr/>
          <p:nvPr/>
        </p:nvSpPr>
        <p:spPr>
          <a:xfrm>
            <a:off x="6394559" y="5322704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E83680-9F57-44D8-9575-BCDDF28E33BF}"/>
              </a:ext>
            </a:extLst>
          </p:cNvPr>
          <p:cNvSpPr/>
          <p:nvPr/>
        </p:nvSpPr>
        <p:spPr>
          <a:xfrm>
            <a:off x="8553448" y="6102960"/>
            <a:ext cx="11144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/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/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/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/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elements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blipFill>
                <a:blip r:embed="rId11"/>
                <a:stretch>
                  <a:fillRect l="-2878" t="-20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/>
              <p:nvPr/>
            </p:nvSpPr>
            <p:spPr>
              <a:xfrm>
                <a:off x="521804" y="204335"/>
                <a:ext cx="2646502" cy="4174837"/>
              </a:xfrm>
              <a:prstGeom prst="verticalScroll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 we proceed by calculating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4" y="204335"/>
                <a:ext cx="2646502" cy="4174837"/>
              </a:xfrm>
              <a:prstGeom prst="verticalScroll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9D5E7D9-3140-4327-B3E1-23249C83AAC8}"/>
                  </a:ext>
                </a:extLst>
              </p:cNvPr>
              <p:cNvSpPr/>
              <p:nvPr/>
            </p:nvSpPr>
            <p:spPr>
              <a:xfrm>
                <a:off x="4628141" y="4601590"/>
                <a:ext cx="1114425" cy="162354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9D5E7D9-3140-4327-B3E1-23249C83A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141" y="4601590"/>
                <a:ext cx="1114425" cy="162354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Down 26">
            <a:extLst>
              <a:ext uri="{FF2B5EF4-FFF2-40B4-BE49-F238E27FC236}">
                <a16:creationId xmlns:a16="http://schemas.microsoft.com/office/drawing/2014/main" id="{3EF1A3EA-8EBF-469F-9E4D-CC555920E191}"/>
              </a:ext>
            </a:extLst>
          </p:cNvPr>
          <p:cNvSpPr/>
          <p:nvPr/>
        </p:nvSpPr>
        <p:spPr>
          <a:xfrm>
            <a:off x="2079730" y="6324625"/>
            <a:ext cx="522302" cy="489559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684CC19-5436-45F7-A9F9-D22E9507D963}"/>
                  </a:ext>
                </a:extLst>
              </p:cNvPr>
              <p:cNvSpPr/>
              <p:nvPr/>
            </p:nvSpPr>
            <p:spPr>
              <a:xfrm>
                <a:off x="3196458" y="4379172"/>
                <a:ext cx="1114425" cy="185312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end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684CC19-5436-45F7-A9F9-D22E9507D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58" y="4379172"/>
                <a:ext cx="1114425" cy="1853124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582F6D6-2439-4112-85BD-38DB3641E108}"/>
                  </a:ext>
                </a:extLst>
              </p:cNvPr>
              <p:cNvSpPr/>
              <p:nvPr/>
            </p:nvSpPr>
            <p:spPr>
              <a:xfrm>
                <a:off x="1829389" y="4741611"/>
                <a:ext cx="1114425" cy="144286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582F6D6-2439-4112-85BD-38DB3641E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389" y="4741611"/>
                <a:ext cx="1114425" cy="144286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Down 31">
            <a:extLst>
              <a:ext uri="{FF2B5EF4-FFF2-40B4-BE49-F238E27FC236}">
                <a16:creationId xmlns:a16="http://schemas.microsoft.com/office/drawing/2014/main" id="{C79C876A-7844-4AF6-AC9A-805B55B60579}"/>
              </a:ext>
            </a:extLst>
          </p:cNvPr>
          <p:cNvSpPr/>
          <p:nvPr/>
        </p:nvSpPr>
        <p:spPr>
          <a:xfrm rot="10800000">
            <a:off x="3486915" y="6302488"/>
            <a:ext cx="522302" cy="447687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1C5C76F-BE51-4E41-9063-3E2DDAEFF881}"/>
                  </a:ext>
                </a:extLst>
              </p:cNvPr>
              <p:cNvSpPr/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1C5C76F-BE51-4E41-9063-3E2DDAEFF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blipFill>
                <a:blip r:embed="rId16"/>
                <a:stretch>
                  <a:fillRect l="-48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CEE041-E01F-4747-B816-860B6A267B2A}"/>
                  </a:ext>
                </a:extLst>
              </p:cNvPr>
              <p:cNvSpPr/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CEE041-E01F-4747-B816-860B6A267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blipFill>
                <a:blip r:embed="rId18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177CE03F-AA3B-42D1-A566-F3D66FD6DEC4}"/>
              </a:ext>
            </a:extLst>
          </p:cNvPr>
          <p:cNvSpPr/>
          <p:nvPr/>
        </p:nvSpPr>
        <p:spPr>
          <a:xfrm>
            <a:off x="4979121" y="2472402"/>
            <a:ext cx="2088720" cy="195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57A0418-280C-4B4B-AEC1-8E33660DB612}"/>
                  </a:ext>
                </a:extLst>
              </p:cNvPr>
              <p:cNvSpPr/>
              <p:nvPr/>
            </p:nvSpPr>
            <p:spPr>
              <a:xfrm>
                <a:off x="6335031" y="3148944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57A0418-280C-4B4B-AEC1-8E33660DB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31" y="3148944"/>
                <a:ext cx="753214" cy="923330"/>
              </a:xfrm>
              <a:prstGeom prst="rect">
                <a:avLst/>
              </a:prstGeom>
              <a:blipFill>
                <a:blip r:embed="rId19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0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𝐸𝑥𝑎𝑚𝑝𝑙𝑒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/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/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/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/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7FCEEEC-1D05-4C34-B6A5-69F1F4F07797}"/>
              </a:ext>
            </a:extLst>
          </p:cNvPr>
          <p:cNvSpPr/>
          <p:nvPr/>
        </p:nvSpPr>
        <p:spPr>
          <a:xfrm>
            <a:off x="3972685" y="2756653"/>
            <a:ext cx="1684069" cy="1579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143925-641A-4D37-8A1A-D90DC76FE373}"/>
              </a:ext>
            </a:extLst>
          </p:cNvPr>
          <p:cNvSpPr/>
          <p:nvPr/>
        </p:nvSpPr>
        <p:spPr>
          <a:xfrm>
            <a:off x="5124140" y="1729967"/>
            <a:ext cx="1542094" cy="13921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0BAC7D-75D1-4CEE-A13D-68841B418EA6}"/>
              </a:ext>
            </a:extLst>
          </p:cNvPr>
          <p:cNvSpPr/>
          <p:nvPr/>
        </p:nvSpPr>
        <p:spPr>
          <a:xfrm>
            <a:off x="6096000" y="6097245"/>
            <a:ext cx="1114425" cy="457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E7945-1635-4CE5-B3CA-899F46917C8E}"/>
              </a:ext>
            </a:extLst>
          </p:cNvPr>
          <p:cNvSpPr/>
          <p:nvPr/>
        </p:nvSpPr>
        <p:spPr>
          <a:xfrm>
            <a:off x="7324725" y="5667634"/>
            <a:ext cx="1114425" cy="475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4422186-5967-4F04-8013-22DED6B61082}"/>
              </a:ext>
            </a:extLst>
          </p:cNvPr>
          <p:cNvSpPr/>
          <p:nvPr/>
        </p:nvSpPr>
        <p:spPr>
          <a:xfrm>
            <a:off x="8800333" y="5297750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D32E909-F3E5-4322-9E3B-4D92045557B5}"/>
              </a:ext>
            </a:extLst>
          </p:cNvPr>
          <p:cNvSpPr/>
          <p:nvPr/>
        </p:nvSpPr>
        <p:spPr>
          <a:xfrm>
            <a:off x="7619233" y="4842196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195135C8-D9DF-4875-BC87-96F2A25CB7B8}"/>
              </a:ext>
            </a:extLst>
          </p:cNvPr>
          <p:cNvSpPr/>
          <p:nvPr/>
        </p:nvSpPr>
        <p:spPr>
          <a:xfrm>
            <a:off x="6394559" y="5322704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E83680-9F57-44D8-9575-BCDDF28E33BF}"/>
              </a:ext>
            </a:extLst>
          </p:cNvPr>
          <p:cNvSpPr/>
          <p:nvPr/>
        </p:nvSpPr>
        <p:spPr>
          <a:xfrm>
            <a:off x="8553448" y="6102960"/>
            <a:ext cx="11144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/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/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/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/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elements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blipFill>
                <a:blip r:embed="rId11"/>
                <a:stretch>
                  <a:fillRect l="-2878" t="-20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/>
              <p:nvPr/>
            </p:nvSpPr>
            <p:spPr>
              <a:xfrm>
                <a:off x="521804" y="204335"/>
                <a:ext cx="2646502" cy="4174837"/>
              </a:xfrm>
              <a:prstGeom prst="verticalScroll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 we proceed by calculating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4" y="204335"/>
                <a:ext cx="2646502" cy="4174837"/>
              </a:xfrm>
              <a:prstGeom prst="verticalScroll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9D5E7D9-3140-4327-B3E1-23249C83AAC8}"/>
                  </a:ext>
                </a:extLst>
              </p:cNvPr>
              <p:cNvSpPr/>
              <p:nvPr/>
            </p:nvSpPr>
            <p:spPr>
              <a:xfrm>
                <a:off x="4628141" y="4601590"/>
                <a:ext cx="1114425" cy="162354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9D5E7D9-3140-4327-B3E1-23249C83A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141" y="4601590"/>
                <a:ext cx="1114425" cy="162354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Down 26">
            <a:extLst>
              <a:ext uri="{FF2B5EF4-FFF2-40B4-BE49-F238E27FC236}">
                <a16:creationId xmlns:a16="http://schemas.microsoft.com/office/drawing/2014/main" id="{3EF1A3EA-8EBF-469F-9E4D-CC555920E191}"/>
              </a:ext>
            </a:extLst>
          </p:cNvPr>
          <p:cNvSpPr/>
          <p:nvPr/>
        </p:nvSpPr>
        <p:spPr>
          <a:xfrm>
            <a:off x="2079730" y="6324625"/>
            <a:ext cx="522302" cy="489559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684CC19-5436-45F7-A9F9-D22E9507D963}"/>
                  </a:ext>
                </a:extLst>
              </p:cNvPr>
              <p:cNvSpPr/>
              <p:nvPr/>
            </p:nvSpPr>
            <p:spPr>
              <a:xfrm>
                <a:off x="3196458" y="4379172"/>
                <a:ext cx="1114425" cy="185312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end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684CC19-5436-45F7-A9F9-D22E9507D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58" y="4379172"/>
                <a:ext cx="1114425" cy="1853124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582F6D6-2439-4112-85BD-38DB3641E108}"/>
                  </a:ext>
                </a:extLst>
              </p:cNvPr>
              <p:cNvSpPr/>
              <p:nvPr/>
            </p:nvSpPr>
            <p:spPr>
              <a:xfrm>
                <a:off x="1829389" y="4741611"/>
                <a:ext cx="1114425" cy="144286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582F6D6-2439-4112-85BD-38DB3641E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389" y="4741611"/>
                <a:ext cx="1114425" cy="144286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Down 31">
            <a:extLst>
              <a:ext uri="{FF2B5EF4-FFF2-40B4-BE49-F238E27FC236}">
                <a16:creationId xmlns:a16="http://schemas.microsoft.com/office/drawing/2014/main" id="{C79C876A-7844-4AF6-AC9A-805B55B60579}"/>
              </a:ext>
            </a:extLst>
          </p:cNvPr>
          <p:cNvSpPr/>
          <p:nvPr/>
        </p:nvSpPr>
        <p:spPr>
          <a:xfrm rot="10800000">
            <a:off x="3486915" y="6302488"/>
            <a:ext cx="522302" cy="447687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8772B7D-D943-44E4-A542-E9A93B7886A8}"/>
              </a:ext>
            </a:extLst>
          </p:cNvPr>
          <p:cNvSpPr/>
          <p:nvPr/>
        </p:nvSpPr>
        <p:spPr>
          <a:xfrm rot="14862664">
            <a:off x="4828343" y="422394"/>
            <a:ext cx="292055" cy="5008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DF2B8CE-BB32-4DEF-89F1-D1B51681224D}"/>
                  </a:ext>
                </a:extLst>
              </p:cNvPr>
              <p:cNvSpPr/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DF2B8CE-BB32-4DEF-89F1-D1B516812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blipFill>
                <a:blip r:embed="rId16"/>
                <a:stretch>
                  <a:fillRect l="-48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7B713D6-CB98-4476-B696-1C473E444983}"/>
                  </a:ext>
                </a:extLst>
              </p:cNvPr>
              <p:cNvSpPr/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7B713D6-CB98-4476-B696-1C473E444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blipFill>
                <a:blip r:embed="rId18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783E89E1-DF29-4F57-84C5-C8109A250EF7}"/>
              </a:ext>
            </a:extLst>
          </p:cNvPr>
          <p:cNvSpPr/>
          <p:nvPr/>
        </p:nvSpPr>
        <p:spPr>
          <a:xfrm>
            <a:off x="4979121" y="2472402"/>
            <a:ext cx="2088720" cy="195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9877C65-BAEF-4165-B4E4-FAD8D1AD5CFE}"/>
                  </a:ext>
                </a:extLst>
              </p:cNvPr>
              <p:cNvSpPr/>
              <p:nvPr/>
            </p:nvSpPr>
            <p:spPr>
              <a:xfrm>
                <a:off x="6335031" y="3139613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9877C65-BAEF-4165-B4E4-FAD8D1AD5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31" y="3139613"/>
                <a:ext cx="753214" cy="923330"/>
              </a:xfrm>
              <a:prstGeom prst="rect">
                <a:avLst/>
              </a:prstGeom>
              <a:blipFill>
                <a:blip r:embed="rId19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96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𝐸𝑥𝑎𝑚𝑝𝑙𝑒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/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/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/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/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7FCEEEC-1D05-4C34-B6A5-69F1F4F07797}"/>
              </a:ext>
            </a:extLst>
          </p:cNvPr>
          <p:cNvSpPr/>
          <p:nvPr/>
        </p:nvSpPr>
        <p:spPr>
          <a:xfrm>
            <a:off x="3972685" y="2756653"/>
            <a:ext cx="1684069" cy="1579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143925-641A-4D37-8A1A-D90DC76FE373}"/>
              </a:ext>
            </a:extLst>
          </p:cNvPr>
          <p:cNvSpPr/>
          <p:nvPr/>
        </p:nvSpPr>
        <p:spPr>
          <a:xfrm>
            <a:off x="5124140" y="1729967"/>
            <a:ext cx="1542094" cy="13921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0BAC7D-75D1-4CEE-A13D-68841B418EA6}"/>
              </a:ext>
            </a:extLst>
          </p:cNvPr>
          <p:cNvSpPr/>
          <p:nvPr/>
        </p:nvSpPr>
        <p:spPr>
          <a:xfrm>
            <a:off x="6096000" y="6097245"/>
            <a:ext cx="1114425" cy="457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E7945-1635-4CE5-B3CA-899F46917C8E}"/>
              </a:ext>
            </a:extLst>
          </p:cNvPr>
          <p:cNvSpPr/>
          <p:nvPr/>
        </p:nvSpPr>
        <p:spPr>
          <a:xfrm>
            <a:off x="7324725" y="5667634"/>
            <a:ext cx="1114425" cy="475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4422186-5967-4F04-8013-22DED6B61082}"/>
              </a:ext>
            </a:extLst>
          </p:cNvPr>
          <p:cNvSpPr/>
          <p:nvPr/>
        </p:nvSpPr>
        <p:spPr>
          <a:xfrm>
            <a:off x="8843907" y="4990189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D32E909-F3E5-4322-9E3B-4D92045557B5}"/>
              </a:ext>
            </a:extLst>
          </p:cNvPr>
          <p:cNvSpPr/>
          <p:nvPr/>
        </p:nvSpPr>
        <p:spPr>
          <a:xfrm>
            <a:off x="7619233" y="4842196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195135C8-D9DF-4875-BC87-96F2A25CB7B8}"/>
              </a:ext>
            </a:extLst>
          </p:cNvPr>
          <p:cNvSpPr/>
          <p:nvPr/>
        </p:nvSpPr>
        <p:spPr>
          <a:xfrm>
            <a:off x="6394559" y="5322704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E83680-9F57-44D8-9575-BCDDF28E33BF}"/>
              </a:ext>
            </a:extLst>
          </p:cNvPr>
          <p:cNvSpPr/>
          <p:nvPr/>
        </p:nvSpPr>
        <p:spPr>
          <a:xfrm>
            <a:off x="8553448" y="5779348"/>
            <a:ext cx="1114425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/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/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/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/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elements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blipFill>
                <a:blip r:embed="rId11"/>
                <a:stretch>
                  <a:fillRect l="-2878" t="-20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/>
              <p:nvPr/>
            </p:nvSpPr>
            <p:spPr>
              <a:xfrm>
                <a:off x="521804" y="204335"/>
                <a:ext cx="2646502" cy="4174837"/>
              </a:xfrm>
              <a:prstGeom prst="verticalScroll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 we proceed by calculating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do not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4" y="204335"/>
                <a:ext cx="2646502" cy="4174837"/>
              </a:xfrm>
              <a:prstGeom prst="verticalScroll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Down 26">
            <a:extLst>
              <a:ext uri="{FF2B5EF4-FFF2-40B4-BE49-F238E27FC236}">
                <a16:creationId xmlns:a16="http://schemas.microsoft.com/office/drawing/2014/main" id="{3EF1A3EA-8EBF-469F-9E4D-CC555920E191}"/>
              </a:ext>
            </a:extLst>
          </p:cNvPr>
          <p:cNvSpPr/>
          <p:nvPr/>
        </p:nvSpPr>
        <p:spPr>
          <a:xfrm>
            <a:off x="3484547" y="6310441"/>
            <a:ext cx="522302" cy="489559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684CC19-5436-45F7-A9F9-D22E9507D963}"/>
                  </a:ext>
                </a:extLst>
              </p:cNvPr>
              <p:cNvSpPr/>
              <p:nvPr/>
            </p:nvSpPr>
            <p:spPr>
              <a:xfrm>
                <a:off x="3196458" y="5322704"/>
                <a:ext cx="1114425" cy="87301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end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684CC19-5436-45F7-A9F9-D22E9507D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58" y="5322704"/>
                <a:ext cx="1114425" cy="873015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9FB56DA-64B3-4E04-8145-92C9EC4044E1}"/>
                  </a:ext>
                </a:extLst>
              </p:cNvPr>
              <p:cNvSpPr/>
              <p:nvPr/>
            </p:nvSpPr>
            <p:spPr>
              <a:xfrm>
                <a:off x="4631842" y="4776164"/>
                <a:ext cx="1114425" cy="144286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9FB56DA-64B3-4E04-8145-92C9EC404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842" y="4776164"/>
                <a:ext cx="1114425" cy="144286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AC584C42-AA2C-4DC9-9011-894AEA338303}"/>
                  </a:ext>
                </a:extLst>
              </p:cNvPr>
              <p:cNvSpPr/>
              <p:nvPr/>
            </p:nvSpPr>
            <p:spPr>
              <a:xfrm>
                <a:off x="1829389" y="4625069"/>
                <a:ext cx="1114425" cy="155940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AC584C42-AA2C-4DC9-9011-894AEA338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389" y="4625069"/>
                <a:ext cx="1114425" cy="155940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row: Down 33">
            <a:extLst>
              <a:ext uri="{FF2B5EF4-FFF2-40B4-BE49-F238E27FC236}">
                <a16:creationId xmlns:a16="http://schemas.microsoft.com/office/drawing/2014/main" id="{D744AED9-414B-4F75-9157-3E515B6FD920}"/>
              </a:ext>
            </a:extLst>
          </p:cNvPr>
          <p:cNvSpPr/>
          <p:nvPr/>
        </p:nvSpPr>
        <p:spPr>
          <a:xfrm rot="10800000">
            <a:off x="2125450" y="6273913"/>
            <a:ext cx="522302" cy="447687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DF3104-C6BC-47AA-8C06-8308F247674B}"/>
                  </a:ext>
                </a:extLst>
              </p:cNvPr>
              <p:cNvSpPr/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DF3104-C6BC-47AA-8C06-8308F2476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blipFill>
                <a:blip r:embed="rId16"/>
                <a:stretch>
                  <a:fillRect l="-48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EFADD69-C762-4583-8471-A04CDE6830D5}"/>
                  </a:ext>
                </a:extLst>
              </p:cNvPr>
              <p:cNvSpPr/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EFADD69-C762-4583-8471-A04CDE683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blipFill>
                <a:blip r:embed="rId18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6D98C798-1AE4-4D8A-AAC3-E99BDCECE1E5}"/>
              </a:ext>
            </a:extLst>
          </p:cNvPr>
          <p:cNvSpPr/>
          <p:nvPr/>
        </p:nvSpPr>
        <p:spPr>
          <a:xfrm>
            <a:off x="4979121" y="2472402"/>
            <a:ext cx="2088720" cy="195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79395A-FB7F-4985-B041-524166E202D9}"/>
                  </a:ext>
                </a:extLst>
              </p:cNvPr>
              <p:cNvSpPr/>
              <p:nvPr/>
            </p:nvSpPr>
            <p:spPr>
              <a:xfrm>
                <a:off x="6295441" y="3198306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79395A-FB7F-4985-B041-524166E20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441" y="3198306"/>
                <a:ext cx="753214" cy="923330"/>
              </a:xfrm>
              <a:prstGeom prst="rect">
                <a:avLst/>
              </a:prstGeom>
              <a:blipFill>
                <a:blip r:embed="rId19"/>
                <a:stretch>
                  <a:fillRect l="-56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9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28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𝐸𝑥𝑎𝑚𝑝𝑙𝑒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/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/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/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/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7FCEEEC-1D05-4C34-B6A5-69F1F4F07797}"/>
              </a:ext>
            </a:extLst>
          </p:cNvPr>
          <p:cNvSpPr/>
          <p:nvPr/>
        </p:nvSpPr>
        <p:spPr>
          <a:xfrm>
            <a:off x="3972685" y="2756653"/>
            <a:ext cx="1684069" cy="1579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143925-641A-4D37-8A1A-D90DC76FE373}"/>
              </a:ext>
            </a:extLst>
          </p:cNvPr>
          <p:cNvSpPr/>
          <p:nvPr/>
        </p:nvSpPr>
        <p:spPr>
          <a:xfrm>
            <a:off x="5124140" y="1729967"/>
            <a:ext cx="1542094" cy="13921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0BAC7D-75D1-4CEE-A13D-68841B418EA6}"/>
              </a:ext>
            </a:extLst>
          </p:cNvPr>
          <p:cNvSpPr/>
          <p:nvPr/>
        </p:nvSpPr>
        <p:spPr>
          <a:xfrm>
            <a:off x="6096000" y="6097245"/>
            <a:ext cx="1114425" cy="457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E7945-1635-4CE5-B3CA-899F46917C8E}"/>
              </a:ext>
            </a:extLst>
          </p:cNvPr>
          <p:cNvSpPr/>
          <p:nvPr/>
        </p:nvSpPr>
        <p:spPr>
          <a:xfrm>
            <a:off x="7324725" y="5477259"/>
            <a:ext cx="1114425" cy="6657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4422186-5967-4F04-8013-22DED6B61082}"/>
              </a:ext>
            </a:extLst>
          </p:cNvPr>
          <p:cNvSpPr/>
          <p:nvPr/>
        </p:nvSpPr>
        <p:spPr>
          <a:xfrm>
            <a:off x="8843907" y="4990189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D32E909-F3E5-4322-9E3B-4D92045557B5}"/>
              </a:ext>
            </a:extLst>
          </p:cNvPr>
          <p:cNvSpPr/>
          <p:nvPr/>
        </p:nvSpPr>
        <p:spPr>
          <a:xfrm>
            <a:off x="7619233" y="4674644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195135C8-D9DF-4875-BC87-96F2A25CB7B8}"/>
              </a:ext>
            </a:extLst>
          </p:cNvPr>
          <p:cNvSpPr/>
          <p:nvPr/>
        </p:nvSpPr>
        <p:spPr>
          <a:xfrm>
            <a:off x="6394559" y="5322704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E83680-9F57-44D8-9575-BCDDF28E33BF}"/>
              </a:ext>
            </a:extLst>
          </p:cNvPr>
          <p:cNvSpPr/>
          <p:nvPr/>
        </p:nvSpPr>
        <p:spPr>
          <a:xfrm>
            <a:off x="8553448" y="5779348"/>
            <a:ext cx="1114425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/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/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/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/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elements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blipFill>
                <a:blip r:embed="rId11"/>
                <a:stretch>
                  <a:fillRect l="-2878" t="-20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/>
              <p:nvPr/>
            </p:nvSpPr>
            <p:spPr>
              <a:xfrm>
                <a:off x="521804" y="204335"/>
                <a:ext cx="2646502" cy="4174837"/>
              </a:xfrm>
              <a:prstGeom prst="verticalScroll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 we don’t move on in this iteration.</a:t>
                </a:r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4" y="204335"/>
                <a:ext cx="2646502" cy="4174837"/>
              </a:xfrm>
              <a:prstGeom prst="verticalScroll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97F285-42BD-4B91-A6B0-5633606A21A7}"/>
                  </a:ext>
                </a:extLst>
              </p:cNvPr>
              <p:cNvSpPr/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97F285-42BD-4B91-A6B0-5633606A2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blipFill>
                <a:blip r:embed="rId13"/>
                <a:stretch>
                  <a:fillRect l="-48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523395-5598-47E4-BAE0-B105F5DDB3F5}"/>
                  </a:ext>
                </a:extLst>
              </p:cNvPr>
              <p:cNvSpPr/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523395-5598-47E4-BAE0-B105F5DDB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blipFill>
                <a:blip r:embed="rId15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12E904A6-8108-42F9-8A07-5619FCEFC148}"/>
              </a:ext>
            </a:extLst>
          </p:cNvPr>
          <p:cNvSpPr/>
          <p:nvPr/>
        </p:nvSpPr>
        <p:spPr>
          <a:xfrm>
            <a:off x="4979121" y="2491064"/>
            <a:ext cx="2088720" cy="195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F82E83E-B4FB-4009-B750-4AEDA6F85A48}"/>
                  </a:ext>
                </a:extLst>
              </p:cNvPr>
              <p:cNvSpPr/>
              <p:nvPr/>
            </p:nvSpPr>
            <p:spPr>
              <a:xfrm>
                <a:off x="6335031" y="3139613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F82E83E-B4FB-4009-B750-4AEDA6F85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31" y="3139613"/>
                <a:ext cx="753214" cy="923330"/>
              </a:xfrm>
              <a:prstGeom prst="rect">
                <a:avLst/>
              </a:prstGeom>
              <a:blipFill>
                <a:blip r:embed="rId16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9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𝐸𝑥𝑎𝑚𝑝𝑙𝑒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/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/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/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/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7FCEEEC-1D05-4C34-B6A5-69F1F4F07797}"/>
              </a:ext>
            </a:extLst>
          </p:cNvPr>
          <p:cNvSpPr/>
          <p:nvPr/>
        </p:nvSpPr>
        <p:spPr>
          <a:xfrm>
            <a:off x="3972685" y="2756653"/>
            <a:ext cx="1684069" cy="1579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143925-641A-4D37-8A1A-D90DC76FE373}"/>
              </a:ext>
            </a:extLst>
          </p:cNvPr>
          <p:cNvSpPr/>
          <p:nvPr/>
        </p:nvSpPr>
        <p:spPr>
          <a:xfrm>
            <a:off x="5124140" y="1729967"/>
            <a:ext cx="1542094" cy="13921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0BAC7D-75D1-4CEE-A13D-68841B418EA6}"/>
              </a:ext>
            </a:extLst>
          </p:cNvPr>
          <p:cNvSpPr/>
          <p:nvPr/>
        </p:nvSpPr>
        <p:spPr>
          <a:xfrm>
            <a:off x="6096000" y="6097245"/>
            <a:ext cx="1114425" cy="457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E7945-1635-4CE5-B3CA-899F46917C8E}"/>
              </a:ext>
            </a:extLst>
          </p:cNvPr>
          <p:cNvSpPr/>
          <p:nvPr/>
        </p:nvSpPr>
        <p:spPr>
          <a:xfrm>
            <a:off x="7324725" y="5477259"/>
            <a:ext cx="1114425" cy="6657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4422186-5967-4F04-8013-22DED6B61082}"/>
              </a:ext>
            </a:extLst>
          </p:cNvPr>
          <p:cNvSpPr/>
          <p:nvPr/>
        </p:nvSpPr>
        <p:spPr>
          <a:xfrm>
            <a:off x="8843907" y="4887550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D32E909-F3E5-4322-9E3B-4D92045557B5}"/>
              </a:ext>
            </a:extLst>
          </p:cNvPr>
          <p:cNvSpPr/>
          <p:nvPr/>
        </p:nvSpPr>
        <p:spPr>
          <a:xfrm>
            <a:off x="7619233" y="4674644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195135C8-D9DF-4875-BC87-96F2A25CB7B8}"/>
              </a:ext>
            </a:extLst>
          </p:cNvPr>
          <p:cNvSpPr/>
          <p:nvPr/>
        </p:nvSpPr>
        <p:spPr>
          <a:xfrm>
            <a:off x="6394559" y="5322704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E83680-9F57-44D8-9575-BCDDF28E33BF}"/>
              </a:ext>
            </a:extLst>
          </p:cNvPr>
          <p:cNvSpPr/>
          <p:nvPr/>
        </p:nvSpPr>
        <p:spPr>
          <a:xfrm>
            <a:off x="8553448" y="5666999"/>
            <a:ext cx="1114425" cy="4816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/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/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/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/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elements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blipFill>
                <a:blip r:embed="rId11"/>
                <a:stretch>
                  <a:fillRect l="-2878" t="-20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/>
              <p:nvPr/>
            </p:nvSpPr>
            <p:spPr>
              <a:xfrm>
                <a:off x="521804" y="204335"/>
                <a:ext cx="2646502" cy="4785854"/>
              </a:xfrm>
              <a:prstGeom prst="verticalScroll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 we proceed by calculating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DO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the cover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4" y="204335"/>
                <a:ext cx="2646502" cy="4785854"/>
              </a:xfrm>
              <a:prstGeom prst="verticalScroll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97F285-42BD-4B91-A6B0-5633606A21A7}"/>
                  </a:ext>
                </a:extLst>
              </p:cNvPr>
              <p:cNvSpPr/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97F285-42BD-4B91-A6B0-5633606A2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blipFill>
                <a:blip r:embed="rId13"/>
                <a:stretch>
                  <a:fillRect l="-48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523395-5598-47E4-BAE0-B105F5DDB3F5}"/>
                  </a:ext>
                </a:extLst>
              </p:cNvPr>
              <p:cNvSpPr/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523395-5598-47E4-BAE0-B105F5DDB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blipFill>
                <a:blip r:embed="rId15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5A71F76-1DE8-47D6-A128-DA073F566101}"/>
                  </a:ext>
                </a:extLst>
              </p:cNvPr>
              <p:cNvSpPr/>
              <p:nvPr/>
            </p:nvSpPr>
            <p:spPr>
              <a:xfrm>
                <a:off x="3926901" y="5319710"/>
                <a:ext cx="1114425" cy="87301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5A71F76-1DE8-47D6-A128-DA073F566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901" y="5319710"/>
                <a:ext cx="1114425" cy="873015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Down 24">
            <a:extLst>
              <a:ext uri="{FF2B5EF4-FFF2-40B4-BE49-F238E27FC236}">
                <a16:creationId xmlns:a16="http://schemas.microsoft.com/office/drawing/2014/main" id="{1CD70B57-40CC-464F-8A1B-A801B2204956}"/>
              </a:ext>
            </a:extLst>
          </p:cNvPr>
          <p:cNvSpPr/>
          <p:nvPr/>
        </p:nvSpPr>
        <p:spPr>
          <a:xfrm>
            <a:off x="2887218" y="6293470"/>
            <a:ext cx="522302" cy="489559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D4588DCE-5F28-4FF9-AA4D-1779011A1D56}"/>
                  </a:ext>
                </a:extLst>
              </p:cNvPr>
              <p:cNvSpPr/>
              <p:nvPr/>
            </p:nvSpPr>
            <p:spPr>
              <a:xfrm>
                <a:off x="2599129" y="5779348"/>
                <a:ext cx="1114425" cy="3994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end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D4588DCE-5F28-4FF9-AA4D-1779011A1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129" y="5779348"/>
                <a:ext cx="1114425" cy="399400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7820037-3CDA-4347-9ABE-FBE586E8CDF1}"/>
                  </a:ext>
                </a:extLst>
              </p:cNvPr>
              <p:cNvSpPr/>
              <p:nvPr/>
            </p:nvSpPr>
            <p:spPr>
              <a:xfrm>
                <a:off x="1232060" y="5559879"/>
                <a:ext cx="1114425" cy="60762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7820037-3CDA-4347-9ABE-FBE586E8C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60" y="5559879"/>
                <a:ext cx="1114425" cy="60762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Down 29">
            <a:extLst>
              <a:ext uri="{FF2B5EF4-FFF2-40B4-BE49-F238E27FC236}">
                <a16:creationId xmlns:a16="http://schemas.microsoft.com/office/drawing/2014/main" id="{7ACF913E-2001-4B45-96B8-39A34A6535CE}"/>
              </a:ext>
            </a:extLst>
          </p:cNvPr>
          <p:cNvSpPr/>
          <p:nvPr/>
        </p:nvSpPr>
        <p:spPr>
          <a:xfrm>
            <a:off x="1528121" y="6293469"/>
            <a:ext cx="522302" cy="489559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544B2C-50A7-4728-B829-DE992A4CF378}"/>
              </a:ext>
            </a:extLst>
          </p:cNvPr>
          <p:cNvSpPr/>
          <p:nvPr/>
        </p:nvSpPr>
        <p:spPr>
          <a:xfrm>
            <a:off x="4979121" y="2472402"/>
            <a:ext cx="2088720" cy="195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FFDC6BF-8C7F-4985-9781-89B4CD0A2612}"/>
                  </a:ext>
                </a:extLst>
              </p:cNvPr>
              <p:cNvSpPr/>
              <p:nvPr/>
            </p:nvSpPr>
            <p:spPr>
              <a:xfrm>
                <a:off x="6335031" y="3139613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FFDC6BF-8C7F-4985-9781-89B4CD0A2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31" y="3139613"/>
                <a:ext cx="753214" cy="923330"/>
              </a:xfrm>
              <a:prstGeom prst="rect">
                <a:avLst/>
              </a:prstGeom>
              <a:blipFill>
                <a:blip r:embed="rId19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74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𝐸𝑥𝑎𝑚𝑝𝑙𝑒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486915" y="58000"/>
                <a:ext cx="3147523" cy="823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/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567119-3331-4A8F-8C5A-B8F28981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580" y="2874952"/>
                <a:ext cx="449541" cy="46744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/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85EC44-3495-459E-BC78-7415E9EB8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61" y="1962245"/>
                <a:ext cx="449541" cy="46744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/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4AE8A-CE92-4518-AE3A-FC965C4FA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79" y="2587410"/>
                <a:ext cx="449541" cy="46744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/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29B7F-57A0-420E-91C5-8948A00F9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97" y="3549118"/>
                <a:ext cx="449541" cy="46744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7FCEEEC-1D05-4C34-B6A5-69F1F4F07797}"/>
              </a:ext>
            </a:extLst>
          </p:cNvPr>
          <p:cNvSpPr/>
          <p:nvPr/>
        </p:nvSpPr>
        <p:spPr>
          <a:xfrm>
            <a:off x="3972685" y="2756653"/>
            <a:ext cx="1684069" cy="1579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143925-641A-4D37-8A1A-D90DC76FE373}"/>
              </a:ext>
            </a:extLst>
          </p:cNvPr>
          <p:cNvSpPr/>
          <p:nvPr/>
        </p:nvSpPr>
        <p:spPr>
          <a:xfrm>
            <a:off x="5124140" y="1729967"/>
            <a:ext cx="1542094" cy="13921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0BAC7D-75D1-4CEE-A13D-68841B418EA6}"/>
              </a:ext>
            </a:extLst>
          </p:cNvPr>
          <p:cNvSpPr/>
          <p:nvPr/>
        </p:nvSpPr>
        <p:spPr>
          <a:xfrm>
            <a:off x="6096000" y="5552253"/>
            <a:ext cx="1114425" cy="5907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E7945-1635-4CE5-B3CA-899F46917C8E}"/>
              </a:ext>
            </a:extLst>
          </p:cNvPr>
          <p:cNvSpPr/>
          <p:nvPr/>
        </p:nvSpPr>
        <p:spPr>
          <a:xfrm>
            <a:off x="7324725" y="5477259"/>
            <a:ext cx="1114425" cy="6657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D32E909-F3E5-4322-9E3B-4D92045557B5}"/>
              </a:ext>
            </a:extLst>
          </p:cNvPr>
          <p:cNvSpPr/>
          <p:nvPr/>
        </p:nvSpPr>
        <p:spPr>
          <a:xfrm>
            <a:off x="7619233" y="4674644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195135C8-D9DF-4875-BC87-96F2A25CB7B8}"/>
              </a:ext>
            </a:extLst>
          </p:cNvPr>
          <p:cNvSpPr/>
          <p:nvPr/>
        </p:nvSpPr>
        <p:spPr>
          <a:xfrm>
            <a:off x="6355904" y="4742466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/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6744C-B7FE-4C98-BD49-EF2440516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559" y="6185679"/>
                <a:ext cx="517305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/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CF8F6D-2DE4-482E-AFF1-1FC5AF0F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62" y="6188606"/>
                <a:ext cx="5173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/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759A4-2403-42E5-AFC5-294F5F93E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33" y="6185679"/>
                <a:ext cx="517305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/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elements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C1E09-C1C8-4CBB-AAFF-653FE215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4" y="374901"/>
                <a:ext cx="2544983" cy="2123658"/>
              </a:xfrm>
              <a:prstGeom prst="rect">
                <a:avLst/>
              </a:prstGeom>
              <a:blipFill>
                <a:blip r:embed="rId11"/>
                <a:stretch>
                  <a:fillRect l="-2878" t="-20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/>
              <p:nvPr/>
            </p:nvSpPr>
            <p:spPr>
              <a:xfrm>
                <a:off x="521804" y="204335"/>
                <a:ext cx="2646502" cy="4174837"/>
              </a:xfrm>
              <a:prstGeom prst="verticalScroll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 we proceed by calculating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𝑒𝑛𝑑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𝑒𝑛𝑑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So we </a:t>
                </a:r>
                <a:r>
                  <a:rPr lang="en-US" b="1" dirty="0">
                    <a:solidFill>
                      <a:srgbClr val="FF0000"/>
                    </a:solidFill>
                  </a:rPr>
                  <a:t>FAIL</a:t>
                </a:r>
                <a:r>
                  <a:rPr lang="en-US" dirty="0">
                    <a:solidFill>
                      <a:schemeClr val="tx1"/>
                    </a:solidFill>
                  </a:rPr>
                  <a:t>! </a:t>
                </a:r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402BE031-97C0-4AE9-A759-189B312C2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4" y="204335"/>
                <a:ext cx="2646502" cy="4174837"/>
              </a:xfrm>
              <a:prstGeom prst="verticalScroll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947023A-1E77-4758-8BA4-179F3B1400A4}"/>
                  </a:ext>
                </a:extLst>
              </p:cNvPr>
              <p:cNvSpPr/>
              <p:nvPr/>
            </p:nvSpPr>
            <p:spPr>
              <a:xfrm>
                <a:off x="2612325" y="5280641"/>
                <a:ext cx="1114425" cy="92333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end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947023A-1E77-4758-8BA4-179F3B140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325" y="5280641"/>
                <a:ext cx="1114425" cy="92333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88D4042-A0B5-4E1B-AEAB-66F1F8B3CE04}"/>
                  </a:ext>
                </a:extLst>
              </p:cNvPr>
              <p:cNvSpPr/>
              <p:nvPr/>
            </p:nvSpPr>
            <p:spPr>
              <a:xfrm>
                <a:off x="1245256" y="5131254"/>
                <a:ext cx="1114425" cy="106147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88D4042-A0B5-4E1B-AEAB-66F1F8B3C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56" y="5131254"/>
                <a:ext cx="1114425" cy="1061471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Down 26">
            <a:extLst>
              <a:ext uri="{FF2B5EF4-FFF2-40B4-BE49-F238E27FC236}">
                <a16:creationId xmlns:a16="http://schemas.microsoft.com/office/drawing/2014/main" id="{99791671-81CA-4F62-A119-7A4345F48EDB}"/>
              </a:ext>
            </a:extLst>
          </p:cNvPr>
          <p:cNvSpPr/>
          <p:nvPr/>
        </p:nvSpPr>
        <p:spPr>
          <a:xfrm rot="10800000">
            <a:off x="2916080" y="6295348"/>
            <a:ext cx="522302" cy="447687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39F31A4-7DA5-4DF1-AAC2-EA934E58EDC6}"/>
              </a:ext>
            </a:extLst>
          </p:cNvPr>
          <p:cNvSpPr/>
          <p:nvPr/>
        </p:nvSpPr>
        <p:spPr>
          <a:xfrm rot="10800000">
            <a:off x="1473543" y="6295347"/>
            <a:ext cx="522302" cy="447687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5F69EE7-C2C5-4471-9FAB-87B8C1C43FFC}"/>
                  </a:ext>
                </a:extLst>
              </p:cNvPr>
              <p:cNvSpPr/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cap="none" spc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5F69EE7-C2C5-4471-9FAB-87B8C1C43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298" y="866604"/>
                <a:ext cx="753214" cy="923330"/>
              </a:xfrm>
              <a:prstGeom prst="rect">
                <a:avLst/>
              </a:prstGeom>
              <a:blipFill>
                <a:blip r:embed="rId15"/>
                <a:stretch>
                  <a:fillRect l="-48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ACF618B-0618-4B8C-AF48-8253381FC46B}"/>
                  </a:ext>
                </a:extLst>
              </p:cNvPr>
              <p:cNvSpPr/>
              <p:nvPr/>
            </p:nvSpPr>
            <p:spPr>
              <a:xfrm>
                <a:off x="6388001" y="3047731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ACF618B-0618-4B8C-AF48-8253381FC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001" y="3047731"/>
                <a:ext cx="753214" cy="923330"/>
              </a:xfrm>
              <a:prstGeom prst="rect">
                <a:avLst/>
              </a:prstGeom>
              <a:blipFill>
                <a:blip r:embed="rId16"/>
                <a:stretch>
                  <a:fillRect l="-56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3631F82-9986-47BF-A5DE-6BE9D2DD2B8C}"/>
                  </a:ext>
                </a:extLst>
              </p:cNvPr>
              <p:cNvSpPr/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5400" b="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3631F82-9986-47BF-A5DE-6BE9D2DD2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16" y="3343701"/>
                <a:ext cx="753214" cy="923330"/>
              </a:xfrm>
              <a:prstGeom prst="rect">
                <a:avLst/>
              </a:prstGeom>
              <a:blipFill>
                <a:blip r:embed="rId17"/>
                <a:stretch>
                  <a:fillRect l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F64351B3-60C3-4DD3-89BC-3D9AE2321321}"/>
                  </a:ext>
                </a:extLst>
              </p:cNvPr>
              <p:cNvSpPr/>
              <p:nvPr/>
            </p:nvSpPr>
            <p:spPr>
              <a:xfrm>
                <a:off x="3946229" y="5596347"/>
                <a:ext cx="1114425" cy="60762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F64351B3-60C3-4DD3-89BC-3D9AE2321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229" y="5596347"/>
                <a:ext cx="1114425" cy="60762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Up 32">
            <a:extLst>
              <a:ext uri="{FF2B5EF4-FFF2-40B4-BE49-F238E27FC236}">
                <a16:creationId xmlns:a16="http://schemas.microsoft.com/office/drawing/2014/main" id="{A1C67FF0-C83D-44A5-8EF7-0CC4C35500AF}"/>
              </a:ext>
            </a:extLst>
          </p:cNvPr>
          <p:cNvSpPr/>
          <p:nvPr/>
        </p:nvSpPr>
        <p:spPr>
          <a:xfrm>
            <a:off x="8843907" y="4888139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13E4444-0F73-4C0F-9748-4B8DC5168ADD}"/>
              </a:ext>
            </a:extLst>
          </p:cNvPr>
          <p:cNvSpPr/>
          <p:nvPr/>
        </p:nvSpPr>
        <p:spPr>
          <a:xfrm>
            <a:off x="4979121" y="2472402"/>
            <a:ext cx="2088720" cy="195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E214A0-1DE7-4B72-B7D9-2F12F5694138}"/>
              </a:ext>
            </a:extLst>
          </p:cNvPr>
          <p:cNvSpPr/>
          <p:nvPr/>
        </p:nvSpPr>
        <p:spPr>
          <a:xfrm>
            <a:off x="8553448" y="5666999"/>
            <a:ext cx="1114425" cy="4816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746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049866" y="301752"/>
                <a:ext cx="8103277" cy="1581912"/>
              </a:xfrm>
            </p:spPr>
            <p:txBody>
              <a:bodyPr/>
              <a:lstStyle/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 analysis assuming a “good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49866" y="301752"/>
                <a:ext cx="8103277" cy="1581912"/>
              </a:xfrm>
              <a:blipFill>
                <a:blip r:embed="rId3"/>
                <a:stretch>
                  <a:fillRect l="-3988" t="-20849" r="-2483" b="-235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2002536"/>
                <a:ext cx="8176723" cy="3931920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is “good”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We will show that assuming that we get a “good” value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The potential function decreases</a:t>
                </a:r>
              </a:p>
              <a:p>
                <a:pPr marL="1200150" lvl="2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Therefore the algorithm never fails</a:t>
                </a:r>
              </a:p>
              <a:p>
                <a:pPr marL="1200150" lvl="2" indent="-28575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Our algorithm produces a feasible solution (covering all elements)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We get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ratio from the optimum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2002536"/>
                <a:ext cx="8176723" cy="3931920"/>
              </a:xfrm>
              <a:blipFill>
                <a:blip r:embed="rId4"/>
                <a:stretch>
                  <a:fillRect l="-447" t="-12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5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76420" y="201168"/>
                <a:ext cx="8478476" cy="1682496"/>
              </a:xfrm>
            </p:spPr>
            <p:txBody>
              <a:bodyPr/>
              <a:lstStyle/>
              <a:p>
                <a:pPr algn="l"/>
                <a:r>
                  <a:rPr lang="en-US" dirty="0"/>
                  <a:t>Lemma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is monotonically decreasing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76420" y="201168"/>
                <a:ext cx="8478476" cy="1682496"/>
              </a:xfrm>
              <a:blipFill>
                <a:blip r:embed="rId3"/>
                <a:stretch>
                  <a:fillRect l="-3810" t="-13406" b="-221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ts About To Go Down!">
            <a:extLst>
              <a:ext uri="{FF2B5EF4-FFF2-40B4-BE49-F238E27FC236}">
                <a16:creationId xmlns:a16="http://schemas.microsoft.com/office/drawing/2014/main" id="{C9D355ED-7520-40D2-A869-CFCE697B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61" y="2591372"/>
            <a:ext cx="6711956" cy="34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27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76420" y="201168"/>
                <a:ext cx="8478476" cy="1682496"/>
              </a:xfrm>
            </p:spPr>
            <p:txBody>
              <a:bodyPr/>
              <a:lstStyle/>
              <a:p>
                <a:pPr algn="l"/>
                <a:r>
                  <a:rPr lang="en-US" dirty="0"/>
                  <a:t>Lemma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is monotonically decreasing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76420" y="201168"/>
                <a:ext cx="8478476" cy="1682496"/>
              </a:xfrm>
              <a:blipFill>
                <a:blip r:embed="rId3"/>
                <a:stretch>
                  <a:fillRect l="-3810" t="-13406" b="-221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2560320"/>
                <a:ext cx="8176723" cy="3374136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Consider a step in which the weight of a set 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increased. </a:t>
                </a: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2560320"/>
                <a:ext cx="8176723" cy="3374136"/>
              </a:xfrm>
              <a:blipFill>
                <a:blip r:embed="rId4"/>
                <a:stretch>
                  <a:fillRect l="-522" t="-14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519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6448508" cy="941832"/>
          </a:xfrm>
        </p:spPr>
        <p:txBody>
          <a:bodyPr/>
          <a:lstStyle/>
          <a:p>
            <a:pPr algn="l"/>
            <a:r>
              <a:rPr lang="en-US" dirty="0"/>
              <a:t>Lemma proof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3816" y="2441448"/>
                <a:ext cx="8176723" cy="3172968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Divide into 2 cases:</a:t>
                </a:r>
              </a:p>
              <a:p>
                <a:pPr lvl="1" algn="l"/>
                <a:r>
                  <a:rPr lang="en-US" sz="2800" dirty="0">
                    <a:solidFill>
                      <a:schemeClr val="tx1"/>
                    </a:solidFill>
                  </a:rPr>
                  <a:t>(1)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lvl="1" algn="l"/>
                <a:r>
                  <a:rPr lang="en-US" sz="2800" dirty="0">
                    <a:solidFill>
                      <a:schemeClr val="tx1"/>
                    </a:solidFill>
                  </a:rPr>
                  <a:t>(2)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3816" y="2441448"/>
                <a:ext cx="8176723" cy="3172968"/>
              </a:xfrm>
              <a:blipFill>
                <a:blip r:embed="rId3"/>
                <a:stretch>
                  <a:fillRect l="-1119" t="-2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46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2075687"/>
            <a:ext cx="8167579" cy="1600201"/>
          </a:xfrm>
        </p:spPr>
        <p:txBody>
          <a:bodyPr/>
          <a:lstStyle/>
          <a:p>
            <a:r>
              <a:rPr lang="en-US" dirty="0"/>
              <a:t>Algorithms we have so far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55572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76420" y="201168"/>
                <a:ext cx="8478476" cy="932688"/>
              </a:xfrm>
            </p:spPr>
            <p:txBody>
              <a:bodyPr/>
              <a:lstStyle/>
              <a:p>
                <a:pPr algn="l"/>
                <a:r>
                  <a:rPr lang="en-US" dirty="0"/>
                  <a:t>Lemma Proof (1):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76420" y="201168"/>
                <a:ext cx="8478476" cy="932688"/>
              </a:xfrm>
              <a:blipFill>
                <a:blip r:embed="rId3"/>
                <a:stretch>
                  <a:fillRect l="-3810" t="-16340" b="-398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9098280" cy="4672584"/>
              </a:xfrm>
            </p:spPr>
            <p:txBody>
              <a:bodyPr>
                <a:normAutofit fontScale="925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Reminder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algn="l"/>
                <a:r>
                  <a:rPr lang="en-US" sz="3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L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L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3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3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3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3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3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3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30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30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3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The first term is unchanged since each relevant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is not covered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(Reminder: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lvl="1"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The second term is decreases since it is monotonic decreasing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9098280" cy="4672584"/>
              </a:xfrm>
              <a:blipFill>
                <a:blip r:embed="rId4"/>
                <a:stretch>
                  <a:fillRect l="-402" r="-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258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76420" y="201168"/>
                <a:ext cx="8478476" cy="932688"/>
              </a:xfrm>
            </p:spPr>
            <p:txBody>
              <a:bodyPr/>
              <a:lstStyle/>
              <a:p>
                <a:pPr algn="l"/>
                <a:r>
                  <a:rPr lang="en-US" dirty="0"/>
                  <a:t>Lemma Proof (2):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76420" y="201168"/>
                <a:ext cx="8478476" cy="932688"/>
              </a:xfrm>
              <a:blipFill>
                <a:blip r:embed="rId3"/>
                <a:stretch>
                  <a:fillRect l="-3810" t="-16340" b="-398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</p:spPr>
            <p:txBody>
              <a:bodyPr>
                <a:normAutofit fontScale="925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This part is going to be probabilistic.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increased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so the new weight is:</a:t>
                </a:r>
              </a:p>
              <a:p>
                <a:pPr lvl="1" algn="l"/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Consider adding 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24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ig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High probability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Next step: </a:t>
                </a:r>
                <a:r>
                  <a:rPr lang="en-US" sz="2200" dirty="0">
                    <a:solidFill>
                      <a:schemeClr val="tx1"/>
                    </a:solidFill>
                  </a:rPr>
                  <a:t>Bound the expected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after the iteration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  <a:blipFill>
                <a:blip r:embed="rId4"/>
                <a:stretch>
                  <a:fillRect l="-447" t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Bound the 1</a:t>
            </a:r>
            <a:r>
              <a:rPr lang="en-US" baseline="30000" dirty="0"/>
              <a:t>st</a:t>
            </a:r>
            <a:r>
              <a:rPr lang="en-US" dirty="0"/>
              <a:t> term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We will bound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We want to bound the contribution of each element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the above term. Denote this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So our term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increases, all of the weights of all of the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increase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).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So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increased in the above term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  <a:blipFill>
                <a:blip r:embed="rId3"/>
                <a:stretch>
                  <a:fillRect l="-522" t="-13429" b="-1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2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Bound the 1</a:t>
            </a:r>
            <a:r>
              <a:rPr lang="en-US" baseline="30000" dirty="0"/>
              <a:t>st</a:t>
            </a:r>
            <a:r>
              <a:rPr lang="en-US" dirty="0"/>
              <a:t> term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 bound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𝑜𝑠𝑡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we bound the contribution of each element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So the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will be the 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(reminder: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before the iteration: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after the iteration: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	* 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0000"/>
                    </a:highlight>
                  </a:rPr>
                  <a:t>An increase!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  <a:blipFill>
                <a:blip r:embed="rId3"/>
                <a:stretch>
                  <a:fillRect l="-522" t="-127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07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/MAX Lifestyle Marketing &gt; blogItem-Dont Panic">
            <a:extLst>
              <a:ext uri="{FF2B5EF4-FFF2-40B4-BE49-F238E27FC236}">
                <a16:creationId xmlns:a16="http://schemas.microsoft.com/office/drawing/2014/main" id="{5D22C539-93D8-40C5-8A8E-F3FA97E4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08" y="1787747"/>
            <a:ext cx="6176201" cy="34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03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o is your Super Hero? - Northern VA Real Estate | HBC Group | Keller  Williams">
            <a:extLst>
              <a:ext uri="{FF2B5EF4-FFF2-40B4-BE49-F238E27FC236}">
                <a16:creationId xmlns:a16="http://schemas.microsoft.com/office/drawing/2014/main" id="{BC35A59A-500A-4985-90D3-C6709E68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86" y="2188874"/>
            <a:ext cx="4280264" cy="36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EA08DF8-001D-424F-A045-3236ACD5E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092" y="814388"/>
            <a:ext cx="7052012" cy="932688"/>
          </a:xfrm>
        </p:spPr>
        <p:txBody>
          <a:bodyPr/>
          <a:lstStyle/>
          <a:p>
            <a:pPr algn="l"/>
            <a:r>
              <a:rPr lang="en-US" dirty="0"/>
              <a:t>Probabilistic Analysis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49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Bound the 1</a:t>
            </a:r>
            <a:r>
              <a:rPr lang="en-US" baseline="30000" dirty="0"/>
              <a:t>st</a:t>
            </a:r>
            <a:r>
              <a:rPr lang="en-US" dirty="0"/>
              <a:t> term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809744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Bound the new expected value of the cost: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begChr m:val="["/>
                          <m:endChr m:val="]"/>
                          <m:ctrlPr>
                            <a:rPr lang="en-I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|"/>
                          <m:ctrlPr>
                            <a:rPr lang="en-I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cost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I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|"/>
                          <m:ctrlPr>
                            <a:rPr lang="en-I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before the iteration was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we can conclude: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There is no change in the expected value.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809744"/>
              </a:xfrm>
              <a:blipFill>
                <a:blip r:embed="rId3"/>
                <a:stretch>
                  <a:fillRect l="-1342" t="-25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69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37" y="0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Bound the 2</a:t>
            </a:r>
            <a:r>
              <a:rPr lang="en-US" baseline="30000" dirty="0"/>
              <a:t>nd</a:t>
            </a:r>
            <a:r>
              <a:rPr lang="en-US" dirty="0"/>
              <a:t> term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82602" y="815499"/>
                <a:ext cx="9345169" cy="3877802"/>
              </a:xfrm>
            </p:spPr>
            <p:txBody>
              <a:bodyPr>
                <a:no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100" dirty="0">
                    <a:solidFill>
                      <a:schemeClr val="tx1"/>
                    </a:solidFill>
                  </a:rPr>
                  <a:t>	and let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be the value of T after the iteration.</a:t>
                </a:r>
                <a:endParaRPr lang="he-IL" sz="21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Reminder we are in the case where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before the iteration.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endParaRPr lang="en-US" sz="21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100" dirty="0">
                    <a:solidFill>
                      <a:schemeClr val="tx1"/>
                    </a:solidFill>
                  </a:rPr>
                  <a:t>Lets rewrite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I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L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IL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IL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L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IL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L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L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L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IL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L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𝑙𝑜𝑔𝑚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We Plug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get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l"/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82602" y="815499"/>
                <a:ext cx="9345169" cy="3877802"/>
              </a:xfrm>
              <a:blipFill>
                <a:blip r:embed="rId3"/>
                <a:stretch>
                  <a:fillRect l="-783" r="-5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73B455-9F79-403B-871A-EA00431E2E0E}"/>
                  </a:ext>
                </a:extLst>
              </p:cNvPr>
              <p:cNvSpPr txBox="1"/>
              <p:nvPr/>
            </p:nvSpPr>
            <p:spPr>
              <a:xfrm>
                <a:off x="-167116" y="4439704"/>
                <a:ext cx="9925731" cy="2644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endParaRPr lang="en-US" sz="1800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IL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L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IL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IL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L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𝑙𝑜𝑔𝑚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L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L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𝑁𝑒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IL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IL" sz="2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𝑙𝑜𝑔𝑚</m:t>
                              </m:r>
                            </m:e>
                          </m:nary>
                        </m:sup>
                      </m:sSup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IL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L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IL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IL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L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𝑙𝑜𝑔𝑚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L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𝑵𝒆</m:t>
                              </m:r>
                              <m:sSub>
                                <m:sSubPr>
                                  <m:ctrlPr>
                                    <a:rPr lang="en-U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IL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𝒍𝒐𝒈𝒎</m:t>
                          </m:r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𝒍𝒐𝒈𝒎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IL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L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IL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IL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L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𝑙𝑜𝑔𝑚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L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L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L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IL" sz="2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L" sz="2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𝑙𝑜𝑔𝑚</m:t>
                              </m:r>
                            </m:e>
                          </m:nary>
                        </m:sup>
                      </m:sSup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𝑙𝑜𝑔𝑚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L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sSub>
                            <m:sSubPr>
                              <m:ctrlPr>
                                <a:rPr lang="en-IL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IL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𝑙𝑜𝑔𝑚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L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sSub>
                            <m:sSubPr>
                              <m:ctrlPr>
                                <a:rPr lang="en-IL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IL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73B455-9F79-403B-871A-EA00431E2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7116" y="4439704"/>
                <a:ext cx="9925731" cy="264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5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Bound the 2</a:t>
            </a:r>
            <a:r>
              <a:rPr lang="en-US" baseline="30000" dirty="0"/>
              <a:t>nd</a:t>
            </a:r>
            <a:r>
              <a:rPr lang="en-US" dirty="0"/>
              <a:t> term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668512" cy="5394960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𝑙𝑜𝑔𝑚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L" sz="26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sSub>
                          <m:sSubPr>
                            <m:ctrlPr>
                              <a:rPr lang="en-IL" sz="2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𝑁𝑒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IL" sz="2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6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I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be the Indicator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𝑁𝑒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 (we take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probability: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6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So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𝑙𝑜𝑔𝑚</m:t>
                          </m:r>
                        </m:sup>
                      </m:sSup>
                      <m:sSup>
                        <m:sSupPr>
                          <m:ctrlPr>
                            <a:rPr lang="en-IL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L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IL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IL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L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IL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𝑙𝑜𝑔𝑚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L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L" sz="28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IL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668512" cy="5394960"/>
              </a:xfrm>
              <a:blipFill>
                <a:blip r:embed="rId3"/>
                <a:stretch>
                  <a:fillRect l="-844" r="-2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490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Bound the 2</a:t>
            </a:r>
            <a:r>
              <a:rPr lang="en-US" baseline="30000" dirty="0"/>
              <a:t>nd</a:t>
            </a:r>
            <a:r>
              <a:rPr lang="en-US" dirty="0"/>
              <a:t> term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478476" cy="4809744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L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IL" sz="28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IL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</m:t>
                          </m:r>
                        </m:e>
                        <m:e>
                          <m:sSub>
                            <m:sSubPr>
                              <m:ctrlPr>
                                <a:rPr lang="en-IL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</m:t>
                          </m:r>
                        </m:e>
                        <m:e>
                          <m:sSub>
                            <m:sSubPr>
                              <m:ctrlPr>
                                <a:rPr lang="en-IL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IL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IL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IL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L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L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L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IL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IL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IL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L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IL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IL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L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L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478476" cy="480974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4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842" y="-155786"/>
            <a:ext cx="8505614" cy="2222330"/>
          </a:xfrm>
        </p:spPr>
        <p:txBody>
          <a:bodyPr/>
          <a:lstStyle/>
          <a:p>
            <a:pPr algn="l"/>
            <a:r>
              <a:rPr lang="en-US" dirty="0"/>
              <a:t>Algorithms we have so far:</a:t>
            </a:r>
            <a:br>
              <a:rPr lang="en-US" dirty="0"/>
            </a:br>
            <a:r>
              <a:rPr lang="en-US" dirty="0"/>
              <a:t>The offline problems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85859" y="2569464"/>
                <a:ext cx="7766936" cy="3803904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deterministic</a:t>
                </a:r>
                <a:r>
                  <a:rPr lang="en-US" sz="3200" dirty="0">
                    <a:solidFill>
                      <a:schemeClr val="tx1"/>
                    </a:solidFill>
                  </a:rPr>
                  <a:t> algorithm for the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offline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integral </a:t>
                </a:r>
                <a:r>
                  <a:rPr lang="en-US" sz="3200" dirty="0">
                    <a:solidFill>
                      <a:schemeClr val="tx1"/>
                    </a:solidFill>
                  </a:rPr>
                  <a:t>problem with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approximation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 ratio.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randomized</a:t>
                </a:r>
                <a:r>
                  <a:rPr lang="en-US" sz="3200" dirty="0">
                    <a:solidFill>
                      <a:schemeClr val="tx1"/>
                    </a:solidFill>
                  </a:rPr>
                  <a:t> algorithm for the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offline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integral </a:t>
                </a:r>
                <a:r>
                  <a:rPr lang="en-US" sz="3200" dirty="0">
                    <a:solidFill>
                      <a:schemeClr val="tx1"/>
                    </a:solidFill>
                  </a:rPr>
                  <a:t>problem with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approximation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 (feasible with high probability)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85859" y="2569464"/>
                <a:ext cx="7766936" cy="3803904"/>
              </a:xfrm>
              <a:blipFill>
                <a:blip r:embed="rId3"/>
                <a:stretch>
                  <a:fillRect l="-1099" t="-3205" b="-4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276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Bound the 2</a:t>
            </a:r>
            <a:r>
              <a:rPr lang="en-US" baseline="30000" dirty="0"/>
              <a:t>nd</a:t>
            </a:r>
            <a:r>
              <a:rPr lang="en-US" dirty="0"/>
              <a:t> term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478476" cy="4809744"/>
              </a:xfrm>
            </p:spPr>
            <p:txBody>
              <a:bodyPr>
                <a:normAutofit fontScale="85000" lnSpcReduction="200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L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L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IL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:r>
                  <a:rPr lang="en-IL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en-IL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I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IL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b>
                            </m:sSub>
                          </m:sup>
                        </m:sSup>
                      </m:e>
                    </m:d>
                    <m:sSup>
                      <m:sSupPr>
                        <m:ctrlPr>
                          <a:rPr lang="en-I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L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Use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𝑙𝑜𝑔𝑚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get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L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L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IL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𝑙𝑜𝑔𝑚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𝑙𝑜𝑔𝑚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IL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L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L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L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Since, so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l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𝑙𝑜𝑔𝑚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𝑙𝑜𝑔𝑚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IL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L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L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b>
                        <m:sSubPr>
                          <m:ctrlPr>
                            <a:rPr lang="en-IL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𝑙𝑜𝑔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b>
                        <m:sSubPr>
                          <m:ctrlPr>
                            <a:rPr lang="en-IL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𝑙𝑜𝑔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IL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L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L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b>
                        <m:sSubPr>
                          <m:ctrlP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𝑙𝑜𝑔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L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L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478476" cy="4809744"/>
              </a:xfrm>
              <a:blipFill>
                <a:blip r:embed="rId3"/>
                <a:stretch>
                  <a:fillRect l="-503" t="-7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83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Bound the 2</a:t>
            </a:r>
            <a:r>
              <a:rPr lang="en-US" baseline="30000" dirty="0"/>
              <a:t>nd</a:t>
            </a:r>
            <a:r>
              <a:rPr lang="en-US" dirty="0"/>
              <a:t> term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478476" cy="4809744"/>
              </a:xfrm>
            </p:spPr>
            <p:txBody>
              <a:bodyPr>
                <a:normAutofit fontScale="925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L" sz="35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35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5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5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L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IL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50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35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5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3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b>
                        <m:sSubPr>
                          <m:ctrlPr>
                            <a:rPr lang="en-IL" sz="3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3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3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𝑙𝑜𝑔𝑚</m:t>
                      </m:r>
                      <m:r>
                        <a:rPr lang="en-US" sz="3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IL" sz="3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L" sz="3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L" sz="3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lang="en-US" sz="3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3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500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Note that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L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IL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L" sz="26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60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0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Since we chose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(We ignore all sets s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L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L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we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get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and: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b>
                        <m:sSubPr>
                          <m:ctrlP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𝑙𝑜𝑔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IL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L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</m:t>
                      </m:r>
                    </m:oMath>
                  </m:oMathPara>
                </a14:m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b>
                        <m:sSubPr>
                          <m:ctrlP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𝑙𝑜𝑔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d>
                        <m:dPr>
                          <m:ctrlPr>
                            <a:rPr lang="en-IL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L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IL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IL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IL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478476" cy="4809744"/>
              </a:xfrm>
              <a:blipFill>
                <a:blip r:embed="rId3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2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Bound the 2</a:t>
            </a:r>
            <a:r>
              <a:rPr lang="en-US" baseline="30000" dirty="0"/>
              <a:t>nd</a:t>
            </a:r>
            <a:r>
              <a:rPr lang="en-US" dirty="0"/>
              <a:t> term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478476" cy="4809744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L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L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IL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IL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𝑙𝑜𝑔𝑚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</a:rPr>
                  <a:t>Note that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L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. Therefore we get that: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IL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IL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𝛼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en-IL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IL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IL" sz="32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478476" cy="4809744"/>
              </a:xfrm>
              <a:blipFill>
                <a:blip r:embed="rId3"/>
                <a:stretch>
                  <a:fillRect l="-935" r="-26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7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Bound the 2</a:t>
            </a:r>
            <a:r>
              <a:rPr lang="en-US" baseline="30000" dirty="0"/>
              <a:t>nd</a:t>
            </a:r>
            <a:r>
              <a:rPr lang="en-US" dirty="0"/>
              <a:t> term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478476" cy="4809744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Overall we get that: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L" sz="40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40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L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IL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00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≤…≤</m:t>
                      </m:r>
                      <m:sSup>
                        <m:sSupPr>
                          <m:ctrlPr>
                            <a:rPr lang="en-IL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IL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Remember that: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IL" sz="4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L" sz="4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IL" sz="4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4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</m:sSup>
                      <m:r>
                        <a:rPr lang="en-US" sz="28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L" sz="40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40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L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IL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L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00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IL" sz="4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sz="4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IL" sz="4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den>
                        </m:f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b>
                          <m:sSubPr>
                            <m:ctrlPr>
                              <a:rPr lang="en-IL" sz="4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IL" sz="4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𝑙𝑜𝑔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IL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den>
                        </m:f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b>
                          <m:sSubPr>
                            <m:ctrlPr>
                              <a:rPr lang="en-IL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IL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𝑙𝑜𝑔</m:t>
                        </m:r>
                        <m:r>
                          <a:rPr lang="en-US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L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𝑇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478476" cy="4809744"/>
              </a:xfrm>
              <a:blipFill>
                <a:blip r:embed="rId3"/>
                <a:stretch>
                  <a:fillRect l="-1438" t="-12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4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Lemma Proof (3)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5355282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Recap: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IL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L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</m:s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is monotonically decreasing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2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2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2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US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sup>
                    </m:sSup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] </a:t>
                </a:r>
                <a:r>
                  <a:rPr lang="en-US" sz="2200" dirty="0">
                    <a:solidFill>
                      <a:schemeClr val="tx1"/>
                    </a:solidFill>
                  </a:rPr>
                  <a:t>is monotonically decreasing</a:t>
                </a:r>
              </a:p>
              <a:p>
                <a:pPr lvl="1" algn="l"/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] is monotonically decreasing (linearity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Either taking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ecreases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or not taking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ecreases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Reason: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5355282"/>
              </a:xfrm>
              <a:blipFill>
                <a:blip r:embed="rId3"/>
                <a:stretch>
                  <a:fillRect l="-522" r="-9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Lemma Proof (3)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</p:spPr>
            <p:txBody>
              <a:bodyPr>
                <a:normAutofit fontScale="85000" lnSpcReduction="200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Reminder of what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does: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before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after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without choosing s to the cover C.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after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choosing s to the cover C.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Choose s to C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𝑒𝑛𝑑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𝑒𝑛𝑑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𝐹𝐴𝐼𝐿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We now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  <m:sup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600" b="1" dirty="0">
                    <a:solidFill>
                      <a:schemeClr val="tx1"/>
                    </a:solidFill>
                  </a:rPr>
                  <a:t>So: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For a “good” value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the algorithm does not fail (first condition holds)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We always update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s.t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is decreasing.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  <a:blipFill>
                <a:blip r:embed="rId3"/>
                <a:stretch>
                  <a:fillRect l="-447" t="-20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570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Lemma Proof (3)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617380" cy="4672584"/>
              </a:xfrm>
            </p:spPr>
            <p:txBody>
              <a:bodyPr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The 2</a:t>
                </a:r>
                <a:r>
                  <a:rPr lang="en-US" sz="2600" baseline="30000" dirty="0">
                    <a:solidFill>
                      <a:schemeClr val="tx1"/>
                    </a:solidFill>
                  </a:rPr>
                  <a:t>nd</a:t>
                </a:r>
                <a:r>
                  <a:rPr lang="en-US" sz="2600" dirty="0">
                    <a:solidFill>
                      <a:schemeClr val="tx1"/>
                    </a:solidFill>
                  </a:rPr>
                  <a:t> condition is: if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𝐹𝐴𝐼𝐿</m:t>
                    </m:r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  <a:p>
                <a:pPr lvl="1"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the fractional optimum.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Note that we assume here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algorithm F has enough sets to get the real optimal solution.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So we can conclude: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𝑂𝑃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sz="2800" b="1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617380" cy="4672584"/>
              </a:xfrm>
              <a:blipFill>
                <a:blip r:embed="rId3"/>
                <a:stretch>
                  <a:fillRect l="-636" t="-1173" r="-11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0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220" y="2212466"/>
            <a:ext cx="5195780" cy="3374518"/>
          </a:xfrm>
        </p:spPr>
        <p:txBody>
          <a:bodyPr/>
          <a:lstStyle/>
          <a:p>
            <a:pPr algn="l"/>
            <a:r>
              <a:rPr lang="en-US" dirty="0"/>
              <a:t>Covering 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Competitive ratio</a:t>
            </a:r>
            <a:endParaRPr lang="en-IL" dirty="0"/>
          </a:p>
        </p:txBody>
      </p:sp>
      <p:pic>
        <p:nvPicPr>
          <p:cNvPr id="5122" name="Picture 2" descr="Competitive Intelligence - How to do Competitor Research">
            <a:extLst>
              <a:ext uri="{FF2B5EF4-FFF2-40B4-BE49-F238E27FC236}">
                <a16:creationId xmlns:a16="http://schemas.microsoft.com/office/drawing/2014/main" id="{64CC4E83-DA53-4C63-9231-16EA94182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46" y="3245738"/>
            <a:ext cx="3313084" cy="234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37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Theorem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</p:spPr>
            <p:txBody>
              <a:bodyPr>
                <a:normAutofit/>
              </a:bodyPr>
              <a:lstStyle/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Throughout the algorithm the following holds: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(each cover is valid)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(cost bound)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  <a:blipFill>
                <a:blip r:embed="rId3"/>
                <a:stretch>
                  <a:fillRect l="-14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5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Theorem proof (A)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</p:spPr>
            <p:txBody>
              <a:bodyPr>
                <a:normAutofit fontScale="92500"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We want to prove: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At the beginning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So the initial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at most: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𝑢𝑛𝑐𝑜𝑣𝑒𝑟𝑒𝑑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𝑒𝑙𝑒𝑚𝑒𝑛𝑡𝑠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From the lemma we know that the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during the entire run.</a:t>
                </a: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  <a:blipFill>
                <a:blip r:embed="rId3"/>
                <a:stretch>
                  <a:fillRect l="-969" t="-1043" b="-7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61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842" y="-155786"/>
            <a:ext cx="8505614" cy="2222330"/>
          </a:xfrm>
        </p:spPr>
        <p:txBody>
          <a:bodyPr/>
          <a:lstStyle/>
          <a:p>
            <a:pPr algn="l"/>
            <a:r>
              <a:rPr lang="en-US" dirty="0"/>
              <a:t>Algorithms we have so far:</a:t>
            </a:r>
            <a:br>
              <a:rPr lang="en-US" dirty="0"/>
            </a:br>
            <a:r>
              <a:rPr lang="en-US" dirty="0"/>
              <a:t>The online problems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22376" y="2482258"/>
                <a:ext cx="8302751" cy="3543638"/>
              </a:xfrm>
            </p:spPr>
            <p:txBody>
              <a:bodyPr>
                <a:normAutofit fontScale="92500" lnSpcReduction="200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Deterministic</a:t>
                </a:r>
                <a:r>
                  <a:rPr lang="en-US" sz="3200" dirty="0">
                    <a:solidFill>
                      <a:schemeClr val="tx1"/>
                    </a:solidFill>
                  </a:rPr>
                  <a:t> Algorithms for the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fractional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online</a:t>
                </a:r>
                <a:r>
                  <a:rPr lang="en-US" sz="3200" dirty="0">
                    <a:solidFill>
                      <a:schemeClr val="tx1"/>
                    </a:solidFill>
                  </a:rPr>
                  <a:t> problem which are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𝒍𝒐𝒈𝒅</m:t>
                        </m:r>
                      </m:e>
                    </m:d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𝒍𝒐𝒈𝒏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competitive</a:t>
                </a:r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randomized</a:t>
                </a:r>
                <a:r>
                  <a:rPr lang="en-US" sz="3200" dirty="0">
                    <a:solidFill>
                      <a:schemeClr val="tx1"/>
                    </a:solidFill>
                  </a:rPr>
                  <a:t> algorithm for the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online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integral</a:t>
                </a:r>
                <a:r>
                  <a:rPr lang="en-US" sz="3200" dirty="0">
                    <a:solidFill>
                      <a:schemeClr val="tx1"/>
                    </a:solidFill>
                  </a:rPr>
                  <a:t> problem which is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𝒍𝒐𝒈𝒏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𝒍𝒐𝒈𝒎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𝐜𝐨𝐦𝐩𝐞𝐭</m:t>
                    </m:r>
                    <m:r>
                      <a:rPr lang="en-US" sz="3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32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𝐭𝐢𝐯𝐞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(feasible with high probability)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22376" y="2482258"/>
                <a:ext cx="8302751" cy="3543638"/>
              </a:xfrm>
              <a:blipFill>
                <a:blip r:embed="rId3"/>
                <a:stretch>
                  <a:fillRect l="-1029" r="-1396" b="-12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673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Theorem proof (A)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We want to prove: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We know that the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during the entire run.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Assume by contradiction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(we don’t cover it) so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(first term) </a:t>
                </a:r>
                <a:r>
                  <a:rPr lang="en-US" sz="2400" dirty="0">
                    <a:solidFill>
                      <a:schemeClr val="tx1"/>
                    </a:solidFill>
                  </a:rPr>
                  <a:t>which is a contradiction.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The cover is valid.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  <a:blipFill>
                <a:blip r:embed="rId3"/>
                <a:stretch>
                  <a:fillRect l="-1119" t="-1825" r="-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4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Theorem proof (B)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</p:spPr>
            <p:txBody>
              <a:bodyPr>
                <a:normAutofit fontScale="92500"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We want to 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Again, we know that the value is always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So we know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L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IL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L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L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𝑙𝑜𝑔𝑚</m:t>
                                </m:r>
                              </m:e>
                            </m:d>
                          </m:e>
                        </m:nary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en-IL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which implies: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I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d>
                          <m:dPr>
                            <m:ctrlPr>
                              <a:rPr lang="en-I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L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</m:nary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I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L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L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261872"/>
                <a:ext cx="8176723" cy="4672584"/>
              </a:xfrm>
              <a:blipFill>
                <a:blip r:embed="rId3"/>
                <a:stretch>
                  <a:fillRect l="-969" t="-116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7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420" y="201168"/>
            <a:ext cx="8478476" cy="932688"/>
          </a:xfrm>
        </p:spPr>
        <p:txBody>
          <a:bodyPr/>
          <a:lstStyle/>
          <a:p>
            <a:pPr algn="l"/>
            <a:r>
              <a:rPr lang="en-US" dirty="0"/>
              <a:t>Theorem proof (B)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83746" y="1261872"/>
                <a:ext cx="9544050" cy="5249146"/>
              </a:xfrm>
            </p:spPr>
            <p:txBody>
              <a:bodyPr>
                <a:normAutofit fontScale="92500" lnSpcReduction="10000"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We want to 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𝒍𝒐𝒈𝒎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𝒍𝒐𝒈𝒏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L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IL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L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L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L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d>
                          <m:dPr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IL" sz="2400" b="0" i="0" dirty="0"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</a:rPr>
                  <a:t>■</a:t>
                </a:r>
                <a:endParaRPr lang="en-US" sz="2400" b="0" i="0" dirty="0">
                  <a:solidFill>
                    <a:schemeClr val="tx1"/>
                  </a:solidFill>
                  <a:effectLst/>
                  <a:latin typeface="Courier New" panose="02070309020205020404" pitchFamily="49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we get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L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L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IL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83746" y="1261872"/>
                <a:ext cx="9544050" cy="5249146"/>
              </a:xfrm>
              <a:blipFill>
                <a:blip r:embed="rId3"/>
                <a:stretch>
                  <a:fillRect l="-895" t="-109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6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76420" y="201168"/>
                <a:ext cx="8478476" cy="932688"/>
              </a:xfrm>
            </p:spPr>
            <p:txBody>
              <a:bodyPr/>
              <a:lstStyle/>
              <a:p>
                <a:pPr algn="l"/>
                <a:r>
                  <a:rPr lang="en-US" dirty="0"/>
                  <a:t>Finding a “good”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76420" y="201168"/>
                <a:ext cx="8478476" cy="932688"/>
              </a:xfrm>
              <a:blipFill>
                <a:blip r:embed="rId3"/>
                <a:stretch>
                  <a:fillRect l="-3810" t="-16340" b="-398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2" name="Picture 8" descr="How to create Saved Search in NetSuite ? - Bestir Software Services Blog">
            <a:extLst>
              <a:ext uri="{FF2B5EF4-FFF2-40B4-BE49-F238E27FC236}">
                <a16:creationId xmlns:a16="http://schemas.microsoft.com/office/drawing/2014/main" id="{B5417584-6310-44E9-87E7-E3DA824D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0" y="1295508"/>
            <a:ext cx="2696936" cy="26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6EE3B4-6397-4D0B-92ED-E42705C31E0A}"/>
                  </a:ext>
                </a:extLst>
              </p:cNvPr>
              <p:cNvSpPr/>
              <p:nvPr/>
            </p:nvSpPr>
            <p:spPr>
              <a:xfrm>
                <a:off x="6063158" y="2244415"/>
                <a:ext cx="82920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6EE3B4-6397-4D0B-92ED-E42705C31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158" y="2244415"/>
                <a:ext cx="829201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E5B82F-7D9B-42F2-81BC-2801FF2536AB}"/>
                  </a:ext>
                </a:extLst>
              </p:cNvPr>
              <p:cNvSpPr/>
              <p:nvPr/>
            </p:nvSpPr>
            <p:spPr>
              <a:xfrm>
                <a:off x="4251807" y="4629748"/>
                <a:ext cx="1235146" cy="14465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cap="none" spc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8800" b="0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E5B82F-7D9B-42F2-81BC-2801FF253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807" y="4629748"/>
                <a:ext cx="1235146" cy="1446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8F7FAD-F0B3-47A9-88F4-BD9759329D33}"/>
                  </a:ext>
                </a:extLst>
              </p:cNvPr>
              <p:cNvSpPr/>
              <p:nvPr/>
            </p:nvSpPr>
            <p:spPr>
              <a:xfrm>
                <a:off x="4937877" y="2356184"/>
                <a:ext cx="471283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8F7FAD-F0B3-47A9-88F4-BD9759329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877" y="2356184"/>
                <a:ext cx="47128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226B41-559F-41EF-8EA5-2F1986508466}"/>
                  </a:ext>
                </a:extLst>
              </p:cNvPr>
              <p:cNvSpPr/>
              <p:nvPr/>
            </p:nvSpPr>
            <p:spPr>
              <a:xfrm>
                <a:off x="5682658" y="2905086"/>
                <a:ext cx="1369754" cy="264687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b="0" i="1" cap="none" spc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8800" b="0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226B41-559F-41EF-8EA5-2F1986508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658" y="2905086"/>
                <a:ext cx="1369754" cy="2646878"/>
              </a:xfrm>
              <a:prstGeom prst="rect">
                <a:avLst/>
              </a:prstGeom>
              <a:blipFill>
                <a:blip r:embed="rId8"/>
                <a:stretch>
                  <a:fillRect l="-18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FE65D38-C696-4DD3-9F31-E21FAD5B3730}"/>
                  </a:ext>
                </a:extLst>
              </p:cNvPr>
              <p:cNvSpPr/>
              <p:nvPr/>
            </p:nvSpPr>
            <p:spPr>
              <a:xfrm>
                <a:off x="7752954" y="589787"/>
                <a:ext cx="2562240" cy="31547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900" b="0" i="1" cap="none" spc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9900" b="0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FE65D38-C696-4DD3-9F31-E21FAD5B3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954" y="589787"/>
                <a:ext cx="2562240" cy="31547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6BADAA-41D6-4023-BC50-C1CE5DF210F1}"/>
                  </a:ext>
                </a:extLst>
              </p:cNvPr>
              <p:cNvSpPr/>
              <p:nvPr/>
            </p:nvSpPr>
            <p:spPr>
              <a:xfrm>
                <a:off x="6888038" y="1864777"/>
                <a:ext cx="4292072" cy="53860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400" b="0" i="1" cap="none" spc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9900" b="0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6BADAA-41D6-4023-BC50-C1CE5DF21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38" y="1864777"/>
                <a:ext cx="4292072" cy="53860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9FF7DA-B926-4564-BE70-CC62A504A81B}"/>
                  </a:ext>
                </a:extLst>
              </p:cNvPr>
              <p:cNvSpPr/>
              <p:nvPr/>
            </p:nvSpPr>
            <p:spPr>
              <a:xfrm>
                <a:off x="1745639" y="2356184"/>
                <a:ext cx="2629869" cy="47089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0" b="0" i="1" cap="none" spc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0000" b="0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9FF7DA-B926-4564-BE70-CC62A504A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639" y="2356184"/>
                <a:ext cx="2629869" cy="4708981"/>
              </a:xfrm>
              <a:prstGeom prst="rect">
                <a:avLst/>
              </a:prstGeom>
              <a:blipFill>
                <a:blip r:embed="rId11"/>
                <a:stretch>
                  <a:fillRect l="-136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2B414B-274D-45E2-9EFE-263635B8E97A}"/>
                  </a:ext>
                </a:extLst>
              </p:cNvPr>
              <p:cNvSpPr/>
              <p:nvPr/>
            </p:nvSpPr>
            <p:spPr>
              <a:xfrm>
                <a:off x="4678182" y="3050160"/>
                <a:ext cx="279114" cy="2154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cap="none" spc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2B414B-274D-45E2-9EFE-263635B8E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82" y="3050160"/>
                <a:ext cx="279114" cy="215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872F5BF-B90B-4060-A04F-DB378B3A23DC}"/>
                  </a:ext>
                </a:extLst>
              </p:cNvPr>
              <p:cNvSpPr/>
              <p:nvPr/>
            </p:nvSpPr>
            <p:spPr>
              <a:xfrm>
                <a:off x="5659467" y="2202295"/>
                <a:ext cx="352019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4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872F5BF-B90B-4060-A04F-DB378B3A2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467" y="2202295"/>
                <a:ext cx="352019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952CA4E-2A15-4CDD-8C31-BA9915BD6AB3}"/>
                  </a:ext>
                </a:extLst>
              </p:cNvPr>
              <p:cNvSpPr/>
              <p:nvPr/>
            </p:nvSpPr>
            <p:spPr>
              <a:xfrm>
                <a:off x="4073276" y="3973047"/>
                <a:ext cx="56739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8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952CA4E-2A15-4CDD-8C31-BA9915BD6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76" y="3973047"/>
                <a:ext cx="567398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2C40D5B-ABFD-43E4-8BB1-5D2E6E0A8569}"/>
                  </a:ext>
                </a:extLst>
              </p:cNvPr>
              <p:cNvSpPr/>
              <p:nvPr/>
            </p:nvSpPr>
            <p:spPr>
              <a:xfrm>
                <a:off x="6706415" y="1140466"/>
                <a:ext cx="1235146" cy="14465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i="1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4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2C40D5B-ABFD-43E4-8BB1-5D2E6E0A8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415" y="1140466"/>
                <a:ext cx="1235146" cy="1446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2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75221" y="121298"/>
                <a:ext cx="8103277" cy="1267844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7200" b="0" i="0" smtClean="0">
                          <a:latin typeface="Cambria Math" panose="02040503050406030204" pitchFamily="18" charset="0"/>
                        </a:rPr>
                        <m:t>Algorithm</m:t>
                      </m:r>
                      <m:r>
                        <a:rPr lang="en-US" sz="7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7200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IL" sz="7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75221" y="121298"/>
                <a:ext cx="8103277" cy="126784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38587" y="1883664"/>
                <a:ext cx="8176723" cy="3758184"/>
              </a:xfrm>
            </p:spPr>
            <p:txBody>
              <a:bodyPr>
                <a:noAutofit/>
              </a:bodyPr>
              <a:lstStyle/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(1) Initialize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</m:oMath>
                </a14:m>
                <a:endParaRPr lang="en-US" sz="2200" b="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(2) When a constraint and element arrive:</a:t>
                </a:r>
              </a:p>
              <a:p>
                <a:pPr marL="1257300" lvl="2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(2.1) Run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add 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cover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1257300" lvl="2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(2.2)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has failed:</a:t>
                </a:r>
              </a:p>
              <a:p>
                <a:pPr marL="1714500" lvl="3" indent="-342900" algn="l">
                  <a:buFont typeface="Arial" panose="020B0604020202020204" pitchFamily="34" charset="0"/>
                  <a:buChar char="•"/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(2.2.1)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go to (2.1)</a:t>
                </a:r>
              </a:p>
              <a:p>
                <a:pPr lvl="3" algn="l"/>
                <a:endParaRPr lang="en-US" sz="2200" dirty="0">
                  <a:solidFill>
                    <a:schemeClr val="tx1"/>
                  </a:solidFill>
                </a:endParaRPr>
              </a:p>
              <a:p>
                <a:pPr lvl="3" algn="l"/>
                <a:endParaRPr lang="en-US" sz="22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Notes: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reruns F on all constraints we got so far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returns the cover it got so far each time</a:t>
                </a: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38587" y="1883664"/>
                <a:ext cx="8176723" cy="3758184"/>
              </a:xfrm>
              <a:blipFill>
                <a:blip r:embed="rId4"/>
                <a:stretch>
                  <a:fillRect l="-447" t="-1297" b="-278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4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059010" y="137160"/>
                <a:ext cx="8103277" cy="1280160"/>
              </a:xfrm>
            </p:spPr>
            <p:txBody>
              <a:bodyPr/>
              <a:lstStyle/>
              <a:p>
                <a:pPr algn="l"/>
                <a:r>
                  <a:rPr lang="en-US" dirty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analysis (1)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59010" y="137160"/>
                <a:ext cx="8103277" cy="1280160"/>
              </a:xfrm>
              <a:blipFill>
                <a:blip r:embed="rId3"/>
                <a:stretch>
                  <a:fillRect l="-4063" b="-28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2002536"/>
                <a:ext cx="8176723" cy="393192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Eventually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doesn’t fail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Since after enough times we get to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lvl="1" algn="l"/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runs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times.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2002536"/>
                <a:ext cx="8176723" cy="3931920"/>
              </a:xfrm>
              <a:blipFill>
                <a:blip r:embed="rId4"/>
                <a:stretch>
                  <a:fillRect l="-1491" t="-15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8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58" y="539496"/>
            <a:ext cx="8103277" cy="1280160"/>
          </a:xfrm>
        </p:spPr>
        <p:txBody>
          <a:bodyPr/>
          <a:lstStyle/>
          <a:p>
            <a:pPr algn="l"/>
            <a:r>
              <a:rPr lang="en-US" dirty="0"/>
              <a:t>Did we take too many sets to the cover C?</a:t>
            </a:r>
            <a:endParaRPr lang="en-IL" dirty="0"/>
          </a:p>
        </p:txBody>
      </p:sp>
      <p:pic>
        <p:nvPicPr>
          <p:cNvPr id="6148" name="Picture 4" descr="The history/origin of the question mark - Where did it come from?">
            <a:extLst>
              <a:ext uri="{FF2B5EF4-FFF2-40B4-BE49-F238E27FC236}">
                <a16:creationId xmlns:a16="http://schemas.microsoft.com/office/drawing/2014/main" id="{C0F66DC1-291D-493C-A87F-087CEDA5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71" y="1819656"/>
            <a:ext cx="3217291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F933EF8-AE5D-4858-9860-B150351B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64" y="3640591"/>
            <a:ext cx="3762507" cy="25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721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730" y="210312"/>
            <a:ext cx="8267869" cy="2660904"/>
          </a:xfrm>
        </p:spPr>
        <p:txBody>
          <a:bodyPr/>
          <a:lstStyle/>
          <a:p>
            <a:pPr algn="l"/>
            <a:r>
              <a:rPr lang="en-US" dirty="0"/>
              <a:t>Let’s see how much we need to pay for failed attempts</a:t>
            </a:r>
            <a:endParaRPr lang="en-IL" dirty="0"/>
          </a:p>
        </p:txBody>
      </p:sp>
      <p:pic>
        <p:nvPicPr>
          <p:cNvPr id="7170" name="Picture 2" descr="Time To Pay Up Michael Imperioli GIF - Time To Pay Up Michael Imperioli  Uriel - Discover &amp; Share GIFs">
            <a:extLst>
              <a:ext uri="{FF2B5EF4-FFF2-40B4-BE49-F238E27FC236}">
                <a16:creationId xmlns:a16="http://schemas.microsoft.com/office/drawing/2014/main" id="{8E9B7C26-E0EF-46EA-BD3A-16567A53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02" y="3189732"/>
            <a:ext cx="5559323" cy="31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879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85564" y="102053"/>
                <a:ext cx="8103277" cy="1045845"/>
              </a:xfrm>
            </p:spPr>
            <p:txBody>
              <a:bodyPr/>
              <a:lstStyle/>
              <a:p>
                <a:pPr algn="l"/>
                <a:r>
                  <a:rPr lang="en-US" dirty="0"/>
                  <a:t>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analysis (2.1)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85564" y="102053"/>
                <a:ext cx="8103277" cy="1045845"/>
              </a:xfrm>
              <a:blipFill>
                <a:blip r:embed="rId3"/>
                <a:stretch>
                  <a:fillRect l="-4063" t="-4094" r="-1956" b="-356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88809" y="1063922"/>
                <a:ext cx="8176723" cy="5794078"/>
              </a:xfrm>
            </p:spPr>
            <p:txBody>
              <a:bodyPr>
                <a:noAutofit/>
              </a:bodyPr>
              <a:lstStyle/>
              <a:p>
                <a:pPr lvl="1" algn="l"/>
                <a:r>
                  <a:rPr lang="en-US" sz="2400" dirty="0">
                    <a:solidFill>
                      <a:schemeClr val="tx1"/>
                    </a:solidFill>
                  </a:rPr>
                  <a:t>Denote</a:t>
                </a:r>
              </a:p>
              <a:p>
                <a:pPr marL="1485900" lvl="2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at iteration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485900" lvl="2" indent="-5715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2" algn="l"/>
                <a:r>
                  <a:rPr lang="en-US" sz="2400" b="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(induction).</a:t>
                </a:r>
              </a:p>
              <a:p>
                <a:pPr lvl="2"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lvl="1" algn="l"/>
                <a:r>
                  <a:rPr lang="en-US" sz="2400" dirty="0">
                    <a:solidFill>
                      <a:schemeClr val="tx1"/>
                    </a:solidFill>
                  </a:rPr>
                  <a:t>Remember that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 algn="l"/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I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n-I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  <m:nary>
                      <m:naryPr>
                        <m:chr m:val="∑"/>
                        <m:supHide m:val="on"/>
                        <m:ctrlPr>
                          <a:rPr lang="en-IL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d>
                          <m:dPr>
                            <m:ctrlPr>
                              <a:rPr lang="en-I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L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028700" lvl="1" indent="-5715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So for each failed solution in iteration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we pay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𝑙𝑜𝑔𝑛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𝑙𝑜𝑔𝑚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028700" lvl="1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such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that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we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pay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at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most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each iteration.</a:t>
                </a: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88809" y="1063922"/>
                <a:ext cx="8176723" cy="5794078"/>
              </a:xfrm>
              <a:blipFill>
                <a:blip r:embed="rId4"/>
                <a:stretch>
                  <a:fillRect t="-842" r="-820" b="-27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1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068154" y="0"/>
                <a:ext cx="8103277" cy="996696"/>
              </a:xfrm>
            </p:spPr>
            <p:txBody>
              <a:bodyPr/>
              <a:lstStyle/>
              <a:p>
                <a:pPr algn="l"/>
                <a:r>
                  <a:rPr lang="en-US" dirty="0"/>
                  <a:t>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analysis (2.2)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68154" y="0"/>
                <a:ext cx="8103277" cy="996696"/>
              </a:xfrm>
              <a:blipFill>
                <a:blip r:embed="rId3"/>
                <a:stretch>
                  <a:fillRect l="-3988" t="-8537" r="-2032" b="-365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31520" y="918971"/>
                <a:ext cx="8176723" cy="5739003"/>
              </a:xfrm>
            </p:spPr>
            <p:txBody>
              <a:bodyPr>
                <a:no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Let k be the largest integer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fails.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Since failed solution in iteration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costs at most</a:t>
                </a:r>
              </a:p>
              <a:p>
                <a:pPr algn="l"/>
                <a:r>
                  <a:rPr lang="en-US" sz="22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he-IL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, we pay a total of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𝑙𝑜𝑔𝑚</m:t>
                        </m:r>
                        <m: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𝑙𝑜𝑔𝑛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for 	the 	previous attempts.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𝑙𝑜𝑔𝑚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𝑙𝑜𝑔𝑛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𝑙𝑜𝑔𝑚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𝑙𝑜𝑔𝑛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𝑙𝑜𝑔𝑚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𝑙𝑜𝑔𝑛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𝑙𝑜𝑔𝑚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𝑙𝑜𝑔𝑛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𝑙𝑜𝑔𝑚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𝑙𝑜𝑔𝑛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algn="l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1028700" lvl="1" indent="-57150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31520" y="918971"/>
                <a:ext cx="8176723" cy="5739003"/>
              </a:xfrm>
              <a:blipFill>
                <a:blip r:embed="rId4"/>
                <a:stretch>
                  <a:fillRect l="-447" t="-31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3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59" y="246888"/>
            <a:ext cx="7766936" cy="823004"/>
          </a:xfrm>
        </p:spPr>
        <p:txBody>
          <a:bodyPr/>
          <a:lstStyle/>
          <a:p>
            <a:pPr algn="l"/>
            <a:r>
              <a:rPr lang="en-US" dirty="0"/>
              <a:t>The goal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49867" y="2212848"/>
                <a:ext cx="7766936" cy="3035808"/>
              </a:xfrm>
            </p:spPr>
            <p:txBody>
              <a:bodyPr>
                <a:norm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tx1"/>
                    </a:solidFill>
                  </a:rPr>
                  <a:t>A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deterministic</a:t>
                </a:r>
                <a:r>
                  <a:rPr lang="en-US" sz="3600" dirty="0">
                    <a:solidFill>
                      <a:schemeClr val="tx1"/>
                    </a:solidFill>
                  </a:rPr>
                  <a:t> algorithm for the </a:t>
                </a:r>
                <a:r>
                  <a:rPr lang="en-US" sz="3600" b="1" dirty="0">
                    <a:solidFill>
                      <a:srgbClr val="7030A0"/>
                    </a:solidFill>
                  </a:rPr>
                  <a:t>online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accent2"/>
                    </a:solidFill>
                  </a:rPr>
                  <a:t>integral </a:t>
                </a:r>
                <a:r>
                  <a:rPr lang="en-US" sz="3600" dirty="0">
                    <a:solidFill>
                      <a:schemeClr val="tx1"/>
                    </a:solidFill>
                  </a:rPr>
                  <a:t>covering problem with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𝒍𝒐𝒈𝒏</m:t>
                    </m:r>
                    <m:r>
                      <a:rPr lang="en-US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𝒍𝒐𝒈𝒎</m:t>
                    </m:r>
                    <m:r>
                      <a:rPr lang="en-US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competitive</a:t>
                </a:r>
                <a:r>
                  <a:rPr lang="en-US" sz="3600" dirty="0">
                    <a:solidFill>
                      <a:schemeClr val="tx1"/>
                    </a:solidFill>
                  </a:rPr>
                  <a:t> ratio.</a:t>
                </a:r>
              </a:p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49867" y="2212848"/>
                <a:ext cx="7766936" cy="3035808"/>
              </a:xfrm>
              <a:blipFill>
                <a:blip r:embed="rId2"/>
                <a:stretch>
                  <a:fillRect t="-2811" r="-15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6377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059010" y="137160"/>
                <a:ext cx="8103277" cy="1280160"/>
              </a:xfrm>
            </p:spPr>
            <p:txBody>
              <a:bodyPr/>
              <a:lstStyle/>
              <a:p>
                <a:pPr algn="l"/>
                <a:r>
                  <a:rPr lang="en-US" dirty="0"/>
                  <a:t>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analysis (2.2)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59010" y="137160"/>
                <a:ext cx="8103277" cy="1280160"/>
              </a:xfrm>
              <a:blipFill>
                <a:blip r:embed="rId3"/>
                <a:stretch>
                  <a:fillRect l="-4063" r="-1956" b="-28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627632"/>
                <a:ext cx="8936954" cy="4809744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3200" dirty="0">
                    <a:solidFill>
                      <a:schemeClr val="tx1"/>
                    </a:solidFill>
                  </a:rPr>
                  <a:t>So we pay at most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))</a:t>
                </a: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627632"/>
                <a:ext cx="8936954" cy="4809744"/>
              </a:xfrm>
              <a:blipFill>
                <a:blip r:embed="rId4"/>
                <a:stretch>
                  <a:fillRect t="-1648" r="-16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Tyrion Lannister drinking - a lannister always Pays his debts">
            <a:extLst>
              <a:ext uri="{FF2B5EF4-FFF2-40B4-BE49-F238E27FC236}">
                <a16:creationId xmlns:a16="http://schemas.microsoft.com/office/drawing/2014/main" id="{D1C5FA5C-28AD-4F66-B76D-40C0A7CE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64" y="2786788"/>
            <a:ext cx="4413123" cy="30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866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059010" y="137160"/>
                <a:ext cx="8103277" cy="1280160"/>
              </a:xfrm>
            </p:spPr>
            <p:txBody>
              <a:bodyPr/>
              <a:lstStyle/>
              <a:p>
                <a:pPr algn="l"/>
                <a:r>
                  <a:rPr lang="en-US" dirty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analysis (3)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57EB8E-6504-4642-8825-26B89A8EB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59010" y="137160"/>
                <a:ext cx="8103277" cy="1280160"/>
              </a:xfrm>
              <a:blipFill>
                <a:blip r:embed="rId3"/>
                <a:stretch>
                  <a:fillRect l="-4063" b="-28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3232" y="1719072"/>
                <a:ext cx="8176723" cy="4215384"/>
              </a:xfrm>
            </p:spPr>
            <p:txBody>
              <a:bodyPr>
                <a:normAutofit/>
              </a:bodyPr>
              <a:lstStyle/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gets us the desired</a:t>
                </a:r>
                <a:endParaRPr lang="he-IL" sz="3600" dirty="0">
                  <a:solidFill>
                    <a:schemeClr val="tx1"/>
                  </a:solidFill>
                </a:endParaRPr>
              </a:p>
              <a:p>
                <a:pPr lvl="1" algn="l"/>
                <a:r>
                  <a:rPr lang="he-IL" sz="36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solution</a:t>
                </a:r>
                <a:r>
                  <a:rPr lang="he-IL" sz="3600" dirty="0">
                    <a:solidFill>
                      <a:schemeClr val="tx1"/>
                    </a:solidFill>
                  </a:rPr>
                  <a:t> - 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he-IL" sz="3600" dirty="0">
                  <a:solidFill>
                    <a:schemeClr val="tx1"/>
                  </a:solidFill>
                </a:endParaRPr>
              </a:p>
              <a:p>
                <a:pPr lvl="1" algn="l"/>
                <a:r>
                  <a:rPr lang="he-IL" sz="3600" dirty="0">
                    <a:solidFill>
                      <a:schemeClr val="tx1"/>
                    </a:solidFill>
                  </a:rPr>
                  <a:t>	</a:t>
                </a:r>
                <a:r>
                  <a:rPr lang="en-US" sz="3600" dirty="0">
                    <a:solidFill>
                      <a:schemeClr val="tx1"/>
                    </a:solidFill>
                  </a:rPr>
                  <a:t>so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 algn="l"/>
                <a:endParaRPr lang="en-US" sz="360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3232" y="1719072"/>
                <a:ext cx="8176723" cy="4215384"/>
              </a:xfrm>
              <a:blipFill>
                <a:blip r:embed="rId4"/>
                <a:stretch>
                  <a:fillRect t="-2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317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010" y="137160"/>
            <a:ext cx="8595258" cy="1280160"/>
          </a:xfrm>
        </p:spPr>
        <p:txBody>
          <a:bodyPr/>
          <a:lstStyle/>
          <a:p>
            <a:pPr algn="l"/>
            <a:r>
              <a:rPr lang="en-US" dirty="0"/>
              <a:t>Derandomization Summary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09150" y="1735401"/>
                <a:ext cx="8176723" cy="4215384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We used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which uses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different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values.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uses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which creates an online fractional solution.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We use this solution for getting an online integral solution.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We get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competitive ratio.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9150" y="1735401"/>
                <a:ext cx="8176723" cy="4215384"/>
              </a:xfrm>
              <a:blipFill>
                <a:blip r:embed="rId3"/>
                <a:stretch>
                  <a:fillRect l="-894" t="-2460" r="-2161" b="-21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1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204972"/>
            <a:ext cx="6995159" cy="1161288"/>
          </a:xfrm>
        </p:spPr>
        <p:txBody>
          <a:bodyPr/>
          <a:lstStyle/>
          <a:p>
            <a:pPr algn="l"/>
            <a:r>
              <a:rPr lang="en-US" sz="11500" dirty="0"/>
              <a:t>Summary</a:t>
            </a:r>
            <a:endParaRPr lang="en-IL" sz="11500" dirty="0"/>
          </a:p>
        </p:txBody>
      </p:sp>
    </p:spTree>
    <p:extLst>
      <p:ext uri="{BB962C8B-B14F-4D97-AF65-F5344CB8AC3E}">
        <p14:creationId xmlns:p14="http://schemas.microsoft.com/office/powerpoint/2010/main" val="7616474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5DDCD5-4CCA-4FCC-97C6-36867D9FD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07" y="3308508"/>
            <a:ext cx="8573161" cy="23075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0A4429-861E-40E3-AFEE-7E966B564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977" y="411142"/>
            <a:ext cx="8066431" cy="1864094"/>
          </a:xfrm>
        </p:spPr>
        <p:txBody>
          <a:bodyPr/>
          <a:lstStyle/>
          <a:p>
            <a:pPr algn="ctr"/>
            <a:r>
              <a:rPr lang="en-US" dirty="0"/>
              <a:t>Primal (Covering) vs</a:t>
            </a:r>
            <a:br>
              <a:rPr lang="en-US" dirty="0"/>
            </a:br>
            <a:r>
              <a:rPr lang="en-US" dirty="0"/>
              <a:t>Dual (Packing)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290577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842" y="-155786"/>
            <a:ext cx="8505614" cy="2222330"/>
          </a:xfrm>
        </p:spPr>
        <p:txBody>
          <a:bodyPr/>
          <a:lstStyle/>
          <a:p>
            <a:pPr algn="l"/>
            <a:r>
              <a:rPr lang="en-US" dirty="0"/>
              <a:t>Algorithms we have so far:</a:t>
            </a:r>
            <a:br>
              <a:rPr lang="en-US" dirty="0"/>
            </a:br>
            <a:r>
              <a:rPr lang="en-US" dirty="0"/>
              <a:t>The offline problems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85859" y="2569464"/>
                <a:ext cx="7766936" cy="3803904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deterministic</a:t>
                </a:r>
                <a:r>
                  <a:rPr lang="en-US" sz="3200" dirty="0">
                    <a:solidFill>
                      <a:schemeClr val="tx1"/>
                    </a:solidFill>
                  </a:rPr>
                  <a:t> algorithm for the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offline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integral</a:t>
                </a:r>
                <a:r>
                  <a:rPr lang="en-US" sz="3200" dirty="0">
                    <a:solidFill>
                      <a:schemeClr val="tx1"/>
                    </a:solidFill>
                  </a:rPr>
                  <a:t> problem with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𝒍𝒐𝒈𝒏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approximation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 ratio.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randomized</a:t>
                </a:r>
                <a:r>
                  <a:rPr lang="en-US" sz="3200" dirty="0">
                    <a:solidFill>
                      <a:schemeClr val="tx1"/>
                    </a:solidFill>
                  </a:rPr>
                  <a:t> algorithm for the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offline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integral </a:t>
                </a:r>
                <a:r>
                  <a:rPr lang="en-US" sz="3200" dirty="0">
                    <a:solidFill>
                      <a:schemeClr val="tx1"/>
                    </a:solidFill>
                  </a:rPr>
                  <a:t>problem with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𝒍𝒐𝒈𝒏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approximation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 (feasible with high probability)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85859" y="2569464"/>
                <a:ext cx="7766936" cy="3803904"/>
              </a:xfrm>
              <a:blipFill>
                <a:blip r:embed="rId3"/>
                <a:stretch>
                  <a:fillRect l="-1099" t="-3205" b="-4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1154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842" y="-155786"/>
            <a:ext cx="8505614" cy="2222330"/>
          </a:xfrm>
        </p:spPr>
        <p:txBody>
          <a:bodyPr/>
          <a:lstStyle/>
          <a:p>
            <a:pPr algn="l"/>
            <a:r>
              <a:rPr lang="en-US" dirty="0"/>
              <a:t>Algorithms we have so far:</a:t>
            </a:r>
            <a:br>
              <a:rPr lang="en-US" dirty="0"/>
            </a:br>
            <a:r>
              <a:rPr lang="en-US" dirty="0"/>
              <a:t>The online problems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22376" y="2482258"/>
                <a:ext cx="8302751" cy="3945974"/>
              </a:xfrm>
            </p:spPr>
            <p:txBody>
              <a:bodyPr>
                <a:normAutofit fontScale="85000" lnSpcReduction="200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Deterministic</a:t>
                </a:r>
                <a:r>
                  <a:rPr lang="en-US" sz="3200" dirty="0">
                    <a:solidFill>
                      <a:schemeClr val="tx1"/>
                    </a:solidFill>
                  </a:rPr>
                  <a:t> Algorithms for the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online</a:t>
                </a:r>
                <a:r>
                  <a:rPr lang="en-US" sz="3200" dirty="0">
                    <a:solidFill>
                      <a:schemeClr val="tx1"/>
                    </a:solidFill>
                  </a:rPr>
                  <a:t> problem which are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competitive</a:t>
                </a:r>
                <a:r>
                  <a:rPr lang="en-US" sz="3200" dirty="0">
                    <a:solidFill>
                      <a:schemeClr val="tx1"/>
                    </a:solidFill>
                  </a:rPr>
                  <a:t> for the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fractional</a:t>
                </a:r>
                <a:r>
                  <a:rPr lang="en-US" sz="3200" dirty="0">
                    <a:solidFill>
                      <a:schemeClr val="tx1"/>
                    </a:solidFill>
                  </a:rPr>
                  <a:t> covering/packing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and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2-competitive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integral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 packing that violate each constraint by at most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𝒍𝒐𝒈𝒅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randomized</a:t>
                </a:r>
                <a:r>
                  <a:rPr lang="en-US" sz="3200" dirty="0">
                    <a:solidFill>
                      <a:schemeClr val="tx1"/>
                    </a:solidFill>
                  </a:rPr>
                  <a:t> algorithm for the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online</a:t>
                </a:r>
                <a:r>
                  <a:rPr lang="en-US" sz="3200" dirty="0">
                    <a:solidFill>
                      <a:schemeClr val="tx1"/>
                    </a:solidFill>
                  </a:rPr>
                  <a:t> problem which is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𝒍𝒐𝒈𝒏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𝒍𝒐𝒈𝒎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𝐜𝐨𝐦𝐩𝐞𝐭</m:t>
                    </m:r>
                    <m:r>
                      <a:rPr lang="en-US" sz="3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32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𝐭𝐢𝐯𝐞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(feasible with high probability)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22376" y="2482258"/>
                <a:ext cx="8302751" cy="3945974"/>
              </a:xfrm>
              <a:blipFill>
                <a:blip r:embed="rId3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8741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336" y="0"/>
            <a:ext cx="5120639" cy="1161626"/>
          </a:xfrm>
        </p:spPr>
        <p:txBody>
          <a:bodyPr/>
          <a:lstStyle/>
          <a:p>
            <a:r>
              <a:rPr lang="en-US" dirty="0"/>
              <a:t>Lower bounds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85859" y="1508801"/>
                <a:ext cx="7766936" cy="4864567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factor of a constraint “breaking” for each online fractional B-competitive deterministic online algorithm.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Fractional covering for which any online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compet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tive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IL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85859" y="1508801"/>
                <a:ext cx="7766936" cy="4864567"/>
              </a:xfrm>
              <a:blipFill>
                <a:blip r:embed="rId2"/>
                <a:stretch>
                  <a:fillRect l="-1177" r="-17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3038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456" y="347175"/>
            <a:ext cx="7671816" cy="1161626"/>
          </a:xfrm>
        </p:spPr>
        <p:txBody>
          <a:bodyPr/>
          <a:lstStyle/>
          <a:p>
            <a:r>
              <a:rPr lang="en-US" dirty="0"/>
              <a:t>Application example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85859" y="1508801"/>
                <a:ext cx="7766936" cy="4864567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𝑂𝑛𝑙𝑖𝑛𝑒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𝑅𝑜𝑢𝑡𝑖𝑛𝑔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014F894-8BC1-4FAE-A740-E213CD59A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85859" y="1508801"/>
                <a:ext cx="7766936" cy="48645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4A23B8C-898F-44D3-82C8-EB29F06FB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" y="3157682"/>
            <a:ext cx="8671560" cy="20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21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551" y="875772"/>
            <a:ext cx="7527498" cy="1188720"/>
          </a:xfrm>
        </p:spPr>
        <p:txBody>
          <a:bodyPr/>
          <a:lstStyle/>
          <a:p>
            <a:r>
              <a:rPr lang="en-US" sz="6000" dirty="0"/>
              <a:t>“De</a:t>
            </a:r>
            <a:r>
              <a:rPr lang="he-IL" sz="6000" dirty="0"/>
              <a:t>-</a:t>
            </a:r>
            <a:r>
              <a:rPr lang="en-US" sz="6000" dirty="0"/>
              <a:t>randomization“</a:t>
            </a:r>
            <a:endParaRPr lang="en-IL" sz="6000" dirty="0"/>
          </a:p>
        </p:txBody>
      </p:sp>
      <p:pic>
        <p:nvPicPr>
          <p:cNvPr id="2050" name="Picture 2" descr="SPLOT No /random – CogDogBlog">
            <a:extLst>
              <a:ext uri="{FF2B5EF4-FFF2-40B4-BE49-F238E27FC236}">
                <a16:creationId xmlns:a16="http://schemas.microsoft.com/office/drawing/2014/main" id="{B3392A49-F5F0-4702-83BF-2E88827A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00061"/>
            <a:ext cx="3416828" cy="22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8B6764-09BF-47B7-83D9-4E6BC2BA93FB}"/>
                  </a:ext>
                </a:extLst>
              </p:cNvPr>
              <p:cNvSpPr txBox="1"/>
              <p:nvPr/>
            </p:nvSpPr>
            <p:spPr>
              <a:xfrm>
                <a:off x="671804" y="2657965"/>
                <a:ext cx="5094514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deterministic online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𝑙𝑜𝑔𝑚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algorithm for the integral covering problem.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8B6764-09BF-47B7-83D9-4E6BC2BA9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4" y="2657965"/>
                <a:ext cx="5094514" cy="2862322"/>
              </a:xfrm>
              <a:prstGeom prst="rect">
                <a:avLst/>
              </a:prstGeom>
              <a:blipFill>
                <a:blip r:embed="rId3"/>
                <a:stretch>
                  <a:fillRect l="-3589" t="-3191" b="-70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77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59" y="246888"/>
            <a:ext cx="7766936" cy="823004"/>
          </a:xfrm>
        </p:spPr>
        <p:txBody>
          <a:bodyPr/>
          <a:lstStyle/>
          <a:p>
            <a:pPr algn="l"/>
            <a:r>
              <a:rPr lang="en-US" dirty="0"/>
              <a:t>Assumptions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80965" y="1874520"/>
                <a:ext cx="8176723" cy="3931920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Assume the universe of elements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and the family of sets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are known to the algorithm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The algorithm does not know which subsets of the elements would have to be covered.</a:t>
                </a:r>
              </a:p>
              <a:p>
                <a:pPr lvl="1" algn="l"/>
                <a:endParaRPr lang="en-US" sz="3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80965" y="1874520"/>
                <a:ext cx="8176723" cy="3931920"/>
              </a:xfrm>
              <a:blipFill>
                <a:blip r:embed="rId3"/>
                <a:stretch>
                  <a:fillRect l="-1119" t="-2016" r="-2237" b="-4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5067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399032"/>
            <a:ext cx="7461504" cy="4343400"/>
          </a:xfrm>
        </p:spPr>
        <p:txBody>
          <a:bodyPr/>
          <a:lstStyle/>
          <a:p>
            <a:pPr algn="ctr"/>
            <a:r>
              <a:rPr lang="en-US" sz="11500" dirty="0"/>
              <a:t>Thanks for listening!</a:t>
            </a:r>
            <a:endParaRPr lang="en-IL" sz="11500" dirty="0"/>
          </a:p>
        </p:txBody>
      </p:sp>
    </p:spTree>
    <p:extLst>
      <p:ext uri="{BB962C8B-B14F-4D97-AF65-F5344CB8AC3E}">
        <p14:creationId xmlns:p14="http://schemas.microsoft.com/office/powerpoint/2010/main" val="424338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59" y="246888"/>
            <a:ext cx="7766936" cy="823004"/>
          </a:xfrm>
        </p:spPr>
        <p:txBody>
          <a:bodyPr/>
          <a:lstStyle/>
          <a:p>
            <a:pPr algn="l"/>
            <a:r>
              <a:rPr lang="en-US" dirty="0"/>
              <a:t>The plan (1)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94944" y="1901952"/>
                <a:ext cx="8176723" cy="3931920"/>
              </a:xfrm>
            </p:spPr>
            <p:txBody>
              <a:bodyPr>
                <a:no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We describe an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that works given a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We will later see how to find such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 algn="l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4944" y="1901952"/>
                <a:ext cx="8176723" cy="3931920"/>
              </a:xfrm>
              <a:blipFill>
                <a:blip r:embed="rId3"/>
                <a:stretch>
                  <a:fillRect l="-522" t="-1240" r="-15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42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B8E-6504-4642-8825-26B89A8E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59" y="246888"/>
            <a:ext cx="7766936" cy="823004"/>
          </a:xfrm>
        </p:spPr>
        <p:txBody>
          <a:bodyPr/>
          <a:lstStyle/>
          <a:p>
            <a:pPr algn="l"/>
            <a:r>
              <a:rPr lang="en-US" dirty="0"/>
              <a:t>The plan (2)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94944" y="1901952"/>
                <a:ext cx="8176723" cy="3931920"/>
              </a:xfrm>
            </p:spPr>
            <p:txBody>
              <a:bodyPr>
                <a:normAutofit fontScale="70000" lnSpcReduction="20000"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400" dirty="0">
                    <a:solidFill>
                      <a:schemeClr val="tx1"/>
                    </a:solidFill>
                  </a:rPr>
                  <a:t>Algorithm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will maintain 2 solutions: a ‘helper’ fractional solution, and the ‘actual’ integral solution.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will use one of the algorithms we’ve seen last lecture to maintain the fractional solution.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3400" dirty="0">
                    <a:solidFill>
                      <a:schemeClr val="tx1"/>
                    </a:solidFill>
                  </a:rPr>
                  <a:t>We ignore sets with a cost bigger than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3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3400" dirty="0">
                    <a:solidFill>
                      <a:schemeClr val="tx1"/>
                    </a:solidFill>
                  </a:rPr>
                  <a:t>Algorithm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will have a potential function which will be decreasing.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3400" dirty="0">
                    <a:solidFill>
                      <a:schemeClr val="tx1"/>
                    </a:solidFill>
                  </a:rPr>
                  <a:t>We will show this by using a probabilistic argument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sz="3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6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sz="34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sz="3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6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3600" dirty="0">
                  <a:solidFill>
                    <a:schemeClr val="tx1"/>
                  </a:solidFill>
                </a:endParaRPr>
              </a:p>
              <a:p>
                <a:pPr lvl="1" algn="l"/>
                <a:endParaRPr lang="en-US" sz="3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8F4D2D5E-6E07-4F51-8014-A2F6F1F79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4944" y="1901952"/>
                <a:ext cx="8176723" cy="3931920"/>
              </a:xfrm>
              <a:blipFill>
                <a:blip r:embed="rId3"/>
                <a:stretch>
                  <a:fillRect l="-522" t="-3101" r="-19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4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10069</TotalTime>
  <Words>3779</Words>
  <Application>Microsoft Office PowerPoint</Application>
  <PresentationFormat>Widescreen</PresentationFormat>
  <Paragraphs>680</Paragraphs>
  <Slides>70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Cambria Math</vt:lpstr>
      <vt:lpstr>Courier New</vt:lpstr>
      <vt:lpstr>Trebuchet MS</vt:lpstr>
      <vt:lpstr>Wingdings 3</vt:lpstr>
      <vt:lpstr>Facet</vt:lpstr>
      <vt:lpstr>“De-randomization“</vt:lpstr>
      <vt:lpstr>Alert - Notation change</vt:lpstr>
      <vt:lpstr>Algorithms we have so far</vt:lpstr>
      <vt:lpstr>Algorithms we have so far: The offline problems</vt:lpstr>
      <vt:lpstr>Algorithms we have so far: The online problems</vt:lpstr>
      <vt:lpstr>The goal</vt:lpstr>
      <vt:lpstr>Assumptions</vt:lpstr>
      <vt:lpstr>The plan (1)</vt:lpstr>
      <vt:lpstr>The plan (2)</vt:lpstr>
      <vt:lpstr>Reminder: Fractional algorithm</vt:lpstr>
      <vt:lpstr>New notations</vt:lpstr>
      <vt:lpstr>Potential function</vt:lpstr>
      <vt:lpstr>Potential function - Intuition</vt:lpstr>
      <vt:lpstr>Potential function - Intuition</vt:lpstr>
      <vt:lpstr>PowerPoint Presentation</vt:lpstr>
      <vt:lpstr>Potential function - Intuition</vt:lpstr>
      <vt:lpstr>A(α)</vt:lpstr>
      <vt:lpstr>Where is α being used?</vt:lpstr>
      <vt:lpstr>Example</vt:lpstr>
      <vt:lpstr>Example</vt:lpstr>
      <vt:lpstr>Example</vt:lpstr>
      <vt:lpstr>Example</vt:lpstr>
      <vt:lpstr>Example</vt:lpstr>
      <vt:lpstr>Example</vt:lpstr>
      <vt:lpstr>Example</vt:lpstr>
      <vt:lpstr>A(α) analysis assuming a “good “α</vt:lpstr>
      <vt:lpstr>Lemma – Φ is monotonically decreasing</vt:lpstr>
      <vt:lpstr>Lemma – Φ is monotonically decreasing</vt:lpstr>
      <vt:lpstr>Lemma proof</vt:lpstr>
      <vt:lpstr>Lemma Proof (1): s∈C</vt:lpstr>
      <vt:lpstr>Lemma Proof (2): s∉C</vt:lpstr>
      <vt:lpstr>Bound the 1st term</vt:lpstr>
      <vt:lpstr>Bound the 1st term</vt:lpstr>
      <vt:lpstr>PowerPoint Presentation</vt:lpstr>
      <vt:lpstr>Probabilistic Analysis</vt:lpstr>
      <vt:lpstr>Bound the 1st term</vt:lpstr>
      <vt:lpstr>Bound the 2nd term</vt:lpstr>
      <vt:lpstr>Bound the 2nd term</vt:lpstr>
      <vt:lpstr>Bound the 2nd term</vt:lpstr>
      <vt:lpstr>Bound the 2nd term</vt:lpstr>
      <vt:lpstr>Bound the 2nd term</vt:lpstr>
      <vt:lpstr>Bound the 2nd term</vt:lpstr>
      <vt:lpstr>Bound the 2nd term</vt:lpstr>
      <vt:lpstr>Lemma Proof (3)</vt:lpstr>
      <vt:lpstr>Lemma Proof (3)</vt:lpstr>
      <vt:lpstr>Lemma Proof (3)</vt:lpstr>
      <vt:lpstr>Covering  and Competitive ratio</vt:lpstr>
      <vt:lpstr>Theorem</vt:lpstr>
      <vt:lpstr>Theorem proof (A)</vt:lpstr>
      <vt:lpstr>Theorem proof (A)</vt:lpstr>
      <vt:lpstr>Theorem proof (B)</vt:lpstr>
      <vt:lpstr>Theorem proof (B)</vt:lpstr>
      <vt:lpstr>Finding a “good” α</vt:lpstr>
      <vt:lpstr>Algorithm I</vt:lpstr>
      <vt:lpstr>Algorithm I analysis (1)</vt:lpstr>
      <vt:lpstr>Did we take too many sets to the cover C?</vt:lpstr>
      <vt:lpstr>Let’s see how much we need to pay for failed attempts</vt:lpstr>
      <vt:lpstr>Algorithm I analysis (2.1)</vt:lpstr>
      <vt:lpstr>Algorithm I analysis (2.2)</vt:lpstr>
      <vt:lpstr>Algorithm I analysis (2.2)</vt:lpstr>
      <vt:lpstr>Algorithm I analysis (3)</vt:lpstr>
      <vt:lpstr>Derandomization Summary</vt:lpstr>
      <vt:lpstr>Summary</vt:lpstr>
      <vt:lpstr>Primal (Covering) vs Dual (Packing)</vt:lpstr>
      <vt:lpstr>Algorithms we have so far: The offline problems</vt:lpstr>
      <vt:lpstr>Algorithms we have so far: The online problems</vt:lpstr>
      <vt:lpstr>Lower bounds</vt:lpstr>
      <vt:lpstr>Application example</vt:lpstr>
      <vt:lpstr>“De-randomization“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Derandomization</dc:title>
  <dc:creator>z b</dc:creator>
  <cp:lastModifiedBy>z b</cp:lastModifiedBy>
  <cp:revision>471</cp:revision>
  <dcterms:created xsi:type="dcterms:W3CDTF">2022-03-28T20:40:38Z</dcterms:created>
  <dcterms:modified xsi:type="dcterms:W3CDTF">2022-04-07T09:30:48Z</dcterms:modified>
</cp:coreProperties>
</file>