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6" r:id="rId2"/>
    <p:sldId id="259" r:id="rId3"/>
    <p:sldId id="258" r:id="rId4"/>
    <p:sldId id="260" r:id="rId5"/>
    <p:sldId id="411" r:id="rId6"/>
    <p:sldId id="498" r:id="rId7"/>
    <p:sldId id="261" r:id="rId8"/>
    <p:sldId id="408" r:id="rId9"/>
    <p:sldId id="412" r:id="rId10"/>
    <p:sldId id="262" r:id="rId11"/>
    <p:sldId id="263" r:id="rId12"/>
    <p:sldId id="499" r:id="rId13"/>
    <p:sldId id="500" r:id="rId14"/>
    <p:sldId id="26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5" r:id="rId27"/>
    <p:sldId id="437" r:id="rId28"/>
    <p:sldId id="438" r:id="rId29"/>
    <p:sldId id="439" r:id="rId30"/>
    <p:sldId id="440" r:id="rId31"/>
    <p:sldId id="441" r:id="rId32"/>
    <p:sldId id="494" r:id="rId33"/>
    <p:sldId id="265" r:id="rId34"/>
    <p:sldId id="266" r:id="rId35"/>
    <p:sldId id="267" r:id="rId36"/>
    <p:sldId id="269" r:id="rId37"/>
    <p:sldId id="268" r:id="rId38"/>
    <p:sldId id="442" r:id="rId39"/>
    <p:sldId id="443" r:id="rId40"/>
    <p:sldId id="444" r:id="rId41"/>
    <p:sldId id="445" r:id="rId42"/>
    <p:sldId id="446" r:id="rId43"/>
    <p:sldId id="447" r:id="rId44"/>
    <p:sldId id="270" r:id="rId45"/>
    <p:sldId id="495" r:id="rId46"/>
    <p:sldId id="271" r:id="rId47"/>
    <p:sldId id="272" r:id="rId48"/>
    <p:sldId id="273" r:id="rId49"/>
    <p:sldId id="274" r:id="rId50"/>
    <p:sldId id="296" r:id="rId51"/>
    <p:sldId id="448" r:id="rId52"/>
    <p:sldId id="501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275" r:id="rId62"/>
    <p:sldId id="276" r:id="rId63"/>
    <p:sldId id="277" r:id="rId64"/>
    <p:sldId id="278" r:id="rId65"/>
    <p:sldId id="279" r:id="rId66"/>
    <p:sldId id="280" r:id="rId67"/>
    <p:sldId id="281" r:id="rId68"/>
    <p:sldId id="282" r:id="rId69"/>
    <p:sldId id="457" r:id="rId70"/>
    <p:sldId id="458" r:id="rId71"/>
    <p:sldId id="298" r:id="rId72"/>
    <p:sldId id="297" r:id="rId73"/>
    <p:sldId id="285" r:id="rId74"/>
    <p:sldId id="459" r:id="rId75"/>
    <p:sldId id="299" r:id="rId76"/>
    <p:sldId id="460" r:id="rId77"/>
    <p:sldId id="496" r:id="rId78"/>
    <p:sldId id="283" r:id="rId79"/>
    <p:sldId id="284" r:id="rId80"/>
    <p:sldId id="300" r:id="rId81"/>
    <p:sldId id="461" r:id="rId82"/>
    <p:sldId id="493" r:id="rId83"/>
    <p:sldId id="356" r:id="rId84"/>
    <p:sldId id="463" r:id="rId85"/>
    <p:sldId id="464" r:id="rId86"/>
    <p:sldId id="465" r:id="rId87"/>
    <p:sldId id="286" r:id="rId88"/>
    <p:sldId id="467" r:id="rId89"/>
    <p:sldId id="468" r:id="rId90"/>
    <p:sldId id="466" r:id="rId91"/>
    <p:sldId id="470" r:id="rId92"/>
    <p:sldId id="471" r:id="rId93"/>
    <p:sldId id="472" r:id="rId94"/>
    <p:sldId id="473" r:id="rId95"/>
    <p:sldId id="474" r:id="rId96"/>
    <p:sldId id="475" r:id="rId97"/>
    <p:sldId id="469" r:id="rId98"/>
    <p:sldId id="287" r:id="rId99"/>
    <p:sldId id="497" r:id="rId100"/>
    <p:sldId id="477" r:id="rId101"/>
    <p:sldId id="478" r:id="rId102"/>
    <p:sldId id="476" r:id="rId103"/>
    <p:sldId id="372" r:id="rId104"/>
    <p:sldId id="371" r:id="rId105"/>
    <p:sldId id="479" r:id="rId106"/>
    <p:sldId id="480" r:id="rId107"/>
    <p:sldId id="481" r:id="rId108"/>
    <p:sldId id="482" r:id="rId109"/>
    <p:sldId id="483" r:id="rId110"/>
    <p:sldId id="484" r:id="rId111"/>
    <p:sldId id="485" r:id="rId112"/>
    <p:sldId id="486" r:id="rId113"/>
    <p:sldId id="487" r:id="rId114"/>
    <p:sldId id="488" r:id="rId115"/>
    <p:sldId id="489" r:id="rId116"/>
    <p:sldId id="288" r:id="rId117"/>
    <p:sldId id="301" r:id="rId118"/>
    <p:sldId id="303" r:id="rId119"/>
    <p:sldId id="302" r:id="rId120"/>
    <p:sldId id="304" r:id="rId121"/>
    <p:sldId id="289" r:id="rId122"/>
    <p:sldId id="290" r:id="rId123"/>
    <p:sldId id="389" r:id="rId124"/>
    <p:sldId id="490" r:id="rId125"/>
    <p:sldId id="291" r:id="rId126"/>
    <p:sldId id="305" r:id="rId127"/>
    <p:sldId id="306" r:id="rId128"/>
    <p:sldId id="307" r:id="rId129"/>
    <p:sldId id="308" r:id="rId130"/>
    <p:sldId id="309" r:id="rId131"/>
    <p:sldId id="491" r:id="rId132"/>
    <p:sldId id="492" r:id="rId133"/>
    <p:sldId id="310" r:id="rId134"/>
    <p:sldId id="293" r:id="rId135"/>
    <p:sldId id="311" r:id="rId136"/>
    <p:sldId id="294" r:id="rId1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3882-56F4-4CF5-9CD5-226834894534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78F5-F688-47C4-B0D3-9B424CE8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6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3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4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326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6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0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9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3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1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these constraints alone do nothing. The previous constraint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) implies all of the</a:t>
                </a:r>
                <a:r>
                  <a:rPr lang="en-US" baseline="0" dirty="0"/>
                  <a:t> rest, so their addition is meaningless.</a:t>
                </a:r>
              </a:p>
              <a:p>
                <a:r>
                  <a:rPr lang="en-US" baseline="0" dirty="0"/>
                  <a:t>However, the next step will use them.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these constraints alone do nothing. The previous constraint (with </a:t>
                </a:r>
                <a:r>
                  <a:rPr lang="en-US" b="0" i="0">
                    <a:latin typeface="Cambria Math" panose="02040503050406030204" pitchFamily="18" charset="0"/>
                  </a:rPr>
                  <a:t>𝑆=𝐵(𝑡)</a:t>
                </a:r>
                <a:r>
                  <a:rPr lang="en-US" dirty="0"/>
                  <a:t>) implies all of the</a:t>
                </a:r>
                <a:r>
                  <a:rPr lang="en-US" baseline="0" dirty="0"/>
                  <a:t> rest, so their addition is meaningless.</a:t>
                </a:r>
              </a:p>
              <a:p>
                <a:r>
                  <a:rPr lang="en-US" baseline="0" dirty="0"/>
                  <a:t>However, the next step will use them.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</a:t>
                </a:r>
                <a:r>
                  <a:rPr lang="en-US" baseline="0" dirty="0"/>
                  <a:t> </a:t>
                </a:r>
                <a:r>
                  <a:rPr lang="en-US" dirty="0"/>
                  <a:t>We want all of the subsets, because if we had only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constraint, one could add a lot</a:t>
                </a:r>
                <a:r>
                  <a:rPr lang="en-US" baseline="0" dirty="0"/>
                  <a:t> of small pages (fetch them once at the beginning to make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aseline="0" dirty="0"/>
                  <a:t> then ignore them) to make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very large, so that the replacement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meaningless.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</a:t>
                </a:r>
                <a:r>
                  <a:rPr lang="en-US" baseline="0" dirty="0"/>
                  <a:t> </a:t>
                </a:r>
                <a:r>
                  <a:rPr lang="en-US" dirty="0"/>
                  <a:t>We want all of the subsets, because if we had only the </a:t>
                </a:r>
                <a:r>
                  <a:rPr lang="en-US" i="0" dirty="0">
                    <a:latin typeface="Cambria Math" panose="02040503050406030204" pitchFamily="18" charset="0"/>
                  </a:rPr>
                  <a:t>𝐵(𝑡)</a:t>
                </a:r>
                <a:r>
                  <a:rPr lang="en-US" dirty="0"/>
                  <a:t> constraint, one could add a lot</a:t>
                </a:r>
                <a:r>
                  <a:rPr lang="en-US" baseline="0" dirty="0"/>
                  <a:t> of small pages (fetch them once at the beginning to make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𝐵(𝑡)=[𝑛]</a:t>
                </a:r>
                <a:r>
                  <a:rPr lang="en-US" baseline="0" dirty="0"/>
                  <a:t> then ignore them) to make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𝑤(𝐵(𝑡))−𝑘</a:t>
                </a:r>
                <a:r>
                  <a:rPr lang="en-US" dirty="0"/>
                  <a:t> very large, so that the replacement of </a:t>
                </a:r>
                <a:r>
                  <a:rPr lang="en-US" b="0" i="0">
                    <a:latin typeface="Cambria Math" panose="02040503050406030204" pitchFamily="18" charset="0"/>
                  </a:rPr>
                  <a:t>𝑤_𝑝</a:t>
                </a:r>
                <a:r>
                  <a:rPr lang="en-US" dirty="0"/>
                  <a:t> by </a:t>
                </a:r>
                <a:r>
                  <a:rPr lang="en-US" b="0" i="0">
                    <a:latin typeface="Cambria Math" panose="02040503050406030204" pitchFamily="18" charset="0"/>
                  </a:rPr>
                  <a:t>min⁡{𝑤_𝑝,𝑤(𝐵(𝑡))−𝑘}</a:t>
                </a:r>
                <a:r>
                  <a:rPr lang="en-US" dirty="0"/>
                  <a:t> is meaningless.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1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193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7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96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3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0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7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79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9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5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610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145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0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3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“All minimal sets are satisfied”: We identify a constraint with the set it corresponds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73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highlight>
                      <a:srgbClr val="FF0000"/>
                    </a:highlight>
                  </a:rPr>
                  <a:t>Third</a:t>
                </a:r>
                <a:r>
                  <a:rPr lang="en-US" sz="1200" baseline="0" dirty="0">
                    <a:highlight>
                      <a:srgbClr val="FF0000"/>
                    </a:highlight>
                  </a:rPr>
                  <a:t> line: </a:t>
                </a:r>
                <a:r>
                  <a:rPr lang="en-US" sz="1200" dirty="0">
                    <a:highlight>
                      <a:srgbClr val="FF0000"/>
                    </a:highlight>
                  </a:rPr>
                  <a:t>In the original</a:t>
                </a:r>
                <a:r>
                  <a:rPr lang="en-US" sz="1200" baseline="0" dirty="0">
                    <a:highlight>
                      <a:srgbClr val="FF0000"/>
                    </a:highlight>
                  </a:rPr>
                  <a:t> it was “</a:t>
                </a:r>
                <a:r>
                  <a:rPr lang="en-US" sz="1200" dirty="0">
                    <a:highlight>
                      <a:srgbClr val="FF0000"/>
                    </a:highlight>
                  </a:rPr>
                  <a:t>The algorithm drops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highlight>
                          <a:srgbClr val="FF0000"/>
                        </a:highligh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highlight>
                      <a:srgbClr val="FF0000"/>
                    </a:highlight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highlight>
                          <a:srgbClr val="FF0000"/>
                        </a:highlight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highlight>
                      <a:srgbClr val="FF0000"/>
                    </a:highlight>
                  </a:rPr>
                  <a:t> and keeps working on the new minimal set.”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highlight>
                      <a:srgbClr val="FF0000"/>
                    </a:highlight>
                  </a:rPr>
                  <a:t>Third</a:t>
                </a:r>
                <a:r>
                  <a:rPr lang="en-US" sz="1200" baseline="0" dirty="0">
                    <a:highlight>
                      <a:srgbClr val="FF0000"/>
                    </a:highlight>
                  </a:rPr>
                  <a:t> line: </a:t>
                </a:r>
                <a:r>
                  <a:rPr lang="en-US" sz="1200" dirty="0">
                    <a:highlight>
                      <a:srgbClr val="FF0000"/>
                    </a:highlight>
                  </a:rPr>
                  <a:t>In the original</a:t>
                </a:r>
                <a:r>
                  <a:rPr lang="en-US" sz="1200" baseline="0" dirty="0">
                    <a:highlight>
                      <a:srgbClr val="FF0000"/>
                    </a:highlight>
                  </a:rPr>
                  <a:t> it was “</a:t>
                </a:r>
                <a:r>
                  <a:rPr lang="en-US" sz="1200" dirty="0">
                    <a:highlight>
                      <a:srgbClr val="FF0000"/>
                    </a:highlight>
                  </a:rPr>
                  <a:t>The algorithm drops </a:t>
                </a:r>
                <a:r>
                  <a:rPr lang="en-US" sz="1200" b="0" i="0">
                    <a:highlight>
                      <a:srgbClr val="FF0000"/>
                    </a:highlight>
                    <a:latin typeface="Cambria Math" panose="02040503050406030204" pitchFamily="18" charset="0"/>
                  </a:rPr>
                  <a:t>𝑝</a:t>
                </a:r>
                <a:r>
                  <a:rPr lang="en-US" sz="1200" dirty="0">
                    <a:highlight>
                      <a:srgbClr val="FF0000"/>
                    </a:highlight>
                  </a:rPr>
                  <a:t> from </a:t>
                </a:r>
                <a:r>
                  <a:rPr lang="en-US" sz="1200" b="0" i="0">
                    <a:highlight>
                      <a:srgbClr val="FF0000"/>
                    </a:highlight>
                    <a:latin typeface="Cambria Math" panose="02040503050406030204" pitchFamily="18" charset="0"/>
                  </a:rPr>
                  <a:t>𝑆</a:t>
                </a:r>
                <a:r>
                  <a:rPr lang="en-US" sz="1200" dirty="0">
                    <a:highlight>
                      <a:srgbClr val="FF0000"/>
                    </a:highlight>
                  </a:rPr>
                  <a:t> and keeps working on the new minimal set.”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1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2506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6385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928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8232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192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66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55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375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106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2986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6634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618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5131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28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115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9238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20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16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0237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047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5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199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8059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0509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946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2757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3496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47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9870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606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2981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2322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0728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6933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6b0c84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6b0c84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6952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A78F5-F688-47C4-B0D3-9B424CE8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63A0-5844-446D-B790-B6A67A0B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56DF7-2EFE-49EA-A9BA-04BC8D7E7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54920-D20F-4B7D-A5CE-6D1418B1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31442-2E7D-4184-A549-DD7876B6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B92D2-E2B6-40BB-A99D-FE8ECDF4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1822-CEB4-4B96-BD80-42C99286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6FAE6-056E-4C9C-9D32-E47C131E5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3067-2922-464B-8202-14541841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4BEA-4C0A-4BBB-B6E5-23245424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59659-7002-4457-AC33-91210AD3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CE97C-B2E6-4EBA-B70B-7D3F71068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C622B-34D0-4C5B-A384-7AA01744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5DC8-12A4-415C-B1AD-57BCE277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94F7E-9EEE-4FEF-88A5-7BE0C78A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16B0-865C-48EF-9991-EEA4855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FC6D-6C6C-442F-98F3-60A7783F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71CE-6165-4728-B43C-E9AF2574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600E-AB79-4220-AF3F-94EE5FB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4D8C-17B4-427B-95EC-46C7455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5A69-E8F0-4460-93E2-C9A83DA9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5AB9-9672-43E4-B338-9E5B862F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64B6-0994-49FB-BB97-1FFD96E1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05A7-4ED8-4823-B6C0-2F6A91D3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59A8-F5D9-4997-B20E-EDDB401D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9F4B7-A43F-4523-B3E3-D7061ECD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EC12-3FD3-4BEE-90B1-B978C218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9DDF-B698-4833-9879-47CC9F7D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334DC-E5E5-4EE0-A87D-D69D7BD72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5065-3C4E-4CEB-916E-2E72C295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C4F1-F2B9-4709-958B-CBA77746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09395-48EB-424A-9C22-62BC6E8D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3B6C-3E38-4CD6-87E3-255E8351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6AB7F-D9D5-46B7-BF36-552C3D4D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E5DBD-352C-4810-AD70-76D65D5F6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93DCD-9F3D-4404-8927-CD1E105BE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DE0BE-8690-48C3-9ED4-0A7F5625F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28792-8957-43F9-98D3-94CC3CAD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A8229-860C-4B7F-A1A9-3C6941E0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AB193-8637-46B5-8E63-2ED910D1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BA9-4232-485A-9410-26889E41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5D89D-3F12-4B5A-9F86-4BE2A014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98060-9E57-4B53-BF09-305838E3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04DB3-3468-4D76-B0F4-CF661F84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394F2-65FA-4DF5-BA87-367918E7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C7A6A-CAF7-4103-ADA0-269D4A69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F06E-A0C6-4EFF-B17E-BF2EC3C8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E68C-0951-4E01-AB2A-B47D51E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8834-3715-4A61-B1D0-3661B02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08C9E-1CC3-424A-B249-294247370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776CA-5FAF-4705-8037-122BB965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A88E-5198-4DD4-986A-E5D7CC0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B411-BB14-4B09-B4C8-C5DDC0E9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4A54-F02A-4242-AFFF-9B70A77A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67312-6A71-4C2C-A921-DA7492F18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7092D-B832-40DE-8505-298F6BC65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BBD8D-41AE-4E77-8DB1-0909C321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5B1F7-688E-4270-BE66-33152213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0653D-53E5-4BD1-B591-E860506B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F2A5A-5481-47B2-9AB1-A5135F6D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F227-F38F-4A24-9F0F-7838D488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108B5-E98D-4CF9-9C72-FDCED9091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8639-868B-4B17-9E93-E6F3FE8C5E18}" type="datetimeFigureOut">
              <a:rPr lang="en-US" smtClean="0"/>
              <a:t>27-Apr-22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2F652-9AD8-46A3-AD70-05B828289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95C12-DF1D-4D45-873F-202B3B6A3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CE97-2259-433F-B6AE-6F53BCF7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7/090779000" TargetMode="External"/><Relationship Id="rId2" Type="http://schemas.openxmlformats.org/officeDocument/2006/relationships/hyperlink" Target="https://doi.org/10.1145/1374376.137441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39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5.png"/><Relationship Id="rId11" Type="http://schemas.openxmlformats.org/officeDocument/2006/relationships/image" Target="../media/image237.png"/><Relationship Id="rId5" Type="http://schemas.openxmlformats.org/officeDocument/2006/relationships/image" Target="../media/image244.png"/><Relationship Id="rId15" Type="http://schemas.openxmlformats.org/officeDocument/2006/relationships/image" Target="../media/image250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4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45.png"/><Relationship Id="rId3" Type="http://schemas.openxmlformats.org/officeDocument/2006/relationships/image" Target="../media/image242.png"/><Relationship Id="rId21" Type="http://schemas.openxmlformats.org/officeDocument/2006/relationships/image" Target="../media/image248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44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19" Type="http://schemas.openxmlformats.org/officeDocument/2006/relationships/image" Target="../media/image246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5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62.png"/><Relationship Id="rId3" Type="http://schemas.openxmlformats.org/officeDocument/2006/relationships/image" Target="../media/image242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61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259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51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65.png"/><Relationship Id="rId3" Type="http://schemas.openxmlformats.org/officeDocument/2006/relationships/image" Target="../media/image242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64.png"/><Relationship Id="rId25" Type="http://schemas.openxmlformats.org/officeDocument/2006/relationships/image" Target="../media/image266.pn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51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69.png"/><Relationship Id="rId26" Type="http://schemas.openxmlformats.org/officeDocument/2006/relationships/image" Target="../media/image272.png"/><Relationship Id="rId3" Type="http://schemas.openxmlformats.org/officeDocument/2006/relationships/image" Target="../media/image267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68.png"/><Relationship Id="rId25" Type="http://schemas.openxmlformats.org/officeDocument/2006/relationships/image" Target="../media/image271.png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3" Type="http://schemas.openxmlformats.org/officeDocument/2006/relationships/image" Target="../media/image273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74.png"/><Relationship Id="rId25" Type="http://schemas.openxmlformats.org/officeDocument/2006/relationships/image" Target="../media/image271.pn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3" Type="http://schemas.openxmlformats.org/officeDocument/2006/relationships/image" Target="../media/image267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77.png"/><Relationship Id="rId25" Type="http://schemas.openxmlformats.org/officeDocument/2006/relationships/image" Target="../media/image271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3" Type="http://schemas.openxmlformats.org/officeDocument/2006/relationships/image" Target="../media/image267.png"/><Relationship Id="rId21" Type="http://schemas.openxmlformats.org/officeDocument/2006/relationships/image" Target="../media/image246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83.png"/><Relationship Id="rId25" Type="http://schemas.openxmlformats.org/officeDocument/2006/relationships/image" Target="../media/image271.png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32" Type="http://schemas.openxmlformats.org/officeDocument/2006/relationships/image" Target="../media/image284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21" Type="http://schemas.openxmlformats.org/officeDocument/2006/relationships/image" Target="../media/image246.png"/><Relationship Id="rId34" Type="http://schemas.openxmlformats.org/officeDocument/2006/relationships/image" Target="../media/image287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85.png"/><Relationship Id="rId25" Type="http://schemas.openxmlformats.org/officeDocument/2006/relationships/image" Target="../media/image271.png"/><Relationship Id="rId33" Type="http://schemas.openxmlformats.org/officeDocument/2006/relationships/image" Target="../media/image286.png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32" Type="http://schemas.openxmlformats.org/officeDocument/2006/relationships/image" Target="../media/image284.png"/><Relationship Id="rId37" Type="http://schemas.openxmlformats.org/officeDocument/2006/relationships/image" Target="../media/image290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36" Type="http://schemas.openxmlformats.org/officeDocument/2006/relationships/image" Target="../media/image28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8.png"/><Relationship Id="rId8" Type="http://schemas.openxmlformats.org/officeDocument/2006/relationships/image" Target="../media/image240.png"/><Relationship Id="rId3" Type="http://schemas.openxmlformats.org/officeDocument/2006/relationships/image" Target="../media/image267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21" Type="http://schemas.openxmlformats.org/officeDocument/2006/relationships/image" Target="../media/image246.png"/><Relationship Id="rId34" Type="http://schemas.openxmlformats.org/officeDocument/2006/relationships/image" Target="../media/image287.png"/><Relationship Id="rId7" Type="http://schemas.openxmlformats.org/officeDocument/2006/relationships/image" Target="../media/image239.png"/><Relationship Id="rId12" Type="http://schemas.openxmlformats.org/officeDocument/2006/relationships/image" Target="../media/image255.png"/><Relationship Id="rId17" Type="http://schemas.openxmlformats.org/officeDocument/2006/relationships/image" Target="../media/image291.png"/><Relationship Id="rId25" Type="http://schemas.openxmlformats.org/officeDocument/2006/relationships/image" Target="../media/image271.png"/><Relationship Id="rId33" Type="http://schemas.openxmlformats.org/officeDocument/2006/relationships/image" Target="../media/image286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32" Type="http://schemas.openxmlformats.org/officeDocument/2006/relationships/image" Target="../media/image284.png"/><Relationship Id="rId37" Type="http://schemas.openxmlformats.org/officeDocument/2006/relationships/image" Target="../media/image290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36" Type="http://schemas.openxmlformats.org/officeDocument/2006/relationships/image" Target="../media/image28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8.png"/><Relationship Id="rId8" Type="http://schemas.openxmlformats.org/officeDocument/2006/relationships/image" Target="../media/image240.png"/><Relationship Id="rId3" Type="http://schemas.openxmlformats.org/officeDocument/2006/relationships/image" Target="../media/image267.png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39" Type="http://schemas.openxmlformats.org/officeDocument/2006/relationships/image" Target="../media/image294.png"/><Relationship Id="rId21" Type="http://schemas.openxmlformats.org/officeDocument/2006/relationships/image" Target="../media/image246.png"/><Relationship Id="rId34" Type="http://schemas.openxmlformats.org/officeDocument/2006/relationships/image" Target="../media/image287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41" Type="http://schemas.openxmlformats.org/officeDocument/2006/relationships/image" Target="../media/image2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32" Type="http://schemas.openxmlformats.org/officeDocument/2006/relationships/image" Target="../media/image284.png"/><Relationship Id="rId37" Type="http://schemas.openxmlformats.org/officeDocument/2006/relationships/image" Target="../media/image290.png"/><Relationship Id="rId40" Type="http://schemas.openxmlformats.org/officeDocument/2006/relationships/image" Target="../media/image295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36" Type="http://schemas.openxmlformats.org/officeDocument/2006/relationships/image" Target="../media/image28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8.png"/><Relationship Id="rId8" Type="http://schemas.openxmlformats.org/officeDocument/2006/relationships/image" Target="../media/image240.png"/><Relationship Id="rId3" Type="http://schemas.openxmlformats.org/officeDocument/2006/relationships/image" Target="../media/image267.png"/><Relationship Id="rId12" Type="http://schemas.openxmlformats.org/officeDocument/2006/relationships/image" Target="../media/image255.png"/><Relationship Id="rId17" Type="http://schemas.openxmlformats.org/officeDocument/2006/relationships/image" Target="../media/image292.png"/><Relationship Id="rId25" Type="http://schemas.openxmlformats.org/officeDocument/2006/relationships/image" Target="../media/image271.png"/><Relationship Id="rId33" Type="http://schemas.openxmlformats.org/officeDocument/2006/relationships/image" Target="../media/image286.png"/><Relationship Id="rId38" Type="http://schemas.openxmlformats.org/officeDocument/2006/relationships/image" Target="../media/image293.png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6.png"/><Relationship Id="rId18" Type="http://schemas.openxmlformats.org/officeDocument/2006/relationships/image" Target="../media/image243.png"/><Relationship Id="rId26" Type="http://schemas.openxmlformats.org/officeDocument/2006/relationships/image" Target="../media/image275.png"/><Relationship Id="rId39" Type="http://schemas.openxmlformats.org/officeDocument/2006/relationships/image" Target="../media/image294.png"/><Relationship Id="rId21" Type="http://schemas.openxmlformats.org/officeDocument/2006/relationships/image" Target="../media/image246.png"/><Relationship Id="rId34" Type="http://schemas.openxmlformats.org/officeDocument/2006/relationships/image" Target="../media/image287.png"/><Relationship Id="rId42" Type="http://schemas.openxmlformats.org/officeDocument/2006/relationships/image" Target="../media/image298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263.png"/><Relationship Id="rId20" Type="http://schemas.openxmlformats.org/officeDocument/2006/relationships/image" Target="../media/image245.png"/><Relationship Id="rId29" Type="http://schemas.openxmlformats.org/officeDocument/2006/relationships/image" Target="../media/image280.png"/><Relationship Id="rId41" Type="http://schemas.openxmlformats.org/officeDocument/2006/relationships/image" Target="../media/image2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54.png"/><Relationship Id="rId24" Type="http://schemas.openxmlformats.org/officeDocument/2006/relationships/image" Target="../media/image270.png"/><Relationship Id="rId32" Type="http://schemas.openxmlformats.org/officeDocument/2006/relationships/image" Target="../media/image284.png"/><Relationship Id="rId37" Type="http://schemas.openxmlformats.org/officeDocument/2006/relationships/image" Target="../media/image290.png"/><Relationship Id="rId40" Type="http://schemas.openxmlformats.org/officeDocument/2006/relationships/image" Target="../media/image295.png"/><Relationship Id="rId5" Type="http://schemas.openxmlformats.org/officeDocument/2006/relationships/image" Target="../media/image237.png"/><Relationship Id="rId15" Type="http://schemas.openxmlformats.org/officeDocument/2006/relationships/image" Target="../media/image258.png"/><Relationship Id="rId23" Type="http://schemas.openxmlformats.org/officeDocument/2006/relationships/image" Target="../media/image248.png"/><Relationship Id="rId28" Type="http://schemas.openxmlformats.org/officeDocument/2006/relationships/image" Target="../media/image279.png"/><Relationship Id="rId36" Type="http://schemas.openxmlformats.org/officeDocument/2006/relationships/image" Target="../media/image289.png"/><Relationship Id="rId10" Type="http://schemas.openxmlformats.org/officeDocument/2006/relationships/image" Target="../media/image253.png"/><Relationship Id="rId19" Type="http://schemas.openxmlformats.org/officeDocument/2006/relationships/image" Target="../media/image244.png"/><Relationship Id="rId31" Type="http://schemas.openxmlformats.org/officeDocument/2006/relationships/image" Target="../media/image282.png"/><Relationship Id="rId4" Type="http://schemas.openxmlformats.org/officeDocument/2006/relationships/image" Target="../media/image249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47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8.png"/><Relationship Id="rId8" Type="http://schemas.openxmlformats.org/officeDocument/2006/relationships/image" Target="../media/image240.png"/><Relationship Id="rId3" Type="http://schemas.openxmlformats.org/officeDocument/2006/relationships/image" Target="../media/image267.png"/><Relationship Id="rId12" Type="http://schemas.openxmlformats.org/officeDocument/2006/relationships/image" Target="../media/image255.png"/><Relationship Id="rId17" Type="http://schemas.openxmlformats.org/officeDocument/2006/relationships/image" Target="../media/image297.png"/><Relationship Id="rId25" Type="http://schemas.openxmlformats.org/officeDocument/2006/relationships/image" Target="../media/image271.png"/><Relationship Id="rId33" Type="http://schemas.openxmlformats.org/officeDocument/2006/relationships/image" Target="../media/image286.png"/><Relationship Id="rId38" Type="http://schemas.openxmlformats.org/officeDocument/2006/relationships/image" Target="../media/image29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3280826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90.png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90.png"/><Relationship Id="rId9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2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90.png"/><Relationship Id="rId9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8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47.png"/><Relationship Id="rId4" Type="http://schemas.openxmlformats.org/officeDocument/2006/relationships/image" Target="../media/image10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108.png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109.png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0.png"/><Relationship Id="rId9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0.png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0.png"/><Relationship Id="rId4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0.png"/><Relationship Id="rId4" Type="http://schemas.openxmlformats.org/officeDocument/2006/relationships/image" Target="../media/image115.png"/><Relationship Id="rId9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0.png"/><Relationship Id="rId4" Type="http://schemas.openxmlformats.org/officeDocument/2006/relationships/image" Target="../media/image117.png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0.png"/><Relationship Id="rId4" Type="http://schemas.openxmlformats.org/officeDocument/2006/relationships/image" Target="../media/image118.png"/><Relationship Id="rId9" Type="http://schemas.openxmlformats.org/officeDocument/2006/relationships/image" Target="../media/image1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1.png"/><Relationship Id="rId21" Type="http://schemas.openxmlformats.org/officeDocument/2006/relationships/image" Target="../media/image140.png"/><Relationship Id="rId7" Type="http://schemas.openxmlformats.org/officeDocument/2006/relationships/image" Target="../media/image125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8.png"/><Relationship Id="rId19" Type="http://schemas.openxmlformats.org/officeDocument/2006/relationships/image" Target="../media/image13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10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1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6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9.png"/><Relationship Id="rId11" Type="http://schemas.openxmlformats.org/officeDocument/2006/relationships/image" Target="../media/image185.png"/><Relationship Id="rId5" Type="http://schemas.openxmlformats.org/officeDocument/2006/relationships/image" Target="../media/image178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7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218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B1E2-A942-438A-9B0B-C498A3EF5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Competitive Algorithms for Generalized Caching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F7011-B2BC-4BF9-9DE9-CC308ADF8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Daniel Agassy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F3617-F109-4A70-BF1C-D2AD41B2C92E}"/>
              </a:ext>
            </a:extLst>
          </p:cNvPr>
          <p:cNvSpPr txBox="1"/>
          <p:nvPr/>
        </p:nvSpPr>
        <p:spPr>
          <a:xfrm>
            <a:off x="3291931" y="799455"/>
            <a:ext cx="560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Seminar on Online Algorithms, Spring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9A6A2-E831-418C-A9A0-B134415933DD}"/>
              </a:ext>
            </a:extLst>
          </p:cNvPr>
          <p:cNvSpPr txBox="1"/>
          <p:nvPr/>
        </p:nvSpPr>
        <p:spPr>
          <a:xfrm>
            <a:off x="1872793" y="4429919"/>
            <a:ext cx="879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Based on the work of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Nikhil Bansal, Niv Buchbinder, and Joseph (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Seffi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Naor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en-US" sz="2000" b="1" dirty="0">
                <a:hlinkClick r:id="rId2"/>
              </a:rPr>
              <a:t>1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hlinkClick r:id="rId3"/>
              </a:rPr>
              <a:t>2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65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9965-0881-4A3A-B1CB-CC6ACDF0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Instead of charging for fetching a page, we can charge for evicting it from the cache. </a:t>
                </a:r>
              </a:p>
              <a:p>
                <a:r>
                  <a:rPr lang="en-US" sz="2000" dirty="0"/>
                  <a:t>Over the entire sequence, the costs can differ by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, which is an additive constant.</a:t>
                </a:r>
              </a:p>
              <a:p>
                <a:r>
                  <a:rPr lang="en-US" sz="2000" dirty="0"/>
                  <a:t>Therefore, we can assume that the total cost is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CC613AE-1BE5-46F4-A5AD-4A7BF253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01" y="4101522"/>
            <a:ext cx="7267198" cy="2075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75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Size/Cost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0" dirty="0"/>
                  <a:t>A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balanced</a:t>
                </a:r>
                <a:r>
                  <a:rPr lang="en-US" sz="20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if for any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and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it holds: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04B29C-D8EE-4EEC-AF6D-272DF561C750}"/>
              </a:ext>
            </a:extLst>
          </p:cNvPr>
          <p:cNvGraphicFramePr>
            <a:graphicFrameLocks noGrp="1"/>
          </p:cNvGraphicFramePr>
          <p:nvPr/>
        </p:nvGraphicFramePr>
        <p:xfrm>
          <a:off x="5602224" y="4025900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51420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238751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97198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7476003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4972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8531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489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570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9389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076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A35D7-B587-4B0E-966D-1B320255B865}"/>
                  </a:ext>
                </a:extLst>
              </p:cNvPr>
              <p:cNvSpPr txBox="1"/>
              <p:nvPr/>
            </p:nvSpPr>
            <p:spPr>
              <a:xfrm>
                <a:off x="4757441" y="4045173"/>
                <a:ext cx="844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A35D7-B587-4B0E-966D-1B320255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1" y="4045173"/>
                <a:ext cx="8447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20FEF3-48AC-4183-9D7F-FB4CB6C949E0}"/>
                  </a:ext>
                </a:extLst>
              </p:cNvPr>
              <p:cNvSpPr txBox="1"/>
              <p:nvPr/>
            </p:nvSpPr>
            <p:spPr>
              <a:xfrm>
                <a:off x="5025781" y="4521922"/>
                <a:ext cx="30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20FEF3-48AC-4183-9D7F-FB4CB6C94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81" y="4521922"/>
                <a:ext cx="3080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E9032-FB77-4E2C-8579-0A4747BFBC7C}"/>
                  </a:ext>
                </a:extLst>
              </p:cNvPr>
              <p:cNvSpPr txBox="1"/>
              <p:nvPr/>
            </p:nvSpPr>
            <p:spPr>
              <a:xfrm>
                <a:off x="4757440" y="4982536"/>
                <a:ext cx="796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E9032-FB77-4E2C-8579-0A4747BF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0" y="4982536"/>
                <a:ext cx="796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43ED8-D2C7-4CEA-94BF-74234E95404B}"/>
                  </a:ext>
                </a:extLst>
              </p:cNvPr>
              <p:cNvSpPr txBox="1"/>
              <p:nvPr/>
            </p:nvSpPr>
            <p:spPr>
              <a:xfrm>
                <a:off x="5001000" y="545928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43ED8-D2C7-4CEA-94BF-74234E95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00" y="5459285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7ECB45-DE8D-4056-AFB3-F17F50BAAAC5}"/>
                  </a:ext>
                </a:extLst>
              </p:cNvPr>
              <p:cNvSpPr txBox="1"/>
              <p:nvPr/>
            </p:nvSpPr>
            <p:spPr>
              <a:xfrm>
                <a:off x="4757439" y="5903764"/>
                <a:ext cx="87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7ECB45-DE8D-4056-AFB3-F17F50BAA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39" y="5903764"/>
                <a:ext cx="8789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C199A2-2A60-49A4-A1B3-225127073B86}"/>
                  </a:ext>
                </a:extLst>
              </p:cNvPr>
              <p:cNvSpPr txBox="1"/>
              <p:nvPr/>
            </p:nvSpPr>
            <p:spPr>
              <a:xfrm>
                <a:off x="5310700" y="6332545"/>
                <a:ext cx="882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C199A2-2A60-49A4-A1B3-225127073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00" y="6332545"/>
                <a:ext cx="8824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D225E-3D8E-4104-B19C-50F024F54CE0}"/>
                  </a:ext>
                </a:extLst>
              </p:cNvPr>
              <p:cNvSpPr txBox="1"/>
              <p:nvPr/>
            </p:nvSpPr>
            <p:spPr>
              <a:xfrm>
                <a:off x="6039826" y="633254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D225E-3D8E-4104-B19C-50F024F5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26" y="6332545"/>
                <a:ext cx="4347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BC0BC4-0FDB-4770-99E9-C320BA6AE393}"/>
                  </a:ext>
                </a:extLst>
              </p:cNvPr>
              <p:cNvSpPr txBox="1"/>
              <p:nvPr/>
            </p:nvSpPr>
            <p:spPr>
              <a:xfrm>
                <a:off x="6315620" y="6332545"/>
                <a:ext cx="842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BC0BC4-0FDB-4770-99E9-C320BA6AE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20" y="6332545"/>
                <a:ext cx="84234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FB6C2C-2EB2-4AB8-92B1-325FD6D532AE}"/>
                  </a:ext>
                </a:extLst>
              </p:cNvPr>
              <p:cNvSpPr txBox="1"/>
              <p:nvPr/>
            </p:nvSpPr>
            <p:spPr>
              <a:xfrm>
                <a:off x="7367180" y="6332545"/>
                <a:ext cx="902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FB6C2C-2EB2-4AB8-92B1-325FD6D5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80" y="6332545"/>
                <a:ext cx="9022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39B06-FA70-4E98-AFFD-E41067D2BCC7}"/>
                  </a:ext>
                </a:extLst>
              </p:cNvPr>
              <p:cNvSpPr txBox="1"/>
              <p:nvPr/>
            </p:nvSpPr>
            <p:spPr>
              <a:xfrm>
                <a:off x="6997062" y="633254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39B06-FA70-4E98-AFFD-E41067D2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62" y="6332545"/>
                <a:ext cx="4347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Size/Cost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0" dirty="0"/>
                  <a:t>A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balanced</a:t>
                </a:r>
                <a:r>
                  <a:rPr lang="en-US" sz="20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if for any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and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it holds: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04B29C-D8EE-4EEC-AF6D-272DF561C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27073"/>
              </p:ext>
            </p:extLst>
          </p:nvPr>
        </p:nvGraphicFramePr>
        <p:xfrm>
          <a:off x="5602224" y="4025900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51420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238751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97198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7476003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4972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8531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489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570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9389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076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A35D7-B587-4B0E-966D-1B320255B865}"/>
                  </a:ext>
                </a:extLst>
              </p:cNvPr>
              <p:cNvSpPr txBox="1"/>
              <p:nvPr/>
            </p:nvSpPr>
            <p:spPr>
              <a:xfrm>
                <a:off x="4757441" y="4045173"/>
                <a:ext cx="844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A35D7-B587-4B0E-966D-1B320255B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1" y="4045173"/>
                <a:ext cx="8447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20FEF3-48AC-4183-9D7F-FB4CB6C949E0}"/>
                  </a:ext>
                </a:extLst>
              </p:cNvPr>
              <p:cNvSpPr txBox="1"/>
              <p:nvPr/>
            </p:nvSpPr>
            <p:spPr>
              <a:xfrm>
                <a:off x="5025781" y="4521922"/>
                <a:ext cx="30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20FEF3-48AC-4183-9D7F-FB4CB6C94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81" y="4521922"/>
                <a:ext cx="3080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E9032-FB77-4E2C-8579-0A4747BFBC7C}"/>
                  </a:ext>
                </a:extLst>
              </p:cNvPr>
              <p:cNvSpPr txBox="1"/>
              <p:nvPr/>
            </p:nvSpPr>
            <p:spPr>
              <a:xfrm>
                <a:off x="4757440" y="4982536"/>
                <a:ext cx="796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8E9032-FB77-4E2C-8579-0A4747BF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0" y="4982536"/>
                <a:ext cx="796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43ED8-D2C7-4CEA-94BF-74234E95404B}"/>
                  </a:ext>
                </a:extLst>
              </p:cNvPr>
              <p:cNvSpPr txBox="1"/>
              <p:nvPr/>
            </p:nvSpPr>
            <p:spPr>
              <a:xfrm>
                <a:off x="5001000" y="545928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43ED8-D2C7-4CEA-94BF-74234E95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00" y="5459285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7ECB45-DE8D-4056-AFB3-F17F50BAAAC5}"/>
                  </a:ext>
                </a:extLst>
              </p:cNvPr>
              <p:cNvSpPr txBox="1"/>
              <p:nvPr/>
            </p:nvSpPr>
            <p:spPr>
              <a:xfrm>
                <a:off x="4757439" y="5903764"/>
                <a:ext cx="87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7ECB45-DE8D-4056-AFB3-F17F50BAA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39" y="5903764"/>
                <a:ext cx="8789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C199A2-2A60-49A4-A1B3-225127073B86}"/>
                  </a:ext>
                </a:extLst>
              </p:cNvPr>
              <p:cNvSpPr txBox="1"/>
              <p:nvPr/>
            </p:nvSpPr>
            <p:spPr>
              <a:xfrm>
                <a:off x="5310700" y="6332545"/>
                <a:ext cx="882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C199A2-2A60-49A4-A1B3-225127073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00" y="6332545"/>
                <a:ext cx="8824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D225E-3D8E-4104-B19C-50F024F54CE0}"/>
                  </a:ext>
                </a:extLst>
              </p:cNvPr>
              <p:cNvSpPr txBox="1"/>
              <p:nvPr/>
            </p:nvSpPr>
            <p:spPr>
              <a:xfrm>
                <a:off x="6039826" y="633254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D225E-3D8E-4104-B19C-50F024F5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26" y="6332545"/>
                <a:ext cx="4347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BC0BC4-0FDB-4770-99E9-C320BA6AE393}"/>
                  </a:ext>
                </a:extLst>
              </p:cNvPr>
              <p:cNvSpPr txBox="1"/>
              <p:nvPr/>
            </p:nvSpPr>
            <p:spPr>
              <a:xfrm>
                <a:off x="6315620" y="6332545"/>
                <a:ext cx="842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BC0BC4-0FDB-4770-99E9-C320BA6AE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20" y="6332545"/>
                <a:ext cx="84234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FB6C2C-2EB2-4AB8-92B1-325FD6D532AE}"/>
                  </a:ext>
                </a:extLst>
              </p:cNvPr>
              <p:cNvSpPr txBox="1"/>
              <p:nvPr/>
            </p:nvSpPr>
            <p:spPr>
              <a:xfrm>
                <a:off x="7367180" y="6332545"/>
                <a:ext cx="902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FB6C2C-2EB2-4AB8-92B1-325FD6D5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80" y="6332545"/>
                <a:ext cx="9022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39B06-FA70-4E98-AFFD-E41067D2BCC7}"/>
                  </a:ext>
                </a:extLst>
              </p:cNvPr>
              <p:cNvSpPr txBox="1"/>
              <p:nvPr/>
            </p:nvSpPr>
            <p:spPr>
              <a:xfrm>
                <a:off x="6997062" y="633254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39B06-FA70-4E98-AFFD-E41067D2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62" y="6332545"/>
                <a:ext cx="4347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11E4194-8860-498E-8A64-FDBA75489239}"/>
              </a:ext>
            </a:extLst>
          </p:cNvPr>
          <p:cNvSpPr/>
          <p:nvPr/>
        </p:nvSpPr>
        <p:spPr>
          <a:xfrm>
            <a:off x="6519862" y="4936974"/>
            <a:ext cx="1377505" cy="460614"/>
          </a:xfrm>
          <a:prstGeom prst="rect">
            <a:avLst/>
          </a:prstGeom>
          <a:solidFill>
            <a:srgbClr val="447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Size/Cost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0" dirty="0"/>
                  <a:t>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balanced</a:t>
                </a:r>
                <a:r>
                  <a:rPr lang="en-US" sz="24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if for any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it holds: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The middle sum is the number of pages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with size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and cost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Wait, where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in the definition?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balanced if all sets in its </a:t>
                </a:r>
                <a:r>
                  <a:rPr lang="en-US" sz="2000" i="1" dirty="0"/>
                  <a:t>support </a:t>
                </a:r>
                <a:r>
                  <a:rPr lang="en-US" sz="2000" dirty="0"/>
                  <a:t>satisfy this property.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2F1CB4-90F3-446B-8524-6340D5B5A573}"/>
              </a:ext>
            </a:extLst>
          </p:cNvPr>
          <p:cNvSpPr/>
          <p:nvPr/>
        </p:nvSpPr>
        <p:spPr>
          <a:xfrm>
            <a:off x="3752851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2AE3-6359-45D8-872F-8690238BDD06}"/>
              </a:ext>
            </a:extLst>
          </p:cNvPr>
          <p:cNvSpPr/>
          <p:nvPr/>
        </p:nvSpPr>
        <p:spPr>
          <a:xfrm>
            <a:off x="4735332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7411-EBAE-4349-9B52-F44CC7508285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EF0E2-A243-45C5-96A3-4B683504F4D7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10F04-E737-4C4F-8336-77FAF29898B8}"/>
              </a:ext>
            </a:extLst>
          </p:cNvPr>
          <p:cNvSpPr/>
          <p:nvPr/>
        </p:nvSpPr>
        <p:spPr>
          <a:xfrm>
            <a:off x="7682781" y="1657955"/>
            <a:ext cx="864400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6F328-6434-4345-B99E-508D7ECD1BED}"/>
                  </a:ext>
                </a:extLst>
              </p:cNvPr>
              <p:cNvSpPr txBox="1"/>
              <p:nvPr/>
            </p:nvSpPr>
            <p:spPr>
              <a:xfrm>
                <a:off x="3752851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06F328-6434-4345-B99E-508D7ECD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1" y="1813692"/>
                <a:ext cx="812082" cy="574644"/>
              </a:xfrm>
              <a:prstGeom prst="rect">
                <a:avLst/>
              </a:prstGeom>
              <a:blipFill>
                <a:blip r:embed="rId3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6023DE-F6E6-4911-B096-0A363AFB9E6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6023DE-F6E6-4911-B096-0A363AFB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F98182-DC57-4678-927F-01F1DC4C8002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F98182-DC57-4678-927F-01F1DC4C8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E10E6-7C46-422F-9D14-CC6CD2C91BDE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E10E6-7C46-422F-9D14-CC6CD2C9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6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F2B68-357E-469C-A91A-4B3A8F09C7CA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F2B68-357E-469C-A91A-4B3A8F09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7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BECBD95-5B6D-4D67-BF2E-677B267A476D}"/>
              </a:ext>
            </a:extLst>
          </p:cNvPr>
          <p:cNvSpPr/>
          <p:nvPr/>
        </p:nvSpPr>
        <p:spPr>
          <a:xfrm>
            <a:off x="2878401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0E4F4-FB1E-4FB1-BAED-0BA93E4C411E}"/>
                  </a:ext>
                </a:extLst>
              </p:cNvPr>
              <p:cNvSpPr txBox="1"/>
              <p:nvPr/>
            </p:nvSpPr>
            <p:spPr>
              <a:xfrm>
                <a:off x="2915754" y="1813692"/>
                <a:ext cx="681661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0E4F4-FB1E-4FB1-BAED-0BA93E4C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54" y="1813692"/>
                <a:ext cx="681661" cy="574644"/>
              </a:xfrm>
              <a:prstGeom prst="rect">
                <a:avLst/>
              </a:prstGeom>
              <a:blipFill>
                <a:blip r:embed="rId8"/>
                <a:stretch>
                  <a:fillRect l="-4464" r="-803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6338AB-B0C5-412A-AB0B-A2A2F2257164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1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9249FB-AE41-4D88-9C5B-4F74F9862E67}"/>
                  </a:ext>
                </a:extLst>
              </p:cNvPr>
              <p:cNvSpPr txBox="1"/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49249FB-AE41-4D88-9C5B-4F74F986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rgbClr val="000000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6CFA2-D60B-4C0F-A048-4D571F55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D8E9793-E0C4-4AA4-A06E-F7A488963E0E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99B9C4-9BB8-4CBA-8140-0C576622C84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3618C5-CB0E-4D57-9F63-022D0B998E3A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FF369EB-EA1B-432F-BC17-C15E15BB37A2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EDCA8A-0CFC-45F1-A1FB-D0ADDFA7FF69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602FC-2FA4-4482-A2DA-74449782D5CF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D602FC-2FA4-4482-A2DA-74449782D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5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65DD4-5029-4179-8A34-15DD13F16097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65DD4-5029-4179-8A34-15DD13F1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6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1E8E54-2764-4269-9147-D19C7C7038C6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1E8E54-2764-4269-9147-D19C7C70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7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D537F9-4F0A-4BB5-9BDA-EDE0E365CAE3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D537F9-4F0A-4BB5-9BDA-EDE0E365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8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802996-B525-4F10-ABBE-6D79E0042F19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802996-B525-4F10-ABBE-6D79E004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9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10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11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12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13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1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0" y="1668568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2613" y="1824305"/>
                <a:ext cx="681661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613" y="1824305"/>
                <a:ext cx="681661" cy="574644"/>
              </a:xfrm>
              <a:prstGeom prst="rect">
                <a:avLst/>
              </a:prstGeom>
              <a:blipFill>
                <a:blip r:embed="rId15"/>
                <a:stretch>
                  <a:fillRect l="-4505" r="-810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6B68106B-BA40-4DE5-8724-95E897735C1E}"/>
              </a:ext>
            </a:extLst>
          </p:cNvPr>
          <p:cNvSpPr/>
          <p:nvPr/>
        </p:nvSpPr>
        <p:spPr>
          <a:xfrm>
            <a:off x="9026005" y="5198576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E9DE79-3358-4359-A338-2B75B5CA7720}"/>
                  </a:ext>
                </a:extLst>
              </p:cNvPr>
              <p:cNvSpPr txBox="1"/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E9DE79-3358-4359-A338-2B75B5CA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blipFill>
                <a:blip r:embed="rId16"/>
                <a:stretch>
                  <a:fillRect l="-10000" r="-1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41B8BC27-27EE-4881-B64C-B0B45988E620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4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45157D-C62D-4191-AA91-15A15F95DDD9}"/>
                  </a:ext>
                </a:extLst>
              </p:cNvPr>
              <p:cNvSpPr txBox="1"/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45157D-C62D-4191-AA91-15A15F95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64895D-07F7-40C4-8CA1-231EF8DFF3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rgbClr val="000000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64895D-07F7-40C4-8CA1-231EF8DF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F3DA6494-2450-4384-9CD2-CC976655AEC4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A008C2-0FED-493F-8E9D-B43A62337025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5B6F7C-58A5-4527-82AD-E829A5E75C26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1231ACB-F501-4717-8C05-D2CDBECD2848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02B32C-CFBC-4ACA-A23F-F5575750EF64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5DACA8-830A-4427-9837-E9756D2D6E02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5DACA8-830A-4427-9837-E9756D2D6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7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88DA77-6A37-4078-9DD6-3D22C8229C75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88DA77-6A37-4078-9DD6-3D22C822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18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607841-2658-4D90-B18D-29BAB46ABCD3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607841-2658-4D90-B18D-29BAB46AB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F59BD2-B0F6-458F-9F22-E8A8B26D9A4D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F59BD2-B0F6-458F-9F22-E8A8B26D9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B7A7F82-91F8-4831-B5B2-D9474DAE40C2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B7A7F82-91F8-4831-B5B2-D9474DAE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C0FBD9A-2C16-4220-B33B-03D2924DF9D2}"/>
              </a:ext>
            </a:extLst>
          </p:cNvPr>
          <p:cNvSpPr/>
          <p:nvPr/>
        </p:nvSpPr>
        <p:spPr>
          <a:xfrm>
            <a:off x="9026005" y="5198576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B7A9412-FD14-41B1-93CD-2DEBCE0BE435}"/>
                  </a:ext>
                </a:extLst>
              </p:cNvPr>
              <p:cNvSpPr txBox="1"/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B7A9412-FD14-41B1-93CD-2DEBCE0BE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10000" r="-1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A89F6330-1045-4377-8EB9-D242C42E9BBC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9635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54548" y="5611575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48" y="5611575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rgbClr val="000000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26005" y="5198576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0000" r="-1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80322"/>
            <a:ext cx="0" cy="21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1B687AA-06CA-4294-ACE8-BF6D139E8F94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39" y="5137511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54548" y="5634713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48" y="5634713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rgbClr val="000000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26005" y="5198576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18" y="5196756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0000" r="-1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8032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6377DA9-086C-4859-991B-F8BC9C9A4BB5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5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88322" y="5634713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2" y="5634713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rgbClr val="000000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8032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03FC486B-0022-458A-9185-87504B174408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1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88322" y="5626863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2" y="5626863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7AA3AB2-3851-4F8F-B871-69EA01774EDB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0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Integer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get the following integer program: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426804"/>
                  </p:ext>
                </p:extLst>
              </p:nvPr>
            </p:nvGraphicFramePr>
            <p:xfrm>
              <a:off x="1907540" y="3429000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426804"/>
                  </p:ext>
                </p:extLst>
              </p:nvPr>
            </p:nvGraphicFramePr>
            <p:xfrm>
              <a:off x="1907540" y="3429000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41870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5902" r="-4187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9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62308" r="-4187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832" t="-162308" b="-5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59016" r="-4187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832" t="-559016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64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93795" y="5549809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95" y="5549809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3B6F0CB0-1DCE-49E1-BA4D-B3F9381A6934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1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88322" y="5566978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2" y="5566978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2A54E5A6-5BD2-44DD-8B6F-C1D5C31756D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3630311"/>
            <a:ext cx="1524051" cy="71353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C9FB49D-BA33-42EE-A41C-F8992A8930AF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5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88322" y="5544077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2" y="5544077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854AFCFB-A441-4713-A6AE-AEBEB7252CA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3630311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/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</m:t>
                          </m:r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,        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B3CB90B7-3B63-40F3-B7A6-AAEE8A4991B4}"/>
              </a:ext>
            </a:extLst>
          </p:cNvPr>
          <p:cNvSpPr/>
          <p:nvPr/>
        </p:nvSpPr>
        <p:spPr>
          <a:xfrm>
            <a:off x="2596352" y="4531417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7D42875-6A7F-4967-B858-4871C6B15A51}"/>
              </a:ext>
            </a:extLst>
          </p:cNvPr>
          <p:cNvSpPr/>
          <p:nvPr/>
        </p:nvSpPr>
        <p:spPr>
          <a:xfrm>
            <a:off x="1313792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776D3AC-6084-47CF-89DF-A45383B76693}"/>
              </a:ext>
            </a:extLst>
          </p:cNvPr>
          <p:cNvSpPr/>
          <p:nvPr/>
        </p:nvSpPr>
        <p:spPr>
          <a:xfrm>
            <a:off x="1978801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/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blipFill>
                <a:blip r:embed="rId34"/>
                <a:stretch>
                  <a:fillRect l="-325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/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blipFill>
                <a:blip r:embed="rId35"/>
                <a:stretch>
                  <a:fillRect l="-35000" r="-625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/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blipFill>
                <a:blip r:embed="rId36"/>
                <a:stretch>
                  <a:fillRect l="-350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5F3F76B5-0657-4D54-B8A6-E0FB619782C0}"/>
              </a:ext>
            </a:extLst>
          </p:cNvPr>
          <p:cNvSpPr/>
          <p:nvPr/>
        </p:nvSpPr>
        <p:spPr>
          <a:xfrm>
            <a:off x="3242408" y="453343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/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blipFill>
                <a:blip r:embed="rId37"/>
                <a:stretch>
                  <a:fillRect l="-9756" r="-975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B7903F4-F602-437D-96AC-A7E76FF4F133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293795" y="5585819"/>
                <a:ext cx="4995021" cy="78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67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95" y="5585819"/>
                <a:ext cx="4995021" cy="78245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854AFCFB-A441-4713-A6AE-AEBEB7252CA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3630311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/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</m:t>
                          </m:r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,        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B3CB90B7-3B63-40F3-B7A6-AAEE8A4991B4}"/>
              </a:ext>
            </a:extLst>
          </p:cNvPr>
          <p:cNvSpPr/>
          <p:nvPr/>
        </p:nvSpPr>
        <p:spPr>
          <a:xfrm>
            <a:off x="2596352" y="4531417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7D42875-6A7F-4967-B858-4871C6B15A51}"/>
              </a:ext>
            </a:extLst>
          </p:cNvPr>
          <p:cNvSpPr/>
          <p:nvPr/>
        </p:nvSpPr>
        <p:spPr>
          <a:xfrm>
            <a:off x="1313792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776D3AC-6084-47CF-89DF-A45383B76693}"/>
              </a:ext>
            </a:extLst>
          </p:cNvPr>
          <p:cNvSpPr/>
          <p:nvPr/>
        </p:nvSpPr>
        <p:spPr>
          <a:xfrm>
            <a:off x="1978801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/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blipFill>
                <a:blip r:embed="rId34"/>
                <a:stretch>
                  <a:fillRect l="-325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/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blipFill>
                <a:blip r:embed="rId35"/>
                <a:stretch>
                  <a:fillRect l="-35000" r="-625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/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blipFill>
                <a:blip r:embed="rId36"/>
                <a:stretch>
                  <a:fillRect l="-350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5F3F76B5-0657-4D54-B8A6-E0FB619782C0}"/>
              </a:ext>
            </a:extLst>
          </p:cNvPr>
          <p:cNvSpPr/>
          <p:nvPr/>
        </p:nvSpPr>
        <p:spPr>
          <a:xfrm>
            <a:off x="3242408" y="453343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/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blipFill>
                <a:blip r:embed="rId37"/>
                <a:stretch>
                  <a:fillRect l="-9756" r="-975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80D2A3D0-233C-4472-90CF-FD712296309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4391955"/>
            <a:ext cx="1524051" cy="71353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A0E6030-B6B5-4E9C-8452-CD42F58D544B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6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3975367" y="5920284"/>
                <a:ext cx="4365169" cy="684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67" y="5920284"/>
                <a:ext cx="4365169" cy="6846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854AFCFB-A441-4713-A6AE-AEBEB7252CA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3630311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/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</m:t>
                          </m:r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,        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B3CB90B7-3B63-40F3-B7A6-AAEE8A4991B4}"/>
              </a:ext>
            </a:extLst>
          </p:cNvPr>
          <p:cNvSpPr/>
          <p:nvPr/>
        </p:nvSpPr>
        <p:spPr>
          <a:xfrm>
            <a:off x="2596352" y="4531417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7D42875-6A7F-4967-B858-4871C6B15A51}"/>
              </a:ext>
            </a:extLst>
          </p:cNvPr>
          <p:cNvSpPr/>
          <p:nvPr/>
        </p:nvSpPr>
        <p:spPr>
          <a:xfrm>
            <a:off x="1313792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776D3AC-6084-47CF-89DF-A45383B76693}"/>
              </a:ext>
            </a:extLst>
          </p:cNvPr>
          <p:cNvSpPr/>
          <p:nvPr/>
        </p:nvSpPr>
        <p:spPr>
          <a:xfrm>
            <a:off x="1978801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/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blipFill>
                <a:blip r:embed="rId34"/>
                <a:stretch>
                  <a:fillRect l="-325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/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blipFill>
                <a:blip r:embed="rId35"/>
                <a:stretch>
                  <a:fillRect l="-35000" r="-625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/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blipFill>
                <a:blip r:embed="rId36"/>
                <a:stretch>
                  <a:fillRect l="-350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5F3F76B5-0657-4D54-B8A6-E0FB619782C0}"/>
              </a:ext>
            </a:extLst>
          </p:cNvPr>
          <p:cNvSpPr/>
          <p:nvPr/>
        </p:nvSpPr>
        <p:spPr>
          <a:xfrm>
            <a:off x="3242408" y="453343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/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blipFill>
                <a:blip r:embed="rId37"/>
                <a:stretch>
                  <a:fillRect l="-9756" r="-975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80D2A3D0-233C-4472-90CF-FD712296309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4391955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E5304D-C450-4B5B-9A54-A5CECDD1C192}"/>
                  </a:ext>
                </a:extLst>
              </p:cNvPr>
              <p:cNvSpPr txBox="1"/>
              <p:nvPr/>
            </p:nvSpPr>
            <p:spPr>
              <a:xfrm>
                <a:off x="571829" y="5227803"/>
                <a:ext cx="2713307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E5304D-C450-4B5B-9A54-A5CECDD1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9" y="5227803"/>
                <a:ext cx="2713307" cy="64081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9C88F897-2DFF-4F8F-93F4-B643AAC221AA}"/>
              </a:ext>
            </a:extLst>
          </p:cNvPr>
          <p:cNvSpPr/>
          <p:nvPr/>
        </p:nvSpPr>
        <p:spPr>
          <a:xfrm>
            <a:off x="2599322" y="526556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286373-AD65-4ED9-94DC-7F633AF5F1B2}"/>
              </a:ext>
            </a:extLst>
          </p:cNvPr>
          <p:cNvSpPr/>
          <p:nvPr/>
        </p:nvSpPr>
        <p:spPr>
          <a:xfrm>
            <a:off x="1313792" y="52582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2CB12-7BAA-4DB1-8637-D678A54707DF}"/>
              </a:ext>
            </a:extLst>
          </p:cNvPr>
          <p:cNvSpPr/>
          <p:nvPr/>
        </p:nvSpPr>
        <p:spPr>
          <a:xfrm>
            <a:off x="1978801" y="52582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EDB04D8-2D1D-4D06-929E-CC9D088A0F6C}"/>
                  </a:ext>
                </a:extLst>
              </p:cNvPr>
              <p:cNvSpPr txBox="1"/>
              <p:nvPr/>
            </p:nvSpPr>
            <p:spPr>
              <a:xfrm>
                <a:off x="2715784" y="5275828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EDB04D8-2D1D-4D06-929E-CC9D088A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84" y="5275828"/>
                <a:ext cx="245936" cy="574644"/>
              </a:xfrm>
              <a:prstGeom prst="rect">
                <a:avLst/>
              </a:prstGeom>
              <a:blipFill>
                <a:blip r:embed="rId3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DCA690A-735C-44D1-9AD2-1D7212D6CDDE}"/>
                  </a:ext>
                </a:extLst>
              </p:cNvPr>
              <p:cNvSpPr txBox="1"/>
              <p:nvPr/>
            </p:nvSpPr>
            <p:spPr>
              <a:xfrm>
                <a:off x="1401550" y="52564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DCA690A-735C-44D1-9AD2-1D7212D6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50" y="5256434"/>
                <a:ext cx="245936" cy="574644"/>
              </a:xfrm>
              <a:prstGeom prst="rect">
                <a:avLst/>
              </a:prstGeom>
              <a:blipFill>
                <a:blip r:embed="rId40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E64B003-724F-4782-B5EF-E6C671A4882D}"/>
                  </a:ext>
                </a:extLst>
              </p:cNvPr>
              <p:cNvSpPr txBox="1"/>
              <p:nvPr/>
            </p:nvSpPr>
            <p:spPr>
              <a:xfrm>
                <a:off x="2095111" y="525104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E64B003-724F-4782-B5EF-E6C671A48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11" y="5251044"/>
                <a:ext cx="245936" cy="574644"/>
              </a:xfrm>
              <a:prstGeom prst="rect">
                <a:avLst/>
              </a:prstGeom>
              <a:blipFill>
                <a:blip r:embed="rId41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D3CEBF1B-F4F0-4B20-AA05-FAF9A37D2702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6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/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𝑆</m:t>
                          </m:r>
                          <m:r>
                            <a:rPr lang="en-US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(1,1)</m:t>
                          </m:r>
                        </m:lim>
                      </m:limLow>
                      <m:r>
                        <a:rPr lang="en-US" sz="18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92F383-7817-48D6-A36B-EC8388160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579" y="5433989"/>
                <a:ext cx="1051561" cy="975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Balanced Cache Distribution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463A0-5BA6-487F-BE39-B515587EA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  <a:p>
            <a:pPr marL="152396" indent="0">
              <a:buNone/>
            </a:pPr>
            <a:endParaRPr lang="en-US" sz="2133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258B5-692B-4465-BE5C-29B2E380DF62}"/>
              </a:ext>
            </a:extLst>
          </p:cNvPr>
          <p:cNvSpPr/>
          <p:nvPr/>
        </p:nvSpPr>
        <p:spPr>
          <a:xfrm>
            <a:off x="3850587" y="1657955"/>
            <a:ext cx="756368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15EAE-66DF-49B4-969D-5F9563E8DB05}"/>
              </a:ext>
            </a:extLst>
          </p:cNvPr>
          <p:cNvSpPr/>
          <p:nvPr/>
        </p:nvSpPr>
        <p:spPr>
          <a:xfrm>
            <a:off x="4735332" y="1657955"/>
            <a:ext cx="834099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8275C-19BD-4C5C-B575-F16737E23CC4}"/>
              </a:ext>
            </a:extLst>
          </p:cNvPr>
          <p:cNvSpPr/>
          <p:nvPr/>
        </p:nvSpPr>
        <p:spPr>
          <a:xfrm>
            <a:off x="5679661" y="1657955"/>
            <a:ext cx="864402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6964D-D497-4B82-9D9E-76024305AFFD}"/>
              </a:ext>
            </a:extLst>
          </p:cNvPr>
          <p:cNvSpPr/>
          <p:nvPr/>
        </p:nvSpPr>
        <p:spPr>
          <a:xfrm>
            <a:off x="6700298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1E832F-495A-4D4B-A862-944F165211CF}"/>
              </a:ext>
            </a:extLst>
          </p:cNvPr>
          <p:cNvSpPr/>
          <p:nvPr/>
        </p:nvSpPr>
        <p:spPr>
          <a:xfrm>
            <a:off x="7682780" y="1657955"/>
            <a:ext cx="864401" cy="886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/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E42A4-8E9B-4D71-B3A9-E5F8F526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87" y="1813692"/>
                <a:ext cx="812082" cy="574644"/>
              </a:xfrm>
              <a:prstGeom prst="rect">
                <a:avLst/>
              </a:prstGeom>
              <a:blipFill>
                <a:blip r:embed="rId4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/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626BE-3EC1-4733-91B6-1BF8FE69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93" y="1801333"/>
                <a:ext cx="812082" cy="574644"/>
              </a:xfrm>
              <a:prstGeom prst="rect">
                <a:avLst/>
              </a:prstGeom>
              <a:blipFill>
                <a:blip r:embed="rId5"/>
                <a:stretch>
                  <a:fillRect l="-3008" r="-601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/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81BB0D-2E44-4E07-8113-6D6D5A9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18" y="1829302"/>
                <a:ext cx="812082" cy="574644"/>
              </a:xfrm>
              <a:prstGeom prst="rect">
                <a:avLst/>
              </a:prstGeom>
              <a:blipFill>
                <a:blip r:embed="rId6"/>
                <a:stretch>
                  <a:fillRect l="-2985" r="-597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/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=5.5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54E2-9063-4CBF-9D9B-4E42011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298" y="1801333"/>
                <a:ext cx="864403" cy="574644"/>
              </a:xfrm>
              <a:prstGeom prst="rect">
                <a:avLst/>
              </a:prstGeom>
              <a:blipFill>
                <a:blip r:embed="rId7"/>
                <a:stretch>
                  <a:fillRect l="-3521" r="-633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/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D61FD56-4836-4129-8E0F-9874ECEE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60" y="1813692"/>
                <a:ext cx="812082" cy="574644"/>
              </a:xfrm>
              <a:prstGeom prst="rect">
                <a:avLst/>
              </a:prstGeom>
              <a:blipFill>
                <a:blip r:embed="rId8"/>
                <a:stretch>
                  <a:fillRect l="-3008" r="-601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9F1E7D1-24BB-4006-94DC-E92AC8761C7C}"/>
              </a:ext>
            </a:extLst>
          </p:cNvPr>
          <p:cNvSpPr/>
          <p:nvPr/>
        </p:nvSpPr>
        <p:spPr>
          <a:xfrm>
            <a:off x="8665261" y="1657955"/>
            <a:ext cx="769072" cy="909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/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D9951-F18A-4216-9D44-515A552F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58" y="1813692"/>
                <a:ext cx="726774" cy="574644"/>
              </a:xfrm>
              <a:prstGeom prst="rect">
                <a:avLst/>
              </a:prstGeom>
              <a:blipFill>
                <a:blip r:embed="rId9"/>
                <a:stretch>
                  <a:fillRect l="-1667" r="-416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/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C2F285-C9A2-449B-B666-D8C312EA7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155" y="2699874"/>
                <a:ext cx="923650" cy="287323"/>
              </a:xfrm>
              <a:prstGeom prst="rect">
                <a:avLst/>
              </a:prstGeom>
              <a:blipFill>
                <a:blip r:embed="rId10"/>
                <a:stretch>
                  <a:fillRect l="-1987" r="-463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/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=0.4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60C93-14B8-4343-911C-3BF2AA4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8" y="2699874"/>
                <a:ext cx="929164" cy="287323"/>
              </a:xfrm>
              <a:prstGeom prst="rect">
                <a:avLst/>
              </a:prstGeom>
              <a:blipFill>
                <a:blip r:embed="rId11"/>
                <a:stretch>
                  <a:fillRect l="-1974" r="-526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/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=0.5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B830D3-9C3A-4898-B7FE-B2819DDE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21" y="2699874"/>
                <a:ext cx="929164" cy="287323"/>
              </a:xfrm>
              <a:prstGeom prst="rect">
                <a:avLst/>
              </a:prstGeom>
              <a:blipFill>
                <a:blip r:embed="rId12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/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6514BD-36FA-44ED-AD8E-B6FD7242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03" y="2698229"/>
                <a:ext cx="929164" cy="287323"/>
              </a:xfrm>
              <a:prstGeom prst="rect">
                <a:avLst/>
              </a:prstGeom>
              <a:blipFill>
                <a:blip r:embed="rId13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/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=0.6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DB706A-6E5B-4977-9C33-EB605642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23" y="2698229"/>
                <a:ext cx="929164" cy="287323"/>
              </a:xfrm>
              <a:prstGeom prst="rect">
                <a:avLst/>
              </a:prstGeom>
              <a:blipFill>
                <a:blip r:embed="rId14"/>
                <a:stretch>
                  <a:fillRect l="-1961" r="-457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/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𝑧</m:t>
                          </m:r>
                        </m:e>
                        <m:sub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0.9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D6D391-EEFA-4FD1-B014-0A7123EE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401" y="2679904"/>
                <a:ext cx="929165" cy="287323"/>
              </a:xfrm>
              <a:prstGeom prst="rect">
                <a:avLst/>
              </a:prstGeom>
              <a:blipFill>
                <a:blip r:embed="rId15"/>
                <a:stretch>
                  <a:fillRect l="-1961" r="-457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060189-A778-4F51-8855-56E014DEF4C5}"/>
              </a:ext>
            </a:extLst>
          </p:cNvPr>
          <p:cNvCxnSpPr>
            <a:cxnSpLocks/>
          </p:cNvCxnSpPr>
          <p:nvPr/>
        </p:nvCxnSpPr>
        <p:spPr>
          <a:xfrm>
            <a:off x="8748224" y="4550632"/>
            <a:ext cx="136374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/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≥3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54A6BA-F23D-4705-A9B1-A46BF174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4328634"/>
                <a:ext cx="1708801" cy="320344"/>
              </a:xfrm>
              <a:prstGeom prst="rect">
                <a:avLst/>
              </a:prstGeom>
              <a:blipFill>
                <a:blip r:embed="rId16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/>
              <p:nvPr/>
            </p:nvSpPr>
            <p:spPr>
              <a:xfrm>
                <a:off x="3717347" y="5825688"/>
                <a:ext cx="4365169" cy="684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ℓ=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4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E934E1-C8D2-4469-94F6-974854609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347" y="5825688"/>
                <a:ext cx="4365169" cy="6846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/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152396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67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,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67" kern="0" dirty="0">
                                  <a:solidFill>
                                    <a:schemeClr val="tx1"/>
                                  </a:solidFill>
                                  <a:latin typeface="Arial"/>
                                  <a:cs typeface="Arial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lim>
                      </m:limLow>
                      <m:r>
                        <a:rPr lang="en-US" sz="1867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limLow>
                        <m:limLowPr>
                          <m:ctrlPr>
                            <a:rPr lang="en-US" sz="1867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1867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/>
                                    <m:den/>
                                  </m:f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     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1867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lang="en-US" sz="1867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2,</m:t>
                                  </m:r>
                                  <m:r>
                                    <a:rPr lang="en-US" sz="1867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/>
                          </m:eqArr>
                        </m:lim>
                      </m:limLow>
                    </m:oMath>
                  </m:oMathPara>
                </a14:m>
                <a:endParaRPr lang="en-US" sz="1867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1E6FFFC-DA05-4F05-9048-17DA5E71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94" y="3429000"/>
                <a:ext cx="4138249" cy="11011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8992328-8F3C-479F-81F9-337357D0E76A}"/>
              </a:ext>
            </a:extLst>
          </p:cNvPr>
          <p:cNvSpPr/>
          <p:nvPr/>
        </p:nvSpPr>
        <p:spPr>
          <a:xfrm>
            <a:off x="8934565" y="347333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D78D56-A72D-43F6-8099-504245EB191D}"/>
              </a:ext>
            </a:extLst>
          </p:cNvPr>
          <p:cNvSpPr/>
          <p:nvPr/>
        </p:nvSpPr>
        <p:spPr>
          <a:xfrm>
            <a:off x="5814378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E2B05D-BC42-45BB-9EEB-9D3D0629A440}"/>
              </a:ext>
            </a:extLst>
          </p:cNvPr>
          <p:cNvSpPr/>
          <p:nvPr/>
        </p:nvSpPr>
        <p:spPr>
          <a:xfrm>
            <a:off x="6479387" y="3476545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051845-86C0-4275-8C6C-122677493E6D}"/>
              </a:ext>
            </a:extLst>
          </p:cNvPr>
          <p:cNvSpPr/>
          <p:nvPr/>
        </p:nvSpPr>
        <p:spPr>
          <a:xfrm>
            <a:off x="7383674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0C5008-7888-4FDA-9E3E-C5D73B350EC7}"/>
              </a:ext>
            </a:extLst>
          </p:cNvPr>
          <p:cNvSpPr/>
          <p:nvPr/>
        </p:nvSpPr>
        <p:spPr>
          <a:xfrm>
            <a:off x="8048683" y="347267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/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78EFC9-59CC-44E4-8BF5-B572338A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27" y="3483599"/>
                <a:ext cx="245936" cy="574644"/>
              </a:xfrm>
              <a:prstGeom prst="rect">
                <a:avLst/>
              </a:prstGeom>
              <a:blipFill>
                <a:blip r:embed="rId1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/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0289C3-D2FF-490A-B90C-7388E4C7B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16" y="3472671"/>
                <a:ext cx="245936" cy="574644"/>
              </a:xfrm>
              <a:prstGeom prst="rect">
                <a:avLst/>
              </a:prstGeom>
              <a:blipFill>
                <a:blip r:embed="rId20"/>
                <a:stretch>
                  <a:fillRect l="-350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/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229F97-B268-4560-ABAD-283530E0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98" y="3472671"/>
                <a:ext cx="245936" cy="574644"/>
              </a:xfrm>
              <a:prstGeom prst="rect">
                <a:avLst/>
              </a:prstGeom>
              <a:blipFill>
                <a:blip r:embed="rId21"/>
                <a:stretch>
                  <a:fillRect l="-34146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/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09AF67-522D-4435-887B-706E21A3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32" y="3470851"/>
                <a:ext cx="245936" cy="574644"/>
              </a:xfrm>
              <a:prstGeom prst="rect">
                <a:avLst/>
              </a:prstGeom>
              <a:blipFill>
                <a:blip r:embed="rId22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/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D3D6D3-21B2-4959-AFBE-8426E5AE6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93" y="3465461"/>
                <a:ext cx="245936" cy="574644"/>
              </a:xfrm>
              <a:prstGeom prst="rect">
                <a:avLst/>
              </a:prstGeom>
              <a:blipFill>
                <a:blip r:embed="rId23"/>
                <a:stretch>
                  <a:fillRect l="-31707" r="-6097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01E4F3E3-83D8-4077-BA2B-A1318D3D1AA4}"/>
              </a:ext>
            </a:extLst>
          </p:cNvPr>
          <p:cNvSpPr/>
          <p:nvPr/>
        </p:nvSpPr>
        <p:spPr>
          <a:xfrm>
            <a:off x="9079345" y="54950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/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FEA488-6910-4522-BDD7-D1DC97D57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58" y="5493234"/>
                <a:ext cx="245936" cy="574644"/>
              </a:xfrm>
              <a:prstGeom prst="rect">
                <a:avLst/>
              </a:prstGeom>
              <a:blipFill>
                <a:blip r:embed="rId24"/>
                <a:stretch>
                  <a:fillRect l="-12500" r="-10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4CA050-FE76-40AF-A776-646610E6A776}"/>
              </a:ext>
            </a:extLst>
          </p:cNvPr>
          <p:cNvCxnSpPr>
            <a:cxnSpLocks/>
          </p:cNvCxnSpPr>
          <p:nvPr/>
        </p:nvCxnSpPr>
        <p:spPr>
          <a:xfrm>
            <a:off x="8748224" y="4372702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0FC2C0-5B33-465D-9E9D-A5DD2C13D8AD}"/>
              </a:ext>
            </a:extLst>
          </p:cNvPr>
          <p:cNvCxnSpPr>
            <a:cxnSpLocks/>
          </p:cNvCxnSpPr>
          <p:nvPr/>
        </p:nvCxnSpPr>
        <p:spPr>
          <a:xfrm>
            <a:off x="7190749" y="4328633"/>
            <a:ext cx="0" cy="46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C4B975-1B2B-4F8B-ACE3-8C9B2FFBFFE0}"/>
              </a:ext>
            </a:extLst>
          </p:cNvPr>
          <p:cNvCxnSpPr>
            <a:cxnSpLocks/>
          </p:cNvCxnSpPr>
          <p:nvPr/>
        </p:nvCxnSpPr>
        <p:spPr>
          <a:xfrm>
            <a:off x="7190749" y="4809150"/>
            <a:ext cx="292121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/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1</m:t>
                    </m:r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.5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578F8C-B398-428F-B0C0-3F316A31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648978"/>
                <a:ext cx="1676100" cy="320344"/>
              </a:xfrm>
              <a:prstGeom prst="rect">
                <a:avLst/>
              </a:prstGeom>
              <a:blipFill>
                <a:blip r:embed="rId25"/>
                <a:stretch>
                  <a:fillRect l="-19273" t="-88462" b="-16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FDC125-E5D1-4584-BD94-35EF32892034}"/>
              </a:ext>
            </a:extLst>
          </p:cNvPr>
          <p:cNvCxnSpPr>
            <a:cxnSpLocks/>
          </p:cNvCxnSpPr>
          <p:nvPr/>
        </p:nvCxnSpPr>
        <p:spPr>
          <a:xfrm>
            <a:off x="5628195" y="4328633"/>
            <a:ext cx="2540" cy="80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241F3E-4B22-49E9-BBF0-8737EF61687D}"/>
              </a:ext>
            </a:extLst>
          </p:cNvPr>
          <p:cNvCxnSpPr>
            <a:cxnSpLocks/>
          </p:cNvCxnSpPr>
          <p:nvPr/>
        </p:nvCxnSpPr>
        <p:spPr>
          <a:xfrm>
            <a:off x="5630735" y="5137511"/>
            <a:ext cx="4483773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/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(2,ℓ)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528463-9944-4E5D-A0F4-5E495233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578" y="4977339"/>
                <a:ext cx="1539460" cy="320344"/>
              </a:xfrm>
              <a:prstGeom prst="rect">
                <a:avLst/>
              </a:prstGeom>
              <a:blipFill>
                <a:blip r:embed="rId26"/>
                <a:stretch>
                  <a:fillRect l="-21032" t="-84906" r="-397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DBDECD0-EDFD-403E-BBA2-2D20ED4F9CFE}"/>
              </a:ext>
            </a:extLst>
          </p:cNvPr>
          <p:cNvCxnSpPr>
            <a:cxnSpLocks/>
          </p:cNvCxnSpPr>
          <p:nvPr/>
        </p:nvCxnSpPr>
        <p:spPr>
          <a:xfrm flipV="1">
            <a:off x="8886421" y="6409321"/>
            <a:ext cx="1225547" cy="93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/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33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naryPr>
                      <m:sub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ℓ</m:t>
                        </m:r>
                        <m:r>
                          <a:rPr lang="en-US" sz="13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≥</m:t>
                        </m:r>
                        <m:r>
                          <a:rPr lang="en-US" sz="133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333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a:rPr lang="en-US" sz="1333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𝑝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𝑆</m:t>
                            </m:r>
                            <m:r>
                              <a:rPr lang="en-US" sz="13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(1,ℓ)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333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333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3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=0.</m:t>
                    </m:r>
                    <m:r>
                      <a:rPr lang="en-US" sz="1333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9</m:t>
                    </m:r>
                  </m:oMath>
                </a14:m>
                <a:r>
                  <a:rPr lang="en-US" sz="13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5669260-43B3-4C9C-B724-006DB654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1" y="6189264"/>
                <a:ext cx="1708801" cy="320344"/>
              </a:xfrm>
              <a:prstGeom prst="rect">
                <a:avLst/>
              </a:prstGeom>
              <a:blipFill>
                <a:blip r:embed="rId27"/>
                <a:stretch>
                  <a:fillRect l="-18929" t="-84906" b="-1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30C904-4014-4095-992B-4B9DDDE142FA}"/>
              </a:ext>
            </a:extLst>
          </p:cNvPr>
          <p:cNvCxnSpPr>
            <a:cxnSpLocks/>
          </p:cNvCxnSpPr>
          <p:nvPr/>
        </p:nvCxnSpPr>
        <p:spPr>
          <a:xfrm>
            <a:off x="8886421" y="6240773"/>
            <a:ext cx="0" cy="18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/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74653-E8DC-408D-8803-34D100242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3687859"/>
                <a:ext cx="2707793" cy="6408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7313B5E8-7241-4008-93E6-5D86642FDB16}"/>
              </a:ext>
            </a:extLst>
          </p:cNvPr>
          <p:cNvSpPr/>
          <p:nvPr/>
        </p:nvSpPr>
        <p:spPr>
          <a:xfrm>
            <a:off x="1313792" y="3731201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FF22BD-6ECB-4A7C-B895-C59A79ECC686}"/>
              </a:ext>
            </a:extLst>
          </p:cNvPr>
          <p:cNvSpPr/>
          <p:nvPr/>
        </p:nvSpPr>
        <p:spPr>
          <a:xfrm>
            <a:off x="1943940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D7B6FC-0E46-4A4A-9869-C927C32DB7B1}"/>
              </a:ext>
            </a:extLst>
          </p:cNvPr>
          <p:cNvSpPr/>
          <p:nvPr/>
        </p:nvSpPr>
        <p:spPr>
          <a:xfrm>
            <a:off x="2590312" y="3735833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/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959F3BF-EECE-45D7-91E4-D2D24C7A4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3727327"/>
                <a:ext cx="245936" cy="574644"/>
              </a:xfrm>
              <a:prstGeom prst="rect">
                <a:avLst/>
              </a:prstGeom>
              <a:blipFill>
                <a:blip r:embed="rId2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/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0FC6E2-46EB-4E13-B7DF-420B5188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98" y="3734013"/>
                <a:ext cx="245936" cy="574644"/>
              </a:xfrm>
              <a:prstGeom prst="rect">
                <a:avLst/>
              </a:prstGeom>
              <a:blipFill>
                <a:blip r:embed="rId30"/>
                <a:stretch>
                  <a:fillRect l="-31707" r="-6097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/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478BAC-8106-43A7-90B4-BF61A7D35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22" y="3728623"/>
                <a:ext cx="245936" cy="574644"/>
              </a:xfrm>
              <a:prstGeom prst="rect">
                <a:avLst/>
              </a:prstGeom>
              <a:blipFill>
                <a:blip r:embed="rId31"/>
                <a:stretch>
                  <a:fillRect l="-32500" r="-6250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854AFCFB-A441-4713-A6AE-AEBEB7252CA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3630311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/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</m:t>
                          </m:r>
                          <m:r>
                            <a:rPr lang="en-US" sz="1867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,        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97CCF4-2EA2-4171-82E7-490F35013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3" y="4500659"/>
                <a:ext cx="3437672" cy="64081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B3CB90B7-3B63-40F3-B7A6-AAEE8A4991B4}"/>
              </a:ext>
            </a:extLst>
          </p:cNvPr>
          <p:cNvSpPr/>
          <p:nvPr/>
        </p:nvSpPr>
        <p:spPr>
          <a:xfrm>
            <a:off x="2596352" y="4531417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7D42875-6A7F-4967-B858-4871C6B15A51}"/>
              </a:ext>
            </a:extLst>
          </p:cNvPr>
          <p:cNvSpPr/>
          <p:nvPr/>
        </p:nvSpPr>
        <p:spPr>
          <a:xfrm>
            <a:off x="1313792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776D3AC-6084-47CF-89DF-A45383B76693}"/>
              </a:ext>
            </a:extLst>
          </p:cNvPr>
          <p:cNvSpPr/>
          <p:nvPr/>
        </p:nvSpPr>
        <p:spPr>
          <a:xfrm>
            <a:off x="1978801" y="4534009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/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0C5C0C-2B8B-40AC-93EE-4B7C3A6D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41681"/>
                <a:ext cx="245936" cy="574644"/>
              </a:xfrm>
              <a:prstGeom prst="rect">
                <a:avLst/>
              </a:prstGeom>
              <a:blipFill>
                <a:blip r:embed="rId34"/>
                <a:stretch>
                  <a:fillRect l="-325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/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E24418-D0D9-40E4-A609-32A96930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30" y="4530135"/>
                <a:ext cx="245936" cy="574644"/>
              </a:xfrm>
              <a:prstGeom prst="rect">
                <a:avLst/>
              </a:prstGeom>
              <a:blipFill>
                <a:blip r:embed="rId35"/>
                <a:stretch>
                  <a:fillRect l="-35000" r="-625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/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5.5</m:t>
                      </m:r>
                    </m:oMath>
                    <m:oMath xmlns:m="http://schemas.openxmlformats.org/officeDocument/2006/math">
                      <m:r>
                        <a:rPr lang="en-US" sz="1867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3.8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13B6EF3-117B-4CE9-9D5C-7D7366F8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12" y="4530135"/>
                <a:ext cx="245936" cy="574644"/>
              </a:xfrm>
              <a:prstGeom prst="rect">
                <a:avLst/>
              </a:prstGeom>
              <a:blipFill>
                <a:blip r:embed="rId36"/>
                <a:stretch>
                  <a:fillRect l="-35000" r="-65000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5F3F76B5-0657-4D54-B8A6-E0FB619782C0}"/>
              </a:ext>
            </a:extLst>
          </p:cNvPr>
          <p:cNvSpPr/>
          <p:nvPr/>
        </p:nvSpPr>
        <p:spPr>
          <a:xfrm>
            <a:off x="3242408" y="453343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/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E8B836-518A-485F-A6CC-4244AC00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21" y="4531614"/>
                <a:ext cx="245936" cy="574644"/>
              </a:xfrm>
              <a:prstGeom prst="rect">
                <a:avLst/>
              </a:prstGeom>
              <a:blipFill>
                <a:blip r:embed="rId37"/>
                <a:stretch>
                  <a:fillRect l="-9756" r="-9756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80D2A3D0-233C-4472-90CF-FD712296309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46068" y="4391955"/>
            <a:ext cx="1524051" cy="71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E5304D-C450-4B5B-9A54-A5CECDD1C192}"/>
                  </a:ext>
                </a:extLst>
              </p:cNvPr>
              <p:cNvSpPr txBox="1"/>
              <p:nvPr/>
            </p:nvSpPr>
            <p:spPr>
              <a:xfrm>
                <a:off x="571829" y="5227803"/>
                <a:ext cx="2713307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,</m:t>
                          </m:r>
                          <m:f>
                            <m:fPr>
                              <m:type m:val="noBar"/>
                              <m:ctrlPr>
                                <a:rPr lang="en-US" sz="18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/>
                            <m:den/>
                          </m:f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1867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E5304D-C450-4B5B-9A54-A5CECDD1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9" y="5227803"/>
                <a:ext cx="2713307" cy="64081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9C88F897-2DFF-4F8F-93F4-B643AAC221AA}"/>
              </a:ext>
            </a:extLst>
          </p:cNvPr>
          <p:cNvSpPr/>
          <p:nvPr/>
        </p:nvSpPr>
        <p:spPr>
          <a:xfrm>
            <a:off x="2599322" y="526556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286373-AD65-4ED9-94DC-7F633AF5F1B2}"/>
              </a:ext>
            </a:extLst>
          </p:cNvPr>
          <p:cNvSpPr/>
          <p:nvPr/>
        </p:nvSpPr>
        <p:spPr>
          <a:xfrm>
            <a:off x="1313792" y="52582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2CB12-7BAA-4DB1-8637-D678A54707DF}"/>
              </a:ext>
            </a:extLst>
          </p:cNvPr>
          <p:cNvSpPr/>
          <p:nvPr/>
        </p:nvSpPr>
        <p:spPr>
          <a:xfrm>
            <a:off x="1978801" y="5258254"/>
            <a:ext cx="488948" cy="572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2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EDB04D8-2D1D-4D06-929E-CC9D088A0F6C}"/>
                  </a:ext>
                </a:extLst>
              </p:cNvPr>
              <p:cNvSpPr txBox="1"/>
              <p:nvPr/>
            </p:nvSpPr>
            <p:spPr>
              <a:xfrm>
                <a:off x="2715784" y="5275828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9.7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EDB04D8-2D1D-4D06-929E-CC9D088A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84" y="5275828"/>
                <a:ext cx="245936" cy="574644"/>
              </a:xfrm>
              <a:prstGeom prst="rect">
                <a:avLst/>
              </a:prstGeom>
              <a:blipFill>
                <a:blip r:embed="rId39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DCA690A-735C-44D1-9AD2-1D7212D6CDDE}"/>
                  </a:ext>
                </a:extLst>
              </p:cNvPr>
              <p:cNvSpPr txBox="1"/>
              <p:nvPr/>
            </p:nvSpPr>
            <p:spPr>
              <a:xfrm>
                <a:off x="1401550" y="525643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sz="18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4.7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DCA690A-735C-44D1-9AD2-1D7212D6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50" y="5256434"/>
                <a:ext cx="245936" cy="574644"/>
              </a:xfrm>
              <a:prstGeom prst="rect">
                <a:avLst/>
              </a:prstGeom>
              <a:blipFill>
                <a:blip r:embed="rId40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E64B003-724F-4782-B5EF-E6C671A4882D}"/>
                  </a:ext>
                </a:extLst>
              </p:cNvPr>
              <p:cNvSpPr txBox="1"/>
              <p:nvPr/>
            </p:nvSpPr>
            <p:spPr>
              <a:xfrm>
                <a:off x="2095111" y="5251044"/>
                <a:ext cx="245936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7</m:t>
                      </m:r>
                    </m:oMath>
                    <m:oMath xmlns:m="http://schemas.openxmlformats.org/officeDocument/2006/math">
                      <m:r>
                        <a:rPr lang="en-US" sz="1867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6.1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E64B003-724F-4782-B5EF-E6C671A48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11" y="5251044"/>
                <a:ext cx="245936" cy="574644"/>
              </a:xfrm>
              <a:prstGeom prst="rect">
                <a:avLst/>
              </a:prstGeom>
              <a:blipFill>
                <a:blip r:embed="rId41"/>
                <a:stretch>
                  <a:fillRect l="-35000" r="-6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B07AF6BD-B322-48B5-8D50-53321C00211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34780">
            <a:off x="4099706" y="5035962"/>
            <a:ext cx="1467532" cy="73154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8DCAF3E7-23D2-44E3-8D92-2AF13DF69D99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0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be a distribution that is </a:t>
                </a:r>
                <a:r>
                  <a:rPr lang="en-US" sz="2400" i="1" dirty="0"/>
                  <a:t>consistent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balanced</a:t>
                </a:r>
                <a:r>
                  <a:rPr lang="en-US" sz="24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i="1" dirty="0"/>
                  <a:t>valid</a:t>
                </a:r>
                <a:r>
                  <a:rPr lang="en-US" sz="2400" dirty="0"/>
                  <a:t> distribution.</a:t>
                </a:r>
              </a:p>
              <a:p>
                <a:r>
                  <a:rPr lang="en-US" sz="2400" u="sng" dirty="0"/>
                  <a:t>Consistent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u="sng" dirty="0"/>
                  <a:t>Balanced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f>
                      <m:fPr>
                        <m:type m:val="noBar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u="sng" dirty="0"/>
                  <a:t>Valid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  <m:f>
                      <m:fPr>
                        <m:type m:val="noBa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2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8236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be a distribution that is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consistent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balanced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is a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valid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distribution.</a:t>
                </a:r>
              </a:p>
              <a:p>
                <a:pPr lvl="1"/>
                <a:r>
                  <a:rPr lang="en-US" sz="1800" u="sng" dirty="0">
                    <a:solidFill>
                      <a:schemeClr val="bg1">
                        <a:lumMod val="50000"/>
                      </a:schemeClr>
                    </a:solidFill>
                  </a:rPr>
                  <a:t>Valid: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f>
                      <m:fPr>
                        <m:type m:val="noBar"/>
                        <m:ctrlP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be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For a page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by consistency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1800" u="sng" dirty="0">
                    <a:solidFill>
                      <a:schemeClr val="bg1">
                        <a:lumMod val="50000"/>
                      </a:schemeClr>
                    </a:solidFill>
                  </a:rPr>
                  <a:t>Consistent: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000" dirty="0"/>
                  <a:t>So, we only must check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000" dirty="0"/>
                  <a:t>By balance,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Again,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b="0" dirty="0"/>
                  <a:t>, so we get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ℓ=0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≥−1+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8236"/>
                <a:ext cx="10515600" cy="4351338"/>
              </a:xfrm>
              <a:blipFill>
                <a:blip r:embed="rId2"/>
                <a:stretch>
                  <a:fillRect l="-522" t="-140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3878" y="122548"/>
                <a:ext cx="5726783" cy="1417195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be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We only must check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≥</m:t>
                    </m:r>
                  </m:oMath>
                </a14:m>
                <a:br>
                  <a:rPr lang="en-US" sz="180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sz="180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3878" y="122548"/>
                <a:ext cx="5726783" cy="1417195"/>
              </a:xfrm>
              <a:blipFill>
                <a:blip r:embed="rId2"/>
                <a:stretch>
                  <a:fillRect l="-745" t="-6009" b="-403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3BD99-8EA0-4F46-8406-515E88120D1B}"/>
                  </a:ext>
                </a:extLst>
              </p:cNvPr>
              <p:cNvSpPr txBox="1"/>
              <p:nvPr/>
            </p:nvSpPr>
            <p:spPr>
              <a:xfrm>
                <a:off x="391997" y="1728788"/>
                <a:ext cx="11698664" cy="503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𝟙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𝟙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𝟙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ℓ=0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,ℓ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,ℓ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IL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3BD99-8EA0-4F46-8406-515E8812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7" y="1728788"/>
                <a:ext cx="11698664" cy="5039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3878" y="122548"/>
                <a:ext cx="5726783" cy="1417195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be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We only must check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≥</m:t>
                    </m:r>
                  </m:oMath>
                </a14:m>
                <a:br>
                  <a:rPr lang="en-US" sz="180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sz="180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3878" y="122548"/>
                <a:ext cx="5726783" cy="1417195"/>
              </a:xfrm>
              <a:blipFill>
                <a:blip r:embed="rId2"/>
                <a:stretch>
                  <a:fillRect l="-745" t="-6009" b="-403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3BD99-8EA0-4F46-8406-515E88120D1B}"/>
                  </a:ext>
                </a:extLst>
              </p:cNvPr>
              <p:cNvSpPr txBox="1"/>
              <p:nvPr/>
            </p:nvSpPr>
            <p:spPr>
              <a:xfrm>
                <a:off x="391997" y="1690688"/>
                <a:ext cx="11698664" cy="452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ℓ=0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000" i="1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bg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000" i="1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By the knapsack-cover inequality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ℓ=0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23BD99-8EA0-4F46-8406-515E8812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7" y="1690688"/>
                <a:ext cx="11698664" cy="4520918"/>
              </a:xfrm>
              <a:prstGeom prst="rect">
                <a:avLst/>
              </a:prstGeom>
              <a:blipFill>
                <a:blip r:embed="rId3"/>
                <a:stretch>
                  <a:fillRect l="-469" t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9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Integer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6213"/>
                  </p:ext>
                </p:extLst>
              </p:nvPr>
            </p:nvGraphicFramePr>
            <p:xfrm>
              <a:off x="2126615" y="1709738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6213"/>
                  </p:ext>
                </p:extLst>
              </p:nvPr>
            </p:nvGraphicFramePr>
            <p:xfrm>
              <a:off x="2126615" y="1709738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41870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5902" r="-4187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9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62308" r="-4187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832" t="-162308" b="-5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59016" r="-4187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832" t="-559016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CDA8D2-4D7E-4C7B-A0A2-3E6CBA93C68F}"/>
              </a:ext>
            </a:extLst>
          </p:cNvPr>
          <p:cNvCxnSpPr>
            <a:cxnSpLocks/>
          </p:cNvCxnSpPr>
          <p:nvPr/>
        </p:nvCxnSpPr>
        <p:spPr>
          <a:xfrm>
            <a:off x="2666080" y="5103205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C99A1D-6C38-44F3-8546-27C778E110D7}"/>
                  </a:ext>
                </a:extLst>
              </p:cNvPr>
              <p:cNvSpPr txBox="1"/>
              <p:nvPr/>
            </p:nvSpPr>
            <p:spPr>
              <a:xfrm>
                <a:off x="8442321" y="4777599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C99A1D-6C38-44F3-8546-27C778E1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321" y="4777599"/>
                <a:ext cx="124586" cy="215444"/>
              </a:xfrm>
              <a:prstGeom prst="rect">
                <a:avLst/>
              </a:prstGeom>
              <a:blipFill>
                <a:blip r:embed="rId4"/>
                <a:stretch>
                  <a:fillRect l="-55000" r="-4500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D6B89-3286-445D-90C5-61A1240B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992182"/>
                  </p:ext>
                </p:extLst>
              </p:nvPr>
            </p:nvGraphicFramePr>
            <p:xfrm>
              <a:off x="3052567" y="4650300"/>
              <a:ext cx="46882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D6B89-3286-445D-90C5-61A1240B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992182"/>
                  </p:ext>
                </p:extLst>
              </p:nvPr>
            </p:nvGraphicFramePr>
            <p:xfrm>
              <a:off x="3052567" y="4650300"/>
              <a:ext cx="46882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9F83C2-50F8-4B65-B4DD-C06FDBBEA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73979"/>
              </p:ext>
            </p:extLst>
          </p:nvPr>
        </p:nvGraphicFramePr>
        <p:xfrm>
          <a:off x="3286980" y="4955100"/>
          <a:ext cx="42194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A09AF-EF74-46DC-8EA1-058D8870527B}"/>
              </a:ext>
            </a:extLst>
          </p:cNvPr>
          <p:cNvCxnSpPr>
            <a:cxnSpLocks/>
          </p:cNvCxnSpPr>
          <p:nvPr/>
        </p:nvCxnSpPr>
        <p:spPr>
          <a:xfrm>
            <a:off x="5156760" y="6284992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FBC53-6964-4436-A562-F9368B8E24FF}"/>
              </a:ext>
            </a:extLst>
          </p:cNvPr>
          <p:cNvCxnSpPr>
            <a:cxnSpLocks/>
          </p:cNvCxnSpPr>
          <p:nvPr/>
        </p:nvCxnSpPr>
        <p:spPr>
          <a:xfrm>
            <a:off x="5156760" y="6231413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8B32D7-8F28-46CE-84FC-0D453C963FC1}"/>
              </a:ext>
            </a:extLst>
          </p:cNvPr>
          <p:cNvCxnSpPr>
            <a:cxnSpLocks/>
          </p:cNvCxnSpPr>
          <p:nvPr/>
        </p:nvCxnSpPr>
        <p:spPr>
          <a:xfrm>
            <a:off x="7035240" y="6233167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3A6FC1-89F0-409C-A777-4549280FE79D}"/>
              </a:ext>
            </a:extLst>
          </p:cNvPr>
          <p:cNvCxnSpPr>
            <a:cxnSpLocks/>
          </p:cNvCxnSpPr>
          <p:nvPr/>
        </p:nvCxnSpPr>
        <p:spPr>
          <a:xfrm>
            <a:off x="3286980" y="5444704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720B21-9801-4DED-A0B4-14283C9CFA76}"/>
              </a:ext>
            </a:extLst>
          </p:cNvPr>
          <p:cNvCxnSpPr>
            <a:cxnSpLocks/>
          </p:cNvCxnSpPr>
          <p:nvPr/>
        </p:nvCxnSpPr>
        <p:spPr>
          <a:xfrm>
            <a:off x="3286980" y="539112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E83ED5-8CF7-4223-AA31-C3763CA54B02}"/>
              </a:ext>
            </a:extLst>
          </p:cNvPr>
          <p:cNvCxnSpPr>
            <a:cxnSpLocks/>
          </p:cNvCxnSpPr>
          <p:nvPr/>
        </p:nvCxnSpPr>
        <p:spPr>
          <a:xfrm>
            <a:off x="4226543" y="539112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AE0DB9-9890-42F5-9F94-CDD5296D851F}"/>
              </a:ext>
            </a:extLst>
          </p:cNvPr>
          <p:cNvCxnSpPr>
            <a:cxnSpLocks/>
          </p:cNvCxnSpPr>
          <p:nvPr/>
        </p:nvCxnSpPr>
        <p:spPr>
          <a:xfrm>
            <a:off x="3749737" y="5699228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E7A6FC-61DD-4E1B-9400-897EBB35AE23}"/>
              </a:ext>
            </a:extLst>
          </p:cNvPr>
          <p:cNvCxnSpPr>
            <a:cxnSpLocks/>
          </p:cNvCxnSpPr>
          <p:nvPr/>
        </p:nvCxnSpPr>
        <p:spPr>
          <a:xfrm>
            <a:off x="3756880" y="564564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F87A47-0CD7-46D7-B70C-9FD30853A086}"/>
              </a:ext>
            </a:extLst>
          </p:cNvPr>
          <p:cNvCxnSpPr>
            <a:cxnSpLocks/>
          </p:cNvCxnSpPr>
          <p:nvPr/>
        </p:nvCxnSpPr>
        <p:spPr>
          <a:xfrm>
            <a:off x="5626423" y="564564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B462D6-5FE6-4654-A79D-72A284DAD1C9}"/>
              </a:ext>
            </a:extLst>
          </p:cNvPr>
          <p:cNvCxnSpPr>
            <a:cxnSpLocks/>
          </p:cNvCxnSpPr>
          <p:nvPr/>
        </p:nvCxnSpPr>
        <p:spPr>
          <a:xfrm>
            <a:off x="6096598" y="564564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3F55FD-4D90-48F9-A7D1-C1732AAC95D3}"/>
              </a:ext>
            </a:extLst>
          </p:cNvPr>
          <p:cNvCxnSpPr>
            <a:cxnSpLocks/>
          </p:cNvCxnSpPr>
          <p:nvPr/>
        </p:nvCxnSpPr>
        <p:spPr>
          <a:xfrm>
            <a:off x="6572075" y="5391125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F5D8DF-B3DD-4385-B47F-2CA9FB7D056D}"/>
              </a:ext>
            </a:extLst>
          </p:cNvPr>
          <p:cNvCxnSpPr>
            <a:cxnSpLocks/>
          </p:cNvCxnSpPr>
          <p:nvPr/>
        </p:nvCxnSpPr>
        <p:spPr>
          <a:xfrm>
            <a:off x="4695479" y="5987898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272D3-506A-4B61-BBB1-1EF611CE9AF1}"/>
              </a:ext>
            </a:extLst>
          </p:cNvPr>
          <p:cNvCxnSpPr>
            <a:cxnSpLocks/>
          </p:cNvCxnSpPr>
          <p:nvPr/>
        </p:nvCxnSpPr>
        <p:spPr>
          <a:xfrm>
            <a:off x="4695479" y="593431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051D73-4DF1-40FF-A01F-97353D859B21}"/>
              </a:ext>
            </a:extLst>
          </p:cNvPr>
          <p:cNvCxnSpPr>
            <a:cxnSpLocks/>
          </p:cNvCxnSpPr>
          <p:nvPr/>
        </p:nvCxnSpPr>
        <p:spPr>
          <a:xfrm>
            <a:off x="7506414" y="5939679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88D416-1EB3-487B-858F-7AE7BED95AF1}"/>
              </a:ext>
            </a:extLst>
          </p:cNvPr>
          <p:cNvCxnSpPr>
            <a:cxnSpLocks/>
          </p:cNvCxnSpPr>
          <p:nvPr/>
        </p:nvCxnSpPr>
        <p:spPr>
          <a:xfrm>
            <a:off x="4226543" y="5444704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853A12-303A-4B39-B3E4-9ED19343EB2C}"/>
              </a:ext>
            </a:extLst>
          </p:cNvPr>
          <p:cNvCxnSpPr>
            <a:cxnSpLocks/>
          </p:cNvCxnSpPr>
          <p:nvPr/>
        </p:nvCxnSpPr>
        <p:spPr>
          <a:xfrm>
            <a:off x="5626423" y="5699228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Lemma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A642354-2275-45C0-80C8-09B3C39DD7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be a distribution that is </a:t>
                </a:r>
                <a: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  <a:t>consistent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  <a:t>balanced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is a </a:t>
                </a:r>
                <a:r>
                  <a:rPr lang="en-US" sz="2800" i="1" dirty="0">
                    <a:solidFill>
                      <a:schemeClr val="bg1">
                        <a:lumMod val="50000"/>
                      </a:schemeClr>
                    </a:solidFill>
                  </a:rPr>
                  <a:t>valid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 distribution.</a:t>
                </a:r>
              </a:p>
              <a:p>
                <a:r>
                  <a:rPr lang="en-US" dirty="0"/>
                  <a:t>It is enough to maintain that our distribution is </a:t>
                </a:r>
                <a:r>
                  <a:rPr lang="en-US" i="1" dirty="0"/>
                  <a:t>consistent </a:t>
                </a:r>
                <a:r>
                  <a:rPr lang="en-US" dirty="0"/>
                  <a:t>and </a:t>
                </a:r>
                <a:r>
                  <a:rPr lang="en-US" i="1" dirty="0"/>
                  <a:t>balanced</a:t>
                </a:r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A642354-2275-45C0-80C8-09B3C39DD7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Maintenance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be two fractional solutions,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consistent and balanced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There exists an algorithm for transforming it into a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which is consistent and balanced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and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i="1" dirty="0"/>
                  <a:t>Decompose</a:t>
                </a:r>
                <a:r>
                  <a:rPr lang="en-US" sz="2400" dirty="0"/>
                  <a:t> the change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into a sequence of steps where exactly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changes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be the class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changed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changed by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. The fractional cost of the change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Consider the case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4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8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is </a:t>
                </a:r>
                <a:r>
                  <a:rPr lang="en-US" sz="2400" i="1" dirty="0">
                    <a:solidFill>
                      <a:schemeClr val="bg1">
                        <a:lumMod val="50000"/>
                      </a:schemeClr>
                    </a:solidFill>
                  </a:rPr>
                  <a:t>consistent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for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2400" dirty="0"/>
                  <a:t>We want to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Choose an arbitrary collection of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total measure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400" dirty="0"/>
                  <a:t> add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to them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Google Shape;68;p1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15600" y="421233"/>
                <a:ext cx="11360800" cy="11084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b" anchorCtr="0">
                <a:normAutofit/>
              </a:bodyPr>
              <a:lstStyle/>
              <a:p>
                <a:pPr lvl="0"/>
                <a:r>
                  <a:rPr lang="en-US" dirty="0"/>
                  <a:t>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mc:Choice>
        <mc:Fallback xmlns="">
          <p:sp>
            <p:nvSpPr>
              <p:cNvPr id="68" name="Google Shape;6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600" y="421233"/>
                <a:ext cx="11360800" cy="1108400"/>
              </a:xfrm>
              <a:prstGeom prst="rect">
                <a:avLst/>
              </a:prstGeom>
              <a:blipFill>
                <a:blip r:embed="rId3"/>
                <a:stretch>
                  <a:fillRect l="-1878" b="-19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11296611" y="714501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pPr/>
              <a:t>123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A510C1-889D-492E-95D1-EAC5ABB0E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033106"/>
                  </p:ext>
                </p:extLst>
              </p:nvPr>
            </p:nvGraphicFramePr>
            <p:xfrm>
              <a:off x="1999534" y="2007996"/>
              <a:ext cx="2505435" cy="341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5435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723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𝒕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723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938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={5,12,4}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3723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={5,9,8}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420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0.3.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={7,1,13}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723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723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723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A510C1-889D-492E-95D1-EAC5ABB0E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033106"/>
                  </p:ext>
                </p:extLst>
              </p:nvPr>
            </p:nvGraphicFramePr>
            <p:xfrm>
              <a:off x="1999534" y="2007996"/>
              <a:ext cx="2505435" cy="341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5435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r="-485" b="-7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100000" r="-485" b="-6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200000" r="-485" b="-5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295775" r="-485" b="-394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401429" r="-48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501429" r="-48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601429" r="-48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701429" r="-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98CED45-B6ED-4598-865F-B72696EB9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147845"/>
                  </p:ext>
                </p:extLst>
              </p:nvPr>
            </p:nvGraphicFramePr>
            <p:xfrm>
              <a:off x="7846914" y="2007996"/>
              <a:ext cx="2505435" cy="3185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5435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607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𝒕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607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600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0.1,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={5,12,3}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4114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0.2,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={5,9,8,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0.3,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={7,1,13,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4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607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607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0.9,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Open Sans" panose="020B0604020202020204" charset="0"/>
                                        <a:cs typeface="Open Sans" panose="020B0604020202020204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={5,8,2}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607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4020202020204" charset="0"/>
                                    <a:cs typeface="Open Sans" panose="020B060402020202020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98CED45-B6ED-4598-865F-B72696EB9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147845"/>
                  </p:ext>
                </p:extLst>
              </p:nvPr>
            </p:nvGraphicFramePr>
            <p:xfrm>
              <a:off x="7846914" y="2007996"/>
              <a:ext cx="2505435" cy="3185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5435">
                      <a:extLst>
                        <a:ext uri="{9D8B030D-6E8A-4147-A177-3AD203B41FA5}">
                          <a16:colId xmlns:a16="http://schemas.microsoft.com/office/drawing/2014/main" val="77252816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r="-485" b="-7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1204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100000" r="-485" b="-6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4852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200000" r="-485" b="-5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611044"/>
                      </a:ext>
                    </a:extLst>
                  </a:tr>
                  <a:tr h="4114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286765" r="-485" b="-3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82728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404615" r="-48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51121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504615" r="-48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104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604615" r="-48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164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43" t="-704615" r="-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143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90752B70-D55A-4082-8EB3-86F418276784}"/>
              </a:ext>
            </a:extLst>
          </p:cNvPr>
          <p:cNvSpPr/>
          <p:nvPr/>
        </p:nvSpPr>
        <p:spPr>
          <a:xfrm rot="10800000">
            <a:off x="4623995" y="3321123"/>
            <a:ext cx="287816" cy="7875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0C6FE-6B02-418D-BE76-DCB935A820B6}"/>
                  </a:ext>
                </a:extLst>
              </p:cNvPr>
              <p:cNvSpPr txBox="1"/>
              <p:nvPr/>
            </p:nvSpPr>
            <p:spPr>
              <a:xfrm>
                <a:off x="5900257" y="3425123"/>
                <a:ext cx="221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0C6FE-6B02-418D-BE76-DCB935A82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257" y="3425123"/>
                <a:ext cx="221343" cy="369332"/>
              </a:xfrm>
              <a:prstGeom prst="rect">
                <a:avLst/>
              </a:prstGeom>
              <a:blipFill>
                <a:blip r:embed="rId6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886B2-7B99-4F7D-8244-681F172C0784}"/>
                  </a:ext>
                </a:extLst>
              </p:cNvPr>
              <p:cNvSpPr txBox="1"/>
              <p:nvPr/>
            </p:nvSpPr>
            <p:spPr>
              <a:xfrm>
                <a:off x="5433398" y="1945243"/>
                <a:ext cx="15937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886B2-7B99-4F7D-8244-681F172C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8" y="1945243"/>
                <a:ext cx="1593770" cy="369332"/>
              </a:xfrm>
              <a:prstGeom prst="rect">
                <a:avLst/>
              </a:prstGeom>
              <a:blipFill>
                <a:blip r:embed="rId7"/>
                <a:stretch>
                  <a:fillRect l="-1908" r="-152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5864B0-EA28-4568-8A56-42A8E2655327}"/>
                  </a:ext>
                </a:extLst>
              </p:cNvPr>
              <p:cNvSpPr txBox="1"/>
              <p:nvPr/>
            </p:nvSpPr>
            <p:spPr>
              <a:xfrm>
                <a:off x="6264287" y="3425123"/>
                <a:ext cx="3270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5864B0-EA28-4568-8A56-42A8E2655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87" y="3425123"/>
                <a:ext cx="327013" cy="369332"/>
              </a:xfrm>
              <a:prstGeom prst="rect">
                <a:avLst/>
              </a:prstGeom>
              <a:blipFill>
                <a:blip r:embed="rId8"/>
                <a:stretch>
                  <a:fillRect l="-13208" r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C246985-AE62-4ADF-8CBB-AE07EF1AA917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0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is </a:t>
                </a:r>
                <a:r>
                  <a:rPr lang="en-US" sz="2400" i="1" dirty="0">
                    <a:solidFill>
                      <a:schemeClr val="bg1">
                        <a:lumMod val="50000"/>
                      </a:schemeClr>
                    </a:solidFill>
                  </a:rPr>
                  <a:t>consistent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for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We want to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Choose an arbitrary collection of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with total measure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add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to them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).</a:t>
                </a:r>
              </a:p>
              <a:p>
                <a:pPr lvl="1"/>
                <a:r>
                  <a:rPr lang="en-US" sz="2000" dirty="0"/>
                  <a:t>The resulting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is consistent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cost incurred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However,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may not be balanced.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Inspect the balanced condition more closely: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It may be violated only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(recall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This violation can occur for two reasons: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could increase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middle term </a:t>
                </a:r>
                <a:r>
                  <a:rPr lang="en-US" sz="2000" dirty="0"/>
                  <a:t>and leave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right term </a:t>
                </a:r>
                <a:r>
                  <a:rPr lang="en-US" sz="2000" dirty="0"/>
                  <a:t>unchanged.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could increase the </a:t>
                </a:r>
                <a:r>
                  <a:rPr lang="en-US" sz="2000" dirty="0">
                    <a:solidFill>
                      <a:srgbClr val="00B050"/>
                    </a:solidFill>
                  </a:rPr>
                  <a:t>left term </a:t>
                </a:r>
                <a:r>
                  <a:rPr lang="en-US" sz="2000" dirty="0"/>
                  <a:t>and leave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middle term </a:t>
                </a:r>
                <a:r>
                  <a:rPr lang="en-US" sz="2000" dirty="0"/>
                  <a:t>unchanged.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3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First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 increases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middle term </a:t>
                </a:r>
                <a:r>
                  <a:rPr lang="en-US" sz="2400" dirty="0"/>
                  <a:t>and leaves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right term </a:t>
                </a:r>
                <a:r>
                  <a:rPr lang="en-US" sz="2400" dirty="0"/>
                  <a:t>unchanged.</a:t>
                </a:r>
              </a:p>
              <a:p>
                <a:r>
                  <a:rPr lang="en-US" sz="2400" dirty="0"/>
                  <a:t>We will fix the property for one class at a time,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Consider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400" dirty="0"/>
                  <a:t>. We are assuming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does not increase when we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was balanced with respect to the old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 So,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contained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each set could contain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042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3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First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each set could contain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denote the measure of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that have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18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2400" dirty="0"/>
                  <a:t>By consistency,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𝟙</m:t>
                                    </m:r>
                                  </m:e>
                                  <m:sub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nary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measure of the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, this implies that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measure of the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contain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pages of theses classes.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042" r="-870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First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/>
                  <a:t>We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measure of the sets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match them with the sets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pages of these classes. </a:t>
                </a:r>
              </a:p>
              <a:p>
                <a:r>
                  <a:rPr lang="en-US" sz="2400" dirty="0"/>
                  <a:t>Consider a pair of 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that are matched. </a:t>
                </a:r>
              </a:p>
              <a:p>
                <a:pPr lvl="1"/>
                <a:r>
                  <a:rPr lang="en-US" sz="2000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satisfies the balanced property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/>
                  <a:t>, the number of pages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that belong to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differs by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The number of pages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that belong to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differs by 2.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contains a page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.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First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dirty="0"/>
                  <a:t>Move this page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Now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satisfy the balanced property,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still consistent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total cost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5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77"/>
            <a:ext cx="10515600" cy="1325563"/>
          </a:xfrm>
        </p:spPr>
        <p:txBody>
          <a:bodyPr/>
          <a:lstStyle/>
          <a:p>
            <a:r>
              <a:rPr lang="en-US" dirty="0"/>
              <a:t>Natural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is obtained by relaxing the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to be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3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477422"/>
                  </p:ext>
                </p:extLst>
              </p:nvPr>
            </p:nvGraphicFramePr>
            <p:xfrm>
              <a:off x="2371725" y="1963546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0F36147-E6CF-40C3-9799-2CD6B0FF4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477422"/>
                  </p:ext>
                </p:extLst>
              </p:nvPr>
            </p:nvGraphicFramePr>
            <p:xfrm>
              <a:off x="2371725" y="1963546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6" t="-667" r="-41977" b="-17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6" t="-247541" r="-4197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9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6" t="-163077" r="-41977" b="-5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39695" t="-163077" r="-509" b="-5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6" t="-560656" r="-4197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39695" t="-560656" r="-50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D5E303A-9DC6-49B4-9199-B3C092807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762743"/>
                  </p:ext>
                </p:extLst>
              </p:nvPr>
            </p:nvGraphicFramePr>
            <p:xfrm>
              <a:off x="2371725" y="4410773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D5E303A-9DC6-49B4-9199-B3C092807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762743"/>
                  </p:ext>
                </p:extLst>
              </p:nvPr>
            </p:nvGraphicFramePr>
            <p:xfrm>
              <a:off x="2371725" y="4410773"/>
              <a:ext cx="8128000" cy="24472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31510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2396490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6" t="-667" r="-41977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6" t="-247541" r="-41977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9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6" t="-163077" r="-41977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9695" t="-163077" r="-509" b="-5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6" t="-560656" r="-4197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39695" t="-560656" r="-509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Second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400" dirty="0"/>
                  <a:t>Consider now the case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that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increased by one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/>
                  <a:t>We split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such that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74392B-4428-4BC3-B882-B5E8BBCACFB6}"/>
              </a:ext>
            </a:extLst>
          </p:cNvPr>
          <p:cNvCxnSpPr/>
          <p:nvPr/>
        </p:nvCxnSpPr>
        <p:spPr>
          <a:xfrm>
            <a:off x="2992028" y="5300364"/>
            <a:ext cx="5406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935158-6601-47F3-A292-A790848F71C7}"/>
              </a:ext>
            </a:extLst>
          </p:cNvPr>
          <p:cNvCxnSpPr/>
          <p:nvPr/>
        </p:nvCxnSpPr>
        <p:spPr>
          <a:xfrm>
            <a:off x="3727318" y="5216819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B79D1E-D3FD-4AF6-9765-10F1910478FD}"/>
              </a:ext>
            </a:extLst>
          </p:cNvPr>
          <p:cNvCxnSpPr/>
          <p:nvPr/>
        </p:nvCxnSpPr>
        <p:spPr>
          <a:xfrm>
            <a:off x="5711660" y="5213166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335A0F-E040-41BB-86FC-D669B6D5C6CB}"/>
              </a:ext>
            </a:extLst>
          </p:cNvPr>
          <p:cNvCxnSpPr/>
          <p:nvPr/>
        </p:nvCxnSpPr>
        <p:spPr>
          <a:xfrm>
            <a:off x="7728849" y="5213166"/>
            <a:ext cx="0" cy="17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0DBFA4-4AF5-458A-8270-4414A06A880B}"/>
                  </a:ext>
                </a:extLst>
              </p:cNvPr>
              <p:cNvSpPr txBox="1"/>
              <p:nvPr/>
            </p:nvSpPr>
            <p:spPr>
              <a:xfrm>
                <a:off x="5658756" y="4906873"/>
                <a:ext cx="138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0DBFA4-4AF5-458A-8270-4414A06A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56" y="4906873"/>
                <a:ext cx="138628" cy="215444"/>
              </a:xfrm>
              <a:prstGeom prst="rect">
                <a:avLst/>
              </a:prstGeom>
              <a:blipFill>
                <a:blip r:embed="rId3"/>
                <a:stretch>
                  <a:fillRect l="-34783" r="-3043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D98D0-D25B-4D50-A0FC-8414848DDA86}"/>
                  </a:ext>
                </a:extLst>
              </p:cNvPr>
              <p:cNvSpPr txBox="1"/>
              <p:nvPr/>
            </p:nvSpPr>
            <p:spPr>
              <a:xfrm>
                <a:off x="7502633" y="4943443"/>
                <a:ext cx="4524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D98D0-D25B-4D50-A0FC-8414848D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33" y="4943443"/>
                <a:ext cx="452432" cy="215444"/>
              </a:xfrm>
              <a:prstGeom prst="rect">
                <a:avLst/>
              </a:prstGeom>
              <a:blipFill>
                <a:blip r:embed="rId4"/>
                <a:stretch>
                  <a:fillRect l="-13514" r="-31081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A918D-3057-41C1-BE1C-200F849A42AD}"/>
                  </a:ext>
                </a:extLst>
              </p:cNvPr>
              <p:cNvSpPr txBox="1"/>
              <p:nvPr/>
            </p:nvSpPr>
            <p:spPr>
              <a:xfrm>
                <a:off x="3501102" y="4925498"/>
                <a:ext cx="4524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A918D-3057-41C1-BE1C-200F849A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102" y="4925498"/>
                <a:ext cx="452432" cy="215444"/>
              </a:xfrm>
              <a:prstGeom prst="rect">
                <a:avLst/>
              </a:prstGeom>
              <a:blipFill>
                <a:blip r:embed="rId5"/>
                <a:stretch>
                  <a:fillRect l="-13333" r="-30667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28624B-94BA-45EA-BDD4-95E7D54E9606}"/>
              </a:ext>
            </a:extLst>
          </p:cNvPr>
          <p:cNvCxnSpPr>
            <a:cxnSpLocks/>
          </p:cNvCxnSpPr>
          <p:nvPr/>
        </p:nvCxnSpPr>
        <p:spPr>
          <a:xfrm>
            <a:off x="4641719" y="5216819"/>
            <a:ext cx="0" cy="17074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43188C-0A9B-47FD-B215-62F6FE47DA8D}"/>
                  </a:ext>
                </a:extLst>
              </p:cNvPr>
              <p:cNvSpPr txBox="1"/>
              <p:nvPr/>
            </p:nvSpPr>
            <p:spPr>
              <a:xfrm>
                <a:off x="4293490" y="4673450"/>
                <a:ext cx="791755" cy="496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ℓ=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43188C-0A9B-47FD-B215-62F6FE47D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90" y="4673450"/>
                <a:ext cx="791755" cy="496290"/>
              </a:xfrm>
              <a:prstGeom prst="rect">
                <a:avLst/>
              </a:prstGeom>
              <a:blipFill>
                <a:blip r:embed="rId6"/>
                <a:stretch>
                  <a:fillRect l="-65385" t="-113580" r="-98462" b="-1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E6AF6-EA0E-410E-B711-B3929D52FE1D}"/>
              </a:ext>
            </a:extLst>
          </p:cNvPr>
          <p:cNvCxnSpPr/>
          <p:nvPr/>
        </p:nvCxnSpPr>
        <p:spPr>
          <a:xfrm>
            <a:off x="4657041" y="5591686"/>
            <a:ext cx="1696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17B1D-99D7-4DE7-8B10-C811F5AD1902}"/>
              </a:ext>
            </a:extLst>
          </p:cNvPr>
          <p:cNvCxnSpPr/>
          <p:nvPr/>
        </p:nvCxnSpPr>
        <p:spPr>
          <a:xfrm>
            <a:off x="6351596" y="5534414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1FD35A-9489-4AB3-8146-88BFB85BEFB5}"/>
              </a:ext>
            </a:extLst>
          </p:cNvPr>
          <p:cNvCxnSpPr/>
          <p:nvPr/>
        </p:nvCxnSpPr>
        <p:spPr>
          <a:xfrm>
            <a:off x="4651346" y="5533345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61FFD5-3623-4BD0-B798-14D63A857446}"/>
              </a:ext>
            </a:extLst>
          </p:cNvPr>
          <p:cNvCxnSpPr>
            <a:cxnSpLocks/>
          </p:cNvCxnSpPr>
          <p:nvPr/>
        </p:nvCxnSpPr>
        <p:spPr>
          <a:xfrm>
            <a:off x="4657041" y="5865529"/>
            <a:ext cx="1013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0139B0-D1A1-479B-AEEC-0389AF1FDCBD}"/>
              </a:ext>
            </a:extLst>
          </p:cNvPr>
          <p:cNvCxnSpPr/>
          <p:nvPr/>
        </p:nvCxnSpPr>
        <p:spPr>
          <a:xfrm>
            <a:off x="6351596" y="5808257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0A998A-E569-4DC0-9654-715B36C05B89}"/>
              </a:ext>
            </a:extLst>
          </p:cNvPr>
          <p:cNvCxnSpPr/>
          <p:nvPr/>
        </p:nvCxnSpPr>
        <p:spPr>
          <a:xfrm>
            <a:off x="4651346" y="5807188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F93EDB-F6C6-494B-9983-7B05BE913A7B}"/>
              </a:ext>
            </a:extLst>
          </p:cNvPr>
          <p:cNvCxnSpPr/>
          <p:nvPr/>
        </p:nvCxnSpPr>
        <p:spPr>
          <a:xfrm>
            <a:off x="5670532" y="5807188"/>
            <a:ext cx="0" cy="116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96A976-6835-475B-8F7F-A88DE0B1AFAE}"/>
              </a:ext>
            </a:extLst>
          </p:cNvPr>
          <p:cNvCxnSpPr>
            <a:cxnSpLocks/>
          </p:cNvCxnSpPr>
          <p:nvPr/>
        </p:nvCxnSpPr>
        <p:spPr>
          <a:xfrm>
            <a:off x="5670532" y="5865650"/>
            <a:ext cx="681064" cy="0"/>
          </a:xfrm>
          <a:prstGeom prst="line">
            <a:avLst/>
          </a:prstGeom>
          <a:ln>
            <a:solidFill>
              <a:srgbClr val="3A21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F91A3A-3484-4F66-BEDC-4B00EB750D66}"/>
                  </a:ext>
                </a:extLst>
              </p:cNvPr>
              <p:cNvSpPr txBox="1"/>
              <p:nvPr/>
            </p:nvSpPr>
            <p:spPr>
              <a:xfrm>
                <a:off x="5470416" y="5297213"/>
                <a:ext cx="1387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F91A3A-3484-4F66-BEDC-4B00EB75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16" y="5297213"/>
                <a:ext cx="138756" cy="215444"/>
              </a:xfrm>
              <a:prstGeom prst="rect">
                <a:avLst/>
              </a:prstGeom>
              <a:blipFill>
                <a:blip r:embed="rId7"/>
                <a:stretch>
                  <a:fillRect l="-34783" r="-3043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632988-664E-4237-9161-394D49C431F0}"/>
                  </a:ext>
                </a:extLst>
              </p:cNvPr>
              <p:cNvSpPr txBox="1"/>
              <p:nvPr/>
            </p:nvSpPr>
            <p:spPr>
              <a:xfrm>
                <a:off x="5943652" y="5611207"/>
                <a:ext cx="2260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632988-664E-4237-9161-394D49C4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52" y="5611207"/>
                <a:ext cx="226023" cy="215444"/>
              </a:xfrm>
              <a:prstGeom prst="rect">
                <a:avLst/>
              </a:prstGeom>
              <a:blipFill>
                <a:blip r:embed="rId8"/>
                <a:stretch>
                  <a:fillRect l="-40541" t="-2778" r="-4324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EFE7DD-8444-42BA-9D22-64162FE40D6F}"/>
                  </a:ext>
                </a:extLst>
              </p:cNvPr>
              <p:cNvSpPr txBox="1"/>
              <p:nvPr/>
            </p:nvSpPr>
            <p:spPr>
              <a:xfrm>
                <a:off x="5025030" y="5605079"/>
                <a:ext cx="179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EFE7DD-8444-42BA-9D22-64162FE40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30" y="5605079"/>
                <a:ext cx="179536" cy="215444"/>
              </a:xfrm>
              <a:prstGeom prst="rect">
                <a:avLst/>
              </a:prstGeom>
              <a:blipFill>
                <a:blip r:embed="rId9"/>
                <a:stretch>
                  <a:fillRect l="-46667" t="-2778" r="-46667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B8BEB56-B829-4F7B-8826-86713154AB98}"/>
              </a:ext>
            </a:extLst>
          </p:cNvPr>
          <p:cNvSpPr txBox="1"/>
          <p:nvPr/>
        </p:nvSpPr>
        <p:spPr>
          <a:xfrm>
            <a:off x="0" y="6519446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6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2" grpId="0"/>
      <p:bldP spid="21" grpId="0"/>
      <p:bldP spid="22" grpId="0"/>
      <p:bldP spid="23" grpId="0"/>
      <p:bldP spid="2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Balanced Property: Second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We split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is such that </a:t>
                </a:r>
                <a:b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400" dirty="0"/>
                  <a:t>Apply the transformation of the previous case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400" dirty="0"/>
                  <a:t>This ensures that every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has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/>
                  <a:t>Now we 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measure of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guaranteeing that cache states contain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pages of classe</a:t>
                </a:r>
                <a:r>
                  <a:rPr lang="en-US" sz="2400" dirty="0"/>
                  <a:t>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now consistent and balanced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042" b="-1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4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Smaller Classes: More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Why can we repeat the process for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?</a:t>
                </a:r>
              </a:p>
              <a:p>
                <a:r>
                  <a:rPr lang="en-US" sz="2400" dirty="0"/>
                  <a:t>During the above steps,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was added to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measure of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Some page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of the same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is removed from a subset of the above sets and transferred to sets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pages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satisfies the balanced property for classes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:ℓ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, and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measure of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gain a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page.</a:t>
                </a:r>
              </a:p>
              <a:p>
                <a:r>
                  <a:rPr lang="en-US" sz="2400" dirty="0"/>
                  <a:t>This results in the same situation from before,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was balanced for classes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:ℓ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and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measure of sets had an extra page of classes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can therefore repeat the fix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We repeat the process for classes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is the total cost?</a:t>
                </a:r>
              </a:p>
              <a:p>
                <a:r>
                  <a:rPr lang="en-US" sz="2400" dirty="0"/>
                  <a:t>Adding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costs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Fixing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</m:oMath>
                </a14:m>
                <a:r>
                  <a:rPr lang="en-US" sz="2400" dirty="0"/>
                  <a:t> costs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ℓ+2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total cost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ℓ+2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The fractional solution incurred a cost of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. Therefore, our online maintenance algorithm incurs a cost of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3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be two fractional solutions,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consistent and balanced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There exists an algorithm for transforming it into a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which is consistent and balanced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, and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can now get the final randomized competitive algorithm.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4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8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Generalized Caching.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4AC9810-05F5-4A84-AF5F-9AE9D032C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GENERALIZED-CACHING():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Choose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𝜇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:r>
                  <a:rPr lang="en-US" sz="2400" b="1" dirty="0">
                    <a:cs typeface="Courier New" panose="02070309020205020404" pitchFamily="49" charset="0"/>
                  </a:rPr>
                  <a:t>and</a:t>
                </a: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⟺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∗,0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step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1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More constraints arrive;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Call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FRACTIONAL-CACHING(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Decompose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changes to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updates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±=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Update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Move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</a:p>
              <a:p>
                <a:pPr lvl="2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cache will contain the pages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∖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1600" b="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𝛼</m:t>
                        </m:r>
                        <m:r>
                          <a:rPr lang="en-US" sz="1600" b="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1600" b="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4AC9810-05F5-4A84-AF5F-9AE9D032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2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Competitive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The</a:t>
                </a:r>
                <a:r>
                  <a:rPr lang="en-US" sz="2400" b="1" dirty="0"/>
                  <a:t> fractional algorithm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-competitive against the </a:t>
                </a:r>
                <a:r>
                  <a:rPr lang="en-US" sz="2400" b="1" dirty="0"/>
                  <a:t>offline fractional optimum.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integral algorithm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-competitive against the </a:t>
                </a:r>
                <a:r>
                  <a:rPr lang="en-US" sz="2400" b="1" dirty="0"/>
                  <a:t>fractional algorithm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Therefore, the </a:t>
                </a:r>
                <a:r>
                  <a:rPr lang="en-US" sz="2400" b="1" dirty="0"/>
                  <a:t>integral algorithm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-competitive against the </a:t>
                </a:r>
                <a:r>
                  <a:rPr lang="en-US" sz="2400" b="1" dirty="0"/>
                  <a:t>offline fractional optimum</a:t>
                </a:r>
                <a:r>
                  <a:rPr lang="en-US" sz="2400" dirty="0"/>
                  <a:t>, and in particular against the </a:t>
                </a:r>
                <a:r>
                  <a:rPr lang="en-US" sz="2400" b="1" dirty="0"/>
                  <a:t>offline integral optimum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0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r>
                  <a:rPr lang="en-US" sz="2400" dirty="0"/>
                  <a:t>Consider the following example:</a:t>
                </a:r>
              </a:p>
              <a:p>
                <a:pPr lvl="1"/>
                <a:r>
                  <a:rPr lang="en-US" sz="2000" dirty="0"/>
                  <a:t>The cache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≔2ℓ−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,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There are two identical pages with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sz="2000" dirty="0"/>
                  <a:t> and cost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sequence requests the two pages alternately.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LP solution can keep one unit of the current page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units of the other page (so that it takes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space).</a:t>
                </a:r>
              </a:p>
              <a:p>
                <a:pPr lvl="1"/>
                <a:r>
                  <a:rPr lang="en-US" sz="2000" dirty="0"/>
                  <a:t>It needs to fetch only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dirty="0"/>
                  <a:t> fraction of a page at each step, for a total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Choosing arbitrarily small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dirty="0"/>
                  <a:t> implies the arbitrarily large integrality gap.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5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D2276-3D25-4129-AC4E-9BC3038C3DEC}"/>
                  </a:ext>
                </a:extLst>
              </p:cNvPr>
              <p:cNvSpPr/>
              <p:nvPr/>
            </p:nvSpPr>
            <p:spPr>
              <a:xfrm>
                <a:off x="2103120" y="3300984"/>
                <a:ext cx="3209544" cy="64922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D2276-3D25-4129-AC4E-9BC3038C3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3300984"/>
                <a:ext cx="3209544" cy="649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53A51F-A08F-48DD-AC15-DFCB35D13474}"/>
                  </a:ext>
                </a:extLst>
              </p:cNvPr>
              <p:cNvSpPr/>
              <p:nvPr/>
            </p:nvSpPr>
            <p:spPr>
              <a:xfrm>
                <a:off x="5586984" y="3300984"/>
                <a:ext cx="3209544" cy="6492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53A51F-A08F-48DD-AC15-DFCB35D13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84" y="3300984"/>
                <a:ext cx="3209544" cy="649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0713C2-8060-4041-912B-38513676F98B}"/>
                  </a:ext>
                </a:extLst>
              </p:cNvPr>
              <p:cNvSpPr/>
              <p:nvPr/>
            </p:nvSpPr>
            <p:spPr>
              <a:xfrm>
                <a:off x="2103120" y="4285488"/>
                <a:ext cx="6044184" cy="64922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0713C2-8060-4041-912B-38513676F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4285488"/>
                <a:ext cx="604418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2301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23014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5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D2276-3D25-4129-AC4E-9BC3038C3DEC}"/>
              </a:ext>
            </a:extLst>
          </p:cNvPr>
          <p:cNvSpPr/>
          <p:nvPr/>
        </p:nvSpPr>
        <p:spPr>
          <a:xfrm>
            <a:off x="2103120" y="3300984"/>
            <a:ext cx="3209544" cy="649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3A51F-A08F-48DD-AC15-DFCB35D13474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3658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77D92D9-742D-4860-BDFD-8A8562EBDE11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18597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3658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9D2276-3D25-4129-AC4E-9BC3038C3DEC}"/>
              </a:ext>
            </a:extLst>
          </p:cNvPr>
          <p:cNvSpPr/>
          <p:nvPr/>
        </p:nvSpPr>
        <p:spPr>
          <a:xfrm>
            <a:off x="2103120" y="4291052"/>
            <a:ext cx="3209544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C23E5-14E0-4870-AE93-9FBA90D1CDD6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F6C2F-5BB6-4D21-A125-74EED995BEA0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21982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58060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9D2276-3D25-4129-AC4E-9BC3038C3DEC}"/>
              </a:ext>
            </a:extLst>
          </p:cNvPr>
          <p:cNvSpPr/>
          <p:nvPr/>
        </p:nvSpPr>
        <p:spPr>
          <a:xfrm>
            <a:off x="2103120" y="4291052"/>
            <a:ext cx="3209544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F53BB-B38F-4A63-BFC3-BA0C56E190FC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43C4E-41A0-41EF-AB01-93A5E8D5DB78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20620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58060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4C707E2-CBAE-477D-89D1-359F94FB884C}"/>
              </a:ext>
            </a:extLst>
          </p:cNvPr>
          <p:cNvSpPr/>
          <p:nvPr/>
        </p:nvSpPr>
        <p:spPr>
          <a:xfrm>
            <a:off x="2103120" y="3300984"/>
            <a:ext cx="3209544" cy="649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48C51-221C-421E-9019-F76721101328}"/>
              </a:ext>
            </a:extLst>
          </p:cNvPr>
          <p:cNvSpPr/>
          <p:nvPr/>
        </p:nvSpPr>
        <p:spPr>
          <a:xfrm>
            <a:off x="2103120" y="4288409"/>
            <a:ext cx="3209544" cy="649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332A5-9654-4435-81DB-67DD1D5C7131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19289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F898-45D9-4ACD-8C32-EF081EB0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Caching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791DB-8F2E-4FE4-AC85-B44F8FB2A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Cache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pages.</a:t>
                </a:r>
              </a:p>
              <a:p>
                <a:r>
                  <a:rPr lang="en-US" dirty="0"/>
                  <a:t>Each page has a </a:t>
                </a:r>
                <a:r>
                  <a:rPr lang="en-US" b="1" dirty="0"/>
                  <a:t>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</a:t>
                </a:r>
                <a:r>
                  <a:rPr lang="en-US" b="1" dirty="0"/>
                  <a:t>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Sizes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require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Cache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Fetching costs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Evicting a page does not incur any cost.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791DB-8F2E-4FE4-AC85-B44F8FB2A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7954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4C707E2-CBAE-477D-89D1-359F94FB884C}"/>
              </a:ext>
            </a:extLst>
          </p:cNvPr>
          <p:cNvSpPr/>
          <p:nvPr/>
        </p:nvSpPr>
        <p:spPr>
          <a:xfrm>
            <a:off x="2103120" y="3300984"/>
            <a:ext cx="3209544" cy="649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48C51-221C-421E-9019-F76721101328}"/>
              </a:ext>
            </a:extLst>
          </p:cNvPr>
          <p:cNvSpPr/>
          <p:nvPr/>
        </p:nvSpPr>
        <p:spPr>
          <a:xfrm>
            <a:off x="2103120" y="4288409"/>
            <a:ext cx="3209544" cy="649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8C26A-059F-43A9-A373-E58F32A01E07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16390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natural LP relaxation has an arbitrarily large integrality gap.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713C2-8060-4041-912B-38513676F98B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46305-AD6F-4FF2-9A86-F2592242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7954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0DBB82A-26C1-408D-A8F4-EB23066D2727}"/>
              </a:ext>
            </a:extLst>
          </p:cNvPr>
          <p:cNvSpPr/>
          <p:nvPr/>
        </p:nvSpPr>
        <p:spPr>
          <a:xfrm>
            <a:off x="2103120" y="4291052"/>
            <a:ext cx="3209544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85CD5-11F5-4A21-9B77-EBF9752D4D33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F906B-F6FC-45B5-ACD4-3C929089C51B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Integral Solution:</a:t>
            </a:r>
          </a:p>
        </p:txBody>
      </p:sp>
    </p:spTree>
    <p:extLst>
      <p:ext uri="{BB962C8B-B14F-4D97-AF65-F5344CB8AC3E}">
        <p14:creationId xmlns:p14="http://schemas.microsoft.com/office/powerpoint/2010/main" val="1735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1787DE2-2C86-4687-8A18-3C5AE74E8EA2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2754B-3E98-4F93-8891-94C2E4E99AC3}"/>
              </a:ext>
            </a:extLst>
          </p:cNvPr>
          <p:cNvSpPr/>
          <p:nvPr/>
        </p:nvSpPr>
        <p:spPr>
          <a:xfrm>
            <a:off x="2103120" y="3300984"/>
            <a:ext cx="3209544" cy="649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3658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1787DE2-2C86-4687-8A18-3C5AE74E8EA2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BFED-5AF5-47E5-941A-15D603D1EF54}"/>
              </a:ext>
            </a:extLst>
          </p:cNvPr>
          <p:cNvSpPr/>
          <p:nvPr/>
        </p:nvSpPr>
        <p:spPr>
          <a:xfrm>
            <a:off x="2103120" y="4291052"/>
            <a:ext cx="3209544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542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1787DE2-2C86-4687-8A18-3C5AE74E8EA2}"/>
              </a:ext>
            </a:extLst>
          </p:cNvPr>
          <p:cNvSpPr/>
          <p:nvPr/>
        </p:nvSpPr>
        <p:spPr>
          <a:xfrm>
            <a:off x="5586984" y="3300984"/>
            <a:ext cx="3209544" cy="64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BFED-5AF5-47E5-941A-15D603D1EF54}"/>
              </a:ext>
            </a:extLst>
          </p:cNvPr>
          <p:cNvSpPr/>
          <p:nvPr/>
        </p:nvSpPr>
        <p:spPr>
          <a:xfrm>
            <a:off x="2103120" y="4291052"/>
            <a:ext cx="3209544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542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/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F6BFED-5AF5-47E5-941A-15D603D1EF54}"/>
                  </a:ext>
                </a:extLst>
              </p:cNvPr>
              <p:cNvSpPr/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F6BFED-5AF5-47E5-941A-15D603D1E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72C18BD-8C57-47AD-9A05-7B81921879BB}"/>
              </a:ext>
            </a:extLst>
          </p:cNvPr>
          <p:cNvSpPr/>
          <p:nvPr/>
        </p:nvSpPr>
        <p:spPr>
          <a:xfrm>
            <a:off x="4718304" y="4289068"/>
            <a:ext cx="3429000" cy="649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7184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/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F6BFED-5AF5-47E5-941A-15D603D1EF54}"/>
                  </a:ext>
                </a:extLst>
              </p:cNvPr>
              <p:cNvSpPr/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F6BFED-5AF5-47E5-941A-15D603D1E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72C18BD-8C57-47AD-9A05-7B81921879BB}"/>
              </a:ext>
            </a:extLst>
          </p:cNvPr>
          <p:cNvSpPr/>
          <p:nvPr/>
        </p:nvSpPr>
        <p:spPr>
          <a:xfrm>
            <a:off x="4727448" y="4289068"/>
            <a:ext cx="3419856" cy="649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718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1,2,1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7184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/>
              <p:nvPr/>
            </p:nvSpPr>
            <p:spPr>
              <a:xfrm>
                <a:off x="8238744" y="3502946"/>
                <a:ext cx="649224" cy="6492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744" y="3502946"/>
                <a:ext cx="64922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BFED-5AF5-47E5-941A-15D603D1EF54}"/>
              </a:ext>
            </a:extLst>
          </p:cNvPr>
          <p:cNvSpPr/>
          <p:nvPr/>
        </p:nvSpPr>
        <p:spPr>
          <a:xfrm>
            <a:off x="2103120" y="4291052"/>
            <a:ext cx="3200400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2C18BD-8C57-47AD-9A05-7B81921879BB}"/>
                  </a:ext>
                </a:extLst>
              </p:cNvPr>
              <p:cNvSpPr/>
              <p:nvPr/>
            </p:nvSpPr>
            <p:spPr>
              <a:xfrm>
                <a:off x="5367528" y="4289068"/>
                <a:ext cx="2779776" cy="64922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2C18BD-8C57-47AD-9A05-7B8192187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28" y="4289068"/>
                <a:ext cx="2779776" cy="649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0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C79E9E-DD66-4018-9A71-EE4264FFCBC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1,2,1,2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8947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/>
              <p:nvPr/>
            </p:nvSpPr>
            <p:spPr>
              <a:xfrm>
                <a:off x="8238744" y="3502946"/>
                <a:ext cx="649224" cy="6492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787DE2-2C86-4687-8A18-3C5AE74E8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744" y="3502946"/>
                <a:ext cx="64922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BFED-5AF5-47E5-941A-15D603D1EF54}"/>
              </a:ext>
            </a:extLst>
          </p:cNvPr>
          <p:cNvSpPr/>
          <p:nvPr/>
        </p:nvSpPr>
        <p:spPr>
          <a:xfrm>
            <a:off x="2103120" y="4291052"/>
            <a:ext cx="3200400" cy="649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2C18BD-8C57-47AD-9A05-7B81921879BB}"/>
                  </a:ext>
                </a:extLst>
              </p:cNvPr>
              <p:cNvSpPr/>
              <p:nvPr/>
            </p:nvSpPr>
            <p:spPr>
              <a:xfrm>
                <a:off x="5367528" y="4289068"/>
                <a:ext cx="2779776" cy="64922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2C18BD-8C57-47AD-9A05-7B8192187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28" y="4289068"/>
                <a:ext cx="2779776" cy="649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9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4613-A979-4683-A879-E04F1D13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2B81F79-CC00-4E1D-830E-67D7BA0D7A79}"/>
                  </a:ext>
                </a:extLst>
              </p:cNvPr>
              <p:cNvSpPr/>
              <p:nvPr/>
            </p:nvSpPr>
            <p:spPr>
              <a:xfrm>
                <a:off x="4628388" y="1407224"/>
                <a:ext cx="1988820" cy="8422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Uniform Caching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2B81F79-CC00-4E1D-830E-67D7BA0D7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88" y="1407224"/>
                <a:ext cx="1988820" cy="842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322A1D-2444-4A60-AA02-C0E252162FF5}"/>
                  </a:ext>
                </a:extLst>
              </p:cNvPr>
              <p:cNvSpPr txBox="1"/>
              <p:nvPr/>
            </p:nvSpPr>
            <p:spPr>
              <a:xfrm>
                <a:off x="6617208" y="1366659"/>
                <a:ext cx="51233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Determinstic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-competitive, Lower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Randomized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-competitive, Lower 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i="1" dirty="0"/>
                  <a:t>	       </a:t>
                </a:r>
                <a:r>
                  <a:rPr lang="en-US" i="1" dirty="0">
                    <a:solidFill>
                      <a:srgbClr val="FFC000"/>
                    </a:solidFill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FFC000"/>
                    </a:solidFill>
                  </a:rPr>
                  <a:t>-competitive algorithm is known.</a:t>
                </a:r>
                <a:endParaRPr lang="en-US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322A1D-2444-4A60-AA02-C0E252162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208" y="1366659"/>
                <a:ext cx="5123390" cy="923330"/>
              </a:xfrm>
              <a:prstGeom prst="rect">
                <a:avLst/>
              </a:prstGeom>
              <a:blipFill>
                <a:blip r:embed="rId3"/>
                <a:stretch>
                  <a:fillRect l="-1071" t="-3289" r="-35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F67D04A-3EF1-4D0C-8534-E541199EBC89}"/>
                  </a:ext>
                </a:extLst>
              </p:cNvPr>
              <p:cNvSpPr/>
              <p:nvPr/>
            </p:nvSpPr>
            <p:spPr>
              <a:xfrm>
                <a:off x="656844" y="3168968"/>
                <a:ext cx="1988820" cy="8422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Weighted Caching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F67D04A-3EF1-4D0C-8534-E541199EB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4" y="3168968"/>
                <a:ext cx="1988820" cy="842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927B03-B7A1-4F33-933E-33566FAB3C56}"/>
                  </a:ext>
                </a:extLst>
              </p:cNvPr>
              <p:cNvSpPr txBox="1"/>
              <p:nvPr/>
            </p:nvSpPr>
            <p:spPr>
              <a:xfrm>
                <a:off x="2645664" y="3227368"/>
                <a:ext cx="15880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Randomized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-competitive</a:t>
                </a:r>
                <a:endParaRPr lang="en-US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927B03-B7A1-4F33-933E-33566FAB3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664" y="3227368"/>
                <a:ext cx="1588008" cy="923330"/>
              </a:xfrm>
              <a:prstGeom prst="rect">
                <a:avLst/>
              </a:prstGeom>
              <a:blipFill>
                <a:blip r:embed="rId5"/>
                <a:stretch>
                  <a:fillRect l="-306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359604-0107-41AA-858B-AB31648AC9EF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1651254" y="2249424"/>
            <a:ext cx="3971544" cy="9195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C0D68DF-DEAE-4905-8798-EC5679D197DD}"/>
                  </a:ext>
                </a:extLst>
              </p:cNvPr>
              <p:cNvSpPr/>
              <p:nvPr/>
            </p:nvSpPr>
            <p:spPr>
              <a:xfrm>
                <a:off x="4628388" y="3174112"/>
                <a:ext cx="1988820" cy="8422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Fault Model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C0D68DF-DEAE-4905-8798-EC5679D19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88" y="3174112"/>
                <a:ext cx="1988820" cy="842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15C970-26AF-47B1-94FC-F1C65CD23975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5622798" y="2249424"/>
            <a:ext cx="0" cy="924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CE998FE-2A80-45EC-BE60-6415201256FE}"/>
                  </a:ext>
                </a:extLst>
              </p:cNvPr>
              <p:cNvSpPr/>
              <p:nvPr/>
            </p:nvSpPr>
            <p:spPr>
              <a:xfrm>
                <a:off x="8401812" y="3185320"/>
                <a:ext cx="1988820" cy="8422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Bit Model</a:t>
                </a:r>
                <a:br>
                  <a:rPr lang="en-US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CE998FE-2A80-45EC-BE60-641520125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812" y="3185320"/>
                <a:ext cx="1988820" cy="842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56075D-FC4A-4083-9858-2E2475C9CA81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5622798" y="2249424"/>
            <a:ext cx="3773424" cy="935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C9CC1D8-BF6D-4A7E-B835-CF6A5BC676D6}"/>
              </a:ext>
            </a:extLst>
          </p:cNvPr>
          <p:cNvSpPr/>
          <p:nvPr/>
        </p:nvSpPr>
        <p:spPr>
          <a:xfrm>
            <a:off x="4628388" y="5029676"/>
            <a:ext cx="1988820" cy="84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General Caching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695B90-CC6C-43AC-BBE5-FC8D4CB5C28B}"/>
                  </a:ext>
                </a:extLst>
              </p:cNvPr>
              <p:cNvSpPr txBox="1"/>
              <p:nvPr/>
            </p:nvSpPr>
            <p:spPr>
              <a:xfrm>
                <a:off x="6702552" y="5163526"/>
                <a:ext cx="43982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Randomized</a:t>
                </a:r>
                <a:r>
                  <a:rPr lang="en-US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-competitive</a:t>
                </a:r>
              </a:p>
              <a:p>
                <a:r>
                  <a:rPr lang="en-US" i="1" dirty="0">
                    <a:solidFill>
                      <a:srgbClr val="FFC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>
                    <a:solidFill>
                      <a:srgbClr val="FFC000"/>
                    </a:solidFill>
                  </a:rPr>
                  <a:t>-competitive algorithm is known. See </a:t>
                </a:r>
                <a:r>
                  <a:rPr lang="en-US" dirty="0">
                    <a:solidFill>
                      <a:srgbClr val="FFC000"/>
                    </a:solidFill>
                  </a:rPr>
                  <a:t>[</a:t>
                </a:r>
                <a:r>
                  <a:rPr lang="en-US" dirty="0">
                    <a:hlinkClick r:id="rId8"/>
                  </a:rPr>
                  <a:t>3</a:t>
                </a:r>
                <a:r>
                  <a:rPr lang="en-US" dirty="0">
                    <a:solidFill>
                      <a:srgbClr val="FFC00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695B90-CC6C-43AC-BBE5-FC8D4CB5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52" y="5163526"/>
                <a:ext cx="4398264" cy="923330"/>
              </a:xfrm>
              <a:prstGeom prst="rect">
                <a:avLst/>
              </a:prstGeom>
              <a:blipFill>
                <a:blip r:embed="rId9"/>
                <a:stretch>
                  <a:fillRect l="-1248" t="-3289" r="-111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69F2AA-3AB9-43C8-A785-C7A01E53D6B8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>
            <a:off x="5622798" y="4016312"/>
            <a:ext cx="0" cy="101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16D8CC-8FF5-4CBB-8ADB-44EFBE63554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>
            <a:off x="1651254" y="4011168"/>
            <a:ext cx="3971544" cy="1018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EC8C3B-3E7E-4BC6-B151-9F9C554845C8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 flipH="1">
            <a:off x="5622798" y="4027520"/>
            <a:ext cx="3773424" cy="10021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7" grpId="0" animBg="1"/>
      <p:bldP spid="8" grpId="0"/>
      <p:bldP spid="11" grpId="0" animBg="1"/>
      <p:bldP spid="17" grpId="0" animBg="1"/>
      <p:bldP spid="21" grpId="0" animBg="1"/>
      <p:bldP spid="2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/>
              <p:nvPr/>
            </p:nvSpPr>
            <p:spPr>
              <a:xfrm>
                <a:off x="2103120" y="5443855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1,2,1,2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A3A9F4-0C83-4F11-89D8-57C9101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5443855"/>
                <a:ext cx="8947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6E6163-BD22-46CC-8911-A465C882F2DC}"/>
              </a:ext>
            </a:extLst>
          </p:cNvPr>
          <p:cNvSpPr txBox="1"/>
          <p:nvPr/>
        </p:nvSpPr>
        <p:spPr>
          <a:xfrm>
            <a:off x="2103120" y="2596896"/>
            <a:ext cx="348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Fractional Solution: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CDB49-605E-41F0-9375-B5012D2DB268}"/>
              </a:ext>
            </a:extLst>
          </p:cNvPr>
          <p:cNvSpPr/>
          <p:nvPr/>
        </p:nvSpPr>
        <p:spPr>
          <a:xfrm>
            <a:off x="2103120" y="4285488"/>
            <a:ext cx="6044184" cy="6492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936650-F2B8-459D-91BE-E0D1B712F3BB}"/>
                  </a:ext>
                </a:extLst>
              </p:cNvPr>
              <p:cNvSpPr/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936650-F2B8-459D-91BE-E0D1B712F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96" y="3265202"/>
                <a:ext cx="649224" cy="649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3ADB76-FF38-420B-B231-FC5EAE1B62A8}"/>
                  </a:ext>
                </a:extLst>
              </p:cNvPr>
              <p:cNvSpPr/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3ADB76-FF38-420B-B231-FC5EAE1B6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4291052"/>
                <a:ext cx="2551176" cy="649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D06D3B9-A7C1-4EB8-8754-44AAE4C2B91F}"/>
              </a:ext>
            </a:extLst>
          </p:cNvPr>
          <p:cNvSpPr/>
          <p:nvPr/>
        </p:nvSpPr>
        <p:spPr>
          <a:xfrm>
            <a:off x="4727448" y="4289068"/>
            <a:ext cx="3419856" cy="649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natural LP relaxation has an arbitrarily large integrality gap. </a:t>
                </a:r>
              </a:p>
              <a:p>
                <a:pPr lvl="1"/>
                <a:r>
                  <a:rPr lang="en-US" sz="2000" dirty="0"/>
                  <a:t>Any integral solution incurs a cache miss at each request, for a total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LP solution can keep one unit of the current page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units of the other page (so that it takes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space).</a:t>
                </a:r>
              </a:p>
              <a:p>
                <a:pPr lvl="1"/>
                <a:r>
                  <a:rPr lang="en-US" sz="2000" dirty="0"/>
                  <a:t>It needs to fetch only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dirty="0"/>
                  <a:t> fraction of a page at each step, for a total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Choosing arbitrarily small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dirty="0"/>
                  <a:t> implies the arbitrarily large integrality gap.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Weighted/Generalized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did not have this problem in the weighted caching variant, as it only appears when sizes are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Cover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add redundant constraints to the IP.</a:t>
                </a:r>
              </a:p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, and consider 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The pages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can occupy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size in the cache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 Thus, we can add the constraint: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dirty="0"/>
                  <a:t>Rearrange: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812" t="-1961" r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6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Knapsack Cover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and consider 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 The following is a valid constraint:</a:t>
                </a:r>
                <a:b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2400" dirty="0"/>
                  <a:t>We can replace this constraint with: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Clearly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r>
                  <a:rPr lang="en-US" sz="2400" dirty="0"/>
                  <a:t> 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/>
                  <a:t>. Conversely,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solution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/>
                  <a:t> also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812" t="-1961" r="-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6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Strengthened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8807-AEEE-4B37-84AC-6E139570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63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We get the following (stronger) formulation: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C766510-A3BA-477E-BD58-3260CC73C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28730"/>
                  </p:ext>
                </p:extLst>
              </p:nvPr>
            </p:nvGraphicFramePr>
            <p:xfrm>
              <a:off x="838198" y="1783639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476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2864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C766510-A3BA-477E-BD58-3260CC73C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28730"/>
                  </p:ext>
                </p:extLst>
              </p:nvPr>
            </p:nvGraphicFramePr>
            <p:xfrm>
              <a:off x="838198" y="1783639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82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" t="-741" r="-74876" b="-17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" t="-247273" r="-74876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1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" t="-161864" r="-74876" b="-5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4043" t="-161864" r="-266" b="-5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" t="-506557" r="-748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4043" t="-506557" r="-2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9760B59-5B21-429F-9314-E9BAD3CEA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357315"/>
                  </p:ext>
                </p:extLst>
              </p:nvPr>
            </p:nvGraphicFramePr>
            <p:xfrm>
              <a:off x="838198" y="4250181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476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2864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9760B59-5B21-429F-9314-E9BAD3CEA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357315"/>
                  </p:ext>
                </p:extLst>
              </p:nvPr>
            </p:nvGraphicFramePr>
            <p:xfrm>
              <a:off x="838198" y="4250181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82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741" r="-74876" b="-17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247273" r="-74876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1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161864" r="-74876" b="-5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043" t="-161864" r="-266" b="-5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506557" r="-748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043" t="-506557" r="-2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2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 Gap?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Consider the previous example.</a:t>
                </a:r>
              </a:p>
              <a:p>
                <a:pPr lvl="1"/>
                <a:r>
                  <a:rPr lang="en-US" sz="2000" dirty="0"/>
                  <a:t>The cache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,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there are two identical pages with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and cost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and we request them alternately.</a:t>
                </a:r>
              </a:p>
              <a:p>
                <a:pPr lvl="1"/>
                <a:r>
                  <a:rPr lang="en-US" sz="2000" dirty="0"/>
                  <a:t>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and consider the constraint 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and hence this constraint becomes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(Where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This captures the fact that page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must be completely evicted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0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/>
                  <a:t> If a constraint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violated for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it is also violated for 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8099BA-B4FB-4F74-A3C5-8E0606B526D3}"/>
                  </a:ext>
                </a:extLst>
              </p:cNvPr>
              <p:cNvSpPr txBox="1"/>
              <p:nvPr/>
            </p:nvSpPr>
            <p:spPr>
              <a:xfrm>
                <a:off x="2809875" y="4039993"/>
                <a:ext cx="6096000" cy="2062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br>
                  <a:rPr lang="en-US" sz="1800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8099BA-B4FB-4F74-A3C5-8E0606B5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4039993"/>
                <a:ext cx="6096000" cy="2062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2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2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E5119C-15D9-4167-B326-DF9635D2EF65}"/>
                  </a:ext>
                </a:extLst>
              </p:cNvPr>
              <p:cNvSpPr/>
              <p:nvPr/>
            </p:nvSpPr>
            <p:spPr>
              <a:xfrm>
                <a:off x="298704" y="1570518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E5119C-15D9-4167-B326-DF9635D2E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1570518"/>
                <a:ext cx="1828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B7E156-785C-4620-86E5-F01921A81158}"/>
                  </a:ext>
                </a:extLst>
              </p:cNvPr>
              <p:cNvSpPr/>
              <p:nvPr/>
            </p:nvSpPr>
            <p:spPr>
              <a:xfrm>
                <a:off x="2176272" y="1570518"/>
                <a:ext cx="9144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B7E156-785C-4620-86E5-F01921A81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72" y="1570518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0669B2-7D8A-4253-BF28-5D13628089A1}"/>
                  </a:ext>
                </a:extLst>
              </p:cNvPr>
              <p:cNvSpPr/>
              <p:nvPr/>
            </p:nvSpPr>
            <p:spPr>
              <a:xfrm>
                <a:off x="298704" y="3915883"/>
                <a:ext cx="4572000" cy="91439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0669B2-7D8A-4253-BF28-5D1362808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3915883"/>
                <a:ext cx="4572000" cy="914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C1B1F-8537-4CAE-A2F3-A580818F2F3E}"/>
                  </a:ext>
                </a:extLst>
              </p:cNvPr>
              <p:cNvSpPr/>
              <p:nvPr/>
            </p:nvSpPr>
            <p:spPr>
              <a:xfrm>
                <a:off x="298704" y="2644866"/>
                <a:ext cx="91440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C1B1F-8537-4CAE-A2F3-A580818F2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2644866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FB7B26-9DF7-433E-96E2-6719D41103C3}"/>
                  </a:ext>
                </a:extLst>
              </p:cNvPr>
              <p:cNvSpPr/>
              <p:nvPr/>
            </p:nvSpPr>
            <p:spPr>
              <a:xfrm>
                <a:off x="3139440" y="1570518"/>
                <a:ext cx="914400" cy="91440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FB7B26-9DF7-433E-96E2-6719D4110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40" y="1570518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2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=5;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blipFill>
                <a:blip r:embed="rId3"/>
                <a:stretch>
                  <a:fillRect l="-61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E0669B2-7D8A-4253-BF28-5D13628089A1}"/>
              </a:ext>
            </a:extLst>
          </p:cNvPr>
          <p:cNvSpPr/>
          <p:nvPr/>
        </p:nvSpPr>
        <p:spPr>
          <a:xfrm>
            <a:off x="765048" y="5376673"/>
            <a:ext cx="4572000" cy="10607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C1B1F-8537-4CAE-A2F3-A580818F2F3E}"/>
                  </a:ext>
                </a:extLst>
              </p:cNvPr>
              <p:cNvSpPr/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C1B1F-8537-4CAE-A2F3-A580818F2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E5119C-15D9-4167-B326-DF9635D2EF65}"/>
                  </a:ext>
                </a:extLst>
              </p:cNvPr>
              <p:cNvSpPr/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E5119C-15D9-4167-B326-DF9635D2E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3F8DB5-1AD9-4076-9C2A-09C9F6A93C7C}"/>
                  </a:ext>
                </a:extLst>
              </p:cNvPr>
              <p:cNvSpPr/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3F8DB5-1AD9-4076-9C2A-09C9F6A93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2D1123B-30D8-49D5-A0F2-02EA1906DC9D}"/>
                  </a:ext>
                </a:extLst>
              </p:cNvPr>
              <p:cNvSpPr/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2D1123B-30D8-49D5-A0F2-02EA1906D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3960CF-890E-43F2-810D-D0C446179B6A}"/>
                  </a:ext>
                </a:extLst>
              </p:cNvPr>
              <p:cNvSpPr/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3960CF-890E-43F2-810D-D0C446179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4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10AE-3A8E-4E3F-A18F-883E614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our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E72CF-8255-4C03-831D-C93EA736D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= length of the input sequence.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= page requested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= time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’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request of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= number of requests for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until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(including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sz="2400" dirty="0"/>
                  <a:t> = set of pages requested until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E72CF-8255-4C03-831D-C93EA736D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6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2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=5;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2∗1+1∗0+9∗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=6.5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blipFill>
                <a:blip r:embed="rId3"/>
                <a:stretch>
                  <a:fillRect l="-61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/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20487D1-8AEA-4DBA-8627-D25544CC17EB}"/>
              </a:ext>
            </a:extLst>
          </p:cNvPr>
          <p:cNvSpPr/>
          <p:nvPr/>
        </p:nvSpPr>
        <p:spPr>
          <a:xfrm>
            <a:off x="765048" y="5376673"/>
            <a:ext cx="4572000" cy="10607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/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/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803A02-C5C2-4FEE-8A03-9C2C10B8DC3D}"/>
                  </a:ext>
                </a:extLst>
              </p:cNvPr>
              <p:cNvSpPr/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803A02-C5C2-4FEE-8A03-9C2C10B8D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/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/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2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Remove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blipFill>
                <a:blip r:embed="rId3"/>
                <a:stretch>
                  <a:fillRect l="-61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/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20487D1-8AEA-4DBA-8627-D25544CC17EB}"/>
              </a:ext>
            </a:extLst>
          </p:cNvPr>
          <p:cNvSpPr/>
          <p:nvPr/>
        </p:nvSpPr>
        <p:spPr>
          <a:xfrm>
            <a:off x="765048" y="5376673"/>
            <a:ext cx="4572000" cy="10607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/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/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803A02-C5C2-4FEE-8A03-9C2C10B8DC3D}"/>
                  </a:ext>
                </a:extLst>
              </p:cNvPr>
              <p:cNvSpPr/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803A02-C5C2-4FEE-8A03-9C2C10B8D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/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/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2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2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=5;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2∗1+1∗0+9∗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=6.5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=14−5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Remove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1∗0+7∗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7=12−5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145"/>
                <a:ext cx="8982484" cy="4351338"/>
              </a:xfrm>
              <a:blipFill>
                <a:blip r:embed="rId3"/>
                <a:stretch>
                  <a:fillRect l="-61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/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19FDDB-FFC5-4E98-A23F-F738FC69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8" y="211672"/>
                <a:ext cx="6094476" cy="80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20487D1-8AEA-4DBA-8627-D25544CC17EB}"/>
              </a:ext>
            </a:extLst>
          </p:cNvPr>
          <p:cNvSpPr/>
          <p:nvPr/>
        </p:nvSpPr>
        <p:spPr>
          <a:xfrm>
            <a:off x="765048" y="5376673"/>
            <a:ext cx="4572000" cy="10607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/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892A6B-DF8E-4D58-A634-7137AB9A1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4241613"/>
                <a:ext cx="45720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/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403CEF-9C8E-40C8-B2D5-0C5E6312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4776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/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93DA1E-9926-4BCC-89F6-7ECD10C6D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82" y="5447761"/>
                <a:ext cx="45720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/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D63C5E-4858-45B3-8047-C8EB8B89B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64" y="5452999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6C24C6-A59E-436E-8BC2-2B296E60A0D1}"/>
                  </a:ext>
                </a:extLst>
              </p:cNvPr>
              <p:cNvSpPr/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6C24C6-A59E-436E-8BC2-2B296E60A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18288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Claim: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If a constraint </a:t>
                </a:r>
                <a:br>
                  <a:rPr lang="en-US" sz="240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m:t> </m:t>
                    </m:r>
                  </m:oMath>
                </a14:m>
                <a:b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is violated for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it is also violated for </a:t>
                </a:r>
                <a:br>
                  <a:rPr lang="en-US" sz="2400" b="0" i="1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2400" b="1" dirty="0"/>
                  <a:t>Proof</a:t>
                </a:r>
                <a:r>
                  <a:rPr lang="en-US" sz="2400" dirty="0"/>
                  <a:t>: 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then the result is clear. 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 lvl="1"/>
                <a:r>
                  <a:rPr lang="en-US" sz="1800" dirty="0"/>
                  <a:t>We must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Imagine we remove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. The RHS decreases by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. The LHS decreases by at least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It could decrease more, as the term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might get smaller for other pages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Thus, the constraint is violated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800" dirty="0"/>
                  <a:t>, and we can repeat the argument.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4"/>
                <a:stretch>
                  <a:fillRect l="-812" t="-19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6775D5-1DF3-4572-9C96-004EA40DE963}"/>
                  </a:ext>
                </a:extLst>
              </p:cNvPr>
              <p:cNvSpPr txBox="1"/>
              <p:nvPr/>
            </p:nvSpPr>
            <p:spPr>
              <a:xfrm>
                <a:off x="5600700" y="365125"/>
                <a:ext cx="6096000" cy="80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6775D5-1DF3-4572-9C96-004EA40D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365125"/>
                <a:ext cx="6096000" cy="800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8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A3E173-9EAB-429F-A6A6-6D935F3A0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Therefore, we can remove the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constraints (there is never an advantage to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Our final LP is: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4F5001E-2FF2-4442-9641-5DB943438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540806"/>
                  </p:ext>
                </p:extLst>
              </p:nvPr>
            </p:nvGraphicFramePr>
            <p:xfrm>
              <a:off x="838200" y="3429000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476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2864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4F5001E-2FF2-4442-9641-5DB9434382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540806"/>
                  </p:ext>
                </p:extLst>
              </p:nvPr>
            </p:nvGraphicFramePr>
            <p:xfrm>
              <a:off x="838200" y="3429000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82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741" r="-74876" b="-17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247273" r="-74876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1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161864" r="-74876" b="-5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4043" t="-161864" r="-266" b="-5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506557" r="-748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4043" t="-506557" r="-2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8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Weighted/Generalized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weighted caching scenario, we did not remove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constraints.</a:t>
                </a:r>
              </a:p>
              <a:p>
                <a:r>
                  <a:rPr lang="en-US" dirty="0"/>
                  <a:t>In fact, the dual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played a major role in the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13"/>
            <a:ext cx="10515600" cy="1325563"/>
          </a:xfrm>
        </p:spPr>
        <p:txBody>
          <a:bodyPr/>
          <a:lstStyle/>
          <a:p>
            <a:r>
              <a:rPr lang="en-US" dirty="0"/>
              <a:t>The Dual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860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Denote the dual variables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(corresponding to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8600"/>
                <a:ext cx="10515600" cy="4351338"/>
              </a:xfrm>
              <a:blipFill>
                <a:blip r:embed="rId3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2897527-7D81-46DA-A11C-3BC42FC4B1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891672"/>
                  </p:ext>
                </p:extLst>
              </p:nvPr>
            </p:nvGraphicFramePr>
            <p:xfrm>
              <a:off x="504825" y="1881754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476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2864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2897527-7D81-46DA-A11C-3BC42FC4B1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891672"/>
                  </p:ext>
                </p:extLst>
              </p:nvPr>
            </p:nvGraphicFramePr>
            <p:xfrm>
              <a:off x="504825" y="1881754"/>
              <a:ext cx="10715627" cy="22426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82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741" r="-74876" b="-17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247273" r="-74876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71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161864" r="-74876" b="-5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043" t="-161864" r="-266" b="-5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" t="-506557" r="-748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043" t="-506557" r="-2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F24A35D-B453-4938-A2D3-2F115A1C07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312276"/>
                  </p:ext>
                </p:extLst>
              </p:nvPr>
            </p:nvGraphicFramePr>
            <p:xfrm>
              <a:off x="504825" y="4234857"/>
              <a:ext cx="10715627" cy="25220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476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eqArr>
                                              <m:eqArr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⊆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&gt;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eqArr>
                                          </m:sub>
                                          <m:sup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2864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: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1,…,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F24A35D-B453-4938-A2D3-2F115A1C07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312276"/>
                  </p:ext>
                </p:extLst>
              </p:nvPr>
            </p:nvGraphicFramePr>
            <p:xfrm>
              <a:off x="504825" y="4234857"/>
              <a:ext cx="10715627" cy="25220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34102">
                      <a:extLst>
                        <a:ext uri="{9D8B030D-6E8A-4147-A177-3AD203B41FA5}">
                          <a16:colId xmlns:a16="http://schemas.microsoft.com/office/drawing/2014/main" val="686728782"/>
                        </a:ext>
                      </a:extLst>
                    </a:gridCol>
                    <a:gridCol w="4581525">
                      <a:extLst>
                        <a:ext uri="{9D8B030D-6E8A-4147-A177-3AD203B41FA5}">
                          <a16:colId xmlns:a16="http://schemas.microsoft.com/office/drawing/2014/main" val="3923603475"/>
                        </a:ext>
                      </a:extLst>
                    </a:gridCol>
                  </a:tblGrid>
                  <a:tr h="993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613" r="-74876" b="-155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76787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292857" r="-74876" b="-3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3021438"/>
                      </a:ext>
                    </a:extLst>
                  </a:tr>
                  <a:tr h="822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162963" r="-74876" b="-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4043" t="-162963" r="-266" b="-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6117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9" t="-581967" r="-748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4043" t="-581967" r="-2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893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07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2CF5-6C9B-4670-88DA-C8AA240B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8EF2F-8B19-439D-8B6B-C769BFAEF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414" y="180677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all constraints corresponding to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revealed. </a:t>
                </a:r>
              </a:p>
              <a:p>
                <a:r>
                  <a:rPr lang="en-US" dirty="0"/>
                  <a:t>The online algorithm is required to maintain a feasible (primal) solution subject to the constraints seen so far.</a:t>
                </a:r>
              </a:p>
              <a:p>
                <a:r>
                  <a:rPr lang="en-US" dirty="0"/>
                  <a:t>The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can only be </a:t>
                </a:r>
                <a:r>
                  <a:rPr lang="en-US" b="1" dirty="0"/>
                  <a:t>increased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8EF2F-8B19-439D-8B6B-C769BFAEF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414" y="1806772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7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2CF5-6C9B-4670-88DA-C8AA240B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8EF2F-8B19-439D-8B6B-C769BFAEF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414" y="180677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exponentially many new linear constraints are revealed to the online algorithm.</a:t>
                </a:r>
              </a:p>
              <a:p>
                <a:r>
                  <a:rPr lang="en-US" dirty="0"/>
                  <a:t>This means that the running time might not be polynomial.</a:t>
                </a:r>
              </a:p>
              <a:p>
                <a:r>
                  <a:rPr lang="en-US" dirty="0"/>
                  <a:t>We ignore this, as it is not an issue for online algorithms.</a:t>
                </a:r>
              </a:p>
              <a:p>
                <a:r>
                  <a:rPr lang="en-US" dirty="0"/>
                  <a:t>However, note that the full algorithm </a:t>
                </a:r>
                <a:r>
                  <a:rPr lang="en-US" i="1" dirty="0"/>
                  <a:t>can </a:t>
                </a:r>
                <a:r>
                  <a:rPr lang="en-US" dirty="0"/>
                  <a:t>be implemented in polynomial time (we will see that we don’t really need to satisfy all of the constraints).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8EF2F-8B19-439D-8B6B-C769BFAEF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414" y="1806772"/>
                <a:ext cx="10515600" cy="4351338"/>
              </a:xfrm>
              <a:blipFill>
                <a:blip r:embed="rId3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5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6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new constraints arrive:</a:t>
                </a:r>
              </a:p>
              <a:p>
                <a:pPr lvl="1"/>
                <a:r>
                  <a:rPr lang="en-US" sz="2000" dirty="0"/>
                  <a:t>If they are satisfied: Do Nothing.</a:t>
                </a:r>
              </a:p>
              <a:p>
                <a:pPr lvl="1"/>
                <a:r>
                  <a:rPr lang="en-US" sz="2000" dirty="0"/>
                  <a:t>Otherwise: Gradually increase some primal variables (evict pages to make room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400" dirty="0"/>
                  <a:t>We iteratively choose a violated constraint and “fix” it.</a:t>
                </a:r>
              </a:p>
              <a:p>
                <a:r>
                  <a:rPr lang="en-US" sz="2400" dirty="0"/>
                  <a:t>Which constraint to choose?</a:t>
                </a:r>
              </a:p>
              <a:p>
                <a:pPr lvl="1"/>
                <a:r>
                  <a:rPr lang="en-US" sz="2000" dirty="0"/>
                  <a:t>Call a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of pages </a:t>
                </a:r>
                <a:r>
                  <a:rPr lang="en-US" sz="2000" b="1" dirty="0"/>
                  <a:t>minimal in time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That is, it does not contain fully evicted pages.</a:t>
                </a:r>
              </a:p>
              <a:p>
                <a:pPr lvl="1"/>
                <a:r>
                  <a:rPr lang="en-US" sz="2000" dirty="0"/>
                  <a:t>It is enough to make sure that all minimal sets are satisfied.</a:t>
                </a:r>
              </a:p>
              <a:p>
                <a:pPr lvl="1"/>
                <a:r>
                  <a:rPr lang="en-US" sz="2000" dirty="0"/>
                  <a:t>Choose an arbitrary minimal set whose constraint is violated.</a:t>
                </a:r>
              </a:p>
              <a:p>
                <a:r>
                  <a:rPr lang="en-US" sz="2400" dirty="0"/>
                  <a:t>Increase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/>
                  <a:t> and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for pages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6" y="1825625"/>
                <a:ext cx="10515600" cy="4351338"/>
              </a:xfrm>
              <a:blipFill>
                <a:blip r:embed="rId3"/>
                <a:stretch>
                  <a:fillRect l="-754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6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454520"/>
                <a:ext cx="11360800" cy="44720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=4          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33" dirty="0"/>
              </a:p>
              <a:p>
                <a:pPr marL="0" indent="0">
                  <a:buNone/>
                </a:pPr>
                <a:endParaRPr lang="en-US" sz="2133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454520"/>
                <a:ext cx="11360800" cy="447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5C5DD-6497-4AEB-8F40-B5B92AEB3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30647"/>
              </p:ext>
            </p:extLst>
          </p:nvPr>
        </p:nvGraphicFramePr>
        <p:xfrm>
          <a:off x="748682" y="2158391"/>
          <a:ext cx="130875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52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436252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  <a:gridCol w="436252">
                  <a:extLst>
                    <a:ext uri="{9D8B030D-6E8A-4147-A177-3AD203B41FA5}">
                      <a16:colId xmlns:a16="http://schemas.microsoft.com/office/drawing/2014/main" val="3123531767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/>
              <p:nvPr/>
            </p:nvSpPr>
            <p:spPr>
              <a:xfrm>
                <a:off x="1809945" y="2668791"/>
                <a:ext cx="936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B37187-2B17-4E3E-85FD-7D059A67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45" y="2668791"/>
                <a:ext cx="936282" cy="369332"/>
              </a:xfrm>
              <a:prstGeom prst="rect">
                <a:avLst/>
              </a:prstGeom>
              <a:blipFill>
                <a:blip r:embed="rId4"/>
                <a:stretch>
                  <a:fillRect l="-7843" r="-784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8632013"/>
                  </p:ext>
                </p:extLst>
              </p:nvPr>
            </p:nvGraphicFramePr>
            <p:xfrm>
              <a:off x="2312711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05D577D-0970-471B-ABC5-45A32D1EE1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8632013"/>
                  </p:ext>
                </p:extLst>
              </p:nvPr>
            </p:nvGraphicFramePr>
            <p:xfrm>
              <a:off x="2312711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171434"/>
                  </p:ext>
                </p:extLst>
              </p:nvPr>
            </p:nvGraphicFramePr>
            <p:xfrm>
              <a:off x="3876286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94DE139-5595-43F5-8826-DC6E2A88FD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3171434"/>
                  </p:ext>
                </p:extLst>
              </p:nvPr>
            </p:nvGraphicFramePr>
            <p:xfrm>
              <a:off x="3876286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607790"/>
                  </p:ext>
                </p:extLst>
              </p:nvPr>
            </p:nvGraphicFramePr>
            <p:xfrm>
              <a:off x="5440315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314CD68-146D-4813-BA87-36F3AF5C5A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607790"/>
                  </p:ext>
                </p:extLst>
              </p:nvPr>
            </p:nvGraphicFramePr>
            <p:xfrm>
              <a:off x="5440315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099727"/>
                  </p:ext>
                </p:extLst>
              </p:nvPr>
            </p:nvGraphicFramePr>
            <p:xfrm>
              <a:off x="7015281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9BA106B0-CAA2-40A8-A06E-D94519962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099727"/>
                  </p:ext>
                </p:extLst>
              </p:nvPr>
            </p:nvGraphicFramePr>
            <p:xfrm>
              <a:off x="7015281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356113"/>
                  </p:ext>
                </p:extLst>
              </p:nvPr>
            </p:nvGraphicFramePr>
            <p:xfrm>
              <a:off x="8579310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2EA2E45-F85B-4F31-9C6B-4E0ABA38CC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356113"/>
                  </p:ext>
                </p:extLst>
              </p:nvPr>
            </p:nvGraphicFramePr>
            <p:xfrm>
              <a:off x="8579310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B3AA8A-11CC-4AC5-9C3F-3A9550C79E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309311"/>
                  </p:ext>
                </p:extLst>
              </p:nvPr>
            </p:nvGraphicFramePr>
            <p:xfrm>
              <a:off x="10142885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5B3AA8A-11CC-4AC5-9C3F-3A9550C79E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309311"/>
                  </p:ext>
                </p:extLst>
              </p:nvPr>
            </p:nvGraphicFramePr>
            <p:xfrm>
              <a:off x="10142885" y="2158391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CA388-A0BD-451A-B72B-C67046850D68}"/>
              </a:ext>
            </a:extLst>
          </p:cNvPr>
          <p:cNvCxnSpPr>
            <a:cxnSpLocks/>
          </p:cNvCxnSpPr>
          <p:nvPr/>
        </p:nvCxnSpPr>
        <p:spPr>
          <a:xfrm>
            <a:off x="10573888" y="1901770"/>
            <a:ext cx="722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/>
              <p:nvPr/>
            </p:nvSpPr>
            <p:spPr>
              <a:xfrm>
                <a:off x="10792125" y="1553720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0B437-DAAC-4A5D-84AB-7E334827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125" y="1553720"/>
                <a:ext cx="198259" cy="369332"/>
              </a:xfrm>
              <a:prstGeom prst="rect">
                <a:avLst/>
              </a:prstGeom>
              <a:blipFill>
                <a:blip r:embed="rId11"/>
                <a:stretch>
                  <a:fillRect l="-27273" r="-27273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/>
              <p:nvPr/>
            </p:nvSpPr>
            <p:spPr>
              <a:xfrm>
                <a:off x="3364320" y="2668316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5B2712-A735-4999-A1C0-CB830695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20" y="2668316"/>
                <a:ext cx="943399" cy="369332"/>
              </a:xfrm>
              <a:prstGeom prst="rect">
                <a:avLst/>
              </a:prstGeom>
              <a:blipFill>
                <a:blip r:embed="rId12"/>
                <a:stretch>
                  <a:fillRect l="-7742" r="-709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/>
              <p:nvPr/>
            </p:nvSpPr>
            <p:spPr>
              <a:xfrm>
                <a:off x="4907699" y="2668791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E0AB3D-6E5C-4ECF-AFED-593379DB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99" y="2668791"/>
                <a:ext cx="943399" cy="369332"/>
              </a:xfrm>
              <a:prstGeom prst="rect">
                <a:avLst/>
              </a:prstGeom>
              <a:blipFill>
                <a:blip r:embed="rId13"/>
                <a:stretch>
                  <a:fillRect l="-7742" r="-774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/>
              <p:nvPr/>
            </p:nvSpPr>
            <p:spPr>
              <a:xfrm>
                <a:off x="6462074" y="2668316"/>
                <a:ext cx="941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CECB05-45EE-46FA-8B5C-36805D4D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074" y="2668316"/>
                <a:ext cx="941155" cy="369332"/>
              </a:xfrm>
              <a:prstGeom prst="rect">
                <a:avLst/>
              </a:prstGeom>
              <a:blipFill>
                <a:blip r:embed="rId14"/>
                <a:stretch>
                  <a:fillRect l="-7792" r="-779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/>
              <p:nvPr/>
            </p:nvSpPr>
            <p:spPr>
              <a:xfrm>
                <a:off x="8035300" y="2668791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B99B8-F9A4-4F03-8051-B0E3074D0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300" y="2668791"/>
                <a:ext cx="943399" cy="369332"/>
              </a:xfrm>
              <a:prstGeom prst="rect">
                <a:avLst/>
              </a:prstGeom>
              <a:blipFill>
                <a:blip r:embed="rId15"/>
                <a:stretch>
                  <a:fillRect l="-7742" r="-774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7D5A70-EEAE-49D3-96B1-1DF6EE9AC609}"/>
                  </a:ext>
                </a:extLst>
              </p:cNvPr>
              <p:cNvSpPr txBox="1"/>
              <p:nvPr/>
            </p:nvSpPr>
            <p:spPr>
              <a:xfrm>
                <a:off x="9589675" y="2668316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7D5A70-EEAE-49D3-96B1-1DF6EE9A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675" y="2668316"/>
                <a:ext cx="943399" cy="369332"/>
              </a:xfrm>
              <a:prstGeom prst="rect">
                <a:avLst/>
              </a:prstGeom>
              <a:blipFill>
                <a:blip r:embed="rId16"/>
                <a:stretch>
                  <a:fillRect l="-7742" r="-774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0114363"/>
                  </p:ext>
                </p:extLst>
              </p:nvPr>
            </p:nvGraphicFramePr>
            <p:xfrm>
              <a:off x="9270755" y="3094500"/>
              <a:ext cx="2412085" cy="3088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2228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1019857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514773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9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time of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:r>
                            <a:rPr lang="en-US" sz="1900" b="0" dirty="0" err="1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request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19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13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25871E14-E6E2-4B9D-9046-7D06BC7F3A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0114363"/>
                  </p:ext>
                </p:extLst>
              </p:nvPr>
            </p:nvGraphicFramePr>
            <p:xfrm>
              <a:off x="9270755" y="3094500"/>
              <a:ext cx="2412085" cy="3088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2228">
                      <a:extLst>
                        <a:ext uri="{9D8B030D-6E8A-4147-A177-3AD203B41FA5}">
                          <a16:colId xmlns:a16="http://schemas.microsoft.com/office/drawing/2014/main" val="3838459504"/>
                        </a:ext>
                      </a:extLst>
                    </a:gridCol>
                    <a:gridCol w="1019857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</a:tblGrid>
                  <a:tr h="514773">
                    <a:tc rowSpan="6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37" t="-197" r="-74236" b="-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1176" r="-119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102381" r="-1190" b="-405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200000" r="-1190" b="-3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684802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300000" r="-1190" b="-2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649151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404762" r="-1190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639147"/>
                      </a:ext>
                    </a:extLst>
                  </a:tr>
                  <a:tr h="514773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6905" t="-498824" r="-119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088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063239"/>
                  </p:ext>
                </p:extLst>
              </p:nvPr>
            </p:nvGraphicFramePr>
            <p:xfrm>
              <a:off x="278122" y="3094500"/>
              <a:ext cx="8808246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7157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1095151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45720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9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900" b="1" dirty="0">
                              <a:solidFill>
                                <a:schemeClr val="tx1"/>
                              </a:solidFill>
                            </a:rPr>
                            <a:t>number</a:t>
                          </a: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:r>
                            <a:rPr lang="en-US" sz="1900" b="1" dirty="0">
                              <a:solidFill>
                                <a:schemeClr val="tx1"/>
                              </a:solidFill>
                            </a:rPr>
                            <a:t>requests</a:t>
                          </a: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for page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until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900" b="0" baseline="0" dirty="0">
                              <a:solidFill>
                                <a:schemeClr val="tx1"/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</a:p>
                        <a:p>
                          <a:pPr algn="ctr"/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1,6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u="none" strike="noStrike" cap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u="none" strike="noStrike" cap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2,5</m:t>
                                    </m:r>
                                  </m:e>
                                </m:d>
                                <m:r>
                                  <a:rPr lang="en-US" sz="1200" b="0" i="1" u="none" strike="noStrike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b="0" i="1" u="none" strike="noStrike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2,6</m:t>
                                    </m:r>
                                  </m:e>
                                </m:d>
                                <m: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3,5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3,6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4,0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4,1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4,4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4,5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4,6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1259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9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sz="1900" b="1" dirty="0">
                              <a:solidFill>
                                <a:schemeClr val="tx1"/>
                              </a:solidFill>
                            </a:rPr>
                            <a:t>set</a:t>
                          </a: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of pages </a:t>
                          </a:r>
                          <a:r>
                            <a:rPr lang="en-US" sz="1900" b="1" dirty="0">
                              <a:solidFill>
                                <a:schemeClr val="tx1"/>
                              </a:solidFill>
                            </a:rPr>
                            <a:t>requested</a:t>
                          </a:r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until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900" b="0" dirty="0">
                              <a:solidFill>
                                <a:schemeClr val="tx1"/>
                              </a:solidFill>
                            </a:rPr>
                            <a:t> (including)</a:t>
                          </a:r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{1,3,4}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{1,2,3,4}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{1,2,3,4}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290C20E-8AF8-4BE2-A373-A649933DC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063239"/>
                  </p:ext>
                </p:extLst>
              </p:nvPr>
            </p:nvGraphicFramePr>
            <p:xfrm>
              <a:off x="278122" y="3094500"/>
              <a:ext cx="8808246" cy="313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7157">
                      <a:extLst>
                        <a:ext uri="{9D8B030D-6E8A-4147-A177-3AD203B41FA5}">
                          <a16:colId xmlns:a16="http://schemas.microsoft.com/office/drawing/2014/main" val="1865639223"/>
                        </a:ext>
                      </a:extLst>
                    </a:gridCol>
                    <a:gridCol w="1095151">
                      <a:extLst>
                        <a:ext uri="{9D8B030D-6E8A-4147-A177-3AD203B41FA5}">
                          <a16:colId xmlns:a16="http://schemas.microsoft.com/office/drawing/2014/main" val="866338818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2354090762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3780720918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2331524244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1788499990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701500219"/>
                        </a:ext>
                      </a:extLst>
                    </a:gridCol>
                    <a:gridCol w="944323">
                      <a:extLst>
                        <a:ext uri="{9D8B030D-6E8A-4147-A177-3AD203B41FA5}">
                          <a16:colId xmlns:a16="http://schemas.microsoft.com/office/drawing/2014/main" val="1469795243"/>
                        </a:ext>
                      </a:extLst>
                    </a:gridCol>
                  </a:tblGrid>
                  <a:tr h="457200">
                    <a:tc rowSpan="4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98" t="-327" r="-330952" b="-7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222" t="-1333" r="-517778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3548" t="-1333" r="-50129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3548" t="-1333" r="-40129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3548" t="-1333" r="-30129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33548" t="-1333" r="-20129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3548" t="-1333" r="-101290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3548" t="-1333" r="-1290" b="-6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48048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222" t="-101333" r="-517778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3548" t="-101333" r="-501290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3548" t="-101333" r="-401290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3548" t="-101333" r="-301290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33548" t="-101333" r="-201290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3548" t="-101333" r="-101290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3548" t="-101333" r="-1290" b="-5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8326428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222" t="-201333" r="-517778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3548" t="-201333" r="-501290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3548" t="-201333" r="-401290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3548" t="-201333" r="-301290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33548" t="-201333" r="-201290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3548" t="-201333" r="-101290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3548" t="-201333" r="-1290" b="-4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212846"/>
                      </a:ext>
                    </a:extLst>
                  </a:tr>
                  <a:tr h="487680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222" t="-279012" r="-517778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3548" t="-279012" r="-50129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3548" t="-279012" r="-40129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3548" t="-279012" r="-30129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33548" t="-279012" r="-20129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3548" t="-279012" r="-101290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3548" t="-279012" r="-1290" b="-2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783343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98" t="-146190" r="-330952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87222" t="-146190" r="-517778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33548" t="-146190" r="-50129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33548" t="-146190" r="-40129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533548" t="-146190" r="-30129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33548" t="-146190" r="-20129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33548" t="-146190" r="-10129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33548" t="-146190" r="-1290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4300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C3A2AD-A9A0-4C6A-B450-60C01D781A4F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1D4228F-2DFE-4F7D-A55C-D4F5A61FD9CA}"/>
              </a:ext>
            </a:extLst>
          </p:cNvPr>
          <p:cNvSpPr txBox="1">
            <a:spLocks/>
          </p:cNvSpPr>
          <p:nvPr/>
        </p:nvSpPr>
        <p:spPr>
          <a:xfrm>
            <a:off x="838200" y="-21374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Recall our Notation</a:t>
            </a:r>
          </a:p>
        </p:txBody>
      </p:sp>
    </p:spTree>
    <p:extLst>
      <p:ext uri="{BB962C8B-B14F-4D97-AF65-F5344CB8AC3E}">
        <p14:creationId xmlns:p14="http://schemas.microsoft.com/office/powerpoint/2010/main" val="553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6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Increase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pages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When a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no longer minimal.</a:t>
                </a:r>
              </a:p>
              <a:p>
                <a:r>
                  <a:rPr lang="en-US" dirty="0"/>
                  <a:t>The algorithm arbitrarily chooses a new minimal set (could be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6" y="1825625"/>
                <a:ext cx="10515600" cy="4351338"/>
              </a:xfrm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81063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2422119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3033608" y="3922432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3645098" y="3919120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blipFill>
                <a:blip r:embed="rId4"/>
                <a:stretch>
                  <a:fillRect l="-8333" t="-2941" r="-119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223235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223235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707683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1090815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695107" y="5201791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B23F2-8056-49FE-AC59-0629F67FED23}"/>
              </a:ext>
            </a:extLst>
          </p:cNvPr>
          <p:cNvSpPr/>
          <p:nvPr/>
        </p:nvSpPr>
        <p:spPr>
          <a:xfrm>
            <a:off x="1825160" y="4736592"/>
            <a:ext cx="362667" cy="4606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6F0BC1-1C86-43A4-9D4E-68AAABCE18A5}"/>
              </a:ext>
            </a:extLst>
          </p:cNvPr>
          <p:cNvSpPr/>
          <p:nvPr/>
        </p:nvSpPr>
        <p:spPr>
          <a:xfrm>
            <a:off x="2444965" y="4507992"/>
            <a:ext cx="343553" cy="6886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9311DB-F92B-48E3-BA66-03D78484CA0A}"/>
              </a:ext>
            </a:extLst>
          </p:cNvPr>
          <p:cNvSpPr/>
          <p:nvPr/>
        </p:nvSpPr>
        <p:spPr>
          <a:xfrm>
            <a:off x="3049598" y="4160520"/>
            <a:ext cx="350409" cy="10212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12DFC4-1339-4B08-A4CE-B50594D51EDB}"/>
              </a:ext>
            </a:extLst>
          </p:cNvPr>
          <p:cNvSpPr/>
          <p:nvPr/>
        </p:nvSpPr>
        <p:spPr>
          <a:xfrm>
            <a:off x="3667943" y="4361688"/>
            <a:ext cx="350409" cy="8349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485A8F0-52A0-4307-9CEB-A0BCC03062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323A3D-464E-459D-8CE6-876A7E64A99C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4459DD-A104-433F-AFCB-C3C100BE3EE8}"/>
              </a:ext>
            </a:extLst>
          </p:cNvPr>
          <p:cNvSpPr/>
          <p:nvPr/>
        </p:nvSpPr>
        <p:spPr>
          <a:xfrm>
            <a:off x="4236971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99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81063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2422119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3033608" y="3922432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3645098" y="3919120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blipFill>
                <a:blip r:embed="rId4"/>
                <a:stretch>
                  <a:fillRect l="-8333" t="-2941" r="-119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B510F948-ED91-40A1-86BF-86DEDEA898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707683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1090815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695107" y="5201791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B23F2-8056-49FE-AC59-0629F67FED23}"/>
              </a:ext>
            </a:extLst>
          </p:cNvPr>
          <p:cNvSpPr/>
          <p:nvPr/>
        </p:nvSpPr>
        <p:spPr>
          <a:xfrm>
            <a:off x="1825160" y="4736592"/>
            <a:ext cx="362667" cy="4606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6F0BC1-1C86-43A4-9D4E-68AAABCE18A5}"/>
              </a:ext>
            </a:extLst>
          </p:cNvPr>
          <p:cNvSpPr/>
          <p:nvPr/>
        </p:nvSpPr>
        <p:spPr>
          <a:xfrm>
            <a:off x="2444965" y="4507992"/>
            <a:ext cx="343553" cy="6886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9311DB-F92B-48E3-BA66-03D78484CA0A}"/>
              </a:ext>
            </a:extLst>
          </p:cNvPr>
          <p:cNvSpPr/>
          <p:nvPr/>
        </p:nvSpPr>
        <p:spPr>
          <a:xfrm>
            <a:off x="3049598" y="4160520"/>
            <a:ext cx="350409" cy="10212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12DFC4-1339-4B08-A4CE-B50594D51EDB}"/>
              </a:ext>
            </a:extLst>
          </p:cNvPr>
          <p:cNvSpPr/>
          <p:nvPr/>
        </p:nvSpPr>
        <p:spPr>
          <a:xfrm>
            <a:off x="3667943" y="4361688"/>
            <a:ext cx="350409" cy="8349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485A8F0-52A0-4307-9CEB-A0BCC03062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323A3D-464E-459D-8CE6-876A7E64A99C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4459DD-A104-433F-AFCB-C3C100BE3EE8}"/>
              </a:ext>
            </a:extLst>
          </p:cNvPr>
          <p:cNvSpPr/>
          <p:nvPr/>
        </p:nvSpPr>
        <p:spPr>
          <a:xfrm>
            <a:off x="4236971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EBFD2-E49B-4E8C-B56D-B9FC43F2E412}"/>
                  </a:ext>
                </a:extLst>
              </p:cNvPr>
              <p:cNvSpPr txBox="1"/>
              <p:nvPr/>
            </p:nvSpPr>
            <p:spPr>
              <a:xfrm>
                <a:off x="5266944" y="4184826"/>
                <a:ext cx="5759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we asked for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Constraints for sets containing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can become violated.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EBFD2-E49B-4E8C-B56D-B9FC43F2E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44" y="4184826"/>
                <a:ext cx="5759205" cy="646331"/>
              </a:xfrm>
              <a:prstGeom prst="rect">
                <a:avLst/>
              </a:prstGeom>
              <a:blipFill>
                <a:blip r:embed="rId6"/>
                <a:stretch>
                  <a:fillRect l="-847" t="-4673" r="-212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77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81063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2422119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3033608" y="3922432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3645098" y="3919120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blipFill>
                <a:blip r:embed="rId4"/>
                <a:stretch>
                  <a:fillRect l="-8333" t="-2941" r="-119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707683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1090815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695107" y="5201791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B23F2-8056-49FE-AC59-0629F67FED23}"/>
              </a:ext>
            </a:extLst>
          </p:cNvPr>
          <p:cNvSpPr/>
          <p:nvPr/>
        </p:nvSpPr>
        <p:spPr>
          <a:xfrm>
            <a:off x="1825160" y="4736592"/>
            <a:ext cx="362667" cy="4606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6F0BC1-1C86-43A4-9D4E-68AAABCE18A5}"/>
              </a:ext>
            </a:extLst>
          </p:cNvPr>
          <p:cNvSpPr/>
          <p:nvPr/>
        </p:nvSpPr>
        <p:spPr>
          <a:xfrm>
            <a:off x="2444965" y="4507992"/>
            <a:ext cx="343553" cy="6886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9311DB-F92B-48E3-BA66-03D78484CA0A}"/>
              </a:ext>
            </a:extLst>
          </p:cNvPr>
          <p:cNvSpPr/>
          <p:nvPr/>
        </p:nvSpPr>
        <p:spPr>
          <a:xfrm>
            <a:off x="3049598" y="4160520"/>
            <a:ext cx="350409" cy="10212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12DFC4-1339-4B08-A4CE-B50594D51EDB}"/>
              </a:ext>
            </a:extLst>
          </p:cNvPr>
          <p:cNvSpPr/>
          <p:nvPr/>
        </p:nvSpPr>
        <p:spPr>
          <a:xfrm>
            <a:off x="3667943" y="4361688"/>
            <a:ext cx="350409" cy="8349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/>
              <p:nvPr/>
            </p:nvSpPr>
            <p:spPr>
              <a:xfrm>
                <a:off x="6096000" y="4005072"/>
                <a:ext cx="302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05072"/>
                <a:ext cx="3023072" cy="369332"/>
              </a:xfrm>
              <a:prstGeom prst="rect">
                <a:avLst/>
              </a:prstGeom>
              <a:blipFill>
                <a:blip r:embed="rId5"/>
                <a:stretch>
                  <a:fillRect t="-8197" r="-12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2B22D8C6-F006-4F47-A3AC-1E35551281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EE68D-F22F-49A1-8D43-9CAACE85DAF2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E75E4C9C-82B3-4720-ABEF-994875EBB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183919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E75E4C9C-82B3-4720-ABEF-994875EBB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183919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0DFAB7A-B40E-4F5E-A8C0-7EC2A4CBDD61}"/>
              </a:ext>
            </a:extLst>
          </p:cNvPr>
          <p:cNvSpPr/>
          <p:nvPr/>
        </p:nvSpPr>
        <p:spPr>
          <a:xfrm>
            <a:off x="4236971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9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181063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2422119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3033608" y="3922432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3645098" y="3919120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9" y="5224367"/>
                <a:ext cx="507062" cy="205121"/>
              </a:xfrm>
              <a:prstGeom prst="rect">
                <a:avLst/>
              </a:prstGeom>
              <a:blipFill>
                <a:blip r:embed="rId4"/>
                <a:stretch>
                  <a:fillRect l="-8333" t="-2941" r="-119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707683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1090815" y="3906569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695107" y="5201791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B23F2-8056-49FE-AC59-0629F67FED23}"/>
              </a:ext>
            </a:extLst>
          </p:cNvPr>
          <p:cNvSpPr/>
          <p:nvPr/>
        </p:nvSpPr>
        <p:spPr>
          <a:xfrm>
            <a:off x="1825160" y="4114800"/>
            <a:ext cx="362667" cy="10824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6F0BC1-1C86-43A4-9D4E-68AAABCE18A5}"/>
              </a:ext>
            </a:extLst>
          </p:cNvPr>
          <p:cNvSpPr/>
          <p:nvPr/>
        </p:nvSpPr>
        <p:spPr>
          <a:xfrm>
            <a:off x="2444966" y="4374404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9311DB-F92B-48E3-BA66-03D78484CA0A}"/>
              </a:ext>
            </a:extLst>
          </p:cNvPr>
          <p:cNvSpPr/>
          <p:nvPr/>
        </p:nvSpPr>
        <p:spPr>
          <a:xfrm>
            <a:off x="3052773" y="4114800"/>
            <a:ext cx="350409" cy="10765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12DFC4-1339-4B08-A4CE-B50594D51EDB}"/>
              </a:ext>
            </a:extLst>
          </p:cNvPr>
          <p:cNvSpPr/>
          <p:nvPr/>
        </p:nvSpPr>
        <p:spPr>
          <a:xfrm>
            <a:off x="3667943" y="4279392"/>
            <a:ext cx="350409" cy="9172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/>
              <p:nvPr/>
            </p:nvSpPr>
            <p:spPr>
              <a:xfrm>
                <a:off x="6096000" y="4005072"/>
                <a:ext cx="2651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00B050"/>
                    </a:solidFill>
                  </a:rPr>
                  <a:t>satsified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05072"/>
                <a:ext cx="2651688" cy="369332"/>
              </a:xfrm>
              <a:prstGeom prst="rect">
                <a:avLst/>
              </a:prstGeom>
              <a:blipFill>
                <a:blip r:embed="rId5"/>
                <a:stretch>
                  <a:fillRect t="-8197" r="-16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1BA1219-8722-4C14-A228-07054D8DD197}"/>
              </a:ext>
            </a:extLst>
          </p:cNvPr>
          <p:cNvSpPr/>
          <p:nvPr/>
        </p:nvSpPr>
        <p:spPr>
          <a:xfrm>
            <a:off x="723436" y="4733007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26F3282-D8F5-409F-B2EF-28A43F69048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6A259D-E0FA-4D98-AA07-A3B5252CBD4C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5C85532-8510-4794-AD76-3FFEC4A85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183919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5C85532-8510-4794-AD76-3FFEC4A85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183919"/>
                  </p:ext>
                </p:extLst>
              </p:nvPr>
            </p:nvGraphicFramePr>
            <p:xfrm>
              <a:off x="1693989" y="5181790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2A0AE01-2018-48BA-A6DD-12052166D3A9}"/>
              </a:ext>
            </a:extLst>
          </p:cNvPr>
          <p:cNvSpPr/>
          <p:nvPr/>
        </p:nvSpPr>
        <p:spPr>
          <a:xfrm>
            <a:off x="4236971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70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4A38DC-CA07-424C-B9E2-2E7734D6A851}"/>
              </a:ext>
            </a:extLst>
          </p:cNvPr>
          <p:cNvSpPr/>
          <p:nvPr/>
        </p:nvSpPr>
        <p:spPr>
          <a:xfrm>
            <a:off x="2052404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A8695-E42D-4E37-A3CE-76881EC14281}"/>
              </a:ext>
            </a:extLst>
          </p:cNvPr>
          <p:cNvSpPr/>
          <p:nvPr/>
        </p:nvSpPr>
        <p:spPr>
          <a:xfrm>
            <a:off x="2663893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041CFC-C2B8-4D37-A99C-B7D700502374}"/>
              </a:ext>
            </a:extLst>
          </p:cNvPr>
          <p:cNvSpPr/>
          <p:nvPr/>
        </p:nvSpPr>
        <p:spPr>
          <a:xfrm>
            <a:off x="3275382" y="3920501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AC19A-6260-4E9D-B28F-8B679A3210E4}"/>
              </a:ext>
            </a:extLst>
          </p:cNvPr>
          <p:cNvSpPr/>
          <p:nvPr/>
        </p:nvSpPr>
        <p:spPr>
          <a:xfrm>
            <a:off x="3886872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AA74E-2AC1-4C69-B32A-4690ACBE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4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E50DE9-63FF-45C8-BBEB-5FDB77148583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AD1A0-C987-48EA-AB17-C3C6166788B5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89E595-688E-41B9-9548-70F3D0308266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8B23F2-8056-49FE-AC59-0629F67FED23}"/>
              </a:ext>
            </a:extLst>
          </p:cNvPr>
          <p:cNvSpPr/>
          <p:nvPr/>
        </p:nvSpPr>
        <p:spPr>
          <a:xfrm>
            <a:off x="2066934" y="4112869"/>
            <a:ext cx="362667" cy="10824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6F0BC1-1C86-43A4-9D4E-68AAABCE18A5}"/>
              </a:ext>
            </a:extLst>
          </p:cNvPr>
          <p:cNvSpPr/>
          <p:nvPr/>
        </p:nvSpPr>
        <p:spPr>
          <a:xfrm>
            <a:off x="2686740" y="4372473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9311DB-F92B-48E3-BA66-03D78484CA0A}"/>
              </a:ext>
            </a:extLst>
          </p:cNvPr>
          <p:cNvSpPr/>
          <p:nvPr/>
        </p:nvSpPr>
        <p:spPr>
          <a:xfrm>
            <a:off x="3294547" y="4112869"/>
            <a:ext cx="350409" cy="10765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12DFC4-1339-4B08-A4CE-B50594D51EDB}"/>
              </a:ext>
            </a:extLst>
          </p:cNvPr>
          <p:cNvSpPr/>
          <p:nvPr/>
        </p:nvSpPr>
        <p:spPr>
          <a:xfrm>
            <a:off x="3909717" y="4277461"/>
            <a:ext cx="350409" cy="9172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/>
              <p:nvPr/>
            </p:nvSpPr>
            <p:spPr>
              <a:xfrm>
                <a:off x="6096000" y="4005072"/>
                <a:ext cx="2651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rgbClr val="00B050"/>
                    </a:solidFill>
                  </a:rPr>
                  <a:t>satsified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DF8916-9618-409E-A6EC-89A4AA9B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05072"/>
                <a:ext cx="2651688" cy="369332"/>
              </a:xfrm>
              <a:prstGeom prst="rect">
                <a:avLst/>
              </a:prstGeom>
              <a:blipFill>
                <a:blip r:embed="rId5"/>
                <a:stretch>
                  <a:fillRect t="-8197" r="-16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1BA1219-8722-4C14-A228-07054D8DD19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374519"/>
                <a:ext cx="2925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>
                    <a:solidFill>
                      <a:srgbClr val="FF0000"/>
                    </a:solidFill>
                  </a:rPr>
                  <a:t>satsified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74519"/>
                <a:ext cx="2925032" cy="369332"/>
              </a:xfrm>
              <a:prstGeom prst="rect">
                <a:avLst/>
              </a:prstGeom>
              <a:blipFill>
                <a:blip r:embed="rId6"/>
                <a:stretch>
                  <a:fillRect t="-10000" r="-14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7C85E7-C673-49A8-B9F1-577156C227EE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7C85E7-C673-49A8-B9F1-577156C2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8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84C5C-CE92-44C7-9F4F-83A1F4C814A0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A29EA1-A6C5-4A7C-A479-A7A47D66F1C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D0E151-C496-42B4-8FFB-65B2CCE1E405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D337A0C8-48C6-4615-8B37-53DFB7EBBA3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34F7A-0A6C-4A59-A436-8781BE72CD20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D0DFD0F5-DA7A-41AB-BD5A-0C60FEE1E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696442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D0DFD0F5-DA7A-41AB-BD5A-0C60FEE1E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696442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81DF01E-5A7A-4DCF-869B-A3AFB6DB8DF0}"/>
              </a:ext>
            </a:extLst>
          </p:cNvPr>
          <p:cNvSpPr/>
          <p:nvPr/>
        </p:nvSpPr>
        <p:spPr>
          <a:xfrm>
            <a:off x="449836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42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017788"/>
                <a:ext cx="2922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17788"/>
                <a:ext cx="2922916" cy="369332"/>
              </a:xfrm>
              <a:prstGeom prst="rect">
                <a:avLst/>
              </a:prstGeom>
              <a:blipFill>
                <a:blip r:embed="rId4"/>
                <a:stretch>
                  <a:fillRect t="-8197" r="-14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12EB73D-0293-4640-8A6D-037AEBD11988}"/>
              </a:ext>
            </a:extLst>
          </p:cNvPr>
          <p:cNvSpPr/>
          <p:nvPr/>
        </p:nvSpPr>
        <p:spPr>
          <a:xfrm>
            <a:off x="2052404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306C4-BF6A-4B32-AA25-99D6B5EAAD62}"/>
              </a:ext>
            </a:extLst>
          </p:cNvPr>
          <p:cNvSpPr/>
          <p:nvPr/>
        </p:nvSpPr>
        <p:spPr>
          <a:xfrm>
            <a:off x="2663893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BBC23-C88B-4058-A175-98D8B5F8E29A}"/>
              </a:ext>
            </a:extLst>
          </p:cNvPr>
          <p:cNvSpPr/>
          <p:nvPr/>
        </p:nvSpPr>
        <p:spPr>
          <a:xfrm>
            <a:off x="3275382" y="3920501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03DAB-87C7-4949-9EFE-075698908A14}"/>
              </a:ext>
            </a:extLst>
          </p:cNvPr>
          <p:cNvSpPr/>
          <p:nvPr/>
        </p:nvSpPr>
        <p:spPr>
          <a:xfrm>
            <a:off x="3886872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5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B1B20-DD0C-4BD8-9413-5F95D370204B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41E5A8-6EAD-48DB-ABF2-CD54473F765C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91B6A6-2433-4774-B604-A8391474869D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12773-A3AA-40E8-9255-04EA6DED2A31}"/>
              </a:ext>
            </a:extLst>
          </p:cNvPr>
          <p:cNvSpPr/>
          <p:nvPr/>
        </p:nvSpPr>
        <p:spPr>
          <a:xfrm>
            <a:off x="2066934" y="4017789"/>
            <a:ext cx="362667" cy="11775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C4134E-F9FF-4A72-A87B-5410BA9B2713}"/>
              </a:ext>
            </a:extLst>
          </p:cNvPr>
          <p:cNvSpPr/>
          <p:nvPr/>
        </p:nvSpPr>
        <p:spPr>
          <a:xfrm>
            <a:off x="2686740" y="4372473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E406E-421A-43DC-8A6C-0902D3269BF5}"/>
              </a:ext>
            </a:extLst>
          </p:cNvPr>
          <p:cNvSpPr/>
          <p:nvPr/>
        </p:nvSpPr>
        <p:spPr>
          <a:xfrm>
            <a:off x="3294547" y="3915258"/>
            <a:ext cx="350409" cy="127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41B95-F2F1-40F8-BD5F-C4EB9603BEDE}"/>
              </a:ext>
            </a:extLst>
          </p:cNvPr>
          <p:cNvSpPr/>
          <p:nvPr/>
        </p:nvSpPr>
        <p:spPr>
          <a:xfrm>
            <a:off x="3909717" y="4112870"/>
            <a:ext cx="350409" cy="10817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9519C-11F2-4831-8744-2027A20EDAB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7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0A31D7-2F54-445A-9DEB-19410BC02D5D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3298C6-D6F2-41A3-942E-C42F3D80398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CABD9-E8CF-49E9-A55C-9D2D9DAA4BD4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41080D8-02BA-4443-BB7B-586DDCDD91BF}"/>
              </a:ext>
            </a:extLst>
          </p:cNvPr>
          <p:cNvSpPr/>
          <p:nvPr/>
        </p:nvSpPr>
        <p:spPr>
          <a:xfrm>
            <a:off x="850353" y="4372473"/>
            <a:ext cx="354392" cy="796514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59F359-4558-4C13-B33F-CE866D6D27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77F231-7F87-42BF-9547-90B3CF52B92B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98096949-AFA3-4BC0-A5B1-B9FAE6395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545484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98096949-AFA3-4BC0-A5B1-B9FAE6395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545484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51802539-CA24-484C-B7A9-4111FE73F6EC}"/>
              </a:ext>
            </a:extLst>
          </p:cNvPr>
          <p:cNvSpPr/>
          <p:nvPr/>
        </p:nvSpPr>
        <p:spPr>
          <a:xfrm>
            <a:off x="449836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3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017788"/>
                <a:ext cx="29806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 longer minimal.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17788"/>
                <a:ext cx="2980624" cy="646331"/>
              </a:xfrm>
              <a:prstGeom prst="rect">
                <a:avLst/>
              </a:prstGeom>
              <a:blipFill>
                <a:blip r:embed="rId4"/>
                <a:stretch>
                  <a:fillRect t="-4717" r="-143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12EB73D-0293-4640-8A6D-037AEBD11988}"/>
              </a:ext>
            </a:extLst>
          </p:cNvPr>
          <p:cNvSpPr/>
          <p:nvPr/>
        </p:nvSpPr>
        <p:spPr>
          <a:xfrm>
            <a:off x="2052404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306C4-BF6A-4B32-AA25-99D6B5EAAD62}"/>
              </a:ext>
            </a:extLst>
          </p:cNvPr>
          <p:cNvSpPr/>
          <p:nvPr/>
        </p:nvSpPr>
        <p:spPr>
          <a:xfrm>
            <a:off x="2663893" y="391525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BBC23-C88B-4058-A175-98D8B5F8E29A}"/>
              </a:ext>
            </a:extLst>
          </p:cNvPr>
          <p:cNvSpPr/>
          <p:nvPr/>
        </p:nvSpPr>
        <p:spPr>
          <a:xfrm>
            <a:off x="3275382" y="3920501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03DAB-87C7-4949-9EFE-075698908A14}"/>
              </a:ext>
            </a:extLst>
          </p:cNvPr>
          <p:cNvSpPr/>
          <p:nvPr/>
        </p:nvSpPr>
        <p:spPr>
          <a:xfrm>
            <a:off x="3886872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5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B1B20-DD0C-4BD8-9413-5F95D370204B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41E5A8-6EAD-48DB-ABF2-CD54473F765C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91B6A6-2433-4774-B604-A8391474869D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12773-A3AA-40E8-9255-04EA6DED2A31}"/>
              </a:ext>
            </a:extLst>
          </p:cNvPr>
          <p:cNvSpPr/>
          <p:nvPr/>
        </p:nvSpPr>
        <p:spPr>
          <a:xfrm>
            <a:off x="2066934" y="4017789"/>
            <a:ext cx="362667" cy="11775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C4134E-F9FF-4A72-A87B-5410BA9B2713}"/>
              </a:ext>
            </a:extLst>
          </p:cNvPr>
          <p:cNvSpPr/>
          <p:nvPr/>
        </p:nvSpPr>
        <p:spPr>
          <a:xfrm>
            <a:off x="2686740" y="4372473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E406E-421A-43DC-8A6C-0902D3269BF5}"/>
              </a:ext>
            </a:extLst>
          </p:cNvPr>
          <p:cNvSpPr/>
          <p:nvPr/>
        </p:nvSpPr>
        <p:spPr>
          <a:xfrm>
            <a:off x="3294547" y="3915258"/>
            <a:ext cx="350409" cy="127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41B95-F2F1-40F8-BD5F-C4EB9603BEDE}"/>
              </a:ext>
            </a:extLst>
          </p:cNvPr>
          <p:cNvSpPr/>
          <p:nvPr/>
        </p:nvSpPr>
        <p:spPr>
          <a:xfrm>
            <a:off x="3909717" y="4112870"/>
            <a:ext cx="350409" cy="10817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9519C-11F2-4831-8744-2027A20EDAB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7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0A31D7-2F54-445A-9DEB-19410BC02D5D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3298C6-D6F2-41A3-942E-C42F3D80398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CABD9-E8CF-49E9-A55C-9D2D9DAA4BD4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41080D8-02BA-4443-BB7B-586DDCDD91BF}"/>
              </a:ext>
            </a:extLst>
          </p:cNvPr>
          <p:cNvSpPr/>
          <p:nvPr/>
        </p:nvSpPr>
        <p:spPr>
          <a:xfrm>
            <a:off x="850353" y="4372473"/>
            <a:ext cx="354392" cy="796514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59F359-4558-4C13-B33F-CE866D6D27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F50C9B-C09B-48DC-BB33-605D6A4D8DC5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65BDF3CC-0F40-4FD9-8DB9-EAEFB387B0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545484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65BDF3CC-0F40-4FD9-8DB9-EAEFB387B0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545484"/>
                  </p:ext>
                </p:extLst>
              </p:nvPr>
            </p:nvGraphicFramePr>
            <p:xfrm>
              <a:off x="1939306" y="5189384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B0F78EAC-E8FD-40AF-8A89-545797CADD43}"/>
              </a:ext>
            </a:extLst>
          </p:cNvPr>
          <p:cNvSpPr/>
          <p:nvPr/>
        </p:nvSpPr>
        <p:spPr>
          <a:xfrm>
            <a:off x="4498360" y="3917189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32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017788"/>
                <a:ext cx="29806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 longer minimal.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17788"/>
                <a:ext cx="2980624" cy="923330"/>
              </a:xfrm>
              <a:prstGeom prst="rect">
                <a:avLst/>
              </a:prstGeom>
              <a:blipFill>
                <a:blip r:embed="rId4"/>
                <a:stretch>
                  <a:fillRect t="-3289" r="-143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12EB73D-0293-4640-8A6D-037AEBD11988}"/>
              </a:ext>
            </a:extLst>
          </p:cNvPr>
          <p:cNvSpPr/>
          <p:nvPr/>
        </p:nvSpPr>
        <p:spPr>
          <a:xfrm>
            <a:off x="2473028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306C4-BF6A-4B32-AA25-99D6B5EAAD62}"/>
              </a:ext>
            </a:extLst>
          </p:cNvPr>
          <p:cNvSpPr/>
          <p:nvPr/>
        </p:nvSpPr>
        <p:spPr>
          <a:xfrm>
            <a:off x="3084517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BBC23-C88B-4058-A175-98D8B5F8E29A}"/>
              </a:ext>
            </a:extLst>
          </p:cNvPr>
          <p:cNvSpPr/>
          <p:nvPr/>
        </p:nvSpPr>
        <p:spPr>
          <a:xfrm>
            <a:off x="3696006" y="392701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03DAB-87C7-4949-9EFE-075698908A14}"/>
              </a:ext>
            </a:extLst>
          </p:cNvPr>
          <p:cNvSpPr/>
          <p:nvPr/>
        </p:nvSpPr>
        <p:spPr>
          <a:xfrm>
            <a:off x="4307496" y="3923706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5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B1B20-DD0C-4BD8-9413-5F95D370204B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41E5A8-6EAD-48DB-ABF2-CD54473F765C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91B6A6-2433-4774-B604-A8391474869D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12773-A3AA-40E8-9255-04EA6DED2A31}"/>
              </a:ext>
            </a:extLst>
          </p:cNvPr>
          <p:cNvSpPr/>
          <p:nvPr/>
        </p:nvSpPr>
        <p:spPr>
          <a:xfrm>
            <a:off x="2487558" y="4024306"/>
            <a:ext cx="362667" cy="11775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C4134E-F9FF-4A72-A87B-5410BA9B2713}"/>
              </a:ext>
            </a:extLst>
          </p:cNvPr>
          <p:cNvSpPr/>
          <p:nvPr/>
        </p:nvSpPr>
        <p:spPr>
          <a:xfrm>
            <a:off x="3107364" y="4378990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E406E-421A-43DC-8A6C-0902D3269BF5}"/>
              </a:ext>
            </a:extLst>
          </p:cNvPr>
          <p:cNvSpPr/>
          <p:nvPr/>
        </p:nvSpPr>
        <p:spPr>
          <a:xfrm>
            <a:off x="3715171" y="3921775"/>
            <a:ext cx="350409" cy="127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41B95-F2F1-40F8-BD5F-C4EB9603BEDE}"/>
              </a:ext>
            </a:extLst>
          </p:cNvPr>
          <p:cNvSpPr/>
          <p:nvPr/>
        </p:nvSpPr>
        <p:spPr>
          <a:xfrm>
            <a:off x="4330341" y="4119387"/>
            <a:ext cx="350409" cy="10817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9519C-11F2-4831-8744-2027A20EDAB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7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0A31D7-2F54-445A-9DEB-19410BC02D5D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3298C6-D6F2-41A3-942E-C42F3D80398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CABD9-E8CF-49E9-A55C-9D2D9DAA4BD4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41080D8-02BA-4443-BB7B-586DDCDD91BF}"/>
              </a:ext>
            </a:extLst>
          </p:cNvPr>
          <p:cNvSpPr/>
          <p:nvPr/>
        </p:nvSpPr>
        <p:spPr>
          <a:xfrm>
            <a:off x="850353" y="4372473"/>
            <a:ext cx="354392" cy="796514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59F359-4558-4C13-B33F-CE866D6D27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/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blipFill>
                <a:blip r:embed="rId8"/>
                <a:stretch>
                  <a:fillRect l="-7000" t="-2941" r="-110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336E80-0052-4F15-97F3-1E75E208856C}"/>
              </a:ext>
            </a:extLst>
          </p:cNvPr>
          <p:cNvCxnSpPr/>
          <p:nvPr/>
        </p:nvCxnSpPr>
        <p:spPr>
          <a:xfrm>
            <a:off x="143533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E1000-8AD6-4D93-B84C-4F820B02007B}"/>
              </a:ext>
            </a:extLst>
          </p:cNvPr>
          <p:cNvCxnSpPr/>
          <p:nvPr/>
        </p:nvCxnSpPr>
        <p:spPr>
          <a:xfrm>
            <a:off x="181846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4B8C51-F8BC-44B6-A958-8A6BC9E74498}"/>
              </a:ext>
            </a:extLst>
          </p:cNvPr>
          <p:cNvCxnSpPr>
            <a:cxnSpLocks/>
          </p:cNvCxnSpPr>
          <p:nvPr/>
        </p:nvCxnSpPr>
        <p:spPr>
          <a:xfrm>
            <a:off x="142275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76B98D8-0CE7-42E9-8D75-9821AA2195B5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F9C499B3-9AF0-4FB4-BF3B-9101D2EC0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092296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F9C499B3-9AF0-4FB4-BF3B-9101D2EC0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092296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13D1B9E-6E05-4B8B-A530-6E97773D9D51}"/>
              </a:ext>
            </a:extLst>
          </p:cNvPr>
          <p:cNvSpPr/>
          <p:nvPr/>
        </p:nvSpPr>
        <p:spPr>
          <a:xfrm>
            <a:off x="4856803" y="392522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83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017788"/>
                <a:ext cx="2490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satisfied.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17788"/>
                <a:ext cx="2490105" cy="369332"/>
              </a:xfrm>
              <a:prstGeom prst="rect">
                <a:avLst/>
              </a:prstGeom>
              <a:blipFill>
                <a:blip r:embed="rId4"/>
                <a:stretch>
                  <a:fillRect t="-8197" r="-19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12EB73D-0293-4640-8A6D-037AEBD11988}"/>
              </a:ext>
            </a:extLst>
          </p:cNvPr>
          <p:cNvSpPr/>
          <p:nvPr/>
        </p:nvSpPr>
        <p:spPr>
          <a:xfrm>
            <a:off x="2473028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306C4-BF6A-4B32-AA25-99D6B5EAAD62}"/>
              </a:ext>
            </a:extLst>
          </p:cNvPr>
          <p:cNvSpPr/>
          <p:nvPr/>
        </p:nvSpPr>
        <p:spPr>
          <a:xfrm>
            <a:off x="3084517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BBC23-C88B-4058-A175-98D8B5F8E29A}"/>
              </a:ext>
            </a:extLst>
          </p:cNvPr>
          <p:cNvSpPr/>
          <p:nvPr/>
        </p:nvSpPr>
        <p:spPr>
          <a:xfrm>
            <a:off x="3696006" y="392701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03DAB-87C7-4949-9EFE-075698908A14}"/>
              </a:ext>
            </a:extLst>
          </p:cNvPr>
          <p:cNvSpPr/>
          <p:nvPr/>
        </p:nvSpPr>
        <p:spPr>
          <a:xfrm>
            <a:off x="4307496" y="3923706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5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B1B20-DD0C-4BD8-9413-5F95D370204B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41E5A8-6EAD-48DB-ABF2-CD54473F765C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91B6A6-2433-4774-B604-A8391474869D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12773-A3AA-40E8-9255-04EA6DED2A31}"/>
              </a:ext>
            </a:extLst>
          </p:cNvPr>
          <p:cNvSpPr/>
          <p:nvPr/>
        </p:nvSpPr>
        <p:spPr>
          <a:xfrm>
            <a:off x="2487558" y="4017788"/>
            <a:ext cx="362667" cy="1184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C4134E-F9FF-4A72-A87B-5410BA9B2713}"/>
              </a:ext>
            </a:extLst>
          </p:cNvPr>
          <p:cNvSpPr/>
          <p:nvPr/>
        </p:nvSpPr>
        <p:spPr>
          <a:xfrm>
            <a:off x="3107364" y="4378990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E406E-421A-43DC-8A6C-0902D3269BF5}"/>
              </a:ext>
            </a:extLst>
          </p:cNvPr>
          <p:cNvSpPr/>
          <p:nvPr/>
        </p:nvSpPr>
        <p:spPr>
          <a:xfrm>
            <a:off x="3715171" y="3921775"/>
            <a:ext cx="350409" cy="127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41B95-F2F1-40F8-BD5F-C4EB9603BEDE}"/>
              </a:ext>
            </a:extLst>
          </p:cNvPr>
          <p:cNvSpPr/>
          <p:nvPr/>
        </p:nvSpPr>
        <p:spPr>
          <a:xfrm>
            <a:off x="4330341" y="4017788"/>
            <a:ext cx="350409" cy="11833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9519C-11F2-4831-8744-2027A20EDAB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7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0A31D7-2F54-445A-9DEB-19410BC02D5D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3298C6-D6F2-41A3-942E-C42F3D80398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CABD9-E8CF-49E9-A55C-9D2D9DAA4BD4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41080D8-02BA-4443-BB7B-586DDCDD91BF}"/>
              </a:ext>
            </a:extLst>
          </p:cNvPr>
          <p:cNvSpPr/>
          <p:nvPr/>
        </p:nvSpPr>
        <p:spPr>
          <a:xfrm>
            <a:off x="850353" y="4372473"/>
            <a:ext cx="354392" cy="796514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59F359-4558-4C13-B33F-CE866D6D27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/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blipFill>
                <a:blip r:embed="rId8"/>
                <a:stretch>
                  <a:fillRect l="-7000" t="-2941" r="-110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336E80-0052-4F15-97F3-1E75E208856C}"/>
              </a:ext>
            </a:extLst>
          </p:cNvPr>
          <p:cNvCxnSpPr/>
          <p:nvPr/>
        </p:nvCxnSpPr>
        <p:spPr>
          <a:xfrm>
            <a:off x="143533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E1000-8AD6-4D93-B84C-4F820B02007B}"/>
              </a:ext>
            </a:extLst>
          </p:cNvPr>
          <p:cNvCxnSpPr/>
          <p:nvPr/>
        </p:nvCxnSpPr>
        <p:spPr>
          <a:xfrm>
            <a:off x="181846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4B8C51-F8BC-44B6-A958-8A6BC9E74498}"/>
              </a:ext>
            </a:extLst>
          </p:cNvPr>
          <p:cNvCxnSpPr>
            <a:cxnSpLocks/>
          </p:cNvCxnSpPr>
          <p:nvPr/>
        </p:nvCxnSpPr>
        <p:spPr>
          <a:xfrm>
            <a:off x="142275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9239ADA-BFAF-41D8-8FB0-066E9E17840F}"/>
              </a:ext>
            </a:extLst>
          </p:cNvPr>
          <p:cNvSpPr/>
          <p:nvPr/>
        </p:nvSpPr>
        <p:spPr>
          <a:xfrm>
            <a:off x="1454496" y="4974336"/>
            <a:ext cx="354392" cy="18392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0EA307-A01B-4EBA-A740-4DA217911361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1D4911A5-24AC-4316-8DE0-AAB4923ACA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204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1D4911A5-24AC-4316-8DE0-AAB4923ACA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204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CA97ABFA-649D-447D-B387-A9F77D7FF81D}"/>
              </a:ext>
            </a:extLst>
          </p:cNvPr>
          <p:cNvSpPr/>
          <p:nvPr/>
        </p:nvSpPr>
        <p:spPr>
          <a:xfrm>
            <a:off x="4856803" y="392522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488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C3A2AD-A9A0-4C6A-B450-60C01D781A4F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11D4228F-2DFE-4F7D-A55C-D4F5A61FD9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-21374"/>
                <a:ext cx="10515600" cy="13255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b" anchorCtr="0">
                <a:normAutofit/>
              </a:bodyPr>
              <a:lstStyle>
                <a:lvl1pPr lvl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lvl="1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2pPr>
                <a:lvl3pPr lvl="2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3pPr>
                <a:lvl4pPr lvl="3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4pPr>
                <a:lvl5pPr lvl="4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5pPr>
                <a:lvl6pPr lvl="5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6pPr>
                <a:lvl7pPr lvl="6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7pPr>
                <a:lvl8pPr lvl="7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8pPr>
                <a:lvl9pPr lvl="8">
                  <a:spcBef>
                    <a:spcPts val="0"/>
                  </a:spcBef>
                  <a:spcAft>
                    <a:spcPts val="0"/>
                  </a:spcAft>
                  <a:buSzPts val="4200"/>
                  <a:buNone/>
                  <a:defRPr/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Divide the Timeline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11D4228F-2DFE-4F7D-A55C-D4F5A61FD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-21374"/>
                <a:ext cx="10515600" cy="1325563"/>
              </a:xfrm>
              <a:prstGeom prst="rect">
                <a:avLst/>
              </a:prstGeom>
              <a:blipFill>
                <a:blip r:embed="rId3"/>
                <a:stretch>
                  <a:fillRect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A98742-AE0A-47B5-AA33-4DE0233636EE}"/>
              </a:ext>
            </a:extLst>
          </p:cNvPr>
          <p:cNvCxnSpPr>
            <a:cxnSpLocks/>
          </p:cNvCxnSpPr>
          <p:nvPr/>
        </p:nvCxnSpPr>
        <p:spPr>
          <a:xfrm>
            <a:off x="2671737" y="3017230"/>
            <a:ext cx="5877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075631-D980-4023-96E8-B2C33A6E9E01}"/>
                  </a:ext>
                </a:extLst>
              </p:cNvPr>
              <p:cNvSpPr txBox="1"/>
              <p:nvPr/>
            </p:nvSpPr>
            <p:spPr>
              <a:xfrm>
                <a:off x="8447978" y="2691624"/>
                <a:ext cx="124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075631-D980-4023-96E8-B2C33A6E9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78" y="2691624"/>
                <a:ext cx="124586" cy="215444"/>
              </a:xfrm>
              <a:prstGeom prst="rect">
                <a:avLst/>
              </a:prstGeom>
              <a:blipFill>
                <a:blip r:embed="rId4"/>
                <a:stretch>
                  <a:fillRect l="-55000" r="-4500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8FA8C4D4-3B30-4325-B5D3-8DE65AAC2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329635"/>
                  </p:ext>
                </p:extLst>
              </p:nvPr>
            </p:nvGraphicFramePr>
            <p:xfrm>
              <a:off x="3058224" y="2564325"/>
              <a:ext cx="46882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8FA8C4D4-3B30-4325-B5D3-8DE65AAC21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329635"/>
                  </p:ext>
                </p:extLst>
              </p:nvPr>
            </p:nvGraphicFramePr>
            <p:xfrm>
              <a:off x="3058224" y="2564325"/>
              <a:ext cx="46882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826">
                      <a:extLst>
                        <a:ext uri="{9D8B030D-6E8A-4147-A177-3AD203B41FA5}">
                          <a16:colId xmlns:a16="http://schemas.microsoft.com/office/drawing/2014/main" val="255313954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33400799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84299423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316502189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1242385408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285987701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4111614623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998803166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325613887"/>
                        </a:ext>
                      </a:extLst>
                    </a:gridCol>
                    <a:gridCol w="468826">
                      <a:extLst>
                        <a:ext uri="{9D8B030D-6E8A-4147-A177-3AD203B41FA5}">
                          <a16:colId xmlns:a16="http://schemas.microsoft.com/office/drawing/2014/main" val="25599131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000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0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556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BEA7E89F-09EC-45CB-9619-604E864CB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92779"/>
              </p:ext>
            </p:extLst>
          </p:nvPr>
        </p:nvGraphicFramePr>
        <p:xfrm>
          <a:off x="3292637" y="2869125"/>
          <a:ext cx="42194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">
                  <a:extLst>
                    <a:ext uri="{9D8B030D-6E8A-4147-A177-3AD203B41FA5}">
                      <a16:colId xmlns:a16="http://schemas.microsoft.com/office/drawing/2014/main" val="133400799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84299423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316502189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1242385408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285987701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4111614623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998803166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325613887"/>
                    </a:ext>
                  </a:extLst>
                </a:gridCol>
                <a:gridCol w="468826">
                  <a:extLst>
                    <a:ext uri="{9D8B030D-6E8A-4147-A177-3AD203B41FA5}">
                      <a16:colId xmlns:a16="http://schemas.microsoft.com/office/drawing/2014/main" val="255991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55667"/>
                  </a:ext>
                </a:extLst>
              </a:tr>
            </a:tbl>
          </a:graphicData>
        </a:graphic>
      </p:graphicFrame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C48887-B98F-4A04-AE4B-6B410624986E}"/>
              </a:ext>
            </a:extLst>
          </p:cNvPr>
          <p:cNvCxnSpPr>
            <a:cxnSpLocks/>
          </p:cNvCxnSpPr>
          <p:nvPr/>
        </p:nvCxnSpPr>
        <p:spPr>
          <a:xfrm>
            <a:off x="5162417" y="4199017"/>
            <a:ext cx="1878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4E4D20-228C-42BB-9481-622E0A678F99}"/>
              </a:ext>
            </a:extLst>
          </p:cNvPr>
          <p:cNvCxnSpPr>
            <a:cxnSpLocks/>
          </p:cNvCxnSpPr>
          <p:nvPr/>
        </p:nvCxnSpPr>
        <p:spPr>
          <a:xfrm>
            <a:off x="5162417" y="4145438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6F960A-6032-45E0-91B9-0E56B96ADC1E}"/>
              </a:ext>
            </a:extLst>
          </p:cNvPr>
          <p:cNvCxnSpPr>
            <a:cxnSpLocks/>
          </p:cNvCxnSpPr>
          <p:nvPr/>
        </p:nvCxnSpPr>
        <p:spPr>
          <a:xfrm>
            <a:off x="7040897" y="4147192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C510AA-3FDB-42AF-99F3-E506CC17AE7F}"/>
              </a:ext>
            </a:extLst>
          </p:cNvPr>
          <p:cNvCxnSpPr>
            <a:cxnSpLocks/>
          </p:cNvCxnSpPr>
          <p:nvPr/>
        </p:nvCxnSpPr>
        <p:spPr>
          <a:xfrm>
            <a:off x="3292637" y="3358729"/>
            <a:ext cx="939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699443-7BBA-4A2D-B38F-F9A5A309D675}"/>
              </a:ext>
            </a:extLst>
          </p:cNvPr>
          <p:cNvCxnSpPr>
            <a:cxnSpLocks/>
          </p:cNvCxnSpPr>
          <p:nvPr/>
        </p:nvCxnSpPr>
        <p:spPr>
          <a:xfrm>
            <a:off x="3292637" y="3305150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25EF41-3445-4053-9B5E-036FABA9B0F7}"/>
              </a:ext>
            </a:extLst>
          </p:cNvPr>
          <p:cNvCxnSpPr>
            <a:cxnSpLocks/>
          </p:cNvCxnSpPr>
          <p:nvPr/>
        </p:nvCxnSpPr>
        <p:spPr>
          <a:xfrm>
            <a:off x="4232200" y="3305150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E5CBF7B-3A02-41D8-B307-67D2F0223C44}"/>
              </a:ext>
            </a:extLst>
          </p:cNvPr>
          <p:cNvCxnSpPr>
            <a:cxnSpLocks/>
          </p:cNvCxnSpPr>
          <p:nvPr/>
        </p:nvCxnSpPr>
        <p:spPr>
          <a:xfrm>
            <a:off x="3755394" y="3613253"/>
            <a:ext cx="1876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DD3D7F-2597-48C8-B857-F8A5F05B2E23}"/>
              </a:ext>
            </a:extLst>
          </p:cNvPr>
          <p:cNvCxnSpPr>
            <a:cxnSpLocks/>
          </p:cNvCxnSpPr>
          <p:nvPr/>
        </p:nvCxnSpPr>
        <p:spPr>
          <a:xfrm>
            <a:off x="3762537" y="3559674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5080BA0-E64D-4AF3-9A57-51374061B89B}"/>
              </a:ext>
            </a:extLst>
          </p:cNvPr>
          <p:cNvCxnSpPr>
            <a:cxnSpLocks/>
          </p:cNvCxnSpPr>
          <p:nvPr/>
        </p:nvCxnSpPr>
        <p:spPr>
          <a:xfrm>
            <a:off x="5632080" y="3559674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1C0A30-925F-4D96-BD11-BD0EBEDE98DB}"/>
              </a:ext>
            </a:extLst>
          </p:cNvPr>
          <p:cNvCxnSpPr>
            <a:cxnSpLocks/>
          </p:cNvCxnSpPr>
          <p:nvPr/>
        </p:nvCxnSpPr>
        <p:spPr>
          <a:xfrm>
            <a:off x="6102255" y="3559674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661EED3-BBBA-4A6E-9A9B-7ADAE432E6B6}"/>
              </a:ext>
            </a:extLst>
          </p:cNvPr>
          <p:cNvCxnSpPr>
            <a:cxnSpLocks/>
          </p:cNvCxnSpPr>
          <p:nvPr/>
        </p:nvCxnSpPr>
        <p:spPr>
          <a:xfrm>
            <a:off x="6577732" y="3305150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1CD72B1-83A6-4488-BED2-2C2B042C2BF5}"/>
              </a:ext>
            </a:extLst>
          </p:cNvPr>
          <p:cNvCxnSpPr>
            <a:cxnSpLocks/>
          </p:cNvCxnSpPr>
          <p:nvPr/>
        </p:nvCxnSpPr>
        <p:spPr>
          <a:xfrm>
            <a:off x="4701136" y="3901923"/>
            <a:ext cx="281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E8E035-2D85-4EBC-A5CE-C6DAFF19D84C}"/>
              </a:ext>
            </a:extLst>
          </p:cNvPr>
          <p:cNvCxnSpPr>
            <a:cxnSpLocks/>
          </p:cNvCxnSpPr>
          <p:nvPr/>
        </p:nvCxnSpPr>
        <p:spPr>
          <a:xfrm>
            <a:off x="4701136" y="3848344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73DE92-47E2-42D0-96CD-AF740ACFAC7F}"/>
              </a:ext>
            </a:extLst>
          </p:cNvPr>
          <p:cNvCxnSpPr>
            <a:cxnSpLocks/>
          </p:cNvCxnSpPr>
          <p:nvPr/>
        </p:nvCxnSpPr>
        <p:spPr>
          <a:xfrm>
            <a:off x="7512071" y="3853704"/>
            <a:ext cx="0" cy="107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3E66AB-2931-442D-8154-C5F035FF515C}"/>
              </a:ext>
            </a:extLst>
          </p:cNvPr>
          <p:cNvCxnSpPr>
            <a:cxnSpLocks/>
          </p:cNvCxnSpPr>
          <p:nvPr/>
        </p:nvCxnSpPr>
        <p:spPr>
          <a:xfrm>
            <a:off x="4232200" y="3358729"/>
            <a:ext cx="234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386DAF-B53E-4A27-A9F9-9FE77577C1AC}"/>
              </a:ext>
            </a:extLst>
          </p:cNvPr>
          <p:cNvCxnSpPr>
            <a:cxnSpLocks/>
          </p:cNvCxnSpPr>
          <p:nvPr/>
        </p:nvCxnSpPr>
        <p:spPr>
          <a:xfrm>
            <a:off x="5632080" y="3613253"/>
            <a:ext cx="46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/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While a minimal constraint is not </a:t>
                </a:r>
                <a:b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</a:br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satisfied, increase </a:t>
                </a:r>
                <a14:m>
                  <m:oMath xmlns:m="http://schemas.openxmlformats.org/officeDocument/2006/math"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𝑦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(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𝑡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,</m:t>
                    </m:r>
                    <m:r>
                      <a:rPr lang="en-US" sz="2133" b="0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𝑆</m:t>
                    </m:r>
                    <m:r>
                      <a:rPr lang="en-US" sz="2133" i="1" dirty="0" smtClean="0">
                        <a:latin typeface="Cambria Math" panose="02040503050406030204" pitchFamily="18" charset="0"/>
                        <a:ea typeface="Open Sans" panose="020B0604020202020204" charset="0"/>
                        <a:cs typeface="Open Sans" panose="020B060402020202020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</a:p>
              <a:p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Increase each relevant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133" dirty="0"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rPr>
                  <a:t>.</a:t>
                </a:r>
                <a:endParaRPr lang="ar-AE" sz="2133" dirty="0">
                  <a:latin typeface="Open Sans" panose="020B0604020202020204" charset="0"/>
                  <a:ea typeface="Open Sans" panose="020B060402020202020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5900AD-BB6D-418A-A244-AE2167B6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4" y="1758009"/>
                <a:ext cx="4114396" cy="984693"/>
              </a:xfrm>
              <a:prstGeom prst="rect">
                <a:avLst/>
              </a:prstGeom>
              <a:blipFill>
                <a:blip r:embed="rId3"/>
                <a:stretch>
                  <a:fillRect l="-4000" t="-7407" r="-14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/>
              <p:nvPr/>
            </p:nvSpPr>
            <p:spPr>
              <a:xfrm>
                <a:off x="6096000" y="4017788"/>
                <a:ext cx="27465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satisfied.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not satisfied.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496A52-7ED8-4FFF-8A41-422E43362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17788"/>
                <a:ext cx="2746586" cy="646331"/>
              </a:xfrm>
              <a:prstGeom prst="rect">
                <a:avLst/>
              </a:prstGeom>
              <a:blipFill>
                <a:blip r:embed="rId4"/>
                <a:stretch>
                  <a:fillRect t="-4717" r="-15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12EB73D-0293-4640-8A6D-037AEBD11988}"/>
              </a:ext>
            </a:extLst>
          </p:cNvPr>
          <p:cNvSpPr/>
          <p:nvPr/>
        </p:nvSpPr>
        <p:spPr>
          <a:xfrm>
            <a:off x="2473028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306C4-BF6A-4B32-AA25-99D6B5EAAD62}"/>
              </a:ext>
            </a:extLst>
          </p:cNvPr>
          <p:cNvSpPr/>
          <p:nvPr/>
        </p:nvSpPr>
        <p:spPr>
          <a:xfrm>
            <a:off x="3084517" y="392177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BBC23-C88B-4058-A175-98D8B5F8E29A}"/>
              </a:ext>
            </a:extLst>
          </p:cNvPr>
          <p:cNvSpPr/>
          <p:nvPr/>
        </p:nvSpPr>
        <p:spPr>
          <a:xfrm>
            <a:off x="3696006" y="3927018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A03DAB-87C7-4949-9EFE-075698908A14}"/>
              </a:ext>
            </a:extLst>
          </p:cNvPr>
          <p:cNvSpPr/>
          <p:nvPr/>
        </p:nvSpPr>
        <p:spPr>
          <a:xfrm>
            <a:off x="4307496" y="3923706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/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C10FA-C0B6-458C-9556-2FFCC55A4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52" y="5201181"/>
                <a:ext cx="507062" cy="205121"/>
              </a:xfrm>
              <a:prstGeom prst="rect">
                <a:avLst/>
              </a:prstGeom>
              <a:blipFill>
                <a:blip r:embed="rId5"/>
                <a:stretch>
                  <a:fillRect l="-8434" t="-2941" r="-1204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9B1B20-DD0C-4BD8-9413-5F95D370204B}"/>
              </a:ext>
            </a:extLst>
          </p:cNvPr>
          <p:cNvCxnSpPr/>
          <p:nvPr/>
        </p:nvCxnSpPr>
        <p:spPr>
          <a:xfrm>
            <a:off x="31646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41E5A8-6EAD-48DB-ABF2-CD54473F765C}"/>
              </a:ext>
            </a:extLst>
          </p:cNvPr>
          <p:cNvCxnSpPr/>
          <p:nvPr/>
        </p:nvCxnSpPr>
        <p:spPr>
          <a:xfrm>
            <a:off x="69959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91B6A6-2433-4774-B604-A8391474869D}"/>
              </a:ext>
            </a:extLst>
          </p:cNvPr>
          <p:cNvCxnSpPr>
            <a:cxnSpLocks/>
          </p:cNvCxnSpPr>
          <p:nvPr/>
        </p:nvCxnSpPr>
        <p:spPr>
          <a:xfrm>
            <a:off x="30388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212773-A3AA-40E8-9255-04EA6DED2A31}"/>
              </a:ext>
            </a:extLst>
          </p:cNvPr>
          <p:cNvSpPr/>
          <p:nvPr/>
        </p:nvSpPr>
        <p:spPr>
          <a:xfrm>
            <a:off x="2487558" y="4017788"/>
            <a:ext cx="362667" cy="1184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C4134E-F9FF-4A72-A87B-5410BA9B2713}"/>
              </a:ext>
            </a:extLst>
          </p:cNvPr>
          <p:cNvSpPr/>
          <p:nvPr/>
        </p:nvSpPr>
        <p:spPr>
          <a:xfrm>
            <a:off x="3107364" y="4378990"/>
            <a:ext cx="346728" cy="822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1E406E-421A-43DC-8A6C-0902D3269BF5}"/>
              </a:ext>
            </a:extLst>
          </p:cNvPr>
          <p:cNvSpPr/>
          <p:nvPr/>
        </p:nvSpPr>
        <p:spPr>
          <a:xfrm>
            <a:off x="3715171" y="3921775"/>
            <a:ext cx="350409" cy="1274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441B95-F2F1-40F8-BD5F-C4EB9603BEDE}"/>
              </a:ext>
            </a:extLst>
          </p:cNvPr>
          <p:cNvSpPr/>
          <p:nvPr/>
        </p:nvSpPr>
        <p:spPr>
          <a:xfrm>
            <a:off x="4330341" y="4017788"/>
            <a:ext cx="350409" cy="11833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9519C-11F2-4831-8744-2027A20EDAB7}"/>
              </a:ext>
            </a:extLst>
          </p:cNvPr>
          <p:cNvSpPr/>
          <p:nvPr/>
        </p:nvSpPr>
        <p:spPr>
          <a:xfrm>
            <a:off x="332213" y="4710934"/>
            <a:ext cx="354392" cy="460658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/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B149A0-67AF-4D7B-8696-9EEE3FFC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9" y="5201181"/>
                <a:ext cx="564514" cy="205121"/>
              </a:xfrm>
              <a:prstGeom prst="rect">
                <a:avLst/>
              </a:prstGeom>
              <a:blipFill>
                <a:blip r:embed="rId7"/>
                <a:stretch>
                  <a:fillRect l="-7527" t="-2941" r="-118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0A31D7-2F54-445A-9DEB-19410BC02D5D}"/>
              </a:ext>
            </a:extLst>
          </p:cNvPr>
          <p:cNvCxnSpPr/>
          <p:nvPr/>
        </p:nvCxnSpPr>
        <p:spPr>
          <a:xfrm>
            <a:off x="831187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3298C6-D6F2-41A3-942E-C42F3D803987}"/>
              </a:ext>
            </a:extLst>
          </p:cNvPr>
          <p:cNvCxnSpPr/>
          <p:nvPr/>
        </p:nvCxnSpPr>
        <p:spPr>
          <a:xfrm>
            <a:off x="1214319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DCABD9-E8CF-49E9-A55C-9D2D9DAA4BD4}"/>
              </a:ext>
            </a:extLst>
          </p:cNvPr>
          <p:cNvCxnSpPr>
            <a:cxnSpLocks/>
          </p:cNvCxnSpPr>
          <p:nvPr/>
        </p:nvCxnSpPr>
        <p:spPr>
          <a:xfrm>
            <a:off x="818611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41080D8-02BA-4443-BB7B-586DDCDD91BF}"/>
              </a:ext>
            </a:extLst>
          </p:cNvPr>
          <p:cNvSpPr/>
          <p:nvPr/>
        </p:nvSpPr>
        <p:spPr>
          <a:xfrm>
            <a:off x="850353" y="4372473"/>
            <a:ext cx="354392" cy="796514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59F359-4558-4C13-B33F-CE866D6D27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Online Fractional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/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33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33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3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B6145-E12C-4E42-92BC-A57EEA46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22" y="5201181"/>
                <a:ext cx="609398" cy="205121"/>
              </a:xfrm>
              <a:prstGeom prst="rect">
                <a:avLst/>
              </a:prstGeom>
              <a:blipFill>
                <a:blip r:embed="rId8"/>
                <a:stretch>
                  <a:fillRect l="-7000" t="-2941" r="-110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336E80-0052-4F15-97F3-1E75E208856C}"/>
              </a:ext>
            </a:extLst>
          </p:cNvPr>
          <p:cNvCxnSpPr/>
          <p:nvPr/>
        </p:nvCxnSpPr>
        <p:spPr>
          <a:xfrm>
            <a:off x="1435330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E1000-8AD6-4D93-B84C-4F820B02007B}"/>
              </a:ext>
            </a:extLst>
          </p:cNvPr>
          <p:cNvCxnSpPr/>
          <p:nvPr/>
        </p:nvCxnSpPr>
        <p:spPr>
          <a:xfrm>
            <a:off x="1818462" y="3884496"/>
            <a:ext cx="0" cy="13085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4B8C51-F8BC-44B6-A958-8A6BC9E74498}"/>
              </a:ext>
            </a:extLst>
          </p:cNvPr>
          <p:cNvCxnSpPr>
            <a:cxnSpLocks/>
          </p:cNvCxnSpPr>
          <p:nvPr/>
        </p:nvCxnSpPr>
        <p:spPr>
          <a:xfrm>
            <a:off x="1422754" y="5179718"/>
            <a:ext cx="410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9239ADA-BFAF-41D8-8FB0-066E9E17840F}"/>
              </a:ext>
            </a:extLst>
          </p:cNvPr>
          <p:cNvSpPr/>
          <p:nvPr/>
        </p:nvSpPr>
        <p:spPr>
          <a:xfrm>
            <a:off x="1454496" y="4974336"/>
            <a:ext cx="354392" cy="18392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1FD03-00BD-4843-B236-95DA4EED5AFA}"/>
              </a:ext>
            </a:extLst>
          </p:cNvPr>
          <p:cNvSpPr txBox="1"/>
          <p:nvPr/>
        </p:nvSpPr>
        <p:spPr>
          <a:xfrm>
            <a:off x="0" y="6394033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21DA1540-CFAB-443D-AC56-FA94D8199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204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3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21DA1540-CFAB-443D-AC56-FA94D8199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204"/>
                  </p:ext>
                </p:extLst>
              </p:nvPr>
            </p:nvGraphicFramePr>
            <p:xfrm>
              <a:off x="2359930" y="5179718"/>
              <a:ext cx="306089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2178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3975201102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  <a:gridCol w="612178">
                      <a:extLst>
                        <a:ext uri="{9D8B030D-6E8A-4147-A177-3AD203B41FA5}">
                          <a16:colId xmlns:a16="http://schemas.microsoft.com/office/drawing/2014/main" val="92374804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1000" r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010" r="-1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2000" r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98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5D3196DD-D896-4E11-91D0-2D7476151FDF}"/>
              </a:ext>
            </a:extLst>
          </p:cNvPr>
          <p:cNvSpPr/>
          <p:nvPr/>
        </p:nvSpPr>
        <p:spPr>
          <a:xfrm>
            <a:off x="4856803" y="3925225"/>
            <a:ext cx="389245" cy="1283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21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FRACTIONAL-CACHING(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there exists a violated primal constraint: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Choose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 minimal violated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Increase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continuously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lvl="1"/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lvl="2"/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Increase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 rate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lvl="2"/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Stop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when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or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the constraint is satisfied;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algorithm maintains:</a:t>
                </a:r>
              </a:p>
              <a:p>
                <a:pPr lvl="1"/>
                <a:r>
                  <a:rPr lang="en-US" dirty="0"/>
                  <a:t>A feasible primal solution.</a:t>
                </a:r>
              </a:p>
              <a:p>
                <a:pPr lvl="1"/>
                <a:r>
                  <a:rPr lang="en-US" dirty="0"/>
                  <a:t>A feasible dual solution.</a:t>
                </a:r>
              </a:p>
              <a:p>
                <a:pPr lvl="1"/>
                <a:r>
                  <a:rPr lang="en-US" dirty="0"/>
                  <a:t>The primal cost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the dual cost.</a:t>
                </a:r>
              </a:p>
              <a:p>
                <a:r>
                  <a:rPr lang="en-US" dirty="0"/>
                  <a:t>Therefore,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-competitive against the </a:t>
                </a:r>
                <a:r>
                  <a:rPr lang="en-US" b="1" dirty="0"/>
                  <a:t>offline fractional optimum.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Primal 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10F-4942-4C54-B012-B9B8469D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266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Dual 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10F-4942-4C54-B012-B9B8469D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20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10F-4942-4C54-B012-B9B8469D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83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Fractional Solution: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10F-4942-4C54-B012-B9B8469D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860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510F-4942-4C54-B012-B9B8469D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obtain an actual randomized algorithm, we need to explain how to “round” the solution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FRACTIONAL-CACHING</a:t>
            </a:r>
            <a:r>
              <a:rPr lang="en-US" dirty="0"/>
              <a:t>.</a:t>
            </a:r>
          </a:p>
          <a:p>
            <a:r>
              <a:rPr lang="en-US" dirty="0"/>
              <a:t>Maintain a distribution over cache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we have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over cache states.</a:t>
                </a:r>
              </a:p>
              <a:p>
                <a:r>
                  <a:rPr lang="en-US" dirty="0"/>
                  <a:t>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the distribution associates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with a cache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will maintain the full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4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308274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133" dirty="0"/>
                  <a:t>A </a:t>
                </a:r>
                <a:r>
                  <a:rPr lang="en-US" sz="2133" b="1" dirty="0"/>
                  <a:t>cache </a:t>
                </a:r>
                <a:r>
                  <a:rPr lang="en-US" sz="2133" dirty="0"/>
                  <a:t>distribution </a:t>
                </a:r>
                <a14:m>
                  <m:oMath xmlns:m="http://schemas.openxmlformats.org/officeDocument/2006/math">
                    <m:r>
                      <a:rPr lang="en-US" sz="2133" b="1" i="1" dirty="0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133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133" dirty="0"/>
                  <a:t> will consist of cache states </a:t>
                </a:r>
                <a14:m>
                  <m:oMath xmlns:m="http://schemas.openxmlformats.org/officeDocument/2006/math">
                    <m:r>
                      <a:rPr lang="en-US" sz="2133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133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33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133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33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133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33" dirty="0"/>
                  <a:t>,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33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133" dirty="0"/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3082747"/>
              </a:xfrm>
              <a:prstGeom prst="rect">
                <a:avLst/>
              </a:prstGeom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pPr/>
              <a:t>69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DE267-A77B-4745-B759-DE21CD536AD4}"/>
                  </a:ext>
                </a:extLst>
              </p:cNvPr>
              <p:cNvSpPr txBox="1"/>
              <p:nvPr/>
            </p:nvSpPr>
            <p:spPr>
              <a:xfrm>
                <a:off x="5958399" y="2546536"/>
                <a:ext cx="601383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133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DE267-A77B-4745-B759-DE21CD536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99" y="2546536"/>
                <a:ext cx="601383" cy="328231"/>
              </a:xfrm>
              <a:prstGeom prst="rect">
                <a:avLst/>
              </a:prstGeom>
              <a:blipFill>
                <a:blip r:embed="rId4"/>
                <a:stretch>
                  <a:fillRect l="-1010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881A2FE9-2405-4732-9040-35F28F46AC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96543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881A2FE9-2405-4732-9040-35F28F46AC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96543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BEFFEDE-AC1D-44DD-9FFC-74733E4A40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00282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BEFFEDE-AC1D-44DD-9FFC-74733E4A40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00282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4C0D611B-794B-4E59-94FE-7FAF7D45B3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6323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4C0D611B-794B-4E59-94FE-7FAF7D45B3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6323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201389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2817" t="-1235" r="-10422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F7369-AAD0-4FCC-81E3-9B57537E48AD}"/>
                  </a:ext>
                </a:extLst>
              </p:cNvPr>
              <p:cNvSpPr txBox="1"/>
              <p:nvPr/>
            </p:nvSpPr>
            <p:spPr>
              <a:xfrm>
                <a:off x="1732386" y="3714704"/>
                <a:ext cx="1060611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F7369-AAD0-4FCC-81E3-9B57537E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86" y="3714704"/>
                <a:ext cx="1060611" cy="328231"/>
              </a:xfrm>
              <a:prstGeom prst="rect">
                <a:avLst/>
              </a:prstGeom>
              <a:blipFill>
                <a:blip r:embed="rId8"/>
                <a:stretch>
                  <a:fillRect l="-5172" r="-862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E9A8B8-D512-40B9-BA50-62609E2A26DC}"/>
                  </a:ext>
                </a:extLst>
              </p:cNvPr>
              <p:cNvSpPr txBox="1"/>
              <p:nvPr/>
            </p:nvSpPr>
            <p:spPr>
              <a:xfrm>
                <a:off x="2907407" y="4155081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E9A8B8-D512-40B9-BA50-62609E2A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07" y="4155081"/>
                <a:ext cx="267702" cy="3282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FEB3CD61-7E11-410F-A684-0CC0E54A4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021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FEB3CD61-7E11-410F-A684-0CC0E54A4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021" y="4116028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89" t="-1235" r="-2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817" t="-1235" r="-105634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235" r="-416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8331095-6558-48D5-B527-7A5E457B6A08}"/>
                  </a:ext>
                </a:extLst>
              </p:cNvPr>
              <p:cNvSpPr txBox="1"/>
              <p:nvPr/>
            </p:nvSpPr>
            <p:spPr>
              <a:xfrm>
                <a:off x="4711145" y="4155081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8331095-6558-48D5-B527-7A5E457B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45" y="4155081"/>
                <a:ext cx="267702" cy="3282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4904F4B-9792-42F8-802F-76E5693049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07759" y="4119124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04904F4B-9792-42F8-802F-76E5693049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07759" y="4119124"/>
              <a:ext cx="1308756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123531767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235" r="-201389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2817" t="-1235" r="-10422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0000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10F39B-E154-487E-A526-1679033DE61E}"/>
                  </a:ext>
                </a:extLst>
              </p:cNvPr>
              <p:cNvSpPr txBox="1"/>
              <p:nvPr/>
            </p:nvSpPr>
            <p:spPr>
              <a:xfrm>
                <a:off x="6514884" y="4158177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10F39B-E154-487E-A526-1679033DE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84" y="4158177"/>
                <a:ext cx="267702" cy="3282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B0AB4D-D9FA-4442-A2A5-FD51AC21CC69}"/>
                  </a:ext>
                </a:extLst>
              </p:cNvPr>
              <p:cNvSpPr txBox="1"/>
              <p:nvPr/>
            </p:nvSpPr>
            <p:spPr>
              <a:xfrm>
                <a:off x="1163240" y="4155080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B0AB4D-D9FA-4442-A2A5-FD51AC21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40" y="4155080"/>
                <a:ext cx="267702" cy="3282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A57A07-AEDB-4092-B4A9-E6CEAC7E9E0D}"/>
                  </a:ext>
                </a:extLst>
              </p:cNvPr>
              <p:cNvSpPr txBox="1"/>
              <p:nvPr/>
            </p:nvSpPr>
            <p:spPr>
              <a:xfrm>
                <a:off x="8570433" y="4161364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A57A07-AEDB-4092-B4A9-E6CEAC7E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33" y="4161364"/>
                <a:ext cx="267702" cy="3282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66B1EB-EC6B-44D4-A4F6-CB79798F45B3}"/>
                  </a:ext>
                </a:extLst>
              </p:cNvPr>
              <p:cNvSpPr txBox="1"/>
              <p:nvPr/>
            </p:nvSpPr>
            <p:spPr>
              <a:xfrm>
                <a:off x="10621279" y="4161362"/>
                <a:ext cx="267702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66B1EB-EC6B-44D4-A4F6-CB79798F4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279" y="4161362"/>
                <a:ext cx="267702" cy="3282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FD662-C5B8-40C2-8BBC-A907611B9075}"/>
                  </a:ext>
                </a:extLst>
              </p:cNvPr>
              <p:cNvSpPr txBox="1"/>
              <p:nvPr/>
            </p:nvSpPr>
            <p:spPr>
              <a:xfrm>
                <a:off x="3536124" y="3714704"/>
                <a:ext cx="1060611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FD662-C5B8-40C2-8BBC-A907611B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24" y="3714704"/>
                <a:ext cx="1060611" cy="328231"/>
              </a:xfrm>
              <a:prstGeom prst="rect">
                <a:avLst/>
              </a:prstGeom>
              <a:blipFill>
                <a:blip r:embed="rId15"/>
                <a:stretch>
                  <a:fillRect l="-5172" r="-862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3FEEC91-E2F3-4D88-8255-A5761BCABB14}"/>
                  </a:ext>
                </a:extLst>
              </p:cNvPr>
              <p:cNvSpPr txBox="1"/>
              <p:nvPr/>
            </p:nvSpPr>
            <p:spPr>
              <a:xfrm>
                <a:off x="5013381" y="3700234"/>
                <a:ext cx="1512658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2124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3FEEC91-E2F3-4D88-8255-A5761BCAB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381" y="3700234"/>
                <a:ext cx="1512658" cy="328231"/>
              </a:xfrm>
              <a:prstGeom prst="rect">
                <a:avLst/>
              </a:prstGeom>
              <a:blipFill>
                <a:blip r:embed="rId16"/>
                <a:stretch>
                  <a:fillRect l="-3614" r="-522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5D3F86-31C4-4C3F-9725-51C660C4440F}"/>
                  </a:ext>
                </a:extLst>
              </p:cNvPr>
              <p:cNvSpPr txBox="1"/>
              <p:nvPr/>
            </p:nvSpPr>
            <p:spPr>
              <a:xfrm>
                <a:off x="9454334" y="3709414"/>
                <a:ext cx="1156279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C5D3F86-31C4-4C3F-9725-51C660C44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34" y="3709414"/>
                <a:ext cx="1156279" cy="328231"/>
              </a:xfrm>
              <a:prstGeom prst="rect">
                <a:avLst/>
              </a:prstGeom>
              <a:blipFill>
                <a:blip r:embed="rId17"/>
                <a:stretch>
                  <a:fillRect l="-5263" r="-7368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DA11B8-FF92-45AD-9824-BD2DA3DBCEAF}"/>
                  </a:ext>
                </a:extLst>
              </p:cNvPr>
              <p:cNvSpPr txBox="1"/>
              <p:nvPr/>
            </p:nvSpPr>
            <p:spPr>
              <a:xfrm>
                <a:off x="7020612" y="3709414"/>
                <a:ext cx="1211293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DA11B8-FF92-45AD-9824-BD2DA3DBC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2" y="3709414"/>
                <a:ext cx="1211293" cy="328231"/>
              </a:xfrm>
              <a:prstGeom prst="rect">
                <a:avLst/>
              </a:prstGeom>
              <a:blipFill>
                <a:blip r:embed="rId18"/>
                <a:stretch>
                  <a:fillRect l="-5051" r="-7576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C39E94-170B-4A2A-A41D-CB743D340423}"/>
              </a:ext>
            </a:extLst>
          </p:cNvPr>
          <p:cNvCxnSpPr>
            <a:cxnSpLocks/>
            <a:stCxn id="5" idx="2"/>
            <a:endCxn id="43" idx="0"/>
          </p:cNvCxnSpPr>
          <p:nvPr/>
        </p:nvCxnSpPr>
        <p:spPr>
          <a:xfrm flipH="1">
            <a:off x="2262692" y="2874767"/>
            <a:ext cx="3996399" cy="83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0DB920-2A98-4134-8003-3068EF9EACCD}"/>
              </a:ext>
            </a:extLst>
          </p:cNvPr>
          <p:cNvCxnSpPr>
            <a:stCxn id="5" idx="2"/>
            <a:endCxn id="57" idx="0"/>
          </p:cNvCxnSpPr>
          <p:nvPr/>
        </p:nvCxnSpPr>
        <p:spPr>
          <a:xfrm flipH="1">
            <a:off x="4066430" y="2874767"/>
            <a:ext cx="2192661" cy="839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A35CB2-9DD5-40B4-97AD-0D995DBD4607}"/>
              </a:ext>
            </a:extLst>
          </p:cNvPr>
          <p:cNvCxnSpPr>
            <a:stCxn id="5" idx="2"/>
            <a:endCxn id="58" idx="0"/>
          </p:cNvCxnSpPr>
          <p:nvPr/>
        </p:nvCxnSpPr>
        <p:spPr>
          <a:xfrm flipH="1">
            <a:off x="5769710" y="2874767"/>
            <a:ext cx="489381" cy="82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39293D-1182-4445-8902-CF838CA4AB89}"/>
              </a:ext>
            </a:extLst>
          </p:cNvPr>
          <p:cNvCxnSpPr>
            <a:stCxn id="5" idx="2"/>
            <a:endCxn id="60" idx="0"/>
          </p:cNvCxnSpPr>
          <p:nvPr/>
        </p:nvCxnSpPr>
        <p:spPr>
          <a:xfrm>
            <a:off x="6259091" y="2874767"/>
            <a:ext cx="1367168" cy="83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0ADA2A-56EA-4454-86CA-420B7013A814}"/>
              </a:ext>
            </a:extLst>
          </p:cNvPr>
          <p:cNvCxnSpPr>
            <a:stCxn id="5" idx="2"/>
            <a:endCxn id="59" idx="0"/>
          </p:cNvCxnSpPr>
          <p:nvPr/>
        </p:nvCxnSpPr>
        <p:spPr>
          <a:xfrm>
            <a:off x="6259091" y="2874767"/>
            <a:ext cx="3773383" cy="83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1F27E2-370B-4F78-AC03-5AEA55D53F03}"/>
                  </a:ext>
                </a:extLst>
              </p:cNvPr>
              <p:cNvSpPr txBox="1"/>
              <p:nvPr/>
            </p:nvSpPr>
            <p:spPr>
              <a:xfrm rot="20897395">
                <a:off x="3000369" y="3042115"/>
                <a:ext cx="1065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1F27E2-370B-4F78-AC03-5AEA55D53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7395">
                <a:off x="3000369" y="3042115"/>
                <a:ext cx="1065099" cy="369332"/>
              </a:xfrm>
              <a:prstGeom prst="rect">
                <a:avLst/>
              </a:prstGeom>
              <a:blipFill>
                <a:blip r:embed="rId19"/>
                <a:stretch>
                  <a:fillRect l="-1081" r="-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C57D9C-3EC4-4B07-BE7B-1573E6C725F2}"/>
                  </a:ext>
                </a:extLst>
              </p:cNvPr>
              <p:cNvSpPr txBox="1"/>
              <p:nvPr/>
            </p:nvSpPr>
            <p:spPr>
              <a:xfrm rot="20380965">
                <a:off x="3963863" y="3168443"/>
                <a:ext cx="1065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C57D9C-3EC4-4B07-BE7B-1573E6C72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0965">
                <a:off x="3963863" y="3168443"/>
                <a:ext cx="1065099" cy="369332"/>
              </a:xfrm>
              <a:prstGeom prst="rect">
                <a:avLst/>
              </a:prstGeom>
              <a:blipFill>
                <a:blip r:embed="rId20"/>
                <a:stretch>
                  <a:fillRect r="-5914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65FC3-AB95-424A-BE37-DE320DFFE986}"/>
                  </a:ext>
                </a:extLst>
              </p:cNvPr>
              <p:cNvSpPr txBox="1"/>
              <p:nvPr/>
            </p:nvSpPr>
            <p:spPr>
              <a:xfrm>
                <a:off x="5392882" y="3319355"/>
                <a:ext cx="15748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2124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465FC3-AB95-424A-BE37-DE320DFFE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82" y="3319355"/>
                <a:ext cx="1574855" cy="369332"/>
              </a:xfrm>
              <a:prstGeom prst="rect">
                <a:avLst/>
              </a:prstGeom>
              <a:blipFill>
                <a:blip r:embed="rId21"/>
                <a:stretch>
                  <a:fillRect l="-2326" r="-426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C5B989-9C46-4924-94B3-8F40DC8F1318}"/>
                  </a:ext>
                </a:extLst>
              </p:cNvPr>
              <p:cNvSpPr txBox="1"/>
              <p:nvPr/>
            </p:nvSpPr>
            <p:spPr>
              <a:xfrm rot="1782966">
                <a:off x="6510453" y="3158106"/>
                <a:ext cx="12350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AC5B989-9C46-4924-94B3-8F40DC8F1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2966">
                <a:off x="6510453" y="3158106"/>
                <a:ext cx="1235017" cy="369332"/>
              </a:xfrm>
              <a:prstGeom prst="rect">
                <a:avLst/>
              </a:prstGeom>
              <a:blipFill>
                <a:blip r:embed="rId22"/>
                <a:stretch>
                  <a:fillRect l="-2415" r="-4831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9646EE-295B-402B-A4C0-41DDD1AE91F4}"/>
                  </a:ext>
                </a:extLst>
              </p:cNvPr>
              <p:cNvSpPr txBox="1"/>
              <p:nvPr/>
            </p:nvSpPr>
            <p:spPr>
              <a:xfrm rot="746751">
                <a:off x="7830924" y="3024600"/>
                <a:ext cx="1172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9646EE-295B-402B-A4C0-41DDD1AE9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46751">
                <a:off x="7830924" y="3024600"/>
                <a:ext cx="1172692" cy="369332"/>
              </a:xfrm>
              <a:prstGeom prst="rect">
                <a:avLst/>
              </a:prstGeom>
              <a:blipFill>
                <a:blip r:embed="rId23"/>
                <a:stretch>
                  <a:fillRect l="-2970" r="-495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F03B0A7-7D91-4CD0-958C-F0DCE6D630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Cache Distribution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20202D-2E19-4D12-9C54-4E01C1F5410A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0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9965-0881-4A3A-B1CB-CC6ACDF0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Feasibility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indicator variable for the event that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evicted from the cache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That is, whether it was evicted after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request (and before the next).</a:t>
                </a:r>
              </a:p>
              <a:p>
                <a:r>
                  <a:rPr lang="en-US" dirty="0"/>
                  <a:t>The most recent variable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Evicting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means setting this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5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we have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over cache states.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the distribution associates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with a cache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We will maintain the full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</a:p>
              <a:p>
                <a:r>
                  <a:rPr lang="en-US" dirty="0"/>
                  <a:t>In the beginning of the run,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uniformly at random, and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make the cache contain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Of course,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will depend on the values of the primal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u="sng" dirty="0"/>
                  <a:t>Note:</a:t>
                </a:r>
                <a:r>
                  <a:rPr lang="en-US" dirty="0"/>
                  <a:t> we forget about the dual variables!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 of Cache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is more convenient to maintain a distribution over sets of pages </a:t>
                </a:r>
                <a:r>
                  <a:rPr lang="en-US" b="1" dirty="0"/>
                  <a:t>missing</a:t>
                </a:r>
                <a:r>
                  <a:rPr lang="en-US" dirty="0"/>
                  <a:t> from the cache.</a:t>
                </a:r>
              </a:p>
              <a:p>
                <a:pPr lvl="1"/>
                <a:r>
                  <a:rPr lang="en-US" dirty="0"/>
                  <a:t>This is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indicates the probability/fraction of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missing from the cache. </a:t>
                </a:r>
              </a:p>
              <a:p>
                <a:r>
                  <a:rPr lang="en-US" dirty="0"/>
                  <a:t>So we will use the notation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Clearly, maintaining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equivalent to maintaining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the probability that exactly the pages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missing from the cache.</a:t>
                </a:r>
              </a:p>
              <a:p>
                <a:pPr lvl="1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9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cost when we update a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 want to bound the expected cost of the algorithm over multiple runs, so we should bound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7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/>
          <a:lstStyle/>
          <a:p>
            <a:r>
              <a:rPr lang="en-US" dirty="0"/>
              <a:t>More Cost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280C57-DBD5-4989-922F-8EEE25C1E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05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 a given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Instead of charging for fetching a page, we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both for fetching and for evicting it from the cache. </a:t>
                </a:r>
              </a:p>
              <a:p>
                <a:r>
                  <a:rPr lang="en-US" sz="2400" dirty="0"/>
                  <a:t>Over the entire sequence, the costs can differ by at most a factor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This affects both the fractional solution and the integer one.</a:t>
                </a:r>
              </a:p>
              <a:p>
                <a:r>
                  <a:rPr lang="en-US" sz="2400" dirty="0"/>
                  <a:t>Therefore, the cost that the fractional solution pays for changing the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280C57-DBD5-4989-922F-8EEE25C1E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052"/>
                <a:ext cx="10515600" cy="4351338"/>
              </a:xfrm>
              <a:blipFill>
                <a:blip r:embed="rId2"/>
                <a:stretch>
                  <a:fillRect l="-81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1914881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1914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376C94-E916-4C57-9981-AAD3660E4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349225"/>
                  </p:ext>
                </p:extLst>
              </p:nvPr>
            </p:nvGraphicFramePr>
            <p:xfrm>
              <a:off x="415601" y="1633632"/>
              <a:ext cx="9317708" cy="4944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327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264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4944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0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ost</m:t>
                              </m:r>
                              <m:d>
                                <m:dPr>
                                  <m:ctrlP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1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1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cost</a:t>
                          </a:r>
                          <a:r>
                            <a:rPr lang="en-US" sz="21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of moving between two </a:t>
                          </a:r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sets</a:t>
                          </a:r>
                          <a:r>
                            <a:rPr lang="en-US" sz="2100" dirty="0">
                              <a:solidFill>
                                <a:schemeClr val="tx1"/>
                              </a:solidFill>
                              <a:latin typeface="Open Sans" panose="020B0604020202020204" charset="0"/>
                              <a:ea typeface="Open Sans" panose="020B0604020202020204" charset="0"/>
                              <a:cs typeface="Open Sans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en-US" sz="2100" dirty="0">
                            <a:solidFill>
                              <a:schemeClr val="tx1"/>
                            </a:solidFill>
                            <a:latin typeface="Open Sans" panose="020B0604020202020204" charset="0"/>
                            <a:ea typeface="Open Sans" panose="020B0604020202020204" charset="0"/>
                            <a:cs typeface="Open Sans" panose="020B0604020202020204" charset="0"/>
                          </a:endParaRP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376C94-E916-4C57-9981-AAD3660E4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349225"/>
                  </p:ext>
                </p:extLst>
              </p:nvPr>
            </p:nvGraphicFramePr>
            <p:xfrm>
              <a:off x="415601" y="1633632"/>
              <a:ext cx="9317708" cy="4944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3279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7264429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494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353709" b="-1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272" b="-15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69;p14">
                <a:extLst>
                  <a:ext uri="{FF2B5EF4-FFF2-40B4-BE49-F238E27FC236}">
                    <a16:creationId xmlns:a16="http://schemas.microsoft.com/office/drawing/2014/main" id="{8C337E24-6329-4462-9E9B-44940E26B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00" y="3763718"/>
                <a:ext cx="11360800" cy="1829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33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133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ost</m:t>
                      </m:r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133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33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33" b="0" i="1" smtClean="0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sz="2133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133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Google Shape;69;p14">
                <a:extLst>
                  <a:ext uri="{FF2B5EF4-FFF2-40B4-BE49-F238E27FC236}">
                    <a16:creationId xmlns:a16="http://schemas.microsoft.com/office/drawing/2014/main" id="{8C337E24-6329-4462-9E9B-44940E26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3763718"/>
                <a:ext cx="11360800" cy="1829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ACFE70C6-4CFB-4AF0-BC96-0892271D48BE}"/>
              </a:ext>
            </a:extLst>
          </p:cNvPr>
          <p:cNvSpPr/>
          <p:nvPr/>
        </p:nvSpPr>
        <p:spPr>
          <a:xfrm>
            <a:off x="5021345" y="1880860"/>
            <a:ext cx="2645791" cy="1905449"/>
          </a:xfrm>
          <a:prstGeom prst="arc">
            <a:avLst>
              <a:gd name="adj1" fmla="val 1239764"/>
              <a:gd name="adj2" fmla="val 95446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508BB2A-56EB-4BAC-A1FF-DACCC9A7E8A7}"/>
              </a:ext>
            </a:extLst>
          </p:cNvPr>
          <p:cNvSpPr/>
          <p:nvPr/>
        </p:nvSpPr>
        <p:spPr>
          <a:xfrm>
            <a:off x="5318815" y="1880860"/>
            <a:ext cx="2645791" cy="1905449"/>
          </a:xfrm>
          <a:prstGeom prst="arc">
            <a:avLst>
              <a:gd name="adj1" fmla="val 1239764"/>
              <a:gd name="adj2" fmla="val 9544676"/>
            </a:avLst>
          </a:prstGeom>
          <a:ln>
            <a:solidFill>
              <a:srgbClr val="3A2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7AB02-0AF7-4F1C-B3D2-5355DE9DBE84}"/>
                  </a:ext>
                </a:extLst>
              </p:cNvPr>
              <p:cNvSpPr txBox="1"/>
              <p:nvPr/>
            </p:nvSpPr>
            <p:spPr>
              <a:xfrm>
                <a:off x="5624409" y="3763718"/>
                <a:ext cx="51937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7AB02-0AF7-4F1C-B3D2-5355DE9D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09" y="3763718"/>
                <a:ext cx="519373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B4F15-2F58-4C36-8308-7AE333DC24DC}"/>
                  </a:ext>
                </a:extLst>
              </p:cNvPr>
              <p:cNvSpPr txBox="1"/>
              <p:nvPr/>
            </p:nvSpPr>
            <p:spPr>
              <a:xfrm>
                <a:off x="6794508" y="3786308"/>
                <a:ext cx="51937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A21C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A21C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3A21C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B4F15-2F58-4C36-8308-7AE333DC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08" y="3786308"/>
                <a:ext cx="519373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69;p14">
                <a:extLst>
                  <a:ext uri="{FF2B5EF4-FFF2-40B4-BE49-F238E27FC236}">
                    <a16:creationId xmlns:a16="http://schemas.microsoft.com/office/drawing/2014/main" id="{8092626A-E43D-4C19-A911-D97AC7BB0A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172" y="3511848"/>
                <a:ext cx="3828915" cy="1408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33" dirty="0"/>
                  <a:t>The algorithm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/>
                  <a:t> both for </a:t>
                </a:r>
                <a:r>
                  <a:rPr lang="en-US" sz="2133" b="1" dirty="0"/>
                  <a:t>fetching</a:t>
                </a:r>
                <a:r>
                  <a:rPr lang="en-US" sz="2133" dirty="0"/>
                  <a:t> and for </a:t>
                </a:r>
                <a:r>
                  <a:rPr lang="en-US" sz="2133" b="1" dirty="0"/>
                  <a:t>evicting</a:t>
                </a:r>
                <a:r>
                  <a:rPr lang="en-US" sz="2133" dirty="0"/>
                  <a:t> page </a:t>
                </a:r>
                <a14:m>
                  <m:oMath xmlns:m="http://schemas.openxmlformats.org/officeDocument/2006/math"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133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Google Shape;69;p14">
                <a:extLst>
                  <a:ext uri="{FF2B5EF4-FFF2-40B4-BE49-F238E27FC236}">
                    <a16:creationId xmlns:a16="http://schemas.microsoft.com/office/drawing/2014/main" id="{8092626A-E43D-4C19-A911-D97AC7BB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2" y="3511848"/>
                <a:ext cx="3828915" cy="1408945"/>
              </a:xfrm>
              <a:prstGeom prst="rect">
                <a:avLst/>
              </a:prstGeom>
              <a:blipFill>
                <a:blip r:embed="rId8"/>
                <a:stretch>
                  <a:fillRect l="-1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69;p14">
                <a:extLst>
                  <a:ext uri="{FF2B5EF4-FFF2-40B4-BE49-F238E27FC236}">
                    <a16:creationId xmlns:a16="http://schemas.microsoft.com/office/drawing/2014/main" id="{05769E42-D007-4A08-BE10-993661777F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00" y="4954725"/>
                <a:ext cx="11360800" cy="1706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133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133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3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133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133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8" name="Google Shape;69;p14">
                <a:extLst>
                  <a:ext uri="{FF2B5EF4-FFF2-40B4-BE49-F238E27FC236}">
                    <a16:creationId xmlns:a16="http://schemas.microsoft.com/office/drawing/2014/main" id="{05769E42-D007-4A08-BE10-993661777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4954725"/>
                <a:ext cx="11360800" cy="17068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5F948D-2BBE-4ACF-B72E-BE05FCC3043A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E45676-838D-4263-9AE0-CF6487D31BAC}"/>
              </a:ext>
            </a:extLst>
          </p:cNvPr>
          <p:cNvSpPr txBox="1">
            <a:spLocks/>
          </p:cNvSpPr>
          <p:nvPr/>
        </p:nvSpPr>
        <p:spPr>
          <a:xfrm>
            <a:off x="838200" y="346271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 dirty="0"/>
              <a:t>Page Distribution Move Cost</a:t>
            </a:r>
          </a:p>
        </p:txBody>
      </p:sp>
    </p:spTree>
    <p:extLst>
      <p:ext uri="{BB962C8B-B14F-4D97-AF65-F5344CB8AC3E}">
        <p14:creationId xmlns:p14="http://schemas.microsoft.com/office/powerpoint/2010/main" val="38857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Our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will “mirror”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However, we want to allow ourselves to scale it.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be a parameter.</a:t>
                </a:r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“mirror”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not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will be the probability that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not in the cache).</a:t>
                </a:r>
              </a:p>
              <a:p>
                <a:r>
                  <a:rPr lang="en-US" dirty="0"/>
                  <a:t>It is easier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large, but it hurts the competitive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0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super-large, so that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(and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 integral algorithm is trivial:</a:t>
                </a:r>
              </a:p>
              <a:p>
                <a:pPr lvl="1"/>
                <a:r>
                  <a:rPr lang="en-US" dirty="0"/>
                  <a:t>Whenever the fractional algorithm 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to be nonzero, evict page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the cache.</a:t>
                </a:r>
              </a:p>
              <a:p>
                <a:pPr lvl="1"/>
                <a:r>
                  <a:rPr lang="en-US" dirty="0"/>
                  <a:t>We will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page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outside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cache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𝟙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the competitive ratio will be very large as well (we are practically unrelated to the fractional algorithm, and pay much more than it).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4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Weighted/Generalized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weighted caching scenario, we were able to give an algorithm that “mirrors”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directly,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solution to generalized caching uses essentially the same framework, but manages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4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consistent with respect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That is, the </a:t>
                </a:r>
                <a:r>
                  <a:rPr lang="en-US" i="1" dirty="0"/>
                  <a:t>marginal distribution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induces on the individual pages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maintain that our distribution is </a:t>
                </a:r>
                <a:r>
                  <a:rPr lang="en-US" i="1" dirty="0"/>
                  <a:t>consistent</a:t>
                </a:r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We want the support of our distribution to consist only of </a:t>
                </a:r>
                <a:r>
                  <a:rPr lang="en-US" sz="2400" i="1" dirty="0"/>
                  <a:t>valid</a:t>
                </a:r>
                <a:r>
                  <a:rPr lang="en-US" sz="2400" b="1" dirty="0"/>
                  <a:t> </a:t>
                </a:r>
                <a:r>
                  <a:rPr lang="en-US" sz="2400" dirty="0"/>
                  <a:t>complements of caches.</a:t>
                </a:r>
              </a:p>
              <a:p>
                <a:r>
                  <a:rPr lang="en-US" sz="2400" dirty="0"/>
                  <a:t>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valid</a:t>
                </a:r>
                <a:r>
                  <a:rPr lang="en-US" sz="2400" dirty="0"/>
                  <a:t> if, for any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it holds that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Equivalently,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will maintain that our distribution is </a:t>
                </a:r>
                <a:r>
                  <a:rPr lang="en-US" sz="2400" i="1" dirty="0"/>
                  <a:t>valid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Economica"/>
              </a:rPr>
              <a:pPr/>
              <a:t>8</a:t>
            </a:fld>
            <a:endParaRPr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350264"/>
                  </p:ext>
                </p:extLst>
              </p:nvPr>
            </p:nvGraphicFramePr>
            <p:xfrm>
              <a:off x="616054" y="5770329"/>
              <a:ext cx="10480105" cy="4944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077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937102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4944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1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1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>
                            <a:buNone/>
                          </a:pPr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</a:rPr>
                            <a:t>indicator for the event that page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</a:rPr>
                            <a:t> was evicted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100" b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US" sz="21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1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620C361-CBB3-4180-94EF-C6BD79904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350264"/>
                  </p:ext>
                </p:extLst>
              </p:nvPr>
            </p:nvGraphicFramePr>
            <p:xfrm>
              <a:off x="616054" y="5770329"/>
              <a:ext cx="10480105" cy="4944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077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9371028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</a:tblGrid>
                  <a:tr h="494453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659" r="-845055" b="-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834" t="-3659" b="-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2244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8C87B-03F5-44DD-ABFC-89E32024DBF1}"/>
              </a:ext>
            </a:extLst>
          </p:cNvPr>
          <p:cNvGraphicFramePr>
            <a:graphicFrameLocks noGrp="1"/>
          </p:cNvGraphicFramePr>
          <p:nvPr/>
        </p:nvGraphicFramePr>
        <p:xfrm>
          <a:off x="748681" y="2337504"/>
          <a:ext cx="87250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52">
                  <a:extLst>
                    <a:ext uri="{9D8B030D-6E8A-4147-A177-3AD203B41FA5}">
                      <a16:colId xmlns:a16="http://schemas.microsoft.com/office/drawing/2014/main" val="3646591774"/>
                    </a:ext>
                  </a:extLst>
                </a:gridCol>
                <a:gridCol w="436252">
                  <a:extLst>
                    <a:ext uri="{9D8B030D-6E8A-4147-A177-3AD203B41FA5}">
                      <a16:colId xmlns:a16="http://schemas.microsoft.com/office/drawing/2014/main" val="338045946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6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/>
              <p:nvPr/>
            </p:nvSpPr>
            <p:spPr>
              <a:xfrm>
                <a:off x="1357459" y="2847904"/>
                <a:ext cx="936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C506D4-766B-4819-B400-D09E285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59" y="2847904"/>
                <a:ext cx="936282" cy="369332"/>
              </a:xfrm>
              <a:prstGeom prst="rect">
                <a:avLst/>
              </a:prstGeom>
              <a:blipFill>
                <a:blip r:embed="rId4"/>
                <a:stretch>
                  <a:fillRect l="-7843" r="-7843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582F8-0045-447C-ABF1-B09DC363304F}"/>
              </a:ext>
            </a:extLst>
          </p:cNvPr>
          <p:cNvCxnSpPr>
            <a:cxnSpLocks/>
          </p:cNvCxnSpPr>
          <p:nvPr/>
        </p:nvCxnSpPr>
        <p:spPr>
          <a:xfrm>
            <a:off x="10573888" y="2080883"/>
            <a:ext cx="722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/>
              <p:nvPr/>
            </p:nvSpPr>
            <p:spPr>
              <a:xfrm>
                <a:off x="10792125" y="1732833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7F0444-DA8C-4B38-9B01-B6F88B15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125" y="1732833"/>
                <a:ext cx="198259" cy="369332"/>
              </a:xfrm>
              <a:prstGeom prst="rect">
                <a:avLst/>
              </a:prstGeom>
              <a:blipFill>
                <a:blip r:embed="rId5"/>
                <a:stretch>
                  <a:fillRect l="-27273" r="-27273"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/>
              <p:nvPr/>
            </p:nvSpPr>
            <p:spPr>
              <a:xfrm>
                <a:off x="2542396" y="2847429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D8897B-E2C9-4A7E-BD8F-D3F7079C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96" y="2847429"/>
                <a:ext cx="943399" cy="369332"/>
              </a:xfrm>
              <a:prstGeom prst="rect">
                <a:avLst/>
              </a:prstGeom>
              <a:blipFill>
                <a:blip r:embed="rId6"/>
                <a:stretch>
                  <a:fillRect l="-7742" r="-774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/>
              <p:nvPr/>
            </p:nvSpPr>
            <p:spPr>
              <a:xfrm>
                <a:off x="3732889" y="2847904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16D4E0-2F08-4ECC-BE95-7F24D801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89" y="2847904"/>
                <a:ext cx="943399" cy="369332"/>
              </a:xfrm>
              <a:prstGeom prst="rect">
                <a:avLst/>
              </a:prstGeom>
              <a:blipFill>
                <a:blip r:embed="rId7"/>
                <a:stretch>
                  <a:fillRect l="-7742" r="-774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/>
              <p:nvPr/>
            </p:nvSpPr>
            <p:spPr>
              <a:xfrm>
                <a:off x="4975272" y="2847429"/>
                <a:ext cx="941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39657C-15B6-4186-90F7-F4D5C61E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72" y="2847429"/>
                <a:ext cx="941155" cy="369332"/>
              </a:xfrm>
              <a:prstGeom prst="rect">
                <a:avLst/>
              </a:prstGeom>
              <a:blipFill>
                <a:blip r:embed="rId8"/>
                <a:stretch>
                  <a:fillRect l="-7742" r="-70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/>
              <p:nvPr/>
            </p:nvSpPr>
            <p:spPr>
              <a:xfrm>
                <a:off x="6190844" y="2847904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3BE308-D159-4FB9-939B-7F134208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44" y="2847904"/>
                <a:ext cx="943399" cy="369332"/>
              </a:xfrm>
              <a:prstGeom prst="rect">
                <a:avLst/>
              </a:prstGeom>
              <a:blipFill>
                <a:blip r:embed="rId9"/>
                <a:stretch>
                  <a:fillRect l="-7792" r="-779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/>
              <p:nvPr/>
            </p:nvSpPr>
            <p:spPr>
              <a:xfrm>
                <a:off x="7398589" y="2847429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A7D708-5A60-476A-BCB8-297340D9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89" y="2847429"/>
                <a:ext cx="943399" cy="369332"/>
              </a:xfrm>
              <a:prstGeom prst="rect">
                <a:avLst/>
              </a:prstGeom>
              <a:blipFill>
                <a:blip r:embed="rId10"/>
                <a:stretch>
                  <a:fillRect l="-7792" r="-779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47981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2A0F180-0C06-45A5-930A-B870BE9667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47981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7281" y="233750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995964B-81F6-4BAE-8376-E108E97992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7281" y="233750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46581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78A4F485-F183-455D-83A2-2FDFDC783B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46581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778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2778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57497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572D151B-7338-4AF6-8B08-756DE825E3D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57497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6797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2B79BBBC-7E02-4F6C-A804-498957D4D4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6797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56097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84FED18-0A0E-48CA-A0CC-873C96CC82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56097" y="233398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55397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B275AD4-5D5E-4E97-87D6-B8757E4088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55397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389" t="-1235" r="-10416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1389" t="-1235" r="-416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66313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DC2F5F80-4ECC-466A-9B07-B4D187A1F8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66313" y="233046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/>
              <p:nvPr/>
            </p:nvSpPr>
            <p:spPr>
              <a:xfrm>
                <a:off x="8589640" y="2841043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764185-62EE-4BC5-8095-B103F6E3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640" y="2841043"/>
                <a:ext cx="943399" cy="369332"/>
              </a:xfrm>
              <a:prstGeom prst="rect">
                <a:avLst/>
              </a:prstGeom>
              <a:blipFill>
                <a:blip r:embed="rId19"/>
                <a:stretch>
                  <a:fillRect l="-7742" r="-774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/>
              <p:nvPr/>
            </p:nvSpPr>
            <p:spPr>
              <a:xfrm>
                <a:off x="9797385" y="2840568"/>
                <a:ext cx="943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6C67A9-A346-4AD6-AB0E-4729224E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385" y="2840568"/>
                <a:ext cx="943399" cy="369332"/>
              </a:xfrm>
              <a:prstGeom prst="rect">
                <a:avLst/>
              </a:prstGeom>
              <a:blipFill>
                <a:blip r:embed="rId20"/>
                <a:stretch>
                  <a:fillRect l="-7742" r="-7742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0C4201D-3E58-46AB-B7F8-D198733012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2883" y="3590760"/>
              <a:ext cx="4829715" cy="178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905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609905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609905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  <m:r>
                                  <a:rPr lang="en-US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0C4201D-3E58-46AB-B7F8-D198733012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2883" y="3590760"/>
              <a:ext cx="4829715" cy="178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905">
                      <a:extLst>
                        <a:ext uri="{9D8B030D-6E8A-4147-A177-3AD203B41FA5}">
                          <a16:colId xmlns:a16="http://schemas.microsoft.com/office/drawing/2014/main" val="3851698129"/>
                        </a:ext>
                      </a:extLst>
                    </a:gridCol>
                    <a:gridCol w="1609905">
                      <a:extLst>
                        <a:ext uri="{9D8B030D-6E8A-4147-A177-3AD203B41FA5}">
                          <a16:colId xmlns:a16="http://schemas.microsoft.com/office/drawing/2014/main" val="2678873779"/>
                        </a:ext>
                      </a:extLst>
                    </a:gridCol>
                    <a:gridCol w="1609905">
                      <a:extLst>
                        <a:ext uri="{9D8B030D-6E8A-4147-A177-3AD203B41FA5}">
                          <a16:colId xmlns:a16="http://schemas.microsoft.com/office/drawing/2014/main" val="1486148461"/>
                        </a:ext>
                      </a:extLst>
                    </a:gridCol>
                  </a:tblGrid>
                  <a:tr h="4470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r="-200379" b="-29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623" r="-99623" b="-29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379" b="-297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19585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t="-101370" r="-200379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623" t="-101370" r="-99623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0379" t="-101370" b="-2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184657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623" t="-198649" r="-99623" b="-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332666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9623" t="-302740" r="-99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1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27075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EEDE389E-6945-4797-8C95-C56A9D6FD8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Natural Feasibility Constraints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227D36-082C-48ED-B6BC-C2B8CB7E964F}"/>
              </a:ext>
            </a:extLst>
          </p:cNvPr>
          <p:cNvSpPr txBox="1"/>
          <p:nvPr/>
        </p:nvSpPr>
        <p:spPr>
          <a:xfrm>
            <a:off x="0" y="6394033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1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enough?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Maintaining only validity and consistency is not enough.</a:t>
                </a:r>
              </a:p>
              <a:p>
                <a:r>
                  <a:rPr lang="en-US" dirty="0"/>
                  <a:t>If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consistent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and valid, and the fractional solution changes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(with a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), it is possible that </a:t>
                </a:r>
                <a:r>
                  <a:rPr lang="en-US" b="1" dirty="0"/>
                  <a:t>any</a:t>
                </a:r>
                <a:r>
                  <a:rPr lang="en-US" dirty="0"/>
                  <a:t> probability distribution, which is consistent with respect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valid, has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much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lvl="0"/>
            <a:r>
              <a:rPr lang="en-US" dirty="0"/>
              <a:t>Example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33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33" i="1" smtClean="0"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2133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33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133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</a:pPr>
                <a:endParaRPr lang="en-US" sz="2133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  <a:blipFill>
                <a:blip r:embed="rId3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0CA989C-8099-44C4-A60F-FBDFFE95A230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7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lvl="0"/>
            <a:r>
              <a:rPr lang="en-US" dirty="0"/>
              <a:t>Example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  <a:blipFill>
                <a:blip r:embed="rId3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3307815" y="2909351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2909351"/>
                <a:ext cx="2126608" cy="638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39895" y="304500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39895" y="304500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0" t="-1235" r="-10137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5950554" y="2909351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2909351"/>
                <a:ext cx="2126608" cy="638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82633" y="304500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82633" y="304500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415600" y="2920090"/>
                <a:ext cx="2037994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2920090"/>
                <a:ext cx="2037994" cy="737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/>
              <p:nvPr/>
            </p:nvSpPr>
            <p:spPr>
              <a:xfrm>
                <a:off x="2573127" y="3104179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7" y="3104179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0CA989C-8099-44C4-A60F-FBDFFE95A230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5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lvl="0"/>
            <a:r>
              <a:rPr lang="en-US" dirty="0"/>
              <a:t>Example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</a:pPr>
                <a:r>
                  <a:rPr lang="en-US" sz="2000" dirty="0"/>
                  <a:t>Fractional algorithm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95248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Incurs a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  <a:blipFill>
                <a:blip r:embed="rId3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3307815" y="3429000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3429000"/>
                <a:ext cx="2126608" cy="638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713779"/>
                  </p:ext>
                </p:extLst>
              </p:nvPr>
            </p:nvGraphicFramePr>
            <p:xfrm>
              <a:off x="3839895" y="356465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713779"/>
                  </p:ext>
                </p:extLst>
              </p:nvPr>
            </p:nvGraphicFramePr>
            <p:xfrm>
              <a:off x="3839895" y="356465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0" t="-1235" r="-10137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5950554" y="3429000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3429000"/>
                <a:ext cx="2126608" cy="638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264583"/>
                  </p:ext>
                </p:extLst>
              </p:nvPr>
            </p:nvGraphicFramePr>
            <p:xfrm>
              <a:off x="6482633" y="356465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264583"/>
                  </p:ext>
                </p:extLst>
              </p:nvPr>
            </p:nvGraphicFramePr>
            <p:xfrm>
              <a:off x="6482633" y="3564654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415600" y="3439739"/>
                <a:ext cx="2037994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3439739"/>
                <a:ext cx="2037994" cy="737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/>
              <p:nvPr/>
            </p:nvSpPr>
            <p:spPr>
              <a:xfrm>
                <a:off x="2573127" y="3623828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7" y="3623828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/>
              <p:nvPr/>
            </p:nvSpPr>
            <p:spPr>
              <a:xfrm>
                <a:off x="480906" y="4249742"/>
                <a:ext cx="1907381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6" y="4249742"/>
                <a:ext cx="1907381" cy="737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632B02B-16B9-488C-B57E-0CE532737D39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2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lvl="0"/>
            <a:r>
              <a:rPr lang="en-US" dirty="0"/>
              <a:t>Example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</a:pPr>
                <a:r>
                  <a:rPr lang="en-US" sz="2000" dirty="0"/>
                  <a:t>Fractional algorithm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95248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Incurs a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only consistent and valid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633633"/>
                <a:ext cx="11360800" cy="4803135"/>
              </a:xfrm>
              <a:prstGeom prst="rect">
                <a:avLst/>
              </a:prstGeom>
              <a:blipFill>
                <a:blip r:embed="rId3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3307815" y="3858781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3858781"/>
                <a:ext cx="2126608" cy="638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6474930"/>
                  </p:ext>
                </p:extLst>
              </p:nvPr>
            </p:nvGraphicFramePr>
            <p:xfrm>
              <a:off x="3839895" y="399443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6474930"/>
                  </p:ext>
                </p:extLst>
              </p:nvPr>
            </p:nvGraphicFramePr>
            <p:xfrm>
              <a:off x="3839895" y="399443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0" t="-1235" r="-101370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5950554" y="3858781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3858781"/>
                <a:ext cx="2126608" cy="638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487626"/>
                  </p:ext>
                </p:extLst>
              </p:nvPr>
            </p:nvGraphicFramePr>
            <p:xfrm>
              <a:off x="6482633" y="399443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487626"/>
                  </p:ext>
                </p:extLst>
              </p:nvPr>
            </p:nvGraphicFramePr>
            <p:xfrm>
              <a:off x="6482633" y="3994435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415600" y="3869520"/>
                <a:ext cx="2037994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3869520"/>
                <a:ext cx="2037994" cy="737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/>
              <p:nvPr/>
            </p:nvSpPr>
            <p:spPr>
              <a:xfrm>
                <a:off x="2573127" y="4053609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7" y="4053609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/>
              <p:nvPr/>
            </p:nvSpPr>
            <p:spPr>
              <a:xfrm>
                <a:off x="480906" y="4679523"/>
                <a:ext cx="1907381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6" y="4679523"/>
                <a:ext cx="1907381" cy="737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780B82-ABE8-4B34-AD58-E99A9FDB0307}"/>
                  </a:ext>
                </a:extLst>
              </p:cNvPr>
              <p:cNvSpPr txBox="1"/>
              <p:nvPr/>
            </p:nvSpPr>
            <p:spPr>
              <a:xfrm>
                <a:off x="3307815" y="4586115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780B82-ABE8-4B34-AD58-E99A9FDB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4586115"/>
                <a:ext cx="2126608" cy="638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F66D1-FC39-435D-926C-D7A56FCC43A2}"/>
                  </a:ext>
                </a:extLst>
              </p:cNvPr>
              <p:cNvSpPr txBox="1"/>
              <p:nvPr/>
            </p:nvSpPr>
            <p:spPr>
              <a:xfrm>
                <a:off x="5950554" y="4586115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F66D1-FC39-435D-926C-D7A56FCC4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4586115"/>
                <a:ext cx="2126608" cy="638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2C2C17E-916B-4FB5-A74D-C7531DFE7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290415"/>
                  </p:ext>
                </p:extLst>
              </p:nvPr>
            </p:nvGraphicFramePr>
            <p:xfrm>
              <a:off x="3827512" y="468226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2C2C17E-916B-4FB5-A74D-C7531DFE7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290415"/>
                  </p:ext>
                </p:extLst>
              </p:nvPr>
            </p:nvGraphicFramePr>
            <p:xfrm>
              <a:off x="3827512" y="468226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235" r="-10416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389" t="-1235" r="-416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6B560D-927C-40BF-8ABE-B47635E8C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473872"/>
                  </p:ext>
                </p:extLst>
              </p:nvPr>
            </p:nvGraphicFramePr>
            <p:xfrm>
              <a:off x="6470250" y="468226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6B560D-927C-40BF-8ABE-B47635E8C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473872"/>
                  </p:ext>
                </p:extLst>
              </p:nvPr>
            </p:nvGraphicFramePr>
            <p:xfrm>
              <a:off x="6470250" y="468226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8687D-2EDC-4247-A453-57DE5E0FB5BE}"/>
                  </a:ext>
                </a:extLst>
              </p:cNvPr>
              <p:cNvSpPr txBox="1"/>
              <p:nvPr/>
            </p:nvSpPr>
            <p:spPr>
              <a:xfrm>
                <a:off x="2583029" y="4800615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8687D-2EDC-4247-A453-57DE5E0F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29" y="4800615"/>
                <a:ext cx="51007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2163EBB-EA0E-4165-9CDA-A3FE3BFEAE17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7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lvl="0"/>
            <a:r>
              <a:rPr lang="en-US" dirty="0"/>
              <a:t>Example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69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359313"/>
                <a:ext cx="11360800" cy="4803135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</a:pPr>
                <a:r>
                  <a:rPr lang="en-US" sz="2000" dirty="0"/>
                  <a:t>Fractional algorithm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95248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Incurs a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only consistent and valid distribution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95248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Must fetch either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dirty="0"/>
                  <a:t> in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of the cases.</a:t>
                </a:r>
              </a:p>
              <a:p>
                <a:pPr marL="95248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Incur a cost of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Google Shape;69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359313"/>
                <a:ext cx="11360800" cy="4803135"/>
              </a:xfrm>
              <a:prstGeom prst="rect">
                <a:avLst/>
              </a:prstGeom>
              <a:blipFill>
                <a:blip r:embed="rId3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/>
              <p:nvPr/>
            </p:nvSpPr>
            <p:spPr>
              <a:xfrm>
                <a:off x="3307815" y="4771353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7DAF3-6586-4FAD-83D6-8241822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4771353"/>
                <a:ext cx="2126608" cy="638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639658"/>
                  </p:ext>
                </p:extLst>
              </p:nvPr>
            </p:nvGraphicFramePr>
            <p:xfrm>
              <a:off x="3839895" y="490700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3B3E31-2CF8-44DF-89A9-BB5B89AA3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639658"/>
                  </p:ext>
                </p:extLst>
              </p:nvPr>
            </p:nvGraphicFramePr>
            <p:xfrm>
              <a:off x="3839895" y="490700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0" t="-1235" r="-10137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778" t="-1235" r="-2778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/>
              <p:nvPr/>
            </p:nvSpPr>
            <p:spPr>
              <a:xfrm>
                <a:off x="5950554" y="4771353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B687B8-8933-4895-A42C-F7AF9643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4771353"/>
                <a:ext cx="2126608" cy="638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367114"/>
                  </p:ext>
                </p:extLst>
              </p:nvPr>
            </p:nvGraphicFramePr>
            <p:xfrm>
              <a:off x="6482633" y="490700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66E4755-D8D8-4E92-9330-5E19127754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367114"/>
                  </p:ext>
                </p:extLst>
              </p:nvPr>
            </p:nvGraphicFramePr>
            <p:xfrm>
              <a:off x="6482633" y="4907007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89" t="-1235" r="-102778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389" t="-1235" r="-2778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/>
              <p:nvPr/>
            </p:nvSpPr>
            <p:spPr>
              <a:xfrm>
                <a:off x="415600" y="4782092"/>
                <a:ext cx="2037994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CFA6B0-7859-4BE5-819E-4533F076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4782092"/>
                <a:ext cx="2037994" cy="7375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/>
              <p:nvPr/>
            </p:nvSpPr>
            <p:spPr>
              <a:xfrm>
                <a:off x="2573127" y="4966181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DF22F2-879F-455D-85BC-231BF1B0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7" y="4966181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/>
              <p:nvPr/>
            </p:nvSpPr>
            <p:spPr>
              <a:xfrm>
                <a:off x="480906" y="5592095"/>
                <a:ext cx="1907381" cy="7375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33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33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33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33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C0F2D9-8C5F-4415-A10B-C5CC2D08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6" y="5592095"/>
                <a:ext cx="1907381" cy="737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780B82-ABE8-4B34-AD58-E99A9FDB0307}"/>
                  </a:ext>
                </a:extLst>
              </p:cNvPr>
              <p:cNvSpPr txBox="1"/>
              <p:nvPr/>
            </p:nvSpPr>
            <p:spPr>
              <a:xfrm>
                <a:off x="3307815" y="5498687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780B82-ABE8-4B34-AD58-E99A9FDB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15" y="5498687"/>
                <a:ext cx="2126608" cy="638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F66D1-FC39-435D-926C-D7A56FCC43A2}"/>
                  </a:ext>
                </a:extLst>
              </p:cNvPr>
              <p:cNvSpPr txBox="1"/>
              <p:nvPr/>
            </p:nvSpPr>
            <p:spPr>
              <a:xfrm>
                <a:off x="5950554" y="5498687"/>
                <a:ext cx="2126608" cy="638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33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33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133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1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133" i="1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13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F66D1-FC39-435D-926C-D7A56FCC4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554" y="5498687"/>
                <a:ext cx="2126608" cy="638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2C2C17E-916B-4FB5-A74D-C7531DFE7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586334"/>
                  </p:ext>
                </p:extLst>
              </p:nvPr>
            </p:nvGraphicFramePr>
            <p:xfrm>
              <a:off x="3827512" y="559483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2C2C17E-916B-4FB5-A74D-C7531DFE79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586334"/>
                  </p:ext>
                </p:extLst>
              </p:nvPr>
            </p:nvGraphicFramePr>
            <p:xfrm>
              <a:off x="3827512" y="559483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389" t="-1235" r="-104167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389" t="-1235" r="-4167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6B560D-927C-40BF-8ABE-B47635E8C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60070"/>
                  </p:ext>
                </p:extLst>
              </p:nvPr>
            </p:nvGraphicFramePr>
            <p:xfrm>
              <a:off x="6470250" y="559483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66B560D-927C-40BF-8ABE-B47635E8C4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60070"/>
                  </p:ext>
                </p:extLst>
              </p:nvPr>
            </p:nvGraphicFramePr>
            <p:xfrm>
              <a:off x="6470250" y="5594839"/>
              <a:ext cx="872504" cy="487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252">
                      <a:extLst>
                        <a:ext uri="{9D8B030D-6E8A-4147-A177-3AD203B41FA5}">
                          <a16:colId xmlns:a16="http://schemas.microsoft.com/office/drawing/2014/main" val="3646591774"/>
                        </a:ext>
                      </a:extLst>
                    </a:gridCol>
                    <a:gridCol w="436252">
                      <a:extLst>
                        <a:ext uri="{9D8B030D-6E8A-4147-A177-3AD203B41FA5}">
                          <a16:colId xmlns:a16="http://schemas.microsoft.com/office/drawing/2014/main" val="3380459466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89" t="-1235" r="-102778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389" t="-1235" r="-2778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6536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8687D-2EDC-4247-A453-57DE5E0FB5BE}"/>
                  </a:ext>
                </a:extLst>
              </p:cNvPr>
              <p:cNvSpPr txBox="1"/>
              <p:nvPr/>
            </p:nvSpPr>
            <p:spPr>
              <a:xfrm>
                <a:off x="2583029" y="5713187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8687D-2EDC-4247-A453-57DE5E0F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29" y="5713187"/>
                <a:ext cx="51007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D0CEA2F-DCDF-41B7-B5BE-1560D78FB298}"/>
              </a:ext>
            </a:extLst>
          </p:cNvPr>
          <p:cNvSpPr txBox="1"/>
          <p:nvPr/>
        </p:nvSpPr>
        <p:spPr>
          <a:xfrm>
            <a:off x="0" y="6394033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Illustration based on slides by: Barak </a:t>
            </a:r>
            <a:r>
              <a:rPr lang="en-US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Ugav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0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Maintaining only validity and consistency is not enough.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If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is consistent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valid, and the fractional solution changes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(with a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), it is possible that 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any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probability distribution, which is consistent with 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valid, has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much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dirty="0"/>
                  <a:t>We will therefore maintain a third property: </a:t>
                </a:r>
                <a:r>
                  <a:rPr lang="en-US" i="1" dirty="0"/>
                  <a:t>balance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8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76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4241613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9965-0881-4A3A-B1CB-CC6ACDF0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Feasibility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= indicator variable for the event that page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was evicted from the cache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</a:p>
              <a:p>
                <a:pPr lvl="1"/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That is, whether it was evicted after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’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request (and before the next).</a:t>
                </a:r>
              </a:p>
              <a:p>
                <a:r>
                  <a:rPr lang="en-US" sz="2400" dirty="0"/>
                  <a:t>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: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space, so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space is used by the other pages (i.e., pages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).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a set of pages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. Rearrange the feasibility constraint: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02BE0-FBC0-41F1-A018-BBDC5E3C6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9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531688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531688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4241613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613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4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588910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588910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8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15968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/>
              <p:nvPr/>
            </p:nvSpPr>
            <p:spPr>
              <a:xfrm>
                <a:off x="838200" y="5292186"/>
                <a:ext cx="54864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92186"/>
                <a:ext cx="5486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939968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939968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3745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4297680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97680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/>
              <p:nvPr/>
            </p:nvSpPr>
            <p:spPr>
              <a:xfrm>
                <a:off x="838200" y="5292186"/>
                <a:ext cx="54864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92186"/>
                <a:ext cx="5486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2898362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8362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3902297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02297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/>
              <p:nvPr/>
            </p:nvSpPr>
            <p:spPr>
              <a:xfrm>
                <a:off x="838200" y="4896803"/>
                <a:ext cx="54864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96803"/>
                <a:ext cx="5486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41127B-3356-41FB-86E7-01CBFAB066C6}"/>
                  </a:ext>
                </a:extLst>
              </p:cNvPr>
              <p:cNvSpPr/>
              <p:nvPr/>
            </p:nvSpPr>
            <p:spPr>
              <a:xfrm>
                <a:off x="838200" y="5872735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41127B-3356-41FB-86E7-01CBFAB0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72735"/>
                <a:ext cx="18288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9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, define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518041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DBCDDF9-B09A-489C-88A6-4A75A0CA9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518041"/>
                  </p:ext>
                </p:extLst>
              </p:nvPr>
            </p:nvGraphicFramePr>
            <p:xfrm>
              <a:off x="7019544" y="2944368"/>
              <a:ext cx="3657600" cy="3657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751420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2387513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25971989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77476003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333" r="-302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33" r="-2000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333" r="-101333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333" r="-133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8531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101333" r="-302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333" r="-2000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1333" r="-10133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101333" r="-133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084895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201333" r="-302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1333" r="-2000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1333" r="-10133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201333" r="-133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9570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301333" r="-302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1333" r="-2000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301333" r="-10133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33" t="-301333" r="-133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938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/>
              <p:nvPr/>
            </p:nvSpPr>
            <p:spPr>
              <a:xfrm>
                <a:off x="838200" y="2898362"/>
                <a:ext cx="2743200" cy="9144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D64BFD-6974-44D8-A992-25EF520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8362"/>
                <a:ext cx="27432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/>
              <p:nvPr/>
            </p:nvSpPr>
            <p:spPr>
              <a:xfrm>
                <a:off x="838200" y="3902297"/>
                <a:ext cx="137160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9A28D5-08BC-412D-951D-DCD8FB91D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02297"/>
                <a:ext cx="13716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/>
              <p:nvPr/>
            </p:nvSpPr>
            <p:spPr>
              <a:xfrm>
                <a:off x="838200" y="4896803"/>
                <a:ext cx="5486400" cy="9144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CD1060-6D09-428A-8499-5D45B5A0D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96803"/>
                <a:ext cx="5486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41127B-3356-41FB-86E7-01CBFAB066C6}"/>
                  </a:ext>
                </a:extLst>
              </p:cNvPr>
              <p:cNvSpPr/>
              <p:nvPr/>
            </p:nvSpPr>
            <p:spPr>
              <a:xfrm>
                <a:off x="838200" y="5872735"/>
                <a:ext cx="1828800" cy="9144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41127B-3356-41FB-86E7-01CBFAB0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72735"/>
                <a:ext cx="18288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2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11CC61-85B5-4A75-95F8-AECD8FCA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define</a:t>
                </a:r>
                <a:b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5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1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CC61-85B5-4A75-95F8-AECD8FCA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Size/Cost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0" dirty="0"/>
                  <a:t>A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balanced</a:t>
                </a:r>
                <a:r>
                  <a:rPr lang="en-US" sz="20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if for any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and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it holds: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5510F-4942-4C54-B012-B9B8469D9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8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173-9EAB-429F-A6A6-6D935F3A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Weighted/Generalized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Compare this property with the corresponding weighted caching one: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br>
                  <a:rPr lang="en-US" dirty="0"/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𝟙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B8807-AEEE-4B37-84AC-6E1395706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6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13435</TotalTime>
  <Words>10189</Words>
  <Application>Microsoft Office PowerPoint</Application>
  <PresentationFormat>Widescreen</PresentationFormat>
  <Paragraphs>1672</Paragraphs>
  <Slides>136</Slides>
  <Notes>77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4" baseType="lpstr">
      <vt:lpstr>Arial</vt:lpstr>
      <vt:lpstr>Calibri</vt:lpstr>
      <vt:lpstr>Calibri Light</vt:lpstr>
      <vt:lpstr>Cambria Math</vt:lpstr>
      <vt:lpstr>Courier New</vt:lpstr>
      <vt:lpstr>David</vt:lpstr>
      <vt:lpstr>Open Sans</vt:lpstr>
      <vt:lpstr>Office Theme</vt:lpstr>
      <vt:lpstr>Competitive Algorithms for Generalized Caching</vt:lpstr>
      <vt:lpstr>Generalized Caching</vt:lpstr>
      <vt:lpstr>Caching</vt:lpstr>
      <vt:lpstr>Recall our Notation</vt:lpstr>
      <vt:lpstr>PowerPoint Presentation</vt:lpstr>
      <vt:lpstr>PowerPoint Presentation</vt:lpstr>
      <vt:lpstr>Natural Feasibility Constraints</vt:lpstr>
      <vt:lpstr>PowerPoint Presentation</vt:lpstr>
      <vt:lpstr>Natural Feasibility Constraints</vt:lpstr>
      <vt:lpstr>Cost Accounting</vt:lpstr>
      <vt:lpstr>Natural Integer Program</vt:lpstr>
      <vt:lpstr>Natural Integer Program</vt:lpstr>
      <vt:lpstr>Natural Linear Program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Integrality Gap</vt:lpstr>
      <vt:lpstr>Note: Weighted/Generalized</vt:lpstr>
      <vt:lpstr>Knapsack Cover Inequalities</vt:lpstr>
      <vt:lpstr>Strong Knapsack Cover Inequalities</vt:lpstr>
      <vt:lpstr>Strengthened Formulation</vt:lpstr>
      <vt:lpstr>Integrality Gap?</vt:lpstr>
      <vt:lpstr>x(p,j)≤1?</vt:lpstr>
      <vt:lpstr>Example</vt:lpstr>
      <vt:lpstr>Example</vt:lpstr>
      <vt:lpstr>Example</vt:lpstr>
      <vt:lpstr>Example</vt:lpstr>
      <vt:lpstr>Example</vt:lpstr>
      <vt:lpstr>x(p,j)≤1?</vt:lpstr>
      <vt:lpstr>x(p,j)≤1?</vt:lpstr>
      <vt:lpstr>Note: Weighted/Generalized</vt:lpstr>
      <vt:lpstr>The Dual Program</vt:lpstr>
      <vt:lpstr>Online Fractional Solution</vt:lpstr>
      <vt:lpstr>A Note on Running Time</vt:lpstr>
      <vt:lpstr>Online Fractional Solution: Introduction</vt:lpstr>
      <vt:lpstr>Online Fractional Solution: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Fractional Solution: Details</vt:lpstr>
      <vt:lpstr>Online Fractional Solution: Result</vt:lpstr>
      <vt:lpstr>Online Fractional Solution: Primal Feasibility</vt:lpstr>
      <vt:lpstr>Online Fractional Solution: Dual Feasibility</vt:lpstr>
      <vt:lpstr>Online Fractional Solution: Costs</vt:lpstr>
      <vt:lpstr>Online Fractional Solution: Summary</vt:lpstr>
      <vt:lpstr>Rounding Online</vt:lpstr>
      <vt:lpstr>Recall The Notation</vt:lpstr>
      <vt:lpstr>PowerPoint Presentation</vt:lpstr>
      <vt:lpstr>Recall The Notation</vt:lpstr>
      <vt:lpstr>Complement of Cache</vt:lpstr>
      <vt:lpstr>Recall The Notation</vt:lpstr>
      <vt:lpstr>More Cost Accounting</vt:lpstr>
      <vt:lpstr>PowerPoint Presentation</vt:lpstr>
      <vt:lpstr>More Notation</vt:lpstr>
      <vt:lpstr>γ?</vt:lpstr>
      <vt:lpstr>Note: Weighted/Generalized</vt:lpstr>
      <vt:lpstr>Consistent Distribution</vt:lpstr>
      <vt:lpstr>Valid Distribution</vt:lpstr>
      <vt:lpstr>Is it enough?</vt:lpstr>
      <vt:lpstr>Example</vt:lpstr>
      <vt:lpstr>Example</vt:lpstr>
      <vt:lpstr>Example</vt:lpstr>
      <vt:lpstr>Example</vt:lpstr>
      <vt:lpstr>Example</vt:lpstr>
      <vt:lpstr>Is it enough?</vt:lpstr>
      <vt:lpstr>More Notation</vt:lpstr>
      <vt:lpstr>More Notation</vt:lpstr>
      <vt:lpstr>More Notation</vt:lpstr>
      <vt:lpstr>More Notation</vt:lpstr>
      <vt:lpstr>More Notation</vt:lpstr>
      <vt:lpstr>More Notation</vt:lpstr>
      <vt:lpstr>More Notation</vt:lpstr>
      <vt:lpstr>More Notation</vt:lpstr>
      <vt:lpstr>More Notation</vt:lpstr>
      <vt:lpstr>More Notation</vt:lpstr>
      <vt:lpstr>γ</vt:lpstr>
      <vt:lpstr>Balanced Size/Cost</vt:lpstr>
      <vt:lpstr>Note: Weighted/Generalized</vt:lpstr>
      <vt:lpstr>Balanced Size/Cost</vt:lpstr>
      <vt:lpstr>Balanced Size/Cost</vt:lpstr>
      <vt:lpstr>Balanced Size/Cost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Balanced Cache Distribution</vt:lpstr>
      <vt:lpstr>Warm Up: Lemma</vt:lpstr>
      <vt:lpstr>Warm Up: Lemma</vt:lpstr>
      <vt:lpstr>Warm Up: Lemma</vt:lpstr>
      <vt:lpstr>Warm Up: Lemma</vt:lpstr>
      <vt:lpstr>Warm Up: Lemma Summary</vt:lpstr>
      <vt:lpstr>Online Maintenance</vt:lpstr>
      <vt:lpstr>Construction of μ^′</vt:lpstr>
      <vt:lpstr>Construction of μ^′</vt:lpstr>
      <vt:lpstr>Construction of μ^′</vt:lpstr>
      <vt:lpstr>Fixing the Balanced Property</vt:lpstr>
      <vt:lpstr>Fixing the Balanced Property: First Case</vt:lpstr>
      <vt:lpstr>Fixing the Balanced Property: First Case</vt:lpstr>
      <vt:lpstr>Fixing the Balanced Property: First Case</vt:lpstr>
      <vt:lpstr>Fixing the Balanced Property: First Case</vt:lpstr>
      <vt:lpstr>Fixing the Balanced Property: Second Case</vt:lpstr>
      <vt:lpstr>Fixing the Balanced Property: Second Case</vt:lpstr>
      <vt:lpstr>Handling Smaller Classes: More details</vt:lpstr>
      <vt:lpstr>Total Cost</vt:lpstr>
      <vt:lpstr>Summary So Far</vt:lpstr>
      <vt:lpstr>Algorithm for Generalized Caching.</vt:lpstr>
      <vt:lpstr>The Total Competitive Ratio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Algorithms for Generalized Caching</dc:title>
  <dc:creator>Daniel</dc:creator>
  <cp:lastModifiedBy>Daniel</cp:lastModifiedBy>
  <cp:revision>46</cp:revision>
  <dcterms:created xsi:type="dcterms:W3CDTF">2022-04-16T11:02:24Z</dcterms:created>
  <dcterms:modified xsi:type="dcterms:W3CDTF">2022-04-27T19:20:07Z</dcterms:modified>
</cp:coreProperties>
</file>