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88" r:id="rId6"/>
    <p:sldId id="348" r:id="rId7"/>
    <p:sldId id="293" r:id="rId8"/>
    <p:sldId id="294" r:id="rId9"/>
    <p:sldId id="349" r:id="rId10"/>
    <p:sldId id="295" r:id="rId11"/>
    <p:sldId id="262" r:id="rId12"/>
    <p:sldId id="309" r:id="rId13"/>
    <p:sldId id="263" r:id="rId14"/>
    <p:sldId id="264" r:id="rId15"/>
    <p:sldId id="299" r:id="rId16"/>
    <p:sldId id="300" r:id="rId17"/>
    <p:sldId id="265" r:id="rId18"/>
    <p:sldId id="306" r:id="rId19"/>
    <p:sldId id="302" r:id="rId20"/>
    <p:sldId id="303" r:id="rId21"/>
    <p:sldId id="304" r:id="rId22"/>
    <p:sldId id="305" r:id="rId23"/>
    <p:sldId id="311" r:id="rId24"/>
    <p:sldId id="312" r:id="rId25"/>
    <p:sldId id="310" r:id="rId26"/>
    <p:sldId id="266" r:id="rId27"/>
    <p:sldId id="308" r:id="rId28"/>
    <p:sldId id="267" r:id="rId29"/>
    <p:sldId id="313" r:id="rId30"/>
    <p:sldId id="314" r:id="rId31"/>
    <p:sldId id="315" r:id="rId32"/>
    <p:sldId id="268" r:id="rId33"/>
    <p:sldId id="316" r:id="rId34"/>
    <p:sldId id="317" r:id="rId35"/>
    <p:sldId id="269" r:id="rId36"/>
    <p:sldId id="318" r:id="rId37"/>
    <p:sldId id="319" r:id="rId38"/>
    <p:sldId id="271" r:id="rId39"/>
    <p:sldId id="298" r:id="rId40"/>
    <p:sldId id="351" r:id="rId41"/>
    <p:sldId id="350" r:id="rId42"/>
    <p:sldId id="352" r:id="rId43"/>
    <p:sldId id="257" r:id="rId44"/>
    <p:sldId id="258" r:id="rId45"/>
    <p:sldId id="272" r:id="rId46"/>
    <p:sldId id="290" r:id="rId47"/>
    <p:sldId id="291" r:id="rId48"/>
    <p:sldId id="292" r:id="rId49"/>
    <p:sldId id="274" r:id="rId50"/>
    <p:sldId id="276" r:id="rId51"/>
    <p:sldId id="321" r:id="rId52"/>
    <p:sldId id="322" r:id="rId53"/>
    <p:sldId id="320" r:id="rId54"/>
    <p:sldId id="323" r:id="rId55"/>
    <p:sldId id="277" r:id="rId56"/>
    <p:sldId id="324" r:id="rId57"/>
    <p:sldId id="325" r:id="rId58"/>
    <p:sldId id="296" r:id="rId59"/>
    <p:sldId id="297" r:id="rId60"/>
    <p:sldId id="280" r:id="rId61"/>
    <p:sldId id="278" r:id="rId62"/>
    <p:sldId id="326" r:id="rId63"/>
    <p:sldId id="327" r:id="rId64"/>
    <p:sldId id="328" r:id="rId65"/>
    <p:sldId id="329" r:id="rId66"/>
    <p:sldId id="330" r:id="rId67"/>
    <p:sldId id="333" r:id="rId68"/>
    <p:sldId id="331" r:id="rId69"/>
    <p:sldId id="332" r:id="rId70"/>
    <p:sldId id="334" r:id="rId71"/>
    <p:sldId id="335" r:id="rId72"/>
    <p:sldId id="336" r:id="rId73"/>
    <p:sldId id="337" r:id="rId74"/>
    <p:sldId id="338" r:id="rId75"/>
    <p:sldId id="342" r:id="rId76"/>
    <p:sldId id="343" r:id="rId77"/>
    <p:sldId id="344" r:id="rId78"/>
    <p:sldId id="339" r:id="rId79"/>
    <p:sldId id="345" r:id="rId80"/>
    <p:sldId id="346" r:id="rId81"/>
    <p:sldId id="340" r:id="rId82"/>
    <p:sldId id="341" r:id="rId83"/>
    <p:sldId id="284" r:id="rId84"/>
    <p:sldId id="347" r:id="rId85"/>
    <p:sldId id="286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9" r:id="rId94"/>
    <p:sldId id="360" r:id="rId95"/>
    <p:sldId id="361" r:id="rId96"/>
    <p:sldId id="362" r:id="rId97"/>
    <p:sldId id="372" r:id="rId98"/>
    <p:sldId id="373" r:id="rId99"/>
    <p:sldId id="374" r:id="rId100"/>
    <p:sldId id="364" r:id="rId101"/>
    <p:sldId id="375" r:id="rId102"/>
    <p:sldId id="365" r:id="rId103"/>
    <p:sldId id="366" r:id="rId104"/>
    <p:sldId id="367" r:id="rId105"/>
    <p:sldId id="368" r:id="rId106"/>
    <p:sldId id="287" r:id="rId107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919A-D017-4A39-AB22-CEA844F7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0DAEC-EDB9-4E46-85B5-6931BA5E1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5B06-C621-4D5B-9C0A-5405B2E3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1158-27D0-4A15-984A-7127FB47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3E69-5FD5-4562-8BC6-3CE47F5C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00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EDFC-1D61-4084-B2A5-F502D9B1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4008-31B6-46DF-9B40-11A4A10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6531-AD67-4061-9538-EF64FEA5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9D6E-A13B-4986-A1DA-BFC62B2E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5F86-A912-4BCB-A9A5-2924DAF5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42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D4177-43ED-4317-AF8E-B478D351E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BAA19-2C81-482D-9EEB-04D0C2907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6A5D9-E7D5-4F91-916D-C969C9A5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11B8-97B6-4B34-AD2B-2F1FD30F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D99B-45A8-4591-B17B-13A7B926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16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E041-1D17-4C62-9B36-AFDBDCA3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5064-C1EF-4660-9321-E0DB36D7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591E-7FBB-442C-9334-506C2BE6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2228-CBB0-49F3-ABC6-9FB5D1BD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B930C-D8AE-4DE8-A684-14CAA883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26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FFDF-24AC-4B6A-90D0-3886AF4B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B8C4C-6606-465D-AFC9-9B53877C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0A06-F650-433F-9A1A-BBA89EEE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B5AE-B609-482E-A866-05A525FC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3FDA-F054-402A-A106-E24CCBC0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81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4141-7721-4E19-9407-200B9693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778F-5C58-4585-B474-BF13ACCB9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010B-C77C-4EDF-A7C4-0FDAFB8A3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8960F-182D-4222-9DFA-32F4F7F7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8A70E-7AAC-4602-8519-33282137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F8D9F-3A24-4D3E-827D-FA167A02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751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DE04-1A76-4DED-AB1B-256A4FA2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A57EB-D5B2-47FA-894F-355F80B9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B2934-4177-493C-98FB-EAAC981F9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725E5-E772-4871-AF60-0C2B110E5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88BC-7632-4B8D-A029-E8442A2DF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05772-EBC2-48CB-B4E0-5D397767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C5F3A-87F7-4362-AEB7-C6C779B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56A57-BA75-4560-B365-F0B9C5EF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914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67C8-36C5-4AFA-88C5-6B691217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46E5-E9C4-4919-932C-A5FBB04B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FD90-170F-42E3-840A-823A5E6A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4C763-6363-480E-8E18-3D2E2182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67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EE95F-E75D-4BA5-8CA9-A77389D0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711A2-18F1-43EE-B510-962D14E9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0D7F-5029-4D5A-BD67-47B6D82B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45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E99D-F586-446A-9687-975D71B6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CCE2-3E7E-4A00-B3A8-56C409FF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69125-5B05-4DA9-A1F6-F7335B20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28805-6671-4616-8E51-2191F498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C045-0771-435E-A2A3-77924D39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FD543-8C70-4343-BF23-8F5B63FE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578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8950-9FE4-44B3-8276-0E5CF7ED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11721-16A3-4B58-9711-AD5000F7B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86B0E-A58A-4472-A50E-6CD26A5D7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A5F5-DD2E-49D8-B870-D40BCA30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36E90-085B-4E1A-8115-00EDBFA9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612DD-184F-4E2C-8792-5361B786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781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95911-831D-488E-890A-C5C6A99F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71038-0F2D-41C1-8869-3373FBB9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8EEC-C76A-4AA9-A690-4767094E9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B653-07E3-46E0-A3D9-527B78BE6CFD}" type="datetimeFigureOut">
              <a:rPr lang="en-IL" smtClean="0"/>
              <a:t>16/04/2022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CA853-507B-47EA-BBBA-ADD99EF02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A148-03DA-4B9A-91E7-490612E1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D20B-8892-4B5C-83B8-2986D51E5B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378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6.png"/><Relationship Id="rId4" Type="http://schemas.openxmlformats.org/officeDocument/2006/relationships/image" Target="../media/image169.png"/><Relationship Id="rId9" Type="http://schemas.openxmlformats.org/officeDocument/2006/relationships/image" Target="../media/image189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90.png"/><Relationship Id="rId4" Type="http://schemas.openxmlformats.org/officeDocument/2006/relationships/image" Target="../media/image169.png"/><Relationship Id="rId9" Type="http://schemas.openxmlformats.org/officeDocument/2006/relationships/image" Target="../media/image18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73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69.png"/><Relationship Id="rId9" Type="http://schemas.openxmlformats.org/officeDocument/2006/relationships/image" Target="../media/image19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3" Type="http://schemas.openxmlformats.org/officeDocument/2006/relationships/image" Target="../media/image173.png"/><Relationship Id="rId7" Type="http://schemas.openxmlformats.org/officeDocument/2006/relationships/image" Target="../media/image192.png"/><Relationship Id="rId12" Type="http://schemas.openxmlformats.org/officeDocument/2006/relationships/image" Target="../media/image196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5.png"/><Relationship Id="rId5" Type="http://schemas.openxmlformats.org/officeDocument/2006/relationships/image" Target="../media/image190.png"/><Relationship Id="rId10" Type="http://schemas.openxmlformats.org/officeDocument/2006/relationships/image" Target="../media/image199.png"/><Relationship Id="rId4" Type="http://schemas.openxmlformats.org/officeDocument/2006/relationships/image" Target="../media/image169.png"/><Relationship Id="rId9" Type="http://schemas.openxmlformats.org/officeDocument/2006/relationships/image" Target="../media/image194.png"/><Relationship Id="rId14" Type="http://schemas.openxmlformats.org/officeDocument/2006/relationships/image" Target="../media/image198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202.png"/><Relationship Id="rId7" Type="http://schemas.openxmlformats.org/officeDocument/2006/relationships/image" Target="../media/image20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198.png"/><Relationship Id="rId5" Type="http://schemas.openxmlformats.org/officeDocument/2006/relationships/image" Target="../media/image203.png"/><Relationship Id="rId10" Type="http://schemas.openxmlformats.org/officeDocument/2006/relationships/image" Target="../media/image197.png"/><Relationship Id="rId4" Type="http://schemas.openxmlformats.org/officeDocument/2006/relationships/image" Target="../media/image169.png"/><Relationship Id="rId9" Type="http://schemas.openxmlformats.org/officeDocument/2006/relationships/image" Target="../media/image196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2.png"/><Relationship Id="rId7" Type="http://schemas.openxmlformats.org/officeDocument/2006/relationships/image" Target="../media/image204.png"/><Relationship Id="rId12" Type="http://schemas.openxmlformats.org/officeDocument/2006/relationships/image" Target="../media/image19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197.png"/><Relationship Id="rId5" Type="http://schemas.openxmlformats.org/officeDocument/2006/relationships/image" Target="../media/image203.png"/><Relationship Id="rId10" Type="http://schemas.openxmlformats.org/officeDocument/2006/relationships/image" Target="../media/image196.png"/><Relationship Id="rId4" Type="http://schemas.openxmlformats.org/officeDocument/2006/relationships/image" Target="../media/image169.png"/><Relationship Id="rId9" Type="http://schemas.openxmlformats.org/officeDocument/2006/relationships/image" Target="../media/image195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7" Type="http://schemas.openxmlformats.org/officeDocument/2006/relationships/image" Target="../media/image460.png"/><Relationship Id="rId12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70.png"/><Relationship Id="rId5" Type="http://schemas.openxmlformats.org/officeDocument/2006/relationships/image" Target="../media/image440.png"/><Relationship Id="rId10" Type="http://schemas.openxmlformats.org/officeDocument/2006/relationships/image" Target="../media/image760.png"/><Relationship Id="rId9" Type="http://schemas.openxmlformats.org/officeDocument/2006/relationships/image" Target="../media/image7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7" Type="http://schemas.openxmlformats.org/officeDocument/2006/relationships/image" Target="../media/image530.png"/><Relationship Id="rId12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810.png"/><Relationship Id="rId5" Type="http://schemas.openxmlformats.org/officeDocument/2006/relationships/image" Target="../media/image440.png"/><Relationship Id="rId10" Type="http://schemas.openxmlformats.org/officeDocument/2006/relationships/image" Target="../media/image800.png"/><Relationship Id="rId9" Type="http://schemas.openxmlformats.org/officeDocument/2006/relationships/image" Target="../media/image7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7" Type="http://schemas.openxmlformats.org/officeDocument/2006/relationships/image" Target="../media/image6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92.png"/><Relationship Id="rId5" Type="http://schemas.openxmlformats.org/officeDocument/2006/relationships/image" Target="../media/image580.png"/><Relationship Id="rId10" Type="http://schemas.openxmlformats.org/officeDocument/2006/relationships/image" Target="../media/image630.png"/><Relationship Id="rId9" Type="http://schemas.openxmlformats.org/officeDocument/2006/relationships/image" Target="../media/image6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0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06.png"/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12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04.png"/><Relationship Id="rId5" Type="http://schemas.openxmlformats.org/officeDocument/2006/relationships/image" Target="../media/image980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06.png"/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12" Type="http://schemas.openxmlformats.org/officeDocument/2006/relationships/image" Target="../media/image10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04.png"/><Relationship Id="rId5" Type="http://schemas.openxmlformats.org/officeDocument/2006/relationships/image" Target="../media/image980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06.png"/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12" Type="http://schemas.openxmlformats.org/officeDocument/2006/relationships/image" Target="../media/image10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04.png"/><Relationship Id="rId5" Type="http://schemas.openxmlformats.org/officeDocument/2006/relationships/image" Target="../media/image980.png"/><Relationship Id="rId10" Type="http://schemas.openxmlformats.org/officeDocument/2006/relationships/image" Target="../media/image103.png"/><Relationship Id="rId4" Type="http://schemas.openxmlformats.org/officeDocument/2006/relationships/image" Target="../media/image970.png"/><Relationship Id="rId9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92.png"/><Relationship Id="rId10" Type="http://schemas.openxmlformats.org/officeDocument/2006/relationships/image" Target="../media/image115.png"/><Relationship Id="rId9" Type="http://schemas.openxmlformats.org/officeDocument/2006/relationships/image" Target="../media/image1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7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7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1.png"/><Relationship Id="rId4" Type="http://schemas.openxmlformats.org/officeDocument/2006/relationships/image" Target="../media/image122.png"/><Relationship Id="rId9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1.png"/><Relationship Id="rId4" Type="http://schemas.openxmlformats.org/officeDocument/2006/relationships/image" Target="../media/image125.png"/><Relationship Id="rId9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1.png"/><Relationship Id="rId10" Type="http://schemas.openxmlformats.org/officeDocument/2006/relationships/image" Target="../media/image92.png"/><Relationship Id="rId4" Type="http://schemas.openxmlformats.org/officeDocument/2006/relationships/image" Target="../media/image125.png"/><Relationship Id="rId9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1.png"/><Relationship Id="rId10" Type="http://schemas.openxmlformats.org/officeDocument/2006/relationships/image" Target="../media/image92.png"/><Relationship Id="rId4" Type="http://schemas.openxmlformats.org/officeDocument/2006/relationships/image" Target="../media/image130.png"/><Relationship Id="rId9" Type="http://schemas.openxmlformats.org/officeDocument/2006/relationships/image" Target="../media/image13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92.png"/><Relationship Id="rId5" Type="http://schemas.openxmlformats.org/officeDocument/2006/relationships/image" Target="../media/image121.png"/><Relationship Id="rId10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92.png"/><Relationship Id="rId5" Type="http://schemas.openxmlformats.org/officeDocument/2006/relationships/image" Target="../media/image121.png"/><Relationship Id="rId10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92.png"/><Relationship Id="rId5" Type="http://schemas.openxmlformats.org/officeDocument/2006/relationships/image" Target="../media/image121.png"/><Relationship Id="rId10" Type="http://schemas.openxmlformats.org/officeDocument/2006/relationships/image" Target="../media/image138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129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8.png"/><Relationship Id="rId5" Type="http://schemas.openxmlformats.org/officeDocument/2006/relationships/image" Target="../media/image121.pn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29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8.png"/><Relationship Id="rId5" Type="http://schemas.openxmlformats.org/officeDocument/2006/relationships/image" Target="../media/image121.pn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34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8.png"/><Relationship Id="rId5" Type="http://schemas.openxmlformats.org/officeDocument/2006/relationships/image" Target="../media/image121.pn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92.png"/><Relationship Id="rId4" Type="http://schemas.openxmlformats.org/officeDocument/2006/relationships/image" Target="../media/image137.png"/><Relationship Id="rId9" Type="http://schemas.openxmlformats.org/officeDocument/2006/relationships/image" Target="../media/image1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40.png"/><Relationship Id="rId7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0.png"/><Relationship Id="rId4" Type="http://schemas.openxmlformats.org/officeDocument/2006/relationships/image" Target="../media/image1550.png"/><Relationship Id="rId9" Type="http://schemas.openxmlformats.org/officeDocument/2006/relationships/image" Target="../media/image9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6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73.png"/><Relationship Id="rId7" Type="http://schemas.openxmlformats.org/officeDocument/2006/relationships/image" Target="../media/image17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4.png"/><Relationship Id="rId4" Type="http://schemas.openxmlformats.org/officeDocument/2006/relationships/image" Target="../media/image16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73.png"/><Relationship Id="rId7" Type="http://schemas.openxmlformats.org/officeDocument/2006/relationships/image" Target="../media/image175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4.png"/><Relationship Id="rId4" Type="http://schemas.openxmlformats.org/officeDocument/2006/relationships/image" Target="../media/image16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4.png"/><Relationship Id="rId4" Type="http://schemas.openxmlformats.org/officeDocument/2006/relationships/image" Target="../media/image16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4.png"/><Relationship Id="rId4" Type="http://schemas.openxmlformats.org/officeDocument/2006/relationships/image" Target="../media/image16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69.png"/><Relationship Id="rId9" Type="http://schemas.openxmlformats.org/officeDocument/2006/relationships/image" Target="../media/image17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1.png"/><Relationship Id="rId4" Type="http://schemas.openxmlformats.org/officeDocument/2006/relationships/image" Target="../media/image169.png"/><Relationship Id="rId9" Type="http://schemas.openxmlformats.org/officeDocument/2006/relationships/image" Target="../media/image17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1.png"/><Relationship Id="rId4" Type="http://schemas.openxmlformats.org/officeDocument/2006/relationships/image" Target="../media/image16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1.png"/><Relationship Id="rId4" Type="http://schemas.openxmlformats.org/officeDocument/2006/relationships/image" Target="../media/image169.png"/><Relationship Id="rId9" Type="http://schemas.openxmlformats.org/officeDocument/2006/relationships/image" Target="../media/image18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6.png"/><Relationship Id="rId10" Type="http://schemas.openxmlformats.org/officeDocument/2006/relationships/image" Target="../media/image187.png"/><Relationship Id="rId4" Type="http://schemas.openxmlformats.org/officeDocument/2006/relationships/image" Target="../media/image169.png"/><Relationship Id="rId9" Type="http://schemas.openxmlformats.org/officeDocument/2006/relationships/image" Target="../media/image18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3.png"/><Relationship Id="rId7" Type="http://schemas.openxmlformats.org/officeDocument/2006/relationships/image" Target="../media/image17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86.png"/><Relationship Id="rId10" Type="http://schemas.openxmlformats.org/officeDocument/2006/relationships/image" Target="../media/image188.png"/><Relationship Id="rId4" Type="http://schemas.openxmlformats.org/officeDocument/2006/relationships/image" Target="../media/image169.png"/><Relationship Id="rId9" Type="http://schemas.openxmlformats.org/officeDocument/2006/relationships/image" Target="../media/image1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D283AE-FA33-49DE-B112-B1806C900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IL" dirty="0"/>
              <a:t>Online Primal-Dual for Covering and Packing</a:t>
            </a:r>
          </a:p>
        </p:txBody>
      </p:sp>
    </p:spTree>
    <p:extLst>
      <p:ext uri="{BB962C8B-B14F-4D97-AF65-F5344CB8AC3E}">
        <p14:creationId xmlns:p14="http://schemas.microsoft.com/office/powerpoint/2010/main" val="284938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/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/>
              <p:nvPr/>
            </p:nvSpPr>
            <p:spPr>
              <a:xfrm>
                <a:off x="0" y="542353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3532"/>
                <a:ext cx="6348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FE5E7BA-7F3E-4E0E-8879-428CE62B140A}"/>
              </a:ext>
            </a:extLst>
          </p:cNvPr>
          <p:cNvSpPr/>
          <p:nvPr/>
        </p:nvSpPr>
        <p:spPr>
          <a:xfrm flipV="1">
            <a:off x="8596140" y="4891216"/>
            <a:ext cx="1114425" cy="4492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/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E7427F6-BE90-4FCB-BA28-BC5ACAE5896B}"/>
              </a:ext>
            </a:extLst>
          </p:cNvPr>
          <p:cNvSpPr/>
          <p:nvPr/>
        </p:nvSpPr>
        <p:spPr>
          <a:xfrm flipV="1">
            <a:off x="1343024" y="4456020"/>
            <a:ext cx="1114425" cy="922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BC68FD-45B3-4756-93EB-21E10FA0EB49}"/>
              </a:ext>
            </a:extLst>
          </p:cNvPr>
          <p:cNvSpPr/>
          <p:nvPr/>
        </p:nvSpPr>
        <p:spPr>
          <a:xfrm>
            <a:off x="2571750" y="5123583"/>
            <a:ext cx="1114425" cy="270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607D3B-8A90-429B-8FAC-704EB4FFD7AC}"/>
              </a:ext>
            </a:extLst>
          </p:cNvPr>
          <p:cNvSpPr/>
          <p:nvPr/>
        </p:nvSpPr>
        <p:spPr>
          <a:xfrm>
            <a:off x="3800475" y="5130466"/>
            <a:ext cx="1114425" cy="270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4BFE2-916D-4F88-BE9D-D0BF1BA7B8FD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4BFE2-916D-4F88-BE9D-D0BF1BA7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6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7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8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CE902-C89F-415C-808D-BA3E0892DA84}"/>
                  </a:ext>
                </a:extLst>
              </p:cNvPr>
              <p:cNvSpPr txBox="1"/>
              <p:nvPr/>
            </p:nvSpPr>
            <p:spPr>
              <a:xfrm>
                <a:off x="1183481" y="5422878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CE902-C89F-415C-808D-BA3E0892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81" y="5422878"/>
                <a:ext cx="63484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CED368-091E-425B-8223-0F620FE5B38A}"/>
                  </a:ext>
                </a:extLst>
              </p:cNvPr>
              <p:cNvSpPr txBox="1"/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CED368-091E-425B-8223-0F620FE5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4AAA41-7263-488B-86DC-58D26C00C2EC}"/>
                  </a:ext>
                </a:extLst>
              </p:cNvPr>
              <p:cNvSpPr txBox="1"/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4AAA41-7263-488B-86DC-58D26C00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9CE118-8FE1-4575-B267-65228D7015D5}"/>
                  </a:ext>
                </a:extLst>
              </p:cNvPr>
              <p:cNvSpPr txBox="1"/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9CE118-8FE1-4575-B267-65228D701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397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181D6AF-6BBB-4DBA-8D43-B382CC7399F5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181D6AF-6BBB-4DBA-8D43-B382CC73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59E8A98-411A-4180-86C7-044EE10687B8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59E8A98-411A-4180-86C7-044EE1068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2721E98-EFB2-470C-87F6-B458B1D837B4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2721E98-EFB2-470C-87F6-B458B1D83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C8069E4-59F5-4192-9C27-DCF69325CB83}"/>
                  </a:ext>
                </a:extLst>
              </p:cNvPr>
              <p:cNvSpPr txBox="1"/>
              <p:nvPr/>
            </p:nvSpPr>
            <p:spPr>
              <a:xfrm>
                <a:off x="7768615" y="576564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C8069E4-59F5-4192-9C27-DCF69325C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576564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269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181D6AF-6BBB-4DBA-8D43-B382CC7399F5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181D6AF-6BBB-4DBA-8D43-B382CC73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59E8A98-411A-4180-86C7-044EE10687B8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59E8A98-411A-4180-86C7-044EE1068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2721E98-EFB2-470C-87F6-B458B1D837B4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2721E98-EFB2-470C-87F6-B458B1D83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C8069E4-59F5-4192-9C27-DCF69325CB83}"/>
                  </a:ext>
                </a:extLst>
              </p:cNvPr>
              <p:cNvSpPr txBox="1"/>
              <p:nvPr/>
            </p:nvSpPr>
            <p:spPr>
              <a:xfrm>
                <a:off x="7768615" y="576564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C8069E4-59F5-4192-9C27-DCF69325C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576564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47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EC4CEA-3D0D-41A1-96EE-AA4331AA101B}"/>
                  </a:ext>
                </a:extLst>
              </p:cNvPr>
              <p:cNvSpPr txBox="1"/>
              <p:nvPr/>
            </p:nvSpPr>
            <p:spPr>
              <a:xfrm>
                <a:off x="5199738" y="1045904"/>
                <a:ext cx="824528" cy="230832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EC4CEA-3D0D-41A1-96EE-AA4331AA1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38" y="1045904"/>
                <a:ext cx="824528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E6194C4-C48E-4BD7-9CEF-20EA1524C37D}"/>
                  </a:ext>
                </a:extLst>
              </p:cNvPr>
              <p:cNvSpPr txBox="1"/>
              <p:nvPr/>
            </p:nvSpPr>
            <p:spPr>
              <a:xfrm>
                <a:off x="5168703" y="4897332"/>
                <a:ext cx="862488" cy="92333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E6194C4-C48E-4BD7-9CEF-20EA1524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03" y="4897332"/>
                <a:ext cx="862488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635D8-2F3C-4733-AE26-FA29B42D0658}"/>
                  </a:ext>
                </a:extLst>
              </p:cNvPr>
              <p:cNvSpPr txBox="1"/>
              <p:nvPr/>
            </p:nvSpPr>
            <p:spPr>
              <a:xfrm>
                <a:off x="5168171" y="3531952"/>
                <a:ext cx="862488" cy="369332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635D8-2F3C-4733-AE26-FA29B42D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71" y="3531952"/>
                <a:ext cx="8624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8477B3-722E-4305-B461-79BD1EE3AC6E}"/>
                  </a:ext>
                </a:extLst>
              </p:cNvPr>
              <p:cNvSpPr txBox="1"/>
              <p:nvPr/>
            </p:nvSpPr>
            <p:spPr>
              <a:xfrm>
                <a:off x="5168171" y="4209120"/>
                <a:ext cx="862488" cy="36933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8477B3-722E-4305-B461-79BD1EE3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71" y="4209120"/>
                <a:ext cx="8624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CA9C8A-2905-4A3C-B755-A8C47418A603}"/>
                  </a:ext>
                </a:extLst>
              </p:cNvPr>
              <p:cNvSpPr txBox="1"/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CA9C8A-2905-4A3C-B755-A8C47418A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01876FC-1223-430F-8B79-1A0583C4CAB7}"/>
                  </a:ext>
                </a:extLst>
              </p:cNvPr>
              <p:cNvSpPr txBox="1"/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01876FC-1223-430F-8B79-1A0583C4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C542B8-DF54-4441-8BEF-01437709E956}"/>
                  </a:ext>
                </a:extLst>
              </p:cNvPr>
              <p:cNvSpPr txBox="1"/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C542B8-DF54-4441-8BEF-01437709E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4B6492D-D1BF-471C-AB6F-8F6F06D97843}"/>
                  </a:ext>
                </a:extLst>
              </p:cNvPr>
              <p:cNvSpPr txBox="1"/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4B6492D-D1BF-471C-AB6F-8F6F06D97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380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EC4CEA-3D0D-41A1-96EE-AA4331AA101B}"/>
                  </a:ext>
                </a:extLst>
              </p:cNvPr>
              <p:cNvSpPr txBox="1"/>
              <p:nvPr/>
            </p:nvSpPr>
            <p:spPr>
              <a:xfrm>
                <a:off x="5199738" y="1045904"/>
                <a:ext cx="824528" cy="230832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EEC4CEA-3D0D-41A1-96EE-AA4331AA1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38" y="1045904"/>
                <a:ext cx="824528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E6194C4-C48E-4BD7-9CEF-20EA1524C37D}"/>
                  </a:ext>
                </a:extLst>
              </p:cNvPr>
              <p:cNvSpPr txBox="1"/>
              <p:nvPr/>
            </p:nvSpPr>
            <p:spPr>
              <a:xfrm>
                <a:off x="5168703" y="4897332"/>
                <a:ext cx="862488" cy="92333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E6194C4-C48E-4BD7-9CEF-20EA1524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03" y="4897332"/>
                <a:ext cx="862488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635D8-2F3C-4733-AE26-FA29B42D0658}"/>
                  </a:ext>
                </a:extLst>
              </p:cNvPr>
              <p:cNvSpPr txBox="1"/>
              <p:nvPr/>
            </p:nvSpPr>
            <p:spPr>
              <a:xfrm>
                <a:off x="5168171" y="3531952"/>
                <a:ext cx="862488" cy="369332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3635D8-2F3C-4733-AE26-FA29B42D0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71" y="3531952"/>
                <a:ext cx="8624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8477B3-722E-4305-B461-79BD1EE3AC6E}"/>
                  </a:ext>
                </a:extLst>
              </p:cNvPr>
              <p:cNvSpPr txBox="1"/>
              <p:nvPr/>
            </p:nvSpPr>
            <p:spPr>
              <a:xfrm>
                <a:off x="5168171" y="4209120"/>
                <a:ext cx="862488" cy="36933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8477B3-722E-4305-B461-79BD1EE3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71" y="4209120"/>
                <a:ext cx="8624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/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𝐴𝑙𝑔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19F95-FE29-4080-BB75-3A538B2489FA}"/>
                  </a:ext>
                </a:extLst>
              </p:cNvPr>
              <p:cNvSpPr txBox="1"/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D19F95-FE29-4080-BB75-3A538B24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FACF5F-A97B-4147-9DC8-CE0580D6C5B5}"/>
                  </a:ext>
                </a:extLst>
              </p:cNvPr>
              <p:cNvSpPr txBox="1"/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FACF5F-A97B-4147-9DC8-CE0580D6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F3EEC7-9D5B-4440-A080-6C866B398374}"/>
                  </a:ext>
                </a:extLst>
              </p:cNvPr>
              <p:cNvSpPr txBox="1"/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F3EEC7-9D5B-4440-A080-6C866B39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E479A78-EC14-498A-9A1F-2A83E628B1D8}"/>
                  </a:ext>
                </a:extLst>
              </p:cNvPr>
              <p:cNvSpPr txBox="1"/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E479A78-EC14-498A-9A1F-2A83E628B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287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>
                      <a:solidFill>
                        <a:srgbClr val="FF0000"/>
                      </a:solidFill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/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𝐴𝑙𝑔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43B5DD1-CE94-4612-989D-554358BAB552}"/>
                  </a:ext>
                </a:extLst>
              </p:cNvPr>
              <p:cNvSpPr txBox="1"/>
              <p:nvPr/>
            </p:nvSpPr>
            <p:spPr>
              <a:xfrm>
                <a:off x="5564266" y="3512959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43B5DD1-CE94-4612-989D-554358BAB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3512959"/>
                <a:ext cx="6097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4176683-F081-40E8-A80C-739AF76AC101}"/>
                  </a:ext>
                </a:extLst>
              </p:cNvPr>
              <p:cNvSpPr txBox="1"/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4176683-F081-40E8-A80C-739AF76AC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E1C2197-3F5D-4BD7-BCA8-B1E15955F56E}"/>
                  </a:ext>
                </a:extLst>
              </p:cNvPr>
              <p:cNvSpPr txBox="1"/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E1C2197-3F5D-4BD7-BCA8-B1E15955F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5658ECF-E4A3-4E76-9D46-5816938A7F11}"/>
                  </a:ext>
                </a:extLst>
              </p:cNvPr>
              <p:cNvSpPr txBox="1"/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5658ECF-E4A3-4E76-9D46-5816938A7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E100730-8851-4C26-8D45-29538FB85A75}"/>
                  </a:ext>
                </a:extLst>
              </p:cNvPr>
              <p:cNvSpPr txBox="1"/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2E100730-8851-4C26-8D45-29538FB8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440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>
                      <a:solidFill>
                        <a:srgbClr val="FF0000"/>
                      </a:solidFill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/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𝐴𝑙𝑔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460277A-13F2-4310-866E-0B7D505C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3014846"/>
                <a:ext cx="609755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43B5DD1-CE94-4612-989D-554358BAB552}"/>
                  </a:ext>
                </a:extLst>
              </p:cNvPr>
              <p:cNvSpPr txBox="1"/>
              <p:nvPr/>
            </p:nvSpPr>
            <p:spPr>
              <a:xfrm>
                <a:off x="5564266" y="3512959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43B5DD1-CE94-4612-989D-554358BAB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3512959"/>
                <a:ext cx="6097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D1F504-35C5-4211-B478-86F4F59CFB38}"/>
                  </a:ext>
                </a:extLst>
              </p:cNvPr>
              <p:cNvSpPr txBox="1"/>
              <p:nvPr/>
            </p:nvSpPr>
            <p:spPr>
              <a:xfrm>
                <a:off x="5564266" y="4943501"/>
                <a:ext cx="6097554" cy="675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D1F504-35C5-4211-B478-86F4F59CF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66" y="4943501"/>
                <a:ext cx="6097554" cy="6758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7CFD7D4-A928-40FA-85B1-5CF3278295F2}"/>
                  </a:ext>
                </a:extLst>
              </p:cNvPr>
              <p:cNvSpPr txBox="1"/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7CFD7D4-A928-40FA-85B1-5CF327829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45841"/>
                <a:ext cx="6097554" cy="871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B95026-F676-43B9-B2E0-ECB001D24628}"/>
                  </a:ext>
                </a:extLst>
              </p:cNvPr>
              <p:cNvSpPr txBox="1"/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B95026-F676-43B9-B2E0-ECB001D2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45841"/>
                <a:ext cx="6097554" cy="871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54DC3A1-330A-4CD0-A5E1-4EDDEAD25F2B}"/>
                  </a:ext>
                </a:extLst>
              </p:cNvPr>
              <p:cNvSpPr txBox="1"/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54DC3A1-330A-4CD0-A5E1-4EDDEAD2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45648"/>
                <a:ext cx="6097554" cy="871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43EC556-A206-40C4-AD59-68A765E18395}"/>
                  </a:ext>
                </a:extLst>
              </p:cNvPr>
              <p:cNvSpPr txBox="1"/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43EC556-A206-40C4-AD59-68A765E18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615" y="296646"/>
                <a:ext cx="60975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8310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4BB-F0F9-42C1-BE4F-6A4F2F33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273C-8DC6-4C3B-8438-2542A101A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Derandomization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0912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Continuous algorithm</a:t>
            </a:r>
            <a:endParaRPr lang="en-I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220" y="1685064"/>
                <a:ext cx="9535890" cy="4351338"/>
              </a:xfrm>
            </p:spPr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𝑎𝑙𝑔𝑜𝑟𝑖𝑡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𝑝𝑟𝑜𝑑𝑢𝑐𝑒𝑠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𝑝𝑟𝑖𝑚𝑎𝑙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𝑠𝑜𝑙𝑢𝑡𝑖𝑜𝑛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220" y="1685064"/>
                <a:ext cx="9535890" cy="4351338"/>
              </a:xfrm>
              <a:blipFill>
                <a:blip r:embed="rId2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54A95-B6FA-4776-B592-07CB36C25650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54A95-B6FA-4776-B592-07CB36C2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A0E88-39E3-415E-BF88-6A12556CD33A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A0E88-39E3-415E-BF88-6A12556CD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FA97ED-19FE-4F36-BC63-017EE1DF7A19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FA97ED-19FE-4F36-BC63-017EE1DF7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Continuous algorithm</a:t>
            </a:r>
            <a:endParaRPr lang="en-I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220" y="1685064"/>
                <a:ext cx="9535890" cy="4351338"/>
              </a:xfrm>
            </p:spPr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𝑎𝑙𝑔𝑜𝑟𝑖𝑡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𝑝𝑟𝑜𝑑𝑢𝑐𝑒𝑠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𝑝𝑟𝑖𝑚𝑎𝑙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𝑠𝑜𝑙𝑢𝑡𝑖𝑜𝑛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Obvious. </a:t>
                </a:r>
                <a:r>
                  <a:rPr lang="en-US" sz="2400" dirty="0">
                    <a:solidFill>
                      <a:srgbClr val="00B050"/>
                    </a:solidFill>
                  </a:rPr>
                  <a:t>We increase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till the constraint is satisfied.</a:t>
                </a:r>
                <a:endParaRPr lang="en-US" sz="2400" dirty="0"/>
              </a:p>
              <a:p>
                <a:r>
                  <a:rPr lang="en-US" sz="2400" dirty="0"/>
                  <a:t>Consecutive increases can’t damage satisfiability.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220" y="1685064"/>
                <a:ext cx="9535890" cy="4351338"/>
              </a:xfrm>
              <a:blipFill>
                <a:blip r:embed="rId2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54A95-B6FA-4776-B592-07CB36C25650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54A95-B6FA-4776-B592-07CB36C2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A0E88-39E3-415E-BF88-6A12556CD33A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BA0E88-39E3-415E-BF88-6A12556CD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FA97ED-19FE-4F36-BC63-017EE1DF7A19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FA97ED-19FE-4F36-BC63-017EE1DF7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9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11CF9E-A780-408A-86C0-97899F219A13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11CF9E-A780-408A-86C0-97899F21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8DF168-97FE-40EA-A6BA-83926A0199AC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8DF168-97FE-40EA-A6BA-83926A01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88134-5DAB-45DE-B56F-FAEF79A3A42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88134-5DAB-45DE-B56F-FAEF79A3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83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08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20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8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accent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accent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6253"/>
                <a:ext cx="10496550" cy="4140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D0F56-12BB-4A8A-B78B-DC462114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751EC-28F5-4452-AF11-20F78307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740F5-F291-44D9-8EB5-9FE71059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5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846" y="2140985"/>
                <a:ext cx="9544050" cy="356934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200" b="0" dirty="0"/>
                  <a:t>	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846" y="2140985"/>
                <a:ext cx="9544050" cy="35693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60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846" y="2140986"/>
                <a:ext cx="9544050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200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func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846" y="2140986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64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6846" y="2140986"/>
                <a:ext cx="9544050" cy="41758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>
                                            <m:f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400" b="0" i="0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fName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200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|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func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846" y="2140986"/>
                <a:ext cx="9544050" cy="41758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8802A-F250-407A-9873-393BFB4A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A9A1B7-24A8-4B7B-86F0-A418AFD2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A0C31-0766-4958-B92E-B0E959C93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7C58-9EFF-4C9C-8AFB-F1D6D22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talk about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576E-9FD3-4950-BBB5-EE15B994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Continuous algorithm</a:t>
            </a:r>
          </a:p>
          <a:p>
            <a:pPr lvl="1"/>
            <a:r>
              <a:rPr lang="en-US" dirty="0"/>
              <a:t>A. Algorithm</a:t>
            </a:r>
          </a:p>
          <a:p>
            <a:pPr lvl="1"/>
            <a:r>
              <a:rPr lang="en-US" dirty="0"/>
              <a:t>B. Proof of correctness</a:t>
            </a:r>
          </a:p>
          <a:p>
            <a:pPr lvl="1"/>
            <a:r>
              <a:rPr lang="en-US" dirty="0"/>
              <a:t>C. How to derive the function technique.  </a:t>
            </a:r>
          </a:p>
          <a:p>
            <a:r>
              <a:rPr lang="en-US" dirty="0"/>
              <a:t>2 – From fractional to integral – randomized rounding</a:t>
            </a:r>
          </a:p>
          <a:p>
            <a:pPr lvl="1"/>
            <a:r>
              <a:rPr lang="en-US" dirty="0"/>
              <a:t>A. Offline settings</a:t>
            </a:r>
          </a:p>
          <a:p>
            <a:pPr lvl="1"/>
            <a:r>
              <a:rPr lang="en-US" dirty="0"/>
              <a:t>B. Online settings</a:t>
            </a:r>
          </a:p>
        </p:txBody>
      </p:sp>
    </p:spTree>
    <p:extLst>
      <p:ext uri="{BB962C8B-B14F-4D97-AF65-F5344CB8AC3E}">
        <p14:creationId xmlns:p14="http://schemas.microsoft.com/office/powerpoint/2010/main" val="53286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7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f>
                                              <m:f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func>
                                                  <m:func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400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i="1">
                                                            <a:solidFill>
                                                              <a:schemeClr val="accent2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fNam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b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chemeClr val="accent2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53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/>
              <p:nvPr/>
            </p:nvSpPr>
            <p:spPr>
              <a:xfrm>
                <a:off x="995281" y="3234193"/>
                <a:ext cx="4248524" cy="1143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Initially,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1" y="3234193"/>
                <a:ext cx="4248524" cy="1143070"/>
              </a:xfrm>
              <a:prstGeom prst="rect">
                <a:avLst/>
              </a:prstGeom>
              <a:blipFill>
                <a:blip r:embed="rId6"/>
                <a:stretch>
                  <a:fillRect l="-2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48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/>
              <p:nvPr/>
            </p:nvSpPr>
            <p:spPr>
              <a:xfrm>
                <a:off x="995281" y="3234193"/>
                <a:ext cx="4248524" cy="2376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Initially,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1" y="3234193"/>
                <a:ext cx="4248524" cy="2376163"/>
              </a:xfrm>
              <a:prstGeom prst="rect">
                <a:avLst/>
              </a:prstGeom>
              <a:blipFill>
                <a:blip r:embed="rId6"/>
                <a:stretch>
                  <a:fillRect l="-2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90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𝑖𝑡𝑒𝑟𝑎𝑡𝑖𝑜𝑛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200" b="0" dirty="0"/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92" y="2136253"/>
                <a:ext cx="954405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/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94D6A-568B-41EC-9586-60F0D713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38102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/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F4425C-163E-44EF-B7C2-B2346535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381029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/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DA1834-6E3A-44EF-8598-38131028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1" y="280115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/>
              <p:nvPr/>
            </p:nvSpPr>
            <p:spPr>
              <a:xfrm>
                <a:off x="995281" y="3234193"/>
                <a:ext cx="4248524" cy="2930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Initially,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IL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D61D9-A591-42E5-847F-15CF45E5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1" y="3234193"/>
                <a:ext cx="4248524" cy="2930161"/>
              </a:xfrm>
              <a:prstGeom prst="rect">
                <a:avLst/>
              </a:prstGeom>
              <a:blipFill>
                <a:blip r:embed="rId6"/>
                <a:stretch>
                  <a:fillRect l="-2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5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5" y="2264056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𝑝𝑎𝑐𝑘𝑖𝑛𝑔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𝑑𝑢𝑎𝑙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000" dirty="0"/>
                  <a:t>Let’s look at the primal variable that’s corresponding to that constraint 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/>
                  <a:t>–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2264056"/>
                <a:ext cx="10515600" cy="4351338"/>
              </a:xfrm>
              <a:blipFill>
                <a:blip r:embed="rId2"/>
                <a:stretch>
                  <a:fillRect l="-754" t="-145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BFD8E-907C-44D0-B498-DCB4B5763871}"/>
                  </a:ext>
                </a:extLst>
              </p:cNvPr>
              <p:cNvSpPr txBox="1"/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BFD8E-907C-44D0-B498-DCB4B576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E6E6E-27D3-4783-A104-584A8DE0642D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E6E6E-27D3-4783-A104-584A8DE06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F5922-9FC5-4561-AE4B-66878C2207F0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F5922-9FC5-4561-AE4B-66878C22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62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5" y="2273387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𝑝𝑎𝑐𝑘𝑖𝑛𝑔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𝑑𝑢𝑎𝑙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000" dirty="0"/>
                  <a:t>Let’s look at the primal variable that’s corresponding to that constraint 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/>
                  <a:t>–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2273387"/>
                <a:ext cx="10515600" cy="4351338"/>
              </a:xfrm>
              <a:blipFill>
                <a:blip r:embed="rId2"/>
                <a:stretch>
                  <a:fillRect l="-754" t="-145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BFD8E-907C-44D0-B498-DCB4B5763871}"/>
                  </a:ext>
                </a:extLst>
              </p:cNvPr>
              <p:cNvSpPr txBox="1"/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BFD8E-907C-44D0-B498-DCB4B576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E6E6E-27D3-4783-A104-584A8DE0642D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E6E6E-27D3-4783-A104-584A8DE06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F5922-9FC5-4561-AE4B-66878C2207F0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F5922-9FC5-4561-AE4B-66878C22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66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Weak duality -&gt;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𝑜𝑤𝑒𝑑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competitive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  <a:blipFill>
                <a:blip r:embed="rId2"/>
                <a:stretch>
                  <a:fillRect l="-754" t="-40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/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𝑎𝑙𝑔𝑜𝑟𝑖𝑡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𝑝𝑟𝑜𝑑𝑢𝑐𝑒𝑠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𝑝𝑟𝑖𝑚𝑎𝑙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𝑓𝑒𝑎𝑠𝑎𝑏𝑙𝑒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/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𝑖𝑡𝑒𝑟𝑎𝑡𝑖𝑜𝑛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/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𝑑𝑢𝑎𝑙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blipFill>
                <a:blip r:embed="rId8"/>
                <a:stretch>
                  <a:fillRect t="-107463" b="-1597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59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Weak duality -&gt;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𝑜𝑤𝑒𝑑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competitive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  <a:blipFill>
                <a:blip r:embed="rId2"/>
                <a:stretch>
                  <a:fillRect l="-754" t="-40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/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𝑎𝑙𝑔𝑜𝑟𝑖𝑡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𝑝𝑟𝑜𝑑𝑢𝑐𝑒𝑠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𝑝𝑟𝑖𝑚𝑎𝑙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𝑓𝑒𝑎𝑠𝑎𝑏𝑙𝑒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/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𝑖𝑡𝑒𝑟𝑎𝑡𝑖𝑜𝑛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/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𝑑𝑢𝑎𝑙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blipFill>
                <a:blip r:embed="rId8"/>
                <a:stretch>
                  <a:fillRect t="-107463" b="-1597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87343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u="sng" dirty="0"/>
                  <a:t>What we want:</a:t>
                </a:r>
                <a:endParaRPr lang="he-IL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fractional</m:t>
                        </m:r>
                      </m:e>
                    </m:d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covering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solution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which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feasible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competitive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𝐿𝑖𝑘𝑒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𝑑𝑖𝑠𝑐𝑟𝑒𝑡𝑒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𝑝𝑎𝑐𝑘𝑖𝑛𝑔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solution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fractional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which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feasible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competitive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𝐿𝑖𝑘𝑒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𝑑𝑖𝑠𝑐𝑟𝑒𝑡𝑒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87343" cy="4351338"/>
              </a:xfrm>
              <a:blipFill>
                <a:blip r:embed="rId2"/>
                <a:stretch>
                  <a:fillRect l="-1125" t="-26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B9E2BA-C584-48BD-8397-5412C83E3B1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B9E2BA-C584-48BD-8397-5412C83E3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6DA8E8-0ABC-4AE3-8C39-F60D873D6B3B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6DA8E8-0ABC-4AE3-8C39-F60D873D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D3E9AA5-13C2-42A9-8EB4-247F7B0173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6753" y="4997382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D3E9AA5-13C2-42A9-8EB4-247F7B017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753" y="4997382"/>
                <a:ext cx="5074333" cy="1603375"/>
              </a:xfrm>
              <a:prstGeom prst="rect">
                <a:avLst/>
              </a:prstGeom>
              <a:blipFill>
                <a:blip r:embed="rId5"/>
                <a:stretch>
                  <a:fillRect b="-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6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Weak duality -&gt;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𝑜𝑤𝑒𝑑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competitive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  <a:blipFill>
                <a:blip r:embed="rId2"/>
                <a:stretch>
                  <a:fillRect l="-754" t="-40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/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𝑎𝑙𝑔𝑜𝑟𝑖𝑡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𝑝𝑟𝑜𝑑𝑢𝑐𝑒𝑠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𝑝𝑟𝑖𝑚𝑎𝑙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𝑓𝑒𝑎𝑠𝑎𝑏𝑙𝑒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/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𝑖𝑡𝑒𝑟𝑎𝑡𝑖𝑜𝑛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/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𝑑𝑢𝑎𝑙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blipFill>
                <a:blip r:embed="rId8"/>
                <a:stretch>
                  <a:fillRect t="-107463" b="-1597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76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Weak duality -&gt;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𝑜𝑤𝑒𝑑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competitive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1" y="2140986"/>
                <a:ext cx="10515600" cy="4351338"/>
              </a:xfrm>
              <a:blipFill>
                <a:blip r:embed="rId2"/>
                <a:stretch>
                  <a:fillRect l="-754" t="-40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B2E52D-50DB-436D-B58B-D0EB18F65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FE32F5-90E2-4D92-8ABF-AF8F5670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/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𝑎𝑙𝑔𝑜𝑟𝑖𝑡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𝑝𝑟𝑜𝑑𝑢𝑐𝑒𝑠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𝑝𝑟𝑖𝑚𝑎𝑙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𝑓𝑒𝑎𝑠𝑎𝑏𝑙𝑒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3E056-C09B-42EE-A518-15CE2062D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1" y="385762"/>
                <a:ext cx="675225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/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𝐿𝑒𝑚𝑚𝑎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𝑖𝑡𝑒𝑟𝑎𝑡𝑖𝑜𝑛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AE2BE0-A08A-417F-B8AF-E24024C6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12" y="744919"/>
                <a:ext cx="6097554" cy="697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/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𝐿𝑒𝑚𝑚𝑎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𝑑𝑢𝑎𝑙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𝑓𝑒𝑎𝑠𝑎𝑏𝑙𝑒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9A037-6DFC-4880-9EAB-31BB291C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0" y="1429084"/>
                <a:ext cx="6416350" cy="406586"/>
              </a:xfrm>
              <a:prstGeom prst="rect">
                <a:avLst/>
              </a:prstGeom>
              <a:blipFill>
                <a:blip r:embed="rId8"/>
                <a:stretch>
                  <a:fillRect t="-107463" b="-1597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072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Continuous algorithm – how to derive the function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𝑤𝑎𝑛𝑡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                    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/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/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/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7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29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Continuous algorithm – how to derive the function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𝑤𝑎𝑛𝑡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/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/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/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7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92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Continuous algorithm – how to derive the function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𝑤𝑎𝑛𝑡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02559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/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5EB15-2CCF-4D7E-BA5C-74F2F94E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57" y="2088278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/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1FA5F-98C2-4503-8A46-23F33C3B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41" y="4441825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/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EBD24-A9B2-4526-8404-F755E50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50" y="4421739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7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53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621" y="1937592"/>
                <a:ext cx="10515600" cy="207457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621" y="1937592"/>
                <a:ext cx="10515600" cy="20745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/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568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621" y="1937593"/>
                <a:ext cx="10515600" cy="324089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621" y="1937593"/>
                <a:ext cx="10515600" cy="32408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/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72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621" y="1937592"/>
                <a:ext cx="105156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→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621" y="1937592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/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60516-9553-4560-9861-0229AFBCB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6" y="280115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15162B-BDF5-4B21-AD9D-FFFFEE6E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793C71-D576-4B3D-9B30-45BC2069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09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Continuous algorithm – how to derive the function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704975" y="19780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04975" y="1978025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AECC-DFF5-4DD2-9DF9-C5E66F3F3B2C}"/>
                  </a:ext>
                </a:extLst>
              </p:cNvPr>
              <p:cNvSpPr txBox="1"/>
              <p:nvPr/>
            </p:nvSpPr>
            <p:spPr>
              <a:xfrm>
                <a:off x="6734175" y="2111244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AECC-DFF5-4DD2-9DF9-C5E66F3F3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5" y="2111244"/>
                <a:ext cx="5457825" cy="1198854"/>
              </a:xfrm>
              <a:prstGeom prst="rect">
                <a:avLst/>
              </a:prstGeom>
              <a:blipFill>
                <a:blip r:embed="rId3"/>
                <a:stretch>
                  <a:fillRect t="-365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DFA6C9-F60F-40DE-9545-9F17D287B148}"/>
                  </a:ext>
                </a:extLst>
              </p:cNvPr>
              <p:cNvSpPr txBox="1"/>
              <p:nvPr/>
            </p:nvSpPr>
            <p:spPr>
              <a:xfrm>
                <a:off x="7366316" y="464217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DFA6C9-F60F-40DE-9545-9F17D287B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316" y="464217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B95103-DF78-40DF-B23C-652629A0AF48}"/>
                  </a:ext>
                </a:extLst>
              </p:cNvPr>
              <p:cNvSpPr txBox="1"/>
              <p:nvPr/>
            </p:nvSpPr>
            <p:spPr>
              <a:xfrm>
                <a:off x="9736050" y="46485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B95103-DF78-40DF-B23C-652629A0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50" y="46485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571" b="-4795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25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1B1-6DF2-4F0C-9BD6-E13B06D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C113-C2D3-4072-94A9-9FDFAAB8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latin typeface="+mj-lt"/>
              </a:rPr>
              <a:t>We saw two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44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5B92-E614-499D-8439-0588CCF4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The Algorithm:</a:t>
                </a:r>
              </a:p>
              <a:p>
                <a:r>
                  <a:rPr lang="en-US" sz="2400" dirty="0"/>
                  <a:t>Upon Arrival of a primal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/>
                  <a:t> and it’s corresponding dual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en-US" dirty="0"/>
                  <a:t>1) 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sz="2400" dirty="0"/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continuously </a:t>
                </a:r>
              </a:p>
              <a:p>
                <a:pPr lvl="2"/>
                <a:r>
                  <a:rPr lang="en-US" sz="2400" dirty="0"/>
                  <a:t>B) 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appears in the (yet unsatisfied) primal constraint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according to the following function:</a:t>
                </a:r>
              </a:p>
              <a:p>
                <a:pPr lvl="2"/>
                <a:endParaRPr lang="en-US" sz="24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96CFF5-8077-4171-8E8A-B5113760D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D985046-9574-4595-AE69-11967636FE41}"/>
              </a:ext>
            </a:extLst>
          </p:cNvPr>
          <p:cNvSpPr/>
          <p:nvPr/>
        </p:nvSpPr>
        <p:spPr>
          <a:xfrm>
            <a:off x="8913136" y="4674637"/>
            <a:ext cx="15371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C378D2-5D64-451C-87E8-36C5FB266DE0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C378D2-5D64-451C-87E8-36C5FB26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F54123-9D94-4AE1-A07C-4BD88258E3CF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F54123-9D94-4AE1-A07C-4BD88258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1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1B1-6DF2-4F0C-9BD6-E13B06D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C113-C2D3-4072-94A9-9FDFAAB8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latin typeface="+mj-lt"/>
              </a:rPr>
              <a:t>We saw two algorithms</a:t>
            </a:r>
          </a:p>
          <a:p>
            <a:pPr marL="0" indent="0">
              <a:buNone/>
            </a:pPr>
            <a:r>
              <a:rPr lang="en-US" b="0" dirty="0"/>
              <a:t>	Discrete: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351A7ED-4689-4080-AF16-6650847748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6577" y="3046357"/>
                <a:ext cx="5150865" cy="25443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𝑒𝑎𝑐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351A7ED-4689-4080-AF16-66508477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77" y="3046357"/>
                <a:ext cx="5150865" cy="2544356"/>
              </a:xfrm>
              <a:prstGeom prst="rect">
                <a:avLst/>
              </a:prstGeom>
              <a:blipFill>
                <a:blip r:embed="rId4"/>
                <a:stretch>
                  <a:fillRect l="-708" t="-16945" r="-1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34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1B1-6DF2-4F0C-9BD6-E13B06D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C113-C2D3-4072-94A9-9FDFAAB8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latin typeface="+mj-lt"/>
              </a:rPr>
              <a:t>We saw two algorithms</a:t>
            </a:r>
          </a:p>
          <a:p>
            <a:pPr marL="0" indent="0">
              <a:buNone/>
            </a:pPr>
            <a:r>
              <a:rPr lang="en-US" b="0" dirty="0"/>
              <a:t>	Continuous: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794A06-9977-443A-8E87-A6FD55FBB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2194" y="2931834"/>
                <a:ext cx="6501096" cy="3540404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Upon Arrival of a primal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000" dirty="0"/>
                  <a:t> and it’s corresponding </a:t>
                </a:r>
                <a:r>
                  <a:rPr lang="en-US" sz="2000" dirty="0">
                    <a:solidFill>
                      <a:schemeClr val="tx1"/>
                    </a:solidFill>
                  </a:rPr>
                  <a:t>dual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1) 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B) For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appears in the (yet unsatisfied) primal constraint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according to the following function:</a:t>
                </a:r>
              </a:p>
              <a:p>
                <a:pPr lvl="2"/>
                <a:endParaRPr lang="en-US" dirty="0">
                  <a:solidFill>
                    <a:schemeClr val="tx1"/>
                  </a:solidFill>
                </a:endParaRPr>
              </a:p>
              <a:p>
                <a:pPr marL="914400" lvl="2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794A06-9977-443A-8E87-A6FD55FBB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194" y="2931834"/>
                <a:ext cx="6501096" cy="3540404"/>
              </a:xfrm>
              <a:prstGeom prst="rect">
                <a:avLst/>
              </a:prstGeom>
              <a:blipFill>
                <a:blip r:embed="rId4"/>
                <a:stretch>
                  <a:fillRect l="-843" t="-14408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918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41B1-6DF2-4F0C-9BD6-E13B06D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C113-C2D3-4072-94A9-9FDFAAB8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latin typeface="+mj-lt"/>
              </a:rPr>
              <a:t>We saw two algorithms</a:t>
            </a:r>
          </a:p>
          <a:p>
            <a:r>
              <a:rPr lang="en-US" b="0" i="0" dirty="0">
                <a:latin typeface="+mj-lt"/>
              </a:rPr>
              <a:t>Using these algorithms to solve the routing problem</a:t>
            </a:r>
          </a:p>
          <a:p>
            <a:endParaRPr lang="en-US" b="0" i="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/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0D7EDA-26E0-4E5B-900B-0D1EE2846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41" y="385762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/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5462F-8BA3-45CA-9DF2-66ECB4134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50" y="365676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F710D0B-926C-4AB8-95C3-ECC0D6F44849}"/>
              </a:ext>
            </a:extLst>
          </p:cNvPr>
          <p:cNvGrpSpPr/>
          <p:nvPr/>
        </p:nvGrpSpPr>
        <p:grpSpPr>
          <a:xfrm>
            <a:off x="3738974" y="3429000"/>
            <a:ext cx="4714052" cy="3310304"/>
            <a:chOff x="-27752" y="1519344"/>
            <a:chExt cx="5919611" cy="42388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E521735-6345-43F8-93EA-6341AA64D62B}"/>
                </a:ext>
              </a:extLst>
            </p:cNvPr>
            <p:cNvGrpSpPr/>
            <p:nvPr/>
          </p:nvGrpSpPr>
          <p:grpSpPr>
            <a:xfrm>
              <a:off x="217276" y="1729298"/>
              <a:ext cx="5339712" cy="3757916"/>
              <a:chOff x="524933" y="4301067"/>
              <a:chExt cx="3090333" cy="2174876"/>
            </a:xfrm>
          </p:grpSpPr>
          <p:sp>
            <p:nvSpPr>
              <p:cNvPr id="57" name="Connector 3">
                <a:extLst>
                  <a:ext uri="{FF2B5EF4-FFF2-40B4-BE49-F238E27FC236}">
                    <a16:creationId xmlns:a16="http://schemas.microsoft.com/office/drawing/2014/main" id="{0E1C6A56-5FE4-4007-83AF-584BB28DDB45}"/>
                  </a:ext>
                </a:extLst>
              </p:cNvPr>
              <p:cNvSpPr/>
              <p:nvPr/>
            </p:nvSpPr>
            <p:spPr>
              <a:xfrm>
                <a:off x="1464733" y="6399743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FC9F196-644A-4B5B-86BE-08D443E70361}"/>
                  </a:ext>
                </a:extLst>
              </p:cNvPr>
              <p:cNvGrpSpPr/>
              <p:nvPr/>
            </p:nvGrpSpPr>
            <p:grpSpPr>
              <a:xfrm>
                <a:off x="524933" y="4301067"/>
                <a:ext cx="3090333" cy="2136776"/>
                <a:chOff x="524933" y="4301067"/>
                <a:chExt cx="3090333" cy="2136776"/>
              </a:xfrm>
            </p:grpSpPr>
            <p:sp>
              <p:nvSpPr>
                <p:cNvPr id="59" name="Connector 4">
                  <a:extLst>
                    <a:ext uri="{FF2B5EF4-FFF2-40B4-BE49-F238E27FC236}">
                      <a16:creationId xmlns:a16="http://schemas.microsoft.com/office/drawing/2014/main" id="{A4027E1B-6901-4583-BDDF-178381546D58}"/>
                    </a:ext>
                  </a:extLst>
                </p:cNvPr>
                <p:cNvSpPr/>
                <p:nvPr/>
              </p:nvSpPr>
              <p:spPr>
                <a:xfrm>
                  <a:off x="917429" y="5151120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sp>
              <p:nvSpPr>
                <p:cNvPr id="60" name="Connector 5">
                  <a:extLst>
                    <a:ext uri="{FF2B5EF4-FFF2-40B4-BE49-F238E27FC236}">
                      <a16:creationId xmlns:a16="http://schemas.microsoft.com/office/drawing/2014/main" id="{3D205D91-C1BE-4C98-A1D7-2FCA825ED5E6}"/>
                    </a:ext>
                  </a:extLst>
                </p:cNvPr>
                <p:cNvSpPr/>
                <p:nvPr/>
              </p:nvSpPr>
              <p:spPr>
                <a:xfrm>
                  <a:off x="1811866" y="4301067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sp>
              <p:nvSpPr>
                <p:cNvPr id="61" name="Connector 6">
                  <a:extLst>
                    <a:ext uri="{FF2B5EF4-FFF2-40B4-BE49-F238E27FC236}">
                      <a16:creationId xmlns:a16="http://schemas.microsoft.com/office/drawing/2014/main" id="{FF21F906-AE9C-4A46-BD5A-BBD206027322}"/>
                    </a:ext>
                  </a:extLst>
                </p:cNvPr>
                <p:cNvSpPr/>
                <p:nvPr/>
              </p:nvSpPr>
              <p:spPr>
                <a:xfrm>
                  <a:off x="2167467" y="5338234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sp>
              <p:nvSpPr>
                <p:cNvPr id="62" name="Connector 7">
                  <a:extLst>
                    <a:ext uri="{FF2B5EF4-FFF2-40B4-BE49-F238E27FC236}">
                      <a16:creationId xmlns:a16="http://schemas.microsoft.com/office/drawing/2014/main" id="{2EB9F071-9220-4284-9ED6-F74B8FB897A3}"/>
                    </a:ext>
                  </a:extLst>
                </p:cNvPr>
                <p:cNvSpPr/>
                <p:nvPr/>
              </p:nvSpPr>
              <p:spPr>
                <a:xfrm>
                  <a:off x="2887133" y="5977467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sp>
              <p:nvSpPr>
                <p:cNvPr id="63" name="Connector 8">
                  <a:extLst>
                    <a:ext uri="{FF2B5EF4-FFF2-40B4-BE49-F238E27FC236}">
                      <a16:creationId xmlns:a16="http://schemas.microsoft.com/office/drawing/2014/main" id="{DF5BB135-C772-4359-8FC3-C7AD09F50DFC}"/>
                    </a:ext>
                  </a:extLst>
                </p:cNvPr>
                <p:cNvSpPr/>
                <p:nvPr/>
              </p:nvSpPr>
              <p:spPr>
                <a:xfrm>
                  <a:off x="3539066" y="4727839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sp>
              <p:nvSpPr>
                <p:cNvPr id="64" name="Connector 9">
                  <a:extLst>
                    <a:ext uri="{FF2B5EF4-FFF2-40B4-BE49-F238E27FC236}">
                      <a16:creationId xmlns:a16="http://schemas.microsoft.com/office/drawing/2014/main" id="{7766C906-2361-4CAC-8766-D22A946797F4}"/>
                    </a:ext>
                  </a:extLst>
                </p:cNvPr>
                <p:cNvSpPr/>
                <p:nvPr/>
              </p:nvSpPr>
              <p:spPr>
                <a:xfrm>
                  <a:off x="524933" y="4432301"/>
                  <a:ext cx="76200" cy="762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IL"/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2E0CEB7-A9B7-4CA4-BF37-2B23D4F1C3A8}"/>
                    </a:ext>
                  </a:extLst>
                </p:cNvPr>
                <p:cNvCxnSpPr>
                  <a:cxnSpLocks/>
                  <a:stCxn id="57" idx="1"/>
                  <a:endCxn id="59" idx="4"/>
                </p:cNvCxnSpPr>
                <p:nvPr/>
              </p:nvCxnSpPr>
              <p:spPr>
                <a:xfrm flipH="1" flipV="1">
                  <a:off x="955529" y="5227320"/>
                  <a:ext cx="520363" cy="1183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C71DC12-EB57-4640-8E37-88886B612404}"/>
                    </a:ext>
                  </a:extLst>
                </p:cNvPr>
                <p:cNvCxnSpPr>
                  <a:stCxn id="60" idx="2"/>
                  <a:endCxn id="64" idx="6"/>
                </p:cNvCxnSpPr>
                <p:nvPr/>
              </p:nvCxnSpPr>
              <p:spPr>
                <a:xfrm flipH="1">
                  <a:off x="601133" y="4339167"/>
                  <a:ext cx="1210733" cy="1312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A662E57-574E-4E32-94B2-3E0025506A4C}"/>
                    </a:ext>
                  </a:extLst>
                </p:cNvPr>
                <p:cNvCxnSpPr>
                  <a:stCxn id="60" idx="3"/>
                  <a:endCxn id="59" idx="7"/>
                </p:cNvCxnSpPr>
                <p:nvPr/>
              </p:nvCxnSpPr>
              <p:spPr>
                <a:xfrm flipH="1">
                  <a:off x="982470" y="4366108"/>
                  <a:ext cx="840555" cy="79617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54E3B50-ED21-4F65-A0AC-3EC352C423FD}"/>
                    </a:ext>
                  </a:extLst>
                </p:cNvPr>
                <p:cNvCxnSpPr>
                  <a:stCxn id="60" idx="6"/>
                  <a:endCxn id="63" idx="2"/>
                </p:cNvCxnSpPr>
                <p:nvPr/>
              </p:nvCxnSpPr>
              <p:spPr>
                <a:xfrm>
                  <a:off x="1888066" y="4339167"/>
                  <a:ext cx="1651000" cy="42677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EBA9AA4-D31A-4AB8-A58F-1545AD3BA9FD}"/>
                    </a:ext>
                  </a:extLst>
                </p:cNvPr>
                <p:cNvCxnSpPr>
                  <a:stCxn id="63" idx="4"/>
                  <a:endCxn id="62" idx="7"/>
                </p:cNvCxnSpPr>
                <p:nvPr/>
              </p:nvCxnSpPr>
              <p:spPr>
                <a:xfrm flipH="1">
                  <a:off x="2952174" y="4804039"/>
                  <a:ext cx="624992" cy="118458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D18934C-9844-4261-8ECF-A2800B2FF2C2}"/>
                    </a:ext>
                  </a:extLst>
                </p:cNvPr>
                <p:cNvCxnSpPr>
                  <a:stCxn id="57" idx="6"/>
                  <a:endCxn id="62" idx="2"/>
                </p:cNvCxnSpPr>
                <p:nvPr/>
              </p:nvCxnSpPr>
              <p:spPr>
                <a:xfrm flipV="1">
                  <a:off x="1540933" y="6015567"/>
                  <a:ext cx="1346200" cy="42227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07082AE-BF09-49D9-A47F-42328DA05434}"/>
                    </a:ext>
                  </a:extLst>
                </p:cNvPr>
                <p:cNvCxnSpPr>
                  <a:stCxn id="57" idx="0"/>
                  <a:endCxn id="61" idx="3"/>
                </p:cNvCxnSpPr>
                <p:nvPr/>
              </p:nvCxnSpPr>
              <p:spPr>
                <a:xfrm flipV="1">
                  <a:off x="1502833" y="5403275"/>
                  <a:ext cx="675793" cy="99646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13B64C1-F43F-4769-81E4-D63048CB49DE}"/>
                    </a:ext>
                  </a:extLst>
                </p:cNvPr>
                <p:cNvCxnSpPr>
                  <a:stCxn id="61" idx="0"/>
                  <a:endCxn id="60" idx="4"/>
                </p:cNvCxnSpPr>
                <p:nvPr/>
              </p:nvCxnSpPr>
              <p:spPr>
                <a:xfrm flipH="1" flipV="1">
                  <a:off x="1849966" y="4377267"/>
                  <a:ext cx="355601" cy="96096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8E2209-4CFF-4163-84C1-4C2E23A86967}"/>
                    </a:ext>
                  </a:extLst>
                </p:cNvPr>
                <p:cNvSpPr txBox="1"/>
                <p:nvPr/>
              </p:nvSpPr>
              <p:spPr>
                <a:xfrm>
                  <a:off x="492287" y="1593257"/>
                  <a:ext cx="106967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8E2209-4CFF-4163-84C1-4C2E23A86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87" y="1593257"/>
                  <a:ext cx="1069674" cy="261610"/>
                </a:xfrm>
                <a:prstGeom prst="rect">
                  <a:avLst/>
                </a:prstGeom>
                <a:blipFill>
                  <a:blip r:embed="rId4"/>
                  <a:stretch>
                    <a:fillRect b="-11515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5E1E38-47D1-4DC6-B7AC-F8FB18679F7F}"/>
                    </a:ext>
                  </a:extLst>
                </p:cNvPr>
                <p:cNvSpPr txBox="1"/>
                <p:nvPr/>
              </p:nvSpPr>
              <p:spPr>
                <a:xfrm>
                  <a:off x="1060065" y="2407396"/>
                  <a:ext cx="5470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5E1E38-47D1-4DC6-B7AC-F8FB18679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65" y="2407396"/>
                  <a:ext cx="547097" cy="261610"/>
                </a:xfrm>
                <a:prstGeom prst="rect">
                  <a:avLst/>
                </a:prstGeom>
                <a:blipFill>
                  <a:blip r:embed="rId5"/>
                  <a:stretch>
                    <a:fillRect r="-11111" b="-3529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ACCC87-90E5-46E9-926D-3120E4F9A1D2}"/>
                    </a:ext>
                  </a:extLst>
                </p:cNvPr>
                <p:cNvSpPr txBox="1"/>
                <p:nvPr/>
              </p:nvSpPr>
              <p:spPr>
                <a:xfrm>
                  <a:off x="3778697" y="1817087"/>
                  <a:ext cx="5470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ACCC87-90E5-46E9-926D-3120E4F9A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697" y="1817087"/>
                  <a:ext cx="547097" cy="261610"/>
                </a:xfrm>
                <a:prstGeom prst="rect">
                  <a:avLst/>
                </a:prstGeom>
                <a:blipFill>
                  <a:blip r:embed="rId6"/>
                  <a:stretch>
                    <a:fillRect r="-12676" b="-3636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CB1FF18-D1FC-429A-BF52-DD0D98D1CD81}"/>
                    </a:ext>
                  </a:extLst>
                </p:cNvPr>
                <p:cNvSpPr txBox="1"/>
                <p:nvPr/>
              </p:nvSpPr>
              <p:spPr>
                <a:xfrm>
                  <a:off x="4976975" y="3521394"/>
                  <a:ext cx="547097" cy="409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CB1FF18-D1FC-429A-BF52-DD0D98D1C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6975" y="3521394"/>
                  <a:ext cx="547097" cy="409215"/>
                </a:xfrm>
                <a:prstGeom prst="rect">
                  <a:avLst/>
                </a:prstGeom>
                <a:blipFill>
                  <a:blip r:embed="rId7"/>
                  <a:stretch>
                    <a:fillRect r="-16667" b="-2692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10464C-D34D-4FBE-A960-8D9659B36EA5}"/>
                    </a:ext>
                  </a:extLst>
                </p:cNvPr>
                <p:cNvSpPr txBox="1"/>
                <p:nvPr/>
              </p:nvSpPr>
              <p:spPr>
                <a:xfrm>
                  <a:off x="1005163" y="4438635"/>
                  <a:ext cx="5470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10464C-D34D-4FBE-A960-8D9659B36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163" y="4438635"/>
                  <a:ext cx="547097" cy="261610"/>
                </a:xfrm>
                <a:prstGeom prst="rect">
                  <a:avLst/>
                </a:prstGeom>
                <a:blipFill>
                  <a:blip r:embed="rId8"/>
                  <a:stretch>
                    <a:fillRect r="-11111" b="-3529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EA2FD0-7917-4232-B5B0-E9DCC0AF3AC4}"/>
                    </a:ext>
                  </a:extLst>
                </p:cNvPr>
                <p:cNvSpPr txBox="1"/>
                <p:nvPr/>
              </p:nvSpPr>
              <p:spPr>
                <a:xfrm>
                  <a:off x="2759354" y="2445494"/>
                  <a:ext cx="547097" cy="409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EA2FD0-7917-4232-B5B0-E9DCC0AF3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354" y="2445494"/>
                  <a:ext cx="547097" cy="409215"/>
                </a:xfrm>
                <a:prstGeom prst="rect">
                  <a:avLst/>
                </a:prstGeom>
                <a:blipFill>
                  <a:blip r:embed="rId9"/>
                  <a:stretch>
                    <a:fillRect r="-16667" b="-2641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7281A1C-1288-49EA-AAD5-E7CE732A9568}"/>
                    </a:ext>
                  </a:extLst>
                </p:cNvPr>
                <p:cNvSpPr txBox="1"/>
                <p:nvPr/>
              </p:nvSpPr>
              <p:spPr>
                <a:xfrm>
                  <a:off x="2960125" y="5113221"/>
                  <a:ext cx="5470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7281A1C-1288-49EA-AAD5-E7CE732A9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0125" y="5113221"/>
                  <a:ext cx="547097" cy="261610"/>
                </a:xfrm>
                <a:prstGeom prst="rect">
                  <a:avLst/>
                </a:prstGeom>
                <a:blipFill>
                  <a:blip r:embed="rId10"/>
                  <a:stretch>
                    <a:fillRect r="-12676" b="-3636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F9BAF04-95A5-4C80-97C0-A7BA1D8E15E2}"/>
                    </a:ext>
                  </a:extLst>
                </p:cNvPr>
                <p:cNvSpPr txBox="1"/>
                <p:nvPr/>
              </p:nvSpPr>
              <p:spPr>
                <a:xfrm>
                  <a:off x="2460218" y="4489293"/>
                  <a:ext cx="5470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r" defTabSz="914400" rtl="1" eaLnBrk="1" latinLnBrk="0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11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F9BAF04-95A5-4C80-97C0-A7BA1D8E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218" y="4489293"/>
                  <a:ext cx="547097" cy="261610"/>
                </a:xfrm>
                <a:prstGeom prst="rect">
                  <a:avLst/>
                </a:prstGeom>
                <a:blipFill>
                  <a:blip r:embed="rId11"/>
                  <a:stretch>
                    <a:fillRect r="-11111" b="-3636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428E529-10C3-4B57-AB71-978166FCDA48}"/>
                    </a:ext>
                  </a:extLst>
                </p:cNvPr>
                <p:cNvSpPr txBox="1"/>
                <p:nvPr/>
              </p:nvSpPr>
              <p:spPr>
                <a:xfrm>
                  <a:off x="-27752" y="1883703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428E529-10C3-4B57-AB71-978166FCD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752" y="1883703"/>
                  <a:ext cx="262540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2857" b="-27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61B4D8-B3C2-4EE9-9B72-643C1C06B670}"/>
                    </a:ext>
                  </a:extLst>
                </p:cNvPr>
                <p:cNvSpPr txBox="1"/>
                <p:nvPr/>
              </p:nvSpPr>
              <p:spPr>
                <a:xfrm>
                  <a:off x="4566638" y="4691741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61B4D8-B3C2-4EE9-9B72-643C1C06B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638" y="4691741"/>
                  <a:ext cx="262540" cy="276999"/>
                </a:xfrm>
                <a:prstGeom prst="rect">
                  <a:avLst/>
                </a:prstGeom>
                <a:blipFill>
                  <a:blip r:embed="rId13"/>
                  <a:stretch>
                    <a:fillRect r="-20588" b="-3428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CCD1B75-4DEA-4AC9-807B-65D7E89F792C}"/>
                    </a:ext>
                  </a:extLst>
                </p:cNvPr>
                <p:cNvSpPr txBox="1"/>
                <p:nvPr/>
              </p:nvSpPr>
              <p:spPr>
                <a:xfrm>
                  <a:off x="1921876" y="5481230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CCD1B75-4DEA-4AC9-807B-65D7E89F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876" y="5481230"/>
                  <a:ext cx="262540" cy="276999"/>
                </a:xfrm>
                <a:prstGeom prst="rect">
                  <a:avLst/>
                </a:prstGeom>
                <a:blipFill>
                  <a:blip r:embed="rId14"/>
                  <a:stretch>
                    <a:fillRect r="-14706" b="-1111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E2BFB9B-15EA-4BAD-B1CC-09B295EA97A0}"/>
                    </a:ext>
                  </a:extLst>
                </p:cNvPr>
                <p:cNvSpPr txBox="1"/>
                <p:nvPr/>
              </p:nvSpPr>
              <p:spPr>
                <a:xfrm>
                  <a:off x="3264670" y="3428495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E2BFB9B-15EA-4BAD-B1CC-09B295EA97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670" y="3428495"/>
                  <a:ext cx="262540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2A2492-CD84-432B-A4CF-AEC5251728BF}"/>
                    </a:ext>
                  </a:extLst>
                </p:cNvPr>
                <p:cNvSpPr txBox="1"/>
                <p:nvPr/>
              </p:nvSpPr>
              <p:spPr>
                <a:xfrm>
                  <a:off x="5629319" y="2328207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2A2492-CD84-432B-A4CF-AEC525172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9319" y="2328207"/>
                  <a:ext cx="262540" cy="276999"/>
                </a:xfrm>
                <a:prstGeom prst="rect">
                  <a:avLst/>
                </a:prstGeom>
                <a:blipFill>
                  <a:blip r:embed="rId16"/>
                  <a:stretch>
                    <a:fillRect r="-11429" b="-2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129E1B3-4129-4A09-B362-3DC539D03269}"/>
                    </a:ext>
                  </a:extLst>
                </p:cNvPr>
                <p:cNvSpPr txBox="1"/>
                <p:nvPr/>
              </p:nvSpPr>
              <p:spPr>
                <a:xfrm>
                  <a:off x="2422049" y="1519344"/>
                  <a:ext cx="262540" cy="276999"/>
                </a:xfrm>
                <a:prstGeom prst="rect">
                  <a:avLst/>
                </a:prstGeom>
                <a:noFill/>
                <a:ln>
                  <a:noFill/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62540"/>
                            <a:gd name="connsiteY0" fmla="*/ 0 h 276999"/>
                            <a:gd name="connsiteX1" fmla="*/ 262540 w 262540"/>
                            <a:gd name="connsiteY1" fmla="*/ 0 h 276999"/>
                            <a:gd name="connsiteX2" fmla="*/ 262540 w 262540"/>
                            <a:gd name="connsiteY2" fmla="*/ 276999 h 276999"/>
                            <a:gd name="connsiteX3" fmla="*/ 0 w 262540"/>
                            <a:gd name="connsiteY3" fmla="*/ 276999 h 276999"/>
                            <a:gd name="connsiteX4" fmla="*/ 0 w 262540"/>
                            <a:gd name="connsiteY4" fmla="*/ 0 h 2769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62540" h="276999" extrusionOk="0">
                              <a:moveTo>
                                <a:pt x="0" y="0"/>
                              </a:moveTo>
                              <a:cubicBezTo>
                                <a:pt x="103416" y="-6835"/>
                                <a:pt x="151063" y="-431"/>
                                <a:pt x="262540" y="0"/>
                              </a:cubicBezTo>
                              <a:cubicBezTo>
                                <a:pt x="264666" y="41565"/>
                                <a:pt x="252170" y="194310"/>
                                <a:pt x="262540" y="276999"/>
                              </a:cubicBezTo>
                              <a:cubicBezTo>
                                <a:pt x="221172" y="293193"/>
                                <a:pt x="55408" y="291430"/>
                                <a:pt x="0" y="276999"/>
                              </a:cubicBezTo>
                              <a:cubicBezTo>
                                <a:pt x="-5118" y="209672"/>
                                <a:pt x="24037" y="12609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129E1B3-4129-4A09-B362-3DC539D03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049" y="1519344"/>
                  <a:ext cx="262540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2857"/>
                  </a:stretch>
                </a:blipFill>
                <a:ln>
                  <a:noFill/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262540"/>
                            <a:gd name="connsiteY0" fmla="*/ 0 h 276999"/>
                            <a:gd name="connsiteX1" fmla="*/ 262540 w 262540"/>
                            <a:gd name="connsiteY1" fmla="*/ 0 h 276999"/>
                            <a:gd name="connsiteX2" fmla="*/ 262540 w 262540"/>
                            <a:gd name="connsiteY2" fmla="*/ 276999 h 276999"/>
                            <a:gd name="connsiteX3" fmla="*/ 0 w 262540"/>
                            <a:gd name="connsiteY3" fmla="*/ 276999 h 276999"/>
                            <a:gd name="connsiteX4" fmla="*/ 0 w 262540"/>
                            <a:gd name="connsiteY4" fmla="*/ 0 h 2769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62540" h="276999" extrusionOk="0">
                              <a:moveTo>
                                <a:pt x="0" y="0"/>
                              </a:moveTo>
                              <a:cubicBezTo>
                                <a:pt x="103416" y="-6835"/>
                                <a:pt x="151063" y="-431"/>
                                <a:pt x="262540" y="0"/>
                              </a:cubicBezTo>
                              <a:cubicBezTo>
                                <a:pt x="264666" y="41565"/>
                                <a:pt x="252170" y="194310"/>
                                <a:pt x="262540" y="276999"/>
                              </a:cubicBezTo>
                              <a:cubicBezTo>
                                <a:pt x="221172" y="293193"/>
                                <a:pt x="55408" y="291430"/>
                                <a:pt x="0" y="276999"/>
                              </a:cubicBezTo>
                              <a:cubicBezTo>
                                <a:pt x="-5118" y="209672"/>
                                <a:pt x="24037" y="12609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187B89-9070-4A45-A5BC-155BCA234DA5}"/>
                    </a:ext>
                  </a:extLst>
                </p:cNvPr>
                <p:cNvSpPr txBox="1"/>
                <p:nvPr/>
              </p:nvSpPr>
              <p:spPr>
                <a:xfrm>
                  <a:off x="617274" y="3125416"/>
                  <a:ext cx="2625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IL" sz="12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6187B89-9070-4A45-A5BC-155BCA234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74" y="3125416"/>
                  <a:ext cx="262540" cy="276999"/>
                </a:xfrm>
                <a:prstGeom prst="rect">
                  <a:avLst/>
                </a:prstGeom>
                <a:blipFill>
                  <a:blip r:embed="rId18"/>
                  <a:stretch>
                    <a:fillRect r="-8824" b="-1111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7436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2BD6-F45D-452A-AD06-5B57783D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online set cover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4EE7-A14A-4BC6-8C46-313D6AB7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use the algorithms we showed</a:t>
            </a:r>
          </a:p>
          <a:p>
            <a:r>
              <a:rPr lang="en-US" dirty="0"/>
              <a:t>Fractional solution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Randomized rounding 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90E87-2A5A-4F8C-B9F5-3A0135318960}"/>
                  </a:ext>
                </a:extLst>
              </p:cNvPr>
              <p:cNvSpPr txBox="1"/>
              <p:nvPr/>
            </p:nvSpPr>
            <p:spPr>
              <a:xfrm>
                <a:off x="7633016" y="4956495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90E87-2A5A-4F8C-B9F5-3A013531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16" y="4956495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A7314B-9189-4A03-8568-228FC191C9CC}"/>
                  </a:ext>
                </a:extLst>
              </p:cNvPr>
              <p:cNvSpPr txBox="1"/>
              <p:nvPr/>
            </p:nvSpPr>
            <p:spPr>
              <a:xfrm>
                <a:off x="10002750" y="4962845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A7314B-9189-4A03-8568-228FC191C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50" y="4962845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571" b="-477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724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CFEF-7307-4121-99E5-D12914F5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make LP (fractional) solutions into ILP solutions (integer)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2A0E7B-2219-449E-AA8A-6F2A3B9E3C0C}"/>
                  </a:ext>
                </a:extLst>
              </p:cNvPr>
              <p:cNvSpPr txBox="1"/>
              <p:nvPr/>
            </p:nvSpPr>
            <p:spPr>
              <a:xfrm>
                <a:off x="4394516" y="444564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2A0E7B-2219-449E-AA8A-6F2A3B9E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16" y="444564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383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offline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625" y="216693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1) For each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2) For each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5) If there’s an element e that’s still uncovered choose one set from the probability distribution defined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pick it.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2166937"/>
                <a:ext cx="10515600" cy="4351338"/>
              </a:xfrm>
              <a:blipFill>
                <a:blip r:embed="rId2"/>
                <a:stretch>
                  <a:fillRect l="-754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B6049-7B30-407F-A149-7AC80302C2BE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B6049-7B30-407F-A149-7AC80302C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367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example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1</a:t>
                </a:r>
                <a:r>
                  <a:rPr lang="en-US" sz="1800" dirty="0">
                    <a:solidFill>
                      <a:srgbClr val="00B050"/>
                    </a:solidFill>
                  </a:rPr>
                  <a:t>) </a:t>
                </a:r>
                <a:r>
                  <a:rPr lang="en-US" sz="1900" dirty="0">
                    <a:solidFill>
                      <a:srgbClr val="00B050"/>
                    </a:solidFill>
                  </a:rPr>
                  <a:t>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2) 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/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and pick it.</a:t>
                </a:r>
                <a:endParaRPr lang="en-IL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  <a:blipFill>
                <a:blip r:embed="rId2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DB335-F3A9-41B5-AA40-6EC7C08630C8}"/>
              </a:ext>
            </a:extLst>
          </p:cNvPr>
          <p:cNvCxnSpPr/>
          <p:nvPr/>
        </p:nvCxnSpPr>
        <p:spPr>
          <a:xfrm>
            <a:off x="561975" y="4162425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A458AD-D740-44C2-B45B-370C4F6F1AB5}"/>
              </a:ext>
            </a:extLst>
          </p:cNvPr>
          <p:cNvSpPr txBox="1"/>
          <p:nvPr/>
        </p:nvSpPr>
        <p:spPr>
          <a:xfrm>
            <a:off x="238125" y="397775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2C99E-B600-49F5-813D-5B3AEE6E2B5A}"/>
              </a:ext>
            </a:extLst>
          </p:cNvPr>
          <p:cNvSpPr txBox="1"/>
          <p:nvPr/>
        </p:nvSpPr>
        <p:spPr>
          <a:xfrm>
            <a:off x="6505575" y="398728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0DF71F-3DC6-4711-83FE-0077A2F5F254}"/>
              </a:ext>
            </a:extLst>
          </p:cNvPr>
          <p:cNvCxnSpPr/>
          <p:nvPr/>
        </p:nvCxnSpPr>
        <p:spPr>
          <a:xfrm flipV="1">
            <a:off x="1828800" y="2971800"/>
            <a:ext cx="0" cy="1200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/>
              <p:nvPr/>
            </p:nvSpPr>
            <p:spPr>
              <a:xfrm>
                <a:off x="1666875" y="4200525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5" y="4200525"/>
                <a:ext cx="323850" cy="369332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E4D42B-313E-4960-B0E7-98C1FA3DAC99}"/>
                  </a:ext>
                </a:extLst>
              </p:cNvPr>
              <p:cNvSpPr/>
              <p:nvPr/>
            </p:nvSpPr>
            <p:spPr>
              <a:xfrm>
                <a:off x="3351061" y="3950258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E4D42B-313E-4960-B0E7-98C1FA3DA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61" y="3950258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FC67EE-82AF-491D-91CA-5DC2096661AA}"/>
                  </a:ext>
                </a:extLst>
              </p:cNvPr>
              <p:cNvSpPr txBox="1"/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FC67EE-82AF-491D-91CA-5DC209666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6E5D56-CFD3-4DBB-88DE-9D786944888A}"/>
                  </a:ext>
                </a:extLst>
              </p:cNvPr>
              <p:cNvSpPr txBox="1"/>
              <p:nvPr/>
            </p:nvSpPr>
            <p:spPr>
              <a:xfrm>
                <a:off x="581025" y="4907518"/>
                <a:ext cx="60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6E5D56-CFD3-4DBB-88DE-9D7869448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4907518"/>
                <a:ext cx="60864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66F941-BE2F-491D-A50E-A7195C4D68A7}"/>
                  </a:ext>
                </a:extLst>
              </p:cNvPr>
              <p:cNvSpPr/>
              <p:nvPr/>
            </p:nvSpPr>
            <p:spPr>
              <a:xfrm>
                <a:off x="4779811" y="3950259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66F941-BE2F-491D-A50E-A7195C4D6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11" y="3950259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BCFE20-F244-4158-A9F2-08847B2D3955}"/>
                  </a:ext>
                </a:extLst>
              </p:cNvPr>
              <p:cNvSpPr/>
              <p:nvPr/>
            </p:nvSpPr>
            <p:spPr>
              <a:xfrm>
                <a:off x="2385533" y="396561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BCFE20-F244-4158-A9F2-08847B2D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33" y="3965616"/>
                <a:ext cx="419088" cy="3619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B489D06-B5D3-4366-A965-66A2CC82C1FC}"/>
                  </a:ext>
                </a:extLst>
              </p:cNvPr>
              <p:cNvSpPr/>
              <p:nvPr/>
            </p:nvSpPr>
            <p:spPr>
              <a:xfrm>
                <a:off x="1902769" y="397406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B489D06-B5D3-4366-A965-66A2CC82C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9" y="3974066"/>
                <a:ext cx="419088" cy="36194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2B32A4-1773-4826-8125-1DD42DB8512E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2B32A4-1773-4826-8125-1DD42DB85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876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example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1</a:t>
                </a:r>
                <a:r>
                  <a:rPr lang="en-US" sz="1800" dirty="0">
                    <a:solidFill>
                      <a:srgbClr val="00B050"/>
                    </a:solidFill>
                  </a:rPr>
                  <a:t>) </a:t>
                </a:r>
                <a:r>
                  <a:rPr lang="en-US" sz="1900" dirty="0">
                    <a:solidFill>
                      <a:srgbClr val="00B050"/>
                    </a:solidFill>
                  </a:rPr>
                  <a:t>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2) 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>
                  <a:solidFill>
                    <a:srgbClr val="00B050"/>
                  </a:solidFill>
                </a:endParaRPr>
              </a:p>
              <a:p>
                <a:r>
                  <a:rPr lang="en-US" sz="1900" dirty="0"/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and pick it.</a:t>
                </a:r>
                <a:endParaRPr lang="en-IL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  <a:blipFill>
                <a:blip r:embed="rId2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DB335-F3A9-41B5-AA40-6EC7C08630C8}"/>
              </a:ext>
            </a:extLst>
          </p:cNvPr>
          <p:cNvCxnSpPr/>
          <p:nvPr/>
        </p:nvCxnSpPr>
        <p:spPr>
          <a:xfrm>
            <a:off x="561975" y="4162425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A458AD-D740-44C2-B45B-370C4F6F1AB5}"/>
              </a:ext>
            </a:extLst>
          </p:cNvPr>
          <p:cNvSpPr txBox="1"/>
          <p:nvPr/>
        </p:nvSpPr>
        <p:spPr>
          <a:xfrm>
            <a:off x="238125" y="397775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2C99E-B600-49F5-813D-5B3AEE6E2B5A}"/>
              </a:ext>
            </a:extLst>
          </p:cNvPr>
          <p:cNvSpPr txBox="1"/>
          <p:nvPr/>
        </p:nvSpPr>
        <p:spPr>
          <a:xfrm>
            <a:off x="6505575" y="398728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0DF71F-3DC6-4711-83FE-0077A2F5F254}"/>
              </a:ext>
            </a:extLst>
          </p:cNvPr>
          <p:cNvCxnSpPr/>
          <p:nvPr/>
        </p:nvCxnSpPr>
        <p:spPr>
          <a:xfrm flipV="1">
            <a:off x="1828800" y="2971800"/>
            <a:ext cx="0" cy="1200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/>
              <p:nvPr/>
            </p:nvSpPr>
            <p:spPr>
              <a:xfrm>
                <a:off x="1666875" y="4200525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5" y="4200525"/>
                <a:ext cx="323850" cy="369332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2E0EB8-14E2-4F33-BBAB-12EA3DB69DD6}"/>
                  </a:ext>
                </a:extLst>
              </p:cNvPr>
              <p:cNvSpPr/>
              <p:nvPr/>
            </p:nvSpPr>
            <p:spPr>
              <a:xfrm>
                <a:off x="3351061" y="3950258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2E0EB8-14E2-4F33-BBAB-12EA3DB69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61" y="3950258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84735-0E72-4EF6-B14F-0AF01C94851C}"/>
                  </a:ext>
                </a:extLst>
              </p:cNvPr>
              <p:cNvSpPr txBox="1"/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84735-0E72-4EF6-B14F-0AF01C94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10E387-A2A7-49C9-A093-7A10A8D1EFEA}"/>
                  </a:ext>
                </a:extLst>
              </p:cNvPr>
              <p:cNvSpPr txBox="1"/>
              <p:nvPr/>
            </p:nvSpPr>
            <p:spPr>
              <a:xfrm>
                <a:off x="581025" y="4907518"/>
                <a:ext cx="60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10E387-A2A7-49C9-A093-7A10A8D1E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4907518"/>
                <a:ext cx="60864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7124778-6F14-44AD-8ED9-BAC854E157EB}"/>
                  </a:ext>
                </a:extLst>
              </p:cNvPr>
              <p:cNvSpPr/>
              <p:nvPr/>
            </p:nvSpPr>
            <p:spPr>
              <a:xfrm>
                <a:off x="5802975" y="3950258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7124778-6F14-44AD-8ED9-BAC854E15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75" y="3950258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617616-2858-44C1-8B1D-1286A44EBD56}"/>
                  </a:ext>
                </a:extLst>
              </p:cNvPr>
              <p:cNvSpPr/>
              <p:nvPr/>
            </p:nvSpPr>
            <p:spPr>
              <a:xfrm>
                <a:off x="1321756" y="3970375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617616-2858-44C1-8B1D-1286A44EB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756" y="3970375"/>
                <a:ext cx="419088" cy="3619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289E19C-E392-4467-9F22-3CEA7550EDB3}"/>
                  </a:ext>
                </a:extLst>
              </p:cNvPr>
              <p:cNvSpPr/>
              <p:nvPr/>
            </p:nvSpPr>
            <p:spPr>
              <a:xfrm>
                <a:off x="1902769" y="397406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289E19C-E392-4467-9F22-3CEA7550E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69" y="3974066"/>
                <a:ext cx="419088" cy="36194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FDBF64-0FC5-4E0B-931A-A828938A76C6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FDBF64-0FC5-4E0B-931A-A828938A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088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example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1</a:t>
                </a:r>
                <a:r>
                  <a:rPr lang="en-US" sz="1800" dirty="0"/>
                  <a:t>) </a:t>
                </a:r>
                <a:r>
                  <a:rPr lang="en-US" sz="1900" dirty="0"/>
                  <a:t>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2) For each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/>
              </a:p>
              <a:p>
                <a:r>
                  <a:rPr lang="en-US" sz="19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and pick it</a:t>
                </a:r>
                <a:r>
                  <a:rPr lang="en-US" sz="1900" dirty="0"/>
                  <a:t>.</a:t>
                </a:r>
                <a:endParaRPr lang="en-IL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8741" y="2214562"/>
                <a:ext cx="4257675" cy="4351338"/>
              </a:xfrm>
              <a:blipFill>
                <a:blip r:embed="rId2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DDB335-F3A9-41B5-AA40-6EC7C08630C8}"/>
              </a:ext>
            </a:extLst>
          </p:cNvPr>
          <p:cNvCxnSpPr/>
          <p:nvPr/>
        </p:nvCxnSpPr>
        <p:spPr>
          <a:xfrm>
            <a:off x="561975" y="4162425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A458AD-D740-44C2-B45B-370C4F6F1AB5}"/>
              </a:ext>
            </a:extLst>
          </p:cNvPr>
          <p:cNvSpPr txBox="1"/>
          <p:nvPr/>
        </p:nvSpPr>
        <p:spPr>
          <a:xfrm>
            <a:off x="238125" y="3977759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2C99E-B600-49F5-813D-5B3AEE6E2B5A}"/>
              </a:ext>
            </a:extLst>
          </p:cNvPr>
          <p:cNvSpPr txBox="1"/>
          <p:nvPr/>
        </p:nvSpPr>
        <p:spPr>
          <a:xfrm>
            <a:off x="6505575" y="398728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/>
              <p:nvPr/>
            </p:nvSpPr>
            <p:spPr>
              <a:xfrm>
                <a:off x="1090775" y="4149805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B09A0C-650A-4C3B-BFE5-404B7703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5" y="4149805"/>
                <a:ext cx="323850" cy="369332"/>
              </a:xfrm>
              <a:prstGeom prst="rect">
                <a:avLst/>
              </a:prstGeom>
              <a:blipFill>
                <a:blip r:embed="rId5"/>
                <a:stretch>
                  <a:fillRect r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84735-0E72-4EF6-B14F-0AF01C94851C}"/>
                  </a:ext>
                </a:extLst>
              </p:cNvPr>
              <p:cNvSpPr txBox="1"/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84735-0E72-4EF6-B14F-0AF01C94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353050"/>
                <a:ext cx="60864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065CE-39C5-4F13-9245-181ED96132B7}"/>
                  </a:ext>
                </a:extLst>
              </p:cNvPr>
              <p:cNvSpPr txBox="1"/>
              <p:nvPr/>
            </p:nvSpPr>
            <p:spPr>
              <a:xfrm>
                <a:off x="2173527" y="4140280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9065CE-39C5-4F13-9245-181ED9613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27" y="4140280"/>
                <a:ext cx="323850" cy="369332"/>
              </a:xfrm>
              <a:prstGeom prst="rect">
                <a:avLst/>
              </a:prstGeom>
              <a:blipFill>
                <a:blip r:embed="rId7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67127-CF68-4B8E-8288-886CF040AB6F}"/>
                  </a:ext>
                </a:extLst>
              </p:cNvPr>
              <p:cNvSpPr txBox="1"/>
              <p:nvPr/>
            </p:nvSpPr>
            <p:spPr>
              <a:xfrm>
                <a:off x="3509962" y="4200525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67127-CF68-4B8E-8288-886CF040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62" y="4200525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0BD9CB-7592-4430-9A0E-2E32B73B2275}"/>
                  </a:ext>
                </a:extLst>
              </p:cNvPr>
              <p:cNvSpPr txBox="1"/>
              <p:nvPr/>
            </p:nvSpPr>
            <p:spPr>
              <a:xfrm>
                <a:off x="5010150" y="4200525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0BD9CB-7592-4430-9A0E-2E32B73B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0" y="4200525"/>
                <a:ext cx="323850" cy="369332"/>
              </a:xfrm>
              <a:prstGeom prst="rect">
                <a:avLst/>
              </a:prstGeom>
              <a:blipFill>
                <a:blip r:embed="rId9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0581D8-F5A1-4AE7-A12C-9F602368F369}"/>
                  </a:ext>
                </a:extLst>
              </p:cNvPr>
              <p:cNvSpPr txBox="1"/>
              <p:nvPr/>
            </p:nvSpPr>
            <p:spPr>
              <a:xfrm>
                <a:off x="5862800" y="421326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0581D8-F5A1-4AE7-A12C-9F602368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00" y="4213264"/>
                <a:ext cx="323850" cy="369332"/>
              </a:xfrm>
              <a:prstGeom prst="rect">
                <a:avLst/>
              </a:prstGeom>
              <a:blipFill>
                <a:blip r:embed="rId10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CE6FF9-C618-4965-927F-AD87D14E0268}"/>
              </a:ext>
            </a:extLst>
          </p:cNvPr>
          <p:cNvCxnSpPr/>
          <p:nvPr/>
        </p:nvCxnSpPr>
        <p:spPr>
          <a:xfrm>
            <a:off x="581025" y="3987284"/>
            <a:ext cx="1314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D3240-635A-49D6-8DD6-CBD4A43CFE8B}"/>
              </a:ext>
            </a:extLst>
          </p:cNvPr>
          <p:cNvCxnSpPr>
            <a:cxnSpLocks/>
          </p:cNvCxnSpPr>
          <p:nvPr/>
        </p:nvCxnSpPr>
        <p:spPr>
          <a:xfrm>
            <a:off x="1895475" y="3987284"/>
            <a:ext cx="809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EE5BFE-8755-4E5B-911D-18BEF9599526}"/>
              </a:ext>
            </a:extLst>
          </p:cNvPr>
          <p:cNvCxnSpPr>
            <a:cxnSpLocks/>
          </p:cNvCxnSpPr>
          <p:nvPr/>
        </p:nvCxnSpPr>
        <p:spPr>
          <a:xfrm flipV="1">
            <a:off x="2705100" y="3977759"/>
            <a:ext cx="2099154" cy="95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88402A-1228-4A0D-83CD-48A9DD9C9F20}"/>
              </a:ext>
            </a:extLst>
          </p:cNvPr>
          <p:cNvCxnSpPr>
            <a:cxnSpLocks/>
          </p:cNvCxnSpPr>
          <p:nvPr/>
        </p:nvCxnSpPr>
        <p:spPr>
          <a:xfrm>
            <a:off x="4804254" y="3977759"/>
            <a:ext cx="80962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CF837A-E12A-466C-8B9D-733CB6AED2E5}"/>
              </a:ext>
            </a:extLst>
          </p:cNvPr>
          <p:cNvCxnSpPr>
            <a:cxnSpLocks/>
          </p:cNvCxnSpPr>
          <p:nvPr/>
        </p:nvCxnSpPr>
        <p:spPr>
          <a:xfrm>
            <a:off x="5613879" y="3977759"/>
            <a:ext cx="891696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99051E5-E3A9-471D-836D-9E871AE1F3CC}"/>
              </a:ext>
            </a:extLst>
          </p:cNvPr>
          <p:cNvSpPr/>
          <p:nvPr/>
        </p:nvSpPr>
        <p:spPr>
          <a:xfrm>
            <a:off x="4263716" y="3485381"/>
            <a:ext cx="419088" cy="361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DECE1-319C-49A9-AB0C-AC2398465CF1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DECE1-319C-49A9-AB0C-AC239846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804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584" y="1875244"/>
                <a:ext cx="7025952" cy="3107511"/>
              </a:xfrm>
            </p:spPr>
            <p:txBody>
              <a:bodyPr/>
              <a:lstStyle/>
              <a:p>
                <a:r>
                  <a:rPr lang="en-US" sz="2400" dirty="0"/>
                  <a:t>Theorem – </a:t>
                </a:r>
              </a:p>
              <a:p>
                <a:r>
                  <a:rPr lang="en-US" sz="2400" dirty="0"/>
                  <a:t>1) The algorithm produces a solution with expected cost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times the fractional solution.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84" y="1875244"/>
                <a:ext cx="7025952" cy="3107511"/>
              </a:xfrm>
              <a:blipFill>
                <a:blip r:embed="rId2"/>
                <a:stretch>
                  <a:fillRect l="-1127" t="-27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9E802A4-6B06-4EA5-B756-244B352B34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</a:t>
                </a:r>
                <a:r>
                  <a:rPr lang="en-US" sz="1800" dirty="0"/>
                  <a:t>) </a:t>
                </a:r>
                <a:r>
                  <a:rPr lang="en-US" sz="1900" dirty="0"/>
                  <a:t>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2) 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/>
              </a:p>
              <a:p>
                <a:r>
                  <a:rPr lang="en-US" sz="19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9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and pick it.</a:t>
                </a:r>
                <a:endParaRPr lang="en-IL" sz="19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9E802A4-6B06-4EA5-B756-244B352B3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  <a:blipFill>
                <a:blip r:embed="rId3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A8DD07A6-889C-41FC-8C93-1112F25C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8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Randomized rounding - offline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CB983C-CAA1-4767-A712-3304FFFFDECA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CB983C-CAA1-4767-A712-3304FFFF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1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8021B-40FD-4D2B-A2E9-B46ED8A71D15}"/>
                  </a:ext>
                </a:extLst>
              </p:cNvPr>
              <p:cNvSpPr txBox="1"/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8021B-40FD-4D2B-A2E9-B46ED8A7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FB65F-F4D1-4D57-9958-7A4D4A29F98C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FB65F-F4D1-4D57-9958-7A4D4A29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6FAA81-0742-4476-A561-DCD6AB37B76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6FAA81-0742-4476-A561-DCD6AB37B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10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D7D9E3-FD5D-4FE7-A38E-DC784C74EFE4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D7D9E3-FD5D-4FE7-A38E-DC784C74E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256424-03C7-4B1E-B40B-CC33734F993A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256424-03C7-4B1E-B40B-CC33734F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12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8B499D-E050-4413-A498-AD816A5A8D6E}"/>
                  </a:ext>
                </a:extLst>
              </p:cNvPr>
              <p:cNvSpPr txBox="1"/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8B499D-E050-4413-A498-AD816A5A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229E25-38D5-4357-909D-4C0AF08CED2B}"/>
                  </a:ext>
                </a:extLst>
              </p:cNvPr>
              <p:cNvSpPr txBox="1"/>
              <p:nvPr/>
            </p:nvSpPr>
            <p:spPr>
              <a:xfrm>
                <a:off x="126206" y="311560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229E25-38D5-4357-909D-4C0AF08CE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115608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21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0" dirty="0"/>
                  <a:t> 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8ECCE23-4068-467D-A172-6D8A980F513E}"/>
              </a:ext>
            </a:extLst>
          </p:cNvPr>
          <p:cNvGrpSpPr/>
          <p:nvPr/>
        </p:nvGrpSpPr>
        <p:grpSpPr>
          <a:xfrm>
            <a:off x="8750506" y="2132376"/>
            <a:ext cx="2603294" cy="622036"/>
            <a:chOff x="-241296" y="3947821"/>
            <a:chExt cx="7070721" cy="6220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68F7AF-8175-4054-98C8-A2FAE2DE5F0E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21E47-D0F0-4221-808D-5A6809F75B28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75D28-EC89-46B8-8008-6C2379874824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551D45-057D-4BD7-B718-165893FAA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63" r="-16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1</a:t>
                </a:r>
                <a:r>
                  <a:rPr lang="en-US" sz="1600" dirty="0"/>
                  <a:t>) </a:t>
                </a:r>
                <a:r>
                  <a:rPr lang="en-US" sz="1800" dirty="0"/>
                  <a:t>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2) 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  <a:blipFill>
                <a:blip r:embed="rId4"/>
                <a:stretch>
                  <a:fillRect l="-1125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757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0" dirty="0"/>
                  <a:t> 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8ECCE23-4068-467D-A172-6D8A980F513E}"/>
              </a:ext>
            </a:extLst>
          </p:cNvPr>
          <p:cNvGrpSpPr/>
          <p:nvPr/>
        </p:nvGrpSpPr>
        <p:grpSpPr>
          <a:xfrm>
            <a:off x="8750506" y="2132376"/>
            <a:ext cx="2603294" cy="622036"/>
            <a:chOff x="-241296" y="3947821"/>
            <a:chExt cx="7070721" cy="6220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68F7AF-8175-4054-98C8-A2FAE2DE5F0E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21E47-D0F0-4221-808D-5A6809F75B28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75D28-EC89-46B8-8008-6C2379874824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551D45-057D-4BD7-B718-165893FAA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63" r="-16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1</a:t>
                </a:r>
                <a:r>
                  <a:rPr lang="en-US" sz="1600" dirty="0"/>
                  <a:t>) </a:t>
                </a:r>
                <a:r>
                  <a:rPr lang="en-US" sz="1800" dirty="0"/>
                  <a:t>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2) 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  <a:blipFill>
                <a:blip r:embed="rId4"/>
                <a:stretch>
                  <a:fillRect l="-1125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1F9DFC-A7DE-4C96-AB1B-FEA84F342B64}"/>
              </a:ext>
            </a:extLst>
          </p:cNvPr>
          <p:cNvCxnSpPr>
            <a:cxnSpLocks/>
          </p:cNvCxnSpPr>
          <p:nvPr/>
        </p:nvCxnSpPr>
        <p:spPr>
          <a:xfrm>
            <a:off x="9046254" y="2348862"/>
            <a:ext cx="5098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FE92E82-2EE2-43F4-9218-4B9D729AD923}"/>
                  </a:ext>
                </a:extLst>
              </p:cNvPr>
              <p:cNvSpPr/>
              <p:nvPr/>
            </p:nvSpPr>
            <p:spPr>
              <a:xfrm>
                <a:off x="9132045" y="2171839"/>
                <a:ext cx="271080" cy="23736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FE92E82-2EE2-43F4-9218-4B9D729AD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045" y="2171839"/>
                <a:ext cx="271080" cy="237368"/>
              </a:xfrm>
              <a:prstGeom prst="ellipse">
                <a:avLst/>
              </a:prstGeom>
              <a:blipFill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49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0" dirty="0"/>
                  <a:t> 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8ECCE23-4068-467D-A172-6D8A980F513E}"/>
              </a:ext>
            </a:extLst>
          </p:cNvPr>
          <p:cNvGrpSpPr/>
          <p:nvPr/>
        </p:nvGrpSpPr>
        <p:grpSpPr>
          <a:xfrm>
            <a:off x="8750506" y="2132376"/>
            <a:ext cx="2603294" cy="622036"/>
            <a:chOff x="-241296" y="3947821"/>
            <a:chExt cx="7070721" cy="6220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68F7AF-8175-4054-98C8-A2FAE2DE5F0E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21E47-D0F0-4221-808D-5A6809F75B28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75D28-EC89-46B8-8008-6C2379874824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551D45-057D-4BD7-B718-165893FAA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63" r="-16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1</a:t>
                </a:r>
                <a:r>
                  <a:rPr lang="en-US" sz="1600" dirty="0"/>
                  <a:t>) </a:t>
                </a:r>
                <a:r>
                  <a:rPr lang="en-US" sz="1800" dirty="0"/>
                  <a:t>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2) 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  <a:blipFill>
                <a:blip r:embed="rId4"/>
                <a:stretch>
                  <a:fillRect l="-1125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584EF-7F47-4EC7-A07F-2F275ECC7E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572290" y="2355281"/>
            <a:ext cx="1662275" cy="122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245DF1-029F-4F91-9404-81840CABEAC2}"/>
                  </a:ext>
                </a:extLst>
              </p:cNvPr>
              <p:cNvSpPr/>
              <p:nvPr/>
            </p:nvSpPr>
            <p:spPr>
              <a:xfrm>
                <a:off x="10253800" y="2171839"/>
                <a:ext cx="271080" cy="23736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245DF1-029F-4F91-9404-81840CABE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800" y="2171839"/>
                <a:ext cx="271080" cy="237368"/>
              </a:xfrm>
              <a:prstGeom prst="ellipse">
                <a:avLst/>
              </a:prstGeom>
              <a:blipFill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37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0" dirty="0"/>
                  <a:t>  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𝑜𝑠𝑒𝑛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sup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  <a:blipFill>
                <a:blip r:embed="rId2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8ECCE23-4068-467D-A172-6D8A980F513E}"/>
              </a:ext>
            </a:extLst>
          </p:cNvPr>
          <p:cNvGrpSpPr/>
          <p:nvPr/>
        </p:nvGrpSpPr>
        <p:grpSpPr>
          <a:xfrm>
            <a:off x="8750506" y="2132376"/>
            <a:ext cx="2603294" cy="622036"/>
            <a:chOff x="-241296" y="3947821"/>
            <a:chExt cx="7070721" cy="6220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68F7AF-8175-4054-98C8-A2FAE2DE5F0E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21E47-D0F0-4221-808D-5A6809F75B28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75D28-EC89-46B8-8008-6C2379874824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551D45-057D-4BD7-B718-165893FAA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63" r="-16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1</a:t>
                </a:r>
                <a:r>
                  <a:rPr lang="en-US" sz="1600" dirty="0"/>
                  <a:t>) </a:t>
                </a:r>
                <a:r>
                  <a:rPr lang="en-US" sz="1800" dirty="0"/>
                  <a:t>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2) 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  <a:blipFill>
                <a:blip r:embed="rId4"/>
                <a:stretch>
                  <a:fillRect l="-1125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601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0" dirty="0"/>
                  <a:t>  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𝑜𝑠𝑒𝑛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nary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sup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𝑠𝑡𝑒𝑝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𝑜𝑠𝑒𝑛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92" y="1741197"/>
                <a:ext cx="8493214" cy="4351338"/>
              </a:xfrm>
              <a:blipFill>
                <a:blip r:embed="rId2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8ECCE23-4068-467D-A172-6D8A980F513E}"/>
              </a:ext>
            </a:extLst>
          </p:cNvPr>
          <p:cNvGrpSpPr/>
          <p:nvPr/>
        </p:nvGrpSpPr>
        <p:grpSpPr>
          <a:xfrm>
            <a:off x="8750506" y="2132376"/>
            <a:ext cx="2603294" cy="622036"/>
            <a:chOff x="-241296" y="3947821"/>
            <a:chExt cx="7070721" cy="6220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868F7AF-8175-4054-98C8-A2FAE2DE5F0E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21E47-D0F0-4221-808D-5A6809F75B28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75D28-EC89-46B8-8008-6C2379874824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551D45-057D-4BD7-B718-165893FAA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FA97E1-E081-48F6-A804-E4D81F01C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263" r="-16842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1</a:t>
                </a:r>
                <a:r>
                  <a:rPr lang="en-US" sz="1600" dirty="0"/>
                  <a:t>) </a:t>
                </a:r>
                <a:r>
                  <a:rPr lang="en-US" sz="1800" dirty="0"/>
                  <a:t>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8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2) For each set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D248396-AD56-4273-A360-03DB3715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638" y="3599677"/>
                <a:ext cx="3793469" cy="4351338"/>
              </a:xfrm>
              <a:prstGeom prst="rect">
                <a:avLst/>
              </a:prstGeom>
              <a:blipFill>
                <a:blip r:embed="rId4"/>
                <a:stretch>
                  <a:fillRect l="-1125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39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02223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Pick an element e.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02223" cy="4667250"/>
              </a:xfrm>
              <a:blipFill>
                <a:blip r:embed="rId2"/>
                <a:stretch>
                  <a:fillRect t="-13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F5D5A7E-1C4D-44DE-B023-541F43A216C9}"/>
              </a:ext>
            </a:extLst>
          </p:cNvPr>
          <p:cNvGrpSpPr/>
          <p:nvPr/>
        </p:nvGrpSpPr>
        <p:grpSpPr>
          <a:xfrm>
            <a:off x="9460281" y="3028232"/>
            <a:ext cx="1993780" cy="3464643"/>
            <a:chOff x="9404297" y="2995378"/>
            <a:chExt cx="1993780" cy="34646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8660FA-29B5-44E2-9E6D-F238B3E95E13}"/>
                </a:ext>
              </a:extLst>
            </p:cNvPr>
            <p:cNvGrpSpPr/>
            <p:nvPr/>
          </p:nvGrpSpPr>
          <p:grpSpPr>
            <a:xfrm>
              <a:off x="9427223" y="2995378"/>
              <a:ext cx="1926577" cy="704461"/>
              <a:chOff x="-241296" y="3865396"/>
              <a:chExt cx="7070721" cy="70446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FBD28C7-DDF5-483E-8500-F13BE7021B77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3D706-3791-45B5-A64B-09684BE4AE72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F1197-88EF-4717-A810-8EC898AF0B6A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F8637DF-05DA-4D5C-9DB0-EADDA0DA9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87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r="-27142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5886BF4-1C50-4A57-80D3-ADDA8336BB67}"/>
                </a:ext>
              </a:extLst>
            </p:cNvPr>
            <p:cNvGrpSpPr/>
            <p:nvPr/>
          </p:nvGrpSpPr>
          <p:grpSpPr>
            <a:xfrm>
              <a:off x="9471500" y="3640393"/>
              <a:ext cx="1926577" cy="655904"/>
              <a:chOff x="-241296" y="3873030"/>
              <a:chExt cx="7070721" cy="65590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E16490-2E36-4FCD-957A-9AEABA9381FE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1E5943-10DC-469F-AC47-59CF8092ED10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40A5D9-B3D7-42B0-A9F8-A06427B5104C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D3A3D6F-DF37-4271-92C3-024CC5A80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4589" y="3873030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946480-A162-4926-8914-859098FB83DB}"/>
                </a:ext>
              </a:extLst>
            </p:cNvPr>
            <p:cNvGrpSpPr/>
            <p:nvPr/>
          </p:nvGrpSpPr>
          <p:grpSpPr>
            <a:xfrm>
              <a:off x="9427223" y="4323090"/>
              <a:ext cx="1926577" cy="641285"/>
              <a:chOff x="-241296" y="3865396"/>
              <a:chExt cx="7070721" cy="64128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821219-5442-4B76-A4E6-9FC6CAF65CB0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6C0FAA-E39F-4E2D-B38B-6CE5219CE914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88FA5A-E7DF-42AB-8120-C6F89E2278F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BA855D0-C249-4D51-8E5F-92A28F990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01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AA52D8-FFDD-43ED-B324-1C5B3D482D84}"/>
                </a:ext>
              </a:extLst>
            </p:cNvPr>
            <p:cNvGrpSpPr/>
            <p:nvPr/>
          </p:nvGrpSpPr>
          <p:grpSpPr>
            <a:xfrm>
              <a:off x="9427223" y="5075985"/>
              <a:ext cx="1926577" cy="691613"/>
              <a:chOff x="-241296" y="3878244"/>
              <a:chExt cx="7070721" cy="69161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458DFA-FA2D-4F76-B3DC-5FC2EF107E0B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5B7744-C10E-4E0D-A0E1-F25EAD447D8D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3F2FE0-026A-477D-987F-A9BCD46FB935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CD368B4-ADF2-4384-A922-76D8A7409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7987" y="3878244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02D23F-65D4-4B76-9E03-52B89C004598}"/>
                </a:ext>
              </a:extLst>
            </p:cNvPr>
            <p:cNvGrpSpPr/>
            <p:nvPr/>
          </p:nvGrpSpPr>
          <p:grpSpPr>
            <a:xfrm>
              <a:off x="9404297" y="5799484"/>
              <a:ext cx="1926577" cy="660537"/>
              <a:chOff x="-241296" y="3865396"/>
              <a:chExt cx="7070721" cy="66053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B82C31-75F1-4010-820D-CDF3993757ED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C1E961-9E58-42F7-B82E-1F6CA274534B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06DD8E-C517-4CF0-B33F-6495AE95002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2913F5B-3769-446F-9049-31D0822F4D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756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/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blipFill>
                  <a:blip r:embed="rId8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/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blipFill>
                  <a:blip r:embed="rId9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/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blipFill>
                  <a:blip r:embed="rId10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/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blipFill>
                  <a:blip r:embed="rId11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/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blipFill>
                  <a:blip r:embed="rId12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/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231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89372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Pick an element e.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𝑐𝑜𝑣𝑒𝑟𝑒𝑑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89372" cy="4667250"/>
              </a:xfrm>
              <a:blipFill>
                <a:blip r:embed="rId2"/>
                <a:stretch>
                  <a:fillRect t="-13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F5D5A7E-1C4D-44DE-B023-541F43A216C9}"/>
              </a:ext>
            </a:extLst>
          </p:cNvPr>
          <p:cNvGrpSpPr/>
          <p:nvPr/>
        </p:nvGrpSpPr>
        <p:grpSpPr>
          <a:xfrm>
            <a:off x="9460281" y="3028232"/>
            <a:ext cx="1993780" cy="3464643"/>
            <a:chOff x="9404297" y="2995378"/>
            <a:chExt cx="1993780" cy="34646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8660FA-29B5-44E2-9E6D-F238B3E95E13}"/>
                </a:ext>
              </a:extLst>
            </p:cNvPr>
            <p:cNvGrpSpPr/>
            <p:nvPr/>
          </p:nvGrpSpPr>
          <p:grpSpPr>
            <a:xfrm>
              <a:off x="9427223" y="2995378"/>
              <a:ext cx="1926577" cy="704461"/>
              <a:chOff x="-241296" y="3865396"/>
              <a:chExt cx="7070721" cy="70446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FBD28C7-DDF5-483E-8500-F13BE7021B77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3D706-3791-45B5-A64B-09684BE4AE72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F1197-88EF-4717-A810-8EC898AF0B6A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F8637DF-05DA-4D5C-9DB0-EADDA0DA9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87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r="-27142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5886BF4-1C50-4A57-80D3-ADDA8336BB67}"/>
                </a:ext>
              </a:extLst>
            </p:cNvPr>
            <p:cNvGrpSpPr/>
            <p:nvPr/>
          </p:nvGrpSpPr>
          <p:grpSpPr>
            <a:xfrm>
              <a:off x="9471500" y="3640393"/>
              <a:ext cx="1926577" cy="655904"/>
              <a:chOff x="-241296" y="3873030"/>
              <a:chExt cx="7070721" cy="65590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E16490-2E36-4FCD-957A-9AEABA9381FE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1E5943-10DC-469F-AC47-59CF8092ED10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40A5D9-B3D7-42B0-A9F8-A06427B5104C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D3A3D6F-DF37-4271-92C3-024CC5A80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4589" y="3873030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946480-A162-4926-8914-859098FB83DB}"/>
                </a:ext>
              </a:extLst>
            </p:cNvPr>
            <p:cNvGrpSpPr/>
            <p:nvPr/>
          </p:nvGrpSpPr>
          <p:grpSpPr>
            <a:xfrm>
              <a:off x="9427223" y="4323090"/>
              <a:ext cx="1926577" cy="641285"/>
              <a:chOff x="-241296" y="3865396"/>
              <a:chExt cx="7070721" cy="64128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821219-5442-4B76-A4E6-9FC6CAF65CB0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6C0FAA-E39F-4E2D-B38B-6CE5219CE914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88FA5A-E7DF-42AB-8120-C6F89E2278F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BA855D0-C249-4D51-8E5F-92A28F990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01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AA52D8-FFDD-43ED-B324-1C5B3D482D84}"/>
                </a:ext>
              </a:extLst>
            </p:cNvPr>
            <p:cNvGrpSpPr/>
            <p:nvPr/>
          </p:nvGrpSpPr>
          <p:grpSpPr>
            <a:xfrm>
              <a:off x="9427223" y="5075985"/>
              <a:ext cx="1926577" cy="691613"/>
              <a:chOff x="-241296" y="3878244"/>
              <a:chExt cx="7070721" cy="69161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458DFA-FA2D-4F76-B3DC-5FC2EF107E0B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5B7744-C10E-4E0D-A0E1-F25EAD447D8D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3F2FE0-026A-477D-987F-A9BCD46FB935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CD368B4-ADF2-4384-A922-76D8A7409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7987" y="3878244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02D23F-65D4-4B76-9E03-52B89C004598}"/>
                </a:ext>
              </a:extLst>
            </p:cNvPr>
            <p:cNvGrpSpPr/>
            <p:nvPr/>
          </p:nvGrpSpPr>
          <p:grpSpPr>
            <a:xfrm>
              <a:off x="9404297" y="5799484"/>
              <a:ext cx="1926577" cy="660537"/>
              <a:chOff x="-241296" y="3865396"/>
              <a:chExt cx="7070721" cy="66053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B82C31-75F1-4010-820D-CDF3993757ED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C1E961-9E58-42F7-B82E-1F6CA274534B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06DD8E-C517-4CF0-B33F-6495AE95002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2913F5B-3769-446F-9049-31D0822F4D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756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/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blipFill>
                  <a:blip r:embed="rId8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/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blipFill>
                  <a:blip r:embed="rId9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/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blipFill>
                  <a:blip r:embed="rId10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/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blipFill>
                  <a:blip r:embed="rId11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/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blipFill>
                  <a:blip r:embed="rId12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/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32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offline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02223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Pick an element e.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𝑐𝑜𝑣𝑒𝑟𝑒𝑑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𝑐𝑜𝑣𝑒𝑟𝑒𝑑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02223" cy="4667250"/>
              </a:xfrm>
              <a:blipFill>
                <a:blip r:embed="rId2"/>
                <a:stretch>
                  <a:fillRect t="-13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F5D5A7E-1C4D-44DE-B023-541F43A216C9}"/>
              </a:ext>
            </a:extLst>
          </p:cNvPr>
          <p:cNvGrpSpPr/>
          <p:nvPr/>
        </p:nvGrpSpPr>
        <p:grpSpPr>
          <a:xfrm>
            <a:off x="9460281" y="3028232"/>
            <a:ext cx="1993780" cy="3464643"/>
            <a:chOff x="9404297" y="2995378"/>
            <a:chExt cx="1993780" cy="34646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8660FA-29B5-44E2-9E6D-F238B3E95E13}"/>
                </a:ext>
              </a:extLst>
            </p:cNvPr>
            <p:cNvGrpSpPr/>
            <p:nvPr/>
          </p:nvGrpSpPr>
          <p:grpSpPr>
            <a:xfrm>
              <a:off x="9427223" y="2995378"/>
              <a:ext cx="1926577" cy="704461"/>
              <a:chOff x="-241296" y="3865396"/>
              <a:chExt cx="7070721" cy="70446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FBD28C7-DDF5-483E-8500-F13BE7021B77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3D706-3791-45B5-A64B-09684BE4AE72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F1197-88EF-4717-A810-8EC898AF0B6A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F8637DF-05DA-4D5C-9DB0-EADDA0DA9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87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35B669C-5F76-49BC-A1CF-8A9680288A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r="-27142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5886BF4-1C50-4A57-80D3-ADDA8336BB67}"/>
                </a:ext>
              </a:extLst>
            </p:cNvPr>
            <p:cNvGrpSpPr/>
            <p:nvPr/>
          </p:nvGrpSpPr>
          <p:grpSpPr>
            <a:xfrm>
              <a:off x="9471500" y="3640393"/>
              <a:ext cx="1926577" cy="655904"/>
              <a:chOff x="-241296" y="3873030"/>
              <a:chExt cx="7070721" cy="65590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E16490-2E36-4FCD-957A-9AEABA9381FE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1E5943-10DC-469F-AC47-59CF8092ED10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40A5D9-B3D7-42B0-A9F8-A06427B5104C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D3A3D6F-DF37-4271-92C3-024CC5A80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4589" y="3873030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468F9A2-3FCA-4074-AE86-6B4678794F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1" y="4159602"/>
                    <a:ext cx="32384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F946480-A162-4926-8914-859098FB83DB}"/>
                </a:ext>
              </a:extLst>
            </p:cNvPr>
            <p:cNvGrpSpPr/>
            <p:nvPr/>
          </p:nvGrpSpPr>
          <p:grpSpPr>
            <a:xfrm>
              <a:off x="9427223" y="4323090"/>
              <a:ext cx="1926577" cy="641285"/>
              <a:chOff x="-241296" y="3865396"/>
              <a:chExt cx="7070721" cy="64128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821219-5442-4B76-A4E6-9FC6CAF65CB0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6C0FAA-E39F-4E2D-B38B-6CE5219CE914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88FA5A-E7DF-42AB-8120-C6F89E2278F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BA855D0-C249-4D51-8E5F-92A28F990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0199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/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A9E1EB3-DCA3-4E19-B46B-389C64A8AC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9156" y="4137349"/>
                    <a:ext cx="32384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AA52D8-FFDD-43ED-B324-1C5B3D482D84}"/>
                </a:ext>
              </a:extLst>
            </p:cNvPr>
            <p:cNvGrpSpPr/>
            <p:nvPr/>
          </p:nvGrpSpPr>
          <p:grpSpPr>
            <a:xfrm>
              <a:off x="9427223" y="5075985"/>
              <a:ext cx="1926577" cy="691613"/>
              <a:chOff x="-241296" y="3878244"/>
              <a:chExt cx="7070721" cy="69161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458DFA-FA2D-4F76-B3DC-5FC2EF107E0B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5B7744-C10E-4E0D-A0E1-F25EAD447D8D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3F2FE0-026A-477D-987F-A9BCD46FB935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CD368B4-ADF2-4384-A922-76D8A7409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7987" y="3878244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35A7911-7B8C-422D-B3F0-B16488A79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875" y="4200525"/>
                    <a:ext cx="32385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02D23F-65D4-4B76-9E03-52B89C004598}"/>
                </a:ext>
              </a:extLst>
            </p:cNvPr>
            <p:cNvGrpSpPr/>
            <p:nvPr/>
          </p:nvGrpSpPr>
          <p:grpSpPr>
            <a:xfrm>
              <a:off x="9404297" y="5799484"/>
              <a:ext cx="1926577" cy="660537"/>
              <a:chOff x="-241296" y="3865396"/>
              <a:chExt cx="7070721" cy="660537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B82C31-75F1-4010-820D-CDF3993757ED}"/>
                  </a:ext>
                </a:extLst>
              </p:cNvPr>
              <p:cNvCxnSpPr/>
              <p:nvPr/>
            </p:nvCxnSpPr>
            <p:spPr>
              <a:xfrm>
                <a:off x="561975" y="4162425"/>
                <a:ext cx="59436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C1E961-9E58-42F7-B82E-1F6CA274534B}"/>
                  </a:ext>
                </a:extLst>
              </p:cNvPr>
              <p:cNvSpPr txBox="1"/>
              <p:nvPr/>
            </p:nvSpPr>
            <p:spPr>
              <a:xfrm>
                <a:off x="-241296" y="3974936"/>
                <a:ext cx="49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IL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06DD8E-C517-4CF0-B33F-6495AE950029}"/>
                  </a:ext>
                </a:extLst>
              </p:cNvPr>
              <p:cNvSpPr txBox="1"/>
              <p:nvPr/>
            </p:nvSpPr>
            <p:spPr>
              <a:xfrm>
                <a:off x="6505575" y="398728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IL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2913F5B-3769-446F-9049-31D0822F4D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0756" y="3865396"/>
                <a:ext cx="0" cy="3065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/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17525CE-60D9-4337-906A-37C8D50C0D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373" y="4156601"/>
                    <a:ext cx="32384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278571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/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524C652-BBBD-4B77-9AB9-841CF7753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59" y="3148655"/>
                  <a:ext cx="271080" cy="237368"/>
                </a:xfrm>
                <a:prstGeom prst="ellipse">
                  <a:avLst/>
                </a:prstGeom>
                <a:blipFill>
                  <a:blip r:embed="rId8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/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A39C42A-2C4D-43C3-91CC-DE8F2C448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0186" y="3783212"/>
                  <a:ext cx="271080" cy="237368"/>
                </a:xfrm>
                <a:prstGeom prst="ellipse">
                  <a:avLst/>
                </a:prstGeom>
                <a:blipFill>
                  <a:blip r:embed="rId9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/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3422AB6-4AD0-4700-8070-950338D11A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907" y="4448695"/>
                  <a:ext cx="271080" cy="237368"/>
                </a:xfrm>
                <a:prstGeom prst="ellipse">
                  <a:avLst/>
                </a:prstGeom>
                <a:blipFill>
                  <a:blip r:embed="rId10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/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E3D03F4-4690-4244-867C-D0E2CDDD69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567" y="5191766"/>
                  <a:ext cx="271080" cy="237368"/>
                </a:xfrm>
                <a:prstGeom prst="ellipse">
                  <a:avLst/>
                </a:prstGeom>
                <a:blipFill>
                  <a:blip r:embed="rId11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/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L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83AFB76-5E9F-464F-8CA8-5AE5023EA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417" y="5939595"/>
                  <a:ext cx="271080" cy="237368"/>
                </a:xfrm>
                <a:prstGeom prst="ellipse">
                  <a:avLst/>
                </a:prstGeom>
                <a:blipFill>
                  <a:blip r:embed="rId12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/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24830F-0431-48F5-9E88-4DF6F12FD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09" y="1654281"/>
                <a:ext cx="6097554" cy="7101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653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85187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𝑖𝑠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𝑐𝑜𝑣𝑒𝑟𝑒𝑑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𝑜𝑠𝑒𝑛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85187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>
            <a:extLst>
              <a:ext uri="{FF2B5EF4-FFF2-40B4-BE49-F238E27FC236}">
                <a16:creationId xmlns:a16="http://schemas.microsoft.com/office/drawing/2014/main" id="{77630A8D-4360-4086-8986-7E5304944091}"/>
              </a:ext>
            </a:extLst>
          </p:cNvPr>
          <p:cNvSpPr txBox="1">
            <a:spLocks/>
          </p:cNvSpPr>
          <p:nvPr/>
        </p:nvSpPr>
        <p:spPr>
          <a:xfrm>
            <a:off x="194388" y="371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Randomized rounding - offline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0C336400-B5B7-4DBA-9575-42925A1A7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</a:t>
                </a:r>
                <a:r>
                  <a:rPr lang="en-US" sz="1800" dirty="0"/>
                  <a:t>) </a:t>
                </a:r>
                <a:r>
                  <a:rPr lang="en-US" sz="1900" dirty="0"/>
                  <a:t>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2) 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/>
              </a:p>
              <a:p>
                <a:r>
                  <a:rPr lang="en-US" sz="19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>
                    <a:solidFill>
                      <a:srgbClr val="00B050"/>
                    </a:solidFill>
                  </a:rPr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9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9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>
                    <a:solidFill>
                      <a:srgbClr val="00B050"/>
                    </a:solidFill>
                  </a:rPr>
                  <a:t>and pick it.</a:t>
                </a:r>
                <a:endParaRPr lang="en-IL" sz="19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0C336400-B5B7-4DBA-9575-42925A1A7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  <a:blipFill>
                <a:blip r:embed="rId3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223660-FB36-45ED-8602-08545E5D46F6}"/>
              </a:ext>
            </a:extLst>
          </p:cNvPr>
          <p:cNvCxnSpPr/>
          <p:nvPr/>
        </p:nvCxnSpPr>
        <p:spPr>
          <a:xfrm>
            <a:off x="542846" y="5795282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5DDD72E-1CC1-4059-8F3C-346B102547ED}"/>
              </a:ext>
            </a:extLst>
          </p:cNvPr>
          <p:cNvSpPr txBox="1"/>
          <p:nvPr/>
        </p:nvSpPr>
        <p:spPr>
          <a:xfrm>
            <a:off x="218996" y="5610616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88B90A-77A2-469D-815E-30B34B1A0346}"/>
              </a:ext>
            </a:extLst>
          </p:cNvPr>
          <p:cNvSpPr txBox="1"/>
          <p:nvPr/>
        </p:nvSpPr>
        <p:spPr>
          <a:xfrm>
            <a:off x="6486446" y="562014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5A6192-1349-40C7-A463-BF4F047D2D08}"/>
                  </a:ext>
                </a:extLst>
              </p:cNvPr>
              <p:cNvSpPr txBox="1"/>
              <p:nvPr/>
            </p:nvSpPr>
            <p:spPr>
              <a:xfrm>
                <a:off x="1071646" y="578266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C5A6192-1349-40C7-A463-BF4F047D2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46" y="5782662"/>
                <a:ext cx="323850" cy="369332"/>
              </a:xfrm>
              <a:prstGeom prst="rect">
                <a:avLst/>
              </a:prstGeom>
              <a:blipFill>
                <a:blip r:embed="rId6"/>
                <a:stretch>
                  <a:fillRect r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2E771-77F4-4FA3-8514-625F2D1F8A64}"/>
                  </a:ext>
                </a:extLst>
              </p:cNvPr>
              <p:cNvSpPr txBox="1"/>
              <p:nvPr/>
            </p:nvSpPr>
            <p:spPr>
              <a:xfrm>
                <a:off x="2154398" y="5773137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2E771-77F4-4FA3-8514-625F2D1F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8" y="5773137"/>
                <a:ext cx="323850" cy="369332"/>
              </a:xfrm>
              <a:prstGeom prst="rect">
                <a:avLst/>
              </a:prstGeom>
              <a:blipFill>
                <a:blip r:embed="rId7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D782B1-4BFF-44A1-B8C9-791A3A8FF14E}"/>
                  </a:ext>
                </a:extLst>
              </p:cNvPr>
              <p:cNvSpPr txBox="1"/>
              <p:nvPr/>
            </p:nvSpPr>
            <p:spPr>
              <a:xfrm>
                <a:off x="3490833" y="583338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D782B1-4BFF-44A1-B8C9-791A3A8FF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33" y="583338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EC58C46-C5D3-4D0C-BAD1-230DEF20EE5A}"/>
                  </a:ext>
                </a:extLst>
              </p:cNvPr>
              <p:cNvSpPr txBox="1"/>
              <p:nvPr/>
            </p:nvSpPr>
            <p:spPr>
              <a:xfrm>
                <a:off x="4991021" y="583338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EC58C46-C5D3-4D0C-BAD1-230DEF20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21" y="5833382"/>
                <a:ext cx="323850" cy="369332"/>
              </a:xfrm>
              <a:prstGeom prst="rect">
                <a:avLst/>
              </a:prstGeom>
              <a:blipFill>
                <a:blip r:embed="rId9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F4D4EC-D560-4A22-845A-95FD7D156ABE}"/>
                  </a:ext>
                </a:extLst>
              </p:cNvPr>
              <p:cNvSpPr txBox="1"/>
              <p:nvPr/>
            </p:nvSpPr>
            <p:spPr>
              <a:xfrm>
                <a:off x="5843671" y="5846121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F4D4EC-D560-4A22-845A-95FD7D156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71" y="5846121"/>
                <a:ext cx="323850" cy="369332"/>
              </a:xfrm>
              <a:prstGeom prst="rect">
                <a:avLst/>
              </a:prstGeom>
              <a:blipFill>
                <a:blip r:embed="rId10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CDAFC6E-6FEF-4774-92C6-6C4F5867E534}"/>
              </a:ext>
            </a:extLst>
          </p:cNvPr>
          <p:cNvCxnSpPr/>
          <p:nvPr/>
        </p:nvCxnSpPr>
        <p:spPr>
          <a:xfrm>
            <a:off x="561896" y="5620141"/>
            <a:ext cx="1314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95C466-FF27-40A7-B77A-C23BD39D775E}"/>
              </a:ext>
            </a:extLst>
          </p:cNvPr>
          <p:cNvCxnSpPr>
            <a:cxnSpLocks/>
          </p:cNvCxnSpPr>
          <p:nvPr/>
        </p:nvCxnSpPr>
        <p:spPr>
          <a:xfrm>
            <a:off x="1876346" y="5620141"/>
            <a:ext cx="809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9D7EA5E-47DC-4B9D-A0C9-265E11C63221}"/>
              </a:ext>
            </a:extLst>
          </p:cNvPr>
          <p:cNvCxnSpPr>
            <a:cxnSpLocks/>
          </p:cNvCxnSpPr>
          <p:nvPr/>
        </p:nvCxnSpPr>
        <p:spPr>
          <a:xfrm flipV="1">
            <a:off x="2685971" y="5610616"/>
            <a:ext cx="2099154" cy="95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14C78D-1B47-4663-975C-5023AE8EF432}"/>
              </a:ext>
            </a:extLst>
          </p:cNvPr>
          <p:cNvCxnSpPr>
            <a:cxnSpLocks/>
          </p:cNvCxnSpPr>
          <p:nvPr/>
        </p:nvCxnSpPr>
        <p:spPr>
          <a:xfrm>
            <a:off x="4785125" y="5610616"/>
            <a:ext cx="80962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E9FEAA-5EAE-49D8-9EA1-BA7345904C94}"/>
              </a:ext>
            </a:extLst>
          </p:cNvPr>
          <p:cNvCxnSpPr>
            <a:cxnSpLocks/>
          </p:cNvCxnSpPr>
          <p:nvPr/>
        </p:nvCxnSpPr>
        <p:spPr>
          <a:xfrm>
            <a:off x="5594750" y="5610616"/>
            <a:ext cx="891696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AC21860-86BA-4EA5-875D-B5A0D67A4F75}"/>
              </a:ext>
            </a:extLst>
          </p:cNvPr>
          <p:cNvSpPr/>
          <p:nvPr/>
        </p:nvSpPr>
        <p:spPr>
          <a:xfrm>
            <a:off x="4244587" y="5118238"/>
            <a:ext cx="419088" cy="361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93480-FBD3-46F2-9920-B4583C06A1CD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B93480-FBD3-46F2-9920-B4583C06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192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7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offline</a:t>
            </a:r>
            <a:endParaRPr lang="en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670" y="1825625"/>
                <a:ext cx="6850224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𝐼𝐿𝑃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𝑡𝑒𝑝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670" y="1825625"/>
                <a:ext cx="6850224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2DE707C8-EDE5-4210-836C-88D4C4EACB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</a:t>
                </a:r>
                <a:r>
                  <a:rPr lang="en-US" sz="1800" dirty="0"/>
                  <a:t>) </a:t>
                </a:r>
                <a:r>
                  <a:rPr lang="en-US" sz="1900" dirty="0"/>
                  <a:t>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 choose 2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1900" dirty="0"/>
                  <a:t>independently random variables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900" dirty="0"/>
              </a:p>
              <a:p>
                <a:r>
                  <a:rPr lang="en-US" sz="1900" dirty="0"/>
                  <a:t>2) For each set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900" dirty="0"/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190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9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900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900" dirty="0"/>
              </a:p>
              <a:p>
                <a:r>
                  <a:rPr lang="en-US" sz="1900" dirty="0"/>
                  <a:t>3) Solve linear program and get the LP solution – for each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4) Take set s to cover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90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900" dirty="0"/>
              </a:p>
              <a:p>
                <a:r>
                  <a:rPr lang="en-US" sz="1900" dirty="0"/>
                  <a:t>5) if there’s an element e that’s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9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and pick it.</a:t>
                </a:r>
                <a:endParaRPr lang="en-IL" sz="1900" dirty="0"/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2DE707C8-EDE5-4210-836C-88D4C4EAC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741" y="2214562"/>
                <a:ext cx="4257675" cy="4351338"/>
              </a:xfrm>
              <a:prstGeom prst="rect">
                <a:avLst/>
              </a:prstGeom>
              <a:blipFill>
                <a:blip r:embed="rId3"/>
                <a:stretch>
                  <a:fillRect l="-1288" t="-14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1960F-BD1E-489F-97CC-4ADC9DBBF6F2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11960F-BD1E-489F-97CC-4ADC9DBB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10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8021B-40FD-4D2B-A2E9-B46ED8A71D15}"/>
                  </a:ext>
                </a:extLst>
              </p:cNvPr>
              <p:cNvSpPr txBox="1"/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8021B-40FD-4D2B-A2E9-B46ED8A7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FB65F-F4D1-4D57-9958-7A4D4A29F98C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FB65F-F4D1-4D57-9958-7A4D4A29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FCA691F-3E72-474D-A4AC-CE9BCBFAA5D0}"/>
              </a:ext>
            </a:extLst>
          </p:cNvPr>
          <p:cNvSpPr/>
          <p:nvPr/>
        </p:nvSpPr>
        <p:spPr>
          <a:xfrm>
            <a:off x="1343025" y="5354956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D02F2-F96B-4591-8907-CBA42AF4530B}"/>
              </a:ext>
            </a:extLst>
          </p:cNvPr>
          <p:cNvSpPr/>
          <p:nvPr/>
        </p:nvSpPr>
        <p:spPr>
          <a:xfrm>
            <a:off x="2571750" y="5354955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FF4083-551E-4AC6-99B6-6D0686F7BA1D}"/>
              </a:ext>
            </a:extLst>
          </p:cNvPr>
          <p:cNvSpPr/>
          <p:nvPr/>
        </p:nvSpPr>
        <p:spPr>
          <a:xfrm>
            <a:off x="3800475" y="5354954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902410-D4CC-4C07-A70B-987C8AB741E2}"/>
              </a:ext>
            </a:extLst>
          </p:cNvPr>
          <p:cNvSpPr/>
          <p:nvPr/>
        </p:nvSpPr>
        <p:spPr>
          <a:xfrm>
            <a:off x="4981575" y="5343525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708EBE-F9B1-45B1-AC15-21DC988B73C2}"/>
              </a:ext>
            </a:extLst>
          </p:cNvPr>
          <p:cNvSpPr/>
          <p:nvPr/>
        </p:nvSpPr>
        <p:spPr>
          <a:xfrm>
            <a:off x="6162675" y="5335906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/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/>
              <p:nvPr/>
            </p:nvSpPr>
            <p:spPr>
              <a:xfrm>
                <a:off x="0" y="5426999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6999"/>
                <a:ext cx="63484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03CFD-46D7-4861-AF55-17E2B0AA385F}"/>
                  </a:ext>
                </a:extLst>
              </p:cNvPr>
              <p:cNvSpPr txBox="1"/>
              <p:nvPr/>
            </p:nvSpPr>
            <p:spPr>
              <a:xfrm>
                <a:off x="1183481" y="538924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D03CFD-46D7-4861-AF55-17E2B0AA3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81" y="5389244"/>
                <a:ext cx="63484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B441CC-49E8-44CD-AD46-2DE6B0051BDE}"/>
                  </a:ext>
                </a:extLst>
              </p:cNvPr>
              <p:cNvSpPr txBox="1"/>
              <p:nvPr/>
            </p:nvSpPr>
            <p:spPr>
              <a:xfrm>
                <a:off x="2364581" y="538218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B441CC-49E8-44CD-AD46-2DE6B005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581" y="5382184"/>
                <a:ext cx="63484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665A7-951E-4AF9-A899-5B3F9FF0BC5B}"/>
                  </a:ext>
                </a:extLst>
              </p:cNvPr>
              <p:cNvSpPr txBox="1"/>
              <p:nvPr/>
            </p:nvSpPr>
            <p:spPr>
              <a:xfrm>
                <a:off x="3545681" y="540106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665A7-951E-4AF9-A899-5B3F9FF0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81" y="5401062"/>
                <a:ext cx="63484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FE5E7BA-7F3E-4E0E-8879-428CE62B140A}"/>
              </a:ext>
            </a:extLst>
          </p:cNvPr>
          <p:cNvSpPr/>
          <p:nvPr/>
        </p:nvSpPr>
        <p:spPr>
          <a:xfrm>
            <a:off x="8596140" y="5340446"/>
            <a:ext cx="111442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/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p 2">
            <a:extLst>
              <a:ext uri="{FF2B5EF4-FFF2-40B4-BE49-F238E27FC236}">
                <a16:creationId xmlns:a16="http://schemas.microsoft.com/office/drawing/2014/main" id="{B5DBA20E-71BC-492E-9D5C-20142E55FFB1}"/>
              </a:ext>
            </a:extLst>
          </p:cNvPr>
          <p:cNvSpPr/>
          <p:nvPr/>
        </p:nvSpPr>
        <p:spPr>
          <a:xfrm>
            <a:off x="8849914" y="4012163"/>
            <a:ext cx="620657" cy="119431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333A78DB-B6B3-49EC-8FDC-A8BA529BB91D}"/>
              </a:ext>
            </a:extLst>
          </p:cNvPr>
          <p:cNvSpPr/>
          <p:nvPr/>
        </p:nvSpPr>
        <p:spPr>
          <a:xfrm>
            <a:off x="6409558" y="4577765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33B1677E-38CA-4C1D-BDC6-D1555B8DBF27}"/>
              </a:ext>
            </a:extLst>
          </p:cNvPr>
          <p:cNvSpPr/>
          <p:nvPr/>
        </p:nvSpPr>
        <p:spPr>
          <a:xfrm>
            <a:off x="5228458" y="4608388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A15CB73F-131D-4782-8432-0B0F280D8B73}"/>
              </a:ext>
            </a:extLst>
          </p:cNvPr>
          <p:cNvSpPr/>
          <p:nvPr/>
        </p:nvSpPr>
        <p:spPr>
          <a:xfrm>
            <a:off x="4047358" y="4555459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58636D5-DF7B-4ABB-9635-AF7178FB7C6F}"/>
              </a:ext>
            </a:extLst>
          </p:cNvPr>
          <p:cNvSpPr/>
          <p:nvPr/>
        </p:nvSpPr>
        <p:spPr>
          <a:xfrm>
            <a:off x="2866258" y="4575393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3F2D246E-4B63-4D69-8A8E-FC66EEA1652C}"/>
              </a:ext>
            </a:extLst>
          </p:cNvPr>
          <p:cNvSpPr/>
          <p:nvPr/>
        </p:nvSpPr>
        <p:spPr>
          <a:xfrm>
            <a:off x="1615973" y="4575393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6FAA81-0742-4476-A561-DCD6AB37B76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6FAA81-0742-4476-A561-DCD6AB37B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10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D7D9E3-FD5D-4FE7-A38E-DC784C74EFE4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D7D9E3-FD5D-4FE7-A38E-DC784C74E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256424-03C7-4B1E-B40B-CC33734F993A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256424-03C7-4B1E-B40B-CC33734F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12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8B499D-E050-4413-A498-AD816A5A8D6E}"/>
                  </a:ext>
                </a:extLst>
              </p:cNvPr>
              <p:cNvSpPr txBox="1"/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8B499D-E050-4413-A498-AD816A5A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229E25-38D5-4357-909D-4C0AF08CED2B}"/>
                  </a:ext>
                </a:extLst>
              </p:cNvPr>
              <p:cNvSpPr txBox="1"/>
              <p:nvPr/>
            </p:nvSpPr>
            <p:spPr>
              <a:xfrm>
                <a:off x="126206" y="310627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229E25-38D5-4357-909D-4C0AF08CE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106277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285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9C7A-67B4-42A3-97D5-D9BBFAD1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7939-8D92-424B-9D99-FF1A0188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know the element number in advance. </a:t>
            </a:r>
          </a:p>
          <a:p>
            <a:r>
              <a:rPr lang="en-US" dirty="0"/>
              <a:t>Can’t use offline version.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 it a problem?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89963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4388" y="229215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For each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2200" dirty="0"/>
              </a:p>
              <a:p>
                <a:pPr lvl="1"/>
                <a:r>
                  <a:rPr lang="en-US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pick it.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388" y="229215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D5D99-A6B2-4C53-B122-8D60264EF065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D5D99-A6B2-4C53-B122-8D60264E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715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602213" y="3956180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440288" y="437201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8" y="4372019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75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5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B0C5869-E223-45A8-BF1E-F8ACEFBEFCB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B0C5869-E223-45A8-BF1E-F8ACEFBEF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D6F6C6-3182-49BB-BA7F-647088B5825B}"/>
              </a:ext>
            </a:extLst>
          </p:cNvPr>
          <p:cNvCxnSpPr>
            <a:cxnSpLocks/>
          </p:cNvCxnSpPr>
          <p:nvPr/>
        </p:nvCxnSpPr>
        <p:spPr>
          <a:xfrm>
            <a:off x="3281071" y="4541343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6219D-86F8-4827-AE0A-6B40D29FB732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6219D-86F8-4827-AE0A-6B40D29F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8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972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027269" y="3965705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865344" y="438154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44" y="4381544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6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3281071" y="4541343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blipFill>
                <a:blip r:embed="rId7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F15C4D-EA47-4592-924D-B04167B33560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F15C4D-EA47-4592-924D-B04167B3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55D6D-B4D4-4769-8C68-7E3E4EAFEED1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055D6D-B4D4-4769-8C68-7E3E4EAF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9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741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418504" y="3965704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1256579" y="438154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79" y="4381543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en-US" sz="2000" dirty="0">
                    <a:solidFill>
                      <a:srgbClr val="00B050"/>
                    </a:solidFill>
                  </a:rPr>
                  <a:t>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6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3281071" y="4541343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blipFill>
                <a:blip r:embed="rId7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899E46-C423-43CE-8FC5-5BEDA816017A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899E46-C423-43CE-8FC5-5BEDA8160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E5AB6A-B794-4E3F-98C5-A50B2955654A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E5AB6A-B794-4E3F-98C5-A50B2955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9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55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418504" y="3965704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1256579" y="438154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79" y="4381543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3281071" y="4541343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CDEBD7-6A90-4B53-A9C1-B05B475083DC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CDEBD7-6A90-4B53-A9C1-B05B4750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E2011-139A-4632-A928-2A562E37156A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E2011-139A-4632-A928-2A562E3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0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9421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837103" y="3965704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en-US" sz="2000" dirty="0">
                    <a:solidFill>
                      <a:srgbClr val="00B050"/>
                    </a:solidFill>
                  </a:rPr>
                  <a:t>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3281071" y="4541343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37" y="3836998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383BC1-4115-4A06-BA73-617957973966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383BC1-4115-4A06-BA73-61795797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BB7AF6-7A9A-47DE-9091-A18E4DF8AC21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BB7AF6-7A9A-47DE-9091-A18E4DF8A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0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49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837103" y="3965704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3285058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3092224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24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1FCE45-6803-44A4-9B53-3692CC2A1E0A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1FCE45-6803-44A4-9B53-3692CC2A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14EACB-24E3-43BD-82EF-EC45692A667B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14EACB-24E3-43BD-82EF-EC45692A6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977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1837103" y="3965704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78" y="4381543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2558493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50D4BC-73F2-4870-A848-F9480567FCFC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50D4BC-73F2-4870-A848-F9480567F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A01534-521F-4A63-83D7-5B2C2234F2FF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A01534-521F-4A63-83D7-5B2C2234F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2284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2164406" y="3958320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rgbClr val="00B050"/>
                    </a:solidFill>
                  </a:rPr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2558493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E53DBD-90C4-426A-A8D4-E5EF744639EA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E53DBD-90C4-426A-A8D4-E5EF7446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B5E54-D90C-4655-B004-609153BF6F9C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B5E54-D90C-4655-B004-609153BF6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1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05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/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/>
              <p:nvPr/>
            </p:nvSpPr>
            <p:spPr>
              <a:xfrm>
                <a:off x="0" y="5426999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6999"/>
                <a:ext cx="63484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B441CC-49E8-44CD-AD46-2DE6B0051BDE}"/>
                  </a:ext>
                </a:extLst>
              </p:cNvPr>
              <p:cNvSpPr txBox="1"/>
              <p:nvPr/>
            </p:nvSpPr>
            <p:spPr>
              <a:xfrm>
                <a:off x="2364581" y="538218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B441CC-49E8-44CD-AD46-2DE6B005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581" y="5382184"/>
                <a:ext cx="63484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665A7-951E-4AF9-A899-5B3F9FF0BC5B}"/>
                  </a:ext>
                </a:extLst>
              </p:cNvPr>
              <p:cNvSpPr txBox="1"/>
              <p:nvPr/>
            </p:nvSpPr>
            <p:spPr>
              <a:xfrm>
                <a:off x="3545681" y="540106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5665A7-951E-4AF9-A899-5B3F9FF0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81" y="5401062"/>
                <a:ext cx="63484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FE5E7BA-7F3E-4E0E-8879-428CE62B140A}"/>
              </a:ext>
            </a:extLst>
          </p:cNvPr>
          <p:cNvSpPr/>
          <p:nvPr/>
        </p:nvSpPr>
        <p:spPr>
          <a:xfrm flipV="1">
            <a:off x="8596140" y="4821235"/>
            <a:ext cx="1114425" cy="5192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/>
              <p:nvPr/>
            </p:nvSpPr>
            <p:spPr>
              <a:xfrm>
                <a:off x="6003131" y="5423532"/>
                <a:ext cx="6348412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5423532"/>
                <a:ext cx="6348412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E7427F6-BE90-4FCB-BA28-BC5ACAE5896B}"/>
              </a:ext>
            </a:extLst>
          </p:cNvPr>
          <p:cNvSpPr/>
          <p:nvPr/>
        </p:nvSpPr>
        <p:spPr>
          <a:xfrm flipV="1">
            <a:off x="1343025" y="4423097"/>
            <a:ext cx="1114425" cy="1000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BC68FD-45B3-4756-93EB-21E10FA0EB49}"/>
              </a:ext>
            </a:extLst>
          </p:cNvPr>
          <p:cNvSpPr/>
          <p:nvPr/>
        </p:nvSpPr>
        <p:spPr>
          <a:xfrm>
            <a:off x="2571750" y="4423097"/>
            <a:ext cx="1114425" cy="9775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607D3B-8A90-429B-8FAC-704EB4FFD7AC}"/>
              </a:ext>
            </a:extLst>
          </p:cNvPr>
          <p:cNvSpPr/>
          <p:nvPr/>
        </p:nvSpPr>
        <p:spPr>
          <a:xfrm>
            <a:off x="3800475" y="4423097"/>
            <a:ext cx="1114425" cy="9775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7940F7-4786-4984-92C1-B79A7D2A2DA0}"/>
              </a:ext>
            </a:extLst>
          </p:cNvPr>
          <p:cNvSpPr/>
          <p:nvPr/>
        </p:nvSpPr>
        <p:spPr>
          <a:xfrm>
            <a:off x="4981575" y="4411667"/>
            <a:ext cx="1114425" cy="9775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4435C0-ADA1-4248-8DB6-85A956179B95}"/>
              </a:ext>
            </a:extLst>
          </p:cNvPr>
          <p:cNvSpPr/>
          <p:nvPr/>
        </p:nvSpPr>
        <p:spPr>
          <a:xfrm>
            <a:off x="6162675" y="4404049"/>
            <a:ext cx="1114425" cy="9775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9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10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11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668175-FF7D-4C1B-9B3B-FB6B99F77C69}"/>
                  </a:ext>
                </a:extLst>
              </p:cNvPr>
              <p:cNvSpPr txBox="1"/>
              <p:nvPr/>
            </p:nvSpPr>
            <p:spPr>
              <a:xfrm>
                <a:off x="1183481" y="538924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668175-FF7D-4C1B-9B3B-FB6B99F77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81" y="5389244"/>
                <a:ext cx="63484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275753-8941-4381-B408-E23E7407DFA7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275753-8941-4381-B408-E23E7407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EA23AD-416A-444E-897A-CD4A1936CCB9}"/>
                  </a:ext>
                </a:extLst>
              </p:cNvPr>
              <p:cNvSpPr txBox="1"/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EA23AD-416A-444E-897A-CD4A1936C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630" y="2527122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C0710F-B3CC-46C8-BF43-66A99A43729E}"/>
                  </a:ext>
                </a:extLst>
              </p:cNvPr>
              <p:cNvSpPr txBox="1"/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C0710F-B3CC-46C8-BF43-66A99A43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3494" y="2364156"/>
                <a:ext cx="6096000" cy="8002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1E6544-3A0E-4111-B24C-079F488A1B85}"/>
                  </a:ext>
                </a:extLst>
              </p:cNvPr>
              <p:cNvSpPr txBox="1"/>
              <p:nvPr/>
            </p:nvSpPr>
            <p:spPr>
              <a:xfrm>
                <a:off x="126206" y="312213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C1E6544-3A0E-4111-B24C-079F488A1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122133"/>
                <a:ext cx="609600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475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2164406" y="3958320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2558493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59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/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24050-AE7C-4A87-B1C9-1368F3093291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24050-AE7C-4A87-B1C9-1368F3093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39299B-A8D7-454D-A9E9-80CFC4B5C446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39299B-A8D7-454D-A9E9-80CFC4B5C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6274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2164406" y="3958320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/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930703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737869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9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/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53F87-287B-4148-A3EC-CDCEEBEAE68A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53F87-287B-4148-A3EC-CDCEEBEAE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1C0E77-4CA6-4ECF-9808-8E9E57481720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1C0E77-4CA6-4ECF-9808-8E9E57481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596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F8508-FD92-4B53-9353-D66FAAA7F6AB}"/>
              </a:ext>
            </a:extLst>
          </p:cNvPr>
          <p:cNvCxnSpPr/>
          <p:nvPr/>
        </p:nvCxnSpPr>
        <p:spPr>
          <a:xfrm>
            <a:off x="602213" y="4374038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285802-2CA8-4911-A67E-06A4C5D073FA}"/>
              </a:ext>
            </a:extLst>
          </p:cNvPr>
          <p:cNvSpPr txBox="1"/>
          <p:nvPr/>
        </p:nvSpPr>
        <p:spPr>
          <a:xfrm>
            <a:off x="278363" y="418937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FCFA4-E7CA-436E-BE3A-09C3F04B67E8}"/>
              </a:ext>
            </a:extLst>
          </p:cNvPr>
          <p:cNvSpPr txBox="1"/>
          <p:nvPr/>
        </p:nvSpPr>
        <p:spPr>
          <a:xfrm>
            <a:off x="6545813" y="419889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9F04-0C61-4BD4-AA91-2FE29767ED28}"/>
              </a:ext>
            </a:extLst>
          </p:cNvPr>
          <p:cNvCxnSpPr>
            <a:cxnSpLocks/>
          </p:cNvCxnSpPr>
          <p:nvPr/>
        </p:nvCxnSpPr>
        <p:spPr>
          <a:xfrm flipV="1">
            <a:off x="2164406" y="3958320"/>
            <a:ext cx="0" cy="427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/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D4766C-9C70-4C4F-9653-6AE0D88D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481" y="4374159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/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CDD4CD-3217-46D1-B859-98F8EA560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27" y="4189372"/>
                <a:ext cx="419088" cy="3619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/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A71D47-12E7-45BE-BE04-EF28574C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10" y="4179396"/>
                <a:ext cx="419088" cy="3619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pick it.</a:t>
                </a:r>
                <a:endParaRPr lang="en-IL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7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71DE3-23E5-435B-BCFA-2C5E5E1405AC}"/>
              </a:ext>
            </a:extLst>
          </p:cNvPr>
          <p:cNvCxnSpPr>
            <a:cxnSpLocks/>
          </p:cNvCxnSpPr>
          <p:nvPr/>
        </p:nvCxnSpPr>
        <p:spPr>
          <a:xfrm>
            <a:off x="930703" y="4541747"/>
            <a:ext cx="0" cy="407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/>
              <p:nvPr/>
            </p:nvSpPr>
            <p:spPr>
              <a:xfrm>
                <a:off x="737869" y="383740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6D4479-D9D6-4A49-B8FD-A3D4B9DD6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9" y="3837402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/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EEFC578-C495-41F4-9A8C-DF0694A37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4179396"/>
                <a:ext cx="419088" cy="3619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/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305A8CF-791D-4747-A692-8DD9DC789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2" y="4196757"/>
                <a:ext cx="419088" cy="3619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53F87-287B-4148-A3EC-CDCEEBEAE68A}"/>
                  </a:ext>
                </a:extLst>
              </p:cNvPr>
              <p:cNvSpPr txBox="1"/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53F87-287B-4148-A3EC-CDCEEBEAE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397" y="1690012"/>
                <a:ext cx="11624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176190-B98B-4BEB-A9F6-1134F183E3C8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176190-B98B-4BEB-A9F6-1134F183E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2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3502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Randomized rounding - Online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A)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and pick it.</a:t>
                </a:r>
                <a:endParaRPr lang="en-IL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0EA448B-ACCE-4404-9A29-DDF4B9B87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826" y="2236469"/>
                <a:ext cx="4602806" cy="4351338"/>
              </a:xfrm>
              <a:blipFill>
                <a:blip r:embed="rId4"/>
                <a:stretch>
                  <a:fillRect l="-1060" t="-1821" r="-7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578B5E-C631-4701-A5B7-C90ED27129BA}"/>
              </a:ext>
            </a:extLst>
          </p:cNvPr>
          <p:cNvCxnSpPr/>
          <p:nvPr/>
        </p:nvCxnSpPr>
        <p:spPr>
          <a:xfrm>
            <a:off x="785442" y="4106044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D7F06A-F348-443F-9797-761B502CBC40}"/>
              </a:ext>
            </a:extLst>
          </p:cNvPr>
          <p:cNvSpPr txBox="1"/>
          <p:nvPr/>
        </p:nvSpPr>
        <p:spPr>
          <a:xfrm>
            <a:off x="461592" y="392137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2CB5A-7F37-4635-8AD5-14A604614603}"/>
              </a:ext>
            </a:extLst>
          </p:cNvPr>
          <p:cNvSpPr txBox="1"/>
          <p:nvPr/>
        </p:nvSpPr>
        <p:spPr>
          <a:xfrm>
            <a:off x="6729042" y="393090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C1C8E-BBBB-4D37-AD89-52EC940D6586}"/>
                  </a:ext>
                </a:extLst>
              </p:cNvPr>
              <p:cNvSpPr txBox="1"/>
              <p:nvPr/>
            </p:nvSpPr>
            <p:spPr>
              <a:xfrm>
                <a:off x="1314242" y="409342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C1C8E-BBBB-4D37-AD89-52EC940D6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42" y="4093424"/>
                <a:ext cx="323850" cy="369332"/>
              </a:xfrm>
              <a:prstGeom prst="rect">
                <a:avLst/>
              </a:prstGeom>
              <a:blipFill>
                <a:blip r:embed="rId5"/>
                <a:stretch>
                  <a:fillRect r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471861-DB6E-413D-96C2-C7B8A0DFE11A}"/>
                  </a:ext>
                </a:extLst>
              </p:cNvPr>
              <p:cNvSpPr txBox="1"/>
              <p:nvPr/>
            </p:nvSpPr>
            <p:spPr>
              <a:xfrm>
                <a:off x="2396994" y="4083899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471861-DB6E-413D-96C2-C7B8A0DFE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94" y="4083899"/>
                <a:ext cx="323850" cy="369332"/>
              </a:xfrm>
              <a:prstGeom prst="rect">
                <a:avLst/>
              </a:prstGeom>
              <a:blipFill>
                <a:blip r:embed="rId6"/>
                <a:stretch>
                  <a:fillRect r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898C53-4784-4668-987B-E20481EA188B}"/>
                  </a:ext>
                </a:extLst>
              </p:cNvPr>
              <p:cNvSpPr txBox="1"/>
              <p:nvPr/>
            </p:nvSpPr>
            <p:spPr>
              <a:xfrm>
                <a:off x="3733429" y="414414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898C53-4784-4668-987B-E20481EA1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429" y="4144144"/>
                <a:ext cx="323850" cy="369332"/>
              </a:xfrm>
              <a:prstGeom prst="rect">
                <a:avLst/>
              </a:prstGeom>
              <a:blipFill>
                <a:blip r:embed="rId7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4AB75-D5CF-4246-8996-57D9E9DEC025}"/>
                  </a:ext>
                </a:extLst>
              </p:cNvPr>
              <p:cNvSpPr txBox="1"/>
              <p:nvPr/>
            </p:nvSpPr>
            <p:spPr>
              <a:xfrm>
                <a:off x="5233617" y="4144144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4AB75-D5CF-4246-8996-57D9E9DE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17" y="4144144"/>
                <a:ext cx="323850" cy="369332"/>
              </a:xfrm>
              <a:prstGeom prst="rect">
                <a:avLst/>
              </a:prstGeom>
              <a:blipFill>
                <a:blip r:embed="rId8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4EB643-4E8E-4D87-8C0C-AB06FD3DFC24}"/>
                  </a:ext>
                </a:extLst>
              </p:cNvPr>
              <p:cNvSpPr txBox="1"/>
              <p:nvPr/>
            </p:nvSpPr>
            <p:spPr>
              <a:xfrm>
                <a:off x="6086267" y="4156883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4EB643-4E8E-4D87-8C0C-AB06FD3DF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67" y="4156883"/>
                <a:ext cx="323850" cy="369332"/>
              </a:xfrm>
              <a:prstGeom prst="rect">
                <a:avLst/>
              </a:prstGeom>
              <a:blipFill>
                <a:blip r:embed="rId9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CBCD14-DCB8-4FCF-977C-CB7B29942868}"/>
              </a:ext>
            </a:extLst>
          </p:cNvPr>
          <p:cNvCxnSpPr/>
          <p:nvPr/>
        </p:nvCxnSpPr>
        <p:spPr>
          <a:xfrm>
            <a:off x="804492" y="3930903"/>
            <a:ext cx="1314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B68F44-228B-4B0D-978E-269E83002269}"/>
              </a:ext>
            </a:extLst>
          </p:cNvPr>
          <p:cNvCxnSpPr>
            <a:cxnSpLocks/>
          </p:cNvCxnSpPr>
          <p:nvPr/>
        </p:nvCxnSpPr>
        <p:spPr>
          <a:xfrm>
            <a:off x="2118942" y="3930903"/>
            <a:ext cx="809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5742CE-6F9E-48CC-A25C-F2CDD59DDD2C}"/>
              </a:ext>
            </a:extLst>
          </p:cNvPr>
          <p:cNvCxnSpPr>
            <a:cxnSpLocks/>
          </p:cNvCxnSpPr>
          <p:nvPr/>
        </p:nvCxnSpPr>
        <p:spPr>
          <a:xfrm flipV="1">
            <a:off x="2928567" y="3921378"/>
            <a:ext cx="2099154" cy="95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8B2BED-D7F2-4069-8EAF-95BA05EF9418}"/>
              </a:ext>
            </a:extLst>
          </p:cNvPr>
          <p:cNvCxnSpPr>
            <a:cxnSpLocks/>
          </p:cNvCxnSpPr>
          <p:nvPr/>
        </p:nvCxnSpPr>
        <p:spPr>
          <a:xfrm>
            <a:off x="5027721" y="3921378"/>
            <a:ext cx="80962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D832CD-2C38-4673-AF5B-C5A4CACC74F2}"/>
              </a:ext>
            </a:extLst>
          </p:cNvPr>
          <p:cNvCxnSpPr>
            <a:cxnSpLocks/>
          </p:cNvCxnSpPr>
          <p:nvPr/>
        </p:nvCxnSpPr>
        <p:spPr>
          <a:xfrm>
            <a:off x="5837346" y="3921378"/>
            <a:ext cx="891696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577BA27-285E-43DD-A18D-8A6C1D3808B9}"/>
              </a:ext>
            </a:extLst>
          </p:cNvPr>
          <p:cNvSpPr/>
          <p:nvPr/>
        </p:nvSpPr>
        <p:spPr>
          <a:xfrm>
            <a:off x="4487183" y="3429000"/>
            <a:ext cx="419088" cy="361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D647AF-8C9E-4E88-91AF-2B473C025569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D647AF-8C9E-4E88-91AF-2B473C02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10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1949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F652D-3057-43DF-9279-A63120A8C3C4}"/>
              </a:ext>
            </a:extLst>
          </p:cNvPr>
          <p:cNvGrpSpPr/>
          <p:nvPr/>
        </p:nvGrpSpPr>
        <p:grpSpPr>
          <a:xfrm>
            <a:off x="8825151" y="1789412"/>
            <a:ext cx="2603294" cy="622036"/>
            <a:chOff x="-241296" y="3947821"/>
            <a:chExt cx="7070721" cy="6220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1D4508-7CDF-4EEC-9B66-72F7DAF924EA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3E5A1-9757-4D88-B2C9-EA8723154D9E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1DB86-A64E-48A8-93E4-0F180D49735D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F249A6-23AF-471B-AC17-80F2E1378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6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  <a:blipFill>
                <a:blip r:embed="rId4"/>
                <a:stretch>
                  <a:fillRect l="-785" t="-1475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675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F652D-3057-43DF-9279-A63120A8C3C4}"/>
              </a:ext>
            </a:extLst>
          </p:cNvPr>
          <p:cNvGrpSpPr/>
          <p:nvPr/>
        </p:nvGrpSpPr>
        <p:grpSpPr>
          <a:xfrm>
            <a:off x="8825151" y="1789412"/>
            <a:ext cx="2603294" cy="622036"/>
            <a:chOff x="-241296" y="3947821"/>
            <a:chExt cx="7070721" cy="6220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1D4508-7CDF-4EEC-9B66-72F7DAF924EA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3E5A1-9757-4D88-B2C9-EA8723154D9E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1DB86-A64E-48A8-93E4-0F180D49735D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F249A6-23AF-471B-AC17-80F2E1378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6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  <a:blipFill>
                <a:blip r:embed="rId4"/>
                <a:stretch>
                  <a:fillRect l="-785" t="-1475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38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F652D-3057-43DF-9279-A63120A8C3C4}"/>
              </a:ext>
            </a:extLst>
          </p:cNvPr>
          <p:cNvGrpSpPr/>
          <p:nvPr/>
        </p:nvGrpSpPr>
        <p:grpSpPr>
          <a:xfrm>
            <a:off x="8825151" y="1789412"/>
            <a:ext cx="2603294" cy="622036"/>
            <a:chOff x="-241296" y="3947821"/>
            <a:chExt cx="7070721" cy="6220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1D4508-7CDF-4EEC-9B66-72F7DAF924EA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3E5A1-9757-4D88-B2C9-EA8723154D9E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1DB86-A64E-48A8-93E4-0F180D49735D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F249A6-23AF-471B-AC17-80F2E1378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6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  <a:blipFill>
                <a:blip r:embed="rId4"/>
                <a:stretch>
                  <a:fillRect l="-785" t="-1475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2103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𝑜𝑠𝑒𝑛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𝐿𝑃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F652D-3057-43DF-9279-A63120A8C3C4}"/>
              </a:ext>
            </a:extLst>
          </p:cNvPr>
          <p:cNvGrpSpPr/>
          <p:nvPr/>
        </p:nvGrpSpPr>
        <p:grpSpPr>
          <a:xfrm>
            <a:off x="8825151" y="1789412"/>
            <a:ext cx="2603294" cy="622036"/>
            <a:chOff x="-241296" y="3947821"/>
            <a:chExt cx="7070721" cy="62203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1D4508-7CDF-4EEC-9B66-72F7DAF924EA}"/>
                </a:ext>
              </a:extLst>
            </p:cNvPr>
            <p:cNvCxnSpPr/>
            <p:nvPr/>
          </p:nvCxnSpPr>
          <p:spPr>
            <a:xfrm>
              <a:off x="561975" y="4162425"/>
              <a:ext cx="59436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3E5A1-9757-4D88-B2C9-EA8723154D9E}"/>
                </a:ext>
              </a:extLst>
            </p:cNvPr>
            <p:cNvSpPr txBox="1"/>
            <p:nvPr/>
          </p:nvSpPr>
          <p:spPr>
            <a:xfrm>
              <a:off x="-241296" y="3974936"/>
              <a:ext cx="493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1DB86-A64E-48A8-93E4-0F180D49735D}"/>
                </a:ext>
              </a:extLst>
            </p:cNvPr>
            <p:cNvSpPr txBox="1"/>
            <p:nvPr/>
          </p:nvSpPr>
          <p:spPr>
            <a:xfrm>
              <a:off x="6505575" y="3987284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endParaRPr lang="en-IL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F249A6-23AF-471B-AC17-80F2E1378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389" y="3947821"/>
              <a:ext cx="0" cy="378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/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5A884AD-F5E7-4E7C-8E6D-0C95EA2DE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75" y="4200525"/>
                  <a:ext cx="32385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65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3132208"/>
                <a:ext cx="3878423" cy="4546886"/>
              </a:xfrm>
              <a:prstGeom prst="rect">
                <a:avLst/>
              </a:prstGeom>
              <a:blipFill>
                <a:blip r:embed="rId4"/>
                <a:stretch>
                  <a:fillRect l="-785" t="-1475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9939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Online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Lemma - The probability that we go into step C at round t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 l="-754" t="-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and pick it.</a:t>
                </a:r>
                <a:endParaRPr lang="en-IL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  <a:blipFill>
                <a:blip r:embed="rId3"/>
                <a:stretch>
                  <a:fillRect l="-785" t="-1477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B796E8-C3E6-4999-B1C3-6A5B2F6464AD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B796E8-C3E6-4999-B1C3-6A5B2F646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0344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Online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Lemma - The probability that we go into step C at round t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 l="-754" t="-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and pick it.</a:t>
                </a:r>
                <a:endParaRPr lang="en-IL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  <a:blipFill>
                <a:blip r:embed="rId3"/>
                <a:stretch>
                  <a:fillRect l="-785" t="-1477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887A02-E2BF-4796-ACC5-A8827BDB349E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887A02-E2BF-4796-ACC5-A8827BDB3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3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6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7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D87088-28B4-44D0-BAF1-48F2B2DCAF71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D87088-28B4-44D0-BAF1-48F2B2DCA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BE4626-86CE-4C9D-87A0-2595C40AED58}"/>
                  </a:ext>
                </a:extLst>
              </p:cNvPr>
              <p:cNvSpPr txBox="1"/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BE4626-86CE-4C9D-87A0-2595C40A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15AC-2AC6-4FED-B3C1-862D8DFD317F}"/>
                  </a:ext>
                </a:extLst>
              </p:cNvPr>
              <p:cNvSpPr txBox="1"/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15AC-2AC6-4FED-B3C1-862D8DFD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36FE2-C190-4EE3-8058-954D03DD3CF2}"/>
                  </a:ext>
                </a:extLst>
              </p:cNvPr>
              <p:cNvSpPr txBox="1"/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36FE2-C190-4EE3-8058-954D03DD3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258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Online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Lemma - The probability that we go into step C at round t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𝑠𝑒𝑡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𝑤𝑎𝑠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𝑜𝑠𝑒𝑛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𝑡𝑖𝑙𝑙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𝑟𝑜𝑢𝑛𝑑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𝑐𝑜𝑣𝑒𝑟𝑒𝑑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BCFEF-7307-4121-99E5-D12914F50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969" y="1858639"/>
                <a:ext cx="8089639" cy="4351338"/>
              </a:xfrm>
              <a:blipFill>
                <a:blip r:embed="rId2"/>
                <a:stretch>
                  <a:fillRect l="-754" t="-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e</a:t>
                </a:r>
                <a:r>
                  <a:rPr lang="en-US" sz="2000" dirty="0"/>
                  <a:t>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and pick it.</a:t>
                </a:r>
                <a:endParaRPr lang="en-IL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FB0F98A0-D677-4120-BB17-5F1C4999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  <a:blipFill>
                <a:blip r:embed="rId3"/>
                <a:stretch>
                  <a:fillRect l="-785" t="-1477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80E98-3712-4DFC-A0D1-CB5F571894CA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80E98-3712-4DFC-A0D1-CB5F57189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824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Online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CFEF-7307-4121-99E5-D12914F5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b="0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9C2C057-9BE7-46BB-AA02-12331FD03B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096" y="1878434"/>
                <a:ext cx="7682333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𝑒𝑛𝑡𝑒𝑟𝑒𝑑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𝑠𝑡𝑒𝑝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𝑟𝑜𝑢𝑛𝑑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𝑤𝑎𝑠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𝑜𝑠𝑒𝑛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𝐿𝑃</m:t>
                          </m:r>
                        </m:e>
                      </m:nary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𝐿𝑃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9C2C057-9BE7-46BB-AA02-12331FD0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6" y="1878434"/>
                <a:ext cx="7682333" cy="4667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D7FC28-1FB5-4AA6-A14E-97604B81E16C}"/>
              </a:ext>
            </a:extLst>
          </p:cNvPr>
          <p:cNvCxnSpPr/>
          <p:nvPr/>
        </p:nvCxnSpPr>
        <p:spPr>
          <a:xfrm>
            <a:off x="542846" y="5795282"/>
            <a:ext cx="5943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47A91A-D3B8-4768-A11F-8428F52BFE5D}"/>
              </a:ext>
            </a:extLst>
          </p:cNvPr>
          <p:cNvSpPr txBox="1"/>
          <p:nvPr/>
        </p:nvSpPr>
        <p:spPr>
          <a:xfrm>
            <a:off x="218996" y="5610616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3341A-4950-4B76-AC01-815F816F00F7}"/>
              </a:ext>
            </a:extLst>
          </p:cNvPr>
          <p:cNvSpPr txBox="1"/>
          <p:nvPr/>
        </p:nvSpPr>
        <p:spPr>
          <a:xfrm>
            <a:off x="6486446" y="562014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1AE4F1-BA54-4AD5-A667-4BA87BCCCA04}"/>
                  </a:ext>
                </a:extLst>
              </p:cNvPr>
              <p:cNvSpPr txBox="1"/>
              <p:nvPr/>
            </p:nvSpPr>
            <p:spPr>
              <a:xfrm>
                <a:off x="1071646" y="578266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1AE4F1-BA54-4AD5-A667-4BA87BCCC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46" y="5782662"/>
                <a:ext cx="323850" cy="369332"/>
              </a:xfrm>
              <a:prstGeom prst="rect">
                <a:avLst/>
              </a:prstGeom>
              <a:blipFill>
                <a:blip r:embed="rId3"/>
                <a:stretch>
                  <a:fillRect r="-11321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3ABE79-3CD5-402B-A061-536176CF6E83}"/>
                  </a:ext>
                </a:extLst>
              </p:cNvPr>
              <p:cNvSpPr txBox="1"/>
              <p:nvPr/>
            </p:nvSpPr>
            <p:spPr>
              <a:xfrm>
                <a:off x="2154398" y="5773137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3ABE79-3CD5-402B-A061-536176CF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8" y="5773137"/>
                <a:ext cx="323850" cy="369332"/>
              </a:xfrm>
              <a:prstGeom prst="rect">
                <a:avLst/>
              </a:prstGeom>
              <a:blipFill>
                <a:blip r:embed="rId4"/>
                <a:stretch>
                  <a:fillRect r="-12963" b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360DC-101E-4AB0-9663-2F3A83DE7CB3}"/>
                  </a:ext>
                </a:extLst>
              </p:cNvPr>
              <p:cNvSpPr txBox="1"/>
              <p:nvPr/>
            </p:nvSpPr>
            <p:spPr>
              <a:xfrm>
                <a:off x="3490833" y="583338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360DC-101E-4AB0-9663-2F3A83DE7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33" y="5833382"/>
                <a:ext cx="323850" cy="369332"/>
              </a:xfrm>
              <a:prstGeom prst="rect">
                <a:avLst/>
              </a:prstGeom>
              <a:blipFill>
                <a:blip r:embed="rId5"/>
                <a:stretch>
                  <a:fillRect r="-13208" b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D727EA-CBD7-4557-AEF2-353FD31E74C2}"/>
                  </a:ext>
                </a:extLst>
              </p:cNvPr>
              <p:cNvSpPr txBox="1"/>
              <p:nvPr/>
            </p:nvSpPr>
            <p:spPr>
              <a:xfrm>
                <a:off x="4991021" y="5833382"/>
                <a:ext cx="3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D727EA-CBD7-4557-AEF2-353FD31E7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21" y="5833382"/>
                <a:ext cx="323850" cy="369332"/>
              </a:xfrm>
              <a:prstGeom prst="rect">
                <a:avLst/>
              </a:prstGeom>
              <a:blipFill>
                <a:blip r:embed="rId6"/>
                <a:stretch>
                  <a:fillRect r="-13208" b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5343A-EB84-4711-98A2-EECF6C9E02CB}"/>
                  </a:ext>
                </a:extLst>
              </p:cNvPr>
              <p:cNvSpPr txBox="1"/>
              <p:nvPr/>
            </p:nvSpPr>
            <p:spPr>
              <a:xfrm>
                <a:off x="5843671" y="5846121"/>
                <a:ext cx="323850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5343A-EB84-4711-98A2-EECF6C9E0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71" y="5846121"/>
                <a:ext cx="323850" cy="376770"/>
              </a:xfrm>
              <a:prstGeom prst="rect">
                <a:avLst/>
              </a:prstGeom>
              <a:blipFill>
                <a:blip r:embed="rId7"/>
                <a:stretch>
                  <a:fillRect r="-15094" b="-16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CCE5-6A23-44AC-A0DA-7C92ACCE8223}"/>
              </a:ext>
            </a:extLst>
          </p:cNvPr>
          <p:cNvCxnSpPr/>
          <p:nvPr/>
        </p:nvCxnSpPr>
        <p:spPr>
          <a:xfrm>
            <a:off x="561896" y="5620141"/>
            <a:ext cx="1314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607A3-57D9-4C34-A04E-3C5FF723EAA7}"/>
              </a:ext>
            </a:extLst>
          </p:cNvPr>
          <p:cNvCxnSpPr>
            <a:cxnSpLocks/>
          </p:cNvCxnSpPr>
          <p:nvPr/>
        </p:nvCxnSpPr>
        <p:spPr>
          <a:xfrm>
            <a:off x="1876346" y="5620141"/>
            <a:ext cx="8096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8E1C42-3C40-4E3B-87E0-76EE31B0B0C9}"/>
              </a:ext>
            </a:extLst>
          </p:cNvPr>
          <p:cNvCxnSpPr>
            <a:cxnSpLocks/>
          </p:cNvCxnSpPr>
          <p:nvPr/>
        </p:nvCxnSpPr>
        <p:spPr>
          <a:xfrm flipV="1">
            <a:off x="2685971" y="5610616"/>
            <a:ext cx="2099154" cy="95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A13665-B34B-48A8-8C76-0461A8580866}"/>
              </a:ext>
            </a:extLst>
          </p:cNvPr>
          <p:cNvCxnSpPr>
            <a:cxnSpLocks/>
          </p:cNvCxnSpPr>
          <p:nvPr/>
        </p:nvCxnSpPr>
        <p:spPr>
          <a:xfrm>
            <a:off x="4785125" y="5610616"/>
            <a:ext cx="80962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CBEAB3-6CEC-4C32-800F-5BE3F5055C3D}"/>
              </a:ext>
            </a:extLst>
          </p:cNvPr>
          <p:cNvCxnSpPr>
            <a:cxnSpLocks/>
          </p:cNvCxnSpPr>
          <p:nvPr/>
        </p:nvCxnSpPr>
        <p:spPr>
          <a:xfrm>
            <a:off x="5594750" y="5610616"/>
            <a:ext cx="891696" cy="95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F9BD7D4-F065-436B-933F-D243300FF7D5}"/>
              </a:ext>
            </a:extLst>
          </p:cNvPr>
          <p:cNvSpPr/>
          <p:nvPr/>
        </p:nvSpPr>
        <p:spPr>
          <a:xfrm>
            <a:off x="4244587" y="5118238"/>
            <a:ext cx="419088" cy="361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F8616EB-5A3A-467B-9DF8-FD303CCD7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and pick it.</a:t>
                </a:r>
                <a:endParaRPr lang="en-IL" sz="2000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F8616EB-5A3A-467B-9DF8-FD303CCD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  <a:blipFill>
                <a:blip r:embed="rId8"/>
                <a:stretch>
                  <a:fillRect l="-785" t="-1477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766FEA-53DF-4AC5-B570-2589933BE3D5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766FEA-53DF-4AC5-B570-2589933B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9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9382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2A29-523C-42C6-A9D4-78D6E88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Randomized rounding - Online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CFEF-7307-4121-99E5-D12914F5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b="0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F8616EB-5A3A-467B-9DF8-FD303CCD7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1) For each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choose a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 uniformly at random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 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2) At each step t when an element e arrives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lvl="1"/>
                <a:r>
                  <a:rPr lang="en-US" sz="2000" dirty="0"/>
                  <a:t>A)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𝑟𝑎𝑛𝑑𝑜𝑚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𝑣𝑎𝑟𝑖𝑎𝑏𝑙𝑒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B) Pick all sets S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C) if e is still uncovered choose one set s from the probability distribution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pick it.</a:t>
                </a:r>
                <a:endParaRPr lang="en-IL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F8616EB-5A3A-467B-9DF8-FD303CCD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08" y="2740323"/>
                <a:ext cx="3878423" cy="4546886"/>
              </a:xfrm>
              <a:prstGeom prst="rect">
                <a:avLst/>
              </a:prstGeom>
              <a:blipFill>
                <a:blip r:embed="rId2"/>
                <a:stretch>
                  <a:fillRect l="-785" t="-1477" r="-23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DAF5CD8-EF2B-45F2-AE6D-DF3EC2E4B3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669" y="1825625"/>
                <a:ext cx="734707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𝐼𝐿𝑃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𝑡𝑒𝑝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𝐿𝑃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DAF5CD8-EF2B-45F2-AE6D-DF3EC2E4B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9" y="1825625"/>
                <a:ext cx="7347072" cy="4667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721468-191F-4393-AE1C-1481D8341AAE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721468-191F-4393-AE1C-1481D8341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57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6A14-4045-4FCF-8A1C-228BB664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2844-A3B1-44D8-A7B9-8E26D3D81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Supposed 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32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2844-A3B1-44D8-A7B9-8E26D3D81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8743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6A14-4045-4FCF-8A1C-228BB664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rounding - Online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2844-A3B1-44D8-A7B9-8E26D3D81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Supposed 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𝑐𝑜𝑚𝑝𝑒𝑡𝑖𝑡𝑖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𝑟𝑎𝑛𝑑𝑜𝑚𝑖𝑧𝑒𝑑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𝑟𝑜𝑢𝑛𝑑𝑖𝑛𝑔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2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2844-A3B1-44D8-A7B9-8E26D3D81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441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1C72-2307-4F1F-916D-70A3E8C1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Solving set cover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19F28-EEAF-4DA8-ADAB-1E2255451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take the set cover problem.</a:t>
                </a:r>
              </a:p>
              <a:p>
                <a:r>
                  <a:rPr lang="en-US" dirty="0"/>
                  <a:t>Use our algorithm (either first or second) with randomized rounding</a:t>
                </a:r>
              </a:p>
              <a:p>
                <a:r>
                  <a:rPr lang="en-US" dirty="0"/>
                  <a:t>Achieving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𝑐𝑜𝑚𝑝𝑒𝑡𝑖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𝑎𝑙𝑔𝑜𝑟𝑖𝑡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𝑐𝑜𝑣𝑒𝑟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919F28-EEAF-4DA8-ADAB-1E2255451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736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1936-C9CE-45E8-9D44-4858344C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 bound – covering problem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21AC7-528C-4F51-8EDA-4227E3C16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instance of the online fractional covering problem with n variables such that any online algorithm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 </m:t>
                    </m:r>
                  </m:oMath>
                </a14:m>
                <a:r>
                  <a:rPr lang="en-US" dirty="0"/>
                  <a:t>competitive on this instance. 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21AC7-528C-4F51-8EDA-4227E3C16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0F49A-FCDD-4291-8A8B-A7CBFC379281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0F49A-FCDD-4291-8A8B-A7CBFC379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652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1936-C9CE-45E8-9D44-4858344C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 bound – covering problem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21AC7-528C-4F51-8EDA-4227E3C16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Proof: Consider the following instance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 The first constraint that arrives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let the algorithm play and then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 the next constraint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400" dirty="0"/>
                  <a:t> and otherwise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continue with the process of halving and sending the smaller sum as the next constraint until we’re left with constraint containing just one variable.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21AC7-528C-4F51-8EDA-4227E3C16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70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0F49A-FCDD-4291-8A8B-A7CBFC379281}"/>
                  </a:ext>
                </a:extLst>
              </p:cNvPr>
              <p:cNvSpPr txBox="1"/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0F49A-FCDD-4291-8A8B-A7CBFC379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471" y="184309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557" b="-673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7757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4" y="1027905"/>
            <a:ext cx="3380366" cy="4858171"/>
            <a:chOff x="3651388" y="1027905"/>
            <a:chExt cx="3380366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74139" cy="2373117"/>
              <a:chOff x="3442996" y="2067088"/>
              <a:chExt cx="4133515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6946287-60E0-48F5-9A82-5BF5992C9588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6946287-60E0-48F5-9A82-5BF5992C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072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389697" cy="4858171"/>
            <a:chOff x="3651388" y="1027905"/>
            <a:chExt cx="3389697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606F4C6-35E5-4786-B9A3-A897853CCAEF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606F4C6-35E5-4786-B9A3-A897853CC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687C9B-392C-40E7-AEFA-208F6F804A44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687C9B-392C-40E7-AEFA-208F6F804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9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/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21D510-0100-42E3-B4AC-ADD5E7A8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969" y="5401234"/>
                <a:ext cx="634841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/>
              <p:nvPr/>
            </p:nvSpPr>
            <p:spPr>
              <a:xfrm>
                <a:off x="0" y="542353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41ABA5-4244-40A3-9E58-53D80155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3532"/>
                <a:ext cx="63484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FE5E7BA-7F3E-4E0E-8879-428CE62B140A}"/>
              </a:ext>
            </a:extLst>
          </p:cNvPr>
          <p:cNvSpPr/>
          <p:nvPr/>
        </p:nvSpPr>
        <p:spPr>
          <a:xfrm flipV="1">
            <a:off x="8596140" y="5294727"/>
            <a:ext cx="111442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/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9B4318-FC7A-4152-AE20-FB308A618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5423532"/>
                <a:ext cx="634841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E7427F6-BE90-4FCB-BA28-BC5ACAE5896B}"/>
              </a:ext>
            </a:extLst>
          </p:cNvPr>
          <p:cNvSpPr/>
          <p:nvPr/>
        </p:nvSpPr>
        <p:spPr>
          <a:xfrm flipV="1">
            <a:off x="1343025" y="4985625"/>
            <a:ext cx="1114425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BC68FD-45B3-4756-93EB-21E10FA0EB49}"/>
              </a:ext>
            </a:extLst>
          </p:cNvPr>
          <p:cNvSpPr/>
          <p:nvPr/>
        </p:nvSpPr>
        <p:spPr>
          <a:xfrm>
            <a:off x="2571750" y="5348071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607D3B-8A90-429B-8FAC-704EB4FFD7AC}"/>
              </a:ext>
            </a:extLst>
          </p:cNvPr>
          <p:cNvSpPr/>
          <p:nvPr/>
        </p:nvSpPr>
        <p:spPr>
          <a:xfrm>
            <a:off x="3800475" y="5354954"/>
            <a:ext cx="111442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/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While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A)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continuously </a:t>
                </a:r>
              </a:p>
              <a:p>
                <a:pPr lvl="2"/>
                <a:r>
                  <a:rPr lang="en-US" dirty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IL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4952E-4966-42EE-A69D-ADA64FBE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2" y="277521"/>
                <a:ext cx="5457825" cy="1198854"/>
              </a:xfrm>
              <a:prstGeom prst="rect">
                <a:avLst/>
              </a:prstGeom>
              <a:blipFill>
                <a:blip r:embed="rId5"/>
                <a:stretch>
                  <a:fillRect t="-36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537839-6232-44BB-ABD3-DA3C9A434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6"/>
                <a:stretch>
                  <a:fillRect l="-2557" b="-67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F57424-B48D-49EF-BC7E-550A568C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7"/>
                <a:stretch>
                  <a:fillRect l="-2571" b="-443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CE902-C89F-415C-808D-BA3E0892DA84}"/>
                  </a:ext>
                </a:extLst>
              </p:cNvPr>
              <p:cNvSpPr txBox="1"/>
              <p:nvPr/>
            </p:nvSpPr>
            <p:spPr>
              <a:xfrm>
                <a:off x="1183481" y="5422878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CCE902-C89F-415C-808D-BA3E0892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81" y="5422878"/>
                <a:ext cx="63484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Up 24">
            <a:extLst>
              <a:ext uri="{FF2B5EF4-FFF2-40B4-BE49-F238E27FC236}">
                <a16:creationId xmlns:a16="http://schemas.microsoft.com/office/drawing/2014/main" id="{C01DB020-8720-4001-B9AE-3FC10F04627F}"/>
              </a:ext>
            </a:extLst>
          </p:cNvPr>
          <p:cNvSpPr/>
          <p:nvPr/>
        </p:nvSpPr>
        <p:spPr>
          <a:xfrm>
            <a:off x="8833437" y="4032377"/>
            <a:ext cx="620657" cy="119431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420F193-42F0-40A7-8BF6-4834E3E1B320}"/>
              </a:ext>
            </a:extLst>
          </p:cNvPr>
          <p:cNvSpPr/>
          <p:nvPr/>
        </p:nvSpPr>
        <p:spPr>
          <a:xfrm>
            <a:off x="4030881" y="4575673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08DEF315-68DB-4174-B4FC-041C4E2EA121}"/>
              </a:ext>
            </a:extLst>
          </p:cNvPr>
          <p:cNvSpPr/>
          <p:nvPr/>
        </p:nvSpPr>
        <p:spPr>
          <a:xfrm>
            <a:off x="2849781" y="4595607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DBE28DEC-0B0A-47A4-B4E4-FC10E5739C5F}"/>
              </a:ext>
            </a:extLst>
          </p:cNvPr>
          <p:cNvSpPr/>
          <p:nvPr/>
        </p:nvSpPr>
        <p:spPr>
          <a:xfrm>
            <a:off x="1589908" y="4260128"/>
            <a:ext cx="620657" cy="631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D87088-28B4-44D0-BAF1-48F2B2DCAF71}"/>
                  </a:ext>
                </a:extLst>
              </p:cNvPr>
              <p:cNvSpPr txBox="1"/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D87088-28B4-44D0-BAF1-48F2B2DCA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" y="2495747"/>
                <a:ext cx="6348412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BE4626-86CE-4C9D-87A0-2595C40AED58}"/>
                  </a:ext>
                </a:extLst>
              </p:cNvPr>
              <p:cNvSpPr txBox="1"/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BE4626-86CE-4C9D-87A0-2595C40A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13" y="2506569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15AC-2AC6-4FED-B3C1-862D8DFD317F}"/>
                  </a:ext>
                </a:extLst>
              </p:cNvPr>
              <p:cNvSpPr txBox="1"/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5115AC-2AC6-4FED-B3C1-862D8DFD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7694" y="2326444"/>
                <a:ext cx="6096000" cy="800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36FE2-C190-4EE3-8058-954D03DD3CF2}"/>
                  </a:ext>
                </a:extLst>
              </p:cNvPr>
              <p:cNvSpPr txBox="1"/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C36FE2-C190-4EE3-8058-954D03DD3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" y="3255768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2547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389697" cy="4858171"/>
            <a:chOff x="3651388" y="1027905"/>
            <a:chExt cx="3389697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D09DC32-2F70-4CF1-A50B-DBF7407B4C84}"/>
                  </a:ext>
                </a:extLst>
              </p:cNvPr>
              <p:cNvSpPr txBox="1"/>
              <p:nvPr/>
            </p:nvSpPr>
            <p:spPr>
              <a:xfrm>
                <a:off x="4895036" y="3147542"/>
                <a:ext cx="6097554" cy="59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limUpp>
                        <m:limUp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D09DC32-2F70-4CF1-A50B-DBF7407B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3147542"/>
                <a:ext cx="6097554" cy="596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B58AB79-D1F8-49B4-8BB9-50CAE2CEB67B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B58AB79-D1F8-49B4-8BB9-50CAE2CE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F35F28C-799F-4D7A-B7FC-5ED02D9BB338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F35F28C-799F-4D7A-B7FC-5ED02D9B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341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389697" cy="4858171"/>
            <a:chOff x="3651388" y="1027905"/>
            <a:chExt cx="3389697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D09DC32-2F70-4CF1-A50B-DBF7407B4C84}"/>
                  </a:ext>
                </a:extLst>
              </p:cNvPr>
              <p:cNvSpPr txBox="1"/>
              <p:nvPr/>
            </p:nvSpPr>
            <p:spPr>
              <a:xfrm>
                <a:off x="4897823" y="3351813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D09DC32-2F70-4CF1-A50B-DBF7407B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23" y="3351813"/>
                <a:ext cx="6097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C55F374-261E-4BB4-8374-36DD11701398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C55F374-261E-4BB4-8374-36DD11701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9068501-D8DB-4443-AA13-B7664B84817C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9068501-D8DB-4443-AA13-B7664B84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477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389697" cy="4858171"/>
            <a:chOff x="3651388" y="1027905"/>
            <a:chExt cx="3389697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566660-A563-4EAA-9BAD-ADF57F178CFA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566660-A563-4EAA-9BAD-ADF57F17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AC85D6-7A49-44E8-A92D-A999E9D18EAD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AC85D6-7A49-44E8-A92D-A999E9D18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940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389697" cy="4858171"/>
            <a:chOff x="3651388" y="1027905"/>
            <a:chExt cx="3389697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374139" cy="2373117"/>
              <a:chOff x="3442996" y="2067088"/>
              <a:chExt cx="4133515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8" y="2090173"/>
                    <a:ext cx="1010093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566660-A563-4EAA-9BAD-ADF57F178CFA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566660-A563-4EAA-9BAD-ADF57F17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AC85D6-7A49-44E8-A92D-A999E9D18EAD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8AC85D6-7A49-44E8-A92D-A999E9D18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F9EBFD-DB8F-4A39-93D6-58352F31D84D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F9EBFD-DB8F-4A39-93D6-58352F31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5724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472678A-2485-4255-9BD4-692D230C3215}"/>
                  </a:ext>
                </a:extLst>
              </p:cNvPr>
              <p:cNvSpPr txBox="1"/>
              <p:nvPr/>
            </p:nvSpPr>
            <p:spPr>
              <a:xfrm>
                <a:off x="4713002" y="2865260"/>
                <a:ext cx="6097554" cy="59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limUpp>
                        <m:limUp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472678A-2485-4255-9BD4-692D230C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2" y="2865260"/>
                <a:ext cx="6097554" cy="596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12EA2E-F901-4D68-A786-F61553863EA3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12EA2E-F901-4D68-A786-F61553863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3404C36-8FFB-48CD-9D43-0E6CCDE27BF4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3404C36-8FFB-48CD-9D43-0E6CCDE2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65DA586-BF21-4521-9EEB-577181AA7E04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65DA586-BF21-4521-9EEB-577181AA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6005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95C64CD-8B5D-40BA-BA29-DB5813886BB7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95C64CD-8B5D-40BA-BA29-DB5813886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7092853-7A8A-42FD-985F-A2E110670484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7092853-7A8A-42FD-985F-A2E11067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A5C2930-F0FD-47B3-9957-CE5952FE3A63}"/>
                  </a:ext>
                </a:extLst>
              </p:cNvPr>
              <p:cNvSpPr txBox="1"/>
              <p:nvPr/>
            </p:nvSpPr>
            <p:spPr>
              <a:xfrm>
                <a:off x="4713002" y="3052285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A5C2930-F0FD-47B3-9957-CE5952FE3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2" y="3052285"/>
                <a:ext cx="6097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5533E5F-5FDF-4723-879D-70B3525869B5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5533E5F-5FDF-4723-879D-70B35258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3087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9653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509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37C4D5E-F2FB-4C1B-BD75-E1570A9E413B}"/>
                  </a:ext>
                </a:extLst>
              </p:cNvPr>
              <p:cNvSpPr txBox="1"/>
              <p:nvPr/>
            </p:nvSpPr>
            <p:spPr>
              <a:xfrm>
                <a:off x="4895036" y="2872945"/>
                <a:ext cx="6097554" cy="59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limUpp>
                        <m:limUp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37C4D5E-F2FB-4C1B-BD75-E1570A9E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872945"/>
                <a:ext cx="6097554" cy="5960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394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6A75DB-D6B3-44AF-A757-3D8F881AC9CF}"/>
              </a:ext>
            </a:extLst>
          </p:cNvPr>
          <p:cNvGrpSpPr/>
          <p:nvPr/>
        </p:nvGrpSpPr>
        <p:grpSpPr>
          <a:xfrm>
            <a:off x="1496010" y="1027905"/>
            <a:ext cx="3514528" cy="4858171"/>
            <a:chOff x="3651388" y="1027905"/>
            <a:chExt cx="3514528" cy="485817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2D37B9-D4D1-4EB9-89EF-27D95E7F5F6D}"/>
                </a:ext>
              </a:extLst>
            </p:cNvPr>
            <p:cNvGrpSpPr/>
            <p:nvPr/>
          </p:nvGrpSpPr>
          <p:grpSpPr>
            <a:xfrm>
              <a:off x="3657615" y="1027905"/>
              <a:ext cx="3383470" cy="2373117"/>
              <a:chOff x="3442996" y="2067088"/>
              <a:chExt cx="4144946" cy="294117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5F8795-6B6C-417C-8A82-26347FA49B2D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A9A9809-D5EA-436B-A8C2-CE8975B5BEAD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6" name="Round Same Side Corner Rectangle 9">
                    <a:extLst>
                      <a:ext uri="{FF2B5EF4-FFF2-40B4-BE49-F238E27FC236}">
                        <a16:creationId xmlns:a16="http://schemas.microsoft.com/office/drawing/2014/main" id="{0054DD98-D139-462B-9522-51298898F8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8EC9A5A-3948-49A1-A1EC-E949DE997153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03BFB100-910B-414A-BA30-06A2570E38A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D915E6F-6130-4836-AD81-1E4522E1E40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9E8C6FF9-F59B-4A4B-B8F0-960D1B882D6D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" name="Connector 14">
                    <a:extLst>
                      <a:ext uri="{FF2B5EF4-FFF2-40B4-BE49-F238E27FC236}">
                        <a16:creationId xmlns:a16="http://schemas.microsoft.com/office/drawing/2014/main" id="{61B51557-B8F2-4C67-B0C7-D1E599D2E4B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" name="Connector 15">
                    <a:extLst>
                      <a:ext uri="{FF2B5EF4-FFF2-40B4-BE49-F238E27FC236}">
                        <a16:creationId xmlns:a16="http://schemas.microsoft.com/office/drawing/2014/main" id="{F8EB96CE-F00A-4263-9923-13298F13FEA7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3" name="Connector 16">
                    <a:extLst>
                      <a:ext uri="{FF2B5EF4-FFF2-40B4-BE49-F238E27FC236}">
                        <a16:creationId xmlns:a16="http://schemas.microsoft.com/office/drawing/2014/main" id="{B1B58CA9-3413-4CD6-A7EA-70753854CB1B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5A65DA-78A7-4DF5-9025-5627BDBE4836}"/>
                    </a:ext>
                  </a:extLst>
                </p:cNvPr>
                <p:cNvGrpSpPr/>
                <p:nvPr/>
              </p:nvGrpSpPr>
              <p:grpSpPr>
                <a:xfrm>
                  <a:off x="1010094" y="2855316"/>
                  <a:ext cx="2113328" cy="469921"/>
                  <a:chOff x="1010094" y="2129087"/>
                  <a:chExt cx="2113328" cy="469921"/>
                </a:xfrm>
              </p:grpSpPr>
              <p:sp>
                <p:nvSpPr>
                  <p:cNvPr id="15" name="Round Same Side Corner Rectangle 20">
                    <a:extLst>
                      <a:ext uri="{FF2B5EF4-FFF2-40B4-BE49-F238E27FC236}">
                        <a16:creationId xmlns:a16="http://schemas.microsoft.com/office/drawing/2014/main" id="{66429450-A7D2-4180-BB93-6414C1A1E4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07384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4B15103-3CB7-492A-A273-7250F50A4B8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29522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19AD3825-210A-4CB7-8ABA-BA2F0D86CB84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98A942B3-5E94-4591-BAEA-4D57389A0BE7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9319B601-D2D2-4ABE-9885-4DBE943EE2BA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29522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20" name="Connector 25">
                    <a:extLst>
                      <a:ext uri="{FF2B5EF4-FFF2-40B4-BE49-F238E27FC236}">
                        <a16:creationId xmlns:a16="http://schemas.microsoft.com/office/drawing/2014/main" id="{004C20E9-E490-4E60-8C4E-9D7D8058F66B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1" name="Connector 26">
                    <a:extLst>
                      <a:ext uri="{FF2B5EF4-FFF2-40B4-BE49-F238E27FC236}">
                        <a16:creationId xmlns:a16="http://schemas.microsoft.com/office/drawing/2014/main" id="{0EFD2530-D0A6-4C5F-947B-44DCC29E8ADB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2" name="Connector 27">
                    <a:extLst>
                      <a:ext uri="{FF2B5EF4-FFF2-40B4-BE49-F238E27FC236}">
                        <a16:creationId xmlns:a16="http://schemas.microsoft.com/office/drawing/2014/main" id="{92A11787-037C-4F58-8F89-DA6B7396FDE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58220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F72881B-A04F-4D96-A79F-323CAAEE119A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24" name="Round Same Side Corner Rectangle 29">
                    <a:extLst>
                      <a:ext uri="{FF2B5EF4-FFF2-40B4-BE49-F238E27FC236}">
                        <a16:creationId xmlns:a16="http://schemas.microsoft.com/office/drawing/2014/main" id="{486E6FD3-CE01-441D-BC90-0017C6CB2D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9378A11-35BC-42B0-807A-6BB864ADF17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74545B7E-AFB0-4927-8BDC-7C5488A04269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80BB71E-6E0F-4742-9CF3-E1EB9F17BB5F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65CC90C4-CBAC-48E7-82F7-F8B9B6E9395F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29" name="Connector 34">
                    <a:extLst>
                      <a:ext uri="{FF2B5EF4-FFF2-40B4-BE49-F238E27FC236}">
                        <a16:creationId xmlns:a16="http://schemas.microsoft.com/office/drawing/2014/main" id="{8A45F026-35D1-4567-B900-4C4F6A258D26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0" name="Connector 35">
                    <a:extLst>
                      <a:ext uri="{FF2B5EF4-FFF2-40B4-BE49-F238E27FC236}">
                        <a16:creationId xmlns:a16="http://schemas.microsoft.com/office/drawing/2014/main" id="{9A11A10E-C18C-4347-B041-CDFB276E3641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1" name="Connector 36">
                    <a:extLst>
                      <a:ext uri="{FF2B5EF4-FFF2-40B4-BE49-F238E27FC236}">
                        <a16:creationId xmlns:a16="http://schemas.microsoft.com/office/drawing/2014/main" id="{1C7DE1BA-E573-47BB-8D6E-46BB7C293F8B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248822E-CCA9-46DF-8480-DB8828E8713C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33" name="Round Same Side Corner Rectangle 38">
                    <a:extLst>
                      <a:ext uri="{FF2B5EF4-FFF2-40B4-BE49-F238E27FC236}">
                        <a16:creationId xmlns:a16="http://schemas.microsoft.com/office/drawing/2014/main" id="{C9403995-3A41-4038-91EB-3C08E51BB9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509AFFF-C34C-4EB4-9E12-FD2D7F26BB6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BB31BD7-13FF-4DEE-825E-08E09F663C62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6DB6466-48D2-42B6-8DB0-F3E239505AC4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605AFFB-9484-4663-8A9C-1C1789642D27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8" name="Connector 43">
                    <a:extLst>
                      <a:ext uri="{FF2B5EF4-FFF2-40B4-BE49-F238E27FC236}">
                        <a16:creationId xmlns:a16="http://schemas.microsoft.com/office/drawing/2014/main" id="{9C2342D5-25B5-474C-9A1C-2833FEF9D45F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39" name="Connector 44">
                    <a:extLst>
                      <a:ext uri="{FF2B5EF4-FFF2-40B4-BE49-F238E27FC236}">
                        <a16:creationId xmlns:a16="http://schemas.microsoft.com/office/drawing/2014/main" id="{169D5B17-AA07-4483-AA01-C14F13BEDCE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40" name="Connector 45">
                    <a:extLst>
                      <a:ext uri="{FF2B5EF4-FFF2-40B4-BE49-F238E27FC236}">
                        <a16:creationId xmlns:a16="http://schemas.microsoft.com/office/drawing/2014/main" id="{9A4C59B2-BC3D-4175-87C3-119326464610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B70A0D3-16B4-4297-81DA-28F91CAB5B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E7C2EB2-1DC6-44B2-A78D-922C0DAC47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49" y="2090173"/>
                    <a:ext cx="1010093" cy="29180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E8661F2-AE5F-474E-A598-CECF78FEE212}"/>
                </a:ext>
              </a:extLst>
            </p:cNvPr>
            <p:cNvGrpSpPr/>
            <p:nvPr/>
          </p:nvGrpSpPr>
          <p:grpSpPr>
            <a:xfrm>
              <a:off x="3651388" y="3512959"/>
              <a:ext cx="3514528" cy="2373117"/>
              <a:chOff x="3442996" y="2067088"/>
              <a:chExt cx="4305499" cy="294117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B8B5BE2-D808-4BA5-B80C-C5AC4A4F375B}"/>
                  </a:ext>
                </a:extLst>
              </p:cNvPr>
              <p:cNvGrpSpPr/>
              <p:nvPr/>
            </p:nvGrpSpPr>
            <p:grpSpPr>
              <a:xfrm>
                <a:off x="3442996" y="2067088"/>
                <a:ext cx="3123424" cy="2918092"/>
                <a:chOff x="0" y="2013863"/>
                <a:chExt cx="3123424" cy="291809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354DA659-0F5F-4CD0-B6B5-8C5654D5653A}"/>
                    </a:ext>
                  </a:extLst>
                </p:cNvPr>
                <p:cNvGrpSpPr/>
                <p:nvPr/>
              </p:nvGrpSpPr>
              <p:grpSpPr>
                <a:xfrm>
                  <a:off x="1010094" y="2071262"/>
                  <a:ext cx="2113328" cy="469921"/>
                  <a:chOff x="1010094" y="2071262"/>
                  <a:chExt cx="2113328" cy="469921"/>
                </a:xfrm>
              </p:grpSpPr>
              <p:sp>
                <p:nvSpPr>
                  <p:cNvPr id="119" name="Round Same Side Corner Rectangle 9">
                    <a:extLst>
                      <a:ext uri="{FF2B5EF4-FFF2-40B4-BE49-F238E27FC236}">
                        <a16:creationId xmlns:a16="http://schemas.microsoft.com/office/drawing/2014/main" id="{F53CE888-B38C-4B7C-B245-690F6EFAE5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24955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0F231EE3-B0F1-48F6-AB58-FD3327F0D035}"/>
                      </a:ext>
                    </a:extLst>
                  </p:cNvPr>
                  <p:cNvSpPr/>
                  <p:nvPr/>
                </p:nvSpPr>
                <p:spPr>
                  <a:xfrm>
                    <a:off x="1180214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 dirty="0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2C6FD82B-11DB-46ED-BA93-99A6463B5938}"/>
                      </a:ext>
                    </a:extLst>
                  </p:cNvPr>
                  <p:cNvSpPr/>
                  <p:nvPr/>
                </p:nvSpPr>
                <p:spPr>
                  <a:xfrm>
                    <a:off x="1597266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8AD33859-6053-4B02-BEAA-CA3B25E79876}"/>
                      </a:ext>
                    </a:extLst>
                  </p:cNvPr>
                  <p:cNvSpPr/>
                  <p:nvPr/>
                </p:nvSpPr>
                <p:spPr>
                  <a:xfrm>
                    <a:off x="2014318" y="217169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68FE7EA8-9BD9-43DB-B5DE-BAB979EC47DF}"/>
                      </a:ext>
                    </a:extLst>
                  </p:cNvPr>
                  <p:cNvSpPr/>
                  <p:nvPr/>
                </p:nvSpPr>
                <p:spPr>
                  <a:xfrm>
                    <a:off x="2431370" y="217169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4" name="Connector 14">
                    <a:extLst>
                      <a:ext uri="{FF2B5EF4-FFF2-40B4-BE49-F238E27FC236}">
                        <a16:creationId xmlns:a16="http://schemas.microsoft.com/office/drawing/2014/main" id="{1B5BDA30-9B11-424F-B061-65D5DB9982BA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5" name="Connector 15">
                    <a:extLst>
                      <a:ext uri="{FF2B5EF4-FFF2-40B4-BE49-F238E27FC236}">
                        <a16:creationId xmlns:a16="http://schemas.microsoft.com/office/drawing/2014/main" id="{63C2A207-DD07-420D-80C8-1C67B95EA326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26" name="Connector 16">
                    <a:extLst>
                      <a:ext uri="{FF2B5EF4-FFF2-40B4-BE49-F238E27FC236}">
                        <a16:creationId xmlns:a16="http://schemas.microsoft.com/office/drawing/2014/main" id="{F83F699D-AE45-499B-B2F4-DDBCA69CA7D6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0039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D11D901-8741-40C4-8F2F-F7385FC7EE1E}"/>
                    </a:ext>
                  </a:extLst>
                </p:cNvPr>
                <p:cNvGrpSpPr/>
                <p:nvPr/>
              </p:nvGrpSpPr>
              <p:grpSpPr>
                <a:xfrm>
                  <a:off x="1010094" y="2866881"/>
                  <a:ext cx="2113328" cy="469921"/>
                  <a:chOff x="1010094" y="2140652"/>
                  <a:chExt cx="2113328" cy="469921"/>
                </a:xfrm>
              </p:grpSpPr>
              <p:sp>
                <p:nvSpPr>
                  <p:cNvPr id="111" name="Round Same Side Corner Rectangle 20">
                    <a:extLst>
                      <a:ext uri="{FF2B5EF4-FFF2-40B4-BE49-F238E27FC236}">
                        <a16:creationId xmlns:a16="http://schemas.microsoft.com/office/drawing/2014/main" id="{7B408B1A-C85F-4632-B758-27BC879EAE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7" y="1318949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6CE01E3-1C9E-4E76-8F12-CBD5CBD9F566}"/>
                      </a:ext>
                    </a:extLst>
                  </p:cNvPr>
                  <p:cNvSpPr/>
                  <p:nvPr/>
                </p:nvSpPr>
                <p:spPr>
                  <a:xfrm>
                    <a:off x="1180214" y="2241085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5461157D-C9F7-417D-9F73-3131072734CC}"/>
                      </a:ext>
                    </a:extLst>
                  </p:cNvPr>
                  <p:cNvSpPr/>
                  <p:nvPr/>
                </p:nvSpPr>
                <p:spPr>
                  <a:xfrm>
                    <a:off x="1597266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B613B780-59AA-442F-9EA3-D0370E03DD19}"/>
                      </a:ext>
                    </a:extLst>
                  </p:cNvPr>
                  <p:cNvSpPr/>
                  <p:nvPr/>
                </p:nvSpPr>
                <p:spPr>
                  <a:xfrm>
                    <a:off x="2014318" y="2241087"/>
                    <a:ext cx="276446" cy="27644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F9DD9D92-7221-4AAD-B7A2-58496919DECB}"/>
                      </a:ext>
                    </a:extLst>
                  </p:cNvPr>
                  <p:cNvSpPr/>
                  <p:nvPr/>
                </p:nvSpPr>
                <p:spPr>
                  <a:xfrm>
                    <a:off x="2431370" y="2241087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6" name="Connector 25">
                    <a:extLst>
                      <a:ext uri="{FF2B5EF4-FFF2-40B4-BE49-F238E27FC236}">
                        <a16:creationId xmlns:a16="http://schemas.microsoft.com/office/drawing/2014/main" id="{589A9BCB-9850-4431-8A53-BA954447201D}"/>
                      </a:ext>
                    </a:extLst>
                  </p:cNvPr>
                  <p:cNvSpPr/>
                  <p:nvPr/>
                </p:nvSpPr>
                <p:spPr>
                  <a:xfrm>
                    <a:off x="2824517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7" name="Connector 26">
                    <a:extLst>
                      <a:ext uri="{FF2B5EF4-FFF2-40B4-BE49-F238E27FC236}">
                        <a16:creationId xmlns:a16="http://schemas.microsoft.com/office/drawing/2014/main" id="{A34957BC-AAB4-4EFD-89E2-4F610BA63F1D}"/>
                      </a:ext>
                    </a:extLst>
                  </p:cNvPr>
                  <p:cNvSpPr/>
                  <p:nvPr/>
                </p:nvSpPr>
                <p:spPr>
                  <a:xfrm>
                    <a:off x="2938835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8" name="Connector 27">
                    <a:extLst>
                      <a:ext uri="{FF2B5EF4-FFF2-40B4-BE49-F238E27FC236}">
                        <a16:creationId xmlns:a16="http://schemas.microsoft.com/office/drawing/2014/main" id="{2E89F5B0-994B-4BC1-8F33-93FE83A34C9E}"/>
                      </a:ext>
                    </a:extLst>
                  </p:cNvPr>
                  <p:cNvSpPr/>
                  <p:nvPr/>
                </p:nvSpPr>
                <p:spPr>
                  <a:xfrm>
                    <a:off x="3053153" y="2369785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1677E19F-EC19-45AC-AAC7-4CAF792B486E}"/>
                    </a:ext>
                  </a:extLst>
                </p:cNvPr>
                <p:cNvGrpSpPr/>
                <p:nvPr/>
              </p:nvGrpSpPr>
              <p:grpSpPr>
                <a:xfrm>
                  <a:off x="1010096" y="3685952"/>
                  <a:ext cx="2113328" cy="469921"/>
                  <a:chOff x="1010096" y="2233170"/>
                  <a:chExt cx="2113328" cy="469921"/>
                </a:xfrm>
              </p:grpSpPr>
              <p:sp>
                <p:nvSpPr>
                  <p:cNvPr id="103" name="Round Same Side Corner Rectangle 29">
                    <a:extLst>
                      <a:ext uri="{FF2B5EF4-FFF2-40B4-BE49-F238E27FC236}">
                        <a16:creationId xmlns:a16="http://schemas.microsoft.com/office/drawing/2014/main" id="{35D184C4-BB15-4A9C-A333-8E744978772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9" y="1411467"/>
                    <a:ext cx="469921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ED1FA463-988A-4B54-9233-DFFCD3828D8E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C24847B6-A8A4-414B-9ED3-68ECC3985AD2}"/>
                      </a:ext>
                    </a:extLst>
                  </p:cNvPr>
                  <p:cNvSpPr/>
                  <p:nvPr/>
                </p:nvSpPr>
                <p:spPr>
                  <a:xfrm>
                    <a:off x="1597267" y="2333601"/>
                    <a:ext cx="276446" cy="2764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501F0EA-8B25-4745-AAA7-E5022FC6AE9B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A57D1DA-3E05-44D9-A119-E9B7C28198A4}"/>
                      </a:ext>
                    </a:extLst>
                  </p:cNvPr>
                  <p:cNvSpPr/>
                  <p:nvPr/>
                </p:nvSpPr>
                <p:spPr>
                  <a:xfrm>
                    <a:off x="2431371" y="2333601"/>
                    <a:ext cx="276446" cy="276446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8" name="Connector 34">
                    <a:extLst>
                      <a:ext uri="{FF2B5EF4-FFF2-40B4-BE49-F238E27FC236}">
                        <a16:creationId xmlns:a16="http://schemas.microsoft.com/office/drawing/2014/main" id="{6CBDE30C-C9B6-418E-BD40-B793A7035173}"/>
                      </a:ext>
                    </a:extLst>
                  </p:cNvPr>
                  <p:cNvSpPr/>
                  <p:nvPr/>
                </p:nvSpPr>
                <p:spPr>
                  <a:xfrm>
                    <a:off x="2824517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9" name="Connector 35">
                    <a:extLst>
                      <a:ext uri="{FF2B5EF4-FFF2-40B4-BE49-F238E27FC236}">
                        <a16:creationId xmlns:a16="http://schemas.microsoft.com/office/drawing/2014/main" id="{7A49BF96-06EE-4B2D-9F01-EF83AF2C084E}"/>
                      </a:ext>
                    </a:extLst>
                  </p:cNvPr>
                  <p:cNvSpPr/>
                  <p:nvPr/>
                </p:nvSpPr>
                <p:spPr>
                  <a:xfrm>
                    <a:off x="2938835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10" name="Connector 36">
                    <a:extLst>
                      <a:ext uri="{FF2B5EF4-FFF2-40B4-BE49-F238E27FC236}">
                        <a16:creationId xmlns:a16="http://schemas.microsoft.com/office/drawing/2014/main" id="{1C0B1D86-E64C-4AAC-AFB4-B6AD658DFB20}"/>
                      </a:ext>
                    </a:extLst>
                  </p:cNvPr>
                  <p:cNvSpPr/>
                  <p:nvPr/>
                </p:nvSpPr>
                <p:spPr>
                  <a:xfrm>
                    <a:off x="3053152" y="2462299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119D9AE-373B-4AC1-A3AD-2955857F67AB}"/>
                    </a:ext>
                  </a:extLst>
                </p:cNvPr>
                <p:cNvGrpSpPr/>
                <p:nvPr/>
              </p:nvGrpSpPr>
              <p:grpSpPr>
                <a:xfrm>
                  <a:off x="1010094" y="4431269"/>
                  <a:ext cx="2113328" cy="469920"/>
                  <a:chOff x="1010094" y="2279432"/>
                  <a:chExt cx="2113328" cy="469920"/>
                </a:xfrm>
              </p:grpSpPr>
              <p:sp>
                <p:nvSpPr>
                  <p:cNvPr id="95" name="Round Same Side Corner Rectangle 38">
                    <a:extLst>
                      <a:ext uri="{FF2B5EF4-FFF2-40B4-BE49-F238E27FC236}">
                        <a16:creationId xmlns:a16="http://schemas.microsoft.com/office/drawing/2014/main" id="{7779B4AD-257A-4B61-95AE-5A146710A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31798" y="1457728"/>
                    <a:ext cx="469920" cy="2113328"/>
                  </a:xfrm>
                  <a:prstGeom prst="round2Same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E2A28BD2-2167-4407-9A36-9895ECF795BD}"/>
                      </a:ext>
                    </a:extLst>
                  </p:cNvPr>
                  <p:cNvSpPr/>
                  <p:nvPr/>
                </p:nvSpPr>
                <p:spPr>
                  <a:xfrm>
                    <a:off x="1180214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041A0133-F50A-4DC0-89FE-7FDD7B58873D}"/>
                      </a:ext>
                    </a:extLst>
                  </p:cNvPr>
                  <p:cNvSpPr/>
                  <p:nvPr/>
                </p:nvSpPr>
                <p:spPr>
                  <a:xfrm>
                    <a:off x="1597266" y="2379867"/>
                    <a:ext cx="276447" cy="27644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97882781-419B-4094-AEA0-2BC08787679E}"/>
                      </a:ext>
                    </a:extLst>
                  </p:cNvPr>
                  <p:cNvSpPr/>
                  <p:nvPr/>
                </p:nvSpPr>
                <p:spPr>
                  <a:xfrm>
                    <a:off x="2014318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60B708B-D3F1-40C5-8598-461ED7957C2E}"/>
                      </a:ext>
                    </a:extLst>
                  </p:cNvPr>
                  <p:cNvSpPr/>
                  <p:nvPr/>
                </p:nvSpPr>
                <p:spPr>
                  <a:xfrm>
                    <a:off x="2431370" y="2379867"/>
                    <a:ext cx="276447" cy="276445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0" name="Connector 43">
                    <a:extLst>
                      <a:ext uri="{FF2B5EF4-FFF2-40B4-BE49-F238E27FC236}">
                        <a16:creationId xmlns:a16="http://schemas.microsoft.com/office/drawing/2014/main" id="{DA4E429E-72BE-4A14-8EA1-411794FA4DAA}"/>
                      </a:ext>
                    </a:extLst>
                  </p:cNvPr>
                  <p:cNvSpPr/>
                  <p:nvPr/>
                </p:nvSpPr>
                <p:spPr>
                  <a:xfrm>
                    <a:off x="2824518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1" name="Connector 44">
                    <a:extLst>
                      <a:ext uri="{FF2B5EF4-FFF2-40B4-BE49-F238E27FC236}">
                        <a16:creationId xmlns:a16="http://schemas.microsoft.com/office/drawing/2014/main" id="{297D8283-1624-4FDC-A97C-A6FAF6878B12}"/>
                      </a:ext>
                    </a:extLst>
                  </p:cNvPr>
                  <p:cNvSpPr/>
                  <p:nvPr/>
                </p:nvSpPr>
                <p:spPr>
                  <a:xfrm>
                    <a:off x="2938835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  <p:sp>
                <p:nvSpPr>
                  <p:cNvPr id="102" name="Connector 45">
                    <a:extLst>
                      <a:ext uri="{FF2B5EF4-FFF2-40B4-BE49-F238E27FC236}">
                        <a16:creationId xmlns:a16="http://schemas.microsoft.com/office/drawing/2014/main" id="{32B0964E-06B6-4334-BBC3-6B7366A491D2}"/>
                      </a:ext>
                    </a:extLst>
                  </p:cNvPr>
                  <p:cNvSpPr/>
                  <p:nvPr/>
                </p:nvSpPr>
                <p:spPr>
                  <a:xfrm>
                    <a:off x="3053153" y="2508564"/>
                    <a:ext cx="47810" cy="4781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L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L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1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E669B95F-7957-480C-9276-D210D94492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013863"/>
                      <a:ext cx="1010093" cy="29180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/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:endParaRPr lang="en-IL" sz="1400" dirty="0"/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oMath>
                      </m:oMathPara>
                    </a14:m>
                    <a:endParaRPr lang="en-IL" sz="16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1422F2C-347E-4F8D-8325-DA08362CB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416" y="2090173"/>
                    <a:ext cx="1182079" cy="29180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/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FF5EF12-53C1-4365-BBD4-F77DC5C0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79" y="325759"/>
                <a:ext cx="6097554" cy="871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/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589B173-ED4D-479E-AE89-252A12FA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49" y="325759"/>
                <a:ext cx="6097554" cy="871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/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40271C-86C8-4847-A14C-00B8F9B3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61" y="325566"/>
                <a:ext cx="6097554" cy="871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/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F3334B-1E7F-45CB-84E0-F644BCB3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2410432"/>
                <a:ext cx="6097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37C4D5E-F2FB-4C1B-BD75-E1570A9E413B}"/>
                  </a:ext>
                </a:extLst>
              </p:cNvPr>
              <p:cNvSpPr txBox="1"/>
              <p:nvPr/>
            </p:nvSpPr>
            <p:spPr>
              <a:xfrm>
                <a:off x="4895036" y="3075248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37C4D5E-F2FB-4C1B-BD75-E1570A9E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36" y="3075248"/>
                <a:ext cx="60975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71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10320</Words>
  <Application>Microsoft Office PowerPoint</Application>
  <PresentationFormat>Widescreen</PresentationFormat>
  <Paragraphs>2123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Calibri</vt:lpstr>
      <vt:lpstr>Calibri Light</vt:lpstr>
      <vt:lpstr>Cambria Math</vt:lpstr>
      <vt:lpstr>Office Theme</vt:lpstr>
      <vt:lpstr>Online Primal-Dual for Covering and Packing</vt:lpstr>
      <vt:lpstr>What are we going to talk about</vt:lpstr>
      <vt:lpstr>Continuous algorithm</vt:lpstr>
      <vt:lpstr>Continuous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algorithm</vt:lpstr>
      <vt:lpstr>Continuous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algorithm – how to derive the function</vt:lpstr>
      <vt:lpstr>Continuous algorithm – how to derive the function</vt:lpstr>
      <vt:lpstr>Continuous algorithm – how to derive the function</vt:lpstr>
      <vt:lpstr>PowerPoint Presentation</vt:lpstr>
      <vt:lpstr>PowerPoint Presentation</vt:lpstr>
      <vt:lpstr>PowerPoint Presentation</vt:lpstr>
      <vt:lpstr>Continuous algorithm – how to derive the function</vt:lpstr>
      <vt:lpstr>Recap</vt:lpstr>
      <vt:lpstr>Recap</vt:lpstr>
      <vt:lpstr>Recap</vt:lpstr>
      <vt:lpstr>Recap</vt:lpstr>
      <vt:lpstr>Solution to the online set cover</vt:lpstr>
      <vt:lpstr>Randomized rounding</vt:lpstr>
      <vt:lpstr>Randomized rounding - offline</vt:lpstr>
      <vt:lpstr>Randomized rounding - example</vt:lpstr>
      <vt:lpstr>Randomized rounding - example</vt:lpstr>
      <vt:lpstr>Randomized rounding - example</vt:lpstr>
      <vt:lpstr>Randomized rounding - offline</vt:lpstr>
      <vt:lpstr>Randomized rounding - offline</vt:lpstr>
      <vt:lpstr>Randomized rounding - offline</vt:lpstr>
      <vt:lpstr>Randomized rounding - offline</vt:lpstr>
      <vt:lpstr>Randomized rounding - offline</vt:lpstr>
      <vt:lpstr>Randomized rounding - offline</vt:lpstr>
      <vt:lpstr>Randomized rounding - offline</vt:lpstr>
      <vt:lpstr>Randomized rounding - offline</vt:lpstr>
      <vt:lpstr>Randomized rounding - offline</vt:lpstr>
      <vt:lpstr>PowerPoint Presentation</vt:lpstr>
      <vt:lpstr>Randomized rounding - offline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Randomized rounding - Online</vt:lpstr>
      <vt:lpstr>Putting it all together – Solving set cover</vt:lpstr>
      <vt:lpstr>Lower bound – covering problem</vt:lpstr>
      <vt:lpstr>Lower bound – covering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Algorithm</dc:title>
  <dc:creator>Omer Ab</dc:creator>
  <cp:lastModifiedBy>Omer Ab</cp:lastModifiedBy>
  <cp:revision>87</cp:revision>
  <dcterms:created xsi:type="dcterms:W3CDTF">2022-03-26T11:10:13Z</dcterms:created>
  <dcterms:modified xsi:type="dcterms:W3CDTF">2022-04-16T11:27:05Z</dcterms:modified>
</cp:coreProperties>
</file>