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79" r:id="rId5"/>
    <p:sldId id="280" r:id="rId6"/>
    <p:sldId id="314" r:id="rId7"/>
    <p:sldId id="260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6" r:id="rId16"/>
    <p:sldId id="277" r:id="rId17"/>
    <p:sldId id="269" r:id="rId18"/>
    <p:sldId id="281" r:id="rId19"/>
    <p:sldId id="315" r:id="rId20"/>
    <p:sldId id="295" r:id="rId21"/>
    <p:sldId id="296" r:id="rId22"/>
    <p:sldId id="300" r:id="rId23"/>
    <p:sldId id="316" r:id="rId24"/>
    <p:sldId id="326" r:id="rId25"/>
    <p:sldId id="303" r:id="rId26"/>
    <p:sldId id="318" r:id="rId27"/>
    <p:sldId id="319" r:id="rId28"/>
    <p:sldId id="320" r:id="rId29"/>
    <p:sldId id="321" r:id="rId30"/>
    <p:sldId id="317" r:id="rId31"/>
    <p:sldId id="322" r:id="rId32"/>
    <p:sldId id="323" r:id="rId33"/>
    <p:sldId id="324" r:id="rId34"/>
    <p:sldId id="325" r:id="rId35"/>
    <p:sldId id="305" r:id="rId36"/>
    <p:sldId id="306" r:id="rId37"/>
    <p:sldId id="307" r:id="rId38"/>
    <p:sldId id="308" r:id="rId39"/>
    <p:sldId id="327" r:id="rId40"/>
    <p:sldId id="309" r:id="rId41"/>
    <p:sldId id="310" r:id="rId42"/>
    <p:sldId id="328" r:id="rId43"/>
  </p:sldIdLst>
  <p:sldSz cx="12192000" cy="6858000"/>
  <p:notesSz cx="6858000" cy="9144000"/>
  <p:defaultTextStyle>
    <a:defPPr>
      <a:defRPr lang="en-I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286" autoAdjust="0"/>
    <p:restoredTop sz="94660"/>
  </p:normalViewPr>
  <p:slideViewPr>
    <p:cSldViewPr snapToGrid="0">
      <p:cViewPr varScale="1">
        <p:scale>
          <a:sx n="64" d="100"/>
          <a:sy n="64" d="100"/>
        </p:scale>
        <p:origin x="62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1C9993-B359-4F7E-BA15-E08D5031F8A8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45A8143-39D3-4F72-83E7-3C8C5AE7CC38}">
      <dgm:prSet/>
      <dgm:spPr/>
      <dgm:t>
        <a:bodyPr/>
        <a:lstStyle/>
        <a:p>
          <a:r>
            <a:rPr lang="en-US"/>
            <a:t>Reminder – our competitive ratio is the number of pairs our algorithm gets, divided by the number of pairs the OPT (offline) algorithm makes.</a:t>
          </a:r>
        </a:p>
      </dgm:t>
    </dgm:pt>
    <dgm:pt modelId="{80721346-1B33-4073-9A1D-07B8D9A330CB}" type="parTrans" cxnId="{2416BC68-7B3E-4125-A906-4A477AF7D16A}">
      <dgm:prSet/>
      <dgm:spPr/>
      <dgm:t>
        <a:bodyPr/>
        <a:lstStyle/>
        <a:p>
          <a:endParaRPr lang="en-US"/>
        </a:p>
      </dgm:t>
    </dgm:pt>
    <dgm:pt modelId="{4AE33186-FB5C-4E86-A67D-ABECEF1BE12B}" type="sibTrans" cxnId="{2416BC68-7B3E-4125-A906-4A477AF7D16A}">
      <dgm:prSet/>
      <dgm:spPr/>
      <dgm:t>
        <a:bodyPr/>
        <a:lstStyle/>
        <a:p>
          <a:endParaRPr lang="en-US"/>
        </a:p>
      </dgm:t>
    </dgm:pt>
    <dgm:pt modelId="{2142C736-D6DF-4544-ACFF-637F161C28DB}">
      <dgm:prSet/>
      <dgm:spPr/>
      <dgm:t>
        <a:bodyPr/>
        <a:lstStyle/>
        <a:p>
          <a:r>
            <a:rPr lang="en-US" dirty="0"/>
            <a:t>Let’s mark our ratio as F </a:t>
          </a:r>
          <a:r>
            <a:rPr lang="he-IL" b="0" i="0" dirty="0"/>
            <a:t>∈</a:t>
          </a:r>
          <a:r>
            <a:rPr lang="en-US" dirty="0"/>
            <a:t> [0,1], and try to find it.</a:t>
          </a:r>
        </a:p>
      </dgm:t>
    </dgm:pt>
    <dgm:pt modelId="{13A84B78-8AE3-41C0-BBC3-9C33706EEF42}" type="parTrans" cxnId="{ABC7B403-40B1-4518-B0E6-4CE97498AFDA}">
      <dgm:prSet/>
      <dgm:spPr/>
      <dgm:t>
        <a:bodyPr/>
        <a:lstStyle/>
        <a:p>
          <a:endParaRPr lang="en-US"/>
        </a:p>
      </dgm:t>
    </dgm:pt>
    <dgm:pt modelId="{11D9C2A2-B4DA-4B37-85D9-763723C67316}" type="sibTrans" cxnId="{ABC7B403-40B1-4518-B0E6-4CE97498AFDA}">
      <dgm:prSet/>
      <dgm:spPr/>
      <dgm:t>
        <a:bodyPr/>
        <a:lstStyle/>
        <a:p>
          <a:endParaRPr lang="en-US"/>
        </a:p>
      </dgm:t>
    </dgm:pt>
    <dgm:pt modelId="{D37EBB17-2ED8-4876-A41F-E6A910CDAFDB}">
      <dgm:prSet/>
      <dgm:spPr/>
      <dgm:t>
        <a:bodyPr/>
        <a:lstStyle/>
        <a:p>
          <a:r>
            <a:rPr lang="en-US"/>
            <a:t>As mentioned, RANKING’s competitive ratio is going to be 1 – 1/e expected.</a:t>
          </a:r>
          <a:endParaRPr lang="en-US" dirty="0"/>
        </a:p>
      </dgm:t>
    </dgm:pt>
    <dgm:pt modelId="{D1CFFD3B-C6F6-4532-93EB-5DE05BEE9688}" type="parTrans" cxnId="{841815B0-675B-4E43-ABDD-A40D451E47F8}">
      <dgm:prSet/>
      <dgm:spPr/>
      <dgm:t>
        <a:bodyPr/>
        <a:lstStyle/>
        <a:p>
          <a:pPr rtl="1"/>
          <a:endParaRPr lang="he-IL"/>
        </a:p>
      </dgm:t>
    </dgm:pt>
    <dgm:pt modelId="{CA419CF5-CE74-4B09-9114-D897B4984792}" type="sibTrans" cxnId="{841815B0-675B-4E43-ABDD-A40D451E47F8}">
      <dgm:prSet/>
      <dgm:spPr/>
      <dgm:t>
        <a:bodyPr/>
        <a:lstStyle/>
        <a:p>
          <a:pPr rtl="1"/>
          <a:endParaRPr lang="he-IL"/>
        </a:p>
      </dgm:t>
    </dgm:pt>
    <dgm:pt modelId="{28E41971-1DF1-45E3-B84E-4030CE11C29D}" type="pres">
      <dgm:prSet presAssocID="{EB1C9993-B359-4F7E-BA15-E08D5031F8A8}" presName="linear" presStyleCnt="0">
        <dgm:presLayoutVars>
          <dgm:animLvl val="lvl"/>
          <dgm:resizeHandles val="exact"/>
        </dgm:presLayoutVars>
      </dgm:prSet>
      <dgm:spPr/>
    </dgm:pt>
    <dgm:pt modelId="{2C3A3A90-CDDB-405D-B8FD-99DDF854388F}" type="pres">
      <dgm:prSet presAssocID="{F45A8143-39D3-4F72-83E7-3C8C5AE7CC38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81D32FF6-BB44-4050-B090-B945D346660F}" type="pres">
      <dgm:prSet presAssocID="{4AE33186-FB5C-4E86-A67D-ABECEF1BE12B}" presName="spacer" presStyleCnt="0"/>
      <dgm:spPr/>
    </dgm:pt>
    <dgm:pt modelId="{CDE575FE-D446-407D-81B7-E6C0CB7A68EF}" type="pres">
      <dgm:prSet presAssocID="{2142C736-D6DF-4544-ACFF-637F161C28DB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CD649B71-00FA-44CE-A5FF-735B8BAECFDE}" type="pres">
      <dgm:prSet presAssocID="{11D9C2A2-B4DA-4B37-85D9-763723C67316}" presName="spacer" presStyleCnt="0"/>
      <dgm:spPr/>
    </dgm:pt>
    <dgm:pt modelId="{C615C540-A2F8-4C8A-AC2E-F71497B3BA7F}" type="pres">
      <dgm:prSet presAssocID="{D37EBB17-2ED8-4876-A41F-E6A910CDAFDB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ABC7B403-40B1-4518-B0E6-4CE97498AFDA}" srcId="{EB1C9993-B359-4F7E-BA15-E08D5031F8A8}" destId="{2142C736-D6DF-4544-ACFF-637F161C28DB}" srcOrd="1" destOrd="0" parTransId="{13A84B78-8AE3-41C0-BBC3-9C33706EEF42}" sibTransId="{11D9C2A2-B4DA-4B37-85D9-763723C67316}"/>
    <dgm:cxn modelId="{62EA8233-FE53-4D56-BDB5-B0F505F5AC1D}" type="presOf" srcId="{EB1C9993-B359-4F7E-BA15-E08D5031F8A8}" destId="{28E41971-1DF1-45E3-B84E-4030CE11C29D}" srcOrd="0" destOrd="0" presId="urn:microsoft.com/office/officeart/2005/8/layout/vList2"/>
    <dgm:cxn modelId="{FED25E3A-E5CC-40B7-BFE4-2F590F8AA7AD}" type="presOf" srcId="{D37EBB17-2ED8-4876-A41F-E6A910CDAFDB}" destId="{C615C540-A2F8-4C8A-AC2E-F71497B3BA7F}" srcOrd="0" destOrd="0" presId="urn:microsoft.com/office/officeart/2005/8/layout/vList2"/>
    <dgm:cxn modelId="{35D62D42-2310-42FF-915A-62EF4D779767}" type="presOf" srcId="{2142C736-D6DF-4544-ACFF-637F161C28DB}" destId="{CDE575FE-D446-407D-81B7-E6C0CB7A68EF}" srcOrd="0" destOrd="0" presId="urn:microsoft.com/office/officeart/2005/8/layout/vList2"/>
    <dgm:cxn modelId="{2416BC68-7B3E-4125-A906-4A477AF7D16A}" srcId="{EB1C9993-B359-4F7E-BA15-E08D5031F8A8}" destId="{F45A8143-39D3-4F72-83E7-3C8C5AE7CC38}" srcOrd="0" destOrd="0" parTransId="{80721346-1B33-4073-9A1D-07B8D9A330CB}" sibTransId="{4AE33186-FB5C-4E86-A67D-ABECEF1BE12B}"/>
    <dgm:cxn modelId="{98CE9E7E-D163-4B2E-9D72-4ED4072A8E24}" type="presOf" srcId="{F45A8143-39D3-4F72-83E7-3C8C5AE7CC38}" destId="{2C3A3A90-CDDB-405D-B8FD-99DDF854388F}" srcOrd="0" destOrd="0" presId="urn:microsoft.com/office/officeart/2005/8/layout/vList2"/>
    <dgm:cxn modelId="{841815B0-675B-4E43-ABDD-A40D451E47F8}" srcId="{EB1C9993-B359-4F7E-BA15-E08D5031F8A8}" destId="{D37EBB17-2ED8-4876-A41F-E6A910CDAFDB}" srcOrd="2" destOrd="0" parTransId="{D1CFFD3B-C6F6-4532-93EB-5DE05BEE9688}" sibTransId="{CA419CF5-CE74-4B09-9114-D897B4984792}"/>
    <dgm:cxn modelId="{C673A455-F1D5-4A87-89EE-B82C6F0F0A11}" type="presParOf" srcId="{28E41971-1DF1-45E3-B84E-4030CE11C29D}" destId="{2C3A3A90-CDDB-405D-B8FD-99DDF854388F}" srcOrd="0" destOrd="0" presId="urn:microsoft.com/office/officeart/2005/8/layout/vList2"/>
    <dgm:cxn modelId="{FDF242A4-BC0C-4759-B983-7B9D06601DB5}" type="presParOf" srcId="{28E41971-1DF1-45E3-B84E-4030CE11C29D}" destId="{81D32FF6-BB44-4050-B090-B945D346660F}" srcOrd="1" destOrd="0" presId="urn:microsoft.com/office/officeart/2005/8/layout/vList2"/>
    <dgm:cxn modelId="{B3DBC6A5-D364-449B-AA43-62897938C6A8}" type="presParOf" srcId="{28E41971-1DF1-45E3-B84E-4030CE11C29D}" destId="{CDE575FE-D446-407D-81B7-E6C0CB7A68EF}" srcOrd="2" destOrd="0" presId="urn:microsoft.com/office/officeart/2005/8/layout/vList2"/>
    <dgm:cxn modelId="{42ADA60F-2095-4EAD-A5EA-433F63357424}" type="presParOf" srcId="{28E41971-1DF1-45E3-B84E-4030CE11C29D}" destId="{CD649B71-00FA-44CE-A5FF-735B8BAECFDE}" srcOrd="3" destOrd="0" presId="urn:microsoft.com/office/officeart/2005/8/layout/vList2"/>
    <dgm:cxn modelId="{C2E70DFA-EF01-439A-9838-6C7F8E8B23B3}" type="presParOf" srcId="{28E41971-1DF1-45E3-B84E-4030CE11C29D}" destId="{C615C540-A2F8-4C8A-AC2E-F71497B3BA7F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B93CBB9-A37B-4DA0-8833-96DDE8E8187C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5A3B676-A898-4134-9428-BDFE48657B88}">
      <dgm:prSet/>
      <dgm:spPr/>
      <dgm:t>
        <a:bodyPr/>
        <a:lstStyle/>
        <a:p>
          <a:r>
            <a:rPr lang="en-US"/>
            <a:t>the value of the dual solution is always a factor of 1/F of the size of the matching found</a:t>
          </a:r>
        </a:p>
      </dgm:t>
    </dgm:pt>
    <dgm:pt modelId="{4E39BA0C-49B6-4A99-8D36-A78A11C0D1B2}" type="parTrans" cxnId="{BB75B271-6E66-431D-A24C-FE0D570F7275}">
      <dgm:prSet/>
      <dgm:spPr/>
      <dgm:t>
        <a:bodyPr/>
        <a:lstStyle/>
        <a:p>
          <a:endParaRPr lang="en-US"/>
        </a:p>
      </dgm:t>
    </dgm:pt>
    <dgm:pt modelId="{D5CBD901-AD22-41F9-A294-843F03B571B8}" type="sibTrans" cxnId="{BB75B271-6E66-431D-A24C-FE0D570F7275}">
      <dgm:prSet/>
      <dgm:spPr/>
      <dgm:t>
        <a:bodyPr/>
        <a:lstStyle/>
        <a:p>
          <a:endParaRPr lang="en-US"/>
        </a:p>
      </dgm:t>
    </dgm:pt>
    <dgm:pt modelId="{FFE25C76-0A85-4B1B-84F3-8A3C16B88346}">
      <dgm:prSet/>
      <dgm:spPr/>
      <dgm:t>
        <a:bodyPr/>
        <a:lstStyle/>
        <a:p>
          <a:r>
            <a:rPr lang="en-US" dirty="0"/>
            <a:t>The dual problem exists only for analysis purposes.</a:t>
          </a:r>
        </a:p>
      </dgm:t>
    </dgm:pt>
    <dgm:pt modelId="{4B7FD5D2-D740-48AB-8C70-1600FB34EBFB}" type="parTrans" cxnId="{84BC83E9-5567-40F3-8337-00CEDF9DFA88}">
      <dgm:prSet/>
      <dgm:spPr/>
      <dgm:t>
        <a:bodyPr/>
        <a:lstStyle/>
        <a:p>
          <a:endParaRPr lang="en-US"/>
        </a:p>
      </dgm:t>
    </dgm:pt>
    <dgm:pt modelId="{AA8BA344-23CB-4A67-9789-36129D87D227}" type="sibTrans" cxnId="{84BC83E9-5567-40F3-8337-00CEDF9DFA88}">
      <dgm:prSet/>
      <dgm:spPr/>
      <dgm:t>
        <a:bodyPr/>
        <a:lstStyle/>
        <a:p>
          <a:endParaRPr lang="en-US"/>
        </a:p>
      </dgm:t>
    </dgm:pt>
    <dgm:pt modelId="{3C6E3827-3366-4045-A118-2088C76990E1}">
      <dgm:prSet/>
      <dgm:spPr/>
      <dgm:t>
        <a:bodyPr/>
        <a:lstStyle/>
        <a:p>
          <a:r>
            <a:rPr lang="en-US" dirty="0"/>
            <a:t>The expectations of the duals is feasible – that will be our focus.</a:t>
          </a:r>
        </a:p>
      </dgm:t>
    </dgm:pt>
    <dgm:pt modelId="{9E0C6F08-DD31-4630-B138-EF1A0CD46AC4}" type="parTrans" cxnId="{F57A65AF-3B3F-4F40-A6CA-EF716D04CE0D}">
      <dgm:prSet/>
      <dgm:spPr/>
      <dgm:t>
        <a:bodyPr/>
        <a:lstStyle/>
        <a:p>
          <a:endParaRPr lang="en-US"/>
        </a:p>
      </dgm:t>
    </dgm:pt>
    <dgm:pt modelId="{20170323-9453-41B0-BC10-27D91787A51E}" type="sibTrans" cxnId="{F57A65AF-3B3F-4F40-A6CA-EF716D04CE0D}">
      <dgm:prSet/>
      <dgm:spPr/>
      <dgm:t>
        <a:bodyPr/>
        <a:lstStyle/>
        <a:p>
          <a:endParaRPr lang="en-US"/>
        </a:p>
      </dgm:t>
    </dgm:pt>
    <dgm:pt modelId="{575711CC-4F21-4C64-A128-EE008A2BC932}" type="pres">
      <dgm:prSet presAssocID="{1B93CBB9-A37B-4DA0-8833-96DDE8E8187C}" presName="linear" presStyleCnt="0">
        <dgm:presLayoutVars>
          <dgm:animLvl val="lvl"/>
          <dgm:resizeHandles val="exact"/>
        </dgm:presLayoutVars>
      </dgm:prSet>
      <dgm:spPr/>
    </dgm:pt>
    <dgm:pt modelId="{763283C1-D5D6-4812-90E7-1BC9FD661A9B}" type="pres">
      <dgm:prSet presAssocID="{55A3B676-A898-4134-9428-BDFE48657B88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E8DB8A99-F1EB-4426-B865-3829AFB7B453}" type="pres">
      <dgm:prSet presAssocID="{D5CBD901-AD22-41F9-A294-843F03B571B8}" presName="spacer" presStyleCnt="0"/>
      <dgm:spPr/>
    </dgm:pt>
    <dgm:pt modelId="{A734F75D-86FE-41AE-99A6-4EF5B6666EF3}" type="pres">
      <dgm:prSet presAssocID="{FFE25C76-0A85-4B1B-84F3-8A3C16B88346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B8A61AED-8CFA-448F-839B-780DCBA1FFF6}" type="pres">
      <dgm:prSet presAssocID="{AA8BA344-23CB-4A67-9789-36129D87D227}" presName="spacer" presStyleCnt="0"/>
      <dgm:spPr/>
    </dgm:pt>
    <dgm:pt modelId="{A68763CE-32FE-4E8C-8582-4FD6601BE080}" type="pres">
      <dgm:prSet presAssocID="{3C6E3827-3366-4045-A118-2088C76990E1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CA2F5701-C488-4C72-B47C-A750ACC0A173}" type="presOf" srcId="{55A3B676-A898-4134-9428-BDFE48657B88}" destId="{763283C1-D5D6-4812-90E7-1BC9FD661A9B}" srcOrd="0" destOrd="0" presId="urn:microsoft.com/office/officeart/2005/8/layout/vList2"/>
    <dgm:cxn modelId="{22443831-446C-42D9-B807-0924BB4E129B}" type="presOf" srcId="{3C6E3827-3366-4045-A118-2088C76990E1}" destId="{A68763CE-32FE-4E8C-8582-4FD6601BE080}" srcOrd="0" destOrd="0" presId="urn:microsoft.com/office/officeart/2005/8/layout/vList2"/>
    <dgm:cxn modelId="{513AD660-58F0-45B2-9F58-94FD59B9DE34}" type="presOf" srcId="{FFE25C76-0A85-4B1B-84F3-8A3C16B88346}" destId="{A734F75D-86FE-41AE-99A6-4EF5B6666EF3}" srcOrd="0" destOrd="0" presId="urn:microsoft.com/office/officeart/2005/8/layout/vList2"/>
    <dgm:cxn modelId="{8217A971-F0DF-459F-8018-836EB5F8DE40}" type="presOf" srcId="{1B93CBB9-A37B-4DA0-8833-96DDE8E8187C}" destId="{575711CC-4F21-4C64-A128-EE008A2BC932}" srcOrd="0" destOrd="0" presId="urn:microsoft.com/office/officeart/2005/8/layout/vList2"/>
    <dgm:cxn modelId="{BB75B271-6E66-431D-A24C-FE0D570F7275}" srcId="{1B93CBB9-A37B-4DA0-8833-96DDE8E8187C}" destId="{55A3B676-A898-4134-9428-BDFE48657B88}" srcOrd="0" destOrd="0" parTransId="{4E39BA0C-49B6-4A99-8D36-A78A11C0D1B2}" sibTransId="{D5CBD901-AD22-41F9-A294-843F03B571B8}"/>
    <dgm:cxn modelId="{F57A65AF-3B3F-4F40-A6CA-EF716D04CE0D}" srcId="{1B93CBB9-A37B-4DA0-8833-96DDE8E8187C}" destId="{3C6E3827-3366-4045-A118-2088C76990E1}" srcOrd="2" destOrd="0" parTransId="{9E0C6F08-DD31-4630-B138-EF1A0CD46AC4}" sibTransId="{20170323-9453-41B0-BC10-27D91787A51E}"/>
    <dgm:cxn modelId="{84BC83E9-5567-40F3-8337-00CEDF9DFA88}" srcId="{1B93CBB9-A37B-4DA0-8833-96DDE8E8187C}" destId="{FFE25C76-0A85-4B1B-84F3-8A3C16B88346}" srcOrd="1" destOrd="0" parTransId="{4B7FD5D2-D740-48AB-8C70-1600FB34EBFB}" sibTransId="{AA8BA344-23CB-4A67-9789-36129D87D227}"/>
    <dgm:cxn modelId="{6B7778B1-F0D4-4CCD-937D-EE39EED73738}" type="presParOf" srcId="{575711CC-4F21-4C64-A128-EE008A2BC932}" destId="{763283C1-D5D6-4812-90E7-1BC9FD661A9B}" srcOrd="0" destOrd="0" presId="urn:microsoft.com/office/officeart/2005/8/layout/vList2"/>
    <dgm:cxn modelId="{9503B6D5-EC2C-42D8-B0C6-EC82B6B08754}" type="presParOf" srcId="{575711CC-4F21-4C64-A128-EE008A2BC932}" destId="{E8DB8A99-F1EB-4426-B865-3829AFB7B453}" srcOrd="1" destOrd="0" presId="urn:microsoft.com/office/officeart/2005/8/layout/vList2"/>
    <dgm:cxn modelId="{6017482C-F378-4190-A1F9-20D3EBBBAE91}" type="presParOf" srcId="{575711CC-4F21-4C64-A128-EE008A2BC932}" destId="{A734F75D-86FE-41AE-99A6-4EF5B6666EF3}" srcOrd="2" destOrd="0" presId="urn:microsoft.com/office/officeart/2005/8/layout/vList2"/>
    <dgm:cxn modelId="{3C6201C2-7D4C-49FD-9C17-286CA30E44E3}" type="presParOf" srcId="{575711CC-4F21-4C64-A128-EE008A2BC932}" destId="{B8A61AED-8CFA-448F-839B-780DCBA1FFF6}" srcOrd="3" destOrd="0" presId="urn:microsoft.com/office/officeart/2005/8/layout/vList2"/>
    <dgm:cxn modelId="{A21DA547-BC57-4F30-8D78-130ED4B14273}" type="presParOf" srcId="{575711CC-4F21-4C64-A128-EE008A2BC932}" destId="{A68763CE-32FE-4E8C-8582-4FD6601BE080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094C8A6-0D95-4CDB-BDFE-EE44274112BF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11471C8-422D-4C78-A0BB-D05B6C837152}">
      <dgm:prSet/>
      <dgm:spPr/>
      <dgm:t>
        <a:bodyPr/>
        <a:lstStyle/>
        <a:p>
          <a:r>
            <a:rPr lang="en-US" b="1" dirty="0"/>
            <a:t>Choose c = F.</a:t>
          </a:r>
        </a:p>
        <a:p>
          <a:r>
            <a:rPr lang="en-US" b="1" dirty="0"/>
            <a:t>P</a:t>
          </a:r>
          <a:r>
            <a:rPr lang="en-US" dirty="0"/>
            <a:t> ≥ </a:t>
          </a:r>
          <a:r>
            <a:rPr lang="en-US" b="1" dirty="0"/>
            <a:t>FD </a:t>
          </a:r>
          <a:r>
            <a:rPr lang="en-US" dirty="0"/>
            <a:t>always.</a:t>
          </a:r>
        </a:p>
      </dgm:t>
    </dgm:pt>
    <dgm:pt modelId="{564DE26D-F19E-42C7-A92A-E149FECADF26}" type="parTrans" cxnId="{A454321D-A059-4955-A103-3751423FE89F}">
      <dgm:prSet/>
      <dgm:spPr/>
      <dgm:t>
        <a:bodyPr/>
        <a:lstStyle/>
        <a:p>
          <a:endParaRPr lang="en-US"/>
        </a:p>
      </dgm:t>
    </dgm:pt>
    <dgm:pt modelId="{40D7D409-41FD-47A7-BEDD-666577A2AF9A}" type="sibTrans" cxnId="{A454321D-A059-4955-A103-3751423FE89F}">
      <dgm:prSet/>
      <dgm:spPr/>
      <dgm:t>
        <a:bodyPr/>
        <a:lstStyle/>
        <a:p>
          <a:endParaRPr lang="en-US"/>
        </a:p>
      </dgm:t>
    </dgm:pt>
    <dgm:pt modelId="{A3B3BA3F-7D5C-4180-952C-9B40A9B5AC43}">
      <dgm:prSet/>
      <dgm:spPr/>
      <dgm:t>
        <a:bodyPr/>
        <a:lstStyle/>
        <a:p>
          <a:r>
            <a:rPr lang="en-US" dirty="0"/>
            <a:t>E[</a:t>
          </a:r>
          <a:r>
            <a:rPr lang="en-US" b="1" dirty="0"/>
            <a:t>P</a:t>
          </a:r>
          <a:r>
            <a:rPr lang="en-US" dirty="0"/>
            <a:t>] ≥ </a:t>
          </a:r>
          <a:r>
            <a:rPr lang="en-US" b="1" dirty="0"/>
            <a:t>F </a:t>
          </a:r>
          <a:r>
            <a:rPr lang="en-US" dirty="0"/>
            <a:t>* E[</a:t>
          </a:r>
          <a:r>
            <a:rPr lang="en-US" b="1" dirty="0"/>
            <a:t>D</a:t>
          </a:r>
          <a:r>
            <a:rPr lang="en-US" dirty="0"/>
            <a:t>]</a:t>
          </a:r>
        </a:p>
      </dgm:t>
    </dgm:pt>
    <dgm:pt modelId="{9DD64EA3-DE31-45AC-9C51-ED691F123F93}" type="parTrans" cxnId="{6A8C00A4-AECF-40E6-B550-CED57CFE296A}">
      <dgm:prSet/>
      <dgm:spPr/>
      <dgm:t>
        <a:bodyPr/>
        <a:lstStyle/>
        <a:p>
          <a:endParaRPr lang="en-US"/>
        </a:p>
      </dgm:t>
    </dgm:pt>
    <dgm:pt modelId="{6016CCDD-B12D-44B3-86E3-D43DF6391144}" type="sibTrans" cxnId="{6A8C00A4-AECF-40E6-B550-CED57CFE296A}">
      <dgm:prSet/>
      <dgm:spPr/>
      <dgm:t>
        <a:bodyPr/>
        <a:lstStyle/>
        <a:p>
          <a:endParaRPr lang="en-US"/>
        </a:p>
      </dgm:t>
    </dgm:pt>
    <dgm:pt modelId="{E5ABC791-9FD1-49E1-9FAE-2E7A735C2BE6}">
      <dgm:prSet/>
      <dgm:spPr/>
      <dgm:t>
        <a:bodyPr/>
        <a:lstStyle/>
        <a:p>
          <a:r>
            <a:rPr lang="en-US" dirty="0"/>
            <a:t>Cost of the dual solution, obtained by taking the expectations of the randomized dual variables, is E[</a:t>
          </a:r>
          <a:r>
            <a:rPr lang="en-US" b="1" dirty="0"/>
            <a:t>D</a:t>
          </a:r>
          <a:r>
            <a:rPr lang="en-US" dirty="0"/>
            <a:t>], and the variable form a feasible dual solution, in expectation.</a:t>
          </a:r>
        </a:p>
      </dgm:t>
    </dgm:pt>
    <dgm:pt modelId="{C347FBF1-5E5D-42C3-A895-D07590FF5D05}" type="parTrans" cxnId="{7A1C7860-DA4C-4EB9-9B85-9DC49CCBB086}">
      <dgm:prSet/>
      <dgm:spPr/>
      <dgm:t>
        <a:bodyPr/>
        <a:lstStyle/>
        <a:p>
          <a:endParaRPr lang="en-US"/>
        </a:p>
      </dgm:t>
    </dgm:pt>
    <dgm:pt modelId="{3C379FA8-60AB-40A7-9FED-6E7DD5CF9F56}" type="sibTrans" cxnId="{7A1C7860-DA4C-4EB9-9B85-9DC49CCBB086}">
      <dgm:prSet/>
      <dgm:spPr/>
      <dgm:t>
        <a:bodyPr/>
        <a:lstStyle/>
        <a:p>
          <a:endParaRPr lang="en-US"/>
        </a:p>
      </dgm:t>
    </dgm:pt>
    <dgm:pt modelId="{65A7044A-7B59-4D7C-87C2-D5EB4D8396D5}">
      <dgm:prSet/>
      <dgm:spPr/>
      <dgm:t>
        <a:bodyPr/>
        <a:lstStyle/>
        <a:p>
          <a:r>
            <a:rPr lang="en-US" dirty="0"/>
            <a:t>E[</a:t>
          </a:r>
          <a:r>
            <a:rPr lang="en-US" b="1" dirty="0"/>
            <a:t>D</a:t>
          </a:r>
          <a:r>
            <a:rPr lang="en-US" dirty="0"/>
            <a:t>] ≥ OPT </a:t>
          </a:r>
          <a:r>
            <a:rPr lang="en-US" dirty="0">
              <a:sym typeface="Wingdings" panose="05000000000000000000" pitchFamily="2" charset="2"/>
            </a:rPr>
            <a:t></a:t>
          </a:r>
        </a:p>
        <a:p>
          <a:r>
            <a:rPr lang="en-US" dirty="0"/>
            <a:t>F * E[</a:t>
          </a:r>
          <a:r>
            <a:rPr lang="en-US" b="1" dirty="0"/>
            <a:t>D</a:t>
          </a:r>
          <a:r>
            <a:rPr lang="en-US" dirty="0"/>
            <a:t>] ≥ F * OPT </a:t>
          </a:r>
          <a:r>
            <a:rPr lang="en-US" dirty="0">
              <a:sym typeface="Wingdings" panose="05000000000000000000" pitchFamily="2" charset="2"/>
            </a:rPr>
            <a:t></a:t>
          </a:r>
          <a:r>
            <a:rPr lang="en-US" dirty="0"/>
            <a:t> </a:t>
          </a:r>
        </a:p>
        <a:p>
          <a:r>
            <a:rPr lang="en-US" dirty="0"/>
            <a:t>E[</a:t>
          </a:r>
          <a:r>
            <a:rPr lang="en-US" b="1" dirty="0"/>
            <a:t>P</a:t>
          </a:r>
          <a:r>
            <a:rPr lang="en-US" dirty="0"/>
            <a:t>] ≥ </a:t>
          </a:r>
          <a:r>
            <a:rPr lang="en-US" b="1" dirty="0"/>
            <a:t>F </a:t>
          </a:r>
          <a:r>
            <a:rPr lang="en-US" dirty="0"/>
            <a:t>* OPT.</a:t>
          </a:r>
        </a:p>
      </dgm:t>
    </dgm:pt>
    <dgm:pt modelId="{1B3492A9-8719-420C-A2FA-CF08AC77ABC2}" type="parTrans" cxnId="{C714E3F3-C46A-4120-9E68-063EB97541D0}">
      <dgm:prSet/>
      <dgm:spPr/>
      <dgm:t>
        <a:bodyPr/>
        <a:lstStyle/>
        <a:p>
          <a:endParaRPr lang="en-US"/>
        </a:p>
      </dgm:t>
    </dgm:pt>
    <dgm:pt modelId="{FD92C683-15F8-4519-97C3-4B997C6D926F}" type="sibTrans" cxnId="{C714E3F3-C46A-4120-9E68-063EB97541D0}">
      <dgm:prSet/>
      <dgm:spPr/>
      <dgm:t>
        <a:bodyPr/>
        <a:lstStyle/>
        <a:p>
          <a:endParaRPr lang="en-US"/>
        </a:p>
      </dgm:t>
    </dgm:pt>
    <dgm:pt modelId="{74110DCB-8E3B-46B7-AA8E-4186AC97975B}" type="pres">
      <dgm:prSet presAssocID="{3094C8A6-0D95-4CDB-BDFE-EE44274112BF}" presName="vert0" presStyleCnt="0">
        <dgm:presLayoutVars>
          <dgm:dir/>
          <dgm:animOne val="branch"/>
          <dgm:animLvl val="lvl"/>
        </dgm:presLayoutVars>
      </dgm:prSet>
      <dgm:spPr/>
    </dgm:pt>
    <dgm:pt modelId="{7159EEAB-7958-4611-9B42-27B0AB779273}" type="pres">
      <dgm:prSet presAssocID="{C11471C8-422D-4C78-A0BB-D05B6C837152}" presName="thickLine" presStyleLbl="alignNode1" presStyleIdx="0" presStyleCnt="4"/>
      <dgm:spPr/>
    </dgm:pt>
    <dgm:pt modelId="{AD370743-83C9-43F8-877B-A11AE2F78D92}" type="pres">
      <dgm:prSet presAssocID="{C11471C8-422D-4C78-A0BB-D05B6C837152}" presName="horz1" presStyleCnt="0"/>
      <dgm:spPr/>
    </dgm:pt>
    <dgm:pt modelId="{71CA372C-DBDB-4DB9-B575-D00E28EC6544}" type="pres">
      <dgm:prSet presAssocID="{C11471C8-422D-4C78-A0BB-D05B6C837152}" presName="tx1" presStyleLbl="revTx" presStyleIdx="0" presStyleCnt="4"/>
      <dgm:spPr/>
    </dgm:pt>
    <dgm:pt modelId="{E62C4C23-4026-4280-931F-4829A2083BC9}" type="pres">
      <dgm:prSet presAssocID="{C11471C8-422D-4C78-A0BB-D05B6C837152}" presName="vert1" presStyleCnt="0"/>
      <dgm:spPr/>
    </dgm:pt>
    <dgm:pt modelId="{497954E1-2AFF-477E-BB64-6455A4955571}" type="pres">
      <dgm:prSet presAssocID="{A3B3BA3F-7D5C-4180-952C-9B40A9B5AC43}" presName="thickLine" presStyleLbl="alignNode1" presStyleIdx="1" presStyleCnt="4"/>
      <dgm:spPr/>
    </dgm:pt>
    <dgm:pt modelId="{417BCFA2-7980-4163-B5E2-FAFC2EB90CE9}" type="pres">
      <dgm:prSet presAssocID="{A3B3BA3F-7D5C-4180-952C-9B40A9B5AC43}" presName="horz1" presStyleCnt="0"/>
      <dgm:spPr/>
    </dgm:pt>
    <dgm:pt modelId="{2461CA3F-33BD-4BEC-BB76-C10B5DB60D10}" type="pres">
      <dgm:prSet presAssocID="{A3B3BA3F-7D5C-4180-952C-9B40A9B5AC43}" presName="tx1" presStyleLbl="revTx" presStyleIdx="1" presStyleCnt="4"/>
      <dgm:spPr/>
    </dgm:pt>
    <dgm:pt modelId="{CDC75F6B-F779-4C93-A305-2DF4A28A406E}" type="pres">
      <dgm:prSet presAssocID="{A3B3BA3F-7D5C-4180-952C-9B40A9B5AC43}" presName="vert1" presStyleCnt="0"/>
      <dgm:spPr/>
    </dgm:pt>
    <dgm:pt modelId="{02FDB115-1B49-4702-A681-3F0B772230F9}" type="pres">
      <dgm:prSet presAssocID="{E5ABC791-9FD1-49E1-9FAE-2E7A735C2BE6}" presName="thickLine" presStyleLbl="alignNode1" presStyleIdx="2" presStyleCnt="4"/>
      <dgm:spPr/>
    </dgm:pt>
    <dgm:pt modelId="{DF79BCD1-F2E5-4441-B809-790ED5A29FDB}" type="pres">
      <dgm:prSet presAssocID="{E5ABC791-9FD1-49E1-9FAE-2E7A735C2BE6}" presName="horz1" presStyleCnt="0"/>
      <dgm:spPr/>
    </dgm:pt>
    <dgm:pt modelId="{1AD5518C-CA13-48C0-AA75-AD67D4A0BCBC}" type="pres">
      <dgm:prSet presAssocID="{E5ABC791-9FD1-49E1-9FAE-2E7A735C2BE6}" presName="tx1" presStyleLbl="revTx" presStyleIdx="2" presStyleCnt="4"/>
      <dgm:spPr/>
    </dgm:pt>
    <dgm:pt modelId="{7C700A92-E90F-49D1-B27A-568AA902FE70}" type="pres">
      <dgm:prSet presAssocID="{E5ABC791-9FD1-49E1-9FAE-2E7A735C2BE6}" presName="vert1" presStyleCnt="0"/>
      <dgm:spPr/>
    </dgm:pt>
    <dgm:pt modelId="{8AEEA4EA-B75D-4458-BA28-86DA2DA118E7}" type="pres">
      <dgm:prSet presAssocID="{65A7044A-7B59-4D7C-87C2-D5EB4D8396D5}" presName="thickLine" presStyleLbl="alignNode1" presStyleIdx="3" presStyleCnt="4"/>
      <dgm:spPr/>
    </dgm:pt>
    <dgm:pt modelId="{CBEF39EC-4A1D-4E87-9D04-B4D0AD73B2CB}" type="pres">
      <dgm:prSet presAssocID="{65A7044A-7B59-4D7C-87C2-D5EB4D8396D5}" presName="horz1" presStyleCnt="0"/>
      <dgm:spPr/>
    </dgm:pt>
    <dgm:pt modelId="{8D41F902-9A6D-4440-9F50-0162241DABC2}" type="pres">
      <dgm:prSet presAssocID="{65A7044A-7B59-4D7C-87C2-D5EB4D8396D5}" presName="tx1" presStyleLbl="revTx" presStyleIdx="3" presStyleCnt="4"/>
      <dgm:spPr/>
    </dgm:pt>
    <dgm:pt modelId="{43E399C1-5BB1-4B32-9994-9DD129F37385}" type="pres">
      <dgm:prSet presAssocID="{65A7044A-7B59-4D7C-87C2-D5EB4D8396D5}" presName="vert1" presStyleCnt="0"/>
      <dgm:spPr/>
    </dgm:pt>
  </dgm:ptLst>
  <dgm:cxnLst>
    <dgm:cxn modelId="{63EA2D16-F9D1-4E78-91C7-8742ED0E92EE}" type="presOf" srcId="{E5ABC791-9FD1-49E1-9FAE-2E7A735C2BE6}" destId="{1AD5518C-CA13-48C0-AA75-AD67D4A0BCBC}" srcOrd="0" destOrd="0" presId="urn:microsoft.com/office/officeart/2008/layout/LinedList"/>
    <dgm:cxn modelId="{A454321D-A059-4955-A103-3751423FE89F}" srcId="{3094C8A6-0D95-4CDB-BDFE-EE44274112BF}" destId="{C11471C8-422D-4C78-A0BB-D05B6C837152}" srcOrd="0" destOrd="0" parTransId="{564DE26D-F19E-42C7-A92A-E149FECADF26}" sibTransId="{40D7D409-41FD-47A7-BEDD-666577A2AF9A}"/>
    <dgm:cxn modelId="{0F6A9C28-2CC1-4CAC-BB53-DEB35F22C21A}" type="presOf" srcId="{A3B3BA3F-7D5C-4180-952C-9B40A9B5AC43}" destId="{2461CA3F-33BD-4BEC-BB76-C10B5DB60D10}" srcOrd="0" destOrd="0" presId="urn:microsoft.com/office/officeart/2008/layout/LinedList"/>
    <dgm:cxn modelId="{7A1C7860-DA4C-4EB9-9B85-9DC49CCBB086}" srcId="{3094C8A6-0D95-4CDB-BDFE-EE44274112BF}" destId="{E5ABC791-9FD1-49E1-9FAE-2E7A735C2BE6}" srcOrd="2" destOrd="0" parTransId="{C347FBF1-5E5D-42C3-A895-D07590FF5D05}" sibTransId="{3C379FA8-60AB-40A7-9FED-6E7DD5CF9F56}"/>
    <dgm:cxn modelId="{6A8C00A4-AECF-40E6-B550-CED57CFE296A}" srcId="{3094C8A6-0D95-4CDB-BDFE-EE44274112BF}" destId="{A3B3BA3F-7D5C-4180-952C-9B40A9B5AC43}" srcOrd="1" destOrd="0" parTransId="{9DD64EA3-DE31-45AC-9C51-ED691F123F93}" sibTransId="{6016CCDD-B12D-44B3-86E3-D43DF6391144}"/>
    <dgm:cxn modelId="{D4C95BAC-746F-4AAF-B2F7-4FA1B52771A1}" type="presOf" srcId="{65A7044A-7B59-4D7C-87C2-D5EB4D8396D5}" destId="{8D41F902-9A6D-4440-9F50-0162241DABC2}" srcOrd="0" destOrd="0" presId="urn:microsoft.com/office/officeart/2008/layout/LinedList"/>
    <dgm:cxn modelId="{FE6576BD-4535-438C-ABDB-9939BB714E35}" type="presOf" srcId="{C11471C8-422D-4C78-A0BB-D05B6C837152}" destId="{71CA372C-DBDB-4DB9-B575-D00E28EC6544}" srcOrd="0" destOrd="0" presId="urn:microsoft.com/office/officeart/2008/layout/LinedList"/>
    <dgm:cxn modelId="{319200E8-BE79-4EDF-8221-57C4C5AFF4B1}" type="presOf" srcId="{3094C8A6-0D95-4CDB-BDFE-EE44274112BF}" destId="{74110DCB-8E3B-46B7-AA8E-4186AC97975B}" srcOrd="0" destOrd="0" presId="urn:microsoft.com/office/officeart/2008/layout/LinedList"/>
    <dgm:cxn modelId="{C714E3F3-C46A-4120-9E68-063EB97541D0}" srcId="{3094C8A6-0D95-4CDB-BDFE-EE44274112BF}" destId="{65A7044A-7B59-4D7C-87C2-D5EB4D8396D5}" srcOrd="3" destOrd="0" parTransId="{1B3492A9-8719-420C-A2FA-CF08AC77ABC2}" sibTransId="{FD92C683-15F8-4519-97C3-4B997C6D926F}"/>
    <dgm:cxn modelId="{AF6298FF-4B7F-4341-9333-23F95F5030A4}" type="presParOf" srcId="{74110DCB-8E3B-46B7-AA8E-4186AC97975B}" destId="{7159EEAB-7958-4611-9B42-27B0AB779273}" srcOrd="0" destOrd="0" presId="urn:microsoft.com/office/officeart/2008/layout/LinedList"/>
    <dgm:cxn modelId="{0CB665D4-8DAD-478C-9EC2-5319BFBCD22D}" type="presParOf" srcId="{74110DCB-8E3B-46B7-AA8E-4186AC97975B}" destId="{AD370743-83C9-43F8-877B-A11AE2F78D92}" srcOrd="1" destOrd="0" presId="urn:microsoft.com/office/officeart/2008/layout/LinedList"/>
    <dgm:cxn modelId="{F5D0161D-B71C-46AC-B837-EC48B22D7961}" type="presParOf" srcId="{AD370743-83C9-43F8-877B-A11AE2F78D92}" destId="{71CA372C-DBDB-4DB9-B575-D00E28EC6544}" srcOrd="0" destOrd="0" presId="urn:microsoft.com/office/officeart/2008/layout/LinedList"/>
    <dgm:cxn modelId="{9D7BA471-B9C2-41D9-B6AB-17EFC722410B}" type="presParOf" srcId="{AD370743-83C9-43F8-877B-A11AE2F78D92}" destId="{E62C4C23-4026-4280-931F-4829A2083BC9}" srcOrd="1" destOrd="0" presId="urn:microsoft.com/office/officeart/2008/layout/LinedList"/>
    <dgm:cxn modelId="{9B7A947A-6308-4A38-8E88-3A2CB99A66E6}" type="presParOf" srcId="{74110DCB-8E3B-46B7-AA8E-4186AC97975B}" destId="{497954E1-2AFF-477E-BB64-6455A4955571}" srcOrd="2" destOrd="0" presId="urn:microsoft.com/office/officeart/2008/layout/LinedList"/>
    <dgm:cxn modelId="{A4E914D5-1F43-42C4-9BA0-74FC3B21FA17}" type="presParOf" srcId="{74110DCB-8E3B-46B7-AA8E-4186AC97975B}" destId="{417BCFA2-7980-4163-B5E2-FAFC2EB90CE9}" srcOrd="3" destOrd="0" presId="urn:microsoft.com/office/officeart/2008/layout/LinedList"/>
    <dgm:cxn modelId="{AB3F5CAC-1938-49F1-A505-EEB36B92BEBB}" type="presParOf" srcId="{417BCFA2-7980-4163-B5E2-FAFC2EB90CE9}" destId="{2461CA3F-33BD-4BEC-BB76-C10B5DB60D10}" srcOrd="0" destOrd="0" presId="urn:microsoft.com/office/officeart/2008/layout/LinedList"/>
    <dgm:cxn modelId="{5CE9397A-E6A2-4F89-9C1F-37DDA13E87DB}" type="presParOf" srcId="{417BCFA2-7980-4163-B5E2-FAFC2EB90CE9}" destId="{CDC75F6B-F779-4C93-A305-2DF4A28A406E}" srcOrd="1" destOrd="0" presId="urn:microsoft.com/office/officeart/2008/layout/LinedList"/>
    <dgm:cxn modelId="{7149DEF0-1AA4-4915-9CC3-334E1D7DE4C3}" type="presParOf" srcId="{74110DCB-8E3B-46B7-AA8E-4186AC97975B}" destId="{02FDB115-1B49-4702-A681-3F0B772230F9}" srcOrd="4" destOrd="0" presId="urn:microsoft.com/office/officeart/2008/layout/LinedList"/>
    <dgm:cxn modelId="{A22B38CB-4DE1-4700-8E9F-245C0C63EBA6}" type="presParOf" srcId="{74110DCB-8E3B-46B7-AA8E-4186AC97975B}" destId="{DF79BCD1-F2E5-4441-B809-790ED5A29FDB}" srcOrd="5" destOrd="0" presId="urn:microsoft.com/office/officeart/2008/layout/LinedList"/>
    <dgm:cxn modelId="{9864ADAE-B95C-4760-B111-AE9B0E258A97}" type="presParOf" srcId="{DF79BCD1-F2E5-4441-B809-790ED5A29FDB}" destId="{1AD5518C-CA13-48C0-AA75-AD67D4A0BCBC}" srcOrd="0" destOrd="0" presId="urn:microsoft.com/office/officeart/2008/layout/LinedList"/>
    <dgm:cxn modelId="{E9519A59-0A37-4355-8972-9B7BDA7F0622}" type="presParOf" srcId="{DF79BCD1-F2E5-4441-B809-790ED5A29FDB}" destId="{7C700A92-E90F-49D1-B27A-568AA902FE70}" srcOrd="1" destOrd="0" presId="urn:microsoft.com/office/officeart/2008/layout/LinedList"/>
    <dgm:cxn modelId="{83AFEC48-5C39-47D3-B0B7-399057078C7E}" type="presParOf" srcId="{74110DCB-8E3B-46B7-AA8E-4186AC97975B}" destId="{8AEEA4EA-B75D-4458-BA28-86DA2DA118E7}" srcOrd="6" destOrd="0" presId="urn:microsoft.com/office/officeart/2008/layout/LinedList"/>
    <dgm:cxn modelId="{598B21DE-0FD3-40DC-AB26-A8FD99026287}" type="presParOf" srcId="{74110DCB-8E3B-46B7-AA8E-4186AC97975B}" destId="{CBEF39EC-4A1D-4E87-9D04-B4D0AD73B2CB}" srcOrd="7" destOrd="0" presId="urn:microsoft.com/office/officeart/2008/layout/LinedList"/>
    <dgm:cxn modelId="{633D10EC-DBAA-44CD-B813-3091CE2FD3B8}" type="presParOf" srcId="{CBEF39EC-4A1D-4E87-9D04-B4D0AD73B2CB}" destId="{8D41F902-9A6D-4440-9F50-0162241DABC2}" srcOrd="0" destOrd="0" presId="urn:microsoft.com/office/officeart/2008/layout/LinedList"/>
    <dgm:cxn modelId="{80B44D04-760D-4B07-8664-CFEFA3A6FC5F}" type="presParOf" srcId="{CBEF39EC-4A1D-4E87-9D04-B4D0AD73B2CB}" destId="{43E399C1-5BB1-4B32-9994-9DD129F3738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3A3A90-CDDB-405D-B8FD-99DDF854388F}">
      <dsp:nvSpPr>
        <dsp:cNvPr id="0" name=""/>
        <dsp:cNvSpPr/>
      </dsp:nvSpPr>
      <dsp:spPr>
        <a:xfrm>
          <a:off x="0" y="90061"/>
          <a:ext cx="6588691" cy="18556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Reminder – our competitive ratio is the number of pairs our algorithm gets, divided by the number of pairs the OPT (offline) algorithm makes.</a:t>
          </a:r>
        </a:p>
      </dsp:txBody>
      <dsp:txXfrm>
        <a:off x="90584" y="180645"/>
        <a:ext cx="6407523" cy="1674452"/>
      </dsp:txXfrm>
    </dsp:sp>
    <dsp:sp modelId="{CDE575FE-D446-407D-81B7-E6C0CB7A68EF}">
      <dsp:nvSpPr>
        <dsp:cNvPr id="0" name=""/>
        <dsp:cNvSpPr/>
      </dsp:nvSpPr>
      <dsp:spPr>
        <a:xfrm>
          <a:off x="0" y="2020561"/>
          <a:ext cx="6588691" cy="1855620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Let’s mark our ratio as F </a:t>
          </a:r>
          <a:r>
            <a:rPr lang="he-IL" sz="2600" b="0" i="0" kern="1200" dirty="0"/>
            <a:t>∈</a:t>
          </a:r>
          <a:r>
            <a:rPr lang="en-US" sz="2600" kern="1200" dirty="0"/>
            <a:t> [0,1], and try to find it.</a:t>
          </a:r>
        </a:p>
      </dsp:txBody>
      <dsp:txXfrm>
        <a:off x="90584" y="2111145"/>
        <a:ext cx="6407523" cy="1674452"/>
      </dsp:txXfrm>
    </dsp:sp>
    <dsp:sp modelId="{C615C540-A2F8-4C8A-AC2E-F71497B3BA7F}">
      <dsp:nvSpPr>
        <dsp:cNvPr id="0" name=""/>
        <dsp:cNvSpPr/>
      </dsp:nvSpPr>
      <dsp:spPr>
        <a:xfrm>
          <a:off x="0" y="3951061"/>
          <a:ext cx="6588691" cy="185562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As mentioned, RANKING’s competitive ratio is going to be 1 – 1/e expected.</a:t>
          </a:r>
          <a:endParaRPr lang="en-US" sz="2600" kern="1200" dirty="0"/>
        </a:p>
      </dsp:txBody>
      <dsp:txXfrm>
        <a:off x="90584" y="4041645"/>
        <a:ext cx="6407523" cy="16744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3283C1-D5D6-4812-90E7-1BC9FD661A9B}">
      <dsp:nvSpPr>
        <dsp:cNvPr id="0" name=""/>
        <dsp:cNvSpPr/>
      </dsp:nvSpPr>
      <dsp:spPr>
        <a:xfrm>
          <a:off x="0" y="20663"/>
          <a:ext cx="6263640" cy="17596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the value of the dual solution is always a factor of 1/F of the size of the matching found</a:t>
          </a:r>
        </a:p>
      </dsp:txBody>
      <dsp:txXfrm>
        <a:off x="85900" y="106563"/>
        <a:ext cx="6091840" cy="1587880"/>
      </dsp:txXfrm>
    </dsp:sp>
    <dsp:sp modelId="{A734F75D-86FE-41AE-99A6-4EF5B6666EF3}">
      <dsp:nvSpPr>
        <dsp:cNvPr id="0" name=""/>
        <dsp:cNvSpPr/>
      </dsp:nvSpPr>
      <dsp:spPr>
        <a:xfrm>
          <a:off x="0" y="1872503"/>
          <a:ext cx="6263640" cy="1759680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The dual problem exists only for analysis purposes.</a:t>
          </a:r>
        </a:p>
      </dsp:txBody>
      <dsp:txXfrm>
        <a:off x="85900" y="1958403"/>
        <a:ext cx="6091840" cy="1587880"/>
      </dsp:txXfrm>
    </dsp:sp>
    <dsp:sp modelId="{A68763CE-32FE-4E8C-8582-4FD6601BE080}">
      <dsp:nvSpPr>
        <dsp:cNvPr id="0" name=""/>
        <dsp:cNvSpPr/>
      </dsp:nvSpPr>
      <dsp:spPr>
        <a:xfrm>
          <a:off x="0" y="3724344"/>
          <a:ext cx="6263640" cy="175968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The expectations of the duals is feasible – that will be our focus.</a:t>
          </a:r>
        </a:p>
      </dsp:txBody>
      <dsp:txXfrm>
        <a:off x="85900" y="3810244"/>
        <a:ext cx="6091840" cy="15878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59EEAB-7958-4611-9B42-27B0AB779273}">
      <dsp:nvSpPr>
        <dsp:cNvPr id="0" name=""/>
        <dsp:cNvSpPr/>
      </dsp:nvSpPr>
      <dsp:spPr>
        <a:xfrm>
          <a:off x="0" y="0"/>
          <a:ext cx="62636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CA372C-DBDB-4DB9-B575-D00E28EC6544}">
      <dsp:nvSpPr>
        <dsp:cNvPr id="0" name=""/>
        <dsp:cNvSpPr/>
      </dsp:nvSpPr>
      <dsp:spPr>
        <a:xfrm>
          <a:off x="0" y="0"/>
          <a:ext cx="6263640" cy="13761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/>
            <a:t>Choose c = F.</a:t>
          </a:r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/>
            <a:t>P</a:t>
          </a:r>
          <a:r>
            <a:rPr lang="en-US" sz="2100" kern="1200" dirty="0"/>
            <a:t> ≥ </a:t>
          </a:r>
          <a:r>
            <a:rPr lang="en-US" sz="2100" b="1" kern="1200" dirty="0"/>
            <a:t>FD </a:t>
          </a:r>
          <a:r>
            <a:rPr lang="en-US" sz="2100" kern="1200" dirty="0"/>
            <a:t>always.</a:t>
          </a:r>
        </a:p>
      </dsp:txBody>
      <dsp:txXfrm>
        <a:off x="0" y="0"/>
        <a:ext cx="6263640" cy="1376171"/>
      </dsp:txXfrm>
    </dsp:sp>
    <dsp:sp modelId="{497954E1-2AFF-477E-BB64-6455A4955571}">
      <dsp:nvSpPr>
        <dsp:cNvPr id="0" name=""/>
        <dsp:cNvSpPr/>
      </dsp:nvSpPr>
      <dsp:spPr>
        <a:xfrm>
          <a:off x="0" y="1376171"/>
          <a:ext cx="62636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61CA3F-33BD-4BEC-BB76-C10B5DB60D10}">
      <dsp:nvSpPr>
        <dsp:cNvPr id="0" name=""/>
        <dsp:cNvSpPr/>
      </dsp:nvSpPr>
      <dsp:spPr>
        <a:xfrm>
          <a:off x="0" y="1376171"/>
          <a:ext cx="6263640" cy="13761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E[</a:t>
          </a:r>
          <a:r>
            <a:rPr lang="en-US" sz="2100" b="1" kern="1200" dirty="0"/>
            <a:t>P</a:t>
          </a:r>
          <a:r>
            <a:rPr lang="en-US" sz="2100" kern="1200" dirty="0"/>
            <a:t>] ≥ </a:t>
          </a:r>
          <a:r>
            <a:rPr lang="en-US" sz="2100" b="1" kern="1200" dirty="0"/>
            <a:t>F </a:t>
          </a:r>
          <a:r>
            <a:rPr lang="en-US" sz="2100" kern="1200" dirty="0"/>
            <a:t>* E[</a:t>
          </a:r>
          <a:r>
            <a:rPr lang="en-US" sz="2100" b="1" kern="1200" dirty="0"/>
            <a:t>D</a:t>
          </a:r>
          <a:r>
            <a:rPr lang="en-US" sz="2100" kern="1200" dirty="0"/>
            <a:t>]</a:t>
          </a:r>
        </a:p>
      </dsp:txBody>
      <dsp:txXfrm>
        <a:off x="0" y="1376171"/>
        <a:ext cx="6263640" cy="1376171"/>
      </dsp:txXfrm>
    </dsp:sp>
    <dsp:sp modelId="{02FDB115-1B49-4702-A681-3F0B772230F9}">
      <dsp:nvSpPr>
        <dsp:cNvPr id="0" name=""/>
        <dsp:cNvSpPr/>
      </dsp:nvSpPr>
      <dsp:spPr>
        <a:xfrm>
          <a:off x="0" y="2752343"/>
          <a:ext cx="62636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D5518C-CA13-48C0-AA75-AD67D4A0BCBC}">
      <dsp:nvSpPr>
        <dsp:cNvPr id="0" name=""/>
        <dsp:cNvSpPr/>
      </dsp:nvSpPr>
      <dsp:spPr>
        <a:xfrm>
          <a:off x="0" y="2752343"/>
          <a:ext cx="6263640" cy="13761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Cost of the dual solution, obtained by taking the expectations of the randomized dual variables, is E[</a:t>
          </a:r>
          <a:r>
            <a:rPr lang="en-US" sz="2100" b="1" kern="1200" dirty="0"/>
            <a:t>D</a:t>
          </a:r>
          <a:r>
            <a:rPr lang="en-US" sz="2100" kern="1200" dirty="0"/>
            <a:t>], and the variable form a feasible dual solution, in expectation.</a:t>
          </a:r>
        </a:p>
      </dsp:txBody>
      <dsp:txXfrm>
        <a:off x="0" y="2752343"/>
        <a:ext cx="6263640" cy="1376171"/>
      </dsp:txXfrm>
    </dsp:sp>
    <dsp:sp modelId="{8AEEA4EA-B75D-4458-BA28-86DA2DA118E7}">
      <dsp:nvSpPr>
        <dsp:cNvPr id="0" name=""/>
        <dsp:cNvSpPr/>
      </dsp:nvSpPr>
      <dsp:spPr>
        <a:xfrm>
          <a:off x="0" y="4128515"/>
          <a:ext cx="62636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41F902-9A6D-4440-9F50-0162241DABC2}">
      <dsp:nvSpPr>
        <dsp:cNvPr id="0" name=""/>
        <dsp:cNvSpPr/>
      </dsp:nvSpPr>
      <dsp:spPr>
        <a:xfrm>
          <a:off x="0" y="4128515"/>
          <a:ext cx="6263640" cy="13761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E[</a:t>
          </a:r>
          <a:r>
            <a:rPr lang="en-US" sz="2100" b="1" kern="1200" dirty="0"/>
            <a:t>D</a:t>
          </a:r>
          <a:r>
            <a:rPr lang="en-US" sz="2100" kern="1200" dirty="0"/>
            <a:t>] ≥ OPT </a:t>
          </a:r>
          <a:r>
            <a:rPr lang="en-US" sz="2100" kern="1200" dirty="0">
              <a:sym typeface="Wingdings" panose="05000000000000000000" pitchFamily="2" charset="2"/>
            </a:rPr>
            <a:t></a:t>
          </a:r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F * E[</a:t>
          </a:r>
          <a:r>
            <a:rPr lang="en-US" sz="2100" b="1" kern="1200" dirty="0"/>
            <a:t>D</a:t>
          </a:r>
          <a:r>
            <a:rPr lang="en-US" sz="2100" kern="1200" dirty="0"/>
            <a:t>] ≥ F * OPT </a:t>
          </a:r>
          <a:r>
            <a:rPr lang="en-US" sz="2100" kern="1200" dirty="0">
              <a:sym typeface="Wingdings" panose="05000000000000000000" pitchFamily="2" charset="2"/>
            </a:rPr>
            <a:t></a:t>
          </a:r>
          <a:r>
            <a:rPr lang="en-US" sz="2100" kern="1200" dirty="0"/>
            <a:t> </a:t>
          </a:r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E[</a:t>
          </a:r>
          <a:r>
            <a:rPr lang="en-US" sz="2100" b="1" kern="1200" dirty="0"/>
            <a:t>P</a:t>
          </a:r>
          <a:r>
            <a:rPr lang="en-US" sz="2100" kern="1200" dirty="0"/>
            <a:t>] ≥ </a:t>
          </a:r>
          <a:r>
            <a:rPr lang="en-US" sz="2100" b="1" kern="1200" dirty="0"/>
            <a:t>F </a:t>
          </a:r>
          <a:r>
            <a:rPr lang="en-US" sz="2100" kern="1200" dirty="0"/>
            <a:t>* OPT.</a:t>
          </a:r>
        </a:p>
      </dsp:txBody>
      <dsp:txXfrm>
        <a:off x="0" y="4128515"/>
        <a:ext cx="6263640" cy="13761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D09A6-6B77-192A-6833-65895FECA3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129238-4296-FCB4-9C1D-E513F5FE53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103345-0604-2093-DB0B-C602A2BD5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D000-3AFB-4EFC-A299-94C6755FDAF0}" type="datetimeFigureOut">
              <a:rPr lang="en-IL" smtClean="0"/>
              <a:t>05/11/2022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88BC8C-210B-9E89-0409-209495A23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1F4247-805D-DAE5-82C9-E863F0B0F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DF12B-7DDC-4C40-91CF-49029E392E7C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205190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8FD6D-FC6A-31B5-3C5E-54B8A4045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49F3DB-4F52-03A6-0B47-54CDB3FCC6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4AD4AC-23B7-B35A-710F-689B1EDAF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D000-3AFB-4EFC-A299-94C6755FDAF0}" type="datetimeFigureOut">
              <a:rPr lang="en-IL" smtClean="0"/>
              <a:t>05/11/2022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FA3CB6-C51B-C9EE-ACB2-278E39389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7C3B8-B04A-ACF1-819F-656192D71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DF12B-7DDC-4C40-91CF-49029E392E7C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450921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902A05-8821-2EB9-3813-3ECF9C4193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88F93A-4A9C-192B-867D-1A7A446C43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5D7C0D-2E0A-EDD4-1B6A-DE0197CC7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D000-3AFB-4EFC-A299-94C6755FDAF0}" type="datetimeFigureOut">
              <a:rPr lang="en-IL" smtClean="0"/>
              <a:t>05/11/2022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CD753D-F2BA-BCDF-C036-9D5141927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B4475B-363B-B8AB-514C-35AFDBCB1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DF12B-7DDC-4C40-91CF-49029E392E7C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503525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52C53-9CDD-6D0C-E8C3-C9374D2F5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D00397-1CE3-4B7D-C79D-2D1E83FC51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CEC99B-0780-3195-09BD-848C35E9D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D000-3AFB-4EFC-A299-94C6755FDAF0}" type="datetimeFigureOut">
              <a:rPr lang="en-IL" smtClean="0"/>
              <a:t>05/11/2022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2E0B60-1CD0-E53B-B27F-54C87984B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E15BCC-025E-CEC5-8869-1846636E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DF12B-7DDC-4C40-91CF-49029E392E7C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045017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96EED8-A80C-3894-362E-5C384B65B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098320-2E79-2E17-CD3C-CF7B9A4F19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8FCB94-C062-799C-4888-B68085A80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D000-3AFB-4EFC-A299-94C6755FDAF0}" type="datetimeFigureOut">
              <a:rPr lang="en-IL" smtClean="0"/>
              <a:t>05/11/2022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805A4D-930E-961D-411B-D0263B879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3E0943-00F1-C374-AE03-B5DCA8D31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DF12B-7DDC-4C40-91CF-49029E392E7C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568614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42839-FC1E-C581-B332-6AFF1CE1D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F0C6EA-56DE-9A66-4D87-006730CE06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3D95DD-5122-0A9C-90F8-84B3BA6AC3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F0C834-2978-7EE5-8E84-7F494D38D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D000-3AFB-4EFC-A299-94C6755FDAF0}" type="datetimeFigureOut">
              <a:rPr lang="en-IL" smtClean="0"/>
              <a:t>05/11/2022</a:t>
            </a:fld>
            <a:endParaRPr lang="en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80A16A-77CB-328E-8894-1299A1B90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036EE2-D293-124F-3A67-189891019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DF12B-7DDC-4C40-91CF-49029E392E7C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887884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A7749-6441-E71C-AA0F-8FACDC1B6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6BC662-757F-FA6D-5565-1D03228AE8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0A97A5-05AE-500E-FA45-86A8BB0CFD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B57B6F-8F30-0BDD-1518-B707B81ECE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2D5A74B-347C-1DBC-898F-3631B52BD1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3958F18-D5F9-6939-1D8B-991132CF3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D000-3AFB-4EFC-A299-94C6755FDAF0}" type="datetimeFigureOut">
              <a:rPr lang="en-IL" smtClean="0"/>
              <a:t>05/11/2022</a:t>
            </a:fld>
            <a:endParaRPr lang="en-I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54D1A46-4AF8-1D65-3713-10257955B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105C51B-DABC-81DE-03AB-B4CB55FEF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DF12B-7DDC-4C40-91CF-49029E392E7C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045575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DA9CC-8D4B-4982-778D-507D25FC4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D5C789-A51C-9F70-7F8E-AD70EA427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D000-3AFB-4EFC-A299-94C6755FDAF0}" type="datetimeFigureOut">
              <a:rPr lang="en-IL" smtClean="0"/>
              <a:t>05/11/2022</a:t>
            </a:fld>
            <a:endParaRPr lang="en-I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5B428B-FBF0-308B-639E-F817619DD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48836E-70C8-4AB2-83ED-567D975A1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DF12B-7DDC-4C40-91CF-49029E392E7C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78827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32C5A33-6DD1-7DB4-E325-F0313FF80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D000-3AFB-4EFC-A299-94C6755FDAF0}" type="datetimeFigureOut">
              <a:rPr lang="en-IL" smtClean="0"/>
              <a:t>05/11/2022</a:t>
            </a:fld>
            <a:endParaRPr lang="en-I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36DF6F-8AFF-13DF-359B-D68D3FA53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FE76DE-1F6C-4433-7871-7A84B4456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DF12B-7DDC-4C40-91CF-49029E392E7C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401835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81E65-B7D5-DCAD-A039-B88649711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92A5E1-706D-AC69-58A6-7F122588D8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5C28CA-5384-EFD5-B4F8-B34DB03A7D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669EE0-C12E-867E-E46E-AB111167A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D000-3AFB-4EFC-A299-94C6755FDAF0}" type="datetimeFigureOut">
              <a:rPr lang="en-IL" smtClean="0"/>
              <a:t>05/11/2022</a:t>
            </a:fld>
            <a:endParaRPr lang="en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3E1FAC-DA6E-8C99-4F99-524FE6183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3C9E36-201C-1B90-A54D-89EA3F8E9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DF12B-7DDC-4C40-91CF-49029E392E7C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684656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DAABC-3C9C-891C-9ED2-60ADB7595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AFCEC9-CC01-C456-8A6C-1CF46641BE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05B01A-38B5-050B-9FDC-108268FCDA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1D148B-5BEC-1E27-7BE7-B56E9E76E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D000-3AFB-4EFC-A299-94C6755FDAF0}" type="datetimeFigureOut">
              <a:rPr lang="en-IL" smtClean="0"/>
              <a:t>05/11/2022</a:t>
            </a:fld>
            <a:endParaRPr lang="en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3BC9B4-C8B8-5949-B0FF-168B7035E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8B2A90-19FD-0BAF-50DF-2451736B3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DF12B-7DDC-4C40-91CF-49029E392E7C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296985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EA68DEB-68E3-1859-3738-08A9172F3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E2AF4E-4B8D-3331-01C6-10DD81246E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855B7B-A6D1-C3BE-352C-B3C9E8D517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58D000-3AFB-4EFC-A299-94C6755FDAF0}" type="datetimeFigureOut">
              <a:rPr lang="en-IL" smtClean="0"/>
              <a:t>05/11/2022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E953AD-87F1-F9D0-5639-608459CF3D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387915-A76E-F88C-71CC-E89DA7E11D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EDF12B-7DDC-4C40-91CF-49029E392E7C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440397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34F1179-B481-4F9E-BCA3-AFB972070F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54AB17-16D3-3143-0291-253930019D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5241" y="1008993"/>
            <a:ext cx="9231410" cy="3542045"/>
          </a:xfrm>
        </p:spPr>
        <p:txBody>
          <a:bodyPr anchor="b">
            <a:normAutofit/>
          </a:bodyPr>
          <a:lstStyle/>
          <a:p>
            <a:pPr algn="l"/>
            <a:r>
              <a:rPr lang="en-US" sz="8100" dirty="0"/>
              <a:t>Randomized Primal-Dual Analysis of RANKING</a:t>
            </a:r>
            <a:endParaRPr lang="en-IL" sz="81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7E9D7F-DEC4-9A09-B6FF-16439AB7AA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5241" y="4582814"/>
            <a:ext cx="7132335" cy="1312657"/>
          </a:xfrm>
        </p:spPr>
        <p:txBody>
          <a:bodyPr anchor="t">
            <a:normAutofit/>
          </a:bodyPr>
          <a:lstStyle/>
          <a:p>
            <a:pPr algn="l"/>
            <a:r>
              <a:rPr lang="en-US" dirty="0"/>
              <a:t>Oren levy, 11/5/22</a:t>
            </a:r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505228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3" name="Rectangle 24">
            <a:extLst>
              <a:ext uri="{FF2B5EF4-FFF2-40B4-BE49-F238E27FC236}">
                <a16:creationId xmlns:a16="http://schemas.microsoft.com/office/drawing/2014/main" id="{28D31E1B-0407-4223-9642-0B642CBF57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4" name="Group 26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062849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55" name="Rectangle 27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28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29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8" name="Rectangle 31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656150"/>
            <a:ext cx="5672667" cy="14315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BD135C-932A-FB36-179E-25DBF659B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73940"/>
            <a:ext cx="5052369" cy="1035781"/>
          </a:xfrm>
        </p:spPr>
        <p:txBody>
          <a:bodyPr anchor="ctr">
            <a:normAutofit/>
          </a:bodyPr>
          <a:lstStyle/>
          <a:p>
            <a:r>
              <a:rPr lang="en-US" sz="3600"/>
              <a:t>RANKING algorithm:</a:t>
            </a:r>
            <a:endParaRPr lang="en-IL" sz="36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7B88C1-DBCC-1B5B-7CC8-D216456556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9" y="2524721"/>
            <a:ext cx="4991629" cy="367712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1800" dirty="0"/>
              <a:t>For each vertex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IL" sz="1800" b="1" i="0" dirty="0">
                <a:effectLst/>
                <a:latin typeface="arial" panose="020B0604020202020204" pitchFamily="34" charset="0"/>
              </a:rPr>
              <a:t>∈</a:t>
            </a:r>
            <a:r>
              <a:rPr lang="en-US" sz="1800" dirty="0"/>
              <a:t> L:</a:t>
            </a:r>
          </a:p>
          <a:p>
            <a:pPr marL="0" indent="0">
              <a:buNone/>
            </a:pPr>
            <a:r>
              <a:rPr lang="en-US" sz="1800" dirty="0"/>
              <a:t>	select Yi </a:t>
            </a:r>
            <a:r>
              <a:rPr lang="en-IL" sz="1800" b="1" i="0" dirty="0">
                <a:effectLst/>
                <a:latin typeface="arial" panose="020B0604020202020204" pitchFamily="34" charset="0"/>
              </a:rPr>
              <a:t>∈</a:t>
            </a:r>
            <a:r>
              <a:rPr lang="en-US" sz="1800" b="1" i="0" dirty="0">
                <a:effectLst/>
                <a:latin typeface="arial" panose="020B0604020202020204" pitchFamily="34" charset="0"/>
              </a:rPr>
              <a:t> </a:t>
            </a:r>
            <a:r>
              <a:rPr lang="en-US" sz="1800" i="0" dirty="0">
                <a:effectLst/>
                <a:latin typeface="arial" panose="020B0604020202020204" pitchFamily="34" charset="0"/>
              </a:rPr>
              <a:t>[0,1] at random</a:t>
            </a:r>
          </a:p>
          <a:p>
            <a:pPr marL="0" indent="0">
              <a:buNone/>
            </a:pPr>
            <a:r>
              <a:rPr lang="en-US" sz="1800" dirty="0">
                <a:latin typeface="arial" panose="020B0604020202020204" pitchFamily="34" charset="0"/>
              </a:rPr>
              <a:t>when each vertex j </a:t>
            </a:r>
            <a:r>
              <a:rPr lang="en-IL" sz="1800" b="1" i="0" dirty="0">
                <a:effectLst/>
                <a:latin typeface="arial" panose="020B0604020202020204" pitchFamily="34" charset="0"/>
              </a:rPr>
              <a:t>∈</a:t>
            </a:r>
            <a:r>
              <a:rPr lang="en-US" sz="1800" dirty="0">
                <a:latin typeface="arial" panose="020B0604020202020204" pitchFamily="34" charset="0"/>
              </a:rPr>
              <a:t> R arrives:</a:t>
            </a:r>
          </a:p>
          <a:p>
            <a:pPr marL="0" indent="0">
              <a:buNone/>
            </a:pPr>
            <a:r>
              <a:rPr lang="en-US" sz="1800" dirty="0">
                <a:latin typeface="arial" panose="020B0604020202020204" pitchFamily="34" charset="0"/>
              </a:rPr>
              <a:t>	if j has no unmatched neighbors:</a:t>
            </a:r>
          </a:p>
          <a:p>
            <a:pPr marL="0" indent="0">
              <a:buNone/>
            </a:pPr>
            <a:r>
              <a:rPr lang="en-US" sz="1800" dirty="0">
                <a:latin typeface="arial" panose="020B0604020202020204" pitchFamily="34" charset="0"/>
              </a:rPr>
              <a:t>		j remains unmatched.</a:t>
            </a:r>
          </a:p>
          <a:p>
            <a:pPr marL="0" indent="0">
              <a:buNone/>
            </a:pPr>
            <a:r>
              <a:rPr lang="en-US" sz="1800" dirty="0">
                <a:latin typeface="arial" panose="020B0604020202020204" pitchFamily="34" charset="0"/>
              </a:rPr>
              <a:t>	else:</a:t>
            </a:r>
          </a:p>
          <a:p>
            <a:pPr marL="0" indent="0">
              <a:buNone/>
            </a:pPr>
            <a:r>
              <a:rPr lang="en-US" sz="1800" dirty="0">
                <a:latin typeface="arial" panose="020B0604020202020204" pitchFamily="34" charset="0"/>
              </a:rPr>
              <a:t>		match j to its lowest Yi 					neighbor.</a:t>
            </a:r>
          </a:p>
          <a:p>
            <a:pPr marL="0" indent="0">
              <a:buNone/>
            </a:pPr>
            <a:r>
              <a:rPr lang="en-US" sz="1800" dirty="0">
                <a:latin typeface="arial" panose="020B0604020202020204" pitchFamily="34" charset="0"/>
              </a:rPr>
              <a:t>	</a:t>
            </a:r>
            <a:endParaRPr lang="en-IL" sz="1800" dirty="0"/>
          </a:p>
        </p:txBody>
      </p:sp>
      <p:sp>
        <p:nvSpPr>
          <p:cNvPr id="59" name="Rectangle 33">
            <a:extLst>
              <a:ext uri="{FF2B5EF4-FFF2-40B4-BE49-F238E27FC236}">
                <a16:creationId xmlns:a16="http://schemas.microsoft.com/office/drawing/2014/main" id="{70E96339-907C-46C3-99AC-31179B6F0E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16299" y="608401"/>
            <a:ext cx="4637502" cy="559344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92240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Arrow: Right 3">
            <a:extLst>
              <a:ext uri="{FF2B5EF4-FFF2-40B4-BE49-F238E27FC236}">
                <a16:creationId xmlns:a16="http://schemas.microsoft.com/office/drawing/2014/main" id="{62A3A59B-5DD3-2C11-BAA6-99723D24B778}"/>
              </a:ext>
            </a:extLst>
          </p:cNvPr>
          <p:cNvSpPr/>
          <p:nvPr/>
        </p:nvSpPr>
        <p:spPr>
          <a:xfrm>
            <a:off x="267837" y="2908274"/>
            <a:ext cx="665592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7EB4282-1C42-4AD5-C676-6464B28B9C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4563" y="1461663"/>
            <a:ext cx="3419475" cy="3810000"/>
          </a:xfrm>
          <a:prstGeom prst="rect">
            <a:avLst/>
          </a:prstGeom>
        </p:spPr>
      </p:pic>
      <p:sp>
        <p:nvSpPr>
          <p:cNvPr id="21" name="Rectangle 20" descr="Dice">
            <a:extLst>
              <a:ext uri="{FF2B5EF4-FFF2-40B4-BE49-F238E27FC236}">
                <a16:creationId xmlns:a16="http://schemas.microsoft.com/office/drawing/2014/main" id="{1B3F5BA5-F62D-DBF3-906B-FA2933D00AD0}"/>
              </a:ext>
            </a:extLst>
          </p:cNvPr>
          <p:cNvSpPr/>
          <p:nvPr/>
        </p:nvSpPr>
        <p:spPr>
          <a:xfrm>
            <a:off x="4694102" y="2743891"/>
            <a:ext cx="605540" cy="605540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882862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3" name="Rectangle 24">
            <a:extLst>
              <a:ext uri="{FF2B5EF4-FFF2-40B4-BE49-F238E27FC236}">
                <a16:creationId xmlns:a16="http://schemas.microsoft.com/office/drawing/2014/main" id="{28D31E1B-0407-4223-9642-0B642CBF57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4" name="Group 26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062849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55" name="Rectangle 27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28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29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8" name="Rectangle 31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656150"/>
            <a:ext cx="5672667" cy="14315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BD135C-932A-FB36-179E-25DBF659B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73940"/>
            <a:ext cx="5052369" cy="1035781"/>
          </a:xfrm>
        </p:spPr>
        <p:txBody>
          <a:bodyPr anchor="ctr">
            <a:normAutofit/>
          </a:bodyPr>
          <a:lstStyle/>
          <a:p>
            <a:r>
              <a:rPr lang="en-US" sz="3600"/>
              <a:t>RANKING algorithm:</a:t>
            </a:r>
            <a:endParaRPr lang="en-IL" sz="36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7B88C1-DBCC-1B5B-7CC8-D216456556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9" y="2524721"/>
            <a:ext cx="4991629" cy="367712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1800" dirty="0"/>
              <a:t>For each vertex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IL" sz="1800" b="1" i="0" dirty="0">
                <a:effectLst/>
                <a:latin typeface="arial" panose="020B0604020202020204" pitchFamily="34" charset="0"/>
              </a:rPr>
              <a:t>∈</a:t>
            </a:r>
            <a:r>
              <a:rPr lang="en-US" sz="1800" dirty="0"/>
              <a:t> L:</a:t>
            </a:r>
          </a:p>
          <a:p>
            <a:pPr marL="0" indent="0">
              <a:buNone/>
            </a:pPr>
            <a:r>
              <a:rPr lang="en-US" sz="1800" dirty="0"/>
              <a:t>	select Yi </a:t>
            </a:r>
            <a:r>
              <a:rPr lang="en-IL" sz="1800" b="1" i="0" dirty="0">
                <a:effectLst/>
                <a:latin typeface="arial" panose="020B0604020202020204" pitchFamily="34" charset="0"/>
              </a:rPr>
              <a:t>∈</a:t>
            </a:r>
            <a:r>
              <a:rPr lang="en-US" sz="1800" b="1" i="0" dirty="0">
                <a:effectLst/>
                <a:latin typeface="arial" panose="020B0604020202020204" pitchFamily="34" charset="0"/>
              </a:rPr>
              <a:t> </a:t>
            </a:r>
            <a:r>
              <a:rPr lang="en-US" sz="1800" i="0" dirty="0">
                <a:effectLst/>
                <a:latin typeface="arial" panose="020B0604020202020204" pitchFamily="34" charset="0"/>
              </a:rPr>
              <a:t>[0,1] at random</a:t>
            </a:r>
          </a:p>
          <a:p>
            <a:pPr marL="0" indent="0">
              <a:buNone/>
            </a:pPr>
            <a:r>
              <a:rPr lang="en-US" sz="1800" dirty="0">
                <a:latin typeface="arial" panose="020B0604020202020204" pitchFamily="34" charset="0"/>
              </a:rPr>
              <a:t>when each vertex j </a:t>
            </a:r>
            <a:r>
              <a:rPr lang="en-IL" sz="1800" b="1" i="0" dirty="0">
                <a:effectLst/>
                <a:latin typeface="arial" panose="020B0604020202020204" pitchFamily="34" charset="0"/>
              </a:rPr>
              <a:t>∈</a:t>
            </a:r>
            <a:r>
              <a:rPr lang="en-US" sz="1800" dirty="0">
                <a:latin typeface="arial" panose="020B0604020202020204" pitchFamily="34" charset="0"/>
              </a:rPr>
              <a:t> R arrives:</a:t>
            </a:r>
          </a:p>
          <a:p>
            <a:pPr marL="0" indent="0">
              <a:buNone/>
            </a:pPr>
            <a:r>
              <a:rPr lang="en-US" sz="1800" dirty="0">
                <a:latin typeface="arial" panose="020B0604020202020204" pitchFamily="34" charset="0"/>
              </a:rPr>
              <a:t>	if j has no unmatched neighbors:</a:t>
            </a:r>
          </a:p>
          <a:p>
            <a:pPr marL="0" indent="0">
              <a:buNone/>
            </a:pPr>
            <a:r>
              <a:rPr lang="en-US" sz="1800" dirty="0">
                <a:latin typeface="arial" panose="020B0604020202020204" pitchFamily="34" charset="0"/>
              </a:rPr>
              <a:t>		j remains unmatched.</a:t>
            </a:r>
          </a:p>
          <a:p>
            <a:pPr marL="0" indent="0">
              <a:buNone/>
            </a:pPr>
            <a:r>
              <a:rPr lang="en-US" sz="1800" dirty="0">
                <a:latin typeface="arial" panose="020B0604020202020204" pitchFamily="34" charset="0"/>
              </a:rPr>
              <a:t>	else:</a:t>
            </a:r>
          </a:p>
          <a:p>
            <a:pPr marL="0" indent="0">
              <a:buNone/>
            </a:pPr>
            <a:r>
              <a:rPr lang="en-US" sz="1800" dirty="0">
                <a:latin typeface="arial" panose="020B0604020202020204" pitchFamily="34" charset="0"/>
              </a:rPr>
              <a:t>		match j to its lowest Yi 					neighbor.</a:t>
            </a:r>
          </a:p>
          <a:p>
            <a:pPr marL="0" indent="0">
              <a:buNone/>
            </a:pPr>
            <a:r>
              <a:rPr lang="en-US" sz="1800" dirty="0">
                <a:latin typeface="arial" panose="020B0604020202020204" pitchFamily="34" charset="0"/>
              </a:rPr>
              <a:t>	</a:t>
            </a:r>
            <a:endParaRPr lang="en-IL" sz="1800" dirty="0"/>
          </a:p>
        </p:txBody>
      </p:sp>
      <p:sp>
        <p:nvSpPr>
          <p:cNvPr id="59" name="Rectangle 33">
            <a:extLst>
              <a:ext uri="{FF2B5EF4-FFF2-40B4-BE49-F238E27FC236}">
                <a16:creationId xmlns:a16="http://schemas.microsoft.com/office/drawing/2014/main" id="{70E96339-907C-46C3-99AC-31179B6F0E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16299" y="608401"/>
            <a:ext cx="4637502" cy="559344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92240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Arrow: Right 3">
            <a:extLst>
              <a:ext uri="{FF2B5EF4-FFF2-40B4-BE49-F238E27FC236}">
                <a16:creationId xmlns:a16="http://schemas.microsoft.com/office/drawing/2014/main" id="{62A3A59B-5DD3-2C11-BAA6-99723D24B778}"/>
              </a:ext>
            </a:extLst>
          </p:cNvPr>
          <p:cNvSpPr/>
          <p:nvPr/>
        </p:nvSpPr>
        <p:spPr>
          <a:xfrm>
            <a:off x="189719" y="3745605"/>
            <a:ext cx="665592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F29C395-12D0-8593-7DCD-45E3EE4F15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5224" y="1472755"/>
            <a:ext cx="3429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7739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3" name="Rectangle 24">
            <a:extLst>
              <a:ext uri="{FF2B5EF4-FFF2-40B4-BE49-F238E27FC236}">
                <a16:creationId xmlns:a16="http://schemas.microsoft.com/office/drawing/2014/main" id="{28D31E1B-0407-4223-9642-0B642CBF57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4" name="Group 26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062849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55" name="Rectangle 27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28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29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8" name="Rectangle 31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656150"/>
            <a:ext cx="5672667" cy="14315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BD135C-932A-FB36-179E-25DBF659B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73940"/>
            <a:ext cx="5052369" cy="1035781"/>
          </a:xfrm>
        </p:spPr>
        <p:txBody>
          <a:bodyPr anchor="ctr">
            <a:normAutofit/>
          </a:bodyPr>
          <a:lstStyle/>
          <a:p>
            <a:r>
              <a:rPr lang="en-US" sz="3600"/>
              <a:t>RANKING algorithm:</a:t>
            </a:r>
            <a:endParaRPr lang="en-IL" sz="36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7B88C1-DBCC-1B5B-7CC8-D216456556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9" y="2524721"/>
            <a:ext cx="4991629" cy="367712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1800" dirty="0"/>
              <a:t>For each vertex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IL" sz="1800" b="1" i="0" dirty="0">
                <a:effectLst/>
                <a:latin typeface="arial" panose="020B0604020202020204" pitchFamily="34" charset="0"/>
              </a:rPr>
              <a:t>∈</a:t>
            </a:r>
            <a:r>
              <a:rPr lang="en-US" sz="1800" dirty="0"/>
              <a:t> L:</a:t>
            </a:r>
          </a:p>
          <a:p>
            <a:pPr marL="0" indent="0">
              <a:buNone/>
            </a:pPr>
            <a:r>
              <a:rPr lang="en-US" sz="1800" dirty="0"/>
              <a:t>	select Yi </a:t>
            </a:r>
            <a:r>
              <a:rPr lang="en-IL" sz="1800" b="1" i="0" dirty="0">
                <a:effectLst/>
                <a:latin typeface="arial" panose="020B0604020202020204" pitchFamily="34" charset="0"/>
              </a:rPr>
              <a:t>∈</a:t>
            </a:r>
            <a:r>
              <a:rPr lang="en-US" sz="1800" b="1" i="0" dirty="0">
                <a:effectLst/>
                <a:latin typeface="arial" panose="020B0604020202020204" pitchFamily="34" charset="0"/>
              </a:rPr>
              <a:t> </a:t>
            </a:r>
            <a:r>
              <a:rPr lang="en-US" sz="1800" i="0" dirty="0">
                <a:effectLst/>
                <a:latin typeface="arial" panose="020B0604020202020204" pitchFamily="34" charset="0"/>
              </a:rPr>
              <a:t>[0,1] at random</a:t>
            </a:r>
          </a:p>
          <a:p>
            <a:pPr marL="0" indent="0">
              <a:buNone/>
            </a:pPr>
            <a:r>
              <a:rPr lang="en-US" sz="1800" dirty="0">
                <a:latin typeface="arial" panose="020B0604020202020204" pitchFamily="34" charset="0"/>
              </a:rPr>
              <a:t>when each vertex j </a:t>
            </a:r>
            <a:r>
              <a:rPr lang="en-IL" sz="1800" b="1" i="0" dirty="0">
                <a:effectLst/>
                <a:latin typeface="arial" panose="020B0604020202020204" pitchFamily="34" charset="0"/>
              </a:rPr>
              <a:t>∈</a:t>
            </a:r>
            <a:r>
              <a:rPr lang="en-US" sz="1800" dirty="0">
                <a:latin typeface="arial" panose="020B0604020202020204" pitchFamily="34" charset="0"/>
              </a:rPr>
              <a:t> R arrives:</a:t>
            </a:r>
          </a:p>
          <a:p>
            <a:pPr marL="0" indent="0">
              <a:buNone/>
            </a:pPr>
            <a:r>
              <a:rPr lang="en-US" sz="1800" dirty="0">
                <a:latin typeface="arial" panose="020B0604020202020204" pitchFamily="34" charset="0"/>
              </a:rPr>
              <a:t>	if j has no unmatched neighbors:</a:t>
            </a:r>
          </a:p>
          <a:p>
            <a:pPr marL="0" indent="0">
              <a:buNone/>
            </a:pPr>
            <a:r>
              <a:rPr lang="en-US" sz="1800" dirty="0">
                <a:latin typeface="arial" panose="020B0604020202020204" pitchFamily="34" charset="0"/>
              </a:rPr>
              <a:t>		j remains unmatched.</a:t>
            </a:r>
          </a:p>
          <a:p>
            <a:pPr marL="0" indent="0">
              <a:buNone/>
            </a:pPr>
            <a:r>
              <a:rPr lang="en-US" sz="1800" dirty="0">
                <a:latin typeface="arial" panose="020B0604020202020204" pitchFamily="34" charset="0"/>
              </a:rPr>
              <a:t>	else:</a:t>
            </a:r>
          </a:p>
          <a:p>
            <a:pPr marL="0" indent="0">
              <a:buNone/>
            </a:pPr>
            <a:r>
              <a:rPr lang="en-US" sz="1800" dirty="0">
                <a:latin typeface="arial" panose="020B0604020202020204" pitchFamily="34" charset="0"/>
              </a:rPr>
              <a:t>		match j to its lowest Yi 					neighbor.</a:t>
            </a:r>
          </a:p>
          <a:p>
            <a:pPr marL="0" indent="0">
              <a:buNone/>
            </a:pPr>
            <a:r>
              <a:rPr lang="en-US" sz="1800" dirty="0">
                <a:latin typeface="arial" panose="020B0604020202020204" pitchFamily="34" charset="0"/>
              </a:rPr>
              <a:t>	</a:t>
            </a:r>
            <a:endParaRPr lang="en-IL" sz="1800" dirty="0"/>
          </a:p>
        </p:txBody>
      </p:sp>
      <p:sp>
        <p:nvSpPr>
          <p:cNvPr id="59" name="Rectangle 33">
            <a:extLst>
              <a:ext uri="{FF2B5EF4-FFF2-40B4-BE49-F238E27FC236}">
                <a16:creationId xmlns:a16="http://schemas.microsoft.com/office/drawing/2014/main" id="{70E96339-907C-46C3-99AC-31179B6F0E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16299" y="608401"/>
            <a:ext cx="4637502" cy="559344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92240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Arrow: Right 3">
            <a:extLst>
              <a:ext uri="{FF2B5EF4-FFF2-40B4-BE49-F238E27FC236}">
                <a16:creationId xmlns:a16="http://schemas.microsoft.com/office/drawing/2014/main" id="{62A3A59B-5DD3-2C11-BAA6-99723D24B778}"/>
              </a:ext>
            </a:extLst>
          </p:cNvPr>
          <p:cNvSpPr/>
          <p:nvPr/>
        </p:nvSpPr>
        <p:spPr>
          <a:xfrm>
            <a:off x="189719" y="3745605"/>
            <a:ext cx="665592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8D24210-3CA9-1076-B563-CE6D32A4BD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3948" y="1472345"/>
            <a:ext cx="3429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4629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3" name="Rectangle 24">
            <a:extLst>
              <a:ext uri="{FF2B5EF4-FFF2-40B4-BE49-F238E27FC236}">
                <a16:creationId xmlns:a16="http://schemas.microsoft.com/office/drawing/2014/main" id="{28D31E1B-0407-4223-9642-0B642CBF57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4" name="Group 26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062849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55" name="Rectangle 27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28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29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8" name="Rectangle 31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656150"/>
            <a:ext cx="5672667" cy="14315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BD135C-932A-FB36-179E-25DBF659B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73940"/>
            <a:ext cx="5052369" cy="1035781"/>
          </a:xfrm>
        </p:spPr>
        <p:txBody>
          <a:bodyPr anchor="ctr">
            <a:normAutofit/>
          </a:bodyPr>
          <a:lstStyle/>
          <a:p>
            <a:r>
              <a:rPr lang="en-US" sz="3600"/>
              <a:t>RANKING algorithm:</a:t>
            </a:r>
            <a:endParaRPr lang="en-IL" sz="36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7B88C1-DBCC-1B5B-7CC8-D216456556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9" y="2524721"/>
            <a:ext cx="4991629" cy="367712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1800" dirty="0"/>
              <a:t>For each vertex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IL" sz="1800" b="1" i="0" dirty="0">
                <a:effectLst/>
                <a:latin typeface="arial" panose="020B0604020202020204" pitchFamily="34" charset="0"/>
              </a:rPr>
              <a:t>∈</a:t>
            </a:r>
            <a:r>
              <a:rPr lang="en-US" sz="1800" dirty="0"/>
              <a:t> L:</a:t>
            </a:r>
          </a:p>
          <a:p>
            <a:pPr marL="0" indent="0">
              <a:buNone/>
            </a:pPr>
            <a:r>
              <a:rPr lang="en-US" sz="1800" dirty="0"/>
              <a:t>	select Yi </a:t>
            </a:r>
            <a:r>
              <a:rPr lang="en-IL" sz="1800" b="1" i="0" dirty="0">
                <a:effectLst/>
                <a:latin typeface="arial" panose="020B0604020202020204" pitchFamily="34" charset="0"/>
              </a:rPr>
              <a:t>∈</a:t>
            </a:r>
            <a:r>
              <a:rPr lang="en-US" sz="1800" b="1" i="0" dirty="0">
                <a:effectLst/>
                <a:latin typeface="arial" panose="020B0604020202020204" pitchFamily="34" charset="0"/>
              </a:rPr>
              <a:t> </a:t>
            </a:r>
            <a:r>
              <a:rPr lang="en-US" sz="1800" i="0" dirty="0">
                <a:effectLst/>
                <a:latin typeface="arial" panose="020B0604020202020204" pitchFamily="34" charset="0"/>
              </a:rPr>
              <a:t>[0,1] at random</a:t>
            </a:r>
          </a:p>
          <a:p>
            <a:pPr marL="0" indent="0">
              <a:buNone/>
            </a:pPr>
            <a:r>
              <a:rPr lang="en-US" sz="1800" dirty="0">
                <a:latin typeface="arial" panose="020B0604020202020204" pitchFamily="34" charset="0"/>
              </a:rPr>
              <a:t>when each vertex j </a:t>
            </a:r>
            <a:r>
              <a:rPr lang="en-IL" sz="1800" b="1" i="0" dirty="0">
                <a:effectLst/>
                <a:latin typeface="arial" panose="020B0604020202020204" pitchFamily="34" charset="0"/>
              </a:rPr>
              <a:t>∈</a:t>
            </a:r>
            <a:r>
              <a:rPr lang="en-US" sz="1800" dirty="0">
                <a:latin typeface="arial" panose="020B0604020202020204" pitchFamily="34" charset="0"/>
              </a:rPr>
              <a:t> R arrives:</a:t>
            </a:r>
          </a:p>
          <a:p>
            <a:pPr marL="0" indent="0">
              <a:buNone/>
            </a:pPr>
            <a:r>
              <a:rPr lang="en-US" sz="1800" dirty="0">
                <a:latin typeface="arial" panose="020B0604020202020204" pitchFamily="34" charset="0"/>
              </a:rPr>
              <a:t>	if j has no unmatched neighbors:</a:t>
            </a:r>
          </a:p>
          <a:p>
            <a:pPr marL="0" indent="0">
              <a:buNone/>
            </a:pPr>
            <a:r>
              <a:rPr lang="en-US" sz="1800" dirty="0">
                <a:latin typeface="arial" panose="020B0604020202020204" pitchFamily="34" charset="0"/>
              </a:rPr>
              <a:t>		j remains unmatched.</a:t>
            </a:r>
          </a:p>
          <a:p>
            <a:pPr marL="0" indent="0">
              <a:buNone/>
            </a:pPr>
            <a:r>
              <a:rPr lang="en-US" sz="1800" dirty="0">
                <a:latin typeface="arial" panose="020B0604020202020204" pitchFamily="34" charset="0"/>
              </a:rPr>
              <a:t>	else:</a:t>
            </a:r>
          </a:p>
          <a:p>
            <a:pPr marL="0" indent="0">
              <a:buNone/>
            </a:pPr>
            <a:r>
              <a:rPr lang="en-US" sz="1800" dirty="0">
                <a:latin typeface="arial" panose="020B0604020202020204" pitchFamily="34" charset="0"/>
              </a:rPr>
              <a:t>		match j to its lowest Yi 					neighbor.</a:t>
            </a:r>
          </a:p>
          <a:p>
            <a:pPr marL="0" indent="0">
              <a:buNone/>
            </a:pPr>
            <a:r>
              <a:rPr lang="en-US" sz="1800" dirty="0">
                <a:latin typeface="arial" panose="020B0604020202020204" pitchFamily="34" charset="0"/>
              </a:rPr>
              <a:t>	</a:t>
            </a:r>
            <a:endParaRPr lang="en-IL" sz="1800" dirty="0"/>
          </a:p>
        </p:txBody>
      </p:sp>
      <p:sp>
        <p:nvSpPr>
          <p:cNvPr id="59" name="Rectangle 33">
            <a:extLst>
              <a:ext uri="{FF2B5EF4-FFF2-40B4-BE49-F238E27FC236}">
                <a16:creationId xmlns:a16="http://schemas.microsoft.com/office/drawing/2014/main" id="{70E96339-907C-46C3-99AC-31179B6F0E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16299" y="608401"/>
            <a:ext cx="4637502" cy="559344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92240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Arrow: Right 3">
            <a:extLst>
              <a:ext uri="{FF2B5EF4-FFF2-40B4-BE49-F238E27FC236}">
                <a16:creationId xmlns:a16="http://schemas.microsoft.com/office/drawing/2014/main" id="{62A3A59B-5DD3-2C11-BAA6-99723D24B778}"/>
              </a:ext>
            </a:extLst>
          </p:cNvPr>
          <p:cNvSpPr/>
          <p:nvPr/>
        </p:nvSpPr>
        <p:spPr>
          <a:xfrm>
            <a:off x="189719" y="3745605"/>
            <a:ext cx="665592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AA5B3F1-E6CB-B559-B05F-FB8CA58961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2316" y="1452218"/>
            <a:ext cx="340995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9033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3" name="Rectangle 24">
            <a:extLst>
              <a:ext uri="{FF2B5EF4-FFF2-40B4-BE49-F238E27FC236}">
                <a16:creationId xmlns:a16="http://schemas.microsoft.com/office/drawing/2014/main" id="{28D31E1B-0407-4223-9642-0B642CBF57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4" name="Group 26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062849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55" name="Rectangle 27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28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29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8" name="Rectangle 31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656150"/>
            <a:ext cx="5672667" cy="14315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BD135C-932A-FB36-179E-25DBF659B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73940"/>
            <a:ext cx="5052369" cy="1035781"/>
          </a:xfrm>
        </p:spPr>
        <p:txBody>
          <a:bodyPr anchor="ctr">
            <a:normAutofit/>
          </a:bodyPr>
          <a:lstStyle/>
          <a:p>
            <a:r>
              <a:rPr lang="en-US" sz="3600"/>
              <a:t>RANKING algorithm:</a:t>
            </a:r>
            <a:endParaRPr lang="en-IL" sz="36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7B88C1-DBCC-1B5B-7CC8-D216456556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9" y="2524721"/>
            <a:ext cx="4991629" cy="367712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1800" dirty="0"/>
              <a:t>For each vertex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IL" sz="1800" b="1" i="0" dirty="0">
                <a:effectLst/>
                <a:latin typeface="arial" panose="020B0604020202020204" pitchFamily="34" charset="0"/>
              </a:rPr>
              <a:t>∈</a:t>
            </a:r>
            <a:r>
              <a:rPr lang="en-US" sz="1800" dirty="0"/>
              <a:t> L:</a:t>
            </a:r>
          </a:p>
          <a:p>
            <a:pPr marL="0" indent="0">
              <a:buNone/>
            </a:pPr>
            <a:r>
              <a:rPr lang="en-US" sz="1800" dirty="0"/>
              <a:t>	select Yi </a:t>
            </a:r>
            <a:r>
              <a:rPr lang="en-IL" sz="1800" b="1" i="0" dirty="0">
                <a:effectLst/>
                <a:latin typeface="arial" panose="020B0604020202020204" pitchFamily="34" charset="0"/>
              </a:rPr>
              <a:t>∈</a:t>
            </a:r>
            <a:r>
              <a:rPr lang="en-US" sz="1800" b="1" i="0" dirty="0">
                <a:effectLst/>
                <a:latin typeface="arial" panose="020B0604020202020204" pitchFamily="34" charset="0"/>
              </a:rPr>
              <a:t> </a:t>
            </a:r>
            <a:r>
              <a:rPr lang="en-US" sz="1800" i="0" dirty="0">
                <a:effectLst/>
                <a:latin typeface="arial" panose="020B0604020202020204" pitchFamily="34" charset="0"/>
              </a:rPr>
              <a:t>[0,1] at random</a:t>
            </a:r>
          </a:p>
          <a:p>
            <a:pPr marL="0" indent="0">
              <a:buNone/>
            </a:pPr>
            <a:r>
              <a:rPr lang="en-US" sz="1800" dirty="0">
                <a:latin typeface="arial" panose="020B0604020202020204" pitchFamily="34" charset="0"/>
              </a:rPr>
              <a:t>when each vertex j </a:t>
            </a:r>
            <a:r>
              <a:rPr lang="en-IL" sz="1800" b="1" i="0" dirty="0">
                <a:effectLst/>
                <a:latin typeface="arial" panose="020B0604020202020204" pitchFamily="34" charset="0"/>
              </a:rPr>
              <a:t>∈</a:t>
            </a:r>
            <a:r>
              <a:rPr lang="en-US" sz="1800" dirty="0">
                <a:latin typeface="arial" panose="020B0604020202020204" pitchFamily="34" charset="0"/>
              </a:rPr>
              <a:t> R arrives:</a:t>
            </a:r>
          </a:p>
          <a:p>
            <a:pPr marL="0" indent="0">
              <a:buNone/>
            </a:pPr>
            <a:r>
              <a:rPr lang="en-US" sz="1800" dirty="0">
                <a:latin typeface="arial" panose="020B0604020202020204" pitchFamily="34" charset="0"/>
              </a:rPr>
              <a:t>	if j has no unmatched neighbors:</a:t>
            </a:r>
          </a:p>
          <a:p>
            <a:pPr marL="0" indent="0">
              <a:buNone/>
            </a:pPr>
            <a:r>
              <a:rPr lang="en-US" sz="1800" dirty="0">
                <a:latin typeface="arial" panose="020B0604020202020204" pitchFamily="34" charset="0"/>
              </a:rPr>
              <a:t>		j remains unmatched.</a:t>
            </a:r>
          </a:p>
          <a:p>
            <a:pPr marL="0" indent="0">
              <a:buNone/>
            </a:pPr>
            <a:r>
              <a:rPr lang="en-US" sz="1800" dirty="0">
                <a:latin typeface="arial" panose="020B0604020202020204" pitchFamily="34" charset="0"/>
              </a:rPr>
              <a:t>	else:</a:t>
            </a:r>
          </a:p>
          <a:p>
            <a:pPr marL="0" indent="0">
              <a:buNone/>
            </a:pPr>
            <a:r>
              <a:rPr lang="en-US" sz="1800" dirty="0">
                <a:latin typeface="arial" panose="020B0604020202020204" pitchFamily="34" charset="0"/>
              </a:rPr>
              <a:t>		match j to its lowest Yi 					neighbor.</a:t>
            </a:r>
          </a:p>
          <a:p>
            <a:pPr marL="0" indent="0">
              <a:buNone/>
            </a:pPr>
            <a:r>
              <a:rPr lang="en-US" sz="1800" dirty="0">
                <a:latin typeface="arial" panose="020B0604020202020204" pitchFamily="34" charset="0"/>
              </a:rPr>
              <a:t>	</a:t>
            </a:r>
            <a:endParaRPr lang="en-IL" sz="1800" dirty="0"/>
          </a:p>
        </p:txBody>
      </p:sp>
      <p:sp>
        <p:nvSpPr>
          <p:cNvPr id="59" name="Rectangle 33">
            <a:extLst>
              <a:ext uri="{FF2B5EF4-FFF2-40B4-BE49-F238E27FC236}">
                <a16:creationId xmlns:a16="http://schemas.microsoft.com/office/drawing/2014/main" id="{70E96339-907C-46C3-99AC-31179B6F0E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16299" y="608401"/>
            <a:ext cx="4637502" cy="559344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92240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Arrow: Right 3">
            <a:extLst>
              <a:ext uri="{FF2B5EF4-FFF2-40B4-BE49-F238E27FC236}">
                <a16:creationId xmlns:a16="http://schemas.microsoft.com/office/drawing/2014/main" id="{62A3A59B-5DD3-2C11-BAA6-99723D24B778}"/>
              </a:ext>
            </a:extLst>
          </p:cNvPr>
          <p:cNvSpPr/>
          <p:nvPr/>
        </p:nvSpPr>
        <p:spPr>
          <a:xfrm>
            <a:off x="189719" y="3745605"/>
            <a:ext cx="665592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1984CFB-3896-CE8D-975F-F7F5652532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1617" y="1450853"/>
            <a:ext cx="340995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2640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3" name="Rectangle 24">
            <a:extLst>
              <a:ext uri="{FF2B5EF4-FFF2-40B4-BE49-F238E27FC236}">
                <a16:creationId xmlns:a16="http://schemas.microsoft.com/office/drawing/2014/main" id="{28D31E1B-0407-4223-9642-0B642CBF57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4" name="Group 26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062849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55" name="Rectangle 27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28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29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8" name="Rectangle 31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656150"/>
            <a:ext cx="5672667" cy="14315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BD135C-932A-FB36-179E-25DBF659B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73940"/>
            <a:ext cx="5052369" cy="1035781"/>
          </a:xfrm>
        </p:spPr>
        <p:txBody>
          <a:bodyPr anchor="ctr">
            <a:normAutofit/>
          </a:bodyPr>
          <a:lstStyle/>
          <a:p>
            <a:r>
              <a:rPr lang="en-US" sz="3600"/>
              <a:t>RANKING algorithm:</a:t>
            </a:r>
            <a:endParaRPr lang="en-IL" sz="36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7B88C1-DBCC-1B5B-7CC8-D216456556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9" y="2524721"/>
            <a:ext cx="4991629" cy="367712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1800" dirty="0"/>
              <a:t>For each vertex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IL" sz="1800" b="1" i="0" dirty="0">
                <a:effectLst/>
                <a:latin typeface="arial" panose="020B0604020202020204" pitchFamily="34" charset="0"/>
              </a:rPr>
              <a:t>∈</a:t>
            </a:r>
            <a:r>
              <a:rPr lang="en-US" sz="1800" dirty="0"/>
              <a:t> L:</a:t>
            </a:r>
          </a:p>
          <a:p>
            <a:pPr marL="0" indent="0">
              <a:buNone/>
            </a:pPr>
            <a:r>
              <a:rPr lang="en-US" sz="1800" dirty="0"/>
              <a:t>	select Yi </a:t>
            </a:r>
            <a:r>
              <a:rPr lang="en-IL" sz="1800" b="1" i="0" dirty="0">
                <a:effectLst/>
                <a:latin typeface="arial" panose="020B0604020202020204" pitchFamily="34" charset="0"/>
              </a:rPr>
              <a:t>∈</a:t>
            </a:r>
            <a:r>
              <a:rPr lang="en-US" sz="1800" b="1" i="0" dirty="0">
                <a:effectLst/>
                <a:latin typeface="arial" panose="020B0604020202020204" pitchFamily="34" charset="0"/>
              </a:rPr>
              <a:t> </a:t>
            </a:r>
            <a:r>
              <a:rPr lang="en-US" sz="1800" i="0" dirty="0">
                <a:effectLst/>
                <a:latin typeface="arial" panose="020B0604020202020204" pitchFamily="34" charset="0"/>
              </a:rPr>
              <a:t>[0,1] at random</a:t>
            </a:r>
          </a:p>
          <a:p>
            <a:pPr marL="0" indent="0">
              <a:buNone/>
            </a:pPr>
            <a:r>
              <a:rPr lang="en-US" sz="1800" dirty="0">
                <a:latin typeface="arial" panose="020B0604020202020204" pitchFamily="34" charset="0"/>
              </a:rPr>
              <a:t>when each vertex j </a:t>
            </a:r>
            <a:r>
              <a:rPr lang="en-IL" sz="1800" b="1" i="0" dirty="0">
                <a:effectLst/>
                <a:latin typeface="arial" panose="020B0604020202020204" pitchFamily="34" charset="0"/>
              </a:rPr>
              <a:t>∈</a:t>
            </a:r>
            <a:r>
              <a:rPr lang="en-US" sz="1800" dirty="0">
                <a:latin typeface="arial" panose="020B0604020202020204" pitchFamily="34" charset="0"/>
              </a:rPr>
              <a:t> R arrives:</a:t>
            </a:r>
          </a:p>
          <a:p>
            <a:pPr marL="0" indent="0">
              <a:buNone/>
            </a:pPr>
            <a:r>
              <a:rPr lang="en-US" sz="1800" dirty="0">
                <a:latin typeface="arial" panose="020B0604020202020204" pitchFamily="34" charset="0"/>
              </a:rPr>
              <a:t>	if j has no unmatched neighbors:</a:t>
            </a:r>
          </a:p>
          <a:p>
            <a:pPr marL="0" indent="0">
              <a:buNone/>
            </a:pPr>
            <a:r>
              <a:rPr lang="en-US" sz="1800" dirty="0">
                <a:latin typeface="arial" panose="020B0604020202020204" pitchFamily="34" charset="0"/>
              </a:rPr>
              <a:t>		j remains unmatched.</a:t>
            </a:r>
          </a:p>
          <a:p>
            <a:pPr marL="0" indent="0">
              <a:buNone/>
            </a:pPr>
            <a:r>
              <a:rPr lang="en-US" sz="1800" dirty="0">
                <a:latin typeface="arial" panose="020B0604020202020204" pitchFamily="34" charset="0"/>
              </a:rPr>
              <a:t>	else:</a:t>
            </a:r>
          </a:p>
          <a:p>
            <a:pPr marL="0" indent="0">
              <a:buNone/>
            </a:pPr>
            <a:r>
              <a:rPr lang="en-US" sz="1800" dirty="0">
                <a:latin typeface="arial" panose="020B0604020202020204" pitchFamily="34" charset="0"/>
              </a:rPr>
              <a:t>		match j to its lowest Yi 					neighbor.</a:t>
            </a:r>
          </a:p>
          <a:p>
            <a:pPr marL="0" indent="0">
              <a:buNone/>
            </a:pPr>
            <a:r>
              <a:rPr lang="en-US" sz="1800" dirty="0">
                <a:latin typeface="arial" panose="020B0604020202020204" pitchFamily="34" charset="0"/>
              </a:rPr>
              <a:t>	</a:t>
            </a:r>
            <a:endParaRPr lang="en-IL" sz="1800" dirty="0"/>
          </a:p>
        </p:txBody>
      </p:sp>
      <p:sp>
        <p:nvSpPr>
          <p:cNvPr id="59" name="Rectangle 33">
            <a:extLst>
              <a:ext uri="{FF2B5EF4-FFF2-40B4-BE49-F238E27FC236}">
                <a16:creationId xmlns:a16="http://schemas.microsoft.com/office/drawing/2014/main" id="{70E96339-907C-46C3-99AC-31179B6F0E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16299" y="608401"/>
            <a:ext cx="4637502" cy="559344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92240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Arrow: Right 3">
            <a:extLst>
              <a:ext uri="{FF2B5EF4-FFF2-40B4-BE49-F238E27FC236}">
                <a16:creationId xmlns:a16="http://schemas.microsoft.com/office/drawing/2014/main" id="{62A3A59B-5DD3-2C11-BAA6-99723D24B778}"/>
              </a:ext>
            </a:extLst>
          </p:cNvPr>
          <p:cNvSpPr/>
          <p:nvPr/>
        </p:nvSpPr>
        <p:spPr>
          <a:xfrm>
            <a:off x="189719" y="3745605"/>
            <a:ext cx="665592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CA8011B7-1CEE-482E-C3D9-3C22EAB6D1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4281" y="1450449"/>
            <a:ext cx="340995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0341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3" name="Rectangle 24">
            <a:extLst>
              <a:ext uri="{FF2B5EF4-FFF2-40B4-BE49-F238E27FC236}">
                <a16:creationId xmlns:a16="http://schemas.microsoft.com/office/drawing/2014/main" id="{28D31E1B-0407-4223-9642-0B642CBF57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4" name="Group 26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062849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55" name="Rectangle 27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28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29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8" name="Rectangle 31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656150"/>
            <a:ext cx="5672667" cy="14315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BD135C-932A-FB36-179E-25DBF659B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73940"/>
            <a:ext cx="5052369" cy="1035781"/>
          </a:xfrm>
        </p:spPr>
        <p:txBody>
          <a:bodyPr anchor="ctr">
            <a:normAutofit/>
          </a:bodyPr>
          <a:lstStyle/>
          <a:p>
            <a:r>
              <a:rPr lang="en-US" sz="3600"/>
              <a:t>RANKING algorithm:</a:t>
            </a:r>
            <a:endParaRPr lang="en-IL" sz="36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7B88C1-DBCC-1B5B-7CC8-D216456556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9" y="2524721"/>
            <a:ext cx="4991629" cy="367712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1800" dirty="0"/>
              <a:t>For each vertex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IL" sz="1800" b="1" i="0" dirty="0">
                <a:effectLst/>
                <a:latin typeface="arial" panose="020B0604020202020204" pitchFamily="34" charset="0"/>
              </a:rPr>
              <a:t>∈</a:t>
            </a:r>
            <a:r>
              <a:rPr lang="en-US" sz="1800" dirty="0"/>
              <a:t> L:</a:t>
            </a:r>
          </a:p>
          <a:p>
            <a:pPr marL="0" indent="0">
              <a:buNone/>
            </a:pPr>
            <a:r>
              <a:rPr lang="en-US" sz="1800" dirty="0"/>
              <a:t>	select Yi </a:t>
            </a:r>
            <a:r>
              <a:rPr lang="en-IL" sz="1800" b="1" i="0" dirty="0">
                <a:effectLst/>
                <a:latin typeface="arial" panose="020B0604020202020204" pitchFamily="34" charset="0"/>
              </a:rPr>
              <a:t>∈</a:t>
            </a:r>
            <a:r>
              <a:rPr lang="en-US" sz="1800" b="1" i="0" dirty="0">
                <a:effectLst/>
                <a:latin typeface="arial" panose="020B0604020202020204" pitchFamily="34" charset="0"/>
              </a:rPr>
              <a:t> </a:t>
            </a:r>
            <a:r>
              <a:rPr lang="en-US" sz="1800" i="0" dirty="0">
                <a:effectLst/>
                <a:latin typeface="arial" panose="020B0604020202020204" pitchFamily="34" charset="0"/>
              </a:rPr>
              <a:t>[0,1] at random</a:t>
            </a:r>
          </a:p>
          <a:p>
            <a:pPr marL="0" indent="0">
              <a:buNone/>
            </a:pPr>
            <a:r>
              <a:rPr lang="en-US" sz="1800" dirty="0">
                <a:latin typeface="arial" panose="020B0604020202020204" pitchFamily="34" charset="0"/>
              </a:rPr>
              <a:t>when each vertex j </a:t>
            </a:r>
            <a:r>
              <a:rPr lang="en-IL" sz="1800" b="1" i="0" dirty="0">
                <a:effectLst/>
                <a:latin typeface="arial" panose="020B0604020202020204" pitchFamily="34" charset="0"/>
              </a:rPr>
              <a:t>∈</a:t>
            </a:r>
            <a:r>
              <a:rPr lang="en-US" sz="1800" dirty="0">
                <a:latin typeface="arial" panose="020B0604020202020204" pitchFamily="34" charset="0"/>
              </a:rPr>
              <a:t> R arrives:</a:t>
            </a:r>
          </a:p>
          <a:p>
            <a:pPr marL="0" indent="0">
              <a:buNone/>
            </a:pPr>
            <a:r>
              <a:rPr lang="en-US" sz="1800" dirty="0">
                <a:latin typeface="arial" panose="020B0604020202020204" pitchFamily="34" charset="0"/>
              </a:rPr>
              <a:t>	if j has no unmatched neighbors:</a:t>
            </a:r>
          </a:p>
          <a:p>
            <a:pPr marL="0" indent="0">
              <a:buNone/>
            </a:pPr>
            <a:r>
              <a:rPr lang="en-US" sz="1800" dirty="0">
                <a:latin typeface="arial" panose="020B0604020202020204" pitchFamily="34" charset="0"/>
              </a:rPr>
              <a:t>		j remains unmatched.</a:t>
            </a:r>
          </a:p>
          <a:p>
            <a:pPr marL="0" indent="0">
              <a:buNone/>
            </a:pPr>
            <a:r>
              <a:rPr lang="en-US" sz="1800" dirty="0">
                <a:latin typeface="arial" panose="020B0604020202020204" pitchFamily="34" charset="0"/>
              </a:rPr>
              <a:t>	else:</a:t>
            </a:r>
          </a:p>
          <a:p>
            <a:pPr marL="0" indent="0">
              <a:buNone/>
            </a:pPr>
            <a:r>
              <a:rPr lang="en-US" sz="1800" dirty="0">
                <a:latin typeface="arial" panose="020B0604020202020204" pitchFamily="34" charset="0"/>
              </a:rPr>
              <a:t>		match j to its lowest Yi 					neighbor.</a:t>
            </a:r>
          </a:p>
          <a:p>
            <a:pPr marL="0" indent="0">
              <a:buNone/>
            </a:pPr>
            <a:r>
              <a:rPr lang="en-US" sz="1800" dirty="0">
                <a:latin typeface="arial" panose="020B0604020202020204" pitchFamily="34" charset="0"/>
              </a:rPr>
              <a:t>	</a:t>
            </a:r>
            <a:endParaRPr lang="en-IL" sz="1800" dirty="0"/>
          </a:p>
        </p:txBody>
      </p:sp>
      <p:sp>
        <p:nvSpPr>
          <p:cNvPr id="59" name="Rectangle 33">
            <a:extLst>
              <a:ext uri="{FF2B5EF4-FFF2-40B4-BE49-F238E27FC236}">
                <a16:creationId xmlns:a16="http://schemas.microsoft.com/office/drawing/2014/main" id="{70E96339-907C-46C3-99AC-31179B6F0E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16299" y="608401"/>
            <a:ext cx="4637502" cy="559344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92240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Arrow: Right 3">
            <a:extLst>
              <a:ext uri="{FF2B5EF4-FFF2-40B4-BE49-F238E27FC236}">
                <a16:creationId xmlns:a16="http://schemas.microsoft.com/office/drawing/2014/main" id="{62A3A59B-5DD3-2C11-BAA6-99723D24B778}"/>
              </a:ext>
            </a:extLst>
          </p:cNvPr>
          <p:cNvSpPr/>
          <p:nvPr/>
        </p:nvSpPr>
        <p:spPr>
          <a:xfrm>
            <a:off x="189719" y="3745605"/>
            <a:ext cx="665592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pic>
        <p:nvPicPr>
          <p:cNvPr id="7" name="תמונה 6">
            <a:extLst>
              <a:ext uri="{FF2B5EF4-FFF2-40B4-BE49-F238E27FC236}">
                <a16:creationId xmlns:a16="http://schemas.microsoft.com/office/drawing/2014/main" id="{5DE92ECA-F2BC-BED7-D42E-403D297874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1323" y="1454134"/>
            <a:ext cx="340995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5578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B84DAA-F684-AC24-BE64-B788FFFBD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8" y="338328"/>
            <a:ext cx="4519420" cy="1608328"/>
          </a:xfrm>
        </p:spPr>
        <p:txBody>
          <a:bodyPr>
            <a:normAutofit/>
          </a:bodyPr>
          <a:lstStyle/>
          <a:p>
            <a:r>
              <a:rPr lang="en-US" sz="4000" i="1" dirty="0"/>
              <a:t>Algorithm analysis:</a:t>
            </a:r>
            <a:endParaRPr lang="en-IL" sz="4000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BBBF9A-D0AE-9853-E9A9-9FABBB926D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77878" y="1475462"/>
            <a:ext cx="4661849" cy="139981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3200" i="1" dirty="0"/>
              <a:t>Dual problem:</a:t>
            </a:r>
          </a:p>
          <a:p>
            <a:pPr marL="0" indent="0">
              <a:buNone/>
            </a:pPr>
            <a:endParaRPr lang="en-IL" sz="3200" i="1" dirty="0"/>
          </a:p>
        </p:txBody>
      </p:sp>
      <p:sp>
        <p:nvSpPr>
          <p:cNvPr id="24" name="Rectangle 20">
            <a:extLst>
              <a:ext uri="{FF2B5EF4-FFF2-40B4-BE49-F238E27FC236}">
                <a16:creationId xmlns:a16="http://schemas.microsoft.com/office/drawing/2014/main" id="{5AAE9118-0436-4488-AC4A-C14DF6A7B6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2211010"/>
            <a:ext cx="12192002" cy="464699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ounded Rectangle 26">
            <a:extLst>
              <a:ext uri="{FF2B5EF4-FFF2-40B4-BE49-F238E27FC236}">
                <a16:creationId xmlns:a16="http://schemas.microsoft.com/office/drawing/2014/main" id="{1B10F861-B8F1-49C7-BD58-EAB20CEE7F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564" y="2423160"/>
            <a:ext cx="5613569" cy="393031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E09FDF-3496-0B34-C679-21B196646C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619" y="2742397"/>
            <a:ext cx="4741457" cy="3291840"/>
          </a:xfrm>
          <a:prstGeom prst="rect">
            <a:avLst/>
          </a:prstGeom>
        </p:spPr>
      </p:pic>
      <p:sp>
        <p:nvSpPr>
          <p:cNvPr id="25" name="Rounded Rectangle 16">
            <a:extLst>
              <a:ext uri="{FF2B5EF4-FFF2-40B4-BE49-F238E27FC236}">
                <a16:creationId xmlns:a16="http://schemas.microsoft.com/office/drawing/2014/main" id="{61F6E425-22AB-4DA2-8FAC-58ADB58EF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4749" y="2423160"/>
            <a:ext cx="5613569" cy="393031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5">
            <a:extLst>
              <a:ext uri="{FF2B5EF4-FFF2-40B4-BE49-F238E27FC236}">
                <a16:creationId xmlns:a16="http://schemas.microsoft.com/office/drawing/2014/main" id="{B9CE7007-D06A-54D0-9BA8-A849341B75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6484" y="3158706"/>
            <a:ext cx="4974336" cy="2459222"/>
          </a:xfrm>
          <a:prstGeom prst="rect">
            <a:avLst/>
          </a:prstGeom>
        </p:spPr>
      </p:pic>
      <p:sp>
        <p:nvSpPr>
          <p:cNvPr id="19" name="תיבת טקסט 18">
            <a:extLst>
              <a:ext uri="{FF2B5EF4-FFF2-40B4-BE49-F238E27FC236}">
                <a16:creationId xmlns:a16="http://schemas.microsoft.com/office/drawing/2014/main" id="{FDE46BDA-58AE-5C8A-5D3E-FA045E5EA01F}"/>
              </a:ext>
            </a:extLst>
          </p:cNvPr>
          <p:cNvSpPr txBox="1"/>
          <p:nvPr/>
        </p:nvSpPr>
        <p:spPr>
          <a:xfrm>
            <a:off x="1355548" y="1590595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3200" i="1" dirty="0"/>
              <a:t>Primal problem:</a:t>
            </a:r>
            <a:endParaRPr lang="en-IL" sz="3200" i="1" dirty="0"/>
          </a:p>
        </p:txBody>
      </p:sp>
    </p:spTree>
    <p:extLst>
      <p:ext uri="{BB962C8B-B14F-4D97-AF65-F5344CB8AC3E}">
        <p14:creationId xmlns:p14="http://schemas.microsoft.com/office/powerpoint/2010/main" val="6897144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A5B4632-C963-4296-86F0-79AA9EA5A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7518345" y="303591"/>
            <a:ext cx="4335327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A08F267F-205D-B693-0E37-7FD83ABCE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4377" y="637125"/>
            <a:ext cx="3802276" cy="5256371"/>
          </a:xfrm>
        </p:spPr>
        <p:txBody>
          <a:bodyPr>
            <a:normAutofit/>
          </a:bodyPr>
          <a:lstStyle/>
          <a:p>
            <a:r>
              <a:rPr lang="en-US" sz="4800"/>
              <a:t>RANKING’s competitive ratio</a:t>
            </a:r>
            <a:endParaRPr lang="he-IL" sz="4800"/>
          </a:p>
        </p:txBody>
      </p:sp>
      <p:graphicFrame>
        <p:nvGraphicFramePr>
          <p:cNvPr id="6" name="מציין מיקום תוכן 2">
            <a:extLst>
              <a:ext uri="{FF2B5EF4-FFF2-40B4-BE49-F238E27FC236}">
                <a16:creationId xmlns:a16="http://schemas.microsoft.com/office/drawing/2014/main" id="{F904509C-F11F-04F4-6D74-FF3C9099AFD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2191314"/>
              </p:ext>
            </p:extLst>
          </p:nvPr>
        </p:nvGraphicFramePr>
        <p:xfrm>
          <a:off x="438912" y="303591"/>
          <a:ext cx="6588691" cy="5896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161007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BCCBAAF8-4345-E1F1-0F97-1FE8384CA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Why 1 -1/e?</a:t>
            </a:r>
            <a:endParaRPr lang="he-IL" sz="4800" dirty="0">
              <a:solidFill>
                <a:schemeClr val="bg1"/>
              </a:solidFill>
            </a:endParaRPr>
          </a:p>
        </p:txBody>
      </p:sp>
      <p:graphicFrame>
        <p:nvGraphicFramePr>
          <p:cNvPr id="5" name="מציין מיקום תוכן 2">
            <a:extLst>
              <a:ext uri="{FF2B5EF4-FFF2-40B4-BE49-F238E27FC236}">
                <a16:creationId xmlns:a16="http://schemas.microsoft.com/office/drawing/2014/main" id="{C47F1C6D-9A00-5C42-94C7-584289A31F6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9207772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210758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0">
            <a:extLst>
              <a:ext uri="{FF2B5EF4-FFF2-40B4-BE49-F238E27FC236}">
                <a16:creationId xmlns:a16="http://schemas.microsoft.com/office/drawing/2014/main" id="{88263A24-0C1F-4677-B43C-4AE14E276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9" name="Rectangle 22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553" y="304802"/>
            <a:ext cx="11097349" cy="1573149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46EA05-1DE0-A6BC-12BE-8FAC27504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405575"/>
            <a:ext cx="5001768" cy="13716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300" u="sng" dirty="0"/>
              <a:t>Bipartite matching</a:t>
            </a:r>
            <a:r>
              <a:rPr lang="en-US" sz="2300" dirty="0"/>
              <a:t>: </a:t>
            </a:r>
            <a:br>
              <a:rPr lang="en-US" sz="2300" dirty="0"/>
            </a:br>
            <a:r>
              <a:rPr lang="en-US" sz="2300" dirty="0"/>
              <a:t>G = (L, R, E)</a:t>
            </a:r>
            <a:br>
              <a:rPr lang="en-US" sz="2300" dirty="0"/>
            </a:br>
            <a:r>
              <a:rPr lang="en-US" sz="2300" dirty="0"/>
              <a:t>unweighted</a:t>
            </a:r>
            <a:br>
              <a:rPr lang="en-US" sz="2300" dirty="0"/>
            </a:br>
            <a:r>
              <a:rPr lang="en-US" sz="2300" dirty="0"/>
              <a:t>we want max matches.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97EB01-197D-9626-BD63-8D8DF2D181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2512" y="498698"/>
            <a:ext cx="4940808" cy="118535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400" dirty="0"/>
              <a:t>We’re familiar with the </a:t>
            </a:r>
            <a:r>
              <a:rPr lang="en-US" sz="2400" u="sng" dirty="0"/>
              <a:t>offline</a:t>
            </a:r>
            <a:r>
              <a:rPr lang="en-US" sz="2400" dirty="0"/>
              <a:t> problem, which is solved using Flow Network.</a:t>
            </a:r>
          </a:p>
        </p:txBody>
      </p:sp>
      <p:sp>
        <p:nvSpPr>
          <p:cNvPr id="30" name="Rectangle 24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4784" y="76442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86984" y="1071836"/>
            <a:ext cx="1021458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BBE3205-51A7-5E84-B579-FE6D3D6805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0650" y="2091095"/>
            <a:ext cx="3808352" cy="42062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8340618-F47C-8DFF-48C4-F18E36A979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1408" y="2605003"/>
            <a:ext cx="5431536" cy="3168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5874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9">
            <a:extLst>
              <a:ext uri="{FF2B5EF4-FFF2-40B4-BE49-F238E27FC236}">
                <a16:creationId xmlns:a16="http://schemas.microsoft.com/office/drawing/2014/main" id="{21739CA5-F0F5-48E1-8E8C-F24B71827E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3">
            <a:extLst>
              <a:ext uri="{FF2B5EF4-FFF2-40B4-BE49-F238E27FC236}">
                <a16:creationId xmlns:a16="http://schemas.microsoft.com/office/drawing/2014/main" id="{3EAD2937-F230-41D4-B9C5-975B129BFC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CD444A3-C338-4886-B7F1-4BA2AF46EB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804E2084-85DD-6285-1204-FAE6C18EA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2656" y="1444741"/>
            <a:ext cx="9357865" cy="104190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Lemma (*)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47A592A6-C4D0-02DD-4DE8-F18D0BAE54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2656" y="2701427"/>
            <a:ext cx="4483324" cy="269996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dirty="0"/>
              <a:t>Assume:</a:t>
            </a:r>
          </a:p>
          <a:p>
            <a:pPr lvl="1"/>
            <a:r>
              <a:rPr lang="en-US" sz="2000" dirty="0"/>
              <a:t>Primal is feasible, achieves value </a:t>
            </a:r>
            <a:r>
              <a:rPr lang="en-US" sz="2000" b="1" dirty="0">
                <a:solidFill>
                  <a:srgbClr val="C00000"/>
                </a:solidFill>
              </a:rPr>
              <a:t>P </a:t>
            </a:r>
            <a:r>
              <a:rPr lang="en-US" sz="2000" dirty="0"/>
              <a:t>(=number of pairs).</a:t>
            </a:r>
          </a:p>
          <a:p>
            <a:pPr lvl="1"/>
            <a:r>
              <a:rPr lang="en-US" sz="2000" dirty="0"/>
              <a:t>Dual solution, not necessarily feasible, achieves value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D</a:t>
            </a:r>
            <a:r>
              <a:rPr lang="en-US" sz="2000" b="1" dirty="0"/>
              <a:t>.</a:t>
            </a:r>
            <a:endParaRPr lang="en-US" sz="2000" dirty="0"/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28BA473F-9538-E3BB-1634-268A62D3E2B2}"/>
              </a:ext>
            </a:extLst>
          </p:cNvPr>
          <p:cNvSpPr txBox="1"/>
          <p:nvPr/>
        </p:nvSpPr>
        <p:spPr>
          <a:xfrm>
            <a:off x="6256020" y="2701427"/>
            <a:ext cx="4554501" cy="26999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If: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Exists some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c</a:t>
            </a:r>
            <a:r>
              <a:rPr lang="en-US" sz="2000" dirty="0"/>
              <a:t> such that </a:t>
            </a:r>
            <a:r>
              <a:rPr lang="en-US" sz="2000" b="1" dirty="0">
                <a:solidFill>
                  <a:srgbClr val="C00000"/>
                </a:solidFill>
              </a:rPr>
              <a:t>P</a:t>
            </a:r>
            <a:r>
              <a:rPr lang="en-US" sz="2000" dirty="0"/>
              <a:t> ≥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</a:rPr>
              <a:t>c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</a:rPr>
              <a:t>D</a:t>
            </a:r>
            <a:r>
              <a:rPr lang="en-US" sz="2000" dirty="0"/>
              <a:t> always.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In expectation, dual is feasible too.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Then:	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E[</a:t>
            </a:r>
            <a:r>
              <a:rPr lang="en-US" sz="2000" b="1" dirty="0">
                <a:solidFill>
                  <a:srgbClr val="C00000"/>
                </a:solidFill>
              </a:rPr>
              <a:t>P</a:t>
            </a:r>
            <a:r>
              <a:rPr lang="en-US" sz="2000" dirty="0"/>
              <a:t>] ≥ </a:t>
            </a:r>
            <a:r>
              <a:rPr lang="en-US" sz="2000" b="1" dirty="0"/>
              <a:t>F </a:t>
            </a:r>
            <a:r>
              <a:rPr lang="en-US" sz="2000" dirty="0"/>
              <a:t>*</a:t>
            </a:r>
            <a:r>
              <a:rPr lang="en-US" sz="2000" b="1" dirty="0"/>
              <a:t> OPT</a:t>
            </a:r>
            <a:r>
              <a:rPr lang="en-US" sz="2000" dirty="0"/>
              <a:t> </a:t>
            </a:r>
          </a:p>
          <a:p>
            <a:pPr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737883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B150C617-DF05-2AC7-0205-42EB1DBEA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en-US" sz="5600">
                <a:solidFill>
                  <a:schemeClr val="bg1"/>
                </a:solidFill>
              </a:rPr>
              <a:t>Proof that In expectation, </a:t>
            </a:r>
            <a:r>
              <a:rPr lang="en-US" sz="5600" b="1">
                <a:solidFill>
                  <a:schemeClr val="bg1"/>
                </a:solidFill>
              </a:rPr>
              <a:t>P</a:t>
            </a:r>
            <a:r>
              <a:rPr lang="en-US" sz="5600">
                <a:solidFill>
                  <a:schemeClr val="bg1"/>
                </a:solidFill>
              </a:rPr>
              <a:t> ≥ </a:t>
            </a:r>
            <a:r>
              <a:rPr lang="en-US" sz="5600" b="1">
                <a:solidFill>
                  <a:schemeClr val="bg1"/>
                </a:solidFill>
              </a:rPr>
              <a:t>F </a:t>
            </a:r>
            <a:r>
              <a:rPr lang="en-US" sz="5600">
                <a:solidFill>
                  <a:schemeClr val="bg1"/>
                </a:solidFill>
              </a:rPr>
              <a:t>*</a:t>
            </a:r>
            <a:r>
              <a:rPr lang="en-US" sz="5600" b="1">
                <a:solidFill>
                  <a:schemeClr val="bg1"/>
                </a:solidFill>
              </a:rPr>
              <a:t> OPT</a:t>
            </a:r>
            <a:r>
              <a:rPr lang="en-US" sz="5600">
                <a:solidFill>
                  <a:schemeClr val="bg1"/>
                </a:solidFill>
              </a:rPr>
              <a:t> :</a:t>
            </a:r>
            <a:endParaRPr lang="he-IL" sz="5600">
              <a:solidFill>
                <a:schemeClr val="bg1"/>
              </a:solidFill>
            </a:endParaRPr>
          </a:p>
        </p:txBody>
      </p:sp>
      <p:graphicFrame>
        <p:nvGraphicFramePr>
          <p:cNvPr id="12" name="מציין מיקום תוכן 2">
            <a:extLst>
              <a:ext uri="{FF2B5EF4-FFF2-40B4-BE49-F238E27FC236}">
                <a16:creationId xmlns:a16="http://schemas.microsoft.com/office/drawing/2014/main" id="{F958E542-5B81-377F-1EF4-762461558E0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1370851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449792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5E35B91-C4B2-94C0-CCA0-EBC20B1B1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Construction of the duals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ציין מיקום תוכן 2">
                <a:extLst>
                  <a:ext uri="{FF2B5EF4-FFF2-40B4-BE49-F238E27FC236}">
                    <a16:creationId xmlns:a16="http://schemas.microsoft.com/office/drawing/2014/main" id="{CAF7FAF1-99C8-00F4-7E97-FCFBA6187B0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let g : [0,1] </a:t>
                </a:r>
                <a:r>
                  <a:rPr lang="en-US" dirty="0">
                    <a:sym typeface="Wingdings" panose="05000000000000000000" pitchFamily="2" charset="2"/>
                  </a:rPr>
                  <a:t> [0,1] be a monotone, weakly increasing function.</a:t>
                </a:r>
              </a:p>
              <a:p>
                <a:r>
                  <a:rPr lang="en-US" dirty="0">
                    <a:sym typeface="Wingdings" panose="05000000000000000000" pitchFamily="2" charset="2"/>
                  </a:rPr>
                  <a:t>(we will later identify g better)</a:t>
                </a:r>
              </a:p>
              <a:p>
                <a:r>
                  <a:rPr lang="en-US" dirty="0">
                    <a:sym typeface="Wingdings" panose="05000000000000000000" pitchFamily="2" charset="2"/>
                  </a:rPr>
                  <a:t>Whenever vertex </a:t>
                </a:r>
                <a:r>
                  <a:rPr lang="en-US" dirty="0" err="1">
                    <a:sym typeface="Wingdings" panose="05000000000000000000" pitchFamily="2" charset="2"/>
                  </a:rPr>
                  <a:t>i</a:t>
                </a:r>
                <a:r>
                  <a:rPr lang="en-US" dirty="0">
                    <a:sym typeface="Wingdings" panose="05000000000000000000" pitchFamily="2" charset="2"/>
                  </a:rPr>
                  <a:t> is matched to vertex j on the other side, </a:t>
                </a:r>
              </a:p>
              <a:p>
                <a:pPr marL="0" indent="0">
                  <a:buNone/>
                </a:pPr>
                <a:r>
                  <a:rPr lang="en-US" dirty="0">
                    <a:sym typeface="Wingdings" panose="05000000000000000000" pitchFamily="2" charset="2"/>
                  </a:rPr>
                  <a:t>	</a:t>
                </a:r>
                <a:r>
                  <a:rPr lang="el-GR" b="0" i="0" dirty="0">
                    <a:solidFill>
                      <a:srgbClr val="202122"/>
                    </a:solidFill>
                    <a:effectLst/>
                    <a:latin typeface="Arial" panose="020B0604020202020204" pitchFamily="34" charset="0"/>
                  </a:rPr>
                  <a:t>α</a:t>
                </a:r>
                <a:r>
                  <a:rPr lang="en-US" b="0" i="0" dirty="0" err="1">
                    <a:solidFill>
                      <a:srgbClr val="202122"/>
                    </a:solidFill>
                    <a:effectLst/>
                    <a:latin typeface="Arial" panose="020B0604020202020204" pitchFamily="34" charset="0"/>
                  </a:rPr>
                  <a:t>i</a:t>
                </a:r>
                <a:r>
                  <a:rPr lang="en-US" dirty="0">
                    <a:solidFill>
                      <a:srgbClr val="202122"/>
                    </a:solidFill>
                    <a:latin typeface="Arial" panose="020B0604020202020204" pitchFamily="34" charset="0"/>
                    <a:sym typeface="Wingdings" panose="05000000000000000000" pitchFamily="2" charset="2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202122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202122"/>
                            </a:solidFill>
                            <a:latin typeface="Arial" panose="020B0604020202020204" pitchFamily="34" charset="0"/>
                            <a:sym typeface="Wingdings" panose="05000000000000000000" pitchFamily="2" charset="2"/>
                          </a:rPr>
                          <m:t>g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202122"/>
                            </a:solidFill>
                            <a:latin typeface="Arial" panose="020B0604020202020204" pitchFamily="34" charset="0"/>
                            <a:sym typeface="Wingdings" panose="05000000000000000000" pitchFamily="2" charset="2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dirty="0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Arial" panose="020B0604020202020204" pitchFamily="34" charset="0"/>
                            <a:sym typeface="Wingdings" panose="05000000000000000000" pitchFamily="2" charset="2"/>
                          </a:rPr>
                          <m:t>Y</m:t>
                        </m:r>
                        <m:r>
                          <m:rPr>
                            <m:nor/>
                          </m:rPr>
                          <a:rPr lang="en-US" sz="2400" dirty="0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Arial" panose="020B0604020202020204" pitchFamily="34" charset="0"/>
                            <a:sym typeface="Wingdings" panose="05000000000000000000" pitchFamily="2" charset="2"/>
                          </a:rPr>
                          <m:t>i</m:t>
                        </m:r>
                        <m:r>
                          <a:rPr lang="en-US" i="1" dirty="0">
                            <a:solidFill>
                              <a:srgbClr val="202122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)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202122"/>
                            </a:solidFill>
                            <a:latin typeface="Arial" panose="020B0604020202020204" pitchFamily="34" charset="0"/>
                            <a:sym typeface="Wingdings" panose="05000000000000000000" pitchFamily="2" charset="2"/>
                          </a:rPr>
                          <m:t>F</m:t>
                        </m:r>
                      </m:den>
                    </m:f>
                    <m:r>
                      <a:rPr lang="en-US" i="1" dirty="0">
                        <a:solidFill>
                          <a:srgbClr val="202122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202122"/>
                    </a:solidFill>
                    <a:latin typeface="Arial" panose="020B0604020202020204" pitchFamily="34" charset="0"/>
                    <a:sym typeface="Wingdings" panose="05000000000000000000" pitchFamily="2" charset="2"/>
                  </a:rPr>
                  <a:t>	</a:t>
                </a:r>
              </a:p>
              <a:p>
                <a:pPr marL="0" indent="0">
                  <a:buNone/>
                </a:pPr>
                <a:r>
                  <a:rPr lang="en-US" b="0" i="0" dirty="0">
                    <a:solidFill>
                      <a:srgbClr val="202122"/>
                    </a:solidFill>
                    <a:effectLst/>
                    <a:latin typeface="Arial" panose="020B0604020202020204" pitchFamily="34" charset="0"/>
                    <a:sym typeface="Wingdings" panose="05000000000000000000" pitchFamily="2" charset="2"/>
                  </a:rPr>
                  <a:t>	</a:t>
                </a:r>
                <a:r>
                  <a:rPr lang="el-GR" b="0" i="0" dirty="0">
                    <a:solidFill>
                      <a:srgbClr val="202122"/>
                    </a:solidFill>
                    <a:effectLst/>
                    <a:latin typeface="Arial" panose="020B0604020202020204" pitchFamily="34" charset="0"/>
                  </a:rPr>
                  <a:t>β</a:t>
                </a:r>
                <a:r>
                  <a:rPr lang="en-US" b="0" i="0" dirty="0">
                    <a:solidFill>
                      <a:srgbClr val="202122"/>
                    </a:solidFill>
                    <a:effectLst/>
                    <a:latin typeface="Arial" panose="020B0604020202020204" pitchFamily="34" charset="0"/>
                    <a:sym typeface="Wingdings" panose="05000000000000000000" pitchFamily="2" charset="2"/>
                  </a:rPr>
                  <a:t>j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rgbClr val="202122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>
                            <a:solidFill>
                              <a:srgbClr val="202122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1 </m:t>
                        </m:r>
                        <m:r>
                          <m:rPr>
                            <m:nor/>
                          </m:rPr>
                          <a:rPr lang="en-US">
                            <a:solidFill>
                              <a:srgbClr val="202122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− 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202122"/>
                            </a:solidFill>
                            <a:latin typeface="Arial" panose="020B0604020202020204" pitchFamily="34" charset="0"/>
                            <a:sym typeface="Wingdings" panose="05000000000000000000" pitchFamily="2" charset="2"/>
                          </a:rPr>
                          <m:t>g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202122"/>
                            </a:solidFill>
                            <a:latin typeface="Arial" panose="020B0604020202020204" pitchFamily="34" charset="0"/>
                            <a:sym typeface="Wingdings" panose="05000000000000000000" pitchFamily="2" charset="2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dirty="0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Arial" panose="020B0604020202020204" pitchFamily="34" charset="0"/>
                            <a:sym typeface="Wingdings" panose="05000000000000000000" pitchFamily="2" charset="2"/>
                          </a:rPr>
                          <m:t>Y</m:t>
                        </m:r>
                        <m:r>
                          <m:rPr>
                            <m:nor/>
                          </m:rPr>
                          <a:rPr lang="en-US" sz="2400" dirty="0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Arial" panose="020B0604020202020204" pitchFamily="34" charset="0"/>
                            <a:sym typeface="Wingdings" panose="05000000000000000000" pitchFamily="2" charset="2"/>
                          </a:rPr>
                          <m:t>i</m:t>
                        </m:r>
                        <m:r>
                          <a:rPr lang="en-US" i="1" dirty="0">
                            <a:solidFill>
                              <a:srgbClr val="202122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)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202122"/>
                            </a:solidFill>
                            <a:latin typeface="Arial" panose="020B0604020202020204" pitchFamily="34" charset="0"/>
                            <a:sym typeface="Wingdings" panose="05000000000000000000" pitchFamily="2" charset="2"/>
                          </a:rPr>
                          <m:t>F</m:t>
                        </m:r>
                      </m:den>
                    </m:f>
                    <m:r>
                      <a:rPr lang="en-US" i="1" dirty="0">
                        <a:solidFill>
                          <a:srgbClr val="202122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</m:oMath>
                </a14:m>
                <a:endParaRPr lang="en-US" dirty="0">
                  <a:solidFill>
                    <a:srgbClr val="202122"/>
                  </a:solidFill>
                  <a:latin typeface="Arial" panose="020B0604020202020204" pitchFamily="34" charset="0"/>
                  <a:sym typeface="Wingdings" panose="05000000000000000000" pitchFamily="2" charset="2"/>
                </a:endParaRPr>
              </a:p>
              <a:p>
                <a:r>
                  <a:rPr lang="en-US" dirty="0">
                    <a:solidFill>
                      <a:srgbClr val="202122"/>
                    </a:solidFill>
                    <a:latin typeface="Arial" panose="020B0604020202020204" pitchFamily="34" charset="0"/>
                    <a:sym typeface="Wingdings" panose="05000000000000000000" pitchFamily="2" charset="2"/>
                  </a:rPr>
                  <a:t>Reminder, </a:t>
                </a:r>
                <a:r>
                  <a:rPr lang="en-US" dirty="0">
                    <a:solidFill>
                      <a:schemeClr val="accent5">
                        <a:lumMod val="75000"/>
                      </a:schemeClr>
                    </a:solidFill>
                    <a:latin typeface="Arial" panose="020B0604020202020204" pitchFamily="34" charset="0"/>
                    <a:sym typeface="Wingdings" panose="05000000000000000000" pitchFamily="2" charset="2"/>
                  </a:rPr>
                  <a:t>Yi</a:t>
                </a:r>
                <a:r>
                  <a:rPr lang="en-US" dirty="0">
                    <a:solidFill>
                      <a:srgbClr val="202122"/>
                    </a:solidFill>
                    <a:latin typeface="Arial" panose="020B0604020202020204" pitchFamily="34" charset="0"/>
                    <a:sym typeface="Wingdings" panose="05000000000000000000" pitchFamily="2" charset="2"/>
                  </a:rPr>
                  <a:t> is the value RANKING assigns to L’s </a:t>
                </a:r>
                <a:r>
                  <a:rPr lang="en-US" dirty="0"/>
                  <a:t>Vertices</a:t>
                </a:r>
                <a:r>
                  <a:rPr lang="en-US" dirty="0">
                    <a:solidFill>
                      <a:srgbClr val="202122"/>
                    </a:solidFill>
                    <a:latin typeface="Arial" panose="020B0604020202020204" pitchFamily="34" charset="0"/>
                    <a:sym typeface="Wingdings" panose="05000000000000000000" pitchFamily="2" charset="2"/>
                  </a:rPr>
                  <a:t>.</a:t>
                </a:r>
              </a:p>
              <a:p>
                <a:r>
                  <a:rPr lang="en-US" b="0" i="0" dirty="0">
                    <a:solidFill>
                      <a:srgbClr val="202122"/>
                    </a:solidFill>
                    <a:effectLst/>
                    <a:latin typeface="Arial" panose="020B0604020202020204" pitchFamily="34" charset="0"/>
                    <a:sym typeface="Wingdings" panose="05000000000000000000" pitchFamily="2" charset="2"/>
                  </a:rPr>
                  <a:t>Notice, </a:t>
                </a:r>
                <a:r>
                  <a:rPr lang="el-GR" b="0" i="0" dirty="0">
                    <a:solidFill>
                      <a:srgbClr val="202122"/>
                    </a:solidFill>
                    <a:effectLst/>
                    <a:latin typeface="Arial" panose="020B0604020202020204" pitchFamily="34" charset="0"/>
                  </a:rPr>
                  <a:t>α</a:t>
                </a:r>
                <a:r>
                  <a:rPr lang="en-US" b="0" i="0" dirty="0" err="1">
                    <a:solidFill>
                      <a:srgbClr val="202122"/>
                    </a:solidFill>
                    <a:effectLst/>
                    <a:latin typeface="Arial" panose="020B0604020202020204" pitchFamily="34" charset="0"/>
                  </a:rPr>
                  <a:t>i</a:t>
                </a:r>
                <a:r>
                  <a:rPr lang="en-US" b="0" i="0" dirty="0">
                    <a:solidFill>
                      <a:srgbClr val="202122"/>
                    </a:solidFill>
                    <a:effectLst/>
                    <a:latin typeface="Arial" panose="020B0604020202020204" pitchFamily="34" charset="0"/>
                  </a:rPr>
                  <a:t> + </a:t>
                </a:r>
                <a:r>
                  <a:rPr lang="el-GR" b="0" i="0" dirty="0">
                    <a:solidFill>
                      <a:srgbClr val="202122"/>
                    </a:solidFill>
                    <a:effectLst/>
                    <a:latin typeface="Arial" panose="020B0604020202020204" pitchFamily="34" charset="0"/>
                  </a:rPr>
                  <a:t>β</a:t>
                </a:r>
                <a:r>
                  <a:rPr lang="en-US" b="0" i="0" dirty="0">
                    <a:solidFill>
                      <a:srgbClr val="202122"/>
                    </a:solidFill>
                    <a:effectLst/>
                    <a:latin typeface="Arial" panose="020B0604020202020204" pitchFamily="34" charset="0"/>
                    <a:sym typeface="Wingdings" panose="05000000000000000000" pitchFamily="2" charset="2"/>
                  </a:rPr>
                  <a:t>j = 1/F.</a:t>
                </a:r>
              </a:p>
              <a:p>
                <a:r>
                  <a:rPr lang="en-US" dirty="0"/>
                  <a:t>For unmatched </a:t>
                </a:r>
                <a:r>
                  <a:rPr lang="en-US" dirty="0" err="1"/>
                  <a:t>i</a:t>
                </a:r>
                <a:r>
                  <a:rPr lang="en-US" dirty="0"/>
                  <a:t> and j, which might cause a problem, set </a:t>
                </a:r>
                <a:r>
                  <a:rPr lang="el-GR" b="0" i="0" dirty="0">
                    <a:solidFill>
                      <a:srgbClr val="202122"/>
                    </a:solidFill>
                    <a:effectLst/>
                    <a:latin typeface="Arial" panose="020B0604020202020204" pitchFamily="34" charset="0"/>
                  </a:rPr>
                  <a:t>α</a:t>
                </a:r>
                <a:r>
                  <a:rPr lang="en-US" b="0" i="0" dirty="0" err="1">
                    <a:solidFill>
                      <a:srgbClr val="202122"/>
                    </a:solidFill>
                    <a:effectLst/>
                    <a:latin typeface="Arial" panose="020B0604020202020204" pitchFamily="34" charset="0"/>
                  </a:rPr>
                  <a:t>i</a:t>
                </a:r>
                <a:r>
                  <a:rPr lang="en-US" b="0" i="0" dirty="0">
                    <a:solidFill>
                      <a:srgbClr val="202122"/>
                    </a:solidFill>
                    <a:effectLst/>
                    <a:latin typeface="Arial" panose="020B0604020202020204" pitchFamily="34" charset="0"/>
                  </a:rPr>
                  <a:t> = </a:t>
                </a:r>
                <a:r>
                  <a:rPr lang="el-GR" b="0" i="0" dirty="0">
                    <a:solidFill>
                      <a:srgbClr val="202122"/>
                    </a:solidFill>
                    <a:effectLst/>
                    <a:latin typeface="Arial" panose="020B0604020202020204" pitchFamily="34" charset="0"/>
                  </a:rPr>
                  <a:t>β</a:t>
                </a:r>
                <a:r>
                  <a:rPr lang="en-US" dirty="0">
                    <a:solidFill>
                      <a:srgbClr val="202122"/>
                    </a:solidFill>
                    <a:latin typeface="Arial" panose="020B0604020202020204" pitchFamily="34" charset="0"/>
                    <a:sym typeface="Wingdings" panose="05000000000000000000" pitchFamily="2" charset="2"/>
                  </a:rPr>
                  <a:t>j = 0.</a:t>
                </a:r>
                <a:endParaRPr lang="he-IL" dirty="0"/>
              </a:p>
              <a:p>
                <a:endParaRPr lang="en-US" dirty="0"/>
              </a:p>
              <a:p>
                <a:endParaRPr lang="he-IL" dirty="0"/>
              </a:p>
            </p:txBody>
          </p:sp>
        </mc:Choice>
        <mc:Fallback xmlns="">
          <p:sp>
            <p:nvSpPr>
              <p:cNvPr id="3" name="מציין מיקום תוכן 2">
                <a:extLst>
                  <a:ext uri="{FF2B5EF4-FFF2-40B4-BE49-F238E27FC236}">
                    <a16:creationId xmlns:a16="http://schemas.microsoft.com/office/drawing/2014/main" id="{CAF7FAF1-99C8-00F4-7E97-FCFBA6187B0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50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9047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71A3FEC4-A8BD-319F-101A-3149322AB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en-US" sz="5400" dirty="0"/>
              <a:t>On matching </a:t>
            </a:r>
            <a:r>
              <a:rPr lang="en-US" sz="5400" dirty="0" err="1"/>
              <a:t>i</a:t>
            </a:r>
            <a:r>
              <a:rPr lang="en-US" sz="5400" dirty="0"/>
              <a:t> and j:</a:t>
            </a:r>
            <a:endParaRPr lang="he-IL" sz="5400" dirty="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0DFB5250-A09D-76B3-DBCF-35329D96CB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r>
              <a:rPr lang="en-US" sz="3200" dirty="0"/>
              <a:t>Add value of 1 to the primal</a:t>
            </a:r>
          </a:p>
          <a:p>
            <a:r>
              <a:rPr lang="en-US" sz="3200" dirty="0"/>
              <a:t>Add value 1/F to the dual</a:t>
            </a:r>
          </a:p>
        </p:txBody>
      </p:sp>
    </p:spTree>
    <p:extLst>
      <p:ext uri="{BB962C8B-B14F-4D97-AF65-F5344CB8AC3E}">
        <p14:creationId xmlns:p14="http://schemas.microsoft.com/office/powerpoint/2010/main" val="34977370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7E06567E-820E-FEFA-4F46-704940BF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Definitions</a:t>
            </a:r>
            <a:endParaRPr lang="he-IL" dirty="0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40779C42-A062-0938-5A3F-C33B37ED1C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 dirty="0"/>
              <a:t>We will now deal with G\{</a:t>
            </a:r>
            <a:r>
              <a:rPr lang="en-US" dirty="0" err="1"/>
              <a:t>i</a:t>
            </a:r>
            <a:r>
              <a:rPr lang="en-US" dirty="0"/>
              <a:t>}, our same graph with same Yi values, with vertex </a:t>
            </a:r>
            <a:r>
              <a:rPr lang="en-US" dirty="0" err="1"/>
              <a:t>i</a:t>
            </a:r>
            <a:r>
              <a:rPr lang="en-US" dirty="0"/>
              <a:t> from L deleted.</a:t>
            </a:r>
          </a:p>
          <a:p>
            <a:r>
              <a:rPr lang="en-US" dirty="0"/>
              <a:t>Vertex </a:t>
            </a:r>
            <a:r>
              <a:rPr lang="en-US" dirty="0" err="1"/>
              <a:t>i</a:t>
            </a:r>
            <a:r>
              <a:rPr lang="en-US" dirty="0"/>
              <a:t> was matched with vertex j on R.</a:t>
            </a:r>
          </a:p>
          <a:p>
            <a:r>
              <a:rPr lang="en-US" dirty="0"/>
              <a:t>Now, j is matched to </a:t>
            </a:r>
            <a:r>
              <a:rPr lang="en-US" dirty="0" err="1"/>
              <a:t>i</a:t>
            </a:r>
            <a:r>
              <a:rPr lang="en-US" dirty="0"/>
              <a:t>’, which has Yi value of </a:t>
            </a:r>
            <a:r>
              <a:rPr lang="en-US" dirty="0" err="1"/>
              <a:t>y</a:t>
            </a:r>
            <a:r>
              <a:rPr lang="en-US" baseline="30000" dirty="0" err="1"/>
              <a:t>c</a:t>
            </a:r>
            <a:r>
              <a:rPr lang="en-US" dirty="0"/>
              <a:t>.</a:t>
            </a:r>
          </a:p>
          <a:p>
            <a:r>
              <a:rPr lang="en-US" dirty="0" err="1"/>
              <a:t>y</a:t>
            </a:r>
            <a:r>
              <a:rPr lang="en-US" baseline="30000" dirty="0" err="1"/>
              <a:t>c</a:t>
            </a:r>
            <a:r>
              <a:rPr lang="en-US" baseline="30000" dirty="0"/>
              <a:t> </a:t>
            </a:r>
            <a:r>
              <a:rPr lang="en-US" dirty="0"/>
              <a:t> = 1 if j unmatched.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7170784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DF2EE05-D072-4F83-B965-2C0417F86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Dominance Lemma:</a:t>
            </a:r>
            <a:endParaRPr lang="he-IL" dirty="0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A0E3272E-BE79-CB20-A17C-02628A1A7B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Let </a:t>
            </a:r>
            <a:r>
              <a:rPr lang="en-US" dirty="0" err="1"/>
              <a:t>y</a:t>
            </a:r>
            <a:r>
              <a:rPr lang="en-US" sz="3200" baseline="30000" dirty="0" err="1"/>
              <a:t>c</a:t>
            </a:r>
            <a:r>
              <a:rPr lang="en-US" dirty="0"/>
              <a:t> be the value of Y</a:t>
            </a:r>
            <a:r>
              <a:rPr lang="en-US" sz="2400" dirty="0"/>
              <a:t>i</a:t>
            </a:r>
            <a:r>
              <a:rPr lang="en-US" dirty="0"/>
              <a:t> for the vertex </a:t>
            </a:r>
            <a:r>
              <a:rPr lang="en-US" dirty="0" err="1"/>
              <a:t>i</a:t>
            </a:r>
            <a:r>
              <a:rPr lang="en-US" dirty="0"/>
              <a:t> that is matched to j.</a:t>
            </a:r>
          </a:p>
          <a:p>
            <a:r>
              <a:rPr lang="en-US" dirty="0"/>
              <a:t>Given Yi’ for all other </a:t>
            </a:r>
            <a:r>
              <a:rPr lang="en-US" dirty="0" err="1"/>
              <a:t>i</a:t>
            </a:r>
            <a:r>
              <a:rPr lang="en-US" dirty="0"/>
              <a:t>’ ∈ L, </a:t>
            </a:r>
            <a:r>
              <a:rPr lang="en-US" dirty="0" err="1"/>
              <a:t>i</a:t>
            </a:r>
            <a:r>
              <a:rPr lang="en-US" dirty="0"/>
              <a:t> gets matched if Y</a:t>
            </a:r>
            <a:r>
              <a:rPr lang="en-US" sz="2400" dirty="0"/>
              <a:t>i</a:t>
            </a:r>
            <a:r>
              <a:rPr lang="en-US" dirty="0"/>
              <a:t> &lt; </a:t>
            </a:r>
            <a:r>
              <a:rPr lang="en-US" dirty="0" err="1"/>
              <a:t>y</a:t>
            </a:r>
            <a:r>
              <a:rPr lang="en-US" sz="3200" baseline="30000" dirty="0" err="1"/>
              <a:t>c</a:t>
            </a:r>
            <a:endParaRPr lang="en-US" baseline="30000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 Proof: </a:t>
            </a:r>
          </a:p>
          <a:p>
            <a:r>
              <a:rPr lang="en-US" dirty="0"/>
              <a:t>Assume </a:t>
            </a:r>
            <a:r>
              <a:rPr lang="en-US" dirty="0" err="1"/>
              <a:t>i</a:t>
            </a:r>
            <a:r>
              <a:rPr lang="en-US" dirty="0"/>
              <a:t> is unmatched when j arrives.</a:t>
            </a:r>
          </a:p>
          <a:p>
            <a:r>
              <a:rPr lang="en-US" dirty="0"/>
              <a:t>The run of the algorithm until this point would have been the same, regardless of i’s existence.</a:t>
            </a:r>
          </a:p>
          <a:p>
            <a:r>
              <a:rPr lang="en-US" dirty="0"/>
              <a:t>In a run without </a:t>
            </a:r>
            <a:r>
              <a:rPr lang="en-US" dirty="0" err="1"/>
              <a:t>i</a:t>
            </a:r>
            <a:r>
              <a:rPr lang="en-US" dirty="0"/>
              <a:t>, j would be matched to some </a:t>
            </a:r>
            <a:r>
              <a:rPr lang="en-US" dirty="0" err="1"/>
              <a:t>i</a:t>
            </a:r>
            <a:r>
              <a:rPr lang="en-US" dirty="0"/>
              <a:t>’ with Y</a:t>
            </a:r>
            <a:r>
              <a:rPr lang="en-US" sz="2400" dirty="0"/>
              <a:t>i’</a:t>
            </a:r>
            <a:r>
              <a:rPr lang="en-US" dirty="0"/>
              <a:t> = </a:t>
            </a:r>
            <a:r>
              <a:rPr lang="en-US" dirty="0" err="1"/>
              <a:t>y</a:t>
            </a:r>
            <a:r>
              <a:rPr lang="en-US" sz="3200" baseline="30000" dirty="0" err="1"/>
              <a:t>c</a:t>
            </a:r>
            <a:r>
              <a:rPr lang="en-US" dirty="0"/>
              <a:t>.</a:t>
            </a:r>
          </a:p>
          <a:p>
            <a:r>
              <a:rPr lang="en-US" dirty="0"/>
              <a:t>Since Y</a:t>
            </a:r>
            <a:r>
              <a:rPr lang="en-US" sz="2400" dirty="0"/>
              <a:t>i</a:t>
            </a:r>
            <a:r>
              <a:rPr lang="en-US" dirty="0"/>
              <a:t> &lt; </a:t>
            </a:r>
            <a:r>
              <a:rPr lang="en-US" dirty="0" err="1"/>
              <a:t>y</a:t>
            </a:r>
            <a:r>
              <a:rPr lang="en-US" sz="3200" baseline="30000" dirty="0" err="1"/>
              <a:t>c</a:t>
            </a:r>
            <a:r>
              <a:rPr lang="en-US" dirty="0"/>
              <a:t>, j would in fact be matched with </a:t>
            </a:r>
            <a:r>
              <a:rPr lang="en-US" dirty="0" err="1"/>
              <a:t>i</a:t>
            </a:r>
            <a:r>
              <a:rPr lang="en-US" dirty="0"/>
              <a:t>.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2577504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28A574E7-A667-47FA-868B-813F993FB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en-US" sz="4000"/>
              <a:t>Dominance Lemma:</a:t>
            </a:r>
            <a:endParaRPr lang="he-IL" sz="40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552A6165-2D8C-E490-41A8-8E436B7071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/>
          </a:bodyPr>
          <a:lstStyle/>
          <a:p>
            <a:r>
              <a:rPr lang="en-US" sz="3200" dirty="0" err="1"/>
              <a:t>i</a:t>
            </a:r>
            <a:r>
              <a:rPr lang="en-US" sz="3200" dirty="0"/>
              <a:t> gets matched if Yi &lt; </a:t>
            </a:r>
            <a:r>
              <a:rPr lang="en-US" sz="3200" dirty="0" err="1"/>
              <a:t>y</a:t>
            </a:r>
            <a:r>
              <a:rPr lang="en-US" sz="3200" baseline="30000" dirty="0" err="1"/>
              <a:t>c</a:t>
            </a:r>
            <a:r>
              <a:rPr lang="en-US" sz="3200" dirty="0"/>
              <a:t>.</a:t>
            </a:r>
          </a:p>
          <a:p>
            <a:r>
              <a:rPr lang="en-US" sz="2400" dirty="0"/>
              <a:t>Simply put, upon deleting a vertex in L, the vertex in R that was connected to it in the original graph, will now be connected to a vertex of higher Yi.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270CFED1-8B71-D1AB-7A10-54CE667CB9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50" r="-4" b="-4"/>
          <a:stretch/>
        </p:blipFill>
        <p:spPr>
          <a:xfrm>
            <a:off x="5962089" y="649270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7316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28A574E7-A667-47FA-868B-813F993FB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en-US" sz="4000"/>
              <a:t>Dominance Lemma:</a:t>
            </a:r>
            <a:endParaRPr lang="he-IL" sz="40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552A6165-2D8C-E490-41A8-8E436B7071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/>
          </a:bodyPr>
          <a:lstStyle/>
          <a:p>
            <a:r>
              <a:rPr lang="en-US" sz="3200" dirty="0" err="1"/>
              <a:t>i</a:t>
            </a:r>
            <a:r>
              <a:rPr lang="en-US" sz="3200" dirty="0"/>
              <a:t> gets matched if Yi &lt; </a:t>
            </a:r>
            <a:r>
              <a:rPr lang="en-US" sz="3200" dirty="0" err="1"/>
              <a:t>y</a:t>
            </a:r>
            <a:r>
              <a:rPr lang="en-US" sz="3200" baseline="30000" dirty="0" err="1"/>
              <a:t>c</a:t>
            </a:r>
            <a:r>
              <a:rPr lang="en-US" sz="3200" dirty="0"/>
              <a:t>.</a:t>
            </a:r>
          </a:p>
          <a:p>
            <a:r>
              <a:rPr lang="en-US" sz="2400" dirty="0"/>
              <a:t>Simply put, upon deleting a vertex in L, the vertex in R that was connected to it in the original graph, will now be connected to a vertex of higher Yi.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E363F78D-A205-777F-70B9-58619E6481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1273" y="623870"/>
            <a:ext cx="5638800" cy="515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4739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28A574E7-A667-47FA-868B-813F993FB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en-US" sz="4000"/>
              <a:t>Dominance Lemma:</a:t>
            </a:r>
            <a:endParaRPr lang="he-IL" sz="40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552A6165-2D8C-E490-41A8-8E436B7071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/>
          </a:bodyPr>
          <a:lstStyle/>
          <a:p>
            <a:r>
              <a:rPr lang="en-US" sz="3200" dirty="0" err="1"/>
              <a:t>i</a:t>
            </a:r>
            <a:r>
              <a:rPr lang="en-US" sz="3200" dirty="0"/>
              <a:t> gets matched if Yi &lt; </a:t>
            </a:r>
            <a:r>
              <a:rPr lang="en-US" sz="3200" dirty="0" err="1"/>
              <a:t>y</a:t>
            </a:r>
            <a:r>
              <a:rPr lang="en-US" sz="3200" baseline="30000" dirty="0" err="1"/>
              <a:t>c</a:t>
            </a:r>
            <a:r>
              <a:rPr lang="en-US" sz="3200" dirty="0"/>
              <a:t>.</a:t>
            </a:r>
          </a:p>
          <a:p>
            <a:r>
              <a:rPr lang="en-US" sz="2400" dirty="0"/>
              <a:t>Simply put, upon deleting a vertex in L, the vertex in R that was connected to it in the original graph, will now be connected to a vertex of higher Yi.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873C6BE7-CC5E-C2A6-3A13-6C7E016513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5229" y="623887"/>
            <a:ext cx="5638800" cy="515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8286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28A574E7-A667-47FA-868B-813F993FB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en-US" sz="4000"/>
              <a:t>Dominance Lemma:</a:t>
            </a:r>
            <a:endParaRPr lang="he-IL" sz="40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552A6165-2D8C-E490-41A8-8E436B7071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/>
          </a:bodyPr>
          <a:lstStyle/>
          <a:p>
            <a:r>
              <a:rPr lang="en-US" sz="3200" dirty="0" err="1"/>
              <a:t>i</a:t>
            </a:r>
            <a:r>
              <a:rPr lang="en-US" sz="3200" dirty="0"/>
              <a:t> gets matched if Yi &lt; </a:t>
            </a:r>
            <a:r>
              <a:rPr lang="en-US" sz="3200" dirty="0" err="1"/>
              <a:t>y</a:t>
            </a:r>
            <a:r>
              <a:rPr lang="en-US" sz="3200" baseline="30000" dirty="0" err="1"/>
              <a:t>c</a:t>
            </a:r>
            <a:r>
              <a:rPr lang="en-US" sz="3200" dirty="0"/>
              <a:t>.</a:t>
            </a:r>
          </a:p>
          <a:p>
            <a:r>
              <a:rPr lang="en-US" sz="2400" dirty="0"/>
              <a:t>Simply put, upon deleting a vertex in L, the vertex in R that was connected to it in the original graph, will now be connected to a vertex of higher Yi.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873C6BE7-CC5E-C2A6-3A13-6C7E016513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5229" y="623887"/>
            <a:ext cx="5638800" cy="5153025"/>
          </a:xfrm>
          <a:prstGeom prst="rect">
            <a:avLst/>
          </a:prstGeom>
        </p:spPr>
      </p:pic>
      <p:sp>
        <p:nvSpPr>
          <p:cNvPr id="15" name="תיבת טקסט 14">
            <a:extLst>
              <a:ext uri="{FF2B5EF4-FFF2-40B4-BE49-F238E27FC236}">
                <a16:creationId xmlns:a16="http://schemas.microsoft.com/office/drawing/2014/main" id="{03BCF24D-D8C5-CDA9-B098-5669D7DEBAD5}"/>
              </a:ext>
            </a:extLst>
          </p:cNvPr>
          <p:cNvSpPr txBox="1"/>
          <p:nvPr/>
        </p:nvSpPr>
        <p:spPr>
          <a:xfrm>
            <a:off x="6134842" y="5776912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In G, j matched Yi of 0.3, and in G\{</a:t>
            </a:r>
            <a:r>
              <a:rPr lang="en-US" dirty="0" err="1"/>
              <a:t>i</a:t>
            </a:r>
            <a:r>
              <a:rPr lang="en-US" dirty="0"/>
              <a:t>} j matched to 0.5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072507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3A58148-D452-4F6F-A2FE-EED968DE1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386463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BB79C1-DFEA-79AE-93B1-833657119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724" y="1419224"/>
            <a:ext cx="3197013" cy="4757739"/>
          </a:xfrm>
        </p:spPr>
        <p:txBody>
          <a:bodyPr anchor="t">
            <a:normAutofit/>
          </a:bodyPr>
          <a:lstStyle/>
          <a:p>
            <a:pPr algn="ctr"/>
            <a:r>
              <a:rPr lang="en-US" sz="4800" u="sng" dirty="0">
                <a:solidFill>
                  <a:schemeClr val="bg1"/>
                </a:solidFill>
              </a:rPr>
              <a:t>Online bipartite matching problem</a:t>
            </a:r>
            <a:endParaRPr lang="en-IL" sz="4800" u="sng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E21E7F-6FBA-B2FE-1B9E-8BD3622F9A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0719" y="641615"/>
            <a:ext cx="7289799" cy="5533496"/>
          </a:xfrm>
        </p:spPr>
        <p:txBody>
          <a:bodyPr anchor="ctr">
            <a:normAutofit/>
          </a:bodyPr>
          <a:lstStyle/>
          <a:p>
            <a:r>
              <a:rPr lang="en-US" dirty="0"/>
              <a:t>G = (L, R, E)</a:t>
            </a:r>
            <a:br>
              <a:rPr lang="en-US" dirty="0"/>
            </a:br>
            <a:r>
              <a:rPr lang="en-US" dirty="0"/>
              <a:t>we want max matches</a:t>
            </a:r>
          </a:p>
          <a:p>
            <a:r>
              <a:rPr lang="en-US" dirty="0"/>
              <a:t>This time, every turn a new vertex reveals itself and its edges, in fixed order. We’ll need to decide who to match it with, if at all.</a:t>
            </a:r>
          </a:p>
          <a:p>
            <a:r>
              <a:rPr lang="en-US" dirty="0"/>
              <a:t>Vertices </a:t>
            </a:r>
            <a:r>
              <a:rPr lang="en-US" u="sng" dirty="0"/>
              <a:t>always</a:t>
            </a:r>
            <a:r>
              <a:rPr lang="en-US" dirty="0"/>
              <a:t> appear on the right side, therefore R is online, </a:t>
            </a:r>
            <a:r>
              <a:rPr lang="en-US" u="sng" dirty="0"/>
              <a:t>L is offline</a:t>
            </a:r>
            <a:r>
              <a:rPr lang="en-US" dirty="0"/>
              <a:t>.</a:t>
            </a:r>
          </a:p>
          <a:p>
            <a:r>
              <a:rPr lang="en-US" dirty="0"/>
              <a:t>Unmatched Vertices in R will forever be unmatched.</a:t>
            </a:r>
          </a:p>
          <a:p>
            <a:r>
              <a:rPr lang="en-US" dirty="0"/>
              <a:t>Matches cannot be revoked.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9562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7E06567E-820E-FEFA-4F46-704940BF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Definitions</a:t>
            </a:r>
            <a:endParaRPr lang="he-IL" dirty="0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40779C42-A062-0938-5A3F-C33B37ED1C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 dirty="0"/>
              <a:t>We will now deal with G\{</a:t>
            </a:r>
            <a:r>
              <a:rPr lang="en-US" dirty="0" err="1"/>
              <a:t>i</a:t>
            </a:r>
            <a:r>
              <a:rPr lang="en-US" dirty="0"/>
              <a:t>}, our same graph with same Yi values, with vertex </a:t>
            </a:r>
            <a:r>
              <a:rPr lang="en-US" dirty="0" err="1"/>
              <a:t>i</a:t>
            </a:r>
            <a:r>
              <a:rPr lang="en-US" dirty="0"/>
              <a:t> from L deleted.</a:t>
            </a:r>
          </a:p>
          <a:p>
            <a:r>
              <a:rPr lang="en-US" dirty="0"/>
              <a:t>Vertex </a:t>
            </a:r>
            <a:r>
              <a:rPr lang="en-US" dirty="0" err="1"/>
              <a:t>i</a:t>
            </a:r>
            <a:r>
              <a:rPr lang="en-US" dirty="0"/>
              <a:t> was matched with vertex j on R.</a:t>
            </a:r>
          </a:p>
          <a:p>
            <a:r>
              <a:rPr lang="en-US" dirty="0"/>
              <a:t>Now, j is matched to </a:t>
            </a:r>
            <a:r>
              <a:rPr lang="en-US" dirty="0" err="1"/>
              <a:t>i</a:t>
            </a:r>
            <a:r>
              <a:rPr lang="en-US" dirty="0"/>
              <a:t>’, which has Yi value of </a:t>
            </a:r>
            <a:r>
              <a:rPr lang="en-US" dirty="0" err="1"/>
              <a:t>y</a:t>
            </a:r>
            <a:r>
              <a:rPr lang="en-US" baseline="30000" dirty="0" err="1"/>
              <a:t>c</a:t>
            </a:r>
            <a:r>
              <a:rPr lang="en-US" dirty="0"/>
              <a:t>.</a:t>
            </a:r>
          </a:p>
          <a:p>
            <a:r>
              <a:rPr lang="en-US" dirty="0" err="1"/>
              <a:t>y</a:t>
            </a:r>
            <a:r>
              <a:rPr lang="en-US" baseline="30000" dirty="0" err="1"/>
              <a:t>c</a:t>
            </a:r>
            <a:r>
              <a:rPr lang="en-US" baseline="30000" dirty="0"/>
              <a:t> </a:t>
            </a:r>
            <a:r>
              <a:rPr lang="en-US" dirty="0"/>
              <a:t> = 1 if j unmatched.</a:t>
            </a:r>
          </a:p>
          <a:p>
            <a:r>
              <a:rPr lang="el-G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β</a:t>
            </a:r>
            <a:r>
              <a:rPr lang="en-US" sz="28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  <a:sym typeface="Wingdings" panose="05000000000000000000" pitchFamily="2" charset="2"/>
              </a:rPr>
              <a:t>j</a:t>
            </a:r>
            <a:r>
              <a:rPr lang="en-US" sz="2800" b="0" i="0" baseline="30000" dirty="0" err="1">
                <a:solidFill>
                  <a:srgbClr val="202122"/>
                </a:solidFill>
                <a:effectLst/>
                <a:latin typeface="Arial" panose="020B0604020202020204" pitchFamily="34" charset="0"/>
                <a:sym typeface="Wingdings" panose="05000000000000000000" pitchFamily="2" charset="2"/>
              </a:rPr>
              <a:t>c</a:t>
            </a:r>
            <a:r>
              <a:rPr lang="en-US" sz="2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  <a:sym typeface="Wingdings" panose="05000000000000000000" pitchFamily="2" charset="2"/>
              </a:rPr>
              <a:t> = </a:t>
            </a:r>
            <a:r>
              <a:rPr lang="el-G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β</a:t>
            </a:r>
            <a:r>
              <a:rPr lang="en-US" sz="2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  <a:sym typeface="Wingdings" panose="05000000000000000000" pitchFamily="2" charset="2"/>
              </a:rPr>
              <a:t>j in </a:t>
            </a:r>
            <a:r>
              <a:rPr lang="en-US" dirty="0"/>
              <a:t>G\{</a:t>
            </a:r>
            <a:r>
              <a:rPr lang="en-US" dirty="0" err="1"/>
              <a:t>i</a:t>
            </a:r>
            <a:r>
              <a:rPr lang="en-US" dirty="0"/>
              <a:t>}.</a:t>
            </a:r>
          </a:p>
          <a:p>
            <a:r>
              <a:rPr lang="en-US" dirty="0"/>
              <a:t>g(1) = 1, </a:t>
            </a:r>
            <a:r>
              <a:rPr lang="el-G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β</a:t>
            </a:r>
            <a:r>
              <a:rPr lang="en-US" sz="28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  <a:sym typeface="Wingdings" panose="05000000000000000000" pitchFamily="2" charset="2"/>
              </a:rPr>
              <a:t>j</a:t>
            </a:r>
            <a:r>
              <a:rPr lang="en-US" sz="2800" b="0" i="0" baseline="30000" dirty="0" err="1">
                <a:solidFill>
                  <a:srgbClr val="202122"/>
                </a:solidFill>
                <a:effectLst/>
                <a:latin typeface="Arial" panose="020B0604020202020204" pitchFamily="34" charset="0"/>
                <a:sym typeface="Wingdings" panose="05000000000000000000" pitchFamily="2" charset="2"/>
              </a:rPr>
              <a:t>c</a:t>
            </a:r>
            <a:r>
              <a:rPr lang="en-US" sz="2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  <a:sym typeface="Wingdings" panose="05000000000000000000" pitchFamily="2" charset="2"/>
              </a:rPr>
              <a:t> = (1 - g(</a:t>
            </a:r>
            <a:r>
              <a:rPr lang="en-US" dirty="0" err="1"/>
              <a:t>y</a:t>
            </a:r>
            <a:r>
              <a:rPr lang="en-US" baseline="30000" dirty="0" err="1"/>
              <a:t>c</a:t>
            </a:r>
            <a:r>
              <a:rPr lang="en-US" dirty="0"/>
              <a:t>)) / F.</a:t>
            </a:r>
          </a:p>
          <a:p>
            <a:pPr lvl="1"/>
            <a:r>
              <a:rPr lang="en-US" dirty="0"/>
              <a:t>We need g(1)=1 for the case </a:t>
            </a:r>
            <a:r>
              <a:rPr lang="el-G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β</a:t>
            </a:r>
            <a:r>
              <a:rPr lang="en-US" sz="24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  <a:sym typeface="Wingdings" panose="05000000000000000000" pitchFamily="2" charset="2"/>
              </a:rPr>
              <a:t>j</a:t>
            </a:r>
            <a:r>
              <a:rPr lang="en-US" sz="2400" b="0" i="0" baseline="30000" dirty="0" err="1">
                <a:solidFill>
                  <a:srgbClr val="202122"/>
                </a:solidFill>
                <a:effectLst/>
                <a:latin typeface="Arial" panose="020B0604020202020204" pitchFamily="34" charset="0"/>
                <a:sym typeface="Wingdings" panose="05000000000000000000" pitchFamily="2" charset="2"/>
              </a:rPr>
              <a:t>c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=0.</a:t>
            </a:r>
            <a:endParaRPr lang="en-US" dirty="0"/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770135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9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76571092-1C51-DDB4-C23D-29C2314E5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en-US" sz="3700"/>
              <a:t>Monotonicity Lemma:</a:t>
            </a:r>
            <a:endParaRPr lang="he-IL" sz="3700"/>
          </a:p>
        </p:txBody>
      </p:sp>
      <p:grpSp>
        <p:nvGrpSpPr>
          <p:cNvPr id="17" name="Group 11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D2351846-1FED-E968-BA32-C77BFB3EDE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/>
          </a:bodyPr>
          <a:lstStyle/>
          <a:p>
            <a:r>
              <a:rPr lang="el-GR" sz="2000" b="0" i="0">
                <a:effectLst/>
                <a:latin typeface="Arial" panose="020B0604020202020204" pitchFamily="34" charset="0"/>
              </a:rPr>
              <a:t>β</a:t>
            </a:r>
            <a:r>
              <a:rPr lang="en-US" sz="2000"/>
              <a:t>j ≥ </a:t>
            </a:r>
            <a:r>
              <a:rPr lang="el-GR" sz="2000" b="0" i="0">
                <a:effectLst/>
                <a:latin typeface="Arial" panose="020B0604020202020204" pitchFamily="34" charset="0"/>
              </a:rPr>
              <a:t>β</a:t>
            </a:r>
            <a:r>
              <a:rPr lang="en-US" sz="2000"/>
              <a:t>j</a:t>
            </a:r>
            <a:r>
              <a:rPr lang="en-US" sz="2000" baseline="30000"/>
              <a:t>c</a:t>
            </a:r>
          </a:p>
          <a:p>
            <a:pPr lvl="1"/>
            <a:r>
              <a:rPr lang="en-US" sz="2000"/>
              <a:t>Simply put, our </a:t>
            </a:r>
            <a:r>
              <a:rPr lang="el-GR" sz="2000" b="0" i="0">
                <a:effectLst/>
                <a:latin typeface="Arial" panose="020B0604020202020204" pitchFamily="34" charset="0"/>
              </a:rPr>
              <a:t>β</a:t>
            </a:r>
            <a:r>
              <a:rPr lang="en-US" sz="2000"/>
              <a:t>j can only decrease in G\{i}.</a:t>
            </a:r>
          </a:p>
          <a:p>
            <a:endParaRPr lang="en-US" sz="2000"/>
          </a:p>
          <a:p>
            <a:pPr lvl="1"/>
            <a:r>
              <a:rPr lang="en-US" sz="2000"/>
              <a:t>The unmatched Vertices in L\{i} will be a subset of the unmatched Vertices in L.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0E3496E7-77E0-859D-639B-1F762BC0DB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90" r="-4" b="-4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9974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9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76571092-1C51-DDB4-C23D-29C2314E5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en-US" sz="3700"/>
              <a:t>Monotonicity Lemma:</a:t>
            </a:r>
            <a:endParaRPr lang="he-IL" sz="3700"/>
          </a:p>
        </p:txBody>
      </p:sp>
      <p:grpSp>
        <p:nvGrpSpPr>
          <p:cNvPr id="17" name="Group 11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D2351846-1FED-E968-BA32-C77BFB3EDE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/>
          </a:bodyPr>
          <a:lstStyle/>
          <a:p>
            <a:r>
              <a:rPr lang="el-GR" sz="2000" b="0" i="0">
                <a:effectLst/>
                <a:latin typeface="Arial" panose="020B0604020202020204" pitchFamily="34" charset="0"/>
              </a:rPr>
              <a:t>β</a:t>
            </a:r>
            <a:r>
              <a:rPr lang="en-US" sz="2000"/>
              <a:t>j ≥ </a:t>
            </a:r>
            <a:r>
              <a:rPr lang="el-GR" sz="2000" b="0" i="0">
                <a:effectLst/>
                <a:latin typeface="Arial" panose="020B0604020202020204" pitchFamily="34" charset="0"/>
              </a:rPr>
              <a:t>β</a:t>
            </a:r>
            <a:r>
              <a:rPr lang="en-US" sz="2000"/>
              <a:t>j</a:t>
            </a:r>
            <a:r>
              <a:rPr lang="en-US" sz="2000" baseline="30000"/>
              <a:t>c</a:t>
            </a:r>
          </a:p>
          <a:p>
            <a:pPr lvl="1"/>
            <a:r>
              <a:rPr lang="en-US" sz="2000"/>
              <a:t>Simply put, our </a:t>
            </a:r>
            <a:r>
              <a:rPr lang="el-GR" sz="2000" b="0" i="0">
                <a:effectLst/>
                <a:latin typeface="Arial" panose="020B0604020202020204" pitchFamily="34" charset="0"/>
              </a:rPr>
              <a:t>β</a:t>
            </a:r>
            <a:r>
              <a:rPr lang="en-US" sz="2000"/>
              <a:t>j can only decrease in G\{i}.</a:t>
            </a:r>
          </a:p>
          <a:p>
            <a:endParaRPr lang="en-US" sz="2000"/>
          </a:p>
          <a:p>
            <a:pPr lvl="1"/>
            <a:r>
              <a:rPr lang="en-US" sz="2000"/>
              <a:t>The unmatched Vertices in L\{i} will be a subset of the unmatched Vertices in L.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473A4C17-B773-580D-9CC6-2C2EBD8AAF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5229" y="856932"/>
            <a:ext cx="551497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6096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9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76571092-1C51-DDB4-C23D-29C2314E5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en-US" sz="3700"/>
              <a:t>Monotonicity Lemma:</a:t>
            </a:r>
            <a:endParaRPr lang="he-IL" sz="3700"/>
          </a:p>
        </p:txBody>
      </p:sp>
      <p:grpSp>
        <p:nvGrpSpPr>
          <p:cNvPr id="17" name="Group 11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D2351846-1FED-E968-BA32-C77BFB3EDE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00688"/>
            <a:ext cx="4559425" cy="3979585"/>
          </a:xfrm>
        </p:spPr>
        <p:txBody>
          <a:bodyPr anchor="ctr">
            <a:normAutofit/>
          </a:bodyPr>
          <a:lstStyle/>
          <a:p>
            <a:r>
              <a:rPr lang="el-GR" sz="2000" b="0" i="0">
                <a:effectLst/>
                <a:latin typeface="Arial" panose="020B0604020202020204" pitchFamily="34" charset="0"/>
              </a:rPr>
              <a:t>β</a:t>
            </a:r>
            <a:r>
              <a:rPr lang="en-US" sz="2000"/>
              <a:t>j ≥ </a:t>
            </a:r>
            <a:r>
              <a:rPr lang="el-GR" sz="2000" b="0" i="0">
                <a:effectLst/>
                <a:latin typeface="Arial" panose="020B0604020202020204" pitchFamily="34" charset="0"/>
              </a:rPr>
              <a:t>β</a:t>
            </a:r>
            <a:r>
              <a:rPr lang="en-US" sz="2000"/>
              <a:t>j</a:t>
            </a:r>
            <a:r>
              <a:rPr lang="en-US" sz="2000" baseline="30000"/>
              <a:t>c</a:t>
            </a:r>
          </a:p>
          <a:p>
            <a:pPr lvl="1"/>
            <a:r>
              <a:rPr lang="en-US" sz="2000"/>
              <a:t>Simply put, our </a:t>
            </a:r>
            <a:r>
              <a:rPr lang="el-GR" sz="2000" b="0" i="0">
                <a:effectLst/>
                <a:latin typeface="Arial" panose="020B0604020202020204" pitchFamily="34" charset="0"/>
              </a:rPr>
              <a:t>β</a:t>
            </a:r>
            <a:r>
              <a:rPr lang="en-US" sz="2000"/>
              <a:t>j can only decrease in G\{i}.</a:t>
            </a:r>
          </a:p>
          <a:p>
            <a:endParaRPr lang="en-US" sz="2000"/>
          </a:p>
          <a:p>
            <a:pPr lvl="1"/>
            <a:r>
              <a:rPr lang="en-US" sz="2000"/>
              <a:t>The unmatched Vertices in L\{i} will be a subset of the unmatched Vertices in L.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A9B35E39-AFA2-875B-CE60-8BEC91C2E0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3173" y="727075"/>
            <a:ext cx="5553075" cy="512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4638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9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76571092-1C51-DDB4-C23D-29C2314E5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en-US" sz="3700"/>
              <a:t>Monotonicity Lemma:</a:t>
            </a:r>
            <a:endParaRPr lang="he-IL" sz="3700"/>
          </a:p>
        </p:txBody>
      </p:sp>
      <p:grpSp>
        <p:nvGrpSpPr>
          <p:cNvPr id="17" name="Group 11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D2351846-1FED-E968-BA32-C77BFB3EDE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/>
          </a:bodyPr>
          <a:lstStyle/>
          <a:p>
            <a:r>
              <a:rPr lang="el-GR" sz="2000" b="0" i="0">
                <a:effectLst/>
                <a:latin typeface="Arial" panose="020B0604020202020204" pitchFamily="34" charset="0"/>
              </a:rPr>
              <a:t>β</a:t>
            </a:r>
            <a:r>
              <a:rPr lang="en-US" sz="2000"/>
              <a:t>j ≥ </a:t>
            </a:r>
            <a:r>
              <a:rPr lang="el-GR" sz="2000" b="0" i="0">
                <a:effectLst/>
                <a:latin typeface="Arial" panose="020B0604020202020204" pitchFamily="34" charset="0"/>
              </a:rPr>
              <a:t>β</a:t>
            </a:r>
            <a:r>
              <a:rPr lang="en-US" sz="2000"/>
              <a:t>j</a:t>
            </a:r>
            <a:r>
              <a:rPr lang="en-US" sz="2000" baseline="30000"/>
              <a:t>c</a:t>
            </a:r>
          </a:p>
          <a:p>
            <a:pPr lvl="1"/>
            <a:r>
              <a:rPr lang="en-US" sz="2000"/>
              <a:t>Simply put, our </a:t>
            </a:r>
            <a:r>
              <a:rPr lang="el-GR" sz="2000" b="0" i="0">
                <a:effectLst/>
                <a:latin typeface="Arial" panose="020B0604020202020204" pitchFamily="34" charset="0"/>
              </a:rPr>
              <a:t>β</a:t>
            </a:r>
            <a:r>
              <a:rPr lang="en-US" sz="2000"/>
              <a:t>j can only decrease in G\{i}.</a:t>
            </a:r>
          </a:p>
          <a:p>
            <a:endParaRPr lang="en-US" sz="2000"/>
          </a:p>
          <a:p>
            <a:pPr lvl="1"/>
            <a:r>
              <a:rPr lang="en-US" sz="2000"/>
              <a:t>The unmatched Vertices in L\{i} will be a subset of the unmatched Vertices in L.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C393BE16-0FCA-8163-67A7-3052AA3C30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3340" y="725470"/>
            <a:ext cx="5553075" cy="513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0809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0555D49F-46C7-7110-AB4C-F0E66948A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Lemma (****)</a:t>
            </a:r>
            <a:endParaRPr lang="he-IL" dirty="0"/>
          </a:p>
        </p:txBody>
      </p:sp>
      <p:pic>
        <p:nvPicPr>
          <p:cNvPr id="5" name="מציין מיקום תוכן 4">
            <a:extLst>
              <a:ext uri="{FF2B5EF4-FFF2-40B4-BE49-F238E27FC236}">
                <a16:creationId xmlns:a16="http://schemas.microsoft.com/office/drawing/2014/main" id="{9F83D637-2FC9-A72B-2A02-D998DE41EB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4547" y="1380881"/>
            <a:ext cx="4800600" cy="847725"/>
          </a:xfrm>
        </p:spPr>
      </p:pic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607C2DB4-D5D8-9403-BCEF-CD9CBE1A2FBD}"/>
              </a:ext>
            </a:extLst>
          </p:cNvPr>
          <p:cNvSpPr txBox="1"/>
          <p:nvPr/>
        </p:nvSpPr>
        <p:spPr>
          <a:xfrm>
            <a:off x="1150455" y="1573912"/>
            <a:ext cx="60976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if</a:t>
            </a:r>
            <a:endParaRPr lang="he-IL" sz="2400" dirty="0"/>
          </a:p>
        </p:txBody>
      </p:sp>
      <p:sp>
        <p:nvSpPr>
          <p:cNvPr id="11" name="תיבת טקסט 10">
            <a:extLst>
              <a:ext uri="{FF2B5EF4-FFF2-40B4-BE49-F238E27FC236}">
                <a16:creationId xmlns:a16="http://schemas.microsoft.com/office/drawing/2014/main" id="{FEEC2073-CFBC-2878-A0EF-7498E5F48CB3}"/>
              </a:ext>
            </a:extLst>
          </p:cNvPr>
          <p:cNvSpPr txBox="1"/>
          <p:nvPr/>
        </p:nvSpPr>
        <p:spPr>
          <a:xfrm>
            <a:off x="1150455" y="2351257"/>
            <a:ext cx="609765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Then the duals are feasible in expectation.</a:t>
            </a:r>
          </a:p>
          <a:p>
            <a:r>
              <a:rPr lang="en-US" sz="2400" dirty="0"/>
              <a:t>Meaning, we’d like to show that for every edge (</a:t>
            </a:r>
            <a:r>
              <a:rPr lang="en-US" sz="2400" dirty="0" err="1"/>
              <a:t>i,j</a:t>
            </a:r>
            <a:r>
              <a:rPr lang="en-US" sz="2400" dirty="0"/>
              <a:t>), E [</a:t>
            </a:r>
            <a:r>
              <a:rPr lang="el-GR" sz="2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α</a:t>
            </a:r>
            <a:r>
              <a:rPr lang="en-US" sz="24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</a:t>
            </a:r>
            <a:r>
              <a:rPr lang="en-US" sz="2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+ </a:t>
            </a:r>
            <a:r>
              <a:rPr lang="el-GR" sz="2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β</a:t>
            </a:r>
            <a:r>
              <a:rPr lang="en-US" sz="2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  <a:sym typeface="Wingdings" panose="05000000000000000000" pitchFamily="2" charset="2"/>
              </a:rPr>
              <a:t>j] </a:t>
            </a:r>
            <a:r>
              <a:rPr lang="en-US" sz="2400" dirty="0"/>
              <a:t>≥ 1 for all Y</a:t>
            </a:r>
            <a:r>
              <a:rPr lang="en-US" sz="2000" dirty="0"/>
              <a:t>i’</a:t>
            </a:r>
            <a:r>
              <a:rPr lang="en-US" sz="2400" dirty="0"/>
              <a:t> choices.</a:t>
            </a:r>
            <a:endParaRPr lang="en-US" sz="2400" b="0" i="0" dirty="0">
              <a:solidFill>
                <a:srgbClr val="202122"/>
              </a:solidFill>
              <a:effectLst/>
              <a:latin typeface="Arial" panose="020B0604020202020204" pitchFamily="34" charset="0"/>
              <a:sym typeface="Wingdings" panose="05000000000000000000" pitchFamily="2" charset="2"/>
            </a:endParaRPr>
          </a:p>
          <a:p>
            <a:endParaRPr lang="he-IL" sz="2400" dirty="0"/>
          </a:p>
        </p:txBody>
      </p:sp>
    </p:spTree>
    <p:extLst>
      <p:ext uri="{BB962C8B-B14F-4D97-AF65-F5344CB8AC3E}">
        <p14:creationId xmlns:p14="http://schemas.microsoft.com/office/powerpoint/2010/main" val="116347981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0555D49F-46C7-7110-AB4C-F0E66948A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Lemma (****)</a:t>
            </a:r>
            <a:endParaRPr lang="he-IL" dirty="0"/>
          </a:p>
        </p:txBody>
      </p:sp>
      <p:pic>
        <p:nvPicPr>
          <p:cNvPr id="5" name="מציין מיקום תוכן 4">
            <a:extLst>
              <a:ext uri="{FF2B5EF4-FFF2-40B4-BE49-F238E27FC236}">
                <a16:creationId xmlns:a16="http://schemas.microsoft.com/office/drawing/2014/main" id="{9F83D637-2FC9-A72B-2A02-D998DE41EB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4547" y="1380881"/>
            <a:ext cx="4800600" cy="847725"/>
          </a:xfrm>
        </p:spPr>
      </p:pic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607C2DB4-D5D8-9403-BCEF-CD9CBE1A2FBD}"/>
              </a:ext>
            </a:extLst>
          </p:cNvPr>
          <p:cNvSpPr txBox="1"/>
          <p:nvPr/>
        </p:nvSpPr>
        <p:spPr>
          <a:xfrm>
            <a:off x="1150455" y="1573912"/>
            <a:ext cx="60976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if</a:t>
            </a:r>
            <a:endParaRPr lang="he-IL" sz="2400" dirty="0"/>
          </a:p>
        </p:txBody>
      </p:sp>
      <p:sp>
        <p:nvSpPr>
          <p:cNvPr id="11" name="תיבת טקסט 10">
            <a:extLst>
              <a:ext uri="{FF2B5EF4-FFF2-40B4-BE49-F238E27FC236}">
                <a16:creationId xmlns:a16="http://schemas.microsoft.com/office/drawing/2014/main" id="{FEEC2073-CFBC-2878-A0EF-7498E5F48CB3}"/>
              </a:ext>
            </a:extLst>
          </p:cNvPr>
          <p:cNvSpPr txBox="1"/>
          <p:nvPr/>
        </p:nvSpPr>
        <p:spPr>
          <a:xfrm>
            <a:off x="1150455" y="2351257"/>
            <a:ext cx="609765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Then the duals are feasible in expectation.</a:t>
            </a:r>
          </a:p>
          <a:p>
            <a:r>
              <a:rPr lang="en-US" sz="2400" dirty="0"/>
              <a:t>Meaning, we’d like to show that for every edge (</a:t>
            </a:r>
            <a:r>
              <a:rPr lang="en-US" sz="2400" dirty="0" err="1"/>
              <a:t>i,j</a:t>
            </a:r>
            <a:r>
              <a:rPr lang="en-US" sz="2400" dirty="0"/>
              <a:t>), E [</a:t>
            </a:r>
            <a:r>
              <a:rPr lang="el-GR" sz="2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α</a:t>
            </a:r>
            <a:r>
              <a:rPr lang="en-US" sz="24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</a:t>
            </a:r>
            <a:r>
              <a:rPr lang="en-US" sz="2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+ </a:t>
            </a:r>
            <a:r>
              <a:rPr lang="el-GR" sz="2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β</a:t>
            </a:r>
            <a:r>
              <a:rPr lang="en-US" sz="2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  <a:sym typeface="Wingdings" panose="05000000000000000000" pitchFamily="2" charset="2"/>
              </a:rPr>
              <a:t>j] </a:t>
            </a:r>
            <a:r>
              <a:rPr lang="en-US" sz="2400" dirty="0"/>
              <a:t>≥ 1 for all Y</a:t>
            </a:r>
            <a:r>
              <a:rPr lang="en-US" sz="2000" dirty="0"/>
              <a:t>i’</a:t>
            </a:r>
            <a:r>
              <a:rPr lang="en-US" sz="2400" dirty="0"/>
              <a:t> choices.</a:t>
            </a:r>
            <a:endParaRPr lang="en-US" sz="2400" b="0" i="0" dirty="0">
              <a:solidFill>
                <a:srgbClr val="202122"/>
              </a:solidFill>
              <a:effectLst/>
              <a:latin typeface="Arial" panose="020B0604020202020204" pitchFamily="34" charset="0"/>
              <a:sym typeface="Wingdings" panose="05000000000000000000" pitchFamily="2" charset="2"/>
            </a:endParaRPr>
          </a:p>
          <a:p>
            <a:endParaRPr lang="he-IL" sz="2400" dirty="0"/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C200C762-B33C-3051-7232-524E4AAE694E}"/>
              </a:ext>
            </a:extLst>
          </p:cNvPr>
          <p:cNvSpPr txBox="1"/>
          <p:nvPr/>
        </p:nvSpPr>
        <p:spPr>
          <a:xfrm>
            <a:off x="3116746" y="3979642"/>
            <a:ext cx="609765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Proof: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02122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By </a:t>
            </a:r>
            <a:r>
              <a:rPr lang="en-US" sz="2400" dirty="0"/>
              <a:t>Dominance Lemma</a:t>
            </a:r>
            <a:r>
              <a:rPr lang="en-US" sz="2400" dirty="0">
                <a:solidFill>
                  <a:srgbClr val="202122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202122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i</a:t>
            </a:r>
            <a:r>
              <a:rPr lang="en-US" sz="2400" dirty="0">
                <a:solidFill>
                  <a:srgbClr val="202122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 is matched whenever Y</a:t>
            </a:r>
            <a:r>
              <a:rPr lang="en-US" sz="2000" dirty="0">
                <a:solidFill>
                  <a:srgbClr val="202122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i</a:t>
            </a:r>
            <a:r>
              <a:rPr lang="en-US" sz="2400" dirty="0">
                <a:solidFill>
                  <a:srgbClr val="202122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he-IL" sz="2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≤ </a:t>
            </a:r>
            <a:r>
              <a:rPr lang="en-US" sz="24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y</a:t>
            </a:r>
            <a:r>
              <a:rPr lang="en-US" sz="2400" b="0" i="0" baseline="3000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c</a:t>
            </a:r>
            <a:r>
              <a:rPr lang="en-US" sz="2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202124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02124"/>
                </a:solidFill>
                <a:latin typeface="arial" panose="020B0604020202020204" pitchFamily="34" charset="0"/>
              </a:rPr>
              <a:t>Hence </a:t>
            </a:r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52EAF228-1A99-4E2C-FE82-FC8E5258B6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4802" y="5284088"/>
            <a:ext cx="3143250" cy="79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45312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4F7094C0-8A2D-D334-C33D-2C5E77E4E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endParaRPr lang="he-IL" sz="4800" dirty="0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7CA5E2D3-4FE7-1E59-D4CD-348A581AA4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8" y="3017522"/>
            <a:ext cx="9941319" cy="3124658"/>
          </a:xfrm>
        </p:spPr>
        <p:txBody>
          <a:bodyPr anchor="ctr">
            <a:normAutofit/>
          </a:bodyPr>
          <a:lstStyle/>
          <a:p>
            <a:r>
              <a:rPr lang="en-US" sz="2200" dirty="0"/>
              <a:t>By Monotonicity Lemma, </a:t>
            </a:r>
            <a:r>
              <a:rPr lang="el-GR" sz="2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β</a:t>
            </a:r>
            <a:r>
              <a:rPr lang="en-US" sz="2200" dirty="0"/>
              <a:t>j ≥ </a:t>
            </a:r>
            <a:r>
              <a:rPr lang="el-GR" sz="2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β</a:t>
            </a:r>
            <a:r>
              <a:rPr lang="en-US" sz="2200" dirty="0" err="1"/>
              <a:t>j</a:t>
            </a:r>
            <a:r>
              <a:rPr lang="en-US" sz="2200" baseline="30000" dirty="0" err="1"/>
              <a:t>c</a:t>
            </a:r>
            <a:r>
              <a:rPr lang="en-US" sz="2200" dirty="0"/>
              <a:t> = (1 – g(</a:t>
            </a:r>
            <a:r>
              <a:rPr lang="en-US" sz="2200" dirty="0" err="1"/>
              <a:t>y</a:t>
            </a:r>
            <a:r>
              <a:rPr lang="en-US" sz="2200" baseline="30000" dirty="0" err="1"/>
              <a:t>c</a:t>
            </a:r>
            <a:r>
              <a:rPr lang="en-US" sz="2200" dirty="0"/>
              <a:t>)) / F, for every Yi.</a:t>
            </a:r>
          </a:p>
          <a:p>
            <a:r>
              <a:rPr lang="en-US" sz="2200" dirty="0"/>
              <a:t>Add boundary - g(1) = 1.</a:t>
            </a:r>
          </a:p>
          <a:p>
            <a:r>
              <a:rPr lang="en-US" sz="2200" dirty="0"/>
              <a:t>we’d now like to solve the previous lemma’s equation</a:t>
            </a:r>
          </a:p>
          <a:p>
            <a:pPr marL="0" indent="0">
              <a:buNone/>
            </a:pPr>
            <a:r>
              <a:rPr lang="en-US" sz="2200" dirty="0"/>
              <a:t>     while maxing F:</a:t>
            </a:r>
          </a:p>
          <a:p>
            <a:r>
              <a:rPr lang="en-US" sz="2200" dirty="0"/>
              <a:t>By calculation , we’ll get </a:t>
            </a:r>
            <a:r>
              <a:rPr lang="en-US" sz="2200" b="1" dirty="0"/>
              <a:t>g(y) = e</a:t>
            </a:r>
            <a:r>
              <a:rPr lang="en-US" sz="2200" b="1" baseline="30000" dirty="0"/>
              <a:t>(y-1)</a:t>
            </a:r>
            <a:r>
              <a:rPr lang="en-US" sz="2200" b="1" dirty="0"/>
              <a:t>, F = 1 – 1/e.</a:t>
            </a:r>
          </a:p>
          <a:p>
            <a:r>
              <a:rPr lang="en-US" sz="2200" dirty="0"/>
              <a:t>These max F while keeping the duals feasible in expectation – easy to verify.</a:t>
            </a:r>
          </a:p>
          <a:p>
            <a:r>
              <a:rPr lang="en-US" sz="2200" dirty="0"/>
              <a:t>Therefore, RANKING is 1 – 1/e competitive. </a:t>
            </a:r>
            <a:endParaRPr lang="he-IL" sz="2200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מציין מיקום תוכן 4">
            <a:extLst>
              <a:ext uri="{FF2B5EF4-FFF2-40B4-BE49-F238E27FC236}">
                <a16:creationId xmlns:a16="http://schemas.microsoft.com/office/drawing/2014/main" id="{7457BDE9-CE11-93F1-CECF-99095F1E4A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7329" y="3732126"/>
            <a:ext cx="4800600" cy="84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89680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91FACF3F-9374-DC49-CB95-95F0ADF12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en-US" sz="5400"/>
              <a:t>Algorithm 2: vertex weighted</a:t>
            </a:r>
            <a:endParaRPr lang="he-IL" sz="540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3B6C94D9-93C2-5C7A-B0BA-9C6148AC4F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r>
              <a:rPr lang="en-US" sz="2200" dirty="0"/>
              <a:t>Now, we’ll try to apply RANKING to a slightly different problem, in which </a:t>
            </a:r>
            <a:r>
              <a:rPr lang="en-US" sz="2200" u="sng" dirty="0"/>
              <a:t>each vertex </a:t>
            </a:r>
            <a:r>
              <a:rPr lang="en-US" sz="2200" u="sng" dirty="0" err="1"/>
              <a:t>i</a:t>
            </a:r>
            <a:r>
              <a:rPr lang="en-US" sz="2200" u="sng" dirty="0"/>
              <a:t> in L has a given weight, Vi</a:t>
            </a:r>
            <a:r>
              <a:rPr lang="en-US" sz="2200" dirty="0"/>
              <a:t>, and our objective is to max the sum of those weights in matched </a:t>
            </a:r>
            <a:r>
              <a:rPr lang="en-US" sz="2400" dirty="0"/>
              <a:t>Vertices</a:t>
            </a:r>
            <a:r>
              <a:rPr lang="en-US" sz="2200" dirty="0"/>
              <a:t>.</a:t>
            </a:r>
          </a:p>
          <a:p>
            <a:pPr marL="457200" lvl="1" indent="0">
              <a:buNone/>
            </a:pPr>
            <a:endParaRPr lang="en-US" sz="2200" dirty="0"/>
          </a:p>
          <a:p>
            <a:pPr lvl="1"/>
            <a:r>
              <a:rPr lang="en-US" sz="2200" dirty="0"/>
              <a:t>We will get again 1 – 1/e competitive ratio.</a:t>
            </a:r>
            <a:endParaRPr lang="he-IL" sz="2200" dirty="0"/>
          </a:p>
        </p:txBody>
      </p:sp>
    </p:spTree>
    <p:extLst>
      <p:ext uri="{BB962C8B-B14F-4D97-AF65-F5344CB8AC3E}">
        <p14:creationId xmlns:p14="http://schemas.microsoft.com/office/powerpoint/2010/main" val="388643523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186A37AA-0CD6-2835-1AA0-52AA00E1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 dirty="0"/>
              <a:t>Greedy solution:</a:t>
            </a:r>
            <a:endParaRPr lang="he-IL" sz="5400" dirty="0"/>
          </a:p>
        </p:txBody>
      </p:sp>
      <p:sp>
        <p:nvSpPr>
          <p:cNvPr id="14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742BEBFB-7D15-6E42-1C76-2DD56A808C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n-US" dirty="0"/>
              <a:t>Every turn, match the new vertex with it’s highest weight unmatched neighbor.</a:t>
            </a:r>
          </a:p>
          <a:p>
            <a:r>
              <a:rPr lang="en-US" dirty="0"/>
              <a:t>This solution will yield, on “bad” graphs, close to </a:t>
            </a:r>
            <a:r>
              <a:rPr lang="en-US" u="sng" dirty="0">
                <a:highlight>
                  <a:srgbClr val="00FF00"/>
                </a:highlight>
              </a:rPr>
              <a:t>half</a:t>
            </a:r>
            <a:r>
              <a:rPr lang="en-US" dirty="0"/>
              <a:t> the total weight as the optimal matching would.</a:t>
            </a:r>
          </a:p>
          <a:p>
            <a:endParaRPr lang="en-US" dirty="0"/>
          </a:p>
          <a:p>
            <a:endParaRPr lang="he-IL" dirty="0"/>
          </a:p>
        </p:txBody>
      </p:sp>
      <p:sp>
        <p:nvSpPr>
          <p:cNvPr id="11" name="תיבת טקסט 10">
            <a:extLst>
              <a:ext uri="{FF2B5EF4-FFF2-40B4-BE49-F238E27FC236}">
                <a16:creationId xmlns:a16="http://schemas.microsoft.com/office/drawing/2014/main" id="{FBC423BF-8572-1DF5-B5B1-BC4B6AD3E09D}"/>
              </a:ext>
            </a:extLst>
          </p:cNvPr>
          <p:cNvSpPr txBox="1"/>
          <p:nvPr/>
        </p:nvSpPr>
        <p:spPr>
          <a:xfrm>
            <a:off x="5701468" y="94536"/>
            <a:ext cx="60992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OPT matching:</a:t>
            </a:r>
            <a:endParaRPr lang="he-IL" sz="2400" dirty="0"/>
          </a:p>
        </p:txBody>
      </p:sp>
      <p:sp>
        <p:nvSpPr>
          <p:cNvPr id="13" name="תיבת טקסט 12">
            <a:extLst>
              <a:ext uri="{FF2B5EF4-FFF2-40B4-BE49-F238E27FC236}">
                <a16:creationId xmlns:a16="http://schemas.microsoft.com/office/drawing/2014/main" id="{F9056C0E-B5AC-4FB6-ECA6-598A2E5946E8}"/>
              </a:ext>
            </a:extLst>
          </p:cNvPr>
          <p:cNvSpPr txBox="1"/>
          <p:nvPr/>
        </p:nvSpPr>
        <p:spPr>
          <a:xfrm>
            <a:off x="9139331" y="94535"/>
            <a:ext cx="60992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Greedy:</a:t>
            </a:r>
            <a:endParaRPr lang="he-IL" sz="2400" dirty="0"/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7D4FA314-17C8-9E3E-BC16-6964AA73C0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2782" y="556200"/>
            <a:ext cx="6867525" cy="599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5430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B79C1-DFEA-79AE-93B1-833657119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4944152" cy="1622321"/>
          </a:xfrm>
        </p:spPr>
        <p:txBody>
          <a:bodyPr>
            <a:normAutofit/>
          </a:bodyPr>
          <a:lstStyle/>
          <a:p>
            <a:r>
              <a:rPr lang="en-US" u="sng"/>
              <a:t>Online bipartite matching problem</a:t>
            </a:r>
            <a:endParaRPr lang="en-IL" u="sn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E21E7F-6FBA-B2FE-1B9E-8BD3622F9A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38400"/>
            <a:ext cx="4944151" cy="3785419"/>
          </a:xfrm>
        </p:spPr>
        <p:txBody>
          <a:bodyPr>
            <a:normAutofit/>
          </a:bodyPr>
          <a:lstStyle/>
          <a:p>
            <a:r>
              <a:rPr lang="en-US" sz="2200" dirty="0"/>
              <a:t>G = (L, R, E)</a:t>
            </a:r>
            <a:br>
              <a:rPr lang="en-US" sz="2200" dirty="0"/>
            </a:br>
            <a:r>
              <a:rPr lang="en-US" sz="2200" dirty="0"/>
              <a:t>we want max matches</a:t>
            </a:r>
          </a:p>
          <a:p>
            <a:r>
              <a:rPr lang="en-US" sz="2200" dirty="0"/>
              <a:t>This time, every turn a new vertex reveals itself and its edges. We’ll need to decide who to match it with, if at all.</a:t>
            </a:r>
          </a:p>
          <a:p>
            <a:r>
              <a:rPr lang="en-US" sz="2400" dirty="0"/>
              <a:t>Vertices</a:t>
            </a:r>
            <a:r>
              <a:rPr lang="en-US" sz="2200" dirty="0"/>
              <a:t> </a:t>
            </a:r>
            <a:r>
              <a:rPr lang="en-US" sz="2200" u="sng" dirty="0"/>
              <a:t>always</a:t>
            </a:r>
            <a:r>
              <a:rPr lang="en-US" sz="2200" dirty="0"/>
              <a:t> appear on the right side, therefore R is online, </a:t>
            </a:r>
            <a:r>
              <a:rPr lang="en-US" sz="2200" u="sng" dirty="0"/>
              <a:t>L is offline</a:t>
            </a:r>
            <a:r>
              <a:rPr lang="en-US" sz="2200" dirty="0"/>
              <a:t>.</a:t>
            </a:r>
          </a:p>
          <a:p>
            <a:r>
              <a:rPr lang="en-US" sz="2200" dirty="0"/>
              <a:t>Unmatched </a:t>
            </a:r>
            <a:r>
              <a:rPr lang="en-US" sz="2400" dirty="0"/>
              <a:t>Vertices</a:t>
            </a:r>
            <a:r>
              <a:rPr lang="en-US" sz="2200" dirty="0"/>
              <a:t> are lost.</a:t>
            </a:r>
          </a:p>
          <a:p>
            <a:r>
              <a:rPr lang="en-US" sz="2200" dirty="0"/>
              <a:t>Matches cannot be revoked.</a:t>
            </a:r>
          </a:p>
          <a:p>
            <a:pPr marL="0" indent="0">
              <a:buNone/>
            </a:pPr>
            <a:endParaRPr lang="en-US" sz="22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6F7435D-E3DB-47B1-BA61-B00ACC83A9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2950" y="0"/>
            <a:ext cx="6099050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9">
            <a:extLst>
              <a:ext uri="{FF2B5EF4-FFF2-40B4-BE49-F238E27FC236}">
                <a16:creationId xmlns:a16="http://schemas.microsoft.com/office/drawing/2014/main" id="{F263A0B5-F8C4-4116-809F-78A768EA79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77582" y="557784"/>
            <a:ext cx="513020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B9350E95-CD6E-9083-E959-5BF082A46A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2737" y="1440426"/>
            <a:ext cx="3419475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37119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BD135C-932A-FB36-179E-25DBF659B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en-US" sz="5400" dirty="0"/>
              <a:t>Algorithm 2: vertex weighted</a:t>
            </a:r>
            <a:endParaRPr lang="en-IL" sz="540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7B88C1-DBCC-1B5B-7CC8-D216456556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200" dirty="0"/>
              <a:t>For each vertex </a:t>
            </a:r>
            <a:r>
              <a:rPr lang="en-US" sz="2200" dirty="0" err="1"/>
              <a:t>i</a:t>
            </a:r>
            <a:r>
              <a:rPr lang="en-US" sz="2200" dirty="0"/>
              <a:t> </a:t>
            </a:r>
            <a:r>
              <a:rPr lang="en-IL" sz="2200" b="1" i="0" dirty="0">
                <a:effectLst/>
                <a:latin typeface="arial" panose="020B0604020202020204" pitchFamily="34" charset="0"/>
              </a:rPr>
              <a:t>∈</a:t>
            </a:r>
            <a:r>
              <a:rPr lang="en-US" sz="2200" dirty="0"/>
              <a:t> L:</a:t>
            </a:r>
          </a:p>
          <a:p>
            <a:pPr marL="0" indent="0">
              <a:buNone/>
            </a:pPr>
            <a:r>
              <a:rPr lang="en-US" sz="2200" dirty="0"/>
              <a:t>	select Y</a:t>
            </a:r>
            <a:r>
              <a:rPr lang="en-US" sz="2000" dirty="0"/>
              <a:t>i</a:t>
            </a:r>
            <a:r>
              <a:rPr lang="en-US" sz="2200" dirty="0"/>
              <a:t> </a:t>
            </a:r>
            <a:r>
              <a:rPr lang="en-IL" sz="2200" b="1" i="0" dirty="0">
                <a:effectLst/>
                <a:latin typeface="arial" panose="020B0604020202020204" pitchFamily="34" charset="0"/>
              </a:rPr>
              <a:t>∈</a:t>
            </a:r>
            <a:r>
              <a:rPr lang="en-US" sz="2200" b="1" i="0" dirty="0">
                <a:effectLst/>
                <a:latin typeface="arial" panose="020B0604020202020204" pitchFamily="34" charset="0"/>
              </a:rPr>
              <a:t> </a:t>
            </a:r>
            <a:r>
              <a:rPr lang="en-US" sz="2200" i="0" dirty="0">
                <a:effectLst/>
                <a:latin typeface="arial" panose="020B0604020202020204" pitchFamily="34" charset="0"/>
              </a:rPr>
              <a:t>[0,1] at random</a:t>
            </a:r>
          </a:p>
          <a:p>
            <a:pPr marL="0" indent="0">
              <a:buNone/>
            </a:pPr>
            <a:r>
              <a:rPr lang="en-US" sz="2200" dirty="0">
                <a:latin typeface="arial" panose="020B0604020202020204" pitchFamily="34" charset="0"/>
              </a:rPr>
              <a:t>when each vertex j </a:t>
            </a:r>
            <a:r>
              <a:rPr lang="en-IL" sz="2200" b="1" i="0" dirty="0">
                <a:effectLst/>
                <a:latin typeface="arial" panose="020B0604020202020204" pitchFamily="34" charset="0"/>
              </a:rPr>
              <a:t>∈</a:t>
            </a:r>
            <a:r>
              <a:rPr lang="en-US" sz="2200" dirty="0">
                <a:latin typeface="arial" panose="020B0604020202020204" pitchFamily="34" charset="0"/>
              </a:rPr>
              <a:t> R arrives:</a:t>
            </a:r>
          </a:p>
          <a:p>
            <a:pPr marL="0" indent="0">
              <a:buNone/>
            </a:pPr>
            <a:r>
              <a:rPr lang="en-US" sz="2200" dirty="0">
                <a:latin typeface="arial" panose="020B0604020202020204" pitchFamily="34" charset="0"/>
              </a:rPr>
              <a:t>	if j has no unmatched neighbors:</a:t>
            </a:r>
          </a:p>
          <a:p>
            <a:pPr marL="0" indent="0">
              <a:buNone/>
            </a:pPr>
            <a:r>
              <a:rPr lang="en-US" sz="2200" dirty="0">
                <a:latin typeface="arial" panose="020B0604020202020204" pitchFamily="34" charset="0"/>
              </a:rPr>
              <a:t>		j remains unmatched.</a:t>
            </a:r>
          </a:p>
          <a:p>
            <a:pPr marL="0" indent="0">
              <a:buNone/>
            </a:pPr>
            <a:r>
              <a:rPr lang="en-US" sz="2200" dirty="0">
                <a:latin typeface="arial" panose="020B0604020202020204" pitchFamily="34" charset="0"/>
              </a:rPr>
              <a:t>	else:</a:t>
            </a:r>
          </a:p>
          <a:p>
            <a:pPr marL="0" indent="0">
              <a:buNone/>
            </a:pPr>
            <a:r>
              <a:rPr lang="en-US" sz="2200" dirty="0">
                <a:latin typeface="arial" panose="020B0604020202020204" pitchFamily="34" charset="0"/>
              </a:rPr>
              <a:t>		match j to min{vi (1 – g(Y</a:t>
            </a:r>
            <a:r>
              <a:rPr lang="en-US" sz="2000" dirty="0">
                <a:latin typeface="arial" panose="020B0604020202020204" pitchFamily="34" charset="0"/>
              </a:rPr>
              <a:t>i</a:t>
            </a:r>
            <a:r>
              <a:rPr lang="en-US" sz="2200" dirty="0">
                <a:latin typeface="arial" panose="020B0604020202020204" pitchFamily="34" charset="0"/>
              </a:rPr>
              <a:t>)) for every </a:t>
            </a:r>
            <a:r>
              <a:rPr lang="en-US" sz="2200" dirty="0" err="1">
                <a:latin typeface="arial" panose="020B0604020202020204" pitchFamily="34" charset="0"/>
              </a:rPr>
              <a:t>i</a:t>
            </a:r>
            <a:r>
              <a:rPr lang="en-US" sz="2200" dirty="0">
                <a:latin typeface="arial" panose="020B0604020202020204" pitchFamily="34" charset="0"/>
              </a:rPr>
              <a:t> unmatched neighbor of j.</a:t>
            </a:r>
          </a:p>
          <a:p>
            <a:pPr marL="0" indent="0">
              <a:buNone/>
            </a:pPr>
            <a:r>
              <a:rPr lang="en-US" sz="2200" dirty="0">
                <a:latin typeface="arial" panose="020B0604020202020204" pitchFamily="34" charset="0"/>
              </a:rPr>
              <a:t>	</a:t>
            </a:r>
            <a:endParaRPr lang="en-IL" sz="2200" dirty="0"/>
          </a:p>
        </p:txBody>
      </p:sp>
    </p:spTree>
    <p:extLst>
      <p:ext uri="{BB962C8B-B14F-4D97-AF65-F5344CB8AC3E}">
        <p14:creationId xmlns:p14="http://schemas.microsoft.com/office/powerpoint/2010/main" val="384234752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B84DAA-F684-AC24-BE64-B788FFFBD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8" y="338328"/>
            <a:ext cx="4519420" cy="1608328"/>
          </a:xfrm>
        </p:spPr>
        <p:txBody>
          <a:bodyPr>
            <a:normAutofit/>
          </a:bodyPr>
          <a:lstStyle/>
          <a:p>
            <a:r>
              <a:rPr lang="en-US" sz="4000" i="1" dirty="0"/>
              <a:t>Algorithm analysis:</a:t>
            </a:r>
            <a:endParaRPr lang="en-IL" sz="4000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BBBF9A-D0AE-9853-E9A9-9FABBB926D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77878" y="1475462"/>
            <a:ext cx="4661849" cy="139981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3200" i="1" dirty="0"/>
              <a:t>Dual problem:</a:t>
            </a:r>
          </a:p>
          <a:p>
            <a:pPr marL="0" indent="0">
              <a:buNone/>
            </a:pPr>
            <a:endParaRPr lang="en-IL" sz="3200" i="1" dirty="0"/>
          </a:p>
        </p:txBody>
      </p:sp>
      <p:sp>
        <p:nvSpPr>
          <p:cNvPr id="24" name="Rectangle 20">
            <a:extLst>
              <a:ext uri="{FF2B5EF4-FFF2-40B4-BE49-F238E27FC236}">
                <a16:creationId xmlns:a16="http://schemas.microsoft.com/office/drawing/2014/main" id="{5AAE9118-0436-4488-AC4A-C14DF6A7B6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2211010"/>
            <a:ext cx="12192002" cy="464699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ounded Rectangle 26">
            <a:extLst>
              <a:ext uri="{FF2B5EF4-FFF2-40B4-BE49-F238E27FC236}">
                <a16:creationId xmlns:a16="http://schemas.microsoft.com/office/drawing/2014/main" id="{1B10F861-B8F1-49C7-BD58-EAB20CEE7F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564" y="2423160"/>
            <a:ext cx="5613569" cy="393031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16">
            <a:extLst>
              <a:ext uri="{FF2B5EF4-FFF2-40B4-BE49-F238E27FC236}">
                <a16:creationId xmlns:a16="http://schemas.microsoft.com/office/drawing/2014/main" id="{61F6E425-22AB-4DA2-8FAC-58ADB58EF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4749" y="2423160"/>
            <a:ext cx="5613569" cy="393031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תיבת טקסט 18">
            <a:extLst>
              <a:ext uri="{FF2B5EF4-FFF2-40B4-BE49-F238E27FC236}">
                <a16:creationId xmlns:a16="http://schemas.microsoft.com/office/drawing/2014/main" id="{FDE46BDA-58AE-5C8A-5D3E-FA045E5EA01F}"/>
              </a:ext>
            </a:extLst>
          </p:cNvPr>
          <p:cNvSpPr txBox="1"/>
          <p:nvPr/>
        </p:nvSpPr>
        <p:spPr>
          <a:xfrm>
            <a:off x="1355548" y="1590595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3200" i="1" dirty="0"/>
              <a:t>Primal problem:</a:t>
            </a:r>
            <a:endParaRPr lang="en-IL" sz="3200" i="1" dirty="0"/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A4A14980-EF06-16BE-ED59-DEB97D56C7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5548" y="2910918"/>
            <a:ext cx="3733800" cy="2276475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98AB850B-86D4-9833-9863-E27C6D68E6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8878" y="2885218"/>
            <a:ext cx="3857625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82678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6" name="Picture 2" descr="That's all Folks! | Looney Tunes Wiki | Fandom">
            <a:extLst>
              <a:ext uri="{FF2B5EF4-FFF2-40B4-BE49-F238E27FC236}">
                <a16:creationId xmlns:a16="http://schemas.microsoft.com/office/drawing/2014/main" id="{E2672C5F-8BAE-ACF9-CC24-36DB948FC99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51" b="4965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57917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B79C1-DFEA-79AE-93B1-833657119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4944152" cy="1622321"/>
          </a:xfrm>
        </p:spPr>
        <p:txBody>
          <a:bodyPr>
            <a:normAutofit/>
          </a:bodyPr>
          <a:lstStyle/>
          <a:p>
            <a:r>
              <a:rPr lang="en-US" u="sng"/>
              <a:t>Online bipartite matching problem</a:t>
            </a:r>
            <a:endParaRPr lang="en-IL" u="sn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E21E7F-6FBA-B2FE-1B9E-8BD3622F9A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38400"/>
            <a:ext cx="4944151" cy="3785419"/>
          </a:xfrm>
        </p:spPr>
        <p:txBody>
          <a:bodyPr>
            <a:normAutofit/>
          </a:bodyPr>
          <a:lstStyle/>
          <a:p>
            <a:r>
              <a:rPr lang="en-US" sz="2200" dirty="0"/>
              <a:t>G = (L, R, E)</a:t>
            </a:r>
            <a:br>
              <a:rPr lang="en-US" sz="2200" dirty="0"/>
            </a:br>
            <a:r>
              <a:rPr lang="en-US" sz="2200" dirty="0"/>
              <a:t>we want max matches</a:t>
            </a:r>
          </a:p>
          <a:p>
            <a:r>
              <a:rPr lang="en-US" sz="2200" dirty="0"/>
              <a:t>This time, every turn a new vertex reveals itself and its edges. We’ll need to decide who to match it with, if at all.</a:t>
            </a:r>
          </a:p>
          <a:p>
            <a:r>
              <a:rPr lang="en-US" sz="2400" dirty="0"/>
              <a:t>Vertices</a:t>
            </a:r>
            <a:r>
              <a:rPr lang="en-US" sz="2200" dirty="0"/>
              <a:t> </a:t>
            </a:r>
            <a:r>
              <a:rPr lang="en-US" sz="2200" u="sng" dirty="0"/>
              <a:t>always</a:t>
            </a:r>
            <a:r>
              <a:rPr lang="en-US" sz="2200" dirty="0"/>
              <a:t> appear on the right side, therefore R is online, </a:t>
            </a:r>
            <a:r>
              <a:rPr lang="en-US" sz="2200" u="sng" dirty="0"/>
              <a:t>L is offline</a:t>
            </a:r>
            <a:r>
              <a:rPr lang="en-US" sz="2200" dirty="0"/>
              <a:t>.</a:t>
            </a:r>
          </a:p>
          <a:p>
            <a:r>
              <a:rPr lang="en-US" sz="2200" dirty="0"/>
              <a:t>Unmatched </a:t>
            </a:r>
            <a:r>
              <a:rPr lang="en-US" sz="2400" dirty="0"/>
              <a:t>Vertices</a:t>
            </a:r>
            <a:r>
              <a:rPr lang="en-US" sz="2200" dirty="0"/>
              <a:t> are lost.</a:t>
            </a:r>
          </a:p>
          <a:p>
            <a:r>
              <a:rPr lang="en-US" sz="2200" dirty="0"/>
              <a:t>Matches cannot be revoked.</a:t>
            </a:r>
          </a:p>
          <a:p>
            <a:pPr marL="0" indent="0">
              <a:buNone/>
            </a:pPr>
            <a:endParaRPr lang="en-US" sz="22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6F7435D-E3DB-47B1-BA61-B00ACC83A9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2950" y="0"/>
            <a:ext cx="6099050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9">
            <a:extLst>
              <a:ext uri="{FF2B5EF4-FFF2-40B4-BE49-F238E27FC236}">
                <a16:creationId xmlns:a16="http://schemas.microsoft.com/office/drawing/2014/main" id="{F263A0B5-F8C4-4116-809F-78A768EA79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77582" y="557784"/>
            <a:ext cx="513020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תמונה 7">
            <a:extLst>
              <a:ext uri="{FF2B5EF4-FFF2-40B4-BE49-F238E27FC236}">
                <a16:creationId xmlns:a16="http://schemas.microsoft.com/office/drawing/2014/main" id="{774C0297-8EA1-9050-9A55-BA22DFCA54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8036" y="1450365"/>
            <a:ext cx="3429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7981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186A37AA-0CD6-2835-1AA0-52AA00E1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 dirty="0"/>
              <a:t>Greedy solution:</a:t>
            </a:r>
            <a:endParaRPr lang="he-IL" sz="5400" dirty="0"/>
          </a:p>
        </p:txBody>
      </p:sp>
      <p:sp>
        <p:nvSpPr>
          <p:cNvPr id="14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742BEBFB-7D15-6E42-1C76-2DD56A808C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Every turn, match the new vertex with an arbitrary, unmatched neighbor.</a:t>
            </a:r>
          </a:p>
          <a:p>
            <a:r>
              <a:rPr lang="en-US" dirty="0"/>
              <a:t>This solution will yield at least </a:t>
            </a:r>
            <a:r>
              <a:rPr lang="en-US" u="sng" dirty="0">
                <a:highlight>
                  <a:srgbClr val="00FF00"/>
                </a:highlight>
              </a:rPr>
              <a:t>half</a:t>
            </a:r>
            <a:r>
              <a:rPr lang="en-US" dirty="0"/>
              <a:t> the matches as the optimal matching would.</a:t>
            </a:r>
          </a:p>
          <a:p>
            <a:r>
              <a:rPr lang="en-US" dirty="0"/>
              <a:t>this is true for every “bad” matching, online is irrelevant.</a:t>
            </a:r>
          </a:p>
          <a:p>
            <a:endParaRPr lang="en-US" dirty="0"/>
          </a:p>
          <a:p>
            <a:endParaRPr lang="he-IL" dirty="0"/>
          </a:p>
        </p:txBody>
      </p:sp>
      <p:pic>
        <p:nvPicPr>
          <p:cNvPr id="7" name="תמונה 6">
            <a:extLst>
              <a:ext uri="{FF2B5EF4-FFF2-40B4-BE49-F238E27FC236}">
                <a16:creationId xmlns:a16="http://schemas.microsoft.com/office/drawing/2014/main" id="{FEE3D904-D6B3-E283-128A-0831F065B3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5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11" name="תיבת טקסט 10">
            <a:extLst>
              <a:ext uri="{FF2B5EF4-FFF2-40B4-BE49-F238E27FC236}">
                <a16:creationId xmlns:a16="http://schemas.microsoft.com/office/drawing/2014/main" id="{FBC423BF-8572-1DF5-B5B1-BC4B6AD3E09D}"/>
              </a:ext>
            </a:extLst>
          </p:cNvPr>
          <p:cNvSpPr txBox="1"/>
          <p:nvPr/>
        </p:nvSpPr>
        <p:spPr>
          <a:xfrm>
            <a:off x="5701468" y="94536"/>
            <a:ext cx="60992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OPT matching:</a:t>
            </a:r>
            <a:endParaRPr lang="he-IL" sz="2400" dirty="0"/>
          </a:p>
        </p:txBody>
      </p:sp>
      <p:sp>
        <p:nvSpPr>
          <p:cNvPr id="13" name="תיבת טקסט 12">
            <a:extLst>
              <a:ext uri="{FF2B5EF4-FFF2-40B4-BE49-F238E27FC236}">
                <a16:creationId xmlns:a16="http://schemas.microsoft.com/office/drawing/2014/main" id="{F9056C0E-B5AC-4FB6-ECA6-598A2E5946E8}"/>
              </a:ext>
            </a:extLst>
          </p:cNvPr>
          <p:cNvSpPr txBox="1"/>
          <p:nvPr/>
        </p:nvSpPr>
        <p:spPr>
          <a:xfrm>
            <a:off x="9139331" y="94535"/>
            <a:ext cx="60992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Possible Greedy:</a:t>
            </a:r>
            <a:endParaRPr lang="he-IL" sz="2400" dirty="0"/>
          </a:p>
        </p:txBody>
      </p:sp>
    </p:spTree>
    <p:extLst>
      <p:ext uri="{BB962C8B-B14F-4D97-AF65-F5344CB8AC3E}">
        <p14:creationId xmlns:p14="http://schemas.microsoft.com/office/powerpoint/2010/main" val="9686109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2" name="Rectangle 78">
            <a:extLst>
              <a:ext uri="{FF2B5EF4-FFF2-40B4-BE49-F238E27FC236}">
                <a16:creationId xmlns:a16="http://schemas.microsoft.com/office/drawing/2014/main" id="{114C78B5-EC6B-4A39-8860-7051008674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A4F834-604C-B664-D629-409F327E1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4669978"/>
            <a:ext cx="10518775" cy="117370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400" kern="1200" dirty="0">
                <a:solidFill>
                  <a:schemeClr val="bg1"/>
                </a:solidFill>
              </a:rPr>
              <a:t>In 1990 they suggested a randomized algorithm, known as RANKING</a:t>
            </a:r>
            <a:r>
              <a:rPr lang="en-US" sz="2400" dirty="0">
                <a:solidFill>
                  <a:schemeClr val="bg1"/>
                </a:solidFill>
              </a:rPr>
              <a:t> or KVV90</a:t>
            </a:r>
            <a:r>
              <a:rPr lang="en-US" sz="2400" kern="1200" dirty="0">
                <a:solidFill>
                  <a:schemeClr val="bg1"/>
                </a:solidFill>
              </a:rPr>
              <a:t>, ensuring in expectation at least 1 – 1/e (=0.632) of the maximum matching.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698A8C6-65D1-A8D6-639A-8CC983DCAB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4" r="-3" b="-3"/>
          <a:stretch/>
        </p:blipFill>
        <p:spPr bwMode="auto">
          <a:xfrm>
            <a:off x="20" y="10"/>
            <a:ext cx="4000480" cy="3904882"/>
          </a:xfrm>
          <a:custGeom>
            <a:avLst/>
            <a:gdLst/>
            <a:ahLst/>
            <a:cxnLst/>
            <a:rect l="l" t="t" r="r" b="b"/>
            <a:pathLst>
              <a:path w="4000500" h="3413410">
                <a:moveTo>
                  <a:pt x="0" y="0"/>
                </a:moveTo>
                <a:lnTo>
                  <a:pt x="4000500" y="0"/>
                </a:lnTo>
                <a:lnTo>
                  <a:pt x="4000500" y="3330603"/>
                </a:lnTo>
                <a:lnTo>
                  <a:pt x="416174" y="3413410"/>
                </a:lnTo>
                <a:lnTo>
                  <a:pt x="0" y="3408169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Umesh V. Vazirani">
            <a:extLst>
              <a:ext uri="{FF2B5EF4-FFF2-40B4-BE49-F238E27FC236}">
                <a16:creationId xmlns:a16="http://schemas.microsoft.com/office/drawing/2014/main" id="{F67A76E9-7E45-0F8D-2024-BDADE64CB0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92" b="15301"/>
          <a:stretch/>
        </p:blipFill>
        <p:spPr bwMode="auto">
          <a:xfrm>
            <a:off x="4191002" y="10"/>
            <a:ext cx="3809998" cy="3904881"/>
          </a:xfrm>
          <a:custGeom>
            <a:avLst/>
            <a:gdLst/>
            <a:ahLst/>
            <a:cxnLst/>
            <a:rect l="l" t="t" r="r" b="b"/>
            <a:pathLst>
              <a:path w="3809998" h="3361533">
                <a:moveTo>
                  <a:pt x="0" y="0"/>
                </a:moveTo>
                <a:lnTo>
                  <a:pt x="3809998" y="0"/>
                </a:lnTo>
                <a:lnTo>
                  <a:pt x="3809998" y="3353206"/>
                </a:lnTo>
                <a:lnTo>
                  <a:pt x="1781628" y="3181423"/>
                </a:lnTo>
                <a:lnTo>
                  <a:pt x="0" y="336153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090DD1D6-123C-3F6B-07AA-BDDC7538C4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9" r="-1" b="24808"/>
          <a:stretch/>
        </p:blipFill>
        <p:spPr bwMode="auto">
          <a:xfrm>
            <a:off x="8191500" y="-1"/>
            <a:ext cx="4000500" cy="4008409"/>
          </a:xfrm>
          <a:custGeom>
            <a:avLst/>
            <a:gdLst/>
            <a:ahLst/>
            <a:cxnLst/>
            <a:rect l="l" t="t" r="r" b="b"/>
            <a:pathLst>
              <a:path w="4000500" h="3403026">
                <a:moveTo>
                  <a:pt x="0" y="0"/>
                </a:moveTo>
                <a:lnTo>
                  <a:pt x="4000500" y="0"/>
                </a:lnTo>
                <a:lnTo>
                  <a:pt x="4000500" y="3403026"/>
                </a:lnTo>
                <a:lnTo>
                  <a:pt x="9072" y="3370108"/>
                </a:lnTo>
                <a:lnTo>
                  <a:pt x="0" y="336934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33" name="Group 80">
            <a:extLst>
              <a:ext uri="{FF2B5EF4-FFF2-40B4-BE49-F238E27FC236}">
                <a16:creationId xmlns:a16="http://schemas.microsoft.com/office/drawing/2014/main" id="{A50943B0-FDF7-4C2C-B784-9208C945A8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528992"/>
            <a:ext cx="12192000" cy="757168"/>
            <a:chOff x="0" y="2959818"/>
            <a:chExt cx="12192000" cy="757168"/>
          </a:xfrm>
        </p:grpSpPr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64021FAB-FA86-49DE-8FC9-585A1729B7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400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7B58B526-A432-4EB5-AA70-2BB897257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5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400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0161F9BC-68FD-A799-FF72-DCFA75385B9D}"/>
              </a:ext>
            </a:extLst>
          </p:cNvPr>
          <p:cNvSpPr txBox="1"/>
          <p:nvPr/>
        </p:nvSpPr>
        <p:spPr>
          <a:xfrm>
            <a:off x="5664201" y="4766267"/>
            <a:ext cx="5692774" cy="10774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b="0" i="0" dirty="0">
              <a:solidFill>
                <a:schemeClr val="bg1">
                  <a:alpha val="8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51394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BD135C-932A-FB36-179E-25DBF659B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en-US" sz="5400"/>
              <a:t>RANKING algorithm:</a:t>
            </a:r>
            <a:endParaRPr lang="en-IL" sz="540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7B88C1-DBCC-1B5B-7CC8-D216456556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200" dirty="0"/>
              <a:t>For each vertex </a:t>
            </a:r>
            <a:r>
              <a:rPr lang="en-US" sz="2200" dirty="0" err="1"/>
              <a:t>i</a:t>
            </a:r>
            <a:r>
              <a:rPr lang="en-US" sz="2200" dirty="0"/>
              <a:t> </a:t>
            </a:r>
            <a:r>
              <a:rPr lang="en-IL" sz="2200" b="1" i="0" dirty="0">
                <a:effectLst/>
                <a:latin typeface="arial" panose="020B0604020202020204" pitchFamily="34" charset="0"/>
              </a:rPr>
              <a:t>∈</a:t>
            </a:r>
            <a:r>
              <a:rPr lang="en-US" sz="2200" dirty="0"/>
              <a:t> L:</a:t>
            </a:r>
          </a:p>
          <a:p>
            <a:pPr marL="0" indent="0">
              <a:buNone/>
            </a:pPr>
            <a:r>
              <a:rPr lang="en-US" sz="2200" dirty="0"/>
              <a:t>	select Yi </a:t>
            </a:r>
            <a:r>
              <a:rPr lang="en-IL" sz="2200" b="1" i="0" dirty="0">
                <a:effectLst/>
                <a:latin typeface="arial" panose="020B0604020202020204" pitchFamily="34" charset="0"/>
              </a:rPr>
              <a:t>∈</a:t>
            </a:r>
            <a:r>
              <a:rPr lang="en-US" sz="2200" b="1" i="0" dirty="0">
                <a:effectLst/>
                <a:latin typeface="arial" panose="020B0604020202020204" pitchFamily="34" charset="0"/>
              </a:rPr>
              <a:t> </a:t>
            </a:r>
            <a:r>
              <a:rPr lang="en-US" sz="2200" i="0" dirty="0">
                <a:effectLst/>
                <a:latin typeface="arial" panose="020B0604020202020204" pitchFamily="34" charset="0"/>
              </a:rPr>
              <a:t>[0,1] at random</a:t>
            </a:r>
          </a:p>
          <a:p>
            <a:pPr marL="0" indent="0">
              <a:buNone/>
            </a:pPr>
            <a:r>
              <a:rPr lang="en-US" sz="2200" dirty="0">
                <a:latin typeface="arial" panose="020B0604020202020204" pitchFamily="34" charset="0"/>
              </a:rPr>
              <a:t>when each vertex j </a:t>
            </a:r>
            <a:r>
              <a:rPr lang="en-IL" sz="2200" b="1" i="0" dirty="0">
                <a:effectLst/>
                <a:latin typeface="arial" panose="020B0604020202020204" pitchFamily="34" charset="0"/>
              </a:rPr>
              <a:t>∈</a:t>
            </a:r>
            <a:r>
              <a:rPr lang="en-US" sz="2200" dirty="0">
                <a:latin typeface="arial" panose="020B0604020202020204" pitchFamily="34" charset="0"/>
              </a:rPr>
              <a:t> R arrives:</a:t>
            </a:r>
          </a:p>
          <a:p>
            <a:pPr marL="0" indent="0">
              <a:buNone/>
            </a:pPr>
            <a:r>
              <a:rPr lang="en-US" sz="2200" dirty="0">
                <a:latin typeface="arial" panose="020B0604020202020204" pitchFamily="34" charset="0"/>
              </a:rPr>
              <a:t>	if j has no unmatched neighbors:</a:t>
            </a:r>
          </a:p>
          <a:p>
            <a:pPr marL="0" indent="0">
              <a:buNone/>
            </a:pPr>
            <a:r>
              <a:rPr lang="en-US" sz="2200" dirty="0">
                <a:latin typeface="arial" panose="020B0604020202020204" pitchFamily="34" charset="0"/>
              </a:rPr>
              <a:t>		j remains unmatched.</a:t>
            </a:r>
          </a:p>
          <a:p>
            <a:pPr marL="0" indent="0">
              <a:buNone/>
            </a:pPr>
            <a:r>
              <a:rPr lang="en-US" sz="2200" dirty="0">
                <a:latin typeface="arial" panose="020B0604020202020204" pitchFamily="34" charset="0"/>
              </a:rPr>
              <a:t>	else:</a:t>
            </a:r>
          </a:p>
          <a:p>
            <a:pPr marL="0" indent="0">
              <a:buNone/>
            </a:pPr>
            <a:r>
              <a:rPr lang="en-US" sz="2200" dirty="0">
                <a:latin typeface="arial" panose="020B0604020202020204" pitchFamily="34" charset="0"/>
              </a:rPr>
              <a:t>		match j to its lowest Yi neighbor.</a:t>
            </a:r>
          </a:p>
          <a:p>
            <a:pPr marL="0" indent="0">
              <a:buNone/>
            </a:pPr>
            <a:r>
              <a:rPr lang="en-US" sz="2200" dirty="0">
                <a:latin typeface="arial" panose="020B0604020202020204" pitchFamily="34" charset="0"/>
              </a:rPr>
              <a:t>	</a:t>
            </a:r>
            <a:endParaRPr lang="en-IL" sz="2200" dirty="0"/>
          </a:p>
        </p:txBody>
      </p:sp>
    </p:spTree>
    <p:extLst>
      <p:ext uri="{BB962C8B-B14F-4D97-AF65-F5344CB8AC3E}">
        <p14:creationId xmlns:p14="http://schemas.microsoft.com/office/powerpoint/2010/main" val="13893767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3" name="Rectangle 24">
            <a:extLst>
              <a:ext uri="{FF2B5EF4-FFF2-40B4-BE49-F238E27FC236}">
                <a16:creationId xmlns:a16="http://schemas.microsoft.com/office/drawing/2014/main" id="{28D31E1B-0407-4223-9642-0B642CBF57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4" name="Group 26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062849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55" name="Rectangle 27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28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29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8" name="Rectangle 31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656150"/>
            <a:ext cx="5672667" cy="14315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BD135C-932A-FB36-179E-25DBF659B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73940"/>
            <a:ext cx="5052369" cy="1035781"/>
          </a:xfrm>
        </p:spPr>
        <p:txBody>
          <a:bodyPr anchor="ctr">
            <a:normAutofit/>
          </a:bodyPr>
          <a:lstStyle/>
          <a:p>
            <a:r>
              <a:rPr lang="en-US" sz="3600"/>
              <a:t>RANKING algorithm:</a:t>
            </a:r>
            <a:endParaRPr lang="en-IL" sz="36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7B88C1-DBCC-1B5B-7CC8-D216456556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9" y="2524721"/>
            <a:ext cx="4991629" cy="367712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1800" dirty="0"/>
              <a:t>For each vertex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IL" sz="1800" b="1" i="0" dirty="0">
                <a:effectLst/>
                <a:latin typeface="arial" panose="020B0604020202020204" pitchFamily="34" charset="0"/>
              </a:rPr>
              <a:t>∈</a:t>
            </a:r>
            <a:r>
              <a:rPr lang="en-US" sz="1800" dirty="0"/>
              <a:t> L:</a:t>
            </a:r>
          </a:p>
          <a:p>
            <a:pPr marL="0" indent="0">
              <a:buNone/>
            </a:pPr>
            <a:r>
              <a:rPr lang="en-US" sz="1800" dirty="0"/>
              <a:t>	select Yi </a:t>
            </a:r>
            <a:r>
              <a:rPr lang="en-IL" sz="1800" b="1" i="0" dirty="0">
                <a:effectLst/>
                <a:latin typeface="arial" panose="020B0604020202020204" pitchFamily="34" charset="0"/>
              </a:rPr>
              <a:t>∈</a:t>
            </a:r>
            <a:r>
              <a:rPr lang="en-US" sz="1800" b="1" i="0" dirty="0">
                <a:effectLst/>
                <a:latin typeface="arial" panose="020B0604020202020204" pitchFamily="34" charset="0"/>
              </a:rPr>
              <a:t> </a:t>
            </a:r>
            <a:r>
              <a:rPr lang="en-US" sz="1800" i="0" dirty="0">
                <a:effectLst/>
                <a:latin typeface="arial" panose="020B0604020202020204" pitchFamily="34" charset="0"/>
              </a:rPr>
              <a:t>[0,1] at random</a:t>
            </a:r>
          </a:p>
          <a:p>
            <a:pPr marL="0" indent="0">
              <a:buNone/>
            </a:pPr>
            <a:r>
              <a:rPr lang="en-US" sz="1800" dirty="0">
                <a:latin typeface="arial" panose="020B0604020202020204" pitchFamily="34" charset="0"/>
              </a:rPr>
              <a:t>when each vertex j </a:t>
            </a:r>
            <a:r>
              <a:rPr lang="en-IL" sz="1800" b="1" i="0" dirty="0">
                <a:effectLst/>
                <a:latin typeface="arial" panose="020B0604020202020204" pitchFamily="34" charset="0"/>
              </a:rPr>
              <a:t>∈</a:t>
            </a:r>
            <a:r>
              <a:rPr lang="en-US" sz="1800" dirty="0">
                <a:latin typeface="arial" panose="020B0604020202020204" pitchFamily="34" charset="0"/>
              </a:rPr>
              <a:t> R arrives:</a:t>
            </a:r>
          </a:p>
          <a:p>
            <a:pPr marL="0" indent="0">
              <a:buNone/>
            </a:pPr>
            <a:r>
              <a:rPr lang="en-US" sz="1800" dirty="0">
                <a:latin typeface="arial" panose="020B0604020202020204" pitchFamily="34" charset="0"/>
              </a:rPr>
              <a:t>	if j has no unmatched neighbors:</a:t>
            </a:r>
          </a:p>
          <a:p>
            <a:pPr marL="0" indent="0">
              <a:buNone/>
            </a:pPr>
            <a:r>
              <a:rPr lang="en-US" sz="1800" dirty="0">
                <a:latin typeface="arial" panose="020B0604020202020204" pitchFamily="34" charset="0"/>
              </a:rPr>
              <a:t>		j remains unmatched.</a:t>
            </a:r>
          </a:p>
          <a:p>
            <a:pPr marL="0" indent="0">
              <a:buNone/>
            </a:pPr>
            <a:r>
              <a:rPr lang="en-US" sz="1800" dirty="0">
                <a:latin typeface="arial" panose="020B0604020202020204" pitchFamily="34" charset="0"/>
              </a:rPr>
              <a:t>	else:</a:t>
            </a:r>
          </a:p>
          <a:p>
            <a:pPr marL="0" indent="0">
              <a:buNone/>
            </a:pPr>
            <a:r>
              <a:rPr lang="en-US" sz="1800" dirty="0">
                <a:latin typeface="arial" panose="020B0604020202020204" pitchFamily="34" charset="0"/>
              </a:rPr>
              <a:t>		match j to its lowest Yi 					neighbor.</a:t>
            </a:r>
          </a:p>
          <a:p>
            <a:pPr marL="0" indent="0">
              <a:buNone/>
            </a:pPr>
            <a:r>
              <a:rPr lang="en-US" sz="1800" dirty="0">
                <a:latin typeface="arial" panose="020B0604020202020204" pitchFamily="34" charset="0"/>
              </a:rPr>
              <a:t>	</a:t>
            </a:r>
            <a:endParaRPr lang="en-IL" sz="1800" dirty="0"/>
          </a:p>
        </p:txBody>
      </p:sp>
      <p:sp>
        <p:nvSpPr>
          <p:cNvPr id="59" name="Rectangle 33">
            <a:extLst>
              <a:ext uri="{FF2B5EF4-FFF2-40B4-BE49-F238E27FC236}">
                <a16:creationId xmlns:a16="http://schemas.microsoft.com/office/drawing/2014/main" id="{70E96339-907C-46C3-99AC-31179B6F0E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16299" y="608401"/>
            <a:ext cx="4637502" cy="559344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92240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D234B9F9-8644-9A2F-4F87-898D6305C5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7804" y="1463860"/>
            <a:ext cx="3419475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0800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13191</TotalTime>
  <Words>2290</Words>
  <Application>Microsoft Office PowerPoint</Application>
  <PresentationFormat>מסך רחב</PresentationFormat>
  <Paragraphs>248</Paragraphs>
  <Slides>42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6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42</vt:i4>
      </vt:variant>
    </vt:vector>
  </HeadingPairs>
  <TitlesOfParts>
    <vt:vector size="49" baseType="lpstr">
      <vt:lpstr>Arial</vt:lpstr>
      <vt:lpstr>Arial</vt:lpstr>
      <vt:lpstr>Calibri</vt:lpstr>
      <vt:lpstr>Calibri Light</vt:lpstr>
      <vt:lpstr>Cambria Math</vt:lpstr>
      <vt:lpstr>Wingdings</vt:lpstr>
      <vt:lpstr>Office Theme</vt:lpstr>
      <vt:lpstr>Randomized Primal-Dual Analysis of RANKING</vt:lpstr>
      <vt:lpstr>Bipartite matching:  G = (L, R, E) unweighted we want max matches.</vt:lpstr>
      <vt:lpstr>Online bipartite matching problem</vt:lpstr>
      <vt:lpstr>Online bipartite matching problem</vt:lpstr>
      <vt:lpstr>Online bipartite matching problem</vt:lpstr>
      <vt:lpstr>Greedy solution:</vt:lpstr>
      <vt:lpstr>In 1990 they suggested a randomized algorithm, known as RANKING or KVV90, ensuring in expectation at least 1 – 1/e (=0.632) of the maximum matching. </vt:lpstr>
      <vt:lpstr>RANKING algorithm:</vt:lpstr>
      <vt:lpstr>RANKING algorithm:</vt:lpstr>
      <vt:lpstr>RANKING algorithm:</vt:lpstr>
      <vt:lpstr>RANKING algorithm:</vt:lpstr>
      <vt:lpstr>RANKING algorithm:</vt:lpstr>
      <vt:lpstr>RANKING algorithm:</vt:lpstr>
      <vt:lpstr>RANKING algorithm:</vt:lpstr>
      <vt:lpstr>RANKING algorithm:</vt:lpstr>
      <vt:lpstr>RANKING algorithm:</vt:lpstr>
      <vt:lpstr>Algorithm analysis:</vt:lpstr>
      <vt:lpstr>RANKING’s competitive ratio</vt:lpstr>
      <vt:lpstr>Why 1 -1/e?</vt:lpstr>
      <vt:lpstr>Lemma (*)</vt:lpstr>
      <vt:lpstr>Proof that In expectation, P ≥ F * OPT :</vt:lpstr>
      <vt:lpstr>Construction of the duals</vt:lpstr>
      <vt:lpstr>On matching i and j:</vt:lpstr>
      <vt:lpstr>Definitions</vt:lpstr>
      <vt:lpstr>Dominance Lemma:</vt:lpstr>
      <vt:lpstr>Dominance Lemma:</vt:lpstr>
      <vt:lpstr>Dominance Lemma:</vt:lpstr>
      <vt:lpstr>Dominance Lemma:</vt:lpstr>
      <vt:lpstr>Dominance Lemma:</vt:lpstr>
      <vt:lpstr>Definitions</vt:lpstr>
      <vt:lpstr>Monotonicity Lemma:</vt:lpstr>
      <vt:lpstr>Monotonicity Lemma:</vt:lpstr>
      <vt:lpstr>Monotonicity Lemma:</vt:lpstr>
      <vt:lpstr>Monotonicity Lemma:</vt:lpstr>
      <vt:lpstr>Lemma (****)</vt:lpstr>
      <vt:lpstr>Lemma (****)</vt:lpstr>
      <vt:lpstr>מצגת של PowerPoint‏</vt:lpstr>
      <vt:lpstr>Algorithm 2: vertex weighted</vt:lpstr>
      <vt:lpstr>Greedy solution:</vt:lpstr>
      <vt:lpstr>Algorithm 2: vertex weighted</vt:lpstr>
      <vt:lpstr>Algorithm analysis: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Randomized Primal-Dual Analysis of RANKING</dc:title>
  <dc:creator>Oren Levy</dc:creator>
  <cp:lastModifiedBy>Oren Levy</cp:lastModifiedBy>
  <cp:revision>69</cp:revision>
  <dcterms:created xsi:type="dcterms:W3CDTF">2022-05-07T01:23:24Z</dcterms:created>
  <dcterms:modified xsi:type="dcterms:W3CDTF">2022-05-17T02:54:57Z</dcterms:modified>
</cp:coreProperties>
</file>