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71_DA81CED2.xml" ContentType="application/vnd.ms-powerpoint.comments+xml"/>
  <Override PartName="/ppt/comments/modernComment_101_9140ED14.xml" ContentType="application/vnd.ms-powerpoint.comments+xml"/>
  <Override PartName="/ppt/comments/modernComment_111_C8D2DA26.xml" ContentType="application/vnd.ms-powerpoint.comments+xml"/>
  <Override PartName="/ppt/comments/modernComment_105_C7E70FDF.xml" ContentType="application/vnd.ms-powerpoint.comments+xml"/>
  <Override PartName="/ppt/comments/modernComment_168_C05DCF06.xml" ContentType="application/vnd.ms-powerpoint.comments+xml"/>
  <Override PartName="/ppt/comments/modernComment_15E_63B7B357.xml" ContentType="application/vnd.ms-powerpoint.comments+xml"/>
  <Override PartName="/ppt/comments/modernComment_15F_ACAE5D30.xml" ContentType="application/vnd.ms-powerpoint.comments+xml"/>
  <Override PartName="/ppt/comments/modernComment_15A_6414CE.xml" ContentType="application/vnd.ms-powerpoint.comments+xml"/>
  <Override PartName="/ppt/comments/modernComment_16D_F6B46F71.xml" ContentType="application/vnd.ms-powerpoint.comments+xml"/>
  <Override PartName="/ppt/comments/modernComment_144_6C86D40E.xml" ContentType="application/vnd.ms-powerpoint.comments+xml"/>
  <Override PartName="/ppt/comments/modernComment_120_50A5E6B5.xml" ContentType="application/vnd.ms-powerpoint.comments+xml"/>
  <Override PartName="/ppt/comments/modernComment_122_E4FAEE2E.xml" ContentType="application/vnd.ms-powerpoint.comments+xml"/>
  <Override PartName="/ppt/comments/modernComment_126_B8C4031.xml" ContentType="application/vnd.ms-powerpoint.comments+xml"/>
  <Override PartName="/ppt/comments/modernComment_149_3CDB33A.xml" ContentType="application/vnd.ms-powerpoint.comments+xml"/>
  <Override PartName="/ppt/comments/modernComment_137_BB5B2E85.xml" ContentType="application/vnd.ms-powerpoint.comments+xml"/>
  <Override PartName="/ppt/comments/modernComment_138_8349CD5A.xml" ContentType="application/vnd.ms-powerpoint.comments+xml"/>
  <Override PartName="/ppt/comments/modernComment_14A_8919316.xml" ContentType="application/vnd.ms-powerpoint.comments+xml"/>
  <Override PartName="/ppt/comments/modernComment_107_D7BE204F.xml" ContentType="application/vnd.ms-powerpoint.comments+xml"/>
  <Override PartName="/ppt/comments/modernComment_179_7E40049D.xml" ContentType="application/vnd.ms-powerpoint.comments+xml"/>
  <Override PartName="/ppt/comments/modernComment_108_F877C409.xml" ContentType="application/vnd.ms-powerpoint.comments+xml"/>
  <Override PartName="/ppt/comments/modernComment_12A_CA1805AD.xml" ContentType="application/vnd.ms-powerpoint.comments+xml"/>
  <Override PartName="/ppt/comments/modernComment_153_268D662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9" r:id="rId3"/>
    <p:sldId id="257" r:id="rId4"/>
    <p:sldId id="305" r:id="rId5"/>
    <p:sldId id="307" r:id="rId6"/>
    <p:sldId id="361" r:id="rId7"/>
    <p:sldId id="363" r:id="rId8"/>
    <p:sldId id="364" r:id="rId9"/>
    <p:sldId id="308" r:id="rId10"/>
    <p:sldId id="273" r:id="rId11"/>
    <p:sldId id="390" r:id="rId12"/>
    <p:sldId id="261" r:id="rId13"/>
    <p:sldId id="392" r:id="rId14"/>
    <p:sldId id="391" r:id="rId15"/>
    <p:sldId id="393" r:id="rId16"/>
    <p:sldId id="394" r:id="rId17"/>
    <p:sldId id="360" r:id="rId18"/>
    <p:sldId id="348" r:id="rId19"/>
    <p:sldId id="349" r:id="rId20"/>
    <p:sldId id="350" r:id="rId21"/>
    <p:sldId id="351" r:id="rId22"/>
    <p:sldId id="353" r:id="rId23"/>
    <p:sldId id="354" r:id="rId24"/>
    <p:sldId id="355" r:id="rId25"/>
    <p:sldId id="356" r:id="rId26"/>
    <p:sldId id="359" r:id="rId27"/>
    <p:sldId id="357" r:id="rId28"/>
    <p:sldId id="358" r:id="rId29"/>
    <p:sldId id="346" r:id="rId30"/>
    <p:sldId id="395" r:id="rId31"/>
    <p:sldId id="396" r:id="rId32"/>
    <p:sldId id="310" r:id="rId33"/>
    <p:sldId id="365" r:id="rId34"/>
    <p:sldId id="366" r:id="rId35"/>
    <p:sldId id="367" r:id="rId36"/>
    <p:sldId id="368" r:id="rId37"/>
    <p:sldId id="309" r:id="rId38"/>
    <p:sldId id="397" r:id="rId39"/>
    <p:sldId id="398" r:id="rId40"/>
    <p:sldId id="399" r:id="rId41"/>
    <p:sldId id="400" r:id="rId42"/>
    <p:sldId id="286" r:id="rId43"/>
    <p:sldId id="320" r:id="rId44"/>
    <p:sldId id="289" r:id="rId45"/>
    <p:sldId id="321" r:id="rId46"/>
    <p:sldId id="401" r:id="rId47"/>
    <p:sldId id="322" r:id="rId48"/>
    <p:sldId id="323" r:id="rId49"/>
    <p:sldId id="324" r:id="rId50"/>
    <p:sldId id="325" r:id="rId51"/>
    <p:sldId id="288" r:id="rId52"/>
    <p:sldId id="402" r:id="rId53"/>
    <p:sldId id="403" r:id="rId54"/>
    <p:sldId id="290" r:id="rId55"/>
    <p:sldId id="404" r:id="rId56"/>
    <p:sldId id="294" r:id="rId57"/>
    <p:sldId id="329" r:id="rId58"/>
    <p:sldId id="318" r:id="rId59"/>
    <p:sldId id="326" r:id="rId60"/>
    <p:sldId id="327" r:id="rId61"/>
    <p:sldId id="328" r:id="rId62"/>
    <p:sldId id="311" r:id="rId63"/>
    <p:sldId id="406" r:id="rId64"/>
    <p:sldId id="407" r:id="rId65"/>
    <p:sldId id="312" r:id="rId66"/>
    <p:sldId id="408" r:id="rId67"/>
    <p:sldId id="405" r:id="rId68"/>
    <p:sldId id="295" r:id="rId69"/>
    <p:sldId id="331" r:id="rId70"/>
    <p:sldId id="330" r:id="rId71"/>
    <p:sldId id="332" r:id="rId72"/>
    <p:sldId id="333" r:id="rId73"/>
    <p:sldId id="334" r:id="rId74"/>
    <p:sldId id="297" r:id="rId75"/>
    <p:sldId id="263" r:id="rId76"/>
    <p:sldId id="377" r:id="rId77"/>
    <p:sldId id="413" r:id="rId78"/>
    <p:sldId id="414" r:id="rId79"/>
    <p:sldId id="415" r:id="rId80"/>
    <p:sldId id="416" r:id="rId81"/>
    <p:sldId id="418" r:id="rId82"/>
    <p:sldId id="417" r:id="rId83"/>
    <p:sldId id="419" r:id="rId84"/>
    <p:sldId id="421" r:id="rId85"/>
    <p:sldId id="422" r:id="rId86"/>
    <p:sldId id="264" r:id="rId87"/>
    <p:sldId id="298" r:id="rId88"/>
    <p:sldId id="335" r:id="rId89"/>
    <p:sldId id="336" r:id="rId90"/>
    <p:sldId id="299" r:id="rId91"/>
    <p:sldId id="337" r:id="rId92"/>
    <p:sldId id="339" r:id="rId93"/>
    <p:sldId id="304" r:id="rId94"/>
    <p:sldId id="340" r:id="rId95"/>
    <p:sldId id="341" r:id="rId96"/>
    <p:sldId id="303" r:id="rId97"/>
    <p:sldId id="319" r:id="rId98"/>
    <p:sldId id="342" r:id="rId99"/>
    <p:sldId id="343" r:id="rId100"/>
    <p:sldId id="300" r:id="rId101"/>
    <p:sldId id="345" r:id="rId102"/>
    <p:sldId id="316" r:id="rId103"/>
    <p:sldId id="423" r:id="rId104"/>
    <p:sldId id="317" r:id="rId105"/>
    <p:sldId id="302" r:id="rId106"/>
    <p:sldId id="344" r:id="rId107"/>
    <p:sldId id="266" r:id="rId10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AB65F9-274E-2BDE-6838-B92EA5CADC09}" name="Adi Fine" initials="AF" userId="S::adifine@mail.tau.ac.il::eb93f039-e22c-41cb-9577-3335db2aef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24"/>
    <a:srgbClr val="C53281"/>
    <a:srgbClr val="C53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0"/>
    <p:restoredTop sz="93243"/>
  </p:normalViewPr>
  <p:slideViewPr>
    <p:cSldViewPr snapToGrid="0" snapToObjects="1">
      <p:cViewPr varScale="1">
        <p:scale>
          <a:sx n="157" d="100"/>
          <a:sy n="157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8/10/relationships/authors" Target="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comments/modernComment_101_9140ED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3AF80E-F642-9043-8D72-043948AD754A}" authorId="{1EAB65F9-274E-2BDE-6838-B92EA5CADC09}" status="resolved" created="2022-03-30T07:42:44.991" complete="100000">
    <pc:sldMkLst xmlns:pc="http://schemas.microsoft.com/office/powerpoint/2013/main/command">
      <pc:docMk/>
      <pc:sldMk cId="2436951316" sldId="257"/>
    </pc:sldMkLst>
    <p188:txBody>
      <a:bodyPr/>
      <a:lstStyle/>
      <a:p>
        <a:r>
          <a:rPr lang="en-IL"/>
          <a:t>להוסיף תנאי על הדואליות חלשה
</a:t>
        </a:r>
      </a:p>
    </p188:txBody>
  </p188:cm>
</p188:cmLst>
</file>

<file path=ppt/comments/modernComment_105_C7E70FD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EBB6BE-5B35-2248-9F05-8FD795DF3678}" authorId="{1EAB65F9-274E-2BDE-6838-B92EA5CADC09}" status="resolved" created="2022-03-30T07:46:47.336" complete="100000">
    <pc:sldMkLst xmlns:pc="http://schemas.microsoft.com/office/powerpoint/2013/main/command">
      <pc:docMk/>
      <pc:sldMk cId="3353808863" sldId="261"/>
    </pc:sldMkLst>
    <p188:txBody>
      <a:bodyPr/>
      <a:lstStyle/>
      <a:p>
        <a:r>
          <a:rPr lang="en-IL"/>
          <a:t>להוסיף תיאור של הסיפור במילים</a:t>
        </a:r>
      </a:p>
    </p188:txBody>
  </p188:cm>
  <p188:cm id="{B119530F-482A-6A4C-AFD5-E2D947FDF81D}" authorId="{1EAB65F9-274E-2BDE-6838-B92EA5CADC09}" status="resolved" created="2022-03-30T07:47:10.627" complete="100000">
    <pc:sldMkLst xmlns:pc="http://schemas.microsoft.com/office/powerpoint/2013/main/command">
      <pc:docMk/>
      <pc:sldMk cId="3353808863" sldId="261"/>
    </pc:sldMkLst>
    <p188:txBody>
      <a:bodyPr/>
      <a:lstStyle/>
      <a:p>
        <a:r>
          <a:rPr lang="en-IL"/>
          <a:t>לרשום שנפתור את בעית הפרימלית</a:t>
        </a:r>
      </a:p>
    </p188:txBody>
  </p188:cm>
</p188:cmLst>
</file>

<file path=ppt/comments/modernComment_107_D7BE20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DAD826-E25B-1046-A84A-1914ACD3EB02}" authorId="{1EAB65F9-274E-2BDE-6838-B92EA5CADC09}" status="resolved" created="2022-03-30T08:21:51.019" complete="100000">
    <pc:sldMkLst xmlns:pc="http://schemas.microsoft.com/office/powerpoint/2013/main/command">
      <pc:docMk/>
      <pc:sldMk cId="3619561551" sldId="263"/>
    </pc:sldMkLst>
    <p188:txBody>
      <a:bodyPr/>
      <a:lstStyle/>
      <a:p>
        <a:r>
          <a:rPr lang="en-IL"/>
          <a:t>להוסיף מתי נעצרים</a:t>
        </a:r>
      </a:p>
    </p188:txBody>
  </p188:cm>
</p188:cmLst>
</file>

<file path=ppt/comments/modernComment_108_F877C4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09B505-0BD6-5E41-A232-F23163891C07}" authorId="{1EAB65F9-274E-2BDE-6838-B92EA5CADC09}" status="resolved" created="2022-03-27T10:35:53.48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68598537" sldId="264"/>
      <ac:spMk id="4" creationId="{DDA63608-C24C-A34C-B2F4-D61FEC857563}"/>
      <ac:txMk cp="0">
        <ac:context len="201" hash="4015968431"/>
      </ac:txMk>
    </ac:txMkLst>
    <p188:pos x="2025503" y="384008"/>
    <p188:txBody>
      <a:bodyPr/>
      <a:lstStyle/>
      <a:p>
        <a:r>
          <a:rPr lang="en-IL"/>
          <a:t>is there intuition?</a:t>
        </a:r>
      </a:p>
    </p188:txBody>
  </p188:cm>
  <p188:cm id="{03EFB6F0-4087-9C48-BF16-7F628580AF89}" authorId="{1EAB65F9-274E-2BDE-6838-B92EA5CADC09}" status="resolved" created="2022-03-30T08:26:13.617" complete="100000">
    <pc:sldMkLst xmlns:pc="http://schemas.microsoft.com/office/powerpoint/2013/main/command">
      <pc:docMk/>
      <pc:sldMk cId="4168598537" sldId="264"/>
    </pc:sldMkLst>
    <p188:txBody>
      <a:bodyPr/>
      <a:lstStyle/>
      <a:p>
        <a:r>
          <a:rPr lang="en-IL"/>
          <a:t>אנימציה</a:t>
        </a:r>
      </a:p>
    </p188:txBody>
  </p188:cm>
</p188:cmLst>
</file>

<file path=ppt/comments/modernComment_111_C8D2DA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B6EE8F-0E2C-514C-98B1-D63359BF720F}" authorId="{1EAB65F9-274E-2BDE-6838-B92EA5CADC09}" status="resolved" created="2022-03-30T07:45:02.719" complete="100000">
    <pc:sldMkLst xmlns:pc="http://schemas.microsoft.com/office/powerpoint/2013/main/command">
      <pc:docMk/>
      <pc:sldMk cId="3369261606" sldId="273"/>
    </pc:sldMkLst>
    <p188:txBody>
      <a:bodyPr/>
      <a:lstStyle/>
      <a:p>
        <a:r>
          <a:rPr lang="en-IL"/>
          <a:t>להוסיף צבעים
</a:t>
        </a:r>
      </a:p>
    </p188:txBody>
  </p188:cm>
  <p188:cm id="{3C426BC2-3216-E94A-83C7-C37E6A550223}" authorId="{1EAB65F9-274E-2BDE-6838-B92EA5CADC09}" status="resolved" created="2022-03-30T07:45:20.30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69261606" sldId="273"/>
      <ac:spMk id="3" creationId="{FFF09C04-66EF-B64A-9D2A-BC42BC687400}"/>
      <ac:txMk cp="95" len="1">
        <ac:context len="125" hash="1448200893"/>
      </ac:txMk>
    </ac:txMkLst>
    <p188:pos x="3980830" y="607073"/>
    <p188:txBody>
      <a:bodyPr/>
      <a:lstStyle/>
      <a:p>
        <a:r>
          <a:rPr lang="en-IL"/>
          <a:t>לבדוק</a:t>
        </a:r>
      </a:p>
    </p188:txBody>
  </p188:cm>
  <p188:cm id="{7CDC7A2A-5C45-1E4F-8C06-CBC3E70B548D}" authorId="{1EAB65F9-274E-2BDE-6838-B92EA5CADC09}" status="resolved" created="2022-03-30T07:46:20.60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69261606" sldId="273"/>
      <ac:spMk id="3" creationId="{FFF09C04-66EF-B64A-9D2A-BC42BC687400}"/>
    </ac:deMkLst>
    <p188:txBody>
      <a:bodyPr/>
      <a:lstStyle/>
      <a:p>
        <a:r>
          <a:rPr lang="en-IL"/>
          <a:t>להוסיף שאנחנו רוצים לשמור על ספיקוק</a:t>
        </a:r>
      </a:p>
    </p188:txBody>
  </p188:cm>
</p188:cmLst>
</file>

<file path=ppt/comments/modernComment_120_50A5E6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3B40B2-5D35-7040-A30E-2991BF0592EF}" authorId="{1EAB65F9-274E-2BDE-6838-B92EA5CADC09}" status="resolved" created="2022-03-30T08:09:29.140" complete="100000">
    <pc:sldMkLst xmlns:pc="http://schemas.microsoft.com/office/powerpoint/2013/main/command">
      <pc:docMk/>
      <pc:sldMk cId="1353049781" sldId="288"/>
    </pc:sldMkLst>
    <p188:txBody>
      <a:bodyPr/>
      <a:lstStyle/>
      <a:p>
        <a:r>
          <a:rPr lang="en-IL"/>
          <a:t>לתקנן אנימצית כניסה</a:t>
        </a:r>
      </a:p>
    </p188:txBody>
  </p188:cm>
  <p188:cm id="{80670376-205D-6847-AA51-D344F5C3B178}" authorId="{1EAB65F9-274E-2BDE-6838-B92EA5CADC09}" status="resolved" created="2022-03-30T08:10:16.1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53049781" sldId="288"/>
      <ac:spMk id="10" creationId="{A5C7D59D-00DD-D54B-8112-B6601E8098BC}"/>
    </ac:deMkLst>
    <p188:txBody>
      <a:bodyPr/>
      <a:lstStyle/>
      <a:p>
        <a:r>
          <a:rPr lang="en-IL"/>
          <a:t>להוסיף עוד תתי אנימציה לאי שוייון</a:t>
        </a:r>
      </a:p>
    </p188:txBody>
  </p188:cm>
</p188:cmLst>
</file>

<file path=ppt/comments/modernComment_122_E4FAEE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94EBC40-7620-2F42-9008-77D40512D23F}" authorId="{1EAB65F9-274E-2BDE-6838-B92EA5CADC09}" status="resolved" created="2022-03-30T08:10:52.656" complete="100000">
    <pc:sldMkLst xmlns:pc="http://schemas.microsoft.com/office/powerpoint/2013/main/command">
      <pc:docMk/>
      <pc:sldMk cId="3841650222" sldId="290"/>
    </pc:sldMkLst>
    <p188:txBody>
      <a:bodyPr/>
      <a:lstStyle/>
      <a:p>
        <a:r>
          <a:rPr lang="en-IL"/>
          <a:t>לתקן אנימצית כניסה</a:t>
        </a:r>
      </a:p>
    </p188:txBody>
  </p188:cm>
  <p188:cm id="{5A4DC003-5E07-BE40-9CAE-8E2B31EA1427}" authorId="{1EAB65F9-274E-2BDE-6838-B92EA5CADC09}" status="resolved" created="2022-03-30T08:10:57.135" complete="100000">
    <pc:sldMkLst xmlns:pc="http://schemas.microsoft.com/office/powerpoint/2013/main/command">
      <pc:docMk/>
      <pc:sldMk cId="3841650222" sldId="290"/>
    </pc:sldMkLst>
    <p188:txBody>
      <a:bodyPr/>
      <a:lstStyle/>
      <a:p>
        <a:r>
          <a:rPr lang="en-IL"/>
          <a:t>להוסיףף צבעים</a:t>
        </a:r>
      </a:p>
    </p188:txBody>
  </p188:cm>
  <p188:cm id="{389DE979-C961-7743-B845-E3861DECEBBD}" authorId="{1EAB65F9-274E-2BDE-6838-B92EA5CADC09}" status="resolved" created="2022-03-30T08:13:06.749" complete="100000">
    <pc:sldMkLst xmlns:pc="http://schemas.microsoft.com/office/powerpoint/2013/main/command">
      <pc:docMk/>
      <pc:sldMk cId="3841650222" sldId="290"/>
    </pc:sldMkLst>
    <p188:txBody>
      <a:bodyPr/>
      <a:lstStyle/>
      <a:p>
        <a:r>
          <a:rPr lang="en-IL"/>
          <a:t>להוסיף מכאן את ההוכחה</a:t>
        </a:r>
      </a:p>
    </p188:txBody>
  </p188:cm>
</p188:cmLst>
</file>

<file path=ppt/comments/modernComment_126_B8C40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8B67E2-455A-A74C-BA5A-B6FD15CDE9B7}" authorId="{1EAB65F9-274E-2BDE-6838-B92EA5CADC09}" created="2022-03-30T08:17:09.738">
    <pc:sldMkLst xmlns:pc="http://schemas.microsoft.com/office/powerpoint/2013/main/command">
      <pc:docMk/>
      <pc:sldMk cId="193740849" sldId="294"/>
    </pc:sldMkLst>
    <p188:txBody>
      <a:bodyPr/>
      <a:lstStyle/>
      <a:p>
        <a:r>
          <a:rPr lang="en-IL"/>
          <a:t>להקריא את המעברים</a:t>
        </a:r>
      </a:p>
    </p188:txBody>
  </p188:cm>
</p188:cmLst>
</file>

<file path=ppt/comments/modernComment_12A_CA1805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AB054B-8894-B74C-8329-012BC0BB30A3}" authorId="{1EAB65F9-274E-2BDE-6838-B92EA5CADC09}" status="resolved" created="2022-03-26T14:11:12.35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90571949" sldId="298"/>
      <ac:spMk id="3" creationId="{89C28A69-86C5-BF4E-9876-B747364DCEEE}"/>
      <ac:txMk cp="112" len="15">
        <ac:context len="294" hash="748809251"/>
      </ac:txMk>
    </ac:txMkLst>
    <p188:pos x="5475767" y="701749"/>
    <p188:txBody>
      <a:bodyPr/>
      <a:lstStyle/>
      <a:p>
        <a:r>
          <a:rPr lang="en-IL"/>
          <a:t>intuition?</a:t>
        </a:r>
      </a:p>
    </p188:txBody>
  </p188:cm>
</p188:cmLst>
</file>

<file path=ppt/comments/modernComment_137_BB5B2E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C5972F-E4A3-824B-909C-91D05466ECDD}" authorId="{1EAB65F9-274E-2BDE-6838-B92EA5CADC09}" status="resolved" created="2022-03-30T08:14:25.547" complete="100000">
    <pc:sldMkLst xmlns:pc="http://schemas.microsoft.com/office/powerpoint/2013/main/command">
      <pc:docMk/>
      <pc:sldMk cId="3143315077" sldId="311"/>
    </pc:sldMkLst>
    <p188:txBody>
      <a:bodyPr/>
      <a:lstStyle/>
      <a:p>
        <a:r>
          <a:rPr lang="en-IL"/>
          <a:t>אפקטים</a:t>
        </a:r>
      </a:p>
    </p188:txBody>
  </p188:cm>
</p188:cmLst>
</file>

<file path=ppt/comments/modernComment_138_8349CD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D2C774-72F1-8A4F-8EAC-9A19DCD78FAF}" authorId="{1EAB65F9-274E-2BDE-6838-B92EA5CADC09}" status="resolved" created="2022-03-30T08:15:12.215" complete="100000">
    <pc:sldMkLst xmlns:pc="http://schemas.microsoft.com/office/powerpoint/2013/main/command">
      <pc:docMk/>
      <pc:sldMk cId="2202651994" sldId="312"/>
    </pc:sldMkLst>
    <p188:txBody>
      <a:bodyPr/>
      <a:lstStyle/>
      <a:p>
        <a:r>
          <a:rPr lang="en-IL"/>
          <a:t>להוסיף צבעים</a:t>
        </a:r>
      </a:p>
    </p188:txBody>
  </p188:cm>
</p188:cmLst>
</file>

<file path=ppt/comments/modernComment_144_6C86D4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414C89-A85B-2A4F-9F81-50A49ABC757A}" authorId="{1EAB65F9-274E-2BDE-6838-B92EA5CADC09}" status="resolved" created="2022-03-30T08:08:54.970" complete="100000">
    <pc:sldMkLst xmlns:pc="http://schemas.microsoft.com/office/powerpoint/2013/main/command">
      <pc:docMk/>
      <pc:sldMk cId="1820775438" sldId="324"/>
    </pc:sldMkLst>
    <p188:txBody>
      <a:bodyPr/>
      <a:lstStyle/>
      <a:p>
        <a:r>
          <a:rPr lang="en-IL"/>
          <a:t>לשנות סגול</a:t>
        </a:r>
      </a:p>
    </p188:txBody>
  </p188:cm>
</p188:cmLst>
</file>

<file path=ppt/comments/modernComment_149_3CDB33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58AB1F-96D2-744A-9083-B1A8B5A86349}" authorId="{1EAB65F9-274E-2BDE-6838-B92EA5CADC09}" status="resolved" created="2022-03-30T08:15:42.860" complete="100000">
    <pc:sldMkLst xmlns:pc="http://schemas.microsoft.com/office/powerpoint/2013/main/command">
      <pc:docMk/>
      <pc:sldMk cId="63812410" sldId="329"/>
    </pc:sldMkLst>
    <p188:txBody>
      <a:bodyPr/>
      <a:lstStyle/>
      <a:p>
        <a:r>
          <a:rPr lang="en-IL"/>
          <a:t>אפקטים</a:t>
        </a:r>
      </a:p>
    </p188:txBody>
  </p188:cm>
</p188:cmLst>
</file>

<file path=ppt/comments/modernComment_14A_89193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222ED2-7745-AC48-9CA5-84C1E031ED41}" authorId="{1EAB65F9-274E-2BDE-6838-B92EA5CADC09}" status="resolved" created="2022-03-30T08:20:01.181" complete="100000">
    <pc:sldMkLst xmlns:pc="http://schemas.microsoft.com/office/powerpoint/2013/main/command">
      <pc:docMk/>
      <pc:sldMk cId="143758102" sldId="330"/>
    </pc:sldMkLst>
    <p188:txBody>
      <a:bodyPr/>
      <a:lstStyle/>
      <a:p>
        <a:r>
          <a:rPr lang="en-IL"/>
          <a:t>להוסיף שקיבלנו פתרון לוגD תחרותי גם לדואלי</a:t>
        </a:r>
      </a:p>
    </p188:txBody>
  </p188:cm>
</p188:cmLst>
</file>

<file path=ppt/comments/modernComment_153_268D66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496BC3-92B0-3E47-9006-02FE38321CAF}" authorId="{1EAB65F9-274E-2BDE-6838-B92EA5CADC09}" status="resolved" created="2022-03-30T08:28:28.150" complete="100000">
    <pc:sldMkLst xmlns:pc="http://schemas.microsoft.com/office/powerpoint/2013/main/command">
      <pc:docMk/>
      <pc:sldMk cId="646800934" sldId="339"/>
    </pc:sldMkLst>
    <p188:txBody>
      <a:bodyPr/>
      <a:lstStyle/>
      <a:p>
        <a:r>
          <a:rPr lang="en-IL"/>
          <a:t>סוגריים</a:t>
        </a:r>
      </a:p>
    </p188:txBody>
  </p188:cm>
</p188:cmLst>
</file>

<file path=ppt/comments/modernComment_15A_6414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BDAEAE-F93B-524B-A1C2-FC68425DE455}" authorId="{1EAB65F9-274E-2BDE-6838-B92EA5CADC09}" status="resolved" created="2022-03-30T08:00:04.723" complete="100000">
    <pc:sldMkLst xmlns:pc="http://schemas.microsoft.com/office/powerpoint/2013/main/command">
      <pc:docMk/>
      <pc:sldMk cId="6558926" sldId="346"/>
    </pc:sldMkLst>
    <p188:txBody>
      <a:bodyPr/>
      <a:lstStyle/>
      <a:p>
        <a:r>
          <a:rPr lang="en-IL"/>
          <a:t>להוסיף צבע</a:t>
        </a:r>
      </a:p>
    </p188:txBody>
  </p188:cm>
  <p188:cm id="{3D0CDDDC-BFC7-3042-BB66-EC39DB07E26B}" authorId="{1EAB65F9-274E-2BDE-6838-B92EA5CADC09}" created="2022-03-30T08:00:11.597">
    <pc:sldMkLst xmlns:pc="http://schemas.microsoft.com/office/powerpoint/2013/main/command">
      <pc:docMk/>
      <pc:sldMk cId="6558926" sldId="346"/>
    </pc:sldMkLst>
    <p188:txBody>
      <a:bodyPr/>
      <a:lstStyle/>
      <a:p>
        <a:r>
          <a:rPr lang="en-IL"/>
          <a:t>להקריא</a:t>
        </a:r>
      </a:p>
    </p188:txBody>
  </p188:cm>
  <p188:cm id="{46D8ED91-6CAE-3A4B-A02F-5C0CA3F625E1}" authorId="{1EAB65F9-274E-2BDE-6838-B92EA5CADC09}" created="2022-03-30T08:02:54.884">
    <pc:sldMkLst xmlns:pc="http://schemas.microsoft.com/office/powerpoint/2013/main/command">
      <pc:docMk/>
      <pc:sldMk cId="6558926" sldId="346"/>
    </pc:sldMkLst>
    <p188:txBody>
      <a:bodyPr/>
      <a:lstStyle/>
      <a:p>
        <a:r>
          <a:rPr lang="en-IL"/>
          <a:t>להוסיף שקופית הסבר על S</a:t>
        </a:r>
      </a:p>
    </p188:txBody>
  </p188:cm>
</p188:cmLst>
</file>

<file path=ppt/comments/modernComment_15E_63B7B3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198E22-C92D-724A-B4D5-8D547F85EDE1}" authorId="{1EAB65F9-274E-2BDE-6838-B92EA5CADC09}" created="2022-03-30T07:54:14.592">
    <pc:sldMkLst xmlns:pc="http://schemas.microsoft.com/office/powerpoint/2013/main/command">
      <pc:docMk/>
      <pc:sldMk cId="1672983383" sldId="350"/>
    </pc:sldMkLst>
    <p188:txBody>
      <a:bodyPr/>
      <a:lstStyle/>
      <a:p>
        <a:r>
          <a:rPr lang="en-IL"/>
          <a:t>להוסיף כתוביות מה השתנה</a:t>
        </a:r>
      </a:p>
    </p188:txBody>
  </p188:cm>
</p188:cmLst>
</file>

<file path=ppt/comments/modernComment_15F_ACAE5D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5CA6550-316F-B940-A839-878A6AB34E27}" authorId="{1EAB65F9-274E-2BDE-6838-B92EA5CADC09}" status="resolved" created="2022-03-30T07:55:13.610" complete="100000">
    <pc:sldMkLst xmlns:pc="http://schemas.microsoft.com/office/powerpoint/2013/main/command">
      <pc:docMk/>
      <pc:sldMk cId="2897108272" sldId="351"/>
    </pc:sldMkLst>
    <p188:txBody>
      <a:bodyPr/>
      <a:lstStyle/>
      <a:p>
        <a:r>
          <a:rPr lang="en-IL"/>
          <a:t>לצבוע את Y</a:t>
        </a:r>
      </a:p>
    </p188:txBody>
  </p188:cm>
</p188:cmLst>
</file>

<file path=ppt/comments/modernComment_168_C05DCF0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C4B618-A5B3-7443-9572-25CCE990ECF1}" authorId="{1EAB65F9-274E-2BDE-6838-B92EA5CADC09}" status="resolved" created="2022-03-30T07:52:44.282" complete="100000">
    <pc:sldMkLst xmlns:pc="http://schemas.microsoft.com/office/powerpoint/2013/main/command">
      <pc:docMk/>
      <pc:sldMk cId="3227373318" sldId="360"/>
    </pc:sldMkLst>
    <p188:txBody>
      <a:bodyPr/>
      <a:lstStyle/>
      <a:p>
        <a:r>
          <a:rPr lang="en-IL"/>
          <a:t>להסיר את המיותרים</a:t>
        </a:r>
      </a:p>
    </p188:txBody>
  </p188:cm>
  <p188:cm id="{C862F84F-8730-8F45-87A3-78B1EFBBA693}" authorId="{1EAB65F9-274E-2BDE-6838-B92EA5CADC09}" status="resolved" created="2022-03-30T07:52:49.749" complete="100000">
    <pc:sldMkLst xmlns:pc="http://schemas.microsoft.com/office/powerpoint/2013/main/command">
      <pc:docMk/>
      <pc:sldMk cId="3227373318" sldId="360"/>
    </pc:sldMkLst>
    <p188:txBody>
      <a:bodyPr/>
      <a:lstStyle/>
      <a:p>
        <a:r>
          <a:rPr lang="en-IL"/>
          <a:t>להוסיף עוד צבעים</a:t>
        </a:r>
      </a:p>
    </p188:txBody>
  </p188:cm>
</p188:cmLst>
</file>

<file path=ppt/comments/modernComment_16D_F6B46F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8A76A7-3DA0-E145-9713-D57BB8E3FC79}" authorId="{1EAB65F9-274E-2BDE-6838-B92EA5CADC09}" created="2022-03-30T08:02:02.210">
    <pc:sldMkLst xmlns:pc="http://schemas.microsoft.com/office/powerpoint/2013/main/command">
      <pc:docMk/>
      <pc:sldMk cId="4139020145" sldId="365"/>
    </pc:sldMkLst>
    <p188:txBody>
      <a:bodyPr/>
      <a:lstStyle/>
      <a:p>
        <a:r>
          <a:rPr lang="en-IL"/>
          <a:t>לדמות לדוגמה הקודמת</a:t>
        </a:r>
      </a:p>
    </p188:txBody>
  </p188:cm>
</p188:cmLst>
</file>

<file path=ppt/comments/modernComment_171_DA81CE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570A94-06E4-BB4D-87B5-B8886684D9D2}" authorId="{1EAB65F9-274E-2BDE-6838-B92EA5CADC09}" status="resolved" created="2022-03-30T07:42:29.003" complete="100000">
    <pc:sldMkLst xmlns:pc="http://schemas.microsoft.com/office/powerpoint/2013/main/command">
      <pc:docMk/>
      <pc:sldMk cId="3665940178" sldId="369"/>
    </pc:sldMkLst>
    <p188:txBody>
      <a:bodyPr/>
      <a:lstStyle/>
      <a:p>
        <a:r>
          <a:rPr lang="en-IL"/>
          <a:t>להוסיף Y
להסיר WEAK
לשנות 1</a:t>
        </a:r>
      </a:p>
    </p188:txBody>
  </p188:cm>
</p188:cmLst>
</file>

<file path=ppt/comments/modernComment_179_7E4004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AC8E5B-5D86-554A-9B61-3F31D823620B}" authorId="{1EAB65F9-274E-2BDE-6838-B92EA5CADC09}" status="resolved" created="2022-03-30T08:22:27.168" complete="100000">
    <pc:sldMkLst xmlns:pc="http://schemas.microsoft.com/office/powerpoint/2013/main/command">
      <pc:docMk/>
      <pc:sldMk cId="2118124701" sldId="377"/>
    </pc:sldMkLst>
    <p188:txBody>
      <a:bodyPr/>
      <a:lstStyle/>
      <a:p>
        <a:r>
          <a:rPr lang="en-IL"/>
          <a:t>דוגמה בעמוד משלה</a:t>
        </a:r>
      </a:p>
    </p188:txBody>
  </p188:cm>
  <p188:cm id="{C94FA25A-FF6C-8244-96D8-B45AAF63032D}" authorId="{1EAB65F9-274E-2BDE-6838-B92EA5CADC09}" status="resolved" created="2022-03-30T08:23:02.877" complete="100000">
    <pc:sldMkLst xmlns:pc="http://schemas.microsoft.com/office/powerpoint/2013/main/command">
      <pc:docMk/>
      <pc:sldMk cId="2118124701" sldId="377"/>
    </pc:sldMkLst>
    <p188:txBody>
      <a:bodyPr/>
      <a:lstStyle/>
      <a:p>
        <a:r>
          <a:rPr lang="en-IL"/>
          <a:t>האם הגרף מכוון?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CC30-E234-4C43-825C-859F985D6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91BFA-2043-E041-8A8D-36E640A0E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49E6C-D6E0-9D46-8FF6-049B9B3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C75F-F476-0E40-A8A5-D68C500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CB139-A884-5F42-95E6-556E356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10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5FA9-B595-A441-9E84-2E84C69C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30C84-514B-F944-B4CF-5973935D0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8A079-7FA0-C446-B7FA-B0F1F8C1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B738-6C6D-1245-8C10-65768F74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FDDE6-A100-7A46-AFC4-E1530E67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83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A484B-3412-8142-B093-DADB5F373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A1B4C-002B-D149-B230-2B53E91C0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A3B8-B948-594F-A4F9-94DA7C90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46E3-4523-304E-B891-CDFE01E2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7DB4F-9FB3-C042-9DB8-208BAE7D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418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5975-6823-AD45-9156-3C3C23A8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EE9A-9848-0F46-A433-72AACE7D2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3D498-41A8-D44F-A52C-067EB582F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7C8F-43C7-D24B-AF9A-8CE75B5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C36D2-BA22-4E4A-81AA-A06F2B44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53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A982-1ECF-A749-A658-CD83396A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6720F-60F7-C147-893C-63F9F48B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F64BF-3F3C-A842-85C8-9CE27E61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1F13-578F-EA41-BB2D-673AFCFC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08E9-BBC4-B046-BB34-EE60BD67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6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B4B4-67A5-404F-A191-78727E32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12B9-F520-094A-9FDF-9B3F8567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505A6-9AF0-2D48-9DEB-8BD6F9539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E2B7E-CC07-1145-98B9-D6FC6505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98675-52CA-EB45-B60A-266FC5AF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C8F19-306A-5541-8F17-A18496AB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428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4421-06DB-CC4C-B498-D6F4534F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962E-394F-AD43-B206-164A6638A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8AF07-36FD-2D40-A6B0-77ADE4CE6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F7A28-D463-5740-911F-03B854158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68FA1-2F47-8F40-9625-A229C40F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CFC95-AF3B-1B4E-B35E-55651BEE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BF921-9208-6F42-825B-AA1B56FA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ED718-85E7-0348-BC10-955CEF3E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3257-07DF-A74F-8AEB-30B97385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5F3D6-C8C9-6047-A90B-F7898FAE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F440E-0E78-F049-85F2-40DD5F0A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F01F3-183A-CA46-AE9F-7E80F699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59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A406A-C14E-D24E-86E9-34B577DF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7F93A-BEB6-2648-8673-A868A363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11BF3-58E1-1347-B111-83D902E8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874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A9CC-9232-2C49-A9C9-D370191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ED95-0637-374B-A333-4EB83FD3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10E0-8D08-6245-86A2-32EE2FE86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C4597-DCA0-3E4C-9CFD-35DC564A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10390-4E3E-034C-BDDA-030213D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42C85-68CE-3E48-B808-43303862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916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C4D5-0735-B941-8325-BCEC6B44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8523B-003E-124C-9D3C-C5CE85963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B5CA4-7BD2-A54F-A3B7-2BAB04506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A6805-C903-1C46-A9D5-5E3E4709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2EE17-7277-2F49-86D6-9D072904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31BCE-2D9E-9D4A-B9E2-16F4ECB1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83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57751-254C-C54A-AD84-49537393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F4D5-EDE3-C44D-8833-C2007F457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879E3-F386-444F-8D53-4D580047B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427F-8B79-1D46-8CF3-7BBCCC4AF735}" type="datetimeFigureOut">
              <a:rPr lang="en-IL" smtClean="0"/>
              <a:t>04/04/2022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CAC6-ADC5-0544-82A5-32729E06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1F59-3BB2-0E46-A57A-D8D530717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0A30-EF8B-324A-9A23-8998B542A55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066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8/10/relationships/comments" Target="../comments/modernComment_111_C8D2DA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image" Target="../media/image18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7.png"/><Relationship Id="rId4" Type="http://schemas.openxmlformats.org/officeDocument/2006/relationships/image" Target="../media/image21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105_C7E70FDF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microsoft.com/office/2018/10/relationships/comments" Target="../comments/modernComment_168_C05DCF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2" Type="http://schemas.microsoft.com/office/2018/10/relationships/comments" Target="../comments/modernComment_171_DA81CED2.xml"/><Relationship Id="rId16" Type="http://schemas.openxmlformats.org/officeDocument/2006/relationships/image" Target="../media/image21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24" Type="http://schemas.openxmlformats.org/officeDocument/2006/relationships/image" Target="../media/image5.png"/><Relationship Id="rId5" Type="http://schemas.openxmlformats.org/officeDocument/2006/relationships/image" Target="../media/image280.png"/><Relationship Id="rId15" Type="http://schemas.openxmlformats.org/officeDocument/2006/relationships/image" Target="../media/image20.png"/><Relationship Id="rId23" Type="http://schemas.openxmlformats.org/officeDocument/2006/relationships/image" Target="../media/image4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14" Type="http://schemas.openxmlformats.org/officeDocument/2006/relationships/image" Target="../media/image19.png"/><Relationship Id="rId2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microsoft.com/office/2018/10/relationships/comments" Target="../comments/modernComment_15E_63B7B3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microsoft.com/office/2018/10/relationships/comments" Target="../comments/modernComment_15F_ACAE5D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6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microsoft.com/office/2018/10/relationships/comments" Target="../comments/modernComment_15A_6414CE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01_9140ED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7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4.png"/><Relationship Id="rId2" Type="http://schemas.microsoft.com/office/2018/10/relationships/comments" Target="../comments/modernComment_16D_F6B46F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7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7.png"/><Relationship Id="rId7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8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7.png"/><Relationship Id="rId7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8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microsoft.com/office/2018/10/relationships/comments" Target="../comments/modernComment_144_6C86D40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microsoft.com/office/2018/10/relationships/comments" Target="../comments/modernComment_120_50A5E6B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microsoft.com/office/2018/10/relationships/comments" Target="../comments/modernComment_122_E4FAEE2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microsoft.com/office/2018/10/relationships/comments" Target="../comments/modernComment_126_B8C40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microsoft.com/office/2018/10/relationships/comments" Target="../comments/modernComment_149_3CDB33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microsoft.com/office/2018/10/relationships/comments" Target="../comments/modernComment_137_BB5B2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microsoft.com/office/2018/10/relationships/comments" Target="../comments/modernComment_138_8349CD5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microsoft.com/office/2018/10/relationships/comments" Target="../comments/modernComment_14A_89193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37.png"/><Relationship Id="rId4" Type="http://schemas.openxmlformats.org/officeDocument/2006/relationships/image" Target="../media/image10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microsoft.com/office/2018/10/relationships/comments" Target="../comments/modernComment_107_D7BE204F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microsoft.com/office/2018/10/relationships/comments" Target="../comments/modernComment_179_7E40049D.xml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60.png"/><Relationship Id="rId18" Type="http://schemas.openxmlformats.org/officeDocument/2006/relationships/image" Target="../media/image174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58.png"/><Relationship Id="rId5" Type="http://schemas.openxmlformats.org/officeDocument/2006/relationships/image" Target="../media/image171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60.png"/><Relationship Id="rId18" Type="http://schemas.openxmlformats.org/officeDocument/2006/relationships/image" Target="../media/image174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58.png"/><Relationship Id="rId5" Type="http://schemas.openxmlformats.org/officeDocument/2006/relationships/image" Target="../media/image171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75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60.png"/><Relationship Id="rId18" Type="http://schemas.openxmlformats.org/officeDocument/2006/relationships/image" Target="../media/image174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58.png"/><Relationship Id="rId5" Type="http://schemas.openxmlformats.org/officeDocument/2006/relationships/image" Target="../media/image171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76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60.png"/><Relationship Id="rId18" Type="http://schemas.openxmlformats.org/officeDocument/2006/relationships/image" Target="../media/image174.png"/><Relationship Id="rId3" Type="http://schemas.openxmlformats.org/officeDocument/2006/relationships/image" Target="../media/image165.png"/><Relationship Id="rId7" Type="http://schemas.openxmlformats.org/officeDocument/2006/relationships/image" Target="../media/image167.png"/><Relationship Id="rId12" Type="http://schemas.openxmlformats.org/officeDocument/2006/relationships/image" Target="../media/image159.png"/><Relationship Id="rId17" Type="http://schemas.openxmlformats.org/officeDocument/2006/relationships/image" Target="../media/image169.png"/><Relationship Id="rId2" Type="http://schemas.openxmlformats.org/officeDocument/2006/relationships/image" Target="../media/image149.png"/><Relationship Id="rId16" Type="http://schemas.openxmlformats.org/officeDocument/2006/relationships/image" Target="../media/image16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58.png"/><Relationship Id="rId5" Type="http://schemas.openxmlformats.org/officeDocument/2006/relationships/image" Target="../media/image171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76.png"/><Relationship Id="rId4" Type="http://schemas.openxmlformats.org/officeDocument/2006/relationships/image" Target="../media/image151.png"/><Relationship Id="rId9" Type="http://schemas.openxmlformats.org/officeDocument/2006/relationships/image" Target="../media/image168.png"/><Relationship Id="rId14" Type="http://schemas.openxmlformats.org/officeDocument/2006/relationships/image" Target="../media/image16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microsoft.com/office/2018/10/relationships/comments" Target="../comments/modernComment_108_F877C40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microsoft.com/office/2018/10/relationships/comments" Target="../comments/modernComment_12A_CA1805A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microsoft.com/office/2018/10/relationships/comments" Target="../comments/modernComment_153_268D66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2.png"/><Relationship Id="rId4" Type="http://schemas.openxmlformats.org/officeDocument/2006/relationships/image" Target="../media/image19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18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18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png"/><Relationship Id="rId4" Type="http://schemas.openxmlformats.org/officeDocument/2006/relationships/image" Target="../media/image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885B-D32F-F840-91FD-7CFA3E477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L"/>
              <a:t>Online Primal-Dual for Covering and Packing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63436-1B58-CB42-BEBE-EB63DC18D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222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FA289-AE9C-CC4A-9AAC-6937AA15765E}"/>
                  </a:ext>
                </a:extLst>
              </p:cNvPr>
              <p:cNvSpPr txBox="1"/>
              <p:nvPr/>
            </p:nvSpPr>
            <p:spPr>
              <a:xfrm>
                <a:off x="6756991" y="1431819"/>
                <a:ext cx="2087559" cy="1965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nary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FA289-AE9C-CC4A-9AAC-6937AA15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991" y="1431819"/>
                <a:ext cx="2087559" cy="1965923"/>
              </a:xfrm>
              <a:prstGeom prst="rect">
                <a:avLst/>
              </a:prstGeom>
              <a:blipFill>
                <a:blip r:embed="rId3"/>
                <a:stretch>
                  <a:fillRect l="-4819" b="-410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DA80F-EE36-384B-8E08-4F233ED01FB4}"/>
                  </a:ext>
                </a:extLst>
              </p:cNvPr>
              <p:cNvSpPr txBox="1"/>
              <p:nvPr/>
            </p:nvSpPr>
            <p:spPr>
              <a:xfrm>
                <a:off x="9672749" y="1400560"/>
                <a:ext cx="2276521" cy="2028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DA80F-EE36-384B-8E08-4F233ED0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1400560"/>
                <a:ext cx="2276521" cy="2028440"/>
              </a:xfrm>
              <a:prstGeom prst="rect">
                <a:avLst/>
              </a:prstGeom>
              <a:blipFill>
                <a:blip r:embed="rId4"/>
                <a:stretch>
                  <a:fillRect l="-4444" b="-372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F09C04-66EF-B64A-9D2A-BC42BC687400}"/>
                  </a:ext>
                </a:extLst>
              </p:cNvPr>
              <p:cNvSpPr txBox="1"/>
              <p:nvPr/>
            </p:nvSpPr>
            <p:spPr>
              <a:xfrm>
                <a:off x="956930" y="1786270"/>
                <a:ext cx="5050465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L"/>
                  <a:t> are </a:t>
                </a:r>
                <a:r>
                  <a:rPr lang="en-IL" b="1"/>
                  <a:t>known</a:t>
                </a:r>
                <a:r>
                  <a:rPr lang="en-IL"/>
                  <a:t> in advance</a:t>
                </a:r>
              </a:p>
              <a:p>
                <a:r>
                  <a:rPr lang="en-IL"/>
                  <a:t>- The indices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/>
                  <a:t> are </a:t>
                </a:r>
                <a:r>
                  <a:rPr lang="en-IL" b="1"/>
                  <a:t>given one by one </a:t>
                </a:r>
                <a:r>
                  <a:rPr lang="en-IL"/>
                  <a:t>in each turn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F09C04-66EF-B64A-9D2A-BC42BC68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0" y="1786270"/>
                <a:ext cx="5050465" cy="945643"/>
              </a:xfrm>
              <a:prstGeom prst="rect">
                <a:avLst/>
              </a:prstGeom>
              <a:blipFill>
                <a:blip r:embed="rId5"/>
                <a:stretch>
                  <a:fillRect l="-1005" t="-2632" b="-9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2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4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772399" cy="3207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Now, we will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bounded from below by the sum of a geometric sequence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Initialy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772399" cy="3207481"/>
              </a:xfrm>
              <a:prstGeom prst="rect">
                <a:avLst/>
              </a:prstGeom>
              <a:blipFill>
                <a:blip r:embed="rId5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2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4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772399" cy="4105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Now, we will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bounded from below by the sum of a geometric sequence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Initialy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772399" cy="4105355"/>
              </a:xfrm>
              <a:prstGeom prst="rect">
                <a:avLst/>
              </a:prstGeom>
              <a:blipFill>
                <a:blip r:embed="rId5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2791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blipFill>
                <a:blip r:embed="rId2"/>
                <a:stretch>
                  <a:fillRect l="-3200" t="-10619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blipFill>
                <a:blip r:embed="rId4"/>
                <a:stretch>
                  <a:fillRect l="-682" t="-311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772399" cy="2565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772399" cy="2565767"/>
              </a:xfrm>
              <a:prstGeom prst="rect">
                <a:avLst/>
              </a:prstGeom>
              <a:blipFill>
                <a:blip r:embed="rId5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1839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blipFill>
                <a:blip r:embed="rId2"/>
                <a:stretch>
                  <a:fillRect l="-3200" t="-10619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blipFill>
                <a:blip r:embed="rId4"/>
                <a:stretch>
                  <a:fillRect l="-682" t="-311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772399" cy="4747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r>
                  <a:rPr lang="en-US" dirty="0"/>
                  <a:t>A</a:t>
                </a:r>
                <a:r>
                  <a:rPr lang="en-IL" dirty="0"/>
                  <a:t>nd another: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772399" cy="4747903"/>
              </a:xfrm>
              <a:prstGeom prst="rect">
                <a:avLst/>
              </a:prstGeom>
              <a:blipFill>
                <a:blip r:embed="rId5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1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blipFill>
                <a:blip r:embed="rId2"/>
                <a:stretch>
                  <a:fillRect l="-3200" t="-10619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blipFill>
                <a:blip r:embed="rId4"/>
                <a:stretch>
                  <a:fillRect l="-682" t="-311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910623" cy="5037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We've got the sum of a geometric series with: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</a:t>
                </a:r>
                <a:r>
                  <a:rPr lang="en-IL" dirty="0"/>
                  <a:t>very time we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we also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:r>
                  <a:rPr lang="en-IL"/>
                  <a:t>the current </a:t>
                </a:r>
                <a:r>
                  <a:rPr lang="en-IL" dirty="0"/>
                  <a:t>dual variable,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IL" dirty="0"/>
                  <a:t>, by 1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, </a:t>
                </a:r>
                <a:r>
                  <a:rPr lang="en-US" dirty="0"/>
                  <a:t>w</a:t>
                </a:r>
                <a:r>
                  <a:rPr lang="en-IL" dirty="0"/>
                  <a:t>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will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nary>
                  </m:oMath>
                </a14:m>
                <a:r>
                  <a:rPr lang="en-IL" dirty="0"/>
                  <a:t> times.</a:t>
                </a:r>
              </a:p>
              <a:p>
                <a:r>
                  <a:rPr lang="en-US" dirty="0"/>
                  <a:t>O</a:t>
                </a:r>
                <a:r>
                  <a:rPr lang="en-IL" dirty="0"/>
                  <a:t>r in total: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910623" cy="5037533"/>
              </a:xfrm>
              <a:prstGeom prst="rect">
                <a:avLst/>
              </a:prstGeom>
              <a:blipFill>
                <a:blip r:embed="rId5"/>
                <a:stretch>
                  <a:fillRect l="-40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0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blipFill>
                <a:blip r:embed="rId2"/>
                <a:stretch>
                  <a:fillRect l="-3200" t="-10619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blipFill>
                <a:blip r:embed="rId4"/>
                <a:stretch>
                  <a:fillRect l="-682" t="-311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11655817" cy="5533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proved that: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And as we’ve seen, it proves out goal:</a:t>
                </a:r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11655817" cy="5533438"/>
              </a:xfrm>
              <a:prstGeom prst="rect">
                <a:avLst/>
              </a:prstGeom>
              <a:blipFill>
                <a:blip r:embed="rId5"/>
                <a:stretch>
                  <a:fillRect l="-66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0266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892" y="133780"/>
                <a:ext cx="3131289" cy="1388842"/>
              </a:xfrm>
              <a:prstGeom prst="rect">
                <a:avLst/>
              </a:prstGeom>
              <a:blipFill>
                <a:blip r:embed="rId2"/>
                <a:stretch>
                  <a:fillRect l="-3200" t="-10619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560828" cy="1359603"/>
              </a:xfrm>
              <a:prstGeom prst="rect">
                <a:avLst/>
              </a:prstGeom>
              <a:blipFill>
                <a:blip r:embed="rId4"/>
                <a:stretch>
                  <a:fillRect l="-682" t="-311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654D80-C69F-F248-954C-353C561D88EA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6422064" cy="1710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dirty="0"/>
                  <a:t>We showed that 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Packing solution which is 3-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Violates the capacity of each edge by at most a factor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654D80-C69F-F248-954C-353C561D8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6422064" cy="1710661"/>
              </a:xfrm>
              <a:prstGeom prst="rect">
                <a:avLst/>
              </a:prstGeom>
              <a:blipFill>
                <a:blip r:embed="rId5"/>
                <a:stretch>
                  <a:fillRect l="-791" b="-59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0337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42A8-09FD-7D44-ABC8-4C0E00D6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L"/>
              <a:t>We will now see:</a:t>
            </a:r>
          </a:p>
          <a:p>
            <a:pPr>
              <a:buFontTx/>
              <a:buChar char="-"/>
            </a:pPr>
            <a:r>
              <a:rPr lang="en-IL"/>
              <a:t>An algorithm that uses continous incrementing instead of descrete</a:t>
            </a:r>
          </a:p>
          <a:p>
            <a:pPr>
              <a:buFontTx/>
              <a:buChar char="-"/>
            </a:pPr>
            <a:r>
              <a:rPr lang="en-IL"/>
              <a:t>Get better intuition on how the algorithms work</a:t>
            </a:r>
            <a:endParaRPr lang="he-IL" dirty="0"/>
          </a:p>
          <a:p>
            <a:pPr>
              <a:buFontTx/>
              <a:buChar char="-"/>
            </a:pPr>
            <a:r>
              <a:rPr lang="en-IL"/>
              <a:t>A method to turn fractional solution to integral solution</a:t>
            </a:r>
          </a:p>
          <a:p>
            <a:pPr marL="0" indent="0">
              <a:buNone/>
            </a:pPr>
            <a:endParaRPr lang="en-IL"/>
          </a:p>
          <a:p>
            <a:pPr marL="0" indent="0">
              <a:buNone/>
            </a:pPr>
            <a:endParaRPr lang="en-I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2AF6B3-10FD-954C-BD0C-52D8DEDF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315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FA289-AE9C-CC4A-9AAC-6937AA15765E}"/>
                  </a:ext>
                </a:extLst>
              </p:cNvPr>
              <p:cNvSpPr txBox="1"/>
              <p:nvPr/>
            </p:nvSpPr>
            <p:spPr>
              <a:xfrm>
                <a:off x="6756991" y="1431819"/>
                <a:ext cx="2087559" cy="1965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nary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FFA289-AE9C-CC4A-9AAC-6937AA157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991" y="1431819"/>
                <a:ext cx="2087559" cy="1965923"/>
              </a:xfrm>
              <a:prstGeom prst="rect">
                <a:avLst/>
              </a:prstGeom>
              <a:blipFill>
                <a:blip r:embed="rId2"/>
                <a:stretch>
                  <a:fillRect l="-4819" b="-410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DA80F-EE36-384B-8E08-4F233ED01FB4}"/>
                  </a:ext>
                </a:extLst>
              </p:cNvPr>
              <p:cNvSpPr txBox="1"/>
              <p:nvPr/>
            </p:nvSpPr>
            <p:spPr>
              <a:xfrm>
                <a:off x="9672749" y="1400560"/>
                <a:ext cx="2276521" cy="2028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6DA80F-EE36-384B-8E08-4F233ED0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1400560"/>
                <a:ext cx="2276521" cy="2028440"/>
              </a:xfrm>
              <a:prstGeom prst="rect">
                <a:avLst/>
              </a:prstGeom>
              <a:blipFill>
                <a:blip r:embed="rId3"/>
                <a:stretch>
                  <a:fillRect l="-4444" b="-372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F09C04-66EF-B64A-9D2A-BC42BC687400}"/>
                  </a:ext>
                </a:extLst>
              </p:cNvPr>
              <p:cNvSpPr txBox="1"/>
              <p:nvPr/>
            </p:nvSpPr>
            <p:spPr>
              <a:xfrm>
                <a:off x="956930" y="1786270"/>
                <a:ext cx="5050465" cy="320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-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IL"/>
                  <a:t> are </a:t>
                </a:r>
                <a:r>
                  <a:rPr lang="en-IL" b="1"/>
                  <a:t>known</a:t>
                </a:r>
                <a:r>
                  <a:rPr lang="en-IL"/>
                  <a:t> in advance</a:t>
                </a:r>
              </a:p>
              <a:p>
                <a:r>
                  <a:rPr lang="en-IL"/>
                  <a:t>- The indices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/>
                  <a:t> are </a:t>
                </a:r>
                <a:r>
                  <a:rPr lang="en-IL" b="1"/>
                  <a:t>given one by one </a:t>
                </a:r>
                <a:r>
                  <a:rPr lang="en-IL"/>
                  <a:t>in each turn</a:t>
                </a:r>
              </a:p>
              <a:p>
                <a:pPr marL="285750" indent="-285750">
                  <a:buFontTx/>
                  <a:buChar char="-"/>
                </a:pPr>
                <a:r>
                  <a:rPr lang="en-IL"/>
                  <a:t>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L"/>
                  <a:t>th round: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IL"/>
                  <a:t>A new dual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L">
                    <a:solidFill>
                      <a:schemeClr val="accent1"/>
                    </a:solidFill>
                  </a:rPr>
                  <a:t> </a:t>
                </a:r>
                <a:r>
                  <a:rPr lang="en-IL"/>
                  <a:t>is introduced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en-US" dirty="0"/>
                  <a:t>A new </a:t>
                </a:r>
                <a:r>
                  <a:rPr lang="en-US" dirty="0">
                    <a:solidFill>
                      <a:schemeClr val="accent2"/>
                    </a:solidFill>
                  </a:rPr>
                  <a:t>packing constraints </a:t>
                </a:r>
                <a:r>
                  <a:rPr lang="en-US" dirty="0"/>
                  <a:t>it relates to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We can raise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but we can’t decrease them later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We wish to keep the constraints satisfied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Our goal is to get as close to the optimal solution</a:t>
                </a:r>
              </a:p>
              <a:p>
                <a:pPr marL="742950" lvl="1" indent="-285750">
                  <a:buFontTx/>
                  <a:buChar char="-"/>
                </a:pPr>
                <a:endParaRPr lang="en-IL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F09C04-66EF-B64A-9D2A-BC42BC68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0" y="1786270"/>
                <a:ext cx="5050465" cy="3206262"/>
              </a:xfrm>
              <a:prstGeom prst="rect">
                <a:avLst/>
              </a:prstGeom>
              <a:blipFill>
                <a:blip r:embed="rId4"/>
                <a:stretch>
                  <a:fillRect l="-1005" t="-787" r="-2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C7E0366-5EEF-BA4C-B8D6-7BAB07F43A37}"/>
              </a:ext>
            </a:extLst>
          </p:cNvPr>
          <p:cNvSpPr txBox="1"/>
          <p:nvPr/>
        </p:nvSpPr>
        <p:spPr>
          <a:xfrm>
            <a:off x="5025224" y="2448143"/>
            <a:ext cx="535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will demonstrait the online problem while giving a feasible solution to the Covering problem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want to draw a painting but don’t have a clue how to start</a:t>
            </a:r>
          </a:p>
        </p:txBody>
      </p:sp>
    </p:spTree>
    <p:extLst>
      <p:ext uri="{BB962C8B-B14F-4D97-AF65-F5344CB8AC3E}">
        <p14:creationId xmlns:p14="http://schemas.microsoft.com/office/powerpoint/2010/main" val="33538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C7E0366-5EEF-BA4C-B8D6-7BAB07F43A37}"/>
              </a:ext>
            </a:extLst>
          </p:cNvPr>
          <p:cNvSpPr txBox="1"/>
          <p:nvPr/>
        </p:nvSpPr>
        <p:spPr>
          <a:xfrm>
            <a:off x="5025224" y="2448143"/>
            <a:ext cx="5351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will demonstrait the online problem while giving a feasible solution to the Covering problem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want to draw a painting but don’t have a clue how to start</a:t>
            </a:r>
          </a:p>
          <a:p>
            <a:pPr marL="285750" indent="-285750">
              <a:buFontTx/>
              <a:buChar char="-"/>
            </a:pPr>
            <a:r>
              <a:rPr lang="en-IL" dirty="0"/>
              <a:t>4 sets of colors are presented </a:t>
            </a:r>
          </a:p>
          <a:p>
            <a:pPr marL="285750" indent="-285750">
              <a:buFontTx/>
              <a:buChar char="-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C7E0366-5EEF-BA4C-B8D6-7BAB07F43A37}"/>
              </a:ext>
            </a:extLst>
          </p:cNvPr>
          <p:cNvSpPr txBox="1"/>
          <p:nvPr/>
        </p:nvSpPr>
        <p:spPr>
          <a:xfrm>
            <a:off x="5025224" y="2448143"/>
            <a:ext cx="5351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will demonstrait the online problem while giving a feasible solution to the Covering problem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want to draw a painting but don’t have a clue how to start</a:t>
            </a:r>
          </a:p>
          <a:p>
            <a:pPr marL="285750" indent="-285750">
              <a:buFontTx/>
              <a:buChar char="-"/>
            </a:pPr>
            <a:r>
              <a:rPr lang="en-IL" dirty="0"/>
              <a:t>4 sets of colors are presented </a:t>
            </a:r>
          </a:p>
          <a:p>
            <a:pPr marL="285750" indent="-285750">
              <a:buFontTx/>
              <a:buChar char="-"/>
            </a:pPr>
            <a:r>
              <a:rPr lang="en-IL" dirty="0"/>
              <a:t>The cashier tells us what colors we have to buy for our painting</a:t>
            </a:r>
          </a:p>
        </p:txBody>
      </p:sp>
    </p:spTree>
    <p:extLst>
      <p:ext uri="{BB962C8B-B14F-4D97-AF65-F5344CB8AC3E}">
        <p14:creationId xmlns:p14="http://schemas.microsoft.com/office/powerpoint/2010/main" val="372060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C7E0366-5EEF-BA4C-B8D6-7BAB07F43A37}"/>
              </a:ext>
            </a:extLst>
          </p:cNvPr>
          <p:cNvSpPr txBox="1"/>
          <p:nvPr/>
        </p:nvSpPr>
        <p:spPr>
          <a:xfrm>
            <a:off x="5025224" y="2448143"/>
            <a:ext cx="5351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will demonstrait the online problem while giving a feasible solution to the Covering problem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want to draw a painting but don’t have a clue how to start</a:t>
            </a:r>
          </a:p>
          <a:p>
            <a:pPr marL="285750" indent="-285750">
              <a:buFontTx/>
              <a:buChar char="-"/>
            </a:pPr>
            <a:r>
              <a:rPr lang="en-IL" dirty="0"/>
              <a:t>4 sets of colors are presented </a:t>
            </a:r>
          </a:p>
          <a:p>
            <a:pPr marL="285750" indent="-285750">
              <a:buFontTx/>
              <a:buChar char="-"/>
            </a:pPr>
            <a:r>
              <a:rPr lang="en-IL" dirty="0"/>
              <a:t>The cashier tells us what colors we have to buy for our painting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can buy a </a:t>
            </a:r>
            <a:r>
              <a:rPr lang="en-IL" dirty="0">
                <a:solidFill>
                  <a:schemeClr val="accent2"/>
                </a:solidFill>
              </a:rPr>
              <a:t>fraction</a:t>
            </a:r>
            <a:r>
              <a:rPr lang="en-IL" dirty="0"/>
              <a:t> of a color set</a:t>
            </a:r>
          </a:p>
        </p:txBody>
      </p:sp>
    </p:spTree>
    <p:extLst>
      <p:ext uri="{BB962C8B-B14F-4D97-AF65-F5344CB8AC3E}">
        <p14:creationId xmlns:p14="http://schemas.microsoft.com/office/powerpoint/2010/main" val="366417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C7E0366-5EEF-BA4C-B8D6-7BAB07F43A37}"/>
              </a:ext>
            </a:extLst>
          </p:cNvPr>
          <p:cNvSpPr txBox="1"/>
          <p:nvPr/>
        </p:nvSpPr>
        <p:spPr>
          <a:xfrm>
            <a:off x="5025224" y="2448143"/>
            <a:ext cx="53512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We will demonstrait the online problem while giving a feasible solution to the Covering problem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want to draw a painting but don’t have a clue how to start</a:t>
            </a:r>
          </a:p>
          <a:p>
            <a:pPr marL="285750" indent="-285750">
              <a:buFontTx/>
              <a:buChar char="-"/>
            </a:pPr>
            <a:r>
              <a:rPr lang="en-IL" dirty="0"/>
              <a:t>4 sets of colors are presented </a:t>
            </a:r>
          </a:p>
          <a:p>
            <a:pPr marL="285750" indent="-285750">
              <a:buFontTx/>
              <a:buChar char="-"/>
            </a:pPr>
            <a:r>
              <a:rPr lang="en-IL" dirty="0"/>
              <a:t>The cashier tells us what colors we have to buy for our painting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can buy a fraction of a color set</a:t>
            </a:r>
          </a:p>
          <a:p>
            <a:pPr marL="285750" indent="-285750">
              <a:buFontTx/>
              <a:buChar char="-"/>
            </a:pPr>
            <a:r>
              <a:rPr lang="en-IL" dirty="0"/>
              <a:t>We must buy at least 1 unit of </a:t>
            </a:r>
            <a:r>
              <a:rPr lang="en-US" dirty="0"/>
              <a:t>th</a:t>
            </a:r>
            <a:r>
              <a:rPr lang="en-IL" dirty="0"/>
              <a:t>e </a:t>
            </a:r>
            <a:r>
              <a:rPr lang="en-US" dirty="0"/>
              <a:t>necessary</a:t>
            </a:r>
            <a:r>
              <a:rPr lang="en-IL" dirty="0"/>
              <a:t> colors</a:t>
            </a:r>
          </a:p>
        </p:txBody>
      </p:sp>
    </p:spTree>
    <p:extLst>
      <p:ext uri="{BB962C8B-B14F-4D97-AF65-F5344CB8AC3E}">
        <p14:creationId xmlns:p14="http://schemas.microsoft.com/office/powerpoint/2010/main" val="112231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5127708" y="2870067"/>
                <a:ext cx="2113329" cy="129381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08" y="2870067"/>
                <a:ext cx="2113329" cy="1293816"/>
              </a:xfrm>
              <a:prstGeom prst="rect">
                <a:avLst/>
              </a:prstGeom>
              <a:blipFill>
                <a:blip r:embed="rId6"/>
                <a:stretch>
                  <a:fillRect l="-2941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1722716" cy="97372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1722716" cy="973728"/>
              </a:xfrm>
              <a:prstGeom prst="rect">
                <a:avLst/>
              </a:prstGeom>
              <a:blipFill>
                <a:blip r:embed="rId8"/>
                <a:stretch>
                  <a:fillRect l="-3597" b="-21250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3733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5127708" y="2870067"/>
                <a:ext cx="2113329" cy="161698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0≥1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708" y="2870067"/>
                <a:ext cx="2113329" cy="1616981"/>
              </a:xfrm>
              <a:prstGeom prst="rect">
                <a:avLst/>
              </a:prstGeom>
              <a:blipFill>
                <a:blip r:embed="rId5"/>
                <a:stretch>
                  <a:fillRect l="-2941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blipFill>
                <a:blip r:embed="rId7"/>
                <a:stretch>
                  <a:fillRect l="-362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848879" y="2870067"/>
                <a:ext cx="3505553" cy="161698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79" y="2870067"/>
                <a:ext cx="3505553" cy="1616981"/>
              </a:xfrm>
              <a:prstGeom prst="rect">
                <a:avLst/>
              </a:prstGeom>
              <a:blipFill>
                <a:blip r:embed="rId5"/>
                <a:stretch>
                  <a:fillRect l="-142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473F1D-B327-FC41-A9EE-4F8A462BD172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A473F1D-B327-FC41-A9EE-4F8A462B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blipFill>
                <a:blip r:embed="rId7"/>
                <a:stretch>
                  <a:fillRect l="-362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08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Programing and Duality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03D6A-3E12-3441-B4F0-9009B5CE0A6D}"/>
                  </a:ext>
                </a:extLst>
              </p:cNvPr>
              <p:cNvSpPr txBox="1"/>
              <p:nvPr/>
            </p:nvSpPr>
            <p:spPr>
              <a:xfrm>
                <a:off x="291487" y="1508607"/>
                <a:ext cx="4111256" cy="21587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03D6A-3E12-3441-B4F0-9009B5C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7" y="1508607"/>
                <a:ext cx="4111256" cy="2158796"/>
              </a:xfrm>
              <a:prstGeom prst="rect">
                <a:avLst/>
              </a:prstGeom>
              <a:blipFill>
                <a:blip r:embed="rId3"/>
                <a:stretch>
                  <a:fillRect l="-18405" t="-38953" b="-46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157FAC-A2D6-EE4B-A6C4-BAFE0806486F}"/>
                  </a:ext>
                </a:extLst>
              </p:cNvPr>
              <p:cNvSpPr txBox="1"/>
              <p:nvPr/>
            </p:nvSpPr>
            <p:spPr>
              <a:xfrm>
                <a:off x="291487" y="3971216"/>
                <a:ext cx="3774558" cy="2190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157FAC-A2D6-EE4B-A6C4-BAFE0806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7" y="3971216"/>
                <a:ext cx="3774558" cy="2190087"/>
              </a:xfrm>
              <a:prstGeom prst="rect">
                <a:avLst/>
              </a:prstGeom>
              <a:blipFill>
                <a:blip r:embed="rId4"/>
                <a:stretch>
                  <a:fillRect l="-20067" t="-38506" b="-465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7F3A7E9-0475-F149-BC89-E4FAD167EBA0}"/>
              </a:ext>
            </a:extLst>
          </p:cNvPr>
          <p:cNvGrpSpPr/>
          <p:nvPr/>
        </p:nvGrpSpPr>
        <p:grpSpPr>
          <a:xfrm>
            <a:off x="4471679" y="1642140"/>
            <a:ext cx="6938141" cy="3648216"/>
            <a:chOff x="1353671" y="2401342"/>
            <a:chExt cx="8518501" cy="447920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D326CF6-2E22-5641-87CB-28F1ADC4FCC8}"/>
                </a:ext>
              </a:extLst>
            </p:cNvPr>
            <p:cNvGrpSpPr/>
            <p:nvPr/>
          </p:nvGrpSpPr>
          <p:grpSpPr>
            <a:xfrm>
              <a:off x="1353671" y="2401342"/>
              <a:ext cx="8518501" cy="4479201"/>
              <a:chOff x="1353671" y="2401342"/>
              <a:chExt cx="8518501" cy="4479201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E4B6F9A-9828-C04B-BE21-016233425475}"/>
                  </a:ext>
                </a:extLst>
              </p:cNvPr>
              <p:cNvGrpSpPr/>
              <p:nvPr/>
            </p:nvGrpSpPr>
            <p:grpSpPr>
              <a:xfrm>
                <a:off x="3479511" y="2401342"/>
                <a:ext cx="6392661" cy="4479201"/>
                <a:chOff x="3479511" y="1343508"/>
                <a:chExt cx="6392661" cy="447920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AEBC492F-8A68-9D49-B524-8A48699F2A0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80565" y="1343508"/>
                      <a:ext cx="2344217" cy="371569"/>
                    </a:xfrm>
                    <a:prstGeom prst="rect">
                      <a:avLst/>
                    </a:prstGeom>
                    <a:solidFill>
                      <a:srgbClr val="CDF1FF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0" lang="en-US" sz="3600" b="1" i="1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kumimoji="0" lang="en-US" sz="3600" b="1" i="1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kumimoji="0" lang="en-US" sz="3600" b="0" i="1" u="none" strike="noStrike" cap="none" normalizeH="0" baseline="0" smtClean="0">
                                    <a:ln>
                                      <a:noFill/>
                                    </a:ln>
                                    <a:effectLst/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</m:t>
                                </m:r>
                              </m:sup>
                            </m:sSup>
                          </m:oMath>
                        </m:oMathPara>
                      </a14:m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effectLst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80565" y="1343508"/>
                      <a:ext cx="2344217" cy="37156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7576"/>
                      </a:stretch>
                    </a:blip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691D5F4D-0BD0-DD4E-81FB-35F491BFE3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7131" y="3126850"/>
                      <a:ext cx="400692" cy="6075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" name="TextBox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37131" y="3126850"/>
                      <a:ext cx="400692" cy="60753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7D064E16-C4C5-3647-858A-991E92CF178D}"/>
                    </a:ext>
                  </a:extLst>
                </p:cNvPr>
                <p:cNvGrpSpPr/>
                <p:nvPr/>
              </p:nvGrpSpPr>
              <p:grpSpPr>
                <a:xfrm>
                  <a:off x="3479511" y="2178014"/>
                  <a:ext cx="3445271" cy="3644695"/>
                  <a:chOff x="3479511" y="3970957"/>
                  <a:chExt cx="3445271" cy="3644695"/>
                </a:xfrm>
              </p:grpSpPr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733E0D5-8345-A642-8643-E104471A995C}"/>
                      </a:ext>
                    </a:extLst>
                  </p:cNvPr>
                  <p:cNvGrpSpPr/>
                  <p:nvPr/>
                </p:nvGrpSpPr>
                <p:grpSpPr>
                  <a:xfrm>
                    <a:off x="4048018" y="3970957"/>
                    <a:ext cx="2876764" cy="3644695"/>
                    <a:chOff x="4048018" y="3970957"/>
                    <a:chExt cx="2876764" cy="364469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0" name="Rectangle 69">
                          <a:extLst>
                            <a:ext uri="{FF2B5EF4-FFF2-40B4-BE49-F238E27FC236}">
                              <a16:creationId xmlns:a16="http://schemas.microsoft.com/office/drawing/2014/main" id="{7552BD6B-FA00-5D4B-82F9-4B96AD73029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4582275" y="3970957"/>
                          <a:ext cx="2342507" cy="2743364"/>
                        </a:xfrm>
                        <a:prstGeom prst="rect">
                          <a:avLst/>
                        </a:prstGeom>
                        <a:solidFill>
                          <a:srgbClr val="CDF1FF"/>
                        </a:solidFill>
                        <a:ln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" name="Rectangle 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582275" y="3970957"/>
                          <a:ext cx="2342507" cy="2743364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  <a:ln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71" name="Left Brace 70">
                      <a:extLst>
                        <a:ext uri="{FF2B5EF4-FFF2-40B4-BE49-F238E27FC236}">
                          <a16:creationId xmlns:a16="http://schemas.microsoft.com/office/drawing/2014/main" id="{EC0B971C-85B0-C047-8B28-4154B6A9423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048018" y="3994407"/>
                      <a:ext cx="400692" cy="2719913"/>
                    </a:xfrm>
                    <a:prstGeom prst="leftBrace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p:sp>
                  <p:nvSpPr>
                    <p:cNvPr id="72" name="Left Brace 71">
                      <a:extLst>
                        <a:ext uri="{FF2B5EF4-FFF2-40B4-BE49-F238E27FC236}">
                          <a16:creationId xmlns:a16="http://schemas.microsoft.com/office/drawing/2014/main" id="{AAD6539E-8251-E448-B991-56858D643076}"/>
                        </a:ext>
                      </a:extLst>
                    </p:cNvPr>
                    <p:cNvSpPr/>
                    <p:nvPr/>
                  </p:nvSpPr>
                  <p:spPr bwMode="auto">
                    <a:xfrm rot="16200000">
                      <a:off x="5575197" y="5770404"/>
                      <a:ext cx="364573" cy="2334597"/>
                    </a:xfrm>
                    <a:prstGeom prst="leftBrace">
                      <a:avLst/>
                    </a:prstGeom>
                    <a:noFill/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 charset="0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3" name="TextBox 72">
                          <a:extLst>
                            <a:ext uri="{FF2B5EF4-FFF2-40B4-BE49-F238E27FC236}">
                              <a16:creationId xmlns:a16="http://schemas.microsoft.com/office/drawing/2014/main" id="{EEE10575-1203-9549-9FB8-B663C250CAC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46333" y="7065373"/>
                          <a:ext cx="400692" cy="5502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2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" name="TextBox 2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546333" y="7065373"/>
                          <a:ext cx="400692" cy="550279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>
                        <a:extLst>
                          <a:ext uri="{FF2B5EF4-FFF2-40B4-BE49-F238E27FC236}">
                            <a16:creationId xmlns:a16="http://schemas.microsoft.com/office/drawing/2014/main" id="{9EFFC577-3B22-5A43-B0D7-99DAB5C03B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79511" y="5039656"/>
                        <a:ext cx="400692" cy="550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m:oMathPara>
                        </a14:m>
                        <a:endParaRPr lang="en-US" sz="32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9511" y="5039656"/>
                        <a:ext cx="400692" cy="55027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r="-757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EB838CC-4B50-5F40-9983-212BA3A1D65C}"/>
                    </a:ext>
                  </a:extLst>
                </p:cNvPr>
                <p:cNvGrpSpPr/>
                <p:nvPr/>
              </p:nvGrpSpPr>
              <p:grpSpPr>
                <a:xfrm>
                  <a:off x="8783106" y="2178014"/>
                  <a:ext cx="1089066" cy="2743362"/>
                  <a:chOff x="8783106" y="3970957"/>
                  <a:chExt cx="1089066" cy="274336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5EDC9D64-BED3-424E-A6C0-1F02CAAE585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8783106" y="3970957"/>
                        <a:ext cx="360894" cy="2743362"/>
                      </a:xfrm>
                      <a:prstGeom prst="rect">
                        <a:avLst/>
                      </a:prstGeom>
                      <a:solidFill>
                        <a:srgbClr val="CDF1FF"/>
                      </a:solidFill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m:oMathPara>
                        </a14:m>
                        <a:endParaRPr lang="en-US" b="1" i="1" dirty="0">
                          <a:latin typeface="Cambria Math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783106" y="3970957"/>
                        <a:ext cx="360894" cy="2743362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6" name="Left Brace 65">
                    <a:extLst>
                      <a:ext uri="{FF2B5EF4-FFF2-40B4-BE49-F238E27FC236}">
                        <a16:creationId xmlns:a16="http://schemas.microsoft.com/office/drawing/2014/main" id="{560F87EF-845C-8046-90C5-7F09F0066A53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9255314" y="3982423"/>
                    <a:ext cx="400692" cy="2719913"/>
                  </a:xfrm>
                  <a:prstGeom prst="leftBrac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/>
                    </a:pPr>
                    <a:endParaRPr kumimoji="0" lang="en-US" sz="3600" b="0" i="0" u="none" strike="noStrike" cap="none" normalizeH="0" baseline="0" dirty="0">
                      <a:ln>
                        <a:noFill/>
                      </a:ln>
                      <a:effectLst/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>
                        <a:extLst>
                          <a:ext uri="{FF2B5EF4-FFF2-40B4-BE49-F238E27FC236}">
                            <a16:creationId xmlns:a16="http://schemas.microsoft.com/office/drawing/2014/main" id="{FF96E5FF-BB65-5445-8F05-51FD80088E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471480" y="4647850"/>
                        <a:ext cx="400692" cy="550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m:oMathPara>
                        </a14:m>
                        <a:endParaRPr lang="en-US" sz="32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6" name="TextBox 2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71480" y="4647850"/>
                        <a:ext cx="400692" cy="550279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r="-923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F37BC825-C305-9844-A9D0-161F7386BAF0}"/>
                    </a:ext>
                  </a:extLst>
                </p:cNvPr>
                <p:cNvGrpSpPr/>
                <p:nvPr/>
              </p:nvGrpSpPr>
              <p:grpSpPr>
                <a:xfrm>
                  <a:off x="7190606" y="2280368"/>
                  <a:ext cx="1024230" cy="2345016"/>
                  <a:chOff x="7190606" y="4073311"/>
                  <a:chExt cx="1024230" cy="234501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27E82CD2-F959-9D4E-AECD-F03C00D8EADB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16200000">
                        <a:off x="6213508" y="5050409"/>
                        <a:ext cx="2325376" cy="371179"/>
                      </a:xfrm>
                      <a:prstGeom prst="rect">
                        <a:avLst/>
                      </a:prstGeom>
                      <a:solidFill>
                        <a:srgbClr val="FFC5C5"/>
                      </a:solidFill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eaVert" wrap="square" lIns="0" tIns="137160" rIns="0" bIns="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457200" rtl="0" eaLnBrk="1" fontAlgn="base" latinLnBrk="0" hangingPunct="0">
                          <a:lnSpc>
                            <a:spcPct val="93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rgbClr val="000000"/>
                          </a:buClr>
                          <a:buSzPct val="45000"/>
                          <a:buFont typeface="StarSymbol" charset="0"/>
                          <a:buNone/>
                          <a:tabLst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3600" b="1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𝒙</m:t>
                              </m:r>
                            </m:oMath>
                          </m:oMathPara>
                        </a14:m>
                        <a:endParaRPr kumimoji="0" lang="en-US" sz="3600" b="1" i="0" u="none" strike="noStrike" cap="none" normalizeH="0" baseline="0" dirty="0">
                          <a:ln>
                            <a:noFill/>
                          </a:ln>
                          <a:effectLst/>
                          <a:ea typeface="Arial Unicode MS" pitchFamily="34" charset="-128"/>
                          <a:cs typeface="Arial Unicode MS" pitchFamily="34" charset="-128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Rectangle 1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 rot="16200000">
                        <a:off x="6213508" y="5050409"/>
                        <a:ext cx="2325376" cy="371179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  <a:ln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3" name="Left Brace 62">
                    <a:extLst>
                      <a:ext uri="{FF2B5EF4-FFF2-40B4-BE49-F238E27FC236}">
                        <a16:creationId xmlns:a16="http://schemas.microsoft.com/office/drawing/2014/main" id="{9F4566EF-A67E-3146-996F-DACF03B9DFD9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7669407" y="4083730"/>
                    <a:ext cx="364573" cy="2334597"/>
                  </a:xfrm>
                  <a:prstGeom prst="leftBrac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/>
                    </a:pPr>
                    <a:endParaRPr kumimoji="0" lang="en-US" sz="3600" b="0" i="0" u="none" strike="noStrike" cap="none" normalizeH="0" baseline="0" dirty="0">
                      <a:ln>
                        <a:noFill/>
                      </a:ln>
                      <a:effectLst/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918702EE-B958-9445-85E0-F1EBA90A1FC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814144" y="4644653"/>
                        <a:ext cx="400692" cy="5502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m:oMathPara>
                        </a14:m>
                        <a:endParaRPr lang="en-US" sz="32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8" name="TextBox 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14144" y="4644653"/>
                        <a:ext cx="400692" cy="550279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0C2056E9-B963-5646-8362-AEBDD379E9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53671" y="3244028"/>
                    <a:ext cx="2783088" cy="371569"/>
                  </a:xfrm>
                  <a:prstGeom prst="rect">
                    <a:avLst/>
                  </a:prstGeom>
                  <a:solidFill>
                    <a:srgbClr val="FFC5C5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StarSymbol" charset="0"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3600" b="1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kumimoji="0" lang="en-US" sz="3600" b="1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𝒚</m:t>
                              </m:r>
                            </m:e>
                            <m:sup>
                              <m:r>
                                <a:rPr kumimoji="0" lang="en-US" sz="3600" b="1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𝑻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3600" b="1" i="0" u="none" strike="noStrike" cap="none" normalizeH="0" baseline="0" dirty="0">
                      <a:ln>
                        <a:noFill/>
                      </a:ln>
                      <a:effectLst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0C2056E9-B963-5646-8362-AEBDD379E9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53671" y="3244028"/>
                    <a:ext cx="2783088" cy="37156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t="-37037" b="-74074"/>
                    </a:stretch>
                  </a:blip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Left Brace 54">
                <a:extLst>
                  <a:ext uri="{FF2B5EF4-FFF2-40B4-BE49-F238E27FC236}">
                    <a16:creationId xmlns:a16="http://schemas.microsoft.com/office/drawing/2014/main" id="{F0E2949F-5035-0043-8253-F89E755E9182}"/>
                  </a:ext>
                </a:extLst>
              </p:cNvPr>
              <p:cNvSpPr/>
              <p:nvPr/>
            </p:nvSpPr>
            <p:spPr bwMode="auto">
              <a:xfrm rot="16200000">
                <a:off x="2519112" y="2470256"/>
                <a:ext cx="443246" cy="2774122"/>
              </a:xfrm>
              <a:prstGeom prst="leftBrac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71BA7E4-BE65-0547-8476-A3933BD6524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1415" y="3945652"/>
                    <a:ext cx="400692" cy="550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571BA7E4-BE65-0547-8476-A3933BD652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1415" y="3945652"/>
                    <a:ext cx="400692" cy="55027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704" r="-59259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3478863-6DD5-4F48-8226-02C239366403}"/>
                    </a:ext>
                  </a:extLst>
                </p:cNvPr>
                <p:cNvSpPr txBox="1"/>
                <p:nvPr/>
              </p:nvSpPr>
              <p:spPr>
                <a:xfrm rot="5400000">
                  <a:off x="5411861" y="2660683"/>
                  <a:ext cx="400692" cy="607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3478863-6DD5-4F48-8226-02C239366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411861" y="2660683"/>
                  <a:ext cx="400692" cy="607539"/>
                </a:xfrm>
                <a:prstGeom prst="rect">
                  <a:avLst/>
                </a:prstGeom>
                <a:blipFill>
                  <a:blip r:embed="rId24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5940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848879" y="2870067"/>
                <a:ext cx="3619871" cy="161698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879" y="2870067"/>
                <a:ext cx="3619871" cy="1616981"/>
              </a:xfrm>
              <a:prstGeom prst="rect">
                <a:avLst/>
              </a:prstGeom>
              <a:blipFill>
                <a:blip r:embed="rId6"/>
                <a:stretch>
                  <a:fillRect l="-276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F2C5BB-E765-0249-8C25-F0FF09529DEE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5F2C5BB-E765-0249-8C25-F0FF0952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1698670" cy="2623026"/>
              </a:xfrm>
              <a:prstGeom prst="rect">
                <a:avLst/>
              </a:prstGeom>
              <a:blipFill>
                <a:blip r:embed="rId8"/>
                <a:stretch>
                  <a:fillRect l="-362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9833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188983" y="2833506"/>
                <a:ext cx="3841770" cy="222984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83" y="2833506"/>
                <a:ext cx="3841770" cy="2229841"/>
              </a:xfrm>
              <a:prstGeom prst="rect">
                <a:avLst/>
              </a:prstGeom>
              <a:blipFill>
                <a:blip r:embed="rId6"/>
                <a:stretch>
                  <a:fillRect l="-130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81DC15-AA54-3246-A9DD-E861D9BD7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1082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188983" y="2900951"/>
                <a:ext cx="4165449" cy="222984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 20=60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83" y="2900951"/>
                <a:ext cx="4165449" cy="2229841"/>
              </a:xfrm>
              <a:prstGeom prst="rect">
                <a:avLst/>
              </a:prstGeom>
              <a:blipFill>
                <a:blip r:embed="rId5"/>
                <a:stretch>
                  <a:fillRect l="-1205" r="-60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66BF37-9E9C-C64D-8747-17FDBEBD6EE2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66BF37-9E9C-C64D-8747-17FDBEBD6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blipFill>
                <a:blip r:embed="rId7"/>
                <a:stretch>
                  <a:fillRect l="-2994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9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69397" y="2890205"/>
                <a:ext cx="4199353" cy="222984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 20=60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97" y="2890205"/>
                <a:ext cx="4199353" cy="2229841"/>
              </a:xfrm>
              <a:prstGeom prst="rect">
                <a:avLst/>
              </a:prstGeom>
              <a:blipFill>
                <a:blip r:embed="rId5"/>
                <a:stretch>
                  <a:fillRect l="-149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156" y="2198528"/>
                <a:ext cx="101009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FFD85E-1D93-FF46-B846-A608C5EC8278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FFD85E-1D93-FF46-B846-A608C5EC8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2077941" cy="2623026"/>
              </a:xfrm>
              <a:prstGeom prst="rect">
                <a:avLst/>
              </a:prstGeom>
              <a:blipFill>
                <a:blip r:embed="rId7"/>
                <a:stretch>
                  <a:fillRect l="-2994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80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+20⋅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blipFill>
                <a:blip r:embed="rId5"/>
                <a:stretch>
                  <a:fillRect l="-154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F54475-6E61-8645-B2E1-43EFB0273B30}"/>
                  </a:ext>
                </a:extLst>
              </p:cNvPr>
              <p:cNvSpPr txBox="1"/>
              <p:nvPr/>
            </p:nvSpPr>
            <p:spPr>
              <a:xfrm>
                <a:off x="8491209" y="2866339"/>
                <a:ext cx="2563138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F54475-6E61-8645-B2E1-43EFB0273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209" y="2866339"/>
                <a:ext cx="2563138" cy="2623026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76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84133" y="2870067"/>
                <a:ext cx="4613425" cy="255300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+60⋅(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+20⋅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he-IL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33" y="2870067"/>
                <a:ext cx="4613425" cy="2553007"/>
              </a:xfrm>
              <a:prstGeom prst="rect">
                <a:avLst/>
              </a:prstGeom>
              <a:blipFill>
                <a:blip r:embed="rId5"/>
                <a:stretch>
                  <a:fillRect l="-136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0E7AFC-E910-274D-891B-244A8E535BC9}"/>
                  </a:ext>
                </a:extLst>
              </p:cNvPr>
              <p:cNvSpPr txBox="1"/>
              <p:nvPr/>
            </p:nvSpPr>
            <p:spPr>
              <a:xfrm>
                <a:off x="9157576" y="2870067"/>
                <a:ext cx="2563138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0E7AFC-E910-274D-891B-244A8E535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76" y="2870067"/>
                <a:ext cx="2563138" cy="2623026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35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84134" y="2870067"/>
                <a:ext cx="4832254" cy="255300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+60⋅(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+20⋅</m:t>
                    </m:r>
                    <m:r>
                      <a:rPr lang="en-US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highlight>
                          <a:srgbClr val="FFC324"/>
                        </a:highlight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endParaRPr lang="en-US" sz="1400" b="0" dirty="0">
                  <a:highlight>
                    <a:srgbClr val="FFC324"/>
                  </a:highligh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=0+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he-IL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34" y="2870067"/>
                <a:ext cx="4832254" cy="2553007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9142C1-C9E9-AC41-B144-CBC9B898B77C}"/>
                  </a:ext>
                </a:extLst>
              </p:cNvPr>
              <p:cNvSpPr txBox="1"/>
              <p:nvPr/>
            </p:nvSpPr>
            <p:spPr>
              <a:xfrm>
                <a:off x="9157576" y="2874193"/>
                <a:ext cx="2563138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9142C1-C9E9-AC41-B144-CBC9B898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76" y="2874193"/>
                <a:ext cx="2563138" cy="2623026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4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60⋅(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400" b="0" i="1" smtClean="0">
                        <a:highlight>
                          <a:srgbClr val="FFC324"/>
                        </a:highlight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endParaRPr lang="en-US" sz="1400" b="0" dirty="0">
                  <a:highlight>
                    <a:srgbClr val="FFC324"/>
                  </a:highligh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blipFill>
                <a:blip r:embed="rId5"/>
                <a:stretch>
                  <a:fillRect l="-154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034424" y="2198528"/>
                <a:ext cx="129503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4" y="2198528"/>
                <a:ext cx="1295033" cy="203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FE8CC0-6FF8-A04A-AFB1-8018280F58CE}"/>
                  </a:ext>
                </a:extLst>
              </p:cNvPr>
              <p:cNvSpPr txBox="1"/>
              <p:nvPr/>
            </p:nvSpPr>
            <p:spPr>
              <a:xfrm>
                <a:off x="9157576" y="2841556"/>
                <a:ext cx="2563138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CFE8CC0-6FF8-A04A-AFB1-8018280F5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76" y="2841556"/>
                <a:ext cx="2563138" cy="2623026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45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Online C</a:t>
            </a:r>
            <a:r>
              <a:rPr lang="en-US" sz="3200" dirty="0"/>
              <a:t>o</a:t>
            </a:r>
            <a:r>
              <a:rPr lang="en-IL" sz="3200" dirty="0"/>
              <a:t>vering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2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3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E3CDB-8196-0E4F-BF20-786789453FCA}"/>
              </a:ext>
            </a:extLst>
          </p:cNvPr>
          <p:cNvGrpSpPr/>
          <p:nvPr/>
        </p:nvGrpSpPr>
        <p:grpSpPr>
          <a:xfrm>
            <a:off x="1010094" y="2071262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EC7D6A2E-3AD1-1B44-BC05-B8ADEA91B575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A88507-D03C-BB43-843F-795381E6C06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055C89-F314-5444-B851-65A083543839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4E693A-93A9-B44D-9204-51F9B37E3BE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8FC285-2E83-914E-BA71-DD5D1412BDDA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14890451-8CA8-1D45-A4CC-FA741412F605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FA095DC9-9D87-234B-9194-8368DD53C815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652445D4-16B8-CF4B-A4CC-0A900A0CD34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2CA6FF-06FF-8A41-AD04-38D57D0B25D0}"/>
              </a:ext>
            </a:extLst>
          </p:cNvPr>
          <p:cNvGrpSpPr/>
          <p:nvPr/>
        </p:nvGrpSpPr>
        <p:grpSpPr>
          <a:xfrm>
            <a:off x="1010094" y="2797491"/>
            <a:ext cx="2113328" cy="469921"/>
            <a:chOff x="1010094" y="2071262"/>
            <a:chExt cx="2113328" cy="469921"/>
          </a:xfrm>
        </p:grpSpPr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09AB256F-B2EF-D54D-9B9F-CE9C87A25433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141964-0DA5-A641-AD45-91431B67219A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FCA856-77C4-014A-A537-6BA5D4B818D7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7A5BE4-D8B5-7840-83BF-8EC379425C94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9FE8F7B-048A-DA49-986D-8152368E7CA1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6E73D5EA-2465-EA4C-A229-A4B20CBFF62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Connector 26">
              <a:extLst>
                <a:ext uri="{FF2B5EF4-FFF2-40B4-BE49-F238E27FC236}">
                  <a16:creationId xmlns:a16="http://schemas.microsoft.com/office/drawing/2014/main" id="{A7116B9B-9AF1-9546-8C3F-73066A71B8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Connector 27">
              <a:extLst>
                <a:ext uri="{FF2B5EF4-FFF2-40B4-BE49-F238E27FC236}">
                  <a16:creationId xmlns:a16="http://schemas.microsoft.com/office/drawing/2014/main" id="{FE146704-4AEE-414A-BA7D-FBDC075EABA3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71724-77E3-5E43-BC50-702D2B9098C4}"/>
              </a:ext>
            </a:extLst>
          </p:cNvPr>
          <p:cNvGrpSpPr/>
          <p:nvPr/>
        </p:nvGrpSpPr>
        <p:grpSpPr>
          <a:xfrm>
            <a:off x="1010094" y="3524044"/>
            <a:ext cx="2113328" cy="469921"/>
            <a:chOff x="1010094" y="2071262"/>
            <a:chExt cx="2113328" cy="469921"/>
          </a:xfrm>
        </p:grpSpPr>
        <p:sp>
          <p:nvSpPr>
            <p:cNvPr id="30" name="Round Same Side Corner Rectangle 29">
              <a:extLst>
                <a:ext uri="{FF2B5EF4-FFF2-40B4-BE49-F238E27FC236}">
                  <a16:creationId xmlns:a16="http://schemas.microsoft.com/office/drawing/2014/main" id="{41C3325C-4C42-3449-A830-31BB837717F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8A54CFB-D43E-3C4D-9883-D8B8EEFEE8AB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1D743-9F88-B148-ACC8-E7F8518F1492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D81542-8EDC-5547-9143-790ABC1ECD0F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accent6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8FDD516-F909-4D44-A9F9-B6121C5D7302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DB574020-7B71-4F44-8436-F697A791C238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6" name="Connector 35">
              <a:extLst>
                <a:ext uri="{FF2B5EF4-FFF2-40B4-BE49-F238E27FC236}">
                  <a16:creationId xmlns:a16="http://schemas.microsoft.com/office/drawing/2014/main" id="{D51E3420-A8C2-9347-8BEE-872875568EBC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Connector 36">
              <a:extLst>
                <a:ext uri="{FF2B5EF4-FFF2-40B4-BE49-F238E27FC236}">
                  <a16:creationId xmlns:a16="http://schemas.microsoft.com/office/drawing/2014/main" id="{9649DFC3-7FEE-244D-A69D-6F2B4245B778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AFCFF2-60E5-954A-9DD9-B9EFDD385BEA}"/>
              </a:ext>
            </a:extLst>
          </p:cNvPr>
          <p:cNvGrpSpPr/>
          <p:nvPr/>
        </p:nvGrpSpPr>
        <p:grpSpPr>
          <a:xfrm>
            <a:off x="1010094" y="4223099"/>
            <a:ext cx="2113328" cy="469921"/>
            <a:chOff x="1010094" y="2071262"/>
            <a:chExt cx="2113328" cy="469921"/>
          </a:xfrm>
        </p:grpSpPr>
        <p:sp>
          <p:nvSpPr>
            <p:cNvPr id="39" name="Round Same Side Corner Rectangle 38">
              <a:extLst>
                <a:ext uri="{FF2B5EF4-FFF2-40B4-BE49-F238E27FC236}">
                  <a16:creationId xmlns:a16="http://schemas.microsoft.com/office/drawing/2014/main" id="{2EDB0492-6497-AA4E-8F8F-C74251968B8A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FDC9B28-7317-9C45-9A5A-3DB6003844E5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9FEA12-E16D-A447-BF67-F2A497480D20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1BE8D9-39C8-1E4F-968E-AC72F153CEA1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62ADCC-0988-8A4C-8BBE-28A4B5025256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Connector 43">
              <a:extLst>
                <a:ext uri="{FF2B5EF4-FFF2-40B4-BE49-F238E27FC236}">
                  <a16:creationId xmlns:a16="http://schemas.microsoft.com/office/drawing/2014/main" id="{556F4625-6415-9E4F-B04E-AC7F331C68E6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Connector 44">
              <a:extLst>
                <a:ext uri="{FF2B5EF4-FFF2-40B4-BE49-F238E27FC236}">
                  <a16:creationId xmlns:a16="http://schemas.microsoft.com/office/drawing/2014/main" id="{56DA41F7-C912-2A47-9F69-6D198BA4D291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Connector 45">
              <a:extLst>
                <a:ext uri="{FF2B5EF4-FFF2-40B4-BE49-F238E27FC236}">
                  <a16:creationId xmlns:a16="http://schemas.microsoft.com/office/drawing/2014/main" id="{7B2A00CC-3C72-5E4E-B1BD-35F512AA146E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/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</m:t>
                      </m:r>
                      <m:r>
                        <m:rPr>
                          <m:nor/>
                        </m:rPr>
                        <a:rPr lang="en-IL" b="1"/>
                        <m:t>₪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54E1F1-FE9B-7D48-9AFA-4CD495D4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3863"/>
                <a:ext cx="1010093" cy="27238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/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40⋅(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400" b="0" i="1" smtClean="0">
                        <a:highlight>
                          <a:srgbClr val="FFC324"/>
                        </a:highlight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US" sz="1400" b="0" dirty="0">
                  <a:highlight>
                    <a:srgbClr val="FFC324"/>
                  </a:highlight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/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B13530-3E39-7D4A-B771-FA666200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134" y="2870067"/>
                <a:ext cx="4070298" cy="2553007"/>
              </a:xfrm>
              <a:prstGeom prst="rect">
                <a:avLst/>
              </a:prstGeom>
              <a:blipFill>
                <a:blip r:embed="rId5"/>
                <a:stretch>
                  <a:fillRect l="-154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/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D08B9F-EAE9-AC4F-91EB-3D2E631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4" y="2198528"/>
                <a:ext cx="1295033" cy="2354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07EC58-8AE4-A744-A6DD-0C748271DD45}"/>
                  </a:ext>
                </a:extLst>
              </p:cNvPr>
              <p:cNvSpPr txBox="1"/>
              <p:nvPr/>
            </p:nvSpPr>
            <p:spPr>
              <a:xfrm>
                <a:off x="9157576" y="2797491"/>
                <a:ext cx="2563138" cy="262302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07EC58-8AE4-A744-A6DD-0C748271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576" y="2797491"/>
                <a:ext cx="2563138" cy="2623026"/>
              </a:xfrm>
              <a:prstGeom prst="rect">
                <a:avLst/>
              </a:prstGeom>
              <a:blipFill>
                <a:blip r:embed="rId7"/>
                <a:stretch>
                  <a:fillRect l="-2439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937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blipFill>
                <a:blip r:embed="rId3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89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Programing and Duality</a:t>
            </a:r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0C136-04AE-E540-B198-CC9265743DD5}"/>
              </a:ext>
            </a:extLst>
          </p:cNvPr>
          <p:cNvSpPr txBox="1"/>
          <p:nvPr/>
        </p:nvSpPr>
        <p:spPr>
          <a:xfrm>
            <a:off x="1841359" y="4870052"/>
            <a:ext cx="499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/>
              <a:t>Weak duality (if the Primal and Dual are feasible):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A5A6B4-AF8F-234E-9B59-5A847A77EBC8}"/>
                  </a:ext>
                </a:extLst>
              </p:cNvPr>
              <p:cNvSpPr txBox="1"/>
              <p:nvPr/>
            </p:nvSpPr>
            <p:spPr>
              <a:xfrm>
                <a:off x="1772247" y="5441889"/>
                <a:ext cx="6459278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IL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A5A6B4-AF8F-234E-9B59-5A847A77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47" y="5441889"/>
                <a:ext cx="6459278" cy="879856"/>
              </a:xfrm>
              <a:prstGeom prst="rect">
                <a:avLst/>
              </a:prstGeom>
              <a:blipFill>
                <a:blip r:embed="rId3"/>
                <a:stretch>
                  <a:fillRect t="-97143" b="-14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03D6A-3E12-3441-B4F0-9009B5CE0A6D}"/>
                  </a:ext>
                </a:extLst>
              </p:cNvPr>
              <p:cNvSpPr txBox="1"/>
              <p:nvPr/>
            </p:nvSpPr>
            <p:spPr>
              <a:xfrm>
                <a:off x="907464" y="2216617"/>
                <a:ext cx="4111256" cy="21587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03D6A-3E12-3441-B4F0-9009B5C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464" y="2216617"/>
                <a:ext cx="4111256" cy="2158796"/>
              </a:xfrm>
              <a:prstGeom prst="rect">
                <a:avLst/>
              </a:prstGeom>
              <a:blipFill>
                <a:blip r:embed="rId4"/>
                <a:stretch>
                  <a:fillRect l="-18769" t="-38953" b="-465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157FAC-A2D6-EE4B-A6C4-BAFE0806486F}"/>
                  </a:ext>
                </a:extLst>
              </p:cNvPr>
              <p:cNvSpPr txBox="1"/>
              <p:nvPr/>
            </p:nvSpPr>
            <p:spPr>
              <a:xfrm>
                <a:off x="6344246" y="2185326"/>
                <a:ext cx="3774558" cy="21900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157FAC-A2D6-EE4B-A6C4-BAFE08064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46" y="2185326"/>
                <a:ext cx="3774558" cy="2190087"/>
              </a:xfrm>
              <a:prstGeom prst="rect">
                <a:avLst/>
              </a:prstGeom>
              <a:blipFill>
                <a:blip r:embed="rId5"/>
                <a:stretch>
                  <a:fillRect l="-20401" t="-38286" b="-45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513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38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8DD8A1-ABB0-A546-B5BA-CDA4FFB6C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51FC8-B251-C748-8C4D-F2821171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53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blipFill>
                <a:blip r:embed="rId2"/>
                <a:stretch>
                  <a:fillRect l="-983" t="-16337" r="-1720" b="-3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6A8CC3-85D3-8E4F-9A44-FB4693A22154}"/>
              </a:ext>
            </a:extLst>
          </p:cNvPr>
          <p:cNvGrpSpPr/>
          <p:nvPr/>
        </p:nvGrpSpPr>
        <p:grpSpPr>
          <a:xfrm>
            <a:off x="1046914" y="3984729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27E55EA-D7BE-654C-AE24-0DDD4312011C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7F2170-A54F-BB4A-87D3-143115213FCC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24F7B8-C58D-AE4F-BEE2-61BA3D8FDA9D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BE75DA-1E30-2F42-B2FE-E94D2A68E21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3C2B3E-0CD4-C746-9070-66F54A045C77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C4EC9021-31E4-9047-853A-312C454F2F91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8F8FFC55-F613-F242-A849-C3F57194D343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B5826A25-94A7-8D42-B3F6-78BD3BA37975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3C671-E503-654D-8C97-BE40C80A8069}"/>
              </a:ext>
            </a:extLst>
          </p:cNvPr>
          <p:cNvGrpSpPr/>
          <p:nvPr/>
        </p:nvGrpSpPr>
        <p:grpSpPr>
          <a:xfrm>
            <a:off x="1046914" y="4710958"/>
            <a:ext cx="2113328" cy="469921"/>
            <a:chOff x="1010094" y="2071262"/>
            <a:chExt cx="2113328" cy="469921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64C36769-51B5-F84B-BC37-C1EE252F25A8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A7463-D673-2C49-A0C5-71500307C7E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ED74B2-622D-7449-A378-5222E1C977BA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0FD63-47D9-BF49-837A-8A41B89F293A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01C51C-EF64-084F-9965-31458C9726BF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Connector 23">
              <a:extLst>
                <a:ext uri="{FF2B5EF4-FFF2-40B4-BE49-F238E27FC236}">
                  <a16:creationId xmlns:a16="http://schemas.microsoft.com/office/drawing/2014/main" id="{D21F1A2F-7813-634E-93AB-0D4F1910F149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Connector 24">
              <a:extLst>
                <a:ext uri="{FF2B5EF4-FFF2-40B4-BE49-F238E27FC236}">
                  <a16:creationId xmlns:a16="http://schemas.microsoft.com/office/drawing/2014/main" id="{99467718-1E6D-F544-AEEF-316A653682B8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F09FE387-38B8-264D-9919-A05FAF603FE1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B7F5F-ED0B-0B4E-AF1A-59A8A550BE88}"/>
              </a:ext>
            </a:extLst>
          </p:cNvPr>
          <p:cNvGrpSpPr/>
          <p:nvPr/>
        </p:nvGrpSpPr>
        <p:grpSpPr>
          <a:xfrm>
            <a:off x="1046914" y="5437511"/>
            <a:ext cx="2113328" cy="469921"/>
            <a:chOff x="1010094" y="2071262"/>
            <a:chExt cx="2113328" cy="469921"/>
          </a:xfrm>
        </p:grpSpPr>
        <p:sp>
          <p:nvSpPr>
            <p:cNvPr id="28" name="Round Same Side Corner Rectangle 27">
              <a:extLst>
                <a:ext uri="{FF2B5EF4-FFF2-40B4-BE49-F238E27FC236}">
                  <a16:creationId xmlns:a16="http://schemas.microsoft.com/office/drawing/2014/main" id="{3E95129A-6CB8-4045-A92F-5024A64AC88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B8552-2A94-734B-AC3E-032E16B7F5D7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90BA4-D012-B04D-8334-0A01A2495AF3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B64968-5762-C04B-9A1F-1B07512A4E6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63D6F8-0E06-024A-A16A-64F6C3F96643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Connector 32">
              <a:extLst>
                <a:ext uri="{FF2B5EF4-FFF2-40B4-BE49-F238E27FC236}">
                  <a16:creationId xmlns:a16="http://schemas.microsoft.com/office/drawing/2014/main" id="{180247A1-2FA3-A34B-9FBA-471BF486942E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Connector 33">
              <a:extLst>
                <a:ext uri="{FF2B5EF4-FFF2-40B4-BE49-F238E27FC236}">
                  <a16:creationId xmlns:a16="http://schemas.microsoft.com/office/drawing/2014/main" id="{F7D4C712-3199-0646-A97C-46E7FB8A4C2B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0B4E53AF-822B-A14D-9754-49D4DE34A2B7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/>
              <p:nvPr/>
            </p:nvSpPr>
            <p:spPr>
              <a:xfrm>
                <a:off x="157937" y="4123522"/>
                <a:ext cx="10100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7" y="4123522"/>
                <a:ext cx="1010093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/>
              <p:nvPr/>
            </p:nvSpPr>
            <p:spPr>
              <a:xfrm>
                <a:off x="3160242" y="4069660"/>
                <a:ext cx="1010093" cy="199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42" y="4069660"/>
                <a:ext cx="1010093" cy="1997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C54ED0-A39B-3D4E-8E58-5825DF06C1F4}"/>
                  </a:ext>
                </a:extLst>
              </p:cNvPr>
              <p:cNvSpPr txBox="1"/>
              <p:nvPr/>
            </p:nvSpPr>
            <p:spPr>
              <a:xfrm>
                <a:off x="6038069" y="3284036"/>
                <a:ext cx="3127050" cy="158351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C54ED0-A39B-3D4E-8E58-5825DF06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69" y="3284036"/>
                <a:ext cx="3127050" cy="1583510"/>
              </a:xfrm>
              <a:prstGeom prst="rect">
                <a:avLst/>
              </a:prstGeom>
              <a:blipFill>
                <a:blip r:embed="rId7"/>
                <a:stretch>
                  <a:fillRect l="-200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E0D0E8-6897-104C-94D1-59A2A6B6DFB0}"/>
                  </a:ext>
                </a:extLst>
              </p:cNvPr>
              <p:cNvSpPr txBox="1"/>
              <p:nvPr/>
            </p:nvSpPr>
            <p:spPr>
              <a:xfrm>
                <a:off x="9989170" y="3284036"/>
                <a:ext cx="2087366" cy="97372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FE0D0E8-6897-104C-94D1-59A2A6B6D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70" y="3284036"/>
                <a:ext cx="2087366" cy="973728"/>
              </a:xfrm>
              <a:prstGeom prst="rect">
                <a:avLst/>
              </a:prstGeom>
              <a:blipFill>
                <a:blip r:embed="rId8"/>
                <a:stretch>
                  <a:fillRect l="-2976" b="-21250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659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rtl="1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blipFill>
                <a:blip r:embed="rId3"/>
                <a:stretch>
                  <a:fillRect l="-983" t="-16337" r="-1720" b="-3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6A8CC3-85D3-8E4F-9A44-FB4693A22154}"/>
              </a:ext>
            </a:extLst>
          </p:cNvPr>
          <p:cNvGrpSpPr/>
          <p:nvPr/>
        </p:nvGrpSpPr>
        <p:grpSpPr>
          <a:xfrm>
            <a:off x="1046914" y="3984729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27E55EA-D7BE-654C-AE24-0DDD4312011C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7F2170-A54F-BB4A-87D3-143115213FCC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24F7B8-C58D-AE4F-BEE2-61BA3D8FDA9D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BE75DA-1E30-2F42-B2FE-E94D2A68E21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3C2B3E-0CD4-C746-9070-66F54A045C77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C4EC9021-31E4-9047-853A-312C454F2F91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8F8FFC55-F613-F242-A849-C3F57194D343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B5826A25-94A7-8D42-B3F6-78BD3BA37975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3C671-E503-654D-8C97-BE40C80A8069}"/>
              </a:ext>
            </a:extLst>
          </p:cNvPr>
          <p:cNvGrpSpPr/>
          <p:nvPr/>
        </p:nvGrpSpPr>
        <p:grpSpPr>
          <a:xfrm>
            <a:off x="1046914" y="4710958"/>
            <a:ext cx="2113328" cy="469921"/>
            <a:chOff x="1010094" y="2071262"/>
            <a:chExt cx="2113328" cy="469921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64C36769-51B5-F84B-BC37-C1EE252F25A8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A7463-D673-2C49-A0C5-71500307C7E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ED74B2-622D-7449-A378-5222E1C977BA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0FD63-47D9-BF49-837A-8A41B89F293A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01C51C-EF64-084F-9965-31458C9726BF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Connector 23">
              <a:extLst>
                <a:ext uri="{FF2B5EF4-FFF2-40B4-BE49-F238E27FC236}">
                  <a16:creationId xmlns:a16="http://schemas.microsoft.com/office/drawing/2014/main" id="{D21F1A2F-7813-634E-93AB-0D4F1910F149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Connector 24">
              <a:extLst>
                <a:ext uri="{FF2B5EF4-FFF2-40B4-BE49-F238E27FC236}">
                  <a16:creationId xmlns:a16="http://schemas.microsoft.com/office/drawing/2014/main" id="{99467718-1E6D-F544-AEEF-316A653682B8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F09FE387-38B8-264D-9919-A05FAF603FE1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B7F5F-ED0B-0B4E-AF1A-59A8A550BE88}"/>
              </a:ext>
            </a:extLst>
          </p:cNvPr>
          <p:cNvGrpSpPr/>
          <p:nvPr/>
        </p:nvGrpSpPr>
        <p:grpSpPr>
          <a:xfrm>
            <a:off x="1046914" y="5437511"/>
            <a:ext cx="2113328" cy="469921"/>
            <a:chOff x="1010094" y="2071262"/>
            <a:chExt cx="2113328" cy="469921"/>
          </a:xfrm>
        </p:grpSpPr>
        <p:sp>
          <p:nvSpPr>
            <p:cNvPr id="28" name="Round Same Side Corner Rectangle 27">
              <a:extLst>
                <a:ext uri="{FF2B5EF4-FFF2-40B4-BE49-F238E27FC236}">
                  <a16:creationId xmlns:a16="http://schemas.microsoft.com/office/drawing/2014/main" id="{3E95129A-6CB8-4045-A92F-5024A64AC88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B8552-2A94-734B-AC3E-032E16B7F5D7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90BA4-D012-B04D-8334-0A01A2495AF3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B64968-5762-C04B-9A1F-1B07512A4E6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63D6F8-0E06-024A-A16A-64F6C3F96643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Connector 32">
              <a:extLst>
                <a:ext uri="{FF2B5EF4-FFF2-40B4-BE49-F238E27FC236}">
                  <a16:creationId xmlns:a16="http://schemas.microsoft.com/office/drawing/2014/main" id="{180247A1-2FA3-A34B-9FBA-471BF486942E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Connector 33">
              <a:extLst>
                <a:ext uri="{FF2B5EF4-FFF2-40B4-BE49-F238E27FC236}">
                  <a16:creationId xmlns:a16="http://schemas.microsoft.com/office/drawing/2014/main" id="{F7D4C712-3199-0646-A97C-46E7FB8A4C2B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0B4E53AF-822B-A14D-9754-49D4DE34A2B7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/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/>
              <p:nvPr/>
            </p:nvSpPr>
            <p:spPr>
              <a:xfrm>
                <a:off x="3160242" y="4069660"/>
                <a:ext cx="1010093" cy="199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42" y="4069660"/>
                <a:ext cx="1010093" cy="1997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3AE79D-81B7-394A-850D-0CAC7D52585E}"/>
                  </a:ext>
                </a:extLst>
              </p:cNvPr>
              <p:cNvSpPr txBox="1"/>
              <p:nvPr/>
            </p:nvSpPr>
            <p:spPr>
              <a:xfrm>
                <a:off x="6038069" y="3284036"/>
                <a:ext cx="3127050" cy="194611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e-IL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3AE79D-81B7-394A-850D-0CAC7D52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69" y="3284036"/>
                <a:ext cx="3127050" cy="1946110"/>
              </a:xfrm>
              <a:prstGeom prst="rect">
                <a:avLst/>
              </a:prstGeom>
              <a:blipFill>
                <a:blip r:embed="rId8"/>
                <a:stretch>
                  <a:fillRect l="-200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DE3259-F849-B34A-AED6-F4CED0DBAB4D}"/>
                  </a:ext>
                </a:extLst>
              </p:cNvPr>
              <p:cNvSpPr txBox="1"/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DE3259-F849-B34A-AED6-F4CED0DBA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blipFill>
                <a:blip r:embed="rId9"/>
                <a:stretch>
                  <a:fillRect l="-347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0201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blipFill>
                <a:blip r:embed="rId2"/>
                <a:stretch>
                  <a:fillRect l="-983" t="-16337" r="-1720" b="-5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6A8CC3-85D3-8E4F-9A44-FB4693A22154}"/>
              </a:ext>
            </a:extLst>
          </p:cNvPr>
          <p:cNvGrpSpPr/>
          <p:nvPr/>
        </p:nvGrpSpPr>
        <p:grpSpPr>
          <a:xfrm>
            <a:off x="1046914" y="3984729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27E55EA-D7BE-654C-AE24-0DDD4312011C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7F2170-A54F-BB4A-87D3-143115213FCC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24F7B8-C58D-AE4F-BEE2-61BA3D8FDA9D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BE75DA-1E30-2F42-B2FE-E94D2A68E21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3C2B3E-0CD4-C746-9070-66F54A045C77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C4EC9021-31E4-9047-853A-312C454F2F91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8F8FFC55-F613-F242-A849-C3F57194D343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B5826A25-94A7-8D42-B3F6-78BD3BA37975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3C671-E503-654D-8C97-BE40C80A8069}"/>
              </a:ext>
            </a:extLst>
          </p:cNvPr>
          <p:cNvGrpSpPr/>
          <p:nvPr/>
        </p:nvGrpSpPr>
        <p:grpSpPr>
          <a:xfrm>
            <a:off x="1046914" y="4710958"/>
            <a:ext cx="2113328" cy="469921"/>
            <a:chOff x="1010094" y="2071262"/>
            <a:chExt cx="2113328" cy="469921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64C36769-51B5-F84B-BC37-C1EE252F25A8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A7463-D673-2C49-A0C5-71500307C7E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ED74B2-622D-7449-A378-5222E1C977BA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0FD63-47D9-BF49-837A-8A41B89F293A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01C51C-EF64-084F-9965-31458C9726BF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Connector 23">
              <a:extLst>
                <a:ext uri="{FF2B5EF4-FFF2-40B4-BE49-F238E27FC236}">
                  <a16:creationId xmlns:a16="http://schemas.microsoft.com/office/drawing/2014/main" id="{D21F1A2F-7813-634E-93AB-0D4F1910F149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Connector 24">
              <a:extLst>
                <a:ext uri="{FF2B5EF4-FFF2-40B4-BE49-F238E27FC236}">
                  <a16:creationId xmlns:a16="http://schemas.microsoft.com/office/drawing/2014/main" id="{99467718-1E6D-F544-AEEF-316A653682B8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F09FE387-38B8-264D-9919-A05FAF603FE1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B7F5F-ED0B-0B4E-AF1A-59A8A550BE88}"/>
              </a:ext>
            </a:extLst>
          </p:cNvPr>
          <p:cNvGrpSpPr/>
          <p:nvPr/>
        </p:nvGrpSpPr>
        <p:grpSpPr>
          <a:xfrm>
            <a:off x="1046914" y="5437511"/>
            <a:ext cx="2113328" cy="469921"/>
            <a:chOff x="1010094" y="2071262"/>
            <a:chExt cx="2113328" cy="469921"/>
          </a:xfrm>
        </p:grpSpPr>
        <p:sp>
          <p:nvSpPr>
            <p:cNvPr id="28" name="Round Same Side Corner Rectangle 27">
              <a:extLst>
                <a:ext uri="{FF2B5EF4-FFF2-40B4-BE49-F238E27FC236}">
                  <a16:creationId xmlns:a16="http://schemas.microsoft.com/office/drawing/2014/main" id="{3E95129A-6CB8-4045-A92F-5024A64AC88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B8552-2A94-734B-AC3E-032E16B7F5D7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90BA4-D012-B04D-8334-0A01A2495AF3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B64968-5762-C04B-9A1F-1B07512A4E6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63D6F8-0E06-024A-A16A-64F6C3F96643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Connector 32">
              <a:extLst>
                <a:ext uri="{FF2B5EF4-FFF2-40B4-BE49-F238E27FC236}">
                  <a16:creationId xmlns:a16="http://schemas.microsoft.com/office/drawing/2014/main" id="{180247A1-2FA3-A34B-9FBA-471BF486942E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Connector 33">
              <a:extLst>
                <a:ext uri="{FF2B5EF4-FFF2-40B4-BE49-F238E27FC236}">
                  <a16:creationId xmlns:a16="http://schemas.microsoft.com/office/drawing/2014/main" id="{F7D4C712-3199-0646-A97C-46E7FB8A4C2B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0B4E53AF-822B-A14D-9754-49D4DE34A2B7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/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/>
              <p:nvPr/>
            </p:nvSpPr>
            <p:spPr>
              <a:xfrm>
                <a:off x="3160242" y="4069660"/>
                <a:ext cx="1592548" cy="2051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2⋅1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2⋅4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42" y="4069660"/>
                <a:ext cx="1592548" cy="2051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807FB-623E-0042-9B0B-DFBBDF8E2EF0}"/>
                  </a:ext>
                </a:extLst>
              </p:cNvPr>
              <p:cNvSpPr txBox="1"/>
              <p:nvPr/>
            </p:nvSpPr>
            <p:spPr>
              <a:xfrm>
                <a:off x="6038069" y="3284036"/>
                <a:ext cx="3127050" cy="218848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e-IL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5807FB-623E-0042-9B0B-DFBBDF8E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69" y="3284036"/>
                <a:ext cx="3127050" cy="2188484"/>
              </a:xfrm>
              <a:prstGeom prst="rect">
                <a:avLst/>
              </a:prstGeom>
              <a:blipFill>
                <a:blip r:embed="rId7"/>
                <a:stretch>
                  <a:fillRect l="-200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54B101-1DFD-EF48-8584-BF2B6526DC43}"/>
                  </a:ext>
                </a:extLst>
              </p:cNvPr>
              <p:cNvSpPr txBox="1"/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54B101-1DFD-EF48-8584-BF2B6526D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blipFill>
                <a:blip r:embed="rId8"/>
                <a:stretch>
                  <a:fillRect l="-347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7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=1.78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blipFill>
                <a:blip r:embed="rId2"/>
                <a:stretch>
                  <a:fillRect l="-983" t="-16337" r="-1720" b="-3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6A8CC3-85D3-8E4F-9A44-FB4693A22154}"/>
              </a:ext>
            </a:extLst>
          </p:cNvPr>
          <p:cNvGrpSpPr/>
          <p:nvPr/>
        </p:nvGrpSpPr>
        <p:grpSpPr>
          <a:xfrm>
            <a:off x="1046914" y="3984729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27E55EA-D7BE-654C-AE24-0DDD4312011C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7F2170-A54F-BB4A-87D3-143115213FCC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24F7B8-C58D-AE4F-BEE2-61BA3D8FDA9D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BE75DA-1E30-2F42-B2FE-E94D2A68E21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3C2B3E-0CD4-C746-9070-66F54A045C77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C4EC9021-31E4-9047-853A-312C454F2F91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8F8FFC55-F613-F242-A849-C3F57194D343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B5826A25-94A7-8D42-B3F6-78BD3BA37975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3C671-E503-654D-8C97-BE40C80A8069}"/>
              </a:ext>
            </a:extLst>
          </p:cNvPr>
          <p:cNvGrpSpPr/>
          <p:nvPr/>
        </p:nvGrpSpPr>
        <p:grpSpPr>
          <a:xfrm>
            <a:off x="1046914" y="4710958"/>
            <a:ext cx="2113328" cy="469921"/>
            <a:chOff x="1010094" y="2071262"/>
            <a:chExt cx="2113328" cy="469921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64C36769-51B5-F84B-BC37-C1EE252F25A8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A7463-D673-2C49-A0C5-71500307C7E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ED74B2-622D-7449-A378-5222E1C977BA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0FD63-47D9-BF49-837A-8A41B89F293A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01C51C-EF64-084F-9965-31458C9726BF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Connector 23">
              <a:extLst>
                <a:ext uri="{FF2B5EF4-FFF2-40B4-BE49-F238E27FC236}">
                  <a16:creationId xmlns:a16="http://schemas.microsoft.com/office/drawing/2014/main" id="{D21F1A2F-7813-634E-93AB-0D4F1910F149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Connector 24">
              <a:extLst>
                <a:ext uri="{FF2B5EF4-FFF2-40B4-BE49-F238E27FC236}">
                  <a16:creationId xmlns:a16="http://schemas.microsoft.com/office/drawing/2014/main" id="{99467718-1E6D-F544-AEEF-316A653682B8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F09FE387-38B8-264D-9919-A05FAF603FE1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B7F5F-ED0B-0B4E-AF1A-59A8A550BE88}"/>
              </a:ext>
            </a:extLst>
          </p:cNvPr>
          <p:cNvGrpSpPr/>
          <p:nvPr/>
        </p:nvGrpSpPr>
        <p:grpSpPr>
          <a:xfrm>
            <a:off x="1046914" y="5437511"/>
            <a:ext cx="2113328" cy="469921"/>
            <a:chOff x="1010094" y="2071262"/>
            <a:chExt cx="2113328" cy="469921"/>
          </a:xfrm>
        </p:grpSpPr>
        <p:sp>
          <p:nvSpPr>
            <p:cNvPr id="28" name="Round Same Side Corner Rectangle 27">
              <a:extLst>
                <a:ext uri="{FF2B5EF4-FFF2-40B4-BE49-F238E27FC236}">
                  <a16:creationId xmlns:a16="http://schemas.microsoft.com/office/drawing/2014/main" id="{3E95129A-6CB8-4045-A92F-5024A64AC88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B8552-2A94-734B-AC3E-032E16B7F5D7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90BA4-D012-B04D-8334-0A01A2495AF3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B64968-5762-C04B-9A1F-1B07512A4E6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63D6F8-0E06-024A-A16A-64F6C3F96643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Connector 32">
              <a:extLst>
                <a:ext uri="{FF2B5EF4-FFF2-40B4-BE49-F238E27FC236}">
                  <a16:creationId xmlns:a16="http://schemas.microsoft.com/office/drawing/2014/main" id="{180247A1-2FA3-A34B-9FBA-471BF486942E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Connector 33">
              <a:extLst>
                <a:ext uri="{FF2B5EF4-FFF2-40B4-BE49-F238E27FC236}">
                  <a16:creationId xmlns:a16="http://schemas.microsoft.com/office/drawing/2014/main" id="{F7D4C712-3199-0646-A97C-46E7FB8A4C2B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0B4E53AF-822B-A14D-9754-49D4DE34A2B7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/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/>
              <p:nvPr/>
            </p:nvSpPr>
            <p:spPr>
              <a:xfrm>
                <a:off x="3160242" y="4069660"/>
                <a:ext cx="2580158" cy="2062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2⋅1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2⋅4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42" y="4069660"/>
                <a:ext cx="2580158" cy="20623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96FBCC-CE73-434B-AF70-B955006640AD}"/>
                  </a:ext>
                </a:extLst>
              </p:cNvPr>
              <p:cNvSpPr txBox="1"/>
              <p:nvPr/>
            </p:nvSpPr>
            <p:spPr>
              <a:xfrm>
                <a:off x="6038069" y="3284036"/>
                <a:ext cx="3127050" cy="1906676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e-IL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=1.5+0.28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96FBCC-CE73-434B-AF70-B95500664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69" y="3284036"/>
                <a:ext cx="3127050" cy="1906676"/>
              </a:xfrm>
              <a:prstGeom prst="rect">
                <a:avLst/>
              </a:prstGeom>
              <a:blipFill>
                <a:blip r:embed="rId7"/>
                <a:stretch>
                  <a:fillRect l="-200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B6D987-8870-4B4B-BEF4-E256D2699E68}"/>
                  </a:ext>
                </a:extLst>
              </p:cNvPr>
              <p:cNvSpPr txBox="1"/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=1+1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=1+1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B6D987-8870-4B4B-BEF4-E256D2699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70" y="3284036"/>
                <a:ext cx="1781834" cy="1653530"/>
              </a:xfrm>
              <a:prstGeom prst="rect">
                <a:avLst/>
              </a:prstGeom>
              <a:blipFill>
                <a:blip r:embed="rId8"/>
                <a:stretch>
                  <a:fillRect l="-347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64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=0.28&lt;1: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361"/>
                <a:ext cx="5150865" cy="2544356"/>
              </a:xfrm>
              <a:blipFill>
                <a:blip r:embed="rId2"/>
                <a:stretch>
                  <a:fillRect l="-983" t="-16337" r="-1720" b="-396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96841-D95B-2546-AE07-3E85E7A8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0C00-12E4-A84E-8348-587067C57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6A8CC3-85D3-8E4F-9A44-FB4693A22154}"/>
              </a:ext>
            </a:extLst>
          </p:cNvPr>
          <p:cNvGrpSpPr/>
          <p:nvPr/>
        </p:nvGrpSpPr>
        <p:grpSpPr>
          <a:xfrm>
            <a:off x="1046914" y="3984729"/>
            <a:ext cx="2113328" cy="469921"/>
            <a:chOff x="1010094" y="2071262"/>
            <a:chExt cx="2113328" cy="469921"/>
          </a:xfrm>
        </p:grpSpPr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27E55EA-D7BE-654C-AE24-0DDD4312011C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7F2170-A54F-BB4A-87D3-143115213FCC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624F7B8-C58D-AE4F-BEE2-61BA3D8FDA9D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BE75DA-1E30-2F42-B2FE-E94D2A68E21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3C2B3E-0CD4-C746-9070-66F54A045C77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Connector 14">
              <a:extLst>
                <a:ext uri="{FF2B5EF4-FFF2-40B4-BE49-F238E27FC236}">
                  <a16:creationId xmlns:a16="http://schemas.microsoft.com/office/drawing/2014/main" id="{C4EC9021-31E4-9047-853A-312C454F2F91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Connector 15">
              <a:extLst>
                <a:ext uri="{FF2B5EF4-FFF2-40B4-BE49-F238E27FC236}">
                  <a16:creationId xmlns:a16="http://schemas.microsoft.com/office/drawing/2014/main" id="{8F8FFC55-F613-F242-A849-C3F57194D343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Connector 16">
              <a:extLst>
                <a:ext uri="{FF2B5EF4-FFF2-40B4-BE49-F238E27FC236}">
                  <a16:creationId xmlns:a16="http://schemas.microsoft.com/office/drawing/2014/main" id="{B5826A25-94A7-8D42-B3F6-78BD3BA37975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83C671-E503-654D-8C97-BE40C80A8069}"/>
              </a:ext>
            </a:extLst>
          </p:cNvPr>
          <p:cNvGrpSpPr/>
          <p:nvPr/>
        </p:nvGrpSpPr>
        <p:grpSpPr>
          <a:xfrm>
            <a:off x="1046914" y="4710958"/>
            <a:ext cx="2113328" cy="469921"/>
            <a:chOff x="1010094" y="2071262"/>
            <a:chExt cx="2113328" cy="469921"/>
          </a:xfrm>
        </p:grpSpPr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64C36769-51B5-F84B-BC37-C1EE252F25A8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A7463-D673-2C49-A0C5-71500307C7E6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ED74B2-622D-7449-A378-5222E1C977BA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1B0FD63-47D9-BF49-837A-8A41B89F293A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601C51C-EF64-084F-9965-31458C9726BF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Connector 23">
              <a:extLst>
                <a:ext uri="{FF2B5EF4-FFF2-40B4-BE49-F238E27FC236}">
                  <a16:creationId xmlns:a16="http://schemas.microsoft.com/office/drawing/2014/main" id="{D21F1A2F-7813-634E-93AB-0D4F1910F149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Connector 24">
              <a:extLst>
                <a:ext uri="{FF2B5EF4-FFF2-40B4-BE49-F238E27FC236}">
                  <a16:creationId xmlns:a16="http://schemas.microsoft.com/office/drawing/2014/main" id="{99467718-1E6D-F544-AEEF-316A653682B8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Connector 25">
              <a:extLst>
                <a:ext uri="{FF2B5EF4-FFF2-40B4-BE49-F238E27FC236}">
                  <a16:creationId xmlns:a16="http://schemas.microsoft.com/office/drawing/2014/main" id="{F09FE387-38B8-264D-9919-A05FAF603FE1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5B7F5F-ED0B-0B4E-AF1A-59A8A550BE88}"/>
              </a:ext>
            </a:extLst>
          </p:cNvPr>
          <p:cNvGrpSpPr/>
          <p:nvPr/>
        </p:nvGrpSpPr>
        <p:grpSpPr>
          <a:xfrm>
            <a:off x="1046914" y="5437511"/>
            <a:ext cx="2113328" cy="469921"/>
            <a:chOff x="1010094" y="2071262"/>
            <a:chExt cx="2113328" cy="469921"/>
          </a:xfrm>
        </p:grpSpPr>
        <p:sp>
          <p:nvSpPr>
            <p:cNvPr id="28" name="Round Same Side Corner Rectangle 27">
              <a:extLst>
                <a:ext uri="{FF2B5EF4-FFF2-40B4-BE49-F238E27FC236}">
                  <a16:creationId xmlns:a16="http://schemas.microsoft.com/office/drawing/2014/main" id="{3E95129A-6CB8-4045-A92F-5024A64AC88F}"/>
                </a:ext>
              </a:extLst>
            </p:cNvPr>
            <p:cNvSpPr/>
            <p:nvPr/>
          </p:nvSpPr>
          <p:spPr>
            <a:xfrm rot="16200000">
              <a:off x="1831797" y="1249559"/>
              <a:ext cx="469921" cy="2113328"/>
            </a:xfrm>
            <a:prstGeom prst="round2Same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B8552-2A94-734B-AC3E-032E16B7F5D7}"/>
                </a:ext>
              </a:extLst>
            </p:cNvPr>
            <p:cNvSpPr/>
            <p:nvPr/>
          </p:nvSpPr>
          <p:spPr>
            <a:xfrm>
              <a:off x="1180214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C90BA4-D012-B04D-8334-0A01A2495AF3}"/>
                </a:ext>
              </a:extLst>
            </p:cNvPr>
            <p:cNvSpPr/>
            <p:nvPr/>
          </p:nvSpPr>
          <p:spPr>
            <a:xfrm>
              <a:off x="1597266" y="2171697"/>
              <a:ext cx="276446" cy="2764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B64968-5762-C04B-9A1F-1B07512A4E68}"/>
                </a:ext>
              </a:extLst>
            </p:cNvPr>
            <p:cNvSpPr/>
            <p:nvPr/>
          </p:nvSpPr>
          <p:spPr>
            <a:xfrm>
              <a:off x="2014318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63D6F8-0E06-024A-A16A-64F6C3F96643}"/>
                </a:ext>
              </a:extLst>
            </p:cNvPr>
            <p:cNvSpPr/>
            <p:nvPr/>
          </p:nvSpPr>
          <p:spPr>
            <a:xfrm>
              <a:off x="2431370" y="2171697"/>
              <a:ext cx="276446" cy="27644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3" name="Connector 32">
              <a:extLst>
                <a:ext uri="{FF2B5EF4-FFF2-40B4-BE49-F238E27FC236}">
                  <a16:creationId xmlns:a16="http://schemas.microsoft.com/office/drawing/2014/main" id="{180247A1-2FA3-A34B-9FBA-471BF486942E}"/>
                </a:ext>
              </a:extLst>
            </p:cNvPr>
            <p:cNvSpPr/>
            <p:nvPr/>
          </p:nvSpPr>
          <p:spPr>
            <a:xfrm>
              <a:off x="2824517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4" name="Connector 33">
              <a:extLst>
                <a:ext uri="{FF2B5EF4-FFF2-40B4-BE49-F238E27FC236}">
                  <a16:creationId xmlns:a16="http://schemas.microsoft.com/office/drawing/2014/main" id="{F7D4C712-3199-0646-A97C-46E7FB8A4C2B}"/>
                </a:ext>
              </a:extLst>
            </p:cNvPr>
            <p:cNvSpPr/>
            <p:nvPr/>
          </p:nvSpPr>
          <p:spPr>
            <a:xfrm>
              <a:off x="2938835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Connector 34">
              <a:extLst>
                <a:ext uri="{FF2B5EF4-FFF2-40B4-BE49-F238E27FC236}">
                  <a16:creationId xmlns:a16="http://schemas.microsoft.com/office/drawing/2014/main" id="{0B4E53AF-822B-A14D-9754-49D4DE34A2B7}"/>
                </a:ext>
              </a:extLst>
            </p:cNvPr>
            <p:cNvSpPr/>
            <p:nvPr/>
          </p:nvSpPr>
          <p:spPr>
            <a:xfrm>
              <a:off x="3053153" y="2300395"/>
              <a:ext cx="47810" cy="4781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/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endParaRPr lang="en-US" sz="1400" b="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IL" sz="1400" dirty="0"/>
              </a:p>
              <a:p>
                <a:endParaRPr lang="en-IL" sz="1400" dirty="0"/>
              </a:p>
              <a:p>
                <a:endParaRPr lang="en-IL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6455B15-3E3F-6E4F-A9E8-AAA787FF7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7" y="4123522"/>
                <a:ext cx="1010093" cy="1890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/>
              <p:nvPr/>
            </p:nvSpPr>
            <p:spPr>
              <a:xfrm>
                <a:off x="3160242" y="4069660"/>
                <a:ext cx="1250891" cy="1997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L" sz="1400" dirty="0"/>
              </a:p>
              <a:p>
                <a:pPr>
                  <a:lnSpc>
                    <a:spcPct val="150000"/>
                  </a:lnSpc>
                </a:pPr>
                <a:endParaRPr lang="en-IL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0A5904-7488-E442-BC10-EB6937A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42" y="4069660"/>
                <a:ext cx="1250891" cy="19978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95C00A-7251-7B46-A3F5-C8B13C7B7118}"/>
                  </a:ext>
                </a:extLst>
              </p:cNvPr>
              <p:cNvSpPr txBox="1"/>
              <p:nvPr/>
            </p:nvSpPr>
            <p:spPr>
              <a:xfrm>
                <a:off x="6038069" y="3284036"/>
                <a:ext cx="3127050" cy="222984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e-IL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he-IL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=1.5+0.28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=0.28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b="0" dirty="0">
                  <a:solidFill>
                    <a:schemeClr val="accent2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A95C00A-7251-7B46-A3F5-C8B13C7B7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069" y="3284036"/>
                <a:ext cx="3127050" cy="2229841"/>
              </a:xfrm>
              <a:prstGeom prst="rect">
                <a:avLst/>
              </a:prstGeom>
              <a:blipFill>
                <a:blip r:embed="rId7"/>
                <a:stretch>
                  <a:fillRect l="-200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9C24B8-99E3-0D41-8DB7-3C078AD70F1E}"/>
                  </a:ext>
                </a:extLst>
              </p:cNvPr>
              <p:cNvSpPr txBox="1"/>
              <p:nvPr/>
            </p:nvSpPr>
            <p:spPr>
              <a:xfrm>
                <a:off x="9989170" y="3284036"/>
                <a:ext cx="2077941" cy="1653530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9C24B8-99E3-0D41-8DB7-3C078AD7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70" y="3284036"/>
                <a:ext cx="2077941" cy="1653530"/>
              </a:xfrm>
              <a:prstGeom prst="rect">
                <a:avLst/>
              </a:prstGeom>
              <a:blipFill>
                <a:blip r:embed="rId8"/>
                <a:stretch>
                  <a:fillRect l="-2994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065EB5-0FAA-8B49-904A-9053C776D455}"/>
              </a:ext>
            </a:extLst>
          </p:cNvPr>
          <p:cNvSpPr txBox="1"/>
          <p:nvPr/>
        </p:nvSpPr>
        <p:spPr>
          <a:xfrm>
            <a:off x="5989065" y="5882849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37935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/>
              <p:nvPr/>
            </p:nvSpPr>
            <p:spPr>
              <a:xfrm>
                <a:off x="6096000" y="2934587"/>
                <a:ext cx="5805377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We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4587"/>
                <a:ext cx="5805377" cy="945643"/>
              </a:xfrm>
              <a:prstGeom prst="rect">
                <a:avLst/>
              </a:prstGeom>
              <a:blipFill>
                <a:blip r:embed="rId3"/>
                <a:stretch>
                  <a:fillRect l="-875" t="-26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64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/>
              <p:nvPr/>
            </p:nvSpPr>
            <p:spPr>
              <a:xfrm>
                <a:off x="6096000" y="2934587"/>
                <a:ext cx="5805377" cy="2148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We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Feasible fractional </a:t>
                </a:r>
                <a:r>
                  <a:rPr lang="en-IL" dirty="0">
                    <a:solidFill>
                      <a:schemeClr val="accent2"/>
                    </a:solidFill>
                  </a:rPr>
                  <a:t>covering solution</a:t>
                </a:r>
              </a:p>
              <a:p>
                <a:pPr marL="285750" indent="-285750">
                  <a:buFontTx/>
                  <a:buChar char="-"/>
                </a:pPr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4587"/>
                <a:ext cx="5805377" cy="2148089"/>
              </a:xfrm>
              <a:prstGeom prst="rect">
                <a:avLst/>
              </a:prstGeom>
              <a:blipFill>
                <a:blip r:embed="rId3"/>
                <a:stretch>
                  <a:fillRect l="-875" t="-11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111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/>
              <p:nvPr/>
            </p:nvSpPr>
            <p:spPr>
              <a:xfrm>
                <a:off x="6096000" y="2934587"/>
                <a:ext cx="5805377" cy="2243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We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Feasible fractional covering solution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Integral </a:t>
                </a:r>
                <a:r>
                  <a:rPr lang="en-IL" dirty="0">
                    <a:solidFill>
                      <a:schemeClr val="accent2"/>
                    </a:solidFill>
                  </a:rPr>
                  <a:t>Packing solution </a:t>
                </a:r>
                <a:r>
                  <a:rPr lang="en-IL" dirty="0"/>
                  <a:t>which is 2-</a:t>
                </a:r>
                <a:r>
                  <a:rPr lang="en-US" dirty="0"/>
                  <a:t>competitive</a:t>
                </a:r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4587"/>
                <a:ext cx="5805377" cy="2243628"/>
              </a:xfrm>
              <a:prstGeom prst="rect">
                <a:avLst/>
              </a:prstGeom>
              <a:blipFill>
                <a:blip r:embed="rId3"/>
                <a:stretch>
                  <a:fillRect l="-875" t="-1124" b="-33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3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820BB-CCAF-A242-A4BC-C05199CE6E50}"/>
                  </a:ext>
                </a:extLst>
              </p:cNvPr>
              <p:cNvSpPr txBox="1"/>
              <p:nvPr/>
            </p:nvSpPr>
            <p:spPr>
              <a:xfrm>
                <a:off x="1181986" y="1690688"/>
                <a:ext cx="448694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820BB-CCAF-A242-A4BC-C05199CE6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6" y="1690688"/>
                <a:ext cx="4486940" cy="391646"/>
              </a:xfrm>
              <a:prstGeom prst="rect">
                <a:avLst/>
              </a:prstGeom>
              <a:blipFill>
                <a:blip r:embed="rId2"/>
                <a:stretch>
                  <a:fillRect l="-565" b="-90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CA379F-220F-864B-B7FE-5F6BD4A71886}"/>
                  </a:ext>
                </a:extLst>
              </p:cNvPr>
              <p:cNvSpPr txBox="1"/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Covering: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CA379F-220F-864B-B7FE-5F6BD4A7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blipFill>
                <a:blip r:embed="rId3"/>
                <a:stretch>
                  <a:fillRect l="-18405" t="-23196" b="-417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D4882D-E006-3E41-A11F-DA66574E6712}"/>
                  </a:ext>
                </a:extLst>
              </p:cNvPr>
              <p:cNvSpPr txBox="1"/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Packing: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D4882D-E006-3E41-A11F-DA66574E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blipFill>
                <a:blip r:embed="rId4"/>
                <a:stretch>
                  <a:fillRect l="-20401" t="-22959" b="-41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394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/>
              <p:nvPr/>
            </p:nvSpPr>
            <p:spPr>
              <a:xfrm>
                <a:off x="6096000" y="2934587"/>
                <a:ext cx="5805377" cy="339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We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Feasible fractional covering solution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Integral Packing solution which is 2-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Violates each </a:t>
                </a:r>
                <a:r>
                  <a:rPr lang="en-IL" dirty="0">
                    <a:solidFill>
                      <a:schemeClr val="accent2"/>
                    </a:solidFill>
                  </a:rPr>
                  <a:t>packing constraint </a:t>
                </a:r>
                <a:r>
                  <a:rPr lang="en-IL" dirty="0"/>
                  <a:t>by at most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285750" indent="-285750">
                  <a:buFontTx/>
                  <a:buChar char="-"/>
                </a:pPr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4587"/>
                <a:ext cx="5805377" cy="3394584"/>
              </a:xfrm>
              <a:prstGeom prst="rect">
                <a:avLst/>
              </a:prstGeom>
              <a:blipFill>
                <a:blip r:embed="rId3"/>
                <a:stretch>
                  <a:fillRect l="-875" t="-7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712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A9D0-3957-1848-8B7B-E361C207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L" sz="3200" dirty="0"/>
              <a:t>Algorithm for 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:r>
                  <a:rPr lang="en-US" sz="1800" dirty="0"/>
                  <a:t>Upon arrival of a new primal constraint,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r>
                  <a:rPr lang="en-US" sz="1800" dirty="0"/>
                  <a:t>, and the corresponding dual variable:</a:t>
                </a:r>
              </a:p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7625"/>
                <a:ext cx="5150865" cy="2544356"/>
              </a:xfrm>
              <a:blipFill>
                <a:blip r:embed="rId2"/>
                <a:stretch>
                  <a:fillRect l="-983" t="-16337" r="-1720" b="-3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/>
              <p:nvPr/>
            </p:nvSpPr>
            <p:spPr>
              <a:xfrm>
                <a:off x="6096000" y="2934587"/>
                <a:ext cx="5805377" cy="422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We assume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Feasible fractional covering solution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Integral Packing solution which is 2-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Violates each packing constraint by at most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Fractional </a:t>
                </a:r>
                <a:r>
                  <a:rPr lang="en-IL" dirty="0">
                    <a:solidFill>
                      <a:schemeClr val="accent2"/>
                    </a:solidFill>
                  </a:rPr>
                  <a:t>covering solution </a:t>
                </a:r>
                <a:r>
                  <a:rPr lang="en-IL" dirty="0"/>
                  <a:t>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r>
                  <a:rPr lang="en-IL" dirty="0"/>
                  <a:t>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285750" indent="-285750">
                  <a:buFontTx/>
                  <a:buChar char="-"/>
                </a:pPr>
                <a:endParaRPr lang="en-IL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19C0A1-3F84-1E4F-B77D-FC5890F83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34587"/>
                <a:ext cx="5805377" cy="4225580"/>
              </a:xfrm>
              <a:prstGeom prst="rect">
                <a:avLst/>
              </a:prstGeom>
              <a:blipFill>
                <a:blip r:embed="rId3"/>
                <a:stretch>
                  <a:fillRect l="-875" t="-5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2EF4A-5C89-9E42-8F44-36154B04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C11C3-BE17-9143-9289-A22290DA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997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55" y="220109"/>
                <a:ext cx="5074333" cy="1603375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82D87-7F53-5B42-B439-54EF86423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55" y="220109"/>
                <a:ext cx="5074333" cy="1603375"/>
              </a:xfrm>
              <a:blipFill>
                <a:blip r:embed="rId2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8BB1B-66DB-3445-8BF4-FFEE587F9D82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78BB1B-66DB-3445-8BF4-FFEE587F9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A881DC-652E-894C-90DB-C4B571521782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A881DC-652E-894C-90DB-C4B571521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2193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Feasible fractional covering solution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 each iteration of the loop,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</a:t>
                </a:r>
                <a:r>
                  <a:rPr lang="en-US" dirty="0"/>
                  <a:t>increases</a:t>
                </a:r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</a:t>
                </a:r>
                <a:r>
                  <a:rPr lang="en-IL" dirty="0"/>
                  <a:t>he loop won’t stop until the primal constraint is set.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constrain for previous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L" dirty="0"/>
                  <a:t> is not violated by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values.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All constraint will be valid at the end of each turn.  </a:t>
                </a:r>
                <a14:m>
                  <m:oMath xmlns:m="http://schemas.openxmlformats.org/officeDocument/2006/math">
                    <m:r>
                      <a:rPr lang="en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2193806"/>
              </a:xfrm>
              <a:prstGeom prst="rect">
                <a:avLst/>
              </a:prstGeom>
              <a:blipFill>
                <a:blip r:embed="rId5"/>
                <a:stretch>
                  <a:fillRect l="-738" b="-34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C7D59D-00DD-D54B-8112-B6601E8098BC}"/>
              </a:ext>
            </a:extLst>
          </p:cNvPr>
          <p:cNvSpPr txBox="1"/>
          <p:nvPr/>
        </p:nvSpPr>
        <p:spPr>
          <a:xfrm>
            <a:off x="415725" y="2024819"/>
            <a:ext cx="686486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L" b="1" dirty="0"/>
              <a:t>2. Integral packing solution which is 2-</a:t>
            </a:r>
            <a:r>
              <a:rPr lang="en-US" b="1" dirty="0"/>
              <a:t>competitive</a:t>
            </a:r>
            <a:r>
              <a:rPr lang="en-IL" b="1" dirty="0"/>
              <a:t> – 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2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138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C7D59D-00DD-D54B-8112-B6601E8098BC}"/>
              </a:ext>
            </a:extLst>
          </p:cNvPr>
          <p:cNvSpPr txBox="1"/>
          <p:nvPr/>
        </p:nvSpPr>
        <p:spPr>
          <a:xfrm>
            <a:off x="415725" y="2024819"/>
            <a:ext cx="686486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L" b="1" dirty="0"/>
              <a:t>2. Integral packing solution which is 2-</a:t>
            </a:r>
            <a:r>
              <a:rPr lang="en-US" b="1" dirty="0"/>
              <a:t>competitive</a:t>
            </a:r>
            <a:r>
              <a:rPr lang="en-IL" b="1" dirty="0"/>
              <a:t> – Proof:</a:t>
            </a:r>
          </a:p>
          <a:p>
            <a:pPr>
              <a:lnSpc>
                <a:spcPct val="150000"/>
              </a:lnSpc>
            </a:pPr>
            <a:r>
              <a:rPr lang="en-IL" dirty="0"/>
              <a:t>It is clear that the packing solution will be integral.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2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3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4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264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1711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1711366"/>
              </a:xfrm>
              <a:prstGeom prst="rect">
                <a:avLst/>
              </a:prstGeom>
              <a:blipFill>
                <a:blip r:embed="rId2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00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1754326"/>
              </a:xfrm>
              <a:prstGeom prst="rect">
                <a:avLst/>
              </a:prstGeom>
              <a:blipFill>
                <a:blip r:embed="rId2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56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2858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2858668"/>
              </a:xfrm>
              <a:prstGeom prst="rect">
                <a:avLst/>
              </a:prstGeom>
              <a:blipFill>
                <a:blip r:embed="rId2"/>
                <a:stretch>
                  <a:fillRect l="-2583" b="-433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28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2884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2884957"/>
              </a:xfrm>
              <a:prstGeom prst="rect">
                <a:avLst/>
              </a:prstGeom>
              <a:blipFill>
                <a:blip r:embed="rId2"/>
                <a:stretch>
                  <a:fillRect l="-2583" b="-429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67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3989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≤1+1=2⋅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3989297"/>
              </a:xfrm>
              <a:prstGeom prst="rect">
                <a:avLst/>
              </a:prstGeom>
              <a:blipFill>
                <a:blip r:embed="rId3"/>
                <a:stretch>
                  <a:fillRect l="-7565" b="-307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24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7754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/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Covering: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blipFill>
                <a:blip r:embed="rId2"/>
                <a:stretch>
                  <a:fillRect l="-18405" t="-23196" b="-417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/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Packing: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blipFill>
                <a:blip r:embed="rId3"/>
                <a:stretch>
                  <a:fillRect l="-20401" t="-22959" b="-41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/>
              <p:nvPr/>
            </p:nvSpPr>
            <p:spPr>
              <a:xfrm>
                <a:off x="1181986" y="1566928"/>
                <a:ext cx="4486940" cy="13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/>
                  <a:t>n our lacture: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6" y="1566928"/>
                <a:ext cx="4486940" cy="1368388"/>
              </a:xfrm>
              <a:prstGeom prst="rect">
                <a:avLst/>
              </a:prstGeom>
              <a:blipFill>
                <a:blip r:embed="rId4"/>
                <a:stretch>
                  <a:fillRect l="-1412" b="-18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09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6864865" cy="4378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It is clear that the packing solution will be integral.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L" dirty="0"/>
                  <a:t> be the change in the primal and dual cost at each iteration.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≤1+1=2⋅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6864865" cy="4378506"/>
              </a:xfrm>
              <a:prstGeom prst="rect">
                <a:avLst/>
              </a:prstGeom>
              <a:blipFill>
                <a:blip r:embed="rId2"/>
                <a:stretch>
                  <a:fillRect l="-7565" b="-190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&lt;1:</m:t>
                      </m:r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08290CB-C5B4-7543-9756-069FC9C7D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24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041284-C9BB-2949-9926-7522640EA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BE3F07-A188-B543-BC04-BF59EA978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190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7218452" cy="3257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P is feasible</a:t>
                </a:r>
                <a:r>
                  <a:rPr lang="en-US" dirty="0"/>
                  <a:t>.</a:t>
                </a:r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7218452" cy="3257495"/>
              </a:xfrm>
              <a:prstGeom prst="rect">
                <a:avLst/>
              </a:prstGeom>
              <a:blipFill>
                <a:blip r:embed="rId3"/>
                <a:stretch>
                  <a:fillRect l="-6854" b="-19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0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7218452" cy="3289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P is feasible</a:t>
                </a:r>
                <a:r>
                  <a:rPr lang="en-US" dirty="0"/>
                  <a:t>.</a:t>
                </a:r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7218452" cy="3289618"/>
              </a:xfrm>
              <a:prstGeom prst="rect">
                <a:avLst/>
              </a:prstGeom>
              <a:blipFill>
                <a:blip r:embed="rId2"/>
                <a:stretch>
                  <a:fillRect l="-6854" b="-11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020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7218452" cy="5271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2. Integral packing solution which is 2-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Initially,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𝑟𝑜𝑢𝑛𝑑𝑠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P is feasible</a:t>
                </a:r>
                <a:r>
                  <a:rPr lang="en-US" dirty="0"/>
                  <a:t>.</a:t>
                </a:r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Packing is </a:t>
                </a:r>
                <a:r>
                  <a:rPr lang="en-US" dirty="0"/>
                  <a:t>maximization</a:t>
                </a:r>
                <a:r>
                  <a:rPr lang="en-IL" dirty="0"/>
                  <a:t> </a:t>
                </a:r>
                <a:r>
                  <a:rPr lang="en-US" dirty="0"/>
                  <a:t>problem,</a:t>
                </a:r>
                <a:r>
                  <a:rPr lang="en-IL" dirty="0"/>
                  <a:t> so the packing solution is 2-</a:t>
                </a:r>
                <a:r>
                  <a:rPr lang="en-US" dirty="0"/>
                  <a:t>competitive</a:t>
                </a:r>
                <a:r>
                  <a:rPr lang="en-IL" dirty="0"/>
                  <a:t>.   </a:t>
                </a:r>
                <a14:m>
                  <m:oMath xmlns:m="http://schemas.openxmlformats.org/officeDocument/2006/math">
                    <m:r>
                      <a:rPr lang="en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7218452" cy="5271058"/>
              </a:xfrm>
              <a:prstGeom prst="rect">
                <a:avLst/>
              </a:prstGeom>
              <a:blipFill>
                <a:blip r:embed="rId2"/>
                <a:stretch>
                  <a:fillRect l="-6854" r="-7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9141EED-DD2F-264A-B736-50D0F158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878BAB-6B19-8C4E-B2D4-FBBC32A9C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CA699-FAA6-6F4A-9EAC-5FD2CC0C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356675" cy="978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356675" cy="978088"/>
              </a:xfrm>
              <a:prstGeom prst="rect">
                <a:avLst/>
              </a:prstGeom>
              <a:blipFill>
                <a:blip r:embed="rId3"/>
                <a:stretch>
                  <a:fillRect l="-690" b="-5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49F8A73-BB1A-9848-A97D-134EC5966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49F8A73-BB1A-9848-A97D-134EC596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A1DC4-801F-5248-B803-A82F17F81296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A1DC4-801F-5248-B803-A82F17F81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7C7DFF-3961-D240-80BC-0C9A65DD2947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7C7DFF-3961-D240-80BC-0C9A65DD2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650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356675" cy="2773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will prove soon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bounded by: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356675" cy="2773901"/>
              </a:xfrm>
              <a:prstGeom prst="rect">
                <a:avLst/>
              </a:prstGeom>
              <a:blipFill>
                <a:blip r:embed="rId2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49F8A73-BB1A-9848-A97D-134EC59664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49F8A73-BB1A-9848-A97D-134EC596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A1DC4-801F-5248-B803-A82F17F81296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EA1DC4-801F-5248-B803-A82F17F81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7C7DFF-3961-D240-80BC-0C9A65DD2947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7C7DFF-3961-D240-80BC-0C9A65DD2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91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376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3769686"/>
              </a:xfrm>
              <a:prstGeom prst="rect">
                <a:avLst/>
              </a:prstGeom>
              <a:blipFill>
                <a:blip r:embed="rId3"/>
                <a:stretch>
                  <a:fillRect l="-571" b="-278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5DB552-63AB-1843-A50A-0DED844455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5DB552-63AB-1843-A50A-0DED8444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0DBE8E-A962-8A42-9188-D425B9E965CC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0DBE8E-A962-8A42-9188-D425B9E9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47281-4E9A-814F-9CD5-F05154B3864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47281-4E9A-814F-9CD5-F05154B38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4622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4622804"/>
              </a:xfrm>
              <a:prstGeom prst="rect">
                <a:avLst/>
              </a:prstGeom>
              <a:blipFill>
                <a:blip r:embed="rId3"/>
                <a:stretch>
                  <a:fillRect l="-8714" b="-167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5DB552-63AB-1843-A50A-0DED844455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A5DB552-63AB-1843-A50A-0DED8444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0DBE8E-A962-8A42-9188-D425B9E965CC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0DBE8E-A962-8A42-9188-D425B9E9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47281-4E9A-814F-9CD5-F05154B38646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247281-4E9A-814F-9CD5-F05154B38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124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271615" cy="1808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First, observe that the algorithm won’t update any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271615" cy="1808829"/>
              </a:xfrm>
              <a:prstGeom prst="rect">
                <a:avLst/>
              </a:prstGeom>
              <a:blipFill>
                <a:blip r:embed="rId2"/>
                <a:stretch>
                  <a:fillRect l="-697" r="-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3A10BD-AD90-B342-B2A4-6F39A82995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3A10BD-AD90-B342-B2A4-6F39A829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EE722-31A0-6745-926E-99C90839EB44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EE722-31A0-6745-926E-99C90839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D9122-0608-1847-9AB9-928CA129D18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D9122-0608-1847-9AB9-928CA129D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936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271615" cy="3347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First, observe that the algorithm won’t update any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 the last iteration of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𝑝𝑟𝑒𝑣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271615" cy="3347455"/>
              </a:xfrm>
              <a:prstGeom prst="rect">
                <a:avLst/>
              </a:prstGeom>
              <a:blipFill>
                <a:blip r:embed="rId2"/>
                <a:stretch>
                  <a:fillRect l="-697" r="-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3A10BD-AD90-B342-B2A4-6F39A82995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63A10BD-AD90-B342-B2A4-6F39A829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EE722-31A0-6745-926E-99C90839EB44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9EE722-31A0-6745-926E-99C90839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D9122-0608-1847-9AB9-928CA129D18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1D9122-0608-1847-9AB9-928CA129D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/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Covering: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blipFill>
                <a:blip r:embed="rId2"/>
                <a:stretch>
                  <a:fillRect l="-18405" t="-23196" b="-417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/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Packing: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blipFill>
                <a:blip r:embed="rId3"/>
                <a:stretch>
                  <a:fillRect l="-20401" t="-22959" b="-41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/>
              <p:nvPr/>
            </p:nvSpPr>
            <p:spPr>
              <a:xfrm>
                <a:off x="1181986" y="1566928"/>
                <a:ext cx="4486940" cy="13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/>
                  <a:t>n our lacture: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6" y="1566928"/>
                <a:ext cx="4486940" cy="1368388"/>
              </a:xfrm>
              <a:prstGeom prst="rect">
                <a:avLst/>
              </a:prstGeom>
              <a:blipFill>
                <a:blip r:embed="rId4"/>
                <a:stretch>
                  <a:fillRect l="-1412" b="-18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151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7260982" cy="2474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Now, we will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bounded from below by the sum of a geometric sequence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Initialy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e-I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7260982" cy="2474011"/>
              </a:xfrm>
              <a:prstGeom prst="rect">
                <a:avLst/>
              </a:prstGeom>
              <a:blipFill>
                <a:blip r:embed="rId2"/>
                <a:stretch>
                  <a:fillRect l="-698" r="-524" b="-3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252B792-54EA-2F41-82BA-D7F1F41F4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252B792-54EA-2F41-82BA-D7F1F41F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5B57E-C10D-4444-B2E7-B62BC78142AF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5B57E-C10D-4444-B2E7-B62BC781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CBDE0-4861-F945-B9AE-54740150FE1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CBDE0-4861-F945-B9AE-54740150F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2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5" y="2024819"/>
                <a:ext cx="7260982" cy="3831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Now, we will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is bounded from below by the sum of a geometric sequence with: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Initialy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e-I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5" y="2024819"/>
                <a:ext cx="7260982" cy="3831049"/>
              </a:xfrm>
              <a:prstGeom prst="rect">
                <a:avLst/>
              </a:prstGeom>
              <a:blipFill>
                <a:blip r:embed="rId2"/>
                <a:stretch>
                  <a:fillRect l="-698" r="-524" b="-3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252B792-54EA-2F41-82BA-D7F1F41F48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252B792-54EA-2F41-82BA-D7F1F41F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5B57E-C10D-4444-B2E7-B62BC78142AF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A5B57E-C10D-4444-B2E7-B62BC7814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CBDE0-4861-F945-B9AE-54740150FE18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2CBDE0-4861-F945-B9AE-54740150F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237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399205" cy="203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399205" cy="2034852"/>
              </a:xfrm>
              <a:prstGeom prst="rect">
                <a:avLst/>
              </a:prstGeom>
              <a:blipFill>
                <a:blip r:embed="rId3"/>
                <a:stretch>
                  <a:fillRect l="-685" b="-12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150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399205" cy="3251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  <a:p>
                <a:r>
                  <a:rPr lang="en-US" dirty="0"/>
                  <a:t>A</a:t>
                </a:r>
                <a:r>
                  <a:rPr lang="en-IL" dirty="0"/>
                  <a:t>nd another: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399205" cy="3251659"/>
              </a:xfrm>
              <a:prstGeom prst="rect">
                <a:avLst/>
              </a:prstGeom>
              <a:blipFill>
                <a:blip r:embed="rId2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935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399205" cy="458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one increase in the loop: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⋅|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  <a:p>
                <a:r>
                  <a:rPr lang="en-US" dirty="0"/>
                  <a:t>A</a:t>
                </a:r>
                <a:r>
                  <a:rPr lang="en-IL" dirty="0"/>
                  <a:t>nd another: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399205" cy="4589526"/>
              </a:xfrm>
              <a:prstGeom prst="rect">
                <a:avLst/>
              </a:prstGeom>
              <a:blipFill>
                <a:blip r:embed="rId2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4D78FBE-5542-564D-971B-85D914DD3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4A816E-712D-1248-B766-F6149EBE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EDA38-8369-4949-AE55-EC6CF709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024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431103" cy="3075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We've got the sum of a geometric series with: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431103" cy="3075265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6519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431103" cy="5854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We've got the sum of a geometric series with: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</a:t>
                </a:r>
                <a:r>
                  <a:rPr lang="en-IL" dirty="0"/>
                  <a:t>very time we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we also </a:t>
                </a:r>
                <a:r>
                  <a:rPr lang="en-US" dirty="0"/>
                  <a:t>increase</a:t>
                </a:r>
                <a:r>
                  <a:rPr lang="en-IL" dirty="0"/>
                  <a:t> the current dual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L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L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hich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will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L" dirty="0"/>
                  <a:t> times.</a:t>
                </a:r>
              </a:p>
              <a:p>
                <a:r>
                  <a:rPr lang="en-US" dirty="0"/>
                  <a:t>O</a:t>
                </a:r>
                <a:r>
                  <a:rPr lang="en-IL" dirty="0"/>
                  <a:t>r in total: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431103" cy="5854616"/>
              </a:xfrm>
              <a:prstGeom prst="rect">
                <a:avLst/>
              </a:prstGeom>
              <a:blipFill>
                <a:blip r:embed="rId2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84316" cy="1726178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84316" cy="1726178"/>
              </a:xfrm>
              <a:prstGeom prst="rect">
                <a:avLst/>
              </a:prstGeom>
              <a:blipFill>
                <a:blip r:embed="rId5"/>
                <a:stretch>
                  <a:fillRect l="-2273" b="-7914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3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7431103" cy="4392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3. Violates each packing constraint by at most a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b="1" dirty="0"/>
                  <a:t>Goal</a:t>
                </a:r>
                <a:r>
                  <a:rPr lang="en-IL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proved that: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And as we’ve seen, it proves our goal.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7431103" cy="4392934"/>
              </a:xfrm>
              <a:prstGeom prst="rect">
                <a:avLst/>
              </a:prstGeom>
              <a:blipFill>
                <a:blip r:embed="rId2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CAA2ED6-CCFF-5448-8D46-9DE6B35A2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EE613-C022-2545-ABE8-F941B4AA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028B45-224D-DE49-8D19-F5FADA97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768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784830"/>
              </a:xfrm>
              <a:prstGeom prst="rect">
                <a:avLst/>
              </a:prstGeo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894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10922836" cy="2128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proved: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f we devide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IL" dirty="0"/>
                  <a:t> we will get a feasible fractional packing solution</a:t>
                </a:r>
                <a:r>
                  <a:rPr lang="he-IL" dirty="0"/>
                  <a:t> </a:t>
                </a:r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𝑐𝑜𝑚𝑝𝑒𝑡𝑎𝑡𝑖𝑣𝑒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IL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10922836" cy="2128788"/>
              </a:xfrm>
              <a:prstGeom prst="rect">
                <a:avLst/>
              </a:prstGeom>
              <a:blipFill>
                <a:blip r:embed="rId2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8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/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Covering: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blipFill>
                <a:blip r:embed="rId2"/>
                <a:stretch>
                  <a:fillRect l="-18405" t="-23196" b="-417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/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Packing: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blipFill>
                <a:blip r:embed="rId3"/>
                <a:stretch>
                  <a:fillRect l="-20401" t="-22959" b="-41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/>
              <p:nvPr/>
            </p:nvSpPr>
            <p:spPr>
              <a:xfrm>
                <a:off x="1181985" y="1566928"/>
                <a:ext cx="5845347" cy="2227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/>
                  <a:t>n our lacture: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5" y="1566928"/>
                <a:ext cx="5845347" cy="2227276"/>
              </a:xfrm>
              <a:prstGeom prst="rect">
                <a:avLst/>
              </a:prstGeom>
              <a:blipFill>
                <a:blip r:embed="rId4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533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10648516" cy="3181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proved: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f we devide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IL" dirty="0"/>
                  <a:t> we will get a feasible fractional packing solution</a:t>
                </a:r>
                <a:r>
                  <a:rPr lang="he-IL" dirty="0"/>
                  <a:t> </a:t>
                </a:r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𝑐𝑜𝑚𝑝𝑒𝑡𝑎𝑡𝑖𝑣𝑒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dirty="0"/>
                  <a:t> a feasible solution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10648516" cy="3181127"/>
              </a:xfrm>
              <a:prstGeom prst="rect">
                <a:avLst/>
              </a:prstGeom>
              <a:blipFill>
                <a:blip r:embed="rId3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4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5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</a:t>
                </a:r>
                <a:r>
                  <a:rPr lang="en-US" sz="1400" b="0" dirty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6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581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3181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proved: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f we devide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IL" dirty="0"/>
                  <a:t> we will get a feasible fractional packing solution.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dirty="0"/>
                  <a:t> a feasible solution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3181127"/>
              </a:xfrm>
              <a:prstGeom prst="rect">
                <a:avLst/>
              </a:prstGeo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</a:t>
                </a:r>
                <a:r>
                  <a:rPr lang="en-US" sz="1400" b="0" dirty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481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3213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proved: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f we devide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IL" dirty="0"/>
                  <a:t> we will get a feasible fractional packing solution.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dirty="0"/>
                  <a:t> a feasible solution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3213252"/>
              </a:xfrm>
              <a:prstGeom prst="rect">
                <a:avLst/>
              </a:prstGeo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</a:t>
                </a:r>
                <a:r>
                  <a:rPr lang="en-US" sz="1400" b="0" dirty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75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/>
              <p:nvPr/>
            </p:nvSpPr>
            <p:spPr>
              <a:xfrm>
                <a:off x="415724" y="2024819"/>
                <a:ext cx="8877132" cy="4491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4. Fractional covering solution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func>
                      </m:e>
                    </m:d>
                  </m:oMath>
                </a14:m>
                <a:r>
                  <a:rPr lang="en-IL" b="1" dirty="0"/>
                  <a:t>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proved: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endParaRPr lang="en-IL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f we devide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IL" dirty="0"/>
                  <a:t> we will get a feasible fractional packing solution.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dirty="0"/>
                  <a:t> a feasible solution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L" dirty="0"/>
                  <a:t> Covering solution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𝑐𝑜𝑚𝑝𝑒𝑡𝑎𝑡𝑖𝑣𝑒</m:t>
                        </m:r>
                      </m:e>
                    </m:func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b="1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C7D59D-00DD-D54B-8112-B6601E80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2024819"/>
                <a:ext cx="8877132" cy="4491871"/>
              </a:xfrm>
              <a:prstGeom prst="rect">
                <a:avLst/>
              </a:prstGeom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813184-2DF6-4047-92AF-79CBDEE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77F274-A97A-2F4E-8049-FAF492DA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</a:t>
                </a:r>
                <a:r>
                  <a:rPr lang="en-US" sz="1400" b="0" dirty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EC0EDA-1C52-934B-9675-85BD838CE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6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D8333-B8FC-FE4B-B6DB-1247A21FA3BE}"/>
                  </a:ext>
                </a:extLst>
              </p:cNvPr>
              <p:cNvSpPr txBox="1"/>
              <p:nvPr/>
            </p:nvSpPr>
            <p:spPr>
              <a:xfrm>
                <a:off x="571555" y="2078688"/>
                <a:ext cx="6097772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L" dirty="0"/>
                  <a:t>We proved that the algorithm preduces: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L" dirty="0"/>
                  <a:t>Feasible fractional covering solution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L" dirty="0"/>
                  <a:t>Integral packing solution which is 2-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L" dirty="0"/>
                  <a:t>Violates each packing constraint by at most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IL" dirty="0"/>
                  <a:t>Fractional covering solution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</m:e>
                    </m:d>
                  </m:oMath>
                </a14:m>
                <a:r>
                  <a:rPr lang="en-IL" dirty="0"/>
                  <a:t>-</a:t>
                </a:r>
                <a:r>
                  <a:rPr lang="en-US" dirty="0"/>
                  <a:t>competitive</a:t>
                </a:r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CD8333-B8FC-FE4B-B6DB-1247A21FA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078688"/>
                <a:ext cx="6097772" cy="1754326"/>
              </a:xfrm>
              <a:prstGeom prst="rect">
                <a:avLst/>
              </a:prstGeom>
              <a:blipFill>
                <a:blip r:embed="rId2"/>
                <a:stretch>
                  <a:fillRect l="-1040" t="-1439" b="-50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A67145-6938-C943-AAB7-4D3095FCCA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rtl="1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&lt;1:</m:t>
                      </m:r>
                    </m:oMath>
                  </m:oMathPara>
                </a14:m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A67145-6938-C943-AAB7-4D3095FC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5" y="220109"/>
                <a:ext cx="5074333" cy="1603375"/>
              </a:xfrm>
              <a:prstGeom prst="rect">
                <a:avLst/>
              </a:prstGeom>
              <a:blipFill>
                <a:blip r:embed="rId3"/>
                <a:stretch>
                  <a:fillRect l="-499" t="-60938" b="-26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DACE02-7F51-3946-85EB-E32D48133F75}"/>
                  </a:ext>
                </a:extLst>
              </p:cNvPr>
              <p:cNvSpPr txBox="1"/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Min: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DACE02-7F51-3946-85EB-E32D48133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91" y="571220"/>
                <a:ext cx="2113329" cy="1687193"/>
              </a:xfrm>
              <a:prstGeom prst="rect">
                <a:avLst/>
              </a:prstGeom>
              <a:blipFill>
                <a:blip r:embed="rId4"/>
                <a:stretch>
                  <a:fillRect l="-2941" b="-8088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8E8B0-1A12-D546-B6DE-FD27E4A20BEA}"/>
                  </a:ext>
                </a:extLst>
              </p:cNvPr>
              <p:cNvSpPr txBox="1"/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b="0" dirty="0"/>
                  <a:t> Max: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 Subject to: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∀1≤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D8E8B0-1A12-D546-B6DE-FD27E4A20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749" y="571220"/>
                <a:ext cx="2103525" cy="1755224"/>
              </a:xfrm>
              <a:prstGeom prst="rect">
                <a:avLst/>
              </a:prstGeom>
              <a:blipFill>
                <a:blip r:embed="rId5"/>
                <a:stretch>
                  <a:fillRect l="-2367" b="-6383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710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97C3E-BDBA-7345-BBEA-875F4839B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8933" y="1337997"/>
                <a:ext cx="10515600" cy="24550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An example of an online Packing problem.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We are given a graph with capacities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on the edges 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A set of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arrives in an online fashion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>
                  <a:buFontTx/>
                  <a:buChar char="-"/>
                </a:pPr>
                <a:r>
                  <a:rPr lang="en-US" sz="1800" dirty="0"/>
                  <a:t>To serve a request, the algorithm chooses a paths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allocates a total bandwidth in the range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[0, 1]</m:t>
                    </m:r>
                  </m:oMath>
                </a14:m>
                <a:r>
                  <a:rPr lang="en-US" sz="1800" dirty="0"/>
                  <a:t> on these paths (it might split it between more then one path)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the total bandwidth allocated on any edge should not exceed its capacity 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The total profit of the algorithm is the total bandwidth served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97C3E-BDBA-7345-BBEA-875F4839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8933" y="1337997"/>
                <a:ext cx="10515600" cy="2455070"/>
              </a:xfrm>
              <a:blipFill>
                <a:blip r:embed="rId3"/>
                <a:stretch>
                  <a:fillRect l="-483" t="-2062" b="-41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247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58A0B-0E97-0A46-BACF-9EE2300ED993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58A0B-0E97-0A46-BACF-9EE2300ED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684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26161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58A0B-0E97-0A46-BACF-9EE2300ED993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58A0B-0E97-0A46-BACF-9EE2300ED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554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4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/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Covering: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≥1;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286269"/>
                <a:ext cx="4111256" cy="2435795"/>
              </a:xfrm>
              <a:prstGeom prst="rect">
                <a:avLst/>
              </a:prstGeom>
              <a:blipFill>
                <a:blip r:embed="rId2"/>
                <a:stretch>
                  <a:fillRect l="-18405" t="-23196" b="-417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/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Packing: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I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nary>
                    </m:oMath>
                  </m:oMathPara>
                </a14:m>
                <a:endParaRPr lang="en-IL"/>
              </a:p>
              <a:p>
                <a:endParaRPr lang="en-IL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254978"/>
                <a:ext cx="3774558" cy="2467086"/>
              </a:xfrm>
              <a:prstGeom prst="rect">
                <a:avLst/>
              </a:prstGeom>
              <a:blipFill>
                <a:blip r:embed="rId3"/>
                <a:stretch>
                  <a:fillRect l="-20401" t="-22959" b="-41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/>
              <p:nvPr/>
            </p:nvSpPr>
            <p:spPr>
              <a:xfrm>
                <a:off x="1181985" y="1566928"/>
                <a:ext cx="7365667" cy="297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/>
                  <a:t>n our lacture: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IL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IL"/>
                  <a:t>Each covering Constraint can be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 group of indices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L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5" y="1566928"/>
                <a:ext cx="7365667" cy="2975558"/>
              </a:xfrm>
              <a:prstGeom prst="rect">
                <a:avLst/>
              </a:prstGeom>
              <a:blipFill>
                <a:blip r:embed="rId4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82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646331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600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3" y="4438635"/>
                <a:ext cx="547097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646331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6507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16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/>
              <p:nvPr/>
            </p:nvSpPr>
            <p:spPr>
              <a:xfrm>
                <a:off x="10398248" y="3209386"/>
                <a:ext cx="1327087" cy="646331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48" y="3209386"/>
                <a:ext cx="1327087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8853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/>
              <p:nvPr/>
            </p:nvSpPr>
            <p:spPr>
              <a:xfrm>
                <a:off x="10398248" y="3209386"/>
                <a:ext cx="1327087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r>
                  <a:rPr lang="en-US" dirty="0"/>
                  <a:t>C</a:t>
                </a:r>
                <a:r>
                  <a:rPr lang="en-IL" dirty="0"/>
                  <a:t>an’t server</a:t>
                </a:r>
              </a:p>
              <a:p>
                <a:r>
                  <a:rPr lang="en-US" dirty="0"/>
                  <a:t>T</a:t>
                </a:r>
                <a:r>
                  <a:rPr lang="en-IL" dirty="0"/>
                  <a:t>he request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48" y="3209386"/>
                <a:ext cx="1327087" cy="923330"/>
              </a:xfrm>
              <a:prstGeom prst="rect">
                <a:avLst/>
              </a:prstGeom>
              <a:blipFill>
                <a:blip r:embed="rId19"/>
                <a:stretch>
                  <a:fillRect l="-3774" r="-943" b="-945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2097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946F-2BBB-CC4C-97D9-5FEAC5D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Online Routing Problem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DD25A6-B669-C746-ABCB-EBCF4ED54AA7}"/>
              </a:ext>
            </a:extLst>
          </p:cNvPr>
          <p:cNvGrpSpPr/>
          <p:nvPr/>
        </p:nvGrpSpPr>
        <p:grpSpPr>
          <a:xfrm>
            <a:off x="217276" y="1729298"/>
            <a:ext cx="5339712" cy="3757916"/>
            <a:chOff x="524933" y="4301067"/>
            <a:chExt cx="3090333" cy="2174876"/>
          </a:xfrm>
        </p:grpSpPr>
        <p:sp>
          <p:nvSpPr>
            <p:cNvPr id="4" name="Connector 3">
              <a:extLst>
                <a:ext uri="{FF2B5EF4-FFF2-40B4-BE49-F238E27FC236}">
                  <a16:creationId xmlns:a16="http://schemas.microsoft.com/office/drawing/2014/main" id="{F4EF106E-E003-484A-A249-AB04B6859A35}"/>
                </a:ext>
              </a:extLst>
            </p:cNvPr>
            <p:cNvSpPr/>
            <p:nvPr/>
          </p:nvSpPr>
          <p:spPr>
            <a:xfrm>
              <a:off x="1464733" y="6399743"/>
              <a:ext cx="76200" cy="762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5057AF5-1309-944E-97F2-6A96CDB13A02}"/>
                </a:ext>
              </a:extLst>
            </p:cNvPr>
            <p:cNvGrpSpPr/>
            <p:nvPr/>
          </p:nvGrpSpPr>
          <p:grpSpPr>
            <a:xfrm>
              <a:off x="524933" y="4301067"/>
              <a:ext cx="3090333" cy="2136776"/>
              <a:chOff x="524933" y="4301067"/>
              <a:chExt cx="3090333" cy="2136776"/>
            </a:xfrm>
          </p:grpSpPr>
          <p:sp>
            <p:nvSpPr>
              <p:cNvPr id="5" name="Connector 4">
                <a:extLst>
                  <a:ext uri="{FF2B5EF4-FFF2-40B4-BE49-F238E27FC236}">
                    <a16:creationId xmlns:a16="http://schemas.microsoft.com/office/drawing/2014/main" id="{DB7647B6-64B4-D34B-B01F-9CA8D4E6E936}"/>
                  </a:ext>
                </a:extLst>
              </p:cNvPr>
              <p:cNvSpPr/>
              <p:nvPr/>
            </p:nvSpPr>
            <p:spPr>
              <a:xfrm>
                <a:off x="917429" y="5151120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 dirty="0"/>
              </a:p>
            </p:txBody>
          </p:sp>
          <p:sp>
            <p:nvSpPr>
              <p:cNvPr id="6" name="Connector 5">
                <a:extLst>
                  <a:ext uri="{FF2B5EF4-FFF2-40B4-BE49-F238E27FC236}">
                    <a16:creationId xmlns:a16="http://schemas.microsoft.com/office/drawing/2014/main" id="{FF6CDD8E-6336-A34F-AAF8-1922A5BF1FDF}"/>
                  </a:ext>
                </a:extLst>
              </p:cNvPr>
              <p:cNvSpPr/>
              <p:nvPr/>
            </p:nvSpPr>
            <p:spPr>
              <a:xfrm>
                <a:off x="1811866" y="43010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7" name="Connector 6">
                <a:extLst>
                  <a:ext uri="{FF2B5EF4-FFF2-40B4-BE49-F238E27FC236}">
                    <a16:creationId xmlns:a16="http://schemas.microsoft.com/office/drawing/2014/main" id="{9C12B962-0417-464E-BF81-3DA239A4D78C}"/>
                  </a:ext>
                </a:extLst>
              </p:cNvPr>
              <p:cNvSpPr/>
              <p:nvPr/>
            </p:nvSpPr>
            <p:spPr>
              <a:xfrm>
                <a:off x="2167467" y="5338234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8" name="Connector 7">
                <a:extLst>
                  <a:ext uri="{FF2B5EF4-FFF2-40B4-BE49-F238E27FC236}">
                    <a16:creationId xmlns:a16="http://schemas.microsoft.com/office/drawing/2014/main" id="{87D184BE-C367-694D-BDB8-1A5CFC199EEF}"/>
                  </a:ext>
                </a:extLst>
              </p:cNvPr>
              <p:cNvSpPr/>
              <p:nvPr/>
            </p:nvSpPr>
            <p:spPr>
              <a:xfrm>
                <a:off x="2887133" y="5977467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IL"/>
              </a:p>
            </p:txBody>
          </p:sp>
          <p:sp>
            <p:nvSpPr>
              <p:cNvPr id="9" name="Connector 8">
                <a:extLst>
                  <a:ext uri="{FF2B5EF4-FFF2-40B4-BE49-F238E27FC236}">
                    <a16:creationId xmlns:a16="http://schemas.microsoft.com/office/drawing/2014/main" id="{BB1E16F4-ACF8-3C47-A4B3-A5A276E276AE}"/>
                  </a:ext>
                </a:extLst>
              </p:cNvPr>
              <p:cNvSpPr/>
              <p:nvPr/>
            </p:nvSpPr>
            <p:spPr>
              <a:xfrm>
                <a:off x="3539066" y="4727839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sp>
            <p:nvSpPr>
              <p:cNvPr id="10" name="Connector 9">
                <a:extLst>
                  <a:ext uri="{FF2B5EF4-FFF2-40B4-BE49-F238E27FC236}">
                    <a16:creationId xmlns:a16="http://schemas.microsoft.com/office/drawing/2014/main" id="{65989DF1-B3E0-E94C-B365-DD3B8A1C24DA}"/>
                  </a:ext>
                </a:extLst>
              </p:cNvPr>
              <p:cNvSpPr/>
              <p:nvPr/>
            </p:nvSpPr>
            <p:spPr>
              <a:xfrm>
                <a:off x="524933" y="4432301"/>
                <a:ext cx="76200" cy="76200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IL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C8B1401-7043-5640-ADA6-6641A3410A97}"/>
                  </a:ext>
                </a:extLst>
              </p:cNvPr>
              <p:cNvCxnSpPr>
                <a:cxnSpLocks/>
                <a:stCxn id="4" idx="1"/>
                <a:endCxn id="5" idx="4"/>
              </p:cNvCxnSpPr>
              <p:nvPr/>
            </p:nvCxnSpPr>
            <p:spPr>
              <a:xfrm flipH="1" flipV="1">
                <a:off x="955529" y="5227320"/>
                <a:ext cx="520363" cy="11835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8020F7B-99EE-0D40-BE88-840814CC7363}"/>
                  </a:ext>
                </a:extLst>
              </p:cNvPr>
              <p:cNvCxnSpPr>
                <a:stCxn id="6" idx="2"/>
                <a:endCxn id="10" idx="6"/>
              </p:cNvCxnSpPr>
              <p:nvPr/>
            </p:nvCxnSpPr>
            <p:spPr>
              <a:xfrm flipH="1">
                <a:off x="601133" y="4339167"/>
                <a:ext cx="1210733" cy="1312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4FC1EA-94C2-D743-B62D-ED6F5B5469CC}"/>
                  </a:ext>
                </a:extLst>
              </p:cNvPr>
              <p:cNvCxnSpPr>
                <a:stCxn id="6" idx="3"/>
                <a:endCxn id="5" idx="7"/>
              </p:cNvCxnSpPr>
              <p:nvPr/>
            </p:nvCxnSpPr>
            <p:spPr>
              <a:xfrm flipH="1">
                <a:off x="982470" y="4366108"/>
                <a:ext cx="840555" cy="7961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E84740-C7E3-2E4C-BDDD-C19833E8ED09}"/>
                  </a:ext>
                </a:extLst>
              </p:cNvPr>
              <p:cNvCxnSpPr>
                <a:stCxn id="6" idx="6"/>
                <a:endCxn id="9" idx="2"/>
              </p:cNvCxnSpPr>
              <p:nvPr/>
            </p:nvCxnSpPr>
            <p:spPr>
              <a:xfrm>
                <a:off x="1888066" y="4339167"/>
                <a:ext cx="1651000" cy="42677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E4B9D6-5451-E74D-82AA-0B331557A82F}"/>
                  </a:ext>
                </a:extLst>
              </p:cNvPr>
              <p:cNvCxnSpPr>
                <a:stCxn id="9" idx="4"/>
                <a:endCxn id="8" idx="7"/>
              </p:cNvCxnSpPr>
              <p:nvPr/>
            </p:nvCxnSpPr>
            <p:spPr>
              <a:xfrm flipH="1">
                <a:off x="2952174" y="4804039"/>
                <a:ext cx="624992" cy="11845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907158C-80DB-F345-A981-5EFDB9A4ED14}"/>
                  </a:ext>
                </a:extLst>
              </p:cNvPr>
              <p:cNvCxnSpPr>
                <a:stCxn id="4" idx="6"/>
                <a:endCxn id="8" idx="2"/>
              </p:cNvCxnSpPr>
              <p:nvPr/>
            </p:nvCxnSpPr>
            <p:spPr>
              <a:xfrm flipV="1">
                <a:off x="1540933" y="6015567"/>
                <a:ext cx="1346200" cy="42227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23A1CA4-F1A7-E24A-A810-430B1401D646}"/>
                  </a:ext>
                </a:extLst>
              </p:cNvPr>
              <p:cNvCxnSpPr>
                <a:stCxn id="4" idx="0"/>
                <a:endCxn id="7" idx="3"/>
              </p:cNvCxnSpPr>
              <p:nvPr/>
            </p:nvCxnSpPr>
            <p:spPr>
              <a:xfrm flipV="1">
                <a:off x="1502833" y="5403275"/>
                <a:ext cx="675793" cy="99646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BACD6F-342E-824F-90BB-842B26B5D0F8}"/>
                  </a:ext>
                </a:extLst>
              </p:cNvPr>
              <p:cNvCxnSpPr>
                <a:stCxn id="7" idx="0"/>
                <a:endCxn id="6" idx="4"/>
              </p:cNvCxnSpPr>
              <p:nvPr/>
            </p:nvCxnSpPr>
            <p:spPr>
              <a:xfrm flipH="1" flipV="1">
                <a:off x="1849966" y="4377267"/>
                <a:ext cx="355601" cy="9609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/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=(2,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6B3348-3C81-E04B-AF7A-DEAEF75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" y="1593257"/>
                <a:ext cx="1069674" cy="261610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/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2F8D75B-AF96-FA4C-9C19-222DE58C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5" y="2407396"/>
                <a:ext cx="547097" cy="40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/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(3, 0)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DE34D9-9A1F-4D44-89C1-8171CCAD1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97" y="1817087"/>
                <a:ext cx="547097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/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DAABA3-D9B5-C647-91A6-DCC83373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3521394"/>
                <a:ext cx="547097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/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r" defTabSz="914400" rtl="1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A6C4D95-8868-1C49-A1FB-AA94BA7D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9" y="4438635"/>
                <a:ext cx="858741" cy="409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/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6DD5CB-9CB3-2844-8C5A-02DC5A25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4" y="2445494"/>
                <a:ext cx="547097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/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(2,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10DF3E-45AD-D041-8B51-200551036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25" y="5113221"/>
                <a:ext cx="547097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/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(1,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4D72745-7F2F-2A40-B198-9424D816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8" y="4489293"/>
                <a:ext cx="547097" cy="40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/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480B29C-6A06-7F47-B33D-8E273706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1883703"/>
                <a:ext cx="262540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/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5F9117-1111-C34D-8A81-5B4D1EB4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38" y="4691741"/>
                <a:ext cx="262540" cy="276999"/>
              </a:xfrm>
              <a:prstGeom prst="rect">
                <a:avLst/>
              </a:prstGeom>
              <a:blipFill>
                <a:blip r:embed="rId1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/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DB4E46-7A9C-CA4A-BCAA-519EAB5B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6" y="5481230"/>
                <a:ext cx="26254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/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7157FF-14A4-DB44-8F56-E057470A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70" y="3428495"/>
                <a:ext cx="262540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/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F7F6B7-FEB3-384B-89BC-8A87264E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19" y="2328207"/>
                <a:ext cx="262540" cy="276999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/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noFill/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E8EEF49-F5E1-4343-8999-3D4FF049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49" y="1519344"/>
                <a:ext cx="26254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62540"/>
                          <a:gd name="connsiteY0" fmla="*/ 0 h 276999"/>
                          <a:gd name="connsiteX1" fmla="*/ 262540 w 262540"/>
                          <a:gd name="connsiteY1" fmla="*/ 0 h 276999"/>
                          <a:gd name="connsiteX2" fmla="*/ 262540 w 262540"/>
                          <a:gd name="connsiteY2" fmla="*/ 276999 h 276999"/>
                          <a:gd name="connsiteX3" fmla="*/ 0 w 262540"/>
                          <a:gd name="connsiteY3" fmla="*/ 276999 h 276999"/>
                          <a:gd name="connsiteX4" fmla="*/ 0 w 262540"/>
                          <a:gd name="connsiteY4" fmla="*/ 0 h 276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2540" h="276999" extrusionOk="0">
                            <a:moveTo>
                              <a:pt x="0" y="0"/>
                            </a:moveTo>
                            <a:cubicBezTo>
                              <a:pt x="103416" y="-6835"/>
                              <a:pt x="151063" y="-431"/>
                              <a:pt x="262540" y="0"/>
                            </a:cubicBezTo>
                            <a:cubicBezTo>
                              <a:pt x="264666" y="41565"/>
                              <a:pt x="252170" y="194310"/>
                              <a:pt x="262540" y="276999"/>
                            </a:cubicBezTo>
                            <a:cubicBezTo>
                              <a:pt x="221172" y="293193"/>
                              <a:pt x="55408" y="291430"/>
                              <a:pt x="0" y="276999"/>
                            </a:cubicBezTo>
                            <a:cubicBezTo>
                              <a:pt x="-5118" y="209672"/>
                              <a:pt x="24037" y="12609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/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C82D693-282C-BA4C-A198-A4960622D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74" y="3125416"/>
                <a:ext cx="26254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/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2BE6538-E92D-A240-978B-9244BC4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859" y="3203470"/>
                <a:ext cx="2122998" cy="16835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/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49CB88-4F14-1542-80D3-0133BA79C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479" y="3217366"/>
                <a:ext cx="2226069" cy="116493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/>
              <p:nvPr/>
            </p:nvSpPr>
            <p:spPr>
              <a:xfrm>
                <a:off x="10398248" y="3209386"/>
                <a:ext cx="1327087" cy="923330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r>
                  <a:rPr lang="en-US" dirty="0"/>
                  <a:t>C</a:t>
                </a:r>
                <a:r>
                  <a:rPr lang="en-IL" dirty="0"/>
                  <a:t>an’t server</a:t>
                </a:r>
              </a:p>
              <a:p>
                <a:r>
                  <a:rPr lang="en-US" dirty="0"/>
                  <a:t>T</a:t>
                </a:r>
                <a:r>
                  <a:rPr lang="en-IL" dirty="0"/>
                  <a:t>he request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7388F0-B8E3-7549-A9E0-CCC2EF519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248" y="3209386"/>
                <a:ext cx="1327087" cy="923330"/>
              </a:xfrm>
              <a:prstGeom prst="rect">
                <a:avLst/>
              </a:prstGeom>
              <a:blipFill>
                <a:blip r:embed="rId19"/>
                <a:stretch>
                  <a:fillRect l="-3774" r="-943" b="-945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C798C-6502-0B42-8862-7D170163BF0E}"/>
                  </a:ext>
                </a:extLst>
              </p:cNvPr>
              <p:cNvSpPr txBox="1"/>
              <p:nvPr/>
            </p:nvSpPr>
            <p:spPr>
              <a:xfrm>
                <a:off x="4976975" y="5355550"/>
                <a:ext cx="542127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𝑝𝑟𝑜𝑓𝑖𝑡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C798C-6502-0B42-8862-7D170163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75" y="5355550"/>
                <a:ext cx="5421273" cy="783804"/>
              </a:xfrm>
              <a:prstGeom prst="rect">
                <a:avLst/>
              </a:prstGeom>
              <a:blipFill>
                <a:blip r:embed="rId2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503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D9D1-B8ED-F541-A3A3-E63B175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Routing Cover fomulation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1376916" y="3209797"/>
                <a:ext cx="4251485" cy="24708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16" y="3209797"/>
                <a:ext cx="4251485" cy="2470869"/>
              </a:xfrm>
              <a:prstGeom prst="rect">
                <a:avLst/>
              </a:prstGeom>
              <a:blipFill>
                <a:blip r:embed="rId3"/>
                <a:stretch>
                  <a:fillRect l="-3571" b="-413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6791325" y="3129390"/>
                <a:ext cx="4168962" cy="33634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25" y="3129390"/>
                <a:ext cx="4168962" cy="3363485"/>
              </a:xfrm>
              <a:prstGeom prst="rect">
                <a:avLst/>
              </a:prstGeom>
              <a:blipFill>
                <a:blip r:embed="rId4"/>
                <a:stretch>
                  <a:fillRect l="-3333" b="-292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/>
              <p:nvPr/>
            </p:nvSpPr>
            <p:spPr>
              <a:xfrm>
                <a:off x="946297" y="1434580"/>
                <a:ext cx="692179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Set Cover and Packing problem suits the Packing problem formulation.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set of simple paths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corresponds to the amount of flow given to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 the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7" y="1434580"/>
                <a:ext cx="6921796" cy="2031325"/>
              </a:xfrm>
              <a:prstGeom prst="rect">
                <a:avLst/>
              </a:prstGeom>
              <a:blipFill>
                <a:blip r:embed="rId5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5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D9D1-B8ED-F541-A3A3-E63B175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Routing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blipFill>
                <a:blip r:embed="rId3"/>
                <a:stretch>
                  <a:fillRect l="-3089" t="-10619" r="-772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4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/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length of the longest simple path between any two vertices in the graph.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length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IL" dirty="0"/>
                  <a:t>.</a:t>
                </a:r>
                <a:endParaRPr lang="he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blipFill>
                <a:blip r:embed="rId5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When a new request,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, arrives:</a:t>
                </a:r>
              </a:p>
              <a:p>
                <a:r>
                  <a:rPr lang="en-IL" dirty="0"/>
                  <a:t>    (1) 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blipFill>
                <a:blip r:embed="rId6"/>
                <a:stretch>
                  <a:fillRect l="-550" t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5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D9D1-B8ED-F541-A3A3-E63B175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Routing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blipFill>
                <a:blip r:embed="rId2"/>
                <a:stretch>
                  <a:fillRect l="-3089" t="-10619" r="-772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/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length of the longest simple path between any two vertices in the graph.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length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IL" dirty="0"/>
                  <a:t>.</a:t>
                </a:r>
                <a:endParaRPr lang="he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blipFill>
                <a:blip r:embed="rId4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When a new request,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, arrives:</a:t>
                </a:r>
              </a:p>
              <a:p>
                <a:r>
                  <a:rPr lang="en-IL" dirty="0"/>
                  <a:t>    (1) 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blipFill>
                <a:blip r:embed="rId5"/>
                <a:stretch>
                  <a:fillRect l="-550" t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4AF40A5-B112-1947-A847-AAEE0805C214}"/>
              </a:ext>
            </a:extLst>
          </p:cNvPr>
          <p:cNvSpPr txBox="1"/>
          <p:nvPr/>
        </p:nvSpPr>
        <p:spPr>
          <a:xfrm>
            <a:off x="1158949" y="5254334"/>
            <a:ext cx="7772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L" dirty="0"/>
              <a:t>The algorithm preduces: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L" dirty="0"/>
              <a:t> </a:t>
            </a:r>
            <a:r>
              <a:rPr lang="en-IL" dirty="0">
                <a:solidFill>
                  <a:schemeClr val="accent1"/>
                </a:solidFill>
              </a:rPr>
              <a:t>Packing solution </a:t>
            </a:r>
            <a:r>
              <a:rPr lang="en-IL" dirty="0"/>
              <a:t>which is 3-competitive</a:t>
            </a:r>
          </a:p>
        </p:txBody>
      </p:sp>
    </p:spTree>
    <p:extLst>
      <p:ext uri="{BB962C8B-B14F-4D97-AF65-F5344CB8AC3E}">
        <p14:creationId xmlns:p14="http://schemas.microsoft.com/office/powerpoint/2010/main" val="18297225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D9D1-B8ED-F541-A3A3-E63B175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Routing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/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A63608-C24C-A34C-B2F4-D61FEC85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89" y="133780"/>
                <a:ext cx="3244799" cy="1388842"/>
              </a:xfrm>
              <a:prstGeom prst="rect">
                <a:avLst/>
              </a:prstGeom>
              <a:blipFill>
                <a:blip r:embed="rId2"/>
                <a:stretch>
                  <a:fillRect l="-3089" t="-10619" r="-772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/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the length of the longest simple path between any two vertices in the graph.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length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path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IL" dirty="0"/>
                  <a:t>.</a:t>
                </a:r>
                <a:endParaRPr lang="he-IL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IL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B3C14-264B-954A-846A-35C1947E6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1690688"/>
                <a:ext cx="6485860" cy="2308324"/>
              </a:xfrm>
              <a:prstGeom prst="rect">
                <a:avLst/>
              </a:prstGeom>
              <a:blipFill>
                <a:blip r:embed="rId4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/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When a new request,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, arrives:</a:t>
                </a:r>
              </a:p>
              <a:p>
                <a:r>
                  <a:rPr lang="en-IL" dirty="0"/>
                  <a:t>    (1) 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C28A69-86C5-BF4E-9876-B747364DC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3541995"/>
                <a:ext cx="6889897" cy="1636602"/>
              </a:xfrm>
              <a:prstGeom prst="rect">
                <a:avLst/>
              </a:prstGeom>
              <a:blipFill>
                <a:blip r:embed="rId5"/>
                <a:stretch>
                  <a:fillRect l="-550" t="-8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AF40A5-B112-1947-A847-AAEE0805C214}"/>
                  </a:ext>
                </a:extLst>
              </p:cNvPr>
              <p:cNvSpPr txBox="1"/>
              <p:nvPr/>
            </p:nvSpPr>
            <p:spPr>
              <a:xfrm>
                <a:off x="1158949" y="5254334"/>
                <a:ext cx="7772400" cy="129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dirty="0"/>
                  <a:t>The algorithm preduces: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 </a:t>
                </a:r>
                <a:r>
                  <a:rPr lang="en-IL" dirty="0">
                    <a:solidFill>
                      <a:schemeClr val="accent1"/>
                    </a:solidFill>
                  </a:rPr>
                  <a:t>Packing solution </a:t>
                </a:r>
                <a:r>
                  <a:rPr lang="en-IL" dirty="0"/>
                  <a:t>which is 3-</a:t>
                </a:r>
                <a:r>
                  <a:rPr lang="en-US" dirty="0"/>
                  <a:t>competitive</a:t>
                </a:r>
                <a:endParaRPr lang="en-IL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 Violates the </a:t>
                </a:r>
                <a:r>
                  <a:rPr lang="en-US" dirty="0">
                    <a:solidFill>
                      <a:schemeClr val="accent2"/>
                    </a:solidFill>
                  </a:rPr>
                  <a:t>capacity of each edge </a:t>
                </a:r>
                <a:r>
                  <a:rPr lang="en-US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AF40A5-B112-1947-A847-AAEE0805C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5254334"/>
                <a:ext cx="7772400" cy="1295163"/>
              </a:xfrm>
              <a:prstGeom prst="rect">
                <a:avLst/>
              </a:prstGeom>
              <a:blipFill>
                <a:blip r:embed="rId6"/>
                <a:stretch>
                  <a:fillRect l="-653" b="-67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3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EF2-D0CB-5B4F-A552-44A95B7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Cover and Packing</a:t>
            </a:r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/>
              <p:nvPr/>
            </p:nvSpPr>
            <p:spPr>
              <a:xfrm>
                <a:off x="1369828" y="4148045"/>
                <a:ext cx="4111256" cy="26200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Min: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EF5C-47C1-FF47-AA30-D8364981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28" y="4148045"/>
                <a:ext cx="4111256" cy="2620076"/>
              </a:xfrm>
              <a:prstGeom prst="rect">
                <a:avLst/>
              </a:prstGeom>
              <a:blipFill>
                <a:blip r:embed="rId2"/>
                <a:stretch>
                  <a:fillRect l="-1227" b="-349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/>
              <p:nvPr/>
            </p:nvSpPr>
            <p:spPr>
              <a:xfrm>
                <a:off x="6806610" y="4116754"/>
                <a:ext cx="3774558" cy="27004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Max: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Subject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9375F1-AC52-3F43-A41F-DB7872BD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10" y="4116754"/>
                <a:ext cx="3774558" cy="2700483"/>
              </a:xfrm>
              <a:prstGeom prst="rect">
                <a:avLst/>
              </a:prstGeom>
              <a:blipFill>
                <a:blip r:embed="rId3"/>
                <a:stretch>
                  <a:fillRect l="-1338" b="-325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/>
              <p:nvPr/>
            </p:nvSpPr>
            <p:spPr>
              <a:xfrm>
                <a:off x="1181986" y="1565599"/>
                <a:ext cx="7755280" cy="297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L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/>
                  <a:t>n our lacture: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IL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IL"/>
                  <a:t>Each covering Constraint can be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 group of indices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IL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endParaRPr lang="en-IL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5EFA96-8FD2-474F-9C4F-635C4C42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86" y="1565599"/>
                <a:ext cx="7755280" cy="2975558"/>
              </a:xfrm>
              <a:prstGeom prst="rect">
                <a:avLst/>
              </a:prstGeom>
              <a:blipFill>
                <a:blip r:embed="rId4"/>
                <a:stretch>
                  <a:fillRect l="-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3218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E20303C-4A90-8B49-AA3B-EB8FD4B4D806}"/>
              </a:ext>
            </a:extLst>
          </p:cNvPr>
          <p:cNvSpPr txBox="1"/>
          <p:nvPr/>
        </p:nvSpPr>
        <p:spPr>
          <a:xfrm>
            <a:off x="156955" y="1985313"/>
            <a:ext cx="736114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L" b="1" dirty="0"/>
              <a:t>1. Packing solution which is 3-</a:t>
            </a:r>
            <a:r>
              <a:rPr lang="en-US" b="1" dirty="0"/>
              <a:t>competitive</a:t>
            </a:r>
            <a:r>
              <a:rPr lang="en-IL" b="1" dirty="0"/>
              <a:t> – Proof:</a:t>
            </a:r>
          </a:p>
          <a:p>
            <a:pPr>
              <a:lnSpc>
                <a:spcPct val="150000"/>
              </a:lnSpc>
            </a:pPr>
            <a:r>
              <a:rPr lang="en-US" dirty="0"/>
              <a:t>I</a:t>
            </a:r>
            <a:r>
              <a:rPr lang="en-IL" dirty="0"/>
              <a:t>t is clear that the Primal solution is feasible.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3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4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970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361148" cy="2286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Packing solution which is 3-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t is clear that the Primal solution is feasible.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n each iteration of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361148" cy="2286652"/>
              </a:xfrm>
              <a:prstGeom prst="rect">
                <a:avLst/>
              </a:prstGeom>
              <a:blipFill>
                <a:blip r:embed="rId3"/>
                <a:stretch>
                  <a:fillRect l="-690" b="-254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3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361148" cy="4105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Packing solution which is 3-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t is clear that the Primal solution is feasible.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</a:t>
                </a:r>
                <a:r>
                  <a:rPr lang="en-IL" dirty="0"/>
                  <a:t>n each iteration of the loop: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𝑝𝑟𝑒𝑣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361148" cy="4105868"/>
              </a:xfrm>
              <a:prstGeom prst="rect">
                <a:avLst/>
              </a:prstGeom>
              <a:blipFill>
                <a:blip r:embed="rId4"/>
                <a:stretch>
                  <a:fillRect l="-7414" b="-222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14A45A-C7BE-3D47-9955-39B45889F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5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>
                  <a:solidFill>
                    <a:schemeClr val="accent1"/>
                  </a:solidFill>
                </a:endParaRPr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>
                  <a:solidFill>
                    <a:schemeClr val="accent6"/>
                  </a:solidFill>
                </a:endParaRPr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A61542-AEF3-4848-BA88-EB84CA3D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6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361148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Packing solution which is 3-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361148" cy="1338828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2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361148" cy="1370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Packing solution which is 3-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361148" cy="1370953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7232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361148" cy="2567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L" b="1" dirty="0"/>
                  <a:t>1. Packing solution which is 3-</a:t>
                </a:r>
                <a:r>
                  <a:rPr lang="en-US" b="1" dirty="0"/>
                  <a:t>competitive</a:t>
                </a:r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361148" cy="2567049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A8E15E-9CB3-5443-AF13-0D9A3D3B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A6F56F-1580-E743-9A16-B980F1667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3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487854" cy="4702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</a:t>
                </a:r>
                <a:r>
                  <a:rPr lang="en-IL" dirty="0"/>
                  <a:t>e will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bounded by: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9"/>
                                        </m:r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)|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d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And as we’ve seen: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  <a:p>
                <a:pPr>
                  <a:lnSpc>
                    <a:spcPct val="150000"/>
                  </a:lnSpc>
                </a:pP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487854" cy="4702441"/>
              </a:xfrm>
              <a:prstGeom prst="rect">
                <a:avLst/>
              </a:prstGeom>
              <a:blipFill>
                <a:blip r:embed="rId3"/>
                <a:stretch>
                  <a:fillRect l="-10339" b="-35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206DA-AF9E-974B-922A-1E7715BAD4B0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7206DA-AF9E-974B-922A-1E7715BAD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FF99E3-3CB4-1C45-9831-27890EF40470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FF99E3-3CB4-1C45-9831-27890EF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519752" cy="879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Notice that the algorithm will only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values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519752" cy="879664"/>
              </a:xfrm>
              <a:prstGeom prst="rect">
                <a:avLst/>
              </a:prstGeom>
              <a:blipFill>
                <a:blip r:embed="rId3"/>
                <a:stretch>
                  <a:fillRect l="-675" b="-1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0581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519752" cy="217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Notice that the algorithm will only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values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</a:t>
                </a:r>
                <a:r>
                  <a:rPr lang="en-IL" dirty="0"/>
                  <a:t>n the last </a:t>
                </a:r>
                <a:r>
                  <a:rPr lang="en-US" dirty="0"/>
                  <a:t>increase</a:t>
                </a:r>
                <a:r>
                  <a:rPr lang="en-IL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519752" cy="2178289"/>
              </a:xfrm>
              <a:prstGeom prst="rect">
                <a:avLst/>
              </a:prstGeom>
              <a:blipFill>
                <a:blip r:embed="rId3"/>
                <a:stretch>
                  <a:fillRect l="-6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3963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/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𝐷𝑢𝑎𝑙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𝑃𝑎𝑐𝑘𝑖𝑛𝑔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Max: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nary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1F512-E491-3648-9EEB-E34DDE9E9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46" y="133780"/>
                <a:ext cx="3244799" cy="1851533"/>
              </a:xfrm>
              <a:prstGeom prst="rect">
                <a:avLst/>
              </a:prstGeom>
              <a:blipFill>
                <a:blip r:embed="rId2"/>
                <a:stretch>
                  <a:fillRect l="-3101" t="-8054" b="-48322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/>
              <p:nvPr/>
            </p:nvSpPr>
            <p:spPr>
              <a:xfrm>
                <a:off x="156955" y="1985313"/>
                <a:ext cx="7519752" cy="2593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2. Violates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capacity of each edge </a:t>
                </a:r>
                <a:r>
                  <a:rPr lang="en-US" b="1" dirty="0"/>
                  <a:t>by at most a factor of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b="1" dirty="0"/>
                  <a:t> – 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IL" dirty="0"/>
                  <a:t>Notice that the algorithm will only </a:t>
                </a:r>
                <a:r>
                  <a:rPr lang="en-US" dirty="0"/>
                  <a:t>increase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values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</a:t>
                </a:r>
                <a:r>
                  <a:rPr lang="en-IL" dirty="0"/>
                  <a:t>n the last </a:t>
                </a:r>
                <a:r>
                  <a:rPr lang="en-US" dirty="0"/>
                  <a:t>increase</a:t>
                </a:r>
                <a:r>
                  <a:rPr lang="en-IL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≤1+1+1=3</m:t>
                      </m:r>
                    </m:oMath>
                  </m:oMathPara>
                </a14:m>
                <a:endParaRPr lang="en-IL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0303C-4A90-8B49-AA3B-EB8FD4B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5" y="1985313"/>
                <a:ext cx="7519752" cy="2593787"/>
              </a:xfrm>
              <a:prstGeom prst="rect">
                <a:avLst/>
              </a:prstGeom>
              <a:blipFill>
                <a:blip r:embed="rId3"/>
                <a:stretch>
                  <a:fillRect l="-6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/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prstDash val="sys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𝑃𝑟𝑖𝑚𝑎𝑙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𝐶𝑜𝑣𝑒𝑟𝑖𝑛𝑔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  <a:p>
                <a:r>
                  <a:rPr lang="en-US" sz="1400" b="0" dirty="0"/>
                  <a:t>Min: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1400" b="0" dirty="0"/>
              </a:p>
              <a:p>
                <a:pPr>
                  <a:lnSpc>
                    <a:spcPct val="150000"/>
                  </a:lnSpc>
                </a:pPr>
                <a:r>
                  <a:rPr lang="en-US" sz="1400" dirty="0"/>
                  <a:t>Subject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;  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CFA1AC-5D77-F544-AC5E-CDD1906F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82" y="133780"/>
                <a:ext cx="3244799" cy="1388842"/>
              </a:xfrm>
              <a:prstGeom prst="rect">
                <a:avLst/>
              </a:prstGeom>
              <a:blipFill>
                <a:blip r:embed="rId4"/>
                <a:stretch>
                  <a:fillRect l="-3488" t="-10619" r="-1163" b="-65487"/>
                </a:stretch>
              </a:blipFill>
              <a:ln w="28575">
                <a:solidFill>
                  <a:schemeClr val="bg2"/>
                </a:solidFill>
                <a:prstDash val="sysDot"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/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If there exists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IL" dirty="0"/>
                  <a:t>:</a:t>
                </a:r>
              </a:p>
              <a:p>
                <a:r>
                  <a:rPr lang="en-IL" dirty="0"/>
                  <a:t>    (a) Route the request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IL" dirty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(b)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←1</m:t>
                    </m:r>
                  </m:oMath>
                </a14:m>
                <a:endParaRPr lang="en-IL" dirty="0"/>
              </a:p>
              <a:p>
                <a:r>
                  <a:rPr lang="en-IL" dirty="0"/>
                  <a:t>    (c)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ED0B58-C87E-1C44-92C5-C43C03957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3780"/>
                <a:ext cx="5454502" cy="1359603"/>
              </a:xfrm>
              <a:prstGeom prst="rect">
                <a:avLst/>
              </a:prstGeom>
              <a:blipFill>
                <a:blip r:embed="rId5"/>
                <a:stretch>
                  <a:fillRect l="-694" t="-31193" r="-4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7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15250</Words>
  <Application>Microsoft Macintosh PowerPoint</Application>
  <PresentationFormat>Widescreen</PresentationFormat>
  <Paragraphs>2209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Arial</vt:lpstr>
      <vt:lpstr>Calibri</vt:lpstr>
      <vt:lpstr>Calibri Light</vt:lpstr>
      <vt:lpstr>Cambria Math</vt:lpstr>
      <vt:lpstr>StarSymbol</vt:lpstr>
      <vt:lpstr>Office Theme</vt:lpstr>
      <vt:lpstr>Online Primal-Dual for Covering and Packing</vt:lpstr>
      <vt:lpstr>Linear Programing and Duality</vt:lpstr>
      <vt:lpstr>Linear Programing and Duality</vt:lpstr>
      <vt:lpstr>Offline Cover and Packing</vt:lpstr>
      <vt:lpstr>Offline Cover and Packing</vt:lpstr>
      <vt:lpstr>Offline Cover and Packing</vt:lpstr>
      <vt:lpstr>Offline Cover and Packing</vt:lpstr>
      <vt:lpstr>Offline Cover and Packing</vt:lpstr>
      <vt:lpstr>Offline Cover and Packing</vt:lpstr>
      <vt:lpstr>Online Cover and Packing</vt:lpstr>
      <vt:lpstr>Online Cover and Packing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Online Covering example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Algorithm for Online Set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Online Routing Problem</vt:lpstr>
      <vt:lpstr>Routing Cover fomulation</vt:lpstr>
      <vt:lpstr>Routing Algorithm</vt:lpstr>
      <vt:lpstr>Routing Algorithm</vt:lpstr>
      <vt:lpstr>Routing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 Fine</dc:creator>
  <cp:lastModifiedBy>Adi Fine</cp:lastModifiedBy>
  <cp:revision>81</cp:revision>
  <dcterms:created xsi:type="dcterms:W3CDTF">2022-03-25T12:20:15Z</dcterms:created>
  <dcterms:modified xsi:type="dcterms:W3CDTF">2022-04-04T10:48:21Z</dcterms:modified>
</cp:coreProperties>
</file>